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800" dirty="0" smtClean="0"/>
              <a:t>Retour sur les  formations Myriade Formation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Marie-Pierre Pennel </a:t>
            </a:r>
          </a:p>
          <a:p>
            <a:r>
              <a:rPr lang="fr-FR" dirty="0" smtClean="0"/>
              <a:t>Formatrice Myriade Formation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774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contenu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86291"/>
          </a:xfrm>
        </p:spPr>
        <p:txBody>
          <a:bodyPr>
            <a:normAutofit/>
          </a:bodyPr>
          <a:lstStyle/>
          <a:p>
            <a:r>
              <a:rPr lang="fr-FR" dirty="0" smtClean="0"/>
              <a:t>Les axes spécifiques à chaque site</a:t>
            </a:r>
            <a:endParaRPr lang="fr-FR" dirty="0"/>
          </a:p>
          <a:p>
            <a:pPr lvl="1"/>
            <a:r>
              <a:rPr lang="fr-FR" dirty="0"/>
              <a:t>Travail sur la communication dans le service : description des points forts et des freins en cette matière dans le service par rapport à l’environnement, les autres et soi. </a:t>
            </a:r>
          </a:p>
          <a:p>
            <a:pPr lvl="1"/>
            <a:r>
              <a:rPr lang="fr-FR" dirty="0"/>
              <a:t>Discussion autour des concepts de réussite de projet dans une équipe, de la formulation de critiques constructives, de la réception de la critique </a:t>
            </a:r>
          </a:p>
          <a:p>
            <a:pPr lvl="1"/>
            <a:r>
              <a:rPr lang="fr-FR" dirty="0" smtClean="0"/>
              <a:t>Le </a:t>
            </a:r>
            <a:r>
              <a:rPr lang="fr-FR" dirty="0"/>
              <a:t>parcours éducatif du patient dans le service (</a:t>
            </a:r>
            <a:r>
              <a:rPr lang="fr-FR" dirty="0" smtClean="0"/>
              <a:t>tâches</a:t>
            </a:r>
            <a:r>
              <a:rPr lang="fr-FR" dirty="0"/>
              <a:t>, les acteurs, les manques à combler et qui fait quoi) </a:t>
            </a:r>
          </a:p>
          <a:p>
            <a:pPr lvl="1"/>
            <a:r>
              <a:rPr lang="fr-FR" dirty="0"/>
              <a:t>Différences entre le pluridisciplinaire et l’interdisciplinaire (démonstration, exploration des critères de l’interdisciplinarité) 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910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contenu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86291"/>
          </a:xfrm>
        </p:spPr>
        <p:txBody>
          <a:bodyPr>
            <a:normAutofit/>
          </a:bodyPr>
          <a:lstStyle/>
          <a:p>
            <a:r>
              <a:rPr lang="fr-FR" dirty="0" smtClean="0"/>
              <a:t>Les axes spécifiques à chaque site</a:t>
            </a:r>
            <a:endParaRPr lang="fr-FR" dirty="0"/>
          </a:p>
          <a:p>
            <a:pPr lvl="1"/>
            <a:r>
              <a:rPr lang="fr-FR" b="1" dirty="0"/>
              <a:t>Organisation générale. </a:t>
            </a:r>
            <a:r>
              <a:rPr lang="fr-FR" dirty="0"/>
              <a:t>Définition de la place de chacun dans le dispositif, détermination des liens avec les associations de patient et de leurs actions </a:t>
            </a:r>
            <a:r>
              <a:rPr lang="fr-FR" dirty="0" smtClean="0"/>
              <a:t>spécifiques</a:t>
            </a:r>
          </a:p>
          <a:p>
            <a:pPr lvl="1"/>
            <a:r>
              <a:rPr lang="fr-FR" dirty="0" smtClean="0"/>
              <a:t>Les liens extérieurs</a:t>
            </a:r>
          </a:p>
          <a:p>
            <a:pPr lvl="1"/>
            <a:r>
              <a:rPr lang="fr-FR" dirty="0" smtClean="0"/>
              <a:t>La valorisation des programmes et leur </a:t>
            </a:r>
            <a:r>
              <a:rPr lang="fr-FR" dirty="0" smtClean="0"/>
              <a:t>pérennité. </a:t>
            </a:r>
            <a:endParaRPr lang="fr-FR" sz="1600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35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 évaluation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456388"/>
              </p:ext>
            </p:extLst>
          </p:nvPr>
        </p:nvGraphicFramePr>
        <p:xfrm>
          <a:off x="1335838" y="2285999"/>
          <a:ext cx="9520323" cy="38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10567"/>
                <a:gridCol w="1202439"/>
                <a:gridCol w="1202439"/>
                <a:gridCol w="1202439"/>
                <a:gridCol w="1202439"/>
              </a:tblGrid>
              <a:tr h="5495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Votre perception de la formation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4" marR="187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Pas du tout satisfaisant</a:t>
                      </a:r>
                      <a:endParaRPr lang="fr-FR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4" marR="187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Pas très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Satisfaisant</a:t>
                      </a:r>
                      <a:endParaRPr lang="fr-FR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4" marR="187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Satisfaisant</a:t>
                      </a:r>
                      <a:endParaRPr lang="fr-FR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4" marR="187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Tout à fait satisfaisant</a:t>
                      </a:r>
                      <a:endParaRPr lang="fr-FR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4" marR="18754" marT="0" marB="0"/>
                </a:tc>
              </a:tr>
              <a:tr h="613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Globalement, la formation vous  a-t-elle paru :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fr-FR" sz="1600" dirty="0">
                        <a:effectLst/>
                      </a:endParaRPr>
                    </a:p>
                  </a:txBody>
                  <a:tcPr marL="18754" marR="187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0" dirty="0">
                          <a:effectLst/>
                          <a:latin typeface="+mj-lt"/>
                        </a:rPr>
                        <a:t>0</a:t>
                      </a:r>
                      <a:endParaRPr lang="fr-FR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4" marR="187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lang="fr-FR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4" marR="187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36</a:t>
                      </a:r>
                      <a:endParaRPr lang="fr-FR" sz="2000" b="1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4" marR="187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0" dirty="0" smtClean="0">
                          <a:effectLst/>
                          <a:latin typeface="+mj-lt"/>
                        </a:rPr>
                        <a:t>31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0" dirty="0" smtClean="0">
                          <a:effectLst/>
                          <a:latin typeface="+mj-lt"/>
                        </a:rPr>
                        <a:t> </a:t>
                      </a:r>
                      <a:endParaRPr lang="fr-FR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4" marR="18754" marT="0" marB="0"/>
                </a:tc>
              </a:tr>
              <a:tr h="491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La durée de la formation 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4" marR="187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0">
                          <a:effectLst/>
                          <a:latin typeface="+mj-lt"/>
                        </a:rPr>
                        <a:t>0</a:t>
                      </a:r>
                      <a:endParaRPr lang="fr-FR" sz="2000" b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4" marR="187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0" dirty="0" smtClean="0"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fr-FR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4" marR="187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35</a:t>
                      </a:r>
                      <a:endParaRPr lang="fr-FR" sz="2000" b="1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4" marR="187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0" dirty="0" smtClean="0"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fr-FR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4" marR="18754" marT="0" marB="0"/>
                </a:tc>
              </a:tr>
              <a:tr h="491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La répartition des jours 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4" marR="187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0">
                          <a:effectLst/>
                          <a:latin typeface="+mj-lt"/>
                        </a:rPr>
                        <a:t>0</a:t>
                      </a:r>
                      <a:endParaRPr lang="fr-FR" sz="2000" b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4" marR="187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lang="fr-FR" sz="20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4" marR="187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34</a:t>
                      </a:r>
                      <a:endParaRPr lang="fr-FR" sz="2000" b="1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4" marR="187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  <a:endParaRPr lang="fr-FR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4" marR="18754" marT="0" marB="0"/>
                </a:tc>
              </a:tr>
              <a:tr h="491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La relation avec les intervenants 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4" marR="187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0">
                          <a:effectLst/>
                          <a:latin typeface="+mj-lt"/>
                        </a:rPr>
                        <a:t>0</a:t>
                      </a:r>
                      <a:endParaRPr lang="fr-FR" sz="2000" b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4" marR="187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fr-FR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4" marR="187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27</a:t>
                      </a:r>
                      <a:endParaRPr lang="fr-FR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4" marR="187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39</a:t>
                      </a:r>
                      <a:endParaRPr lang="fr-FR" sz="2000" b="1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4" marR="18754" marT="0" marB="0"/>
                </a:tc>
              </a:tr>
              <a:tr h="491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Les méthodes pédagogiques 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4" marR="187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0">
                          <a:effectLst/>
                          <a:latin typeface="+mj-lt"/>
                        </a:rPr>
                        <a:t>0</a:t>
                      </a:r>
                      <a:endParaRPr lang="fr-FR" sz="2000" b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4" marR="187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lang="fr-FR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4" marR="187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</a:t>
                      </a:r>
                      <a:endParaRPr lang="fr-FR" sz="2000" b="1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4" marR="187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25</a:t>
                      </a:r>
                      <a:endParaRPr lang="fr-FR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4" marR="18754" marT="0" marB="0"/>
                </a:tc>
              </a:tr>
              <a:tr h="312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Le contenu de la </a:t>
                      </a:r>
                      <a:r>
                        <a:rPr lang="fr-FR" sz="1600" dirty="0" smtClean="0">
                          <a:effectLst/>
                        </a:rPr>
                        <a:t>formation</a:t>
                      </a:r>
                      <a:endParaRPr lang="fr-FR" sz="1600" dirty="0">
                        <a:effectLst/>
                      </a:endParaRPr>
                    </a:p>
                  </a:txBody>
                  <a:tcPr marL="18754" marR="187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0">
                          <a:effectLst/>
                          <a:latin typeface="+mj-lt"/>
                        </a:rPr>
                        <a:t>0</a:t>
                      </a:r>
                      <a:endParaRPr lang="fr-FR" sz="2000" b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4" marR="187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0">
                          <a:effectLst/>
                          <a:latin typeface="+mj-lt"/>
                        </a:rPr>
                        <a:t>0</a:t>
                      </a:r>
                      <a:endParaRPr lang="fr-FR" sz="2000" b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4" marR="187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</a:t>
                      </a:r>
                      <a:endParaRPr lang="fr-FR" sz="2000" b="1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4" marR="187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17</a:t>
                      </a:r>
                      <a:endParaRPr lang="fr-FR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4" marR="18754" marT="0" marB="0"/>
                </a:tc>
              </a:tr>
              <a:tr h="416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Les documents </a:t>
                      </a:r>
                      <a:r>
                        <a:rPr lang="fr-FR" sz="1600" dirty="0" smtClean="0">
                          <a:effectLst/>
                        </a:rPr>
                        <a:t>pédagogiques</a:t>
                      </a:r>
                      <a:endParaRPr lang="fr-FR" sz="1600" dirty="0">
                        <a:effectLst/>
                      </a:endParaRPr>
                    </a:p>
                  </a:txBody>
                  <a:tcPr marL="18754" marR="187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lang="fr-FR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4" marR="187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lang="fr-FR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4" marR="187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</a:t>
                      </a:r>
                      <a:endParaRPr lang="fr-FR" sz="2000" b="1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4" marR="187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  <a:endParaRPr lang="fr-FR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54" marR="1875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1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Utilité de la 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/>
              <a:t>R</a:t>
            </a:r>
            <a:r>
              <a:rPr lang="fr-FR" dirty="0" smtClean="0"/>
              <a:t>éelle avancée des programmes au niveau de chaque site.</a:t>
            </a:r>
          </a:p>
          <a:p>
            <a:r>
              <a:rPr lang="fr-FR" dirty="0" smtClean="0"/>
              <a:t>Dynamique de la démarche ETP</a:t>
            </a:r>
          </a:p>
          <a:p>
            <a:r>
              <a:rPr lang="fr-FR" dirty="0" smtClean="0"/>
              <a:t>Mise à niveau des connaissances / même langage</a:t>
            </a:r>
          </a:p>
          <a:p>
            <a:r>
              <a:rPr lang="fr-FR" dirty="0" smtClean="0"/>
              <a:t>Cohésion d’équipe / démarche ETP</a:t>
            </a:r>
          </a:p>
          <a:p>
            <a:r>
              <a:rPr lang="fr-FR" dirty="0" smtClean="0"/>
              <a:t>Communication en intra et en extra</a:t>
            </a:r>
          </a:p>
          <a:p>
            <a:r>
              <a:rPr lang="fr-FR" dirty="0" smtClean="0"/>
              <a:t>Cohérence régionale de formation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33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91" y="588654"/>
            <a:ext cx="10754437" cy="5630127"/>
          </a:xfrm>
        </p:spPr>
      </p:pic>
      <p:sp>
        <p:nvSpPr>
          <p:cNvPr id="5" name="ZoneTexte 4"/>
          <p:cNvSpPr txBox="1"/>
          <p:nvPr/>
        </p:nvSpPr>
        <p:spPr>
          <a:xfrm>
            <a:off x="1078172" y="3889611"/>
            <a:ext cx="67283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</a:rPr>
              <a:t>Je vous remercie pour votre attention</a:t>
            </a:r>
          </a:p>
          <a:p>
            <a:endParaRPr lang="fr-FR" sz="2400" b="1" dirty="0" smtClean="0">
              <a:solidFill>
                <a:srgbClr val="FFFF00"/>
              </a:solidFill>
            </a:endParaRPr>
          </a:p>
          <a:p>
            <a:r>
              <a:rPr lang="fr-FR" sz="2400" b="1" dirty="0" smtClean="0">
                <a:solidFill>
                  <a:srgbClr val="FFFF00"/>
                </a:solidFill>
              </a:rPr>
              <a:t>Je suis disponible pour vos questions.</a:t>
            </a:r>
          </a:p>
          <a:p>
            <a:endParaRPr lang="fr-FR" sz="2400" b="1" dirty="0" smtClean="0">
              <a:solidFill>
                <a:srgbClr val="FFFF00"/>
              </a:solidFill>
            </a:endParaRPr>
          </a:p>
          <a:p>
            <a:r>
              <a:rPr lang="fr-FR" sz="2400" b="1" dirty="0" smtClean="0">
                <a:solidFill>
                  <a:srgbClr val="FFFF00"/>
                </a:solidFill>
              </a:rPr>
              <a:t>Et vous comment avez-vous vécu ces formations ?</a:t>
            </a:r>
            <a:endParaRPr lang="fr-F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1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dirty="0" smtClean="0"/>
              <a:t>Appel d'offre du COREVIH Bretagne en 2011</a:t>
            </a:r>
          </a:p>
          <a:p>
            <a:r>
              <a:rPr lang="fr-FR" sz="3200" dirty="0" smtClean="0"/>
              <a:t>MODULE 3 du triptyque de formation ETP «  </a:t>
            </a:r>
            <a:r>
              <a:rPr lang="fr-FR" sz="3200" dirty="0" smtClean="0"/>
              <a:t>SFLS</a:t>
            </a:r>
            <a:r>
              <a:rPr lang="fr-FR" sz="3200" dirty="0" smtClean="0"/>
              <a:t> »</a:t>
            </a:r>
          </a:p>
          <a:p>
            <a:r>
              <a:rPr lang="fr-FR" sz="3200" dirty="0" smtClean="0"/>
              <a:t>Formation action </a:t>
            </a:r>
          </a:p>
          <a:p>
            <a:r>
              <a:rPr lang="fr-FR" sz="3200" dirty="0" smtClean="0"/>
              <a:t>Multi </a:t>
            </a:r>
            <a:r>
              <a:rPr lang="fr-FR" sz="3200" dirty="0" smtClean="0"/>
              <a:t>sites</a:t>
            </a:r>
          </a:p>
          <a:p>
            <a:r>
              <a:rPr lang="fr-FR" sz="3200" dirty="0" smtClean="0"/>
              <a:t>Agréée DPC en 2013</a:t>
            </a:r>
            <a:endParaRPr lang="fr-FR" sz="32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94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intervenants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Une </a:t>
            </a:r>
            <a:r>
              <a:rPr lang="fr-FR" sz="3200" dirty="0" err="1" smtClean="0"/>
              <a:t>co</a:t>
            </a:r>
            <a:r>
              <a:rPr lang="fr-FR" sz="3200" dirty="0" smtClean="0"/>
              <a:t>-animation pour Quimper et Vannes</a:t>
            </a:r>
          </a:p>
          <a:p>
            <a:r>
              <a:rPr lang="fr-FR" sz="3200" dirty="0" smtClean="0"/>
              <a:t>Le docteur Xavier de La </a:t>
            </a:r>
            <a:r>
              <a:rPr lang="fr-FR" sz="3200" dirty="0" err="1" smtClean="0"/>
              <a:t>Tribonnière</a:t>
            </a:r>
            <a:r>
              <a:rPr lang="fr-FR" sz="3200" dirty="0" smtClean="0"/>
              <a:t> pour Rennes et Saint Brieuc </a:t>
            </a:r>
          </a:p>
          <a:p>
            <a:r>
              <a:rPr lang="fr-FR" sz="3200" dirty="0" smtClean="0"/>
              <a:t>Marie-Pierre Pennel pour les 2 services de Brest : maladies infectieuses et médecine interne et Lorient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81273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chiffres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76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Nombres de personnes formées : </a:t>
            </a:r>
            <a:r>
              <a:rPr lang="fr-FR" b="1" dirty="0" smtClean="0"/>
              <a:t>95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Quimper : 10 personnes</a:t>
            </a:r>
          </a:p>
          <a:p>
            <a:r>
              <a:rPr lang="fr-FR" dirty="0" smtClean="0"/>
              <a:t>Vannes : 15 personnes</a:t>
            </a:r>
          </a:p>
          <a:p>
            <a:r>
              <a:rPr lang="fr-FR" dirty="0" smtClean="0"/>
              <a:t>Rennes : 21 personnes</a:t>
            </a:r>
          </a:p>
          <a:p>
            <a:r>
              <a:rPr lang="fr-FR" dirty="0" smtClean="0"/>
              <a:t>Brest Maladies infectieuses : 13 personnes</a:t>
            </a:r>
          </a:p>
          <a:p>
            <a:r>
              <a:rPr lang="fr-FR" dirty="0" smtClean="0"/>
              <a:t>Brest </a:t>
            </a:r>
            <a:r>
              <a:rPr lang="fr-FR" dirty="0" smtClean="0"/>
              <a:t>Médecine </a:t>
            </a:r>
            <a:r>
              <a:rPr lang="fr-FR" dirty="0" smtClean="0"/>
              <a:t>interne : 12 personnes</a:t>
            </a:r>
          </a:p>
          <a:p>
            <a:r>
              <a:rPr lang="fr-FR" dirty="0" smtClean="0"/>
              <a:t>Saint Brieuc : 16 personnes</a:t>
            </a:r>
          </a:p>
          <a:p>
            <a:r>
              <a:rPr lang="fr-FR" dirty="0" smtClean="0"/>
              <a:t>Lorient : 8 personnes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076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Pluridisciplinarité</a:t>
            </a:r>
            <a:r>
              <a:rPr lang="fr-FR" dirty="0" smtClean="0"/>
              <a:t> : 13 métiers ou fonctions</a:t>
            </a:r>
            <a:br>
              <a:rPr lang="fr-FR" dirty="0" smtClean="0"/>
            </a:br>
            <a:r>
              <a:rPr lang="fr-FR" dirty="0" smtClean="0"/>
              <a:t>entre 4 et 9 professions différentes /équipe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Médecin : 22</a:t>
            </a:r>
          </a:p>
          <a:p>
            <a:r>
              <a:rPr lang="fr-FR" dirty="0" smtClean="0"/>
              <a:t>IDE : 31</a:t>
            </a:r>
          </a:p>
          <a:p>
            <a:r>
              <a:rPr lang="fr-FR" dirty="0" smtClean="0"/>
              <a:t>Psychologue : 7</a:t>
            </a:r>
          </a:p>
          <a:p>
            <a:r>
              <a:rPr lang="fr-FR" dirty="0" smtClean="0"/>
              <a:t>Pharmacien(ne) : 8</a:t>
            </a:r>
          </a:p>
          <a:p>
            <a:r>
              <a:rPr lang="fr-FR" dirty="0" smtClean="0"/>
              <a:t>Responsable de Pôle : 1</a:t>
            </a:r>
          </a:p>
          <a:p>
            <a:r>
              <a:rPr lang="fr-FR" dirty="0" smtClean="0"/>
              <a:t>CESF : 1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Secrétaire : 4</a:t>
            </a:r>
          </a:p>
          <a:p>
            <a:r>
              <a:rPr lang="fr-FR" dirty="0" smtClean="0"/>
              <a:t>CDS : 4</a:t>
            </a:r>
          </a:p>
          <a:p>
            <a:r>
              <a:rPr lang="fr-FR" dirty="0" smtClean="0"/>
              <a:t>Associatif : 6</a:t>
            </a:r>
          </a:p>
          <a:p>
            <a:r>
              <a:rPr lang="fr-FR" dirty="0" smtClean="0"/>
              <a:t>Assistant(e) social(e) : 4</a:t>
            </a:r>
          </a:p>
          <a:p>
            <a:r>
              <a:rPr lang="fr-FR" dirty="0" smtClean="0"/>
              <a:t>Diététicienne : 4</a:t>
            </a:r>
          </a:p>
          <a:p>
            <a:r>
              <a:rPr lang="fr-FR" dirty="0" smtClean="0"/>
              <a:t>Aide soignant(e) : 3</a:t>
            </a:r>
          </a:p>
          <a:p>
            <a:r>
              <a:rPr lang="fr-FR" dirty="0" smtClean="0"/>
              <a:t>TEC : 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14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Nombre de jours de formation : </a:t>
            </a:r>
            <a:r>
              <a:rPr lang="fr-FR" b="1" dirty="0" smtClean="0"/>
              <a:t>30 jours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Quimper : </a:t>
            </a:r>
            <a:r>
              <a:rPr lang="fr-FR" dirty="0" smtClean="0"/>
              <a:t>4 jours en 2012/2013</a:t>
            </a:r>
            <a:endParaRPr lang="fr-FR" dirty="0"/>
          </a:p>
          <a:p>
            <a:r>
              <a:rPr lang="fr-FR" dirty="0"/>
              <a:t>Vannes : 4 jours en 2012/2013</a:t>
            </a:r>
          </a:p>
          <a:p>
            <a:r>
              <a:rPr lang="fr-FR" dirty="0"/>
              <a:t>Rennes : </a:t>
            </a:r>
            <a:r>
              <a:rPr lang="fr-FR" dirty="0" smtClean="0"/>
              <a:t>5 jours en 2013/2014 et </a:t>
            </a:r>
            <a:r>
              <a:rPr lang="fr-FR" dirty="0" smtClean="0"/>
              <a:t>un </a:t>
            </a:r>
            <a:r>
              <a:rPr lang="fr-FR" dirty="0" smtClean="0"/>
              <a:t>6me </a:t>
            </a:r>
            <a:r>
              <a:rPr lang="fr-FR" dirty="0" smtClean="0"/>
              <a:t> </a:t>
            </a:r>
            <a:r>
              <a:rPr lang="fr-FR" dirty="0" smtClean="0"/>
              <a:t>en 2015</a:t>
            </a:r>
            <a:endParaRPr lang="fr-FR" dirty="0"/>
          </a:p>
          <a:p>
            <a:r>
              <a:rPr lang="fr-FR" dirty="0"/>
              <a:t>Brest Maladies infectieuses : </a:t>
            </a:r>
            <a:r>
              <a:rPr lang="fr-FR" dirty="0" smtClean="0"/>
              <a:t>4 jours en 2013 (un 5me en novembre 2015)</a:t>
            </a:r>
            <a:endParaRPr lang="fr-FR" dirty="0"/>
          </a:p>
          <a:p>
            <a:r>
              <a:rPr lang="fr-FR" dirty="0"/>
              <a:t>Brest </a:t>
            </a:r>
            <a:r>
              <a:rPr lang="fr-FR" dirty="0" smtClean="0"/>
              <a:t>Médecine </a:t>
            </a:r>
            <a:r>
              <a:rPr lang="fr-FR" dirty="0"/>
              <a:t>interne : 4 jours en 2013 (un 5me en novembre 2015)</a:t>
            </a:r>
          </a:p>
          <a:p>
            <a:r>
              <a:rPr lang="fr-FR" dirty="0" smtClean="0"/>
              <a:t>Saint </a:t>
            </a:r>
            <a:r>
              <a:rPr lang="fr-FR" dirty="0"/>
              <a:t>Brieuc : 5 jours en 2013/2014 </a:t>
            </a:r>
            <a:endParaRPr lang="fr-FR" dirty="0" smtClean="0"/>
          </a:p>
          <a:p>
            <a:r>
              <a:rPr lang="fr-FR" dirty="0" smtClean="0"/>
              <a:t>Lorient </a:t>
            </a:r>
            <a:r>
              <a:rPr lang="fr-FR" dirty="0"/>
              <a:t>: 4 jours en </a:t>
            </a:r>
            <a:r>
              <a:rPr lang="fr-FR" dirty="0" smtClean="0"/>
              <a:t>2013 et un 5me en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736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Forme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audit pré formation par entretien téléphonique ou présentiel.</a:t>
            </a:r>
          </a:p>
          <a:p>
            <a:r>
              <a:rPr lang="fr-FR" dirty="0" smtClean="0"/>
              <a:t>Une formation séquencée 2 jours + 1 + 1 + (1) + (1) </a:t>
            </a:r>
          </a:p>
          <a:p>
            <a:r>
              <a:rPr lang="fr-FR" dirty="0" smtClean="0"/>
              <a:t>Formation action : Un travail d’équipe et Des travaux d’intercession.</a:t>
            </a:r>
          </a:p>
          <a:p>
            <a:r>
              <a:rPr lang="fr-FR" dirty="0" smtClean="0"/>
              <a:t>Un temps dédié privilégié, en équipe pluridisciplinaire</a:t>
            </a:r>
          </a:p>
          <a:p>
            <a:r>
              <a:rPr lang="fr-FR" dirty="0" smtClean="0"/>
              <a:t>Une avancée progressive au tempo de l’équipe.</a:t>
            </a:r>
          </a:p>
          <a:p>
            <a:r>
              <a:rPr lang="fr-FR" dirty="0" smtClean="0"/>
              <a:t>Une évaluation qui peut alimenter les évaluations annuelles ou quadriennales.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00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contenu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86291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Les axes communs</a:t>
            </a:r>
          </a:p>
          <a:p>
            <a:endParaRPr lang="fr-FR" dirty="0"/>
          </a:p>
          <a:p>
            <a:pPr lvl="1"/>
            <a:r>
              <a:rPr lang="fr-FR" dirty="0"/>
              <a:t>Rappel sur le bilan d’éducation partagé (ou diagnostic éducatif), sa finalité, sa méthode et son contenu </a:t>
            </a:r>
          </a:p>
          <a:p>
            <a:pPr lvl="1"/>
            <a:r>
              <a:rPr lang="fr-FR" dirty="0" smtClean="0"/>
              <a:t>Les </a:t>
            </a:r>
            <a:r>
              <a:rPr lang="fr-FR" dirty="0"/>
              <a:t>objectifs pédagogiques et psychosociaux du patient : (détermination, rôles de chacun pour les aborder, détermination du « champ d’action de l’autre ») </a:t>
            </a:r>
          </a:p>
          <a:p>
            <a:pPr lvl="1"/>
            <a:r>
              <a:rPr lang="fr-FR" dirty="0" smtClean="0"/>
              <a:t>Place </a:t>
            </a:r>
            <a:r>
              <a:rPr lang="fr-FR" dirty="0"/>
              <a:t>de </a:t>
            </a:r>
            <a:r>
              <a:rPr lang="fr-FR" dirty="0" err="1"/>
              <a:t>Nadis</a:t>
            </a:r>
            <a:r>
              <a:rPr lang="fr-FR" dirty="0"/>
              <a:t> dans l’ETP, rôle de chacun </a:t>
            </a:r>
          </a:p>
          <a:p>
            <a:pPr lvl="1"/>
            <a:r>
              <a:rPr lang="fr-FR" dirty="0" smtClean="0"/>
              <a:t>Les méthodes de l’ETP et leur application pratique</a:t>
            </a:r>
            <a:endParaRPr lang="fr-FR" dirty="0"/>
          </a:p>
          <a:p>
            <a:pPr lvl="1"/>
            <a:r>
              <a:rPr lang="fr-FR" dirty="0" smtClean="0"/>
              <a:t>Les outils de l’ETP</a:t>
            </a:r>
            <a:endParaRPr lang="fr-FR" dirty="0"/>
          </a:p>
          <a:p>
            <a:pPr lvl="1"/>
            <a:r>
              <a:rPr lang="fr-FR" dirty="0" smtClean="0"/>
              <a:t>Les </a:t>
            </a:r>
            <a:r>
              <a:rPr lang="fr-FR" dirty="0"/>
              <a:t>fiches pédagogiques : description, exemples </a:t>
            </a:r>
            <a:r>
              <a:rPr lang="fr-FR" dirty="0" smtClean="0"/>
              <a:t>(la formalisation du programme)</a:t>
            </a:r>
            <a:endParaRPr lang="fr-FR" dirty="0"/>
          </a:p>
          <a:p>
            <a:pPr lvl="1"/>
            <a:r>
              <a:rPr lang="fr-FR" dirty="0" smtClean="0"/>
              <a:t>L’évaluation </a:t>
            </a:r>
            <a:r>
              <a:rPr lang="fr-FR" dirty="0"/>
              <a:t>du patient, du soignant et du programme. Exploration de l’autoévaluation </a:t>
            </a:r>
            <a:r>
              <a:rPr lang="fr-FR" dirty="0" smtClean="0"/>
              <a:t>annuelle. </a:t>
            </a:r>
            <a:r>
              <a:rPr lang="fr-FR" dirty="0"/>
              <a:t>Abord rapide sur l’évaluation quadriennale 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114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248</TotalTime>
  <Words>696</Words>
  <Application>Microsoft Office PowerPoint</Application>
  <PresentationFormat>Grand écran</PresentationFormat>
  <Paragraphs>138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Comic Sans MS</vt:lpstr>
      <vt:lpstr>Garamond</vt:lpstr>
      <vt:lpstr>Symbol</vt:lpstr>
      <vt:lpstr>Times New Roman</vt:lpstr>
      <vt:lpstr>Organique</vt:lpstr>
      <vt:lpstr>Retour sur les  formations Myriade Formation</vt:lpstr>
      <vt:lpstr>Contexte</vt:lpstr>
      <vt:lpstr>Les intervenants </vt:lpstr>
      <vt:lpstr>Quelques chiffres</vt:lpstr>
      <vt:lpstr>Nombres de personnes formées : 95</vt:lpstr>
      <vt:lpstr>Pluridisciplinarité : 13 métiers ou fonctions entre 4 et 9 professions différentes /équipe</vt:lpstr>
      <vt:lpstr>Nombre de jours de formation : 30 jours</vt:lpstr>
      <vt:lpstr>La Forme</vt:lpstr>
      <vt:lpstr>Le contenu</vt:lpstr>
      <vt:lpstr>Le contenu</vt:lpstr>
      <vt:lpstr>Le contenu</vt:lpstr>
      <vt:lpstr>L’ évaluation</vt:lpstr>
      <vt:lpstr>Utilité de la formation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Retour sur les  formations Myriade Formation</dc:title>
  <dc:creator>Marie-Pierre Pennel</dc:creator>
  <cp:lastModifiedBy>Marie-Pierre Pennel</cp:lastModifiedBy>
  <cp:revision>35</cp:revision>
  <dcterms:created xsi:type="dcterms:W3CDTF">2015-09-22T09:53:05Z</dcterms:created>
  <dcterms:modified xsi:type="dcterms:W3CDTF">2015-09-22T20:15:14Z</dcterms:modified>
</cp:coreProperties>
</file>