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EC69-B2A3-4CF1-B104-52BE7E7C9AED}" type="datetimeFigureOut">
              <a:rPr lang="fr-FR" smtClean="0"/>
              <a:t>22/09/2015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D327FAC-70DF-4292-B23F-1B3710C4DBE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9724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EC69-B2A3-4CF1-B104-52BE7E7C9AED}" type="datetimeFigureOut">
              <a:rPr lang="fr-FR" smtClean="0"/>
              <a:t>22/09/2015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327FAC-70DF-4292-B23F-1B3710C4DBE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6461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EC69-B2A3-4CF1-B104-52BE7E7C9AED}" type="datetimeFigureOut">
              <a:rPr lang="fr-FR" smtClean="0"/>
              <a:t>22/09/2015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327FAC-70DF-4292-B23F-1B3710C4DBE6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02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EC69-B2A3-4CF1-B104-52BE7E7C9AED}" type="datetimeFigureOut">
              <a:rPr lang="fr-FR" smtClean="0"/>
              <a:t>22/09/2015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327FAC-70DF-4292-B23F-1B3710C4DBE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1993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EC69-B2A3-4CF1-B104-52BE7E7C9AED}" type="datetimeFigureOut">
              <a:rPr lang="fr-FR" smtClean="0"/>
              <a:t>22/09/2015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327FAC-70DF-4292-B23F-1B3710C4DBE6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34447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EC69-B2A3-4CF1-B104-52BE7E7C9AED}" type="datetimeFigureOut">
              <a:rPr lang="fr-FR" smtClean="0"/>
              <a:t>22/09/2015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327FAC-70DF-4292-B23F-1B3710C4DBE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4117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EC69-B2A3-4CF1-B104-52BE7E7C9AED}" type="datetimeFigureOut">
              <a:rPr lang="fr-FR" smtClean="0"/>
              <a:t>22/09/2015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7FAC-70DF-4292-B23F-1B3710C4DBE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0563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EC69-B2A3-4CF1-B104-52BE7E7C9AED}" type="datetimeFigureOut">
              <a:rPr lang="fr-FR" smtClean="0"/>
              <a:t>22/09/2015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7FAC-70DF-4292-B23F-1B3710C4DBE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7434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EC69-B2A3-4CF1-B104-52BE7E7C9AED}" type="datetimeFigureOut">
              <a:rPr lang="fr-FR" smtClean="0"/>
              <a:t>22/09/2015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7FAC-70DF-4292-B23F-1B3710C4DBE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739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EC69-B2A3-4CF1-B104-52BE7E7C9AED}" type="datetimeFigureOut">
              <a:rPr lang="fr-FR" smtClean="0"/>
              <a:t>22/09/2015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327FAC-70DF-4292-B23F-1B3710C4DBE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0164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EC69-B2A3-4CF1-B104-52BE7E7C9AED}" type="datetimeFigureOut">
              <a:rPr lang="fr-FR" smtClean="0"/>
              <a:t>22/09/2015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327FAC-70DF-4292-B23F-1B3710C4DBE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180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EC69-B2A3-4CF1-B104-52BE7E7C9AED}" type="datetimeFigureOut">
              <a:rPr lang="fr-FR" smtClean="0"/>
              <a:t>22/09/2015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327FAC-70DF-4292-B23F-1B3710C4DBE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9085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EC69-B2A3-4CF1-B104-52BE7E7C9AED}" type="datetimeFigureOut">
              <a:rPr lang="fr-FR" smtClean="0"/>
              <a:t>22/09/2015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7FAC-70DF-4292-B23F-1B3710C4DBE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9747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EC69-B2A3-4CF1-B104-52BE7E7C9AED}" type="datetimeFigureOut">
              <a:rPr lang="fr-FR" smtClean="0"/>
              <a:t>22/09/2015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7FAC-70DF-4292-B23F-1B3710C4DBE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511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EC69-B2A3-4CF1-B104-52BE7E7C9AED}" type="datetimeFigureOut">
              <a:rPr lang="fr-FR" smtClean="0"/>
              <a:t>22/09/2015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7FAC-70DF-4292-B23F-1B3710C4DBE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9948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EC69-B2A3-4CF1-B104-52BE7E7C9AED}" type="datetimeFigureOut">
              <a:rPr lang="fr-FR" smtClean="0"/>
              <a:t>22/09/2015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327FAC-70DF-4292-B23F-1B3710C4DBE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237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2EC69-B2A3-4CF1-B104-52BE7E7C9AED}" type="datetimeFigureOut">
              <a:rPr lang="fr-FR" smtClean="0"/>
              <a:t>22/09/2015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D327FAC-70DF-4292-B23F-1B3710C4DBE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2511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89213" y="1175198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EDUCATION THERAPEUTIQUE COLLECTIVE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89213" y="4314423"/>
            <a:ext cx="8915399" cy="2015545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dirty="0" smtClean="0"/>
              <a:t>RETOUR </a:t>
            </a:r>
            <a:r>
              <a:rPr lang="fr-FR" dirty="0" smtClean="0"/>
              <a:t>D’EXPERIENCE </a:t>
            </a:r>
            <a:r>
              <a:rPr lang="fr-FR" dirty="0" smtClean="0"/>
              <a:t>BREST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Nolwenn Kerebel, Maladies Infectieuses CHRU Brest</a:t>
            </a:r>
          </a:p>
          <a:p>
            <a:r>
              <a:rPr lang="fr-FR" dirty="0" smtClean="0"/>
              <a:t>Ronan Bernard, AIDES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336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Elaboration d’une fiche pédagogique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Poser les objectifs de l’atelier</a:t>
            </a:r>
          </a:p>
          <a:p>
            <a:r>
              <a:rPr lang="fr-FR" dirty="0" smtClean="0"/>
              <a:t>Déterminer les </a:t>
            </a:r>
            <a:r>
              <a:rPr lang="fr-FR" dirty="0" err="1" smtClean="0"/>
              <a:t>co</a:t>
            </a:r>
            <a:r>
              <a:rPr lang="fr-FR" dirty="0" smtClean="0"/>
              <a:t>-animateurs : soignant / membre de l’association</a:t>
            </a:r>
          </a:p>
          <a:p>
            <a:r>
              <a:rPr lang="fr-FR" dirty="0" smtClean="0"/>
              <a:t>Observateur : rôle accueil, logistique, gestion du temps, évaluation</a:t>
            </a:r>
          </a:p>
          <a:p>
            <a:r>
              <a:rPr lang="fr-FR" dirty="0" smtClean="0"/>
              <a:t>Poser les règles du groupe ( à faire établir par le groupe) </a:t>
            </a:r>
          </a:p>
          <a:p>
            <a:r>
              <a:rPr lang="fr-FR" dirty="0" smtClean="0"/>
              <a:t>Déterminer l’outil d’animation : </a:t>
            </a:r>
            <a:r>
              <a:rPr lang="fr-FR" dirty="0" err="1" smtClean="0"/>
              <a:t>métaplan</a:t>
            </a:r>
            <a:r>
              <a:rPr lang="fr-FR" dirty="0" smtClean="0"/>
              <a:t>, blason, jeu de la ligne, </a:t>
            </a:r>
            <a:r>
              <a:rPr lang="fr-FR" dirty="0" err="1" smtClean="0"/>
              <a:t>etc</a:t>
            </a:r>
            <a:endParaRPr lang="fr-FR" dirty="0" smtClean="0"/>
          </a:p>
          <a:p>
            <a:r>
              <a:rPr lang="fr-FR" dirty="0" smtClean="0"/>
              <a:t>Déterminer le déroulement de la séance (temps d’accueil, présentation, temps de parole, temps de bilan, </a:t>
            </a:r>
            <a:r>
              <a:rPr lang="fr-FR" dirty="0" err="1" smtClean="0"/>
              <a:t>etc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135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L’évaluation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Dossier d’évaluation à remplir par l’observateur en temps réel</a:t>
            </a:r>
          </a:p>
          <a:p>
            <a:endParaRPr lang="fr-FR" dirty="0" smtClean="0"/>
          </a:p>
          <a:p>
            <a:r>
              <a:rPr lang="fr-FR" dirty="0" smtClean="0"/>
              <a:t>Par les patients en fin de séance, tour de table, ressentis</a:t>
            </a:r>
          </a:p>
          <a:p>
            <a:endParaRPr lang="fr-FR" dirty="0" smtClean="0"/>
          </a:p>
          <a:p>
            <a:r>
              <a:rPr lang="fr-FR" dirty="0" smtClean="0"/>
              <a:t>Questionnaire patients n’ayant pas participé aux premières séances pour :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	 - faire connaître le projet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	 - recenser les besoins et les thèmes à traiter</a:t>
            </a:r>
          </a:p>
          <a:p>
            <a:pPr marL="0" indent="0">
              <a:buNone/>
            </a:pPr>
            <a:r>
              <a:rPr lang="fr-FR" dirty="0" smtClean="0"/>
              <a:t>		 - évaluer le nombre de patients prêts à participer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936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 quelques chiffres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4</a:t>
            </a:r>
            <a:r>
              <a:rPr lang="fr-FR" dirty="0" smtClean="0"/>
              <a:t> séances ont eu lieu pour le moment :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 « Vivre avec le VIH » Approche de la santé globale, conscientisation des déterminants de santé par les participants</a:t>
            </a:r>
          </a:p>
          <a:p>
            <a:r>
              <a:rPr lang="fr-FR" dirty="0" smtClean="0"/>
              <a:t> «  Amour et VIH » 2 séances. Une autre séance prévue pour les couples n’a pas eu lieu faute de participants. </a:t>
            </a:r>
          </a:p>
          <a:p>
            <a:r>
              <a:rPr lang="fr-FR" dirty="0" smtClean="0"/>
              <a:t>« Vieillir avec le VIH » séance ajournée. Trop peu d’inscrits (alors que demande émanant des patients)</a:t>
            </a:r>
          </a:p>
          <a:p>
            <a:r>
              <a:rPr lang="fr-FR" dirty="0" smtClean="0"/>
              <a:t>« J’ai découvert récemment ma séropositivité »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852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Dans l’avenir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…. </a:t>
            </a:r>
            <a:r>
              <a:rPr lang="fr-FR" dirty="0"/>
              <a:t>t</a:t>
            </a:r>
            <a:r>
              <a:rPr lang="fr-FR" dirty="0" smtClean="0"/>
              <a:t>rès prochainement : « Travail, Assurance, Droits : dire, ne pas dire, que dire ? »</a:t>
            </a:r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Décembre 2015  «  Bien être et Convivialité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463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recommandations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Haute Autorité de Santé</a:t>
            </a:r>
          </a:p>
          <a:p>
            <a:endParaRPr lang="fr-FR" dirty="0" smtClean="0"/>
          </a:p>
          <a:p>
            <a:r>
              <a:rPr lang="fr-FR" dirty="0" smtClean="0"/>
              <a:t>Rapport </a:t>
            </a:r>
            <a:r>
              <a:rPr lang="fr-FR" dirty="0" err="1" smtClean="0"/>
              <a:t>Morlat</a:t>
            </a:r>
            <a:r>
              <a:rPr lang="fr-FR" dirty="0" smtClean="0"/>
              <a:t> 2013</a:t>
            </a:r>
          </a:p>
          <a:p>
            <a:endParaRPr lang="fr-FR" dirty="0" smtClean="0"/>
          </a:p>
          <a:p>
            <a:r>
              <a:rPr lang="fr-FR" dirty="0" smtClean="0"/>
              <a:t>Loi HPST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406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CHRU de Brest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Programme ETP de la personne séropositive au VIH, à l’hépatite B </a:t>
            </a:r>
          </a:p>
          <a:p>
            <a:pPr marL="0" indent="0">
              <a:buNone/>
            </a:pPr>
            <a:r>
              <a:rPr lang="fr-FR" dirty="0" smtClean="0"/>
              <a:t>  ou C</a:t>
            </a:r>
          </a:p>
          <a:p>
            <a:r>
              <a:rPr lang="fr-FR" dirty="0" smtClean="0"/>
              <a:t>Programme autorisé / ARS de puis novembre 2010</a:t>
            </a:r>
          </a:p>
          <a:p>
            <a:r>
              <a:rPr lang="fr-FR" dirty="0" smtClean="0"/>
              <a:t>Richesses du programme  : équipe pluridisciplinaire, personnel formé</a:t>
            </a:r>
          </a:p>
          <a:p>
            <a:r>
              <a:rPr lang="fr-FR" dirty="0" smtClean="0"/>
              <a:t>Manques du programme : peu de participation des associations de patients.</a:t>
            </a:r>
          </a:p>
          <a:p>
            <a:r>
              <a:rPr lang="fr-FR" dirty="0" smtClean="0"/>
              <a:t>Formation Myriade ( automne 2013) à l’initiative du COREVIH.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085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Intérêts pour les patients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Rassembler des patients qui ont des objectifs éducatifs similaires</a:t>
            </a:r>
          </a:p>
          <a:p>
            <a:endParaRPr lang="fr-FR" dirty="0" smtClean="0"/>
          </a:p>
          <a:p>
            <a:r>
              <a:rPr lang="fr-FR" dirty="0" smtClean="0"/>
              <a:t>Favoriser le partage d’expériences et de savoirs entre pairs</a:t>
            </a:r>
          </a:p>
          <a:p>
            <a:endParaRPr lang="fr-FR" dirty="0" smtClean="0"/>
          </a:p>
          <a:p>
            <a:r>
              <a:rPr lang="fr-FR" dirty="0" smtClean="0"/>
              <a:t>Favoriser le relai des messages délivrés par les professionnels de santé</a:t>
            </a:r>
          </a:p>
          <a:p>
            <a:endParaRPr lang="fr-FR" dirty="0" smtClean="0"/>
          </a:p>
          <a:p>
            <a:r>
              <a:rPr lang="fr-FR" dirty="0" smtClean="0"/>
              <a:t>Permettre les échanges sur les préoccupations quotidiennes et apporter des solutions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117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Intérêts pour les services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ETP souvent vécue comme chronophage par les équipes</a:t>
            </a:r>
          </a:p>
          <a:p>
            <a:endParaRPr lang="fr-FR" dirty="0"/>
          </a:p>
          <a:p>
            <a:r>
              <a:rPr lang="fr-FR" dirty="0" smtClean="0"/>
              <a:t>Atteindre même objectif commun pour plusieurs patients en une seule séance</a:t>
            </a:r>
          </a:p>
          <a:p>
            <a:endParaRPr lang="fr-FR" dirty="0"/>
          </a:p>
          <a:p>
            <a:r>
              <a:rPr lang="fr-FR" dirty="0" smtClean="0"/>
              <a:t>MAIS : temps de préparation et d’évaluation des séances à prendre en compte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1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Partenariat avec AIDES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Bonne connaissance des besoins, attentes, difficultés des personnes vivant avec le VIH</a:t>
            </a:r>
          </a:p>
          <a:p>
            <a:r>
              <a:rPr lang="fr-FR" dirty="0" smtClean="0"/>
              <a:t>Solide expérience de l’animation de groupe</a:t>
            </a:r>
          </a:p>
          <a:p>
            <a:r>
              <a:rPr lang="fr-FR" dirty="0" smtClean="0"/>
              <a:t>La présence d’associatifs aide à libérer la parole pour certains patients</a:t>
            </a:r>
          </a:p>
          <a:p>
            <a:endParaRPr lang="fr-FR" dirty="0" smtClean="0"/>
          </a:p>
          <a:p>
            <a:r>
              <a:rPr lang="fr-FR" dirty="0" smtClean="0"/>
              <a:t>Enrichir le projet en mutualisant nos compétences respectives</a:t>
            </a:r>
          </a:p>
          <a:p>
            <a:r>
              <a:rPr lang="fr-FR" dirty="0" smtClean="0"/>
              <a:t>Complémentarité</a:t>
            </a:r>
          </a:p>
          <a:p>
            <a:r>
              <a:rPr lang="fr-FR" dirty="0" smtClean="0"/>
              <a:t>Co-construction du projet</a:t>
            </a:r>
          </a:p>
          <a:p>
            <a:r>
              <a:rPr lang="fr-FR" dirty="0" smtClean="0"/>
              <a:t>Co-animation un soignant / un associatif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536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Elaboration du 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Première séance « Vivre avec le VIH » : thème volontairement large, non excluant (hommes, femmes, migrants, homos, hétéros)</a:t>
            </a:r>
          </a:p>
          <a:p>
            <a:endParaRPr lang="fr-FR" dirty="0" smtClean="0"/>
          </a:p>
          <a:p>
            <a:r>
              <a:rPr lang="fr-FR" dirty="0" smtClean="0"/>
              <a:t>« Atelier Santé » : énoncé court, plus accrocheur, plus attractif</a:t>
            </a:r>
          </a:p>
          <a:p>
            <a:endParaRPr lang="fr-FR" dirty="0"/>
          </a:p>
          <a:p>
            <a:r>
              <a:rPr lang="fr-FR" dirty="0" smtClean="0"/>
              <a:t>Date / horaires : soirée (18h/20h) pour permettre aux personnes en activité de participer 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958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311728"/>
            <a:ext cx="10515600" cy="5339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54728"/>
            <a:ext cx="10716491" cy="5865235"/>
          </a:xfrm>
        </p:spPr>
        <p:txBody>
          <a:bodyPr>
            <a:normAutofit/>
          </a:bodyPr>
          <a:lstStyle/>
          <a:p>
            <a:r>
              <a:rPr lang="fr-FR" dirty="0" smtClean="0"/>
              <a:t>Lieu : salle de réunion de l’hôpital, suffisamment grande pour offrir un espace d’accueil et de convivialité, facilement accessible depuis le hall d’accueil</a:t>
            </a:r>
          </a:p>
          <a:p>
            <a:endParaRPr lang="fr-FR" dirty="0" smtClean="0"/>
          </a:p>
          <a:p>
            <a:r>
              <a:rPr lang="fr-FR" dirty="0" smtClean="0"/>
              <a:t>Nombre de participants : selon recommandations de la HAS entre 8 et 10 participants</a:t>
            </a:r>
          </a:p>
          <a:p>
            <a:endParaRPr lang="fr-FR" dirty="0"/>
          </a:p>
          <a:p>
            <a:r>
              <a:rPr lang="fr-FR" dirty="0" smtClean="0"/>
              <a:t>Recrutement des patients : toute personne suivie dans un des services du CHU</a:t>
            </a:r>
          </a:p>
          <a:p>
            <a:endParaRPr lang="fr-FR" dirty="0" smtClean="0"/>
          </a:p>
          <a:p>
            <a:r>
              <a:rPr lang="fr-FR" dirty="0" smtClean="0"/>
              <a:t>Diffusion de l’information : Affiche réalisée pas AIDES </a:t>
            </a:r>
          </a:p>
          <a:p>
            <a:endParaRPr lang="fr-FR" dirty="0" smtClean="0"/>
          </a:p>
          <a:p>
            <a:r>
              <a:rPr lang="fr-FR" dirty="0" smtClean="0"/>
              <a:t>Modalités d’inscription : clairement énoncées sur affiche (tel, auprès des IDE, mail)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124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199" y="1"/>
            <a:ext cx="10515600" cy="187036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07932" y="187036"/>
            <a:ext cx="5003559" cy="6541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34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170</TotalTime>
  <Words>434</Words>
  <Application>Microsoft Office PowerPoint</Application>
  <PresentationFormat>Grand écran</PresentationFormat>
  <Paragraphs>90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Brin</vt:lpstr>
      <vt:lpstr>EDUCATION THERAPEUTIQUE COLLECTIVE</vt:lpstr>
      <vt:lpstr>Les recommandations</vt:lpstr>
      <vt:lpstr>CHRU de Brest</vt:lpstr>
      <vt:lpstr>Intérêts pour les patients</vt:lpstr>
      <vt:lpstr>Intérêts pour les services</vt:lpstr>
      <vt:lpstr>Partenariat avec AIDES</vt:lpstr>
      <vt:lpstr>Elaboration du projet</vt:lpstr>
      <vt:lpstr>Présentation PowerPoint</vt:lpstr>
      <vt:lpstr>Présentation PowerPoint</vt:lpstr>
      <vt:lpstr>Elaboration d’une fiche pédagogique</vt:lpstr>
      <vt:lpstr>L’évaluation</vt:lpstr>
      <vt:lpstr>En quelques chiffres</vt:lpstr>
      <vt:lpstr>Dans l’avenir 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THERAPEUTIQUE COLLECTIVE</dc:title>
  <dc:creator>Nolwenn Kerebel</dc:creator>
  <cp:lastModifiedBy>Nolwenn Kerebel</cp:lastModifiedBy>
  <cp:revision>18</cp:revision>
  <dcterms:created xsi:type="dcterms:W3CDTF">2015-07-12T13:31:45Z</dcterms:created>
  <dcterms:modified xsi:type="dcterms:W3CDTF">2015-09-22T19:25:34Z</dcterms:modified>
</cp:coreProperties>
</file>