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320" r:id="rId3"/>
    <p:sldId id="333" r:id="rId4"/>
    <p:sldId id="319" r:id="rId5"/>
    <p:sldId id="355" r:id="rId6"/>
    <p:sldId id="335" r:id="rId7"/>
    <p:sldId id="356" r:id="rId8"/>
    <p:sldId id="357" r:id="rId9"/>
    <p:sldId id="358" r:id="rId10"/>
    <p:sldId id="307" r:id="rId11"/>
    <p:sldId id="359" r:id="rId12"/>
    <p:sldId id="363" r:id="rId13"/>
    <p:sldId id="360" r:id="rId14"/>
    <p:sldId id="362" r:id="rId15"/>
    <p:sldId id="361" r:id="rId16"/>
  </p:sldIdLst>
  <p:sldSz cx="9144000" cy="6858000" type="screen4x3"/>
  <p:notesSz cx="9872663"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19FA"/>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5332" autoAdjust="0"/>
  </p:normalViewPr>
  <p:slideViewPr>
    <p:cSldViewPr>
      <p:cViewPr varScale="1">
        <p:scale>
          <a:sx n="83" d="100"/>
          <a:sy n="83" d="100"/>
        </p:scale>
        <p:origin x="-234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279230" cy="33993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591128" y="0"/>
            <a:ext cx="4279230" cy="339939"/>
          </a:xfrm>
          <a:prstGeom prst="rect">
            <a:avLst/>
          </a:prstGeom>
        </p:spPr>
        <p:txBody>
          <a:bodyPr vert="horz" lIns="91440" tIns="45720" rIns="91440" bIns="45720" rtlCol="0"/>
          <a:lstStyle>
            <a:lvl1pPr algn="r">
              <a:defRPr sz="1200"/>
            </a:lvl1pPr>
          </a:lstStyle>
          <a:p>
            <a:fld id="{82A9405E-39D4-4CB7-96D9-8F3DC029BBF1}" type="datetimeFigureOut">
              <a:rPr lang="fr-FR" smtClean="0"/>
              <a:t>17/12/2018</a:t>
            </a:fld>
            <a:endParaRPr lang="fr-FR"/>
          </a:p>
        </p:txBody>
      </p:sp>
      <p:sp>
        <p:nvSpPr>
          <p:cNvPr id="4" name="Espace réservé du pied de page 3"/>
          <p:cNvSpPr>
            <a:spLocks noGrp="1"/>
          </p:cNvSpPr>
          <p:nvPr>
            <p:ph type="ftr" sz="quarter" idx="2"/>
          </p:nvPr>
        </p:nvSpPr>
        <p:spPr>
          <a:xfrm>
            <a:off x="0" y="6456644"/>
            <a:ext cx="4279230" cy="33993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591128" y="6456644"/>
            <a:ext cx="4279230" cy="339938"/>
          </a:xfrm>
          <a:prstGeom prst="rect">
            <a:avLst/>
          </a:prstGeom>
        </p:spPr>
        <p:txBody>
          <a:bodyPr vert="horz" lIns="91440" tIns="45720" rIns="91440" bIns="45720" rtlCol="0" anchor="b"/>
          <a:lstStyle>
            <a:lvl1pPr algn="r">
              <a:defRPr sz="1200"/>
            </a:lvl1pPr>
          </a:lstStyle>
          <a:p>
            <a:fld id="{65958EB8-7EEF-4A00-8CE4-95FC471024BF}" type="slidenum">
              <a:rPr lang="fr-FR" smtClean="0"/>
              <a:t>‹N°›</a:t>
            </a:fld>
            <a:endParaRPr lang="fr-FR"/>
          </a:p>
        </p:txBody>
      </p:sp>
    </p:spTree>
    <p:extLst>
      <p:ext uri="{BB962C8B-B14F-4D97-AF65-F5344CB8AC3E}">
        <p14:creationId xmlns:p14="http://schemas.microsoft.com/office/powerpoint/2010/main" val="1863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278154" cy="33988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592225" y="0"/>
            <a:ext cx="4278154" cy="339884"/>
          </a:xfrm>
          <a:prstGeom prst="rect">
            <a:avLst/>
          </a:prstGeom>
        </p:spPr>
        <p:txBody>
          <a:bodyPr vert="horz" lIns="91440" tIns="45720" rIns="91440" bIns="45720" rtlCol="0"/>
          <a:lstStyle>
            <a:lvl1pPr algn="r">
              <a:defRPr sz="1200"/>
            </a:lvl1pPr>
          </a:lstStyle>
          <a:p>
            <a:fld id="{572D7D93-FCB2-4779-A62D-B9B8C68EB1FB}" type="datetimeFigureOut">
              <a:rPr lang="fr-FR" smtClean="0"/>
              <a:t>17/12/2018</a:t>
            </a:fld>
            <a:endParaRPr lang="fr-FR"/>
          </a:p>
        </p:txBody>
      </p:sp>
      <p:sp>
        <p:nvSpPr>
          <p:cNvPr id="4" name="Espace réservé de l'image des diapositives 3"/>
          <p:cNvSpPr>
            <a:spLocks noGrp="1" noRot="1" noChangeAspect="1"/>
          </p:cNvSpPr>
          <p:nvPr>
            <p:ph type="sldImg" idx="2"/>
          </p:nvPr>
        </p:nvSpPr>
        <p:spPr>
          <a:xfrm>
            <a:off x="3236913" y="509588"/>
            <a:ext cx="3398837" cy="25495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87267" y="3228895"/>
            <a:ext cx="7898130" cy="305895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6456611"/>
            <a:ext cx="4278154" cy="33988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592225" y="6456611"/>
            <a:ext cx="4278154" cy="339884"/>
          </a:xfrm>
          <a:prstGeom prst="rect">
            <a:avLst/>
          </a:prstGeom>
        </p:spPr>
        <p:txBody>
          <a:bodyPr vert="horz" lIns="91440" tIns="45720" rIns="91440" bIns="45720" rtlCol="0" anchor="b"/>
          <a:lstStyle>
            <a:lvl1pPr algn="r">
              <a:defRPr sz="1200"/>
            </a:lvl1pPr>
          </a:lstStyle>
          <a:p>
            <a:fld id="{CFDEA250-A601-402F-90AD-8E255F36AEBE}" type="slidenum">
              <a:rPr lang="fr-FR" smtClean="0"/>
              <a:t>‹N°›</a:t>
            </a:fld>
            <a:endParaRPr lang="fr-FR"/>
          </a:p>
        </p:txBody>
      </p:sp>
    </p:spTree>
    <p:extLst>
      <p:ext uri="{BB962C8B-B14F-4D97-AF65-F5344CB8AC3E}">
        <p14:creationId xmlns:p14="http://schemas.microsoft.com/office/powerpoint/2010/main" val="4111010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C’est une technique de recherche qui demande de rester en contact avec le terrain et la réalité. L’objectif de cette démarche est d’apprendre à identifier des besoins ou problèmes, avant d’établir une stratégie pour atteindre des objectifs de changement en réponse aux problèmes observés. Il faut trouver des solutions au problème après avoir fait des recherches concrètes. Les étapes à suivre :</a:t>
            </a:r>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DEA250-A601-402F-90AD-8E255F36AEB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30581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15</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DEA250-A601-402F-90AD-8E255F36AEBE}"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30581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6</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7</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8</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9</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12</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13</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CFDEA250-A601-402F-90AD-8E255F36AEBE}" type="slidenum">
              <a:rPr lang="fr-FR" smtClean="0">
                <a:solidFill>
                  <a:prstClr val="black"/>
                </a:solidFill>
              </a:rPr>
              <a:pPr>
                <a:defRPr/>
              </a:pPr>
              <a:t>14</a:t>
            </a:fld>
            <a:endParaRPr lang="fr-FR">
              <a:solidFill>
                <a:prstClr val="black"/>
              </a:solidFill>
            </a:endParaRPr>
          </a:p>
        </p:txBody>
      </p:sp>
    </p:spTree>
    <p:extLst>
      <p:ext uri="{BB962C8B-B14F-4D97-AF65-F5344CB8AC3E}">
        <p14:creationId xmlns:p14="http://schemas.microsoft.com/office/powerpoint/2010/main" val="103058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E3DE10E-4A50-4FC3-BC78-86FEE9DC404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191180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E3DE10E-4A50-4FC3-BC78-86FEE9DC404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2972543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E3DE10E-4A50-4FC3-BC78-86FEE9DC404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1435131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E3DE10E-4A50-4FC3-BC78-86FEE9DC404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4061580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DE3DE10E-4A50-4FC3-BC78-86FEE9DC404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3141387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E3DE10E-4A50-4FC3-BC78-86FEE9DC404C}" type="datetimeFigureOut">
              <a:rPr lang="fr-FR" smtClean="0"/>
              <a:t>17/12/2018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3585566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E3DE10E-4A50-4FC3-BC78-86FEE9DC404C}" type="datetimeFigureOut">
              <a:rPr lang="fr-FR" smtClean="0"/>
              <a:t>17/12/2018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265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E3DE10E-4A50-4FC3-BC78-86FEE9DC404C}" type="datetimeFigureOut">
              <a:rPr lang="fr-FR" smtClean="0"/>
              <a:t>17/12/2018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2243942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E3DE10E-4A50-4FC3-BC78-86FEE9DC404C}" type="datetimeFigureOut">
              <a:rPr lang="fr-FR" smtClean="0"/>
              <a:t>17/12/2018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2478757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E3DE10E-4A50-4FC3-BC78-86FEE9DC404C}" type="datetimeFigureOut">
              <a:rPr lang="fr-FR" smtClean="0"/>
              <a:t>17/12/2018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3028735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E3DE10E-4A50-4FC3-BC78-86FEE9DC404C}" type="datetimeFigureOut">
              <a:rPr lang="fr-FR" smtClean="0"/>
              <a:t>17/12/2018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519C13-6BE0-4677-AC48-4FD6652DD6FF}" type="slidenum">
              <a:rPr lang="fr-FR" smtClean="0"/>
              <a:t>‹N°›</a:t>
            </a:fld>
            <a:endParaRPr lang="fr-FR"/>
          </a:p>
        </p:txBody>
      </p:sp>
    </p:spTree>
    <p:extLst>
      <p:ext uri="{BB962C8B-B14F-4D97-AF65-F5344CB8AC3E}">
        <p14:creationId xmlns:p14="http://schemas.microsoft.com/office/powerpoint/2010/main" val="256278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DE10E-4A50-4FC3-BC78-86FEE9DC404C}" type="datetimeFigureOut">
              <a:rPr lang="fr-FR" smtClean="0"/>
              <a:t>17/12/2018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19C13-6BE0-4677-AC48-4FD6652DD6FF}" type="slidenum">
              <a:rPr lang="fr-FR" smtClean="0"/>
              <a:t>‹N°›</a:t>
            </a:fld>
            <a:endParaRPr lang="fr-FR"/>
          </a:p>
        </p:txBody>
      </p:sp>
    </p:spTree>
    <p:extLst>
      <p:ext uri="{BB962C8B-B14F-4D97-AF65-F5344CB8AC3E}">
        <p14:creationId xmlns:p14="http://schemas.microsoft.com/office/powerpoint/2010/main" val="2333995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4725144"/>
            <a:ext cx="8136904" cy="783695"/>
          </a:xfrm>
        </p:spPr>
        <p:txBody>
          <a:bodyPr>
            <a:normAutofit/>
          </a:bodyPr>
          <a:lstStyle/>
          <a:p>
            <a:pPr algn="l"/>
            <a:r>
              <a:rPr lang="fr-FR" sz="2800" b="1" dirty="0"/>
              <a:t>APPEL A PROJETS COREVIH</a:t>
            </a:r>
          </a:p>
        </p:txBody>
      </p:sp>
      <p:sp>
        <p:nvSpPr>
          <p:cNvPr id="3" name="Sous-titre 2"/>
          <p:cNvSpPr>
            <a:spLocks noGrp="1"/>
          </p:cNvSpPr>
          <p:nvPr>
            <p:ph type="subTitle" idx="1"/>
          </p:nvPr>
        </p:nvSpPr>
        <p:spPr>
          <a:xfrm>
            <a:off x="5788144" y="5805264"/>
            <a:ext cx="3355856" cy="720080"/>
          </a:xfrm>
        </p:spPr>
        <p:txBody>
          <a:bodyPr>
            <a:normAutofit/>
          </a:bodyPr>
          <a:lstStyle/>
          <a:p>
            <a:pPr algn="r"/>
            <a:r>
              <a:rPr lang="fr-FR" sz="2800" b="1"/>
              <a:t>CHANVRIL Hadija</a:t>
            </a:r>
            <a:endParaRPr lang="fr-FR" sz="2800" b="1"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6" name="Text Box 13"/>
          <p:cNvSpPr txBox="1">
            <a:spLocks noChangeArrowheads="1"/>
          </p:cNvSpPr>
          <p:nvPr/>
        </p:nvSpPr>
        <p:spPr bwMode="auto">
          <a:xfrm rot="-5400000">
            <a:off x="-1646706" y="3368729"/>
            <a:ext cx="3741088"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pPr>
            <a:r>
              <a:rPr lang="fr-FR" b="1" dirty="0">
                <a:solidFill>
                  <a:schemeClr val="bg1"/>
                </a:solidFill>
              </a:rPr>
              <a:t>Plénière  Brest  – 18 décembre  2018</a:t>
            </a:r>
            <a:endParaRPr lang="fr-FR" sz="1800" b="1" dirty="0">
              <a:solidFill>
                <a:schemeClr val="bg1"/>
              </a:solidFill>
            </a:endParaRPr>
          </a:p>
        </p:txBody>
      </p:sp>
      <p:pic>
        <p:nvPicPr>
          <p:cNvPr id="7" name="Picture 5" descr="LogoCoreVI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104" y="126737"/>
            <a:ext cx="3332162" cy="2116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9626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1242473"/>
            <a:ext cx="8352928" cy="5036171"/>
          </a:xfrm>
        </p:spPr>
        <p:txBody>
          <a:bodyPr>
            <a:normAutofit/>
          </a:bodyPr>
          <a:lstStyle/>
          <a:p>
            <a:endParaRPr lang="fr-FR" dirty="0"/>
          </a:p>
          <a:p>
            <a:endParaRPr lang="fr-FR" dirty="0"/>
          </a:p>
          <a:p>
            <a:endParaRPr lang="fr-FR" dirty="0"/>
          </a:p>
          <a:p>
            <a:pPr marL="0" indent="0" algn="ctr">
              <a:buNone/>
            </a:pPr>
            <a:r>
              <a:rPr lang="fr-FR" sz="4000" dirty="0"/>
              <a:t>MERCI DE VOTRE ATTENTION</a:t>
            </a:r>
          </a:p>
          <a:p>
            <a:pPr marL="0" indent="0">
              <a:buNone/>
            </a:pPr>
            <a:endParaRPr lang="fr-FR" sz="5500"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solidFill>
                <a:prstClr val="black"/>
              </a:solidFill>
            </a:endParaRPr>
          </a:p>
        </p:txBody>
      </p:sp>
      <p:sp>
        <p:nvSpPr>
          <p:cNvPr id="6" name="Text Box 13"/>
          <p:cNvSpPr txBox="1">
            <a:spLocks noChangeArrowheads="1"/>
          </p:cNvSpPr>
          <p:nvPr/>
        </p:nvSpPr>
        <p:spPr bwMode="auto">
          <a:xfrm rot="16200000">
            <a:off x="-1702969" y="3368729"/>
            <a:ext cx="3853619"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pPr>
            <a:r>
              <a:rPr lang="fr-FR" b="1" dirty="0">
                <a:solidFill>
                  <a:prstClr val="white"/>
                </a:solidFill>
              </a:rPr>
              <a:t>Plénière Quimper – 18 décembre 2017</a:t>
            </a:r>
          </a:p>
        </p:txBody>
      </p:sp>
    </p:spTree>
    <p:extLst>
      <p:ext uri="{BB962C8B-B14F-4D97-AF65-F5344CB8AC3E}">
        <p14:creationId xmlns:p14="http://schemas.microsoft.com/office/powerpoint/2010/main" val="2651660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4725144"/>
            <a:ext cx="8136904" cy="783695"/>
          </a:xfrm>
        </p:spPr>
        <p:txBody>
          <a:bodyPr>
            <a:normAutofit/>
          </a:bodyPr>
          <a:lstStyle/>
          <a:p>
            <a:pPr algn="l"/>
            <a:r>
              <a:rPr lang="fr-FR" sz="2800" b="1" dirty="0"/>
              <a:t>ATELIER PARCOURS PVVIH</a:t>
            </a:r>
          </a:p>
        </p:txBody>
      </p:sp>
      <p:sp>
        <p:nvSpPr>
          <p:cNvPr id="3" name="Sous-titre 2"/>
          <p:cNvSpPr>
            <a:spLocks noGrp="1"/>
          </p:cNvSpPr>
          <p:nvPr>
            <p:ph type="subTitle" idx="1"/>
          </p:nvPr>
        </p:nvSpPr>
        <p:spPr>
          <a:xfrm>
            <a:off x="5788144" y="5805264"/>
            <a:ext cx="3355856" cy="720080"/>
          </a:xfrm>
        </p:spPr>
        <p:txBody>
          <a:bodyPr>
            <a:normAutofit/>
          </a:bodyPr>
          <a:lstStyle/>
          <a:p>
            <a:pPr algn="r"/>
            <a:r>
              <a:rPr lang="fr-FR" sz="2800" b="1"/>
              <a:t>CHANVRIL Hadija</a:t>
            </a:r>
            <a:endParaRPr lang="fr-FR" sz="2800" b="1"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solidFill>
                <a:prstClr val="black"/>
              </a:solidFill>
            </a:endParaRPr>
          </a:p>
        </p:txBody>
      </p:sp>
      <p:sp>
        <p:nvSpPr>
          <p:cNvPr id="6" name="Text Box 13"/>
          <p:cNvSpPr txBox="1">
            <a:spLocks noChangeArrowheads="1"/>
          </p:cNvSpPr>
          <p:nvPr/>
        </p:nvSpPr>
        <p:spPr bwMode="auto">
          <a:xfrm rot="-5400000">
            <a:off x="-1646706" y="3368729"/>
            <a:ext cx="3741088"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pPr>
            <a:r>
              <a:rPr lang="fr-FR" b="1" dirty="0">
                <a:solidFill>
                  <a:prstClr val="white"/>
                </a:solidFill>
              </a:rPr>
              <a:t>Plénière  Brest  – 18 décembre  2018</a:t>
            </a:r>
          </a:p>
        </p:txBody>
      </p:sp>
      <p:pic>
        <p:nvPicPr>
          <p:cNvPr id="7" name="Picture 5" descr="LogoCoreVI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104" y="126737"/>
            <a:ext cx="3332162" cy="2116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6164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smtClean="0">
                <a:solidFill>
                  <a:schemeClr val="accent4">
                    <a:lumMod val="75000"/>
                  </a:schemeClr>
                </a:solidFill>
              </a:rPr>
              <a:t>Méthode</a:t>
            </a:r>
            <a:endParaRPr lang="fr-FR" sz="3200" b="1" dirty="0">
              <a:solidFill>
                <a:schemeClr val="accent4">
                  <a:lumMod val="75000"/>
                </a:schemeClr>
              </a:solidFill>
            </a:endParaRPr>
          </a:p>
        </p:txBody>
      </p:sp>
      <p:sp>
        <p:nvSpPr>
          <p:cNvPr id="3" name="Espace réservé du contenu 2"/>
          <p:cNvSpPr>
            <a:spLocks noGrp="1"/>
          </p:cNvSpPr>
          <p:nvPr>
            <p:ph idx="1"/>
          </p:nvPr>
        </p:nvSpPr>
        <p:spPr>
          <a:xfrm>
            <a:off x="539552" y="1124744"/>
            <a:ext cx="8463372" cy="5733256"/>
          </a:xfrm>
        </p:spPr>
        <p:txBody>
          <a:bodyPr>
            <a:noAutofit/>
          </a:bodyPr>
          <a:lstStyle/>
          <a:p>
            <a:pPr marL="0" indent="0">
              <a:buNone/>
            </a:pPr>
            <a:r>
              <a:rPr lang="fr-FR" sz="2200" b="1" dirty="0"/>
              <a:t>3 groupes</a:t>
            </a:r>
          </a:p>
          <a:p>
            <a:pPr marL="0" indent="0">
              <a:buNone/>
            </a:pPr>
            <a:r>
              <a:rPr lang="fr-FR" sz="2200" b="1" dirty="0"/>
              <a:t>Entrée dans le </a:t>
            </a:r>
            <a:r>
              <a:rPr lang="fr-FR" sz="2200" b="1" dirty="0" smtClean="0"/>
              <a:t>parcours </a:t>
            </a:r>
            <a:r>
              <a:rPr lang="fr-FR" sz="2200" dirty="0" smtClean="0"/>
              <a:t>: </a:t>
            </a:r>
            <a:r>
              <a:rPr lang="fr-FR" sz="2200" dirty="0"/>
              <a:t>Bruno Le Clézio</a:t>
            </a:r>
          </a:p>
          <a:p>
            <a:pPr marL="0" indent="0">
              <a:buNone/>
            </a:pPr>
            <a:r>
              <a:rPr lang="fr-FR" sz="2200" b="1" dirty="0"/>
              <a:t>Le suivi au long </a:t>
            </a:r>
            <a:r>
              <a:rPr lang="fr-FR" sz="2200" b="1" dirty="0" smtClean="0"/>
              <a:t>cours : </a:t>
            </a:r>
            <a:r>
              <a:rPr lang="fr-FR" sz="2200" dirty="0"/>
              <a:t>Gérald </a:t>
            </a:r>
            <a:r>
              <a:rPr lang="fr-FR" sz="2200" dirty="0" err="1"/>
              <a:t>Guerdat</a:t>
            </a:r>
            <a:endParaRPr lang="fr-FR" sz="2200" dirty="0"/>
          </a:p>
          <a:p>
            <a:pPr marL="0" indent="0">
              <a:buNone/>
            </a:pPr>
            <a:r>
              <a:rPr lang="fr-FR" sz="2200" b="1" dirty="0"/>
              <a:t>Le suivi des </a:t>
            </a:r>
            <a:r>
              <a:rPr lang="fr-FR" sz="2200" b="1" dirty="0" smtClean="0"/>
              <a:t>données : </a:t>
            </a:r>
            <a:r>
              <a:rPr lang="fr-FR" sz="2200" dirty="0"/>
              <a:t>Cédric Arvieux</a:t>
            </a:r>
          </a:p>
          <a:p>
            <a:pPr marL="0" indent="0">
              <a:buNone/>
            </a:pPr>
            <a:endParaRPr lang="fr-FR" sz="2200" b="1" dirty="0"/>
          </a:p>
          <a:p>
            <a:pPr marL="0" indent="0">
              <a:buNone/>
            </a:pPr>
            <a:r>
              <a:rPr lang="fr-FR" sz="2200" b="1" dirty="0" smtClean="0"/>
              <a:t>Chaque </a:t>
            </a:r>
            <a:r>
              <a:rPr lang="fr-FR" sz="2200" b="1" dirty="0"/>
              <a:t>groupe devra identifier :</a:t>
            </a:r>
          </a:p>
          <a:p>
            <a:pPr marL="0" indent="0">
              <a:buNone/>
            </a:pPr>
            <a:r>
              <a:rPr lang="fr-FR" sz="2200" b="1" dirty="0"/>
              <a:t>-	Recommandations de prise en charge</a:t>
            </a:r>
          </a:p>
          <a:p>
            <a:pPr marL="0" indent="0">
              <a:buNone/>
            </a:pPr>
            <a:r>
              <a:rPr lang="fr-FR" sz="2200" b="1" dirty="0"/>
              <a:t>-	Points forts </a:t>
            </a:r>
          </a:p>
          <a:p>
            <a:pPr marL="0" indent="0">
              <a:buNone/>
            </a:pPr>
            <a:r>
              <a:rPr lang="fr-FR" sz="2200" b="1" dirty="0"/>
              <a:t>-	Points faibles</a:t>
            </a:r>
          </a:p>
          <a:p>
            <a:pPr marL="0" indent="0">
              <a:buNone/>
            </a:pPr>
            <a:r>
              <a:rPr lang="fr-FR" sz="2200" b="1" dirty="0"/>
              <a:t>-	Axes d’amélioration</a:t>
            </a:r>
          </a:p>
          <a:p>
            <a:pPr marL="0" indent="0">
              <a:buNone/>
            </a:pPr>
            <a:endParaRPr lang="fr-FR" sz="2200" b="1" dirty="0"/>
          </a:p>
          <a:p>
            <a:pPr marL="0" indent="0">
              <a:buNone/>
            </a:pPr>
            <a:endParaRPr lang="fr-FR" sz="2200" b="1"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420765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a:solidFill>
                  <a:schemeClr val="accent4">
                    <a:lumMod val="75000"/>
                  </a:schemeClr>
                </a:solidFill>
              </a:rPr>
              <a:t>Entrée dans le parcours</a:t>
            </a:r>
          </a:p>
        </p:txBody>
      </p:sp>
      <p:sp>
        <p:nvSpPr>
          <p:cNvPr id="3" name="Espace réservé du contenu 2"/>
          <p:cNvSpPr>
            <a:spLocks noGrp="1"/>
          </p:cNvSpPr>
          <p:nvPr>
            <p:ph idx="1"/>
          </p:nvPr>
        </p:nvSpPr>
        <p:spPr>
          <a:xfrm>
            <a:off x="611560" y="1340768"/>
            <a:ext cx="8391364" cy="5517232"/>
          </a:xfrm>
        </p:spPr>
        <p:txBody>
          <a:bodyPr>
            <a:noAutofit/>
          </a:bodyPr>
          <a:lstStyle/>
          <a:p>
            <a:pPr marL="0" indent="0">
              <a:buNone/>
            </a:pPr>
            <a:endParaRPr lang="fr-FR" sz="2200" dirty="0"/>
          </a:p>
          <a:p>
            <a:pPr marL="0" indent="0">
              <a:buNone/>
            </a:pPr>
            <a:r>
              <a:rPr lang="fr-FR" sz="2200" dirty="0"/>
              <a:t>« J’ai eu beaucoup d'examens complémentaires depuis mai, cardiologue, proctologue, vaccination, un petit marathon médical assez stressant mais nécessaire pour vérifier certaines choses. Pour l'instant j'ai un eu trois rendez-vous en trois mois, en mai pour la grande annonce, en juin pour le début du traitement, en juillet pour voir si le traitement se passait bien, prochain rendez-vous dans trois mois et après ce sera la phase routine avec un rendez-vous tous les six mois »</a:t>
            </a:r>
          </a:p>
          <a:p>
            <a:pPr marL="0" indent="0" algn="r">
              <a:buNone/>
            </a:pPr>
            <a:r>
              <a:rPr lang="fr-FR" sz="2200" i="1" dirty="0"/>
              <a:t>Patient </a:t>
            </a:r>
            <a:r>
              <a:rPr lang="fr-FR" sz="2200" i="1" dirty="0" err="1"/>
              <a:t>Séronet</a:t>
            </a:r>
            <a:endParaRPr lang="fr-FR" sz="2200" i="1" dirty="0"/>
          </a:p>
          <a:p>
            <a:pPr marL="0" indent="0">
              <a:buNone/>
            </a:pPr>
            <a:endParaRPr lang="fr-FR" sz="2200" b="1"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3550699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5"/>
            <a:ext cx="8157592" cy="576064"/>
          </a:xfrm>
        </p:spPr>
        <p:txBody>
          <a:bodyPr>
            <a:normAutofit fontScale="90000"/>
          </a:bodyPr>
          <a:lstStyle/>
          <a:p>
            <a:r>
              <a:rPr lang="fr-FR" sz="3200" b="1" dirty="0">
                <a:solidFill>
                  <a:schemeClr val="accent4">
                    <a:lumMod val="75000"/>
                  </a:schemeClr>
                </a:solidFill>
              </a:rPr>
              <a:t>Un parcours fluide et coordonné </a:t>
            </a:r>
            <a:br>
              <a:rPr lang="fr-FR" sz="3200" b="1" dirty="0">
                <a:solidFill>
                  <a:schemeClr val="accent4">
                    <a:lumMod val="75000"/>
                  </a:schemeClr>
                </a:solidFill>
              </a:rPr>
            </a:br>
            <a:r>
              <a:rPr lang="fr-FR" sz="3200" b="1" dirty="0">
                <a:solidFill>
                  <a:schemeClr val="accent4">
                    <a:lumMod val="75000"/>
                  </a:schemeClr>
                </a:solidFill>
              </a:rPr>
              <a:t>le suivi au long cours</a:t>
            </a:r>
            <a:br>
              <a:rPr lang="fr-FR" sz="3200" b="1" dirty="0">
                <a:solidFill>
                  <a:schemeClr val="accent4">
                    <a:lumMod val="75000"/>
                  </a:schemeClr>
                </a:solidFill>
              </a:rPr>
            </a:br>
            <a:endParaRPr lang="fr-FR" sz="3200" b="1" dirty="0">
              <a:solidFill>
                <a:schemeClr val="accent4">
                  <a:lumMod val="75000"/>
                </a:schemeClr>
              </a:solidFill>
            </a:endParaRPr>
          </a:p>
        </p:txBody>
      </p:sp>
      <p:sp>
        <p:nvSpPr>
          <p:cNvPr id="3" name="Espace réservé du contenu 2"/>
          <p:cNvSpPr>
            <a:spLocks noGrp="1"/>
          </p:cNvSpPr>
          <p:nvPr>
            <p:ph idx="1"/>
          </p:nvPr>
        </p:nvSpPr>
        <p:spPr>
          <a:xfrm>
            <a:off x="473080" y="908720"/>
            <a:ext cx="8563415" cy="5949280"/>
          </a:xfrm>
        </p:spPr>
        <p:txBody>
          <a:bodyPr>
            <a:noAutofit/>
          </a:bodyPr>
          <a:lstStyle/>
          <a:p>
            <a:pPr marL="0" indent="0">
              <a:buNone/>
            </a:pPr>
            <a:r>
              <a:rPr lang="fr-FR" sz="2000" dirty="0"/>
              <a:t>« Je suis suivi depuis des années par le même infectiologue en hôpital et je lui ai dit que je préférais être suivi uniquement par lui et tous les 6 mois même si mes résultats restent toujours stables. Pour moi il est hors de question d'être suivi par mon médecin de ville pour mon VIH et mon infectiologue n’en voit pas d'objection.</a:t>
            </a:r>
          </a:p>
          <a:p>
            <a:pPr marL="0" indent="0">
              <a:buNone/>
            </a:pPr>
            <a:r>
              <a:rPr lang="fr-FR" sz="2000" dirty="0"/>
              <a:t>Quant au renouvellement de mon ordonnance d’antirétroviraux qui est à renouveler tous les mois pendant 3 mois soit j'appelle la secrétaire du service de mon infectiologue 1 mois avant pour me l'envoyer ou effectivement quand je vais voir mon médecin de ville je lui demande de me la renouveler. Perso je préfère que mon suivi reste comme ça en plus je suis plus rassuré et ça se passe très bien. »</a:t>
            </a:r>
          </a:p>
          <a:p>
            <a:pPr marL="0" indent="0" algn="r">
              <a:buNone/>
            </a:pPr>
            <a:r>
              <a:rPr lang="fr-FR" sz="2000" dirty="0"/>
              <a:t>Patient </a:t>
            </a:r>
            <a:r>
              <a:rPr lang="fr-FR" sz="2000" dirty="0" err="1"/>
              <a:t>Séronet</a:t>
            </a:r>
            <a:endParaRPr lang="fr-FR" sz="2000" dirty="0"/>
          </a:p>
          <a:p>
            <a:pPr marL="0" indent="0">
              <a:buNone/>
            </a:pPr>
            <a:r>
              <a:rPr lang="fr-FR" sz="2000" dirty="0"/>
              <a:t>« Ma doc travaille en intelligence avec d’autres confrères, dentiste, gastro-entérologue, dermato et j’en passe. Son premier souci ? Que je vive au mieux ma maladie et mon traitement. Après chaque consultation, résultats et ressenti sont envoyés à mon généraliste. »</a:t>
            </a:r>
          </a:p>
          <a:p>
            <a:pPr marL="0" indent="0" algn="r">
              <a:buNone/>
            </a:pPr>
            <a:r>
              <a:rPr lang="fr-FR" sz="2000" dirty="0"/>
              <a:t>Extrait vie positive</a:t>
            </a:r>
          </a:p>
          <a:p>
            <a:pPr marL="0" indent="0">
              <a:buNone/>
            </a:pPr>
            <a:endParaRPr lang="fr-FR" sz="2200" b="1"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957270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fontScale="90000"/>
          </a:bodyPr>
          <a:lstStyle/>
          <a:p>
            <a:r>
              <a:rPr lang="fr-FR" sz="3200" b="1" dirty="0">
                <a:solidFill>
                  <a:schemeClr val="accent4">
                    <a:lumMod val="75000"/>
                  </a:schemeClr>
                </a:solidFill>
              </a:rPr>
              <a:t>le suivi des données (</a:t>
            </a:r>
            <a:r>
              <a:rPr lang="fr-FR" sz="3200" b="1" dirty="0" err="1">
                <a:solidFill>
                  <a:schemeClr val="accent4">
                    <a:lumMod val="75000"/>
                  </a:schemeClr>
                </a:solidFill>
              </a:rPr>
              <a:t>Nadis</a:t>
            </a:r>
            <a:r>
              <a:rPr lang="fr-FR" sz="3200" b="1" dirty="0">
                <a:solidFill>
                  <a:schemeClr val="accent4">
                    <a:lumMod val="75000"/>
                  </a:schemeClr>
                </a:solidFill>
              </a:rPr>
              <a:t>, DPM,...): </a:t>
            </a:r>
            <a:br>
              <a:rPr lang="fr-FR" sz="3200" b="1" dirty="0">
                <a:solidFill>
                  <a:schemeClr val="accent4">
                    <a:lumMod val="75000"/>
                  </a:schemeClr>
                </a:solidFill>
              </a:rPr>
            </a:br>
            <a:r>
              <a:rPr lang="fr-FR" sz="3200" b="1" dirty="0">
                <a:solidFill>
                  <a:schemeClr val="accent4">
                    <a:lumMod val="75000"/>
                  </a:schemeClr>
                </a:solidFill>
              </a:rPr>
              <a:t>Un parcours accessible et lisible</a:t>
            </a:r>
          </a:p>
        </p:txBody>
      </p:sp>
      <p:sp>
        <p:nvSpPr>
          <p:cNvPr id="3" name="Espace réservé du contenu 2"/>
          <p:cNvSpPr>
            <a:spLocks noGrp="1"/>
          </p:cNvSpPr>
          <p:nvPr>
            <p:ph idx="1"/>
          </p:nvPr>
        </p:nvSpPr>
        <p:spPr>
          <a:xfrm>
            <a:off x="611560" y="1340768"/>
            <a:ext cx="8391364" cy="5517232"/>
          </a:xfrm>
        </p:spPr>
        <p:txBody>
          <a:bodyPr>
            <a:noAutofit/>
          </a:bodyPr>
          <a:lstStyle/>
          <a:p>
            <a:pPr marL="0" indent="0">
              <a:buNone/>
            </a:pPr>
            <a:r>
              <a:rPr lang="fr-FR" sz="2200" dirty="0" smtClean="0"/>
              <a:t/>
            </a:r>
            <a:br>
              <a:rPr lang="fr-FR" sz="2200" dirty="0" smtClean="0"/>
            </a:br>
            <a:r>
              <a:rPr lang="fr-FR" sz="2200" dirty="0" smtClean="0"/>
              <a:t/>
            </a:r>
            <a:br>
              <a:rPr lang="fr-FR" sz="2200" dirty="0" smtClean="0"/>
            </a:br>
            <a:r>
              <a:rPr lang="fr-FR" sz="2200" dirty="0" smtClean="0"/>
              <a:t>« </a:t>
            </a:r>
            <a:r>
              <a:rPr lang="fr-FR" sz="2200" dirty="0"/>
              <a:t>L’idée et bonne bien sûr MAIS ! Pour les porteurs  (du HIV), </a:t>
            </a:r>
            <a:r>
              <a:rPr lang="fr-FR" sz="2200" dirty="0" smtClean="0"/>
              <a:t>révéler </a:t>
            </a:r>
            <a:r>
              <a:rPr lang="fr-FR" sz="2200" dirty="0"/>
              <a:t>sa séropo  bonne idée ? Pas sûr, et pourtant cela peut servir en cas d’urgence,  dans le monde du travail,  le médecin du travail peut faire courir un risque, les soins </a:t>
            </a:r>
            <a:r>
              <a:rPr lang="fr-FR" sz="2200" dirty="0" smtClean="0"/>
              <a:t>dentaires... </a:t>
            </a:r>
            <a:r>
              <a:rPr lang="fr-FR" sz="2200" dirty="0"/>
              <a:t>etc., après tenir </a:t>
            </a:r>
            <a:r>
              <a:rPr lang="fr-FR" sz="2200" dirty="0" smtClean="0"/>
              <a:t>son </a:t>
            </a:r>
            <a:r>
              <a:rPr lang="fr-FR" sz="2200" dirty="0"/>
              <a:t>DMP </a:t>
            </a:r>
            <a:r>
              <a:rPr lang="fr-FR" sz="2200" dirty="0" smtClean="0"/>
              <a:t>seul... </a:t>
            </a:r>
            <a:r>
              <a:rPr lang="fr-FR" sz="2200" dirty="0"/>
              <a:t>vous connaissez les termes médicaux, pour toutes les pathologies, moi pas ! Comme nous vivons dans une société juste un peu </a:t>
            </a:r>
            <a:r>
              <a:rPr lang="fr-FR" sz="2200" dirty="0" smtClean="0"/>
              <a:t>bornée, </a:t>
            </a:r>
            <a:r>
              <a:rPr lang="fr-FR" sz="2200" dirty="0"/>
              <a:t>qui se </a:t>
            </a:r>
            <a:r>
              <a:rPr lang="fr-FR" sz="2200" dirty="0" smtClean="0"/>
              <a:t>radicalise... </a:t>
            </a:r>
            <a:r>
              <a:rPr lang="fr-FR" sz="2200" dirty="0"/>
              <a:t>Mais au final je vais voir de plus près ......  faut bien avancer ! »</a:t>
            </a:r>
          </a:p>
          <a:p>
            <a:pPr marL="0" indent="0" algn="r">
              <a:buNone/>
            </a:pPr>
            <a:r>
              <a:rPr lang="fr-FR" sz="2200" dirty="0"/>
              <a:t>Patient </a:t>
            </a:r>
            <a:r>
              <a:rPr lang="fr-FR" sz="2200" dirty="0" err="1"/>
              <a:t>Séronet</a:t>
            </a:r>
            <a:endParaRPr lang="fr-FR" sz="2200"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3802112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636912"/>
            <a:ext cx="8229600" cy="1143000"/>
          </a:xfrm>
        </p:spPr>
        <p:txBody>
          <a:bodyPr>
            <a:noAutofit/>
          </a:bodyPr>
          <a:lstStyle/>
          <a:p>
            <a:r>
              <a:rPr lang="fr-FR" sz="4000" b="1" dirty="0">
                <a:solidFill>
                  <a:srgbClr val="C00000"/>
                </a:solidFill>
              </a:rPr>
              <a:t>Méthode</a:t>
            </a:r>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solidFill>
                <a:prstClr val="black"/>
              </a:solidFill>
            </a:endParaRPr>
          </a:p>
        </p:txBody>
      </p:sp>
      <p:sp>
        <p:nvSpPr>
          <p:cNvPr id="6" name="Text Box 13"/>
          <p:cNvSpPr txBox="1">
            <a:spLocks noChangeArrowheads="1"/>
          </p:cNvSpPr>
          <p:nvPr/>
        </p:nvSpPr>
        <p:spPr bwMode="auto">
          <a:xfrm rot="16200000">
            <a:off x="-1552929" y="3368729"/>
            <a:ext cx="3553538"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pPr>
            <a:r>
              <a:rPr lang="fr-FR" b="1" dirty="0">
                <a:solidFill>
                  <a:prstClr val="white"/>
                </a:solidFill>
              </a:rPr>
              <a:t>Plénière Brest  – 18 décembre 2018</a:t>
            </a:r>
          </a:p>
        </p:txBody>
      </p:sp>
    </p:spTree>
    <p:extLst>
      <p:ext uri="{BB962C8B-B14F-4D97-AF65-F5344CB8AC3E}">
        <p14:creationId xmlns:p14="http://schemas.microsoft.com/office/powerpoint/2010/main" val="234157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a:solidFill>
                  <a:schemeClr val="accent4">
                    <a:lumMod val="75000"/>
                  </a:schemeClr>
                </a:solidFill>
              </a:rPr>
              <a:t>Méthode 1/2</a:t>
            </a:r>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Text Box 13"/>
          <p:cNvSpPr txBox="1">
            <a:spLocks noChangeArrowheads="1"/>
          </p:cNvSpPr>
          <p:nvPr/>
        </p:nvSpPr>
        <p:spPr bwMode="auto">
          <a:xfrm rot="16200000">
            <a:off x="-1536123" y="3467024"/>
            <a:ext cx="3500638"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lvl="0" algn="ctr">
              <a:spcBef>
                <a:spcPct val="50000"/>
              </a:spcBef>
              <a:defRPr/>
            </a:pPr>
            <a:r>
              <a:rPr lang="fr-FR" b="1" dirty="0">
                <a:solidFill>
                  <a:prstClr val="white"/>
                </a:solidFill>
              </a:rPr>
              <a:t>Plénière Brest – 18 décembre 2018</a:t>
            </a:r>
          </a:p>
        </p:txBody>
      </p:sp>
      <p:sp>
        <p:nvSpPr>
          <p:cNvPr id="7" name="Espace réservé du contenu 6"/>
          <p:cNvSpPr>
            <a:spLocks noGrp="1"/>
          </p:cNvSpPr>
          <p:nvPr>
            <p:ph idx="1"/>
          </p:nvPr>
        </p:nvSpPr>
        <p:spPr/>
        <p:txBody>
          <a:bodyPr>
            <a:normAutofit fontScale="85000" lnSpcReduction="20000"/>
          </a:bodyPr>
          <a:lstStyle/>
          <a:p>
            <a:r>
              <a:rPr lang="fr-FR" dirty="0"/>
              <a:t>Dynamiser projets et recherche dans le domaine de la santé sexuelle</a:t>
            </a:r>
          </a:p>
          <a:p>
            <a:r>
              <a:rPr lang="fr-FR" dirty="0"/>
              <a:t>COREVIH-Bretagne a décidé de consacrer un budget spécifique de 20 000 € </a:t>
            </a:r>
          </a:p>
          <a:p>
            <a:pPr marL="0" indent="0" algn="ctr">
              <a:buNone/>
            </a:pPr>
            <a:r>
              <a:rPr lang="fr-FR" i="1" u="sng" dirty="0"/>
              <a:t>Critères généraux d’instruction</a:t>
            </a:r>
            <a:r>
              <a:rPr lang="fr-FR" i="1" dirty="0"/>
              <a:t> :</a:t>
            </a:r>
          </a:p>
          <a:p>
            <a:pPr marL="0" indent="0">
              <a:buNone/>
            </a:pPr>
            <a:r>
              <a:rPr lang="fr-FR" dirty="0"/>
              <a:t>1. Projet de Recherche-action :</a:t>
            </a:r>
          </a:p>
          <a:p>
            <a:pPr marL="0" indent="0">
              <a:buNone/>
            </a:pPr>
            <a:r>
              <a:rPr lang="fr-FR" dirty="0" smtClean="0"/>
              <a:t>	a. </a:t>
            </a:r>
            <a:r>
              <a:rPr lang="fr-FR" dirty="0"/>
              <a:t>Identification du problème ou besoin</a:t>
            </a:r>
          </a:p>
          <a:p>
            <a:pPr marL="0" indent="0">
              <a:buNone/>
            </a:pPr>
            <a:r>
              <a:rPr lang="fr-FR" dirty="0" smtClean="0"/>
              <a:t>	b. </a:t>
            </a:r>
            <a:r>
              <a:rPr lang="fr-FR" dirty="0"/>
              <a:t>Établissement d’un plan d’action</a:t>
            </a:r>
          </a:p>
          <a:p>
            <a:pPr marL="0" indent="0">
              <a:buNone/>
            </a:pPr>
            <a:r>
              <a:rPr lang="fr-FR" dirty="0" smtClean="0"/>
              <a:t>	c. </a:t>
            </a:r>
            <a:r>
              <a:rPr lang="fr-FR" dirty="0"/>
              <a:t>Mise en place de l’action</a:t>
            </a:r>
          </a:p>
          <a:p>
            <a:pPr marL="0" indent="0">
              <a:buNone/>
            </a:pPr>
            <a:r>
              <a:rPr lang="fr-FR" dirty="0" smtClean="0"/>
              <a:t>	d. </a:t>
            </a:r>
            <a:r>
              <a:rPr lang="fr-FR" dirty="0"/>
              <a:t>Évaluation des effets de l’action</a:t>
            </a:r>
          </a:p>
          <a:p>
            <a:pPr marL="0" indent="0">
              <a:buNone/>
            </a:pPr>
            <a:r>
              <a:rPr lang="fr-FR" dirty="0" smtClean="0"/>
              <a:t>	e. </a:t>
            </a:r>
            <a:r>
              <a:rPr lang="fr-FR" dirty="0"/>
              <a:t>Partage des conclusions de la recherche</a:t>
            </a:r>
          </a:p>
        </p:txBody>
      </p:sp>
    </p:spTree>
    <p:extLst>
      <p:ext uri="{BB962C8B-B14F-4D97-AF65-F5344CB8AC3E}">
        <p14:creationId xmlns:p14="http://schemas.microsoft.com/office/powerpoint/2010/main" val="3301898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a:solidFill>
                  <a:schemeClr val="accent4">
                    <a:lumMod val="75000"/>
                  </a:schemeClr>
                </a:solidFill>
              </a:rPr>
              <a:t>Méthode 2/2</a:t>
            </a:r>
          </a:p>
        </p:txBody>
      </p:sp>
      <p:sp>
        <p:nvSpPr>
          <p:cNvPr id="3" name="Espace réservé du contenu 2"/>
          <p:cNvSpPr>
            <a:spLocks noGrp="1"/>
          </p:cNvSpPr>
          <p:nvPr>
            <p:ph idx="1"/>
          </p:nvPr>
        </p:nvSpPr>
        <p:spPr>
          <a:xfrm>
            <a:off x="470757" y="1724880"/>
            <a:ext cx="4613059" cy="4944480"/>
          </a:xfrm>
        </p:spPr>
        <p:txBody>
          <a:bodyPr>
            <a:noAutofit/>
          </a:bodyPr>
          <a:lstStyle/>
          <a:p>
            <a:pPr marL="0" indent="0">
              <a:buNone/>
            </a:pPr>
            <a:r>
              <a:rPr lang="fr-FR" sz="2400" dirty="0"/>
              <a:t>2. Inscrit au sein des 26 orientations prioritaires de la stratégie nationale santé sexuelle</a:t>
            </a:r>
          </a:p>
          <a:p>
            <a:pPr marL="0" indent="0">
              <a:buNone/>
            </a:pPr>
            <a:r>
              <a:rPr lang="fr-FR" sz="2400" dirty="0"/>
              <a:t>3. Mise en application pratique secondaire :</a:t>
            </a:r>
          </a:p>
          <a:p>
            <a:pPr marL="0" indent="0">
              <a:buNone/>
            </a:pPr>
            <a:r>
              <a:rPr lang="fr-FR" sz="2400" dirty="0"/>
              <a:t>Les résultats sont transférables à d’autres situations comparables.</a:t>
            </a:r>
          </a:p>
          <a:p>
            <a:pPr marL="0" indent="0">
              <a:buNone/>
            </a:pPr>
            <a:r>
              <a:rPr lang="fr-FR" sz="2400" dirty="0"/>
              <a:t>4. Innovant :</a:t>
            </a:r>
          </a:p>
          <a:p>
            <a:pPr marL="0" indent="0">
              <a:buNone/>
            </a:pPr>
            <a:r>
              <a:rPr lang="fr-FR" sz="2400" dirty="0"/>
              <a:t>Le projet répond à un besoin mal satisfait, génère d’autres effets positifs, expérimente et implique des acteurs concernés.</a:t>
            </a:r>
          </a:p>
          <a:p>
            <a:pPr marL="0" indent="0" algn="just">
              <a:buNone/>
            </a:pPr>
            <a:endParaRPr lang="fr-FR" sz="2400"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Text Box 13"/>
          <p:cNvSpPr txBox="1">
            <a:spLocks noChangeArrowheads="1"/>
          </p:cNvSpPr>
          <p:nvPr/>
        </p:nvSpPr>
        <p:spPr bwMode="auto">
          <a:xfrm rot="16200000">
            <a:off x="-1712613" y="3467024"/>
            <a:ext cx="3853620"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lvl="0" algn="ctr">
              <a:spcBef>
                <a:spcPct val="50000"/>
              </a:spcBef>
              <a:defRPr/>
            </a:pPr>
            <a:r>
              <a:rPr lang="fr-FR" b="1" dirty="0">
                <a:solidFill>
                  <a:prstClr val="white"/>
                </a:solidFill>
              </a:rPr>
              <a:t>Plénière Quimper – 18 décembre </a:t>
            </a:r>
            <a:r>
              <a:rPr lang="fr-FR" b="1" dirty="0" smtClean="0">
                <a:solidFill>
                  <a:prstClr val="white"/>
                </a:solidFill>
              </a:rPr>
              <a:t>2018</a:t>
            </a:r>
            <a:endParaRPr lang="fr-FR" b="1" dirty="0">
              <a:solidFill>
                <a:prstClr val="white"/>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3816" y="1484784"/>
            <a:ext cx="4157761"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098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636912"/>
            <a:ext cx="8229600" cy="1143000"/>
          </a:xfrm>
        </p:spPr>
        <p:txBody>
          <a:bodyPr>
            <a:noAutofit/>
          </a:bodyPr>
          <a:lstStyle/>
          <a:p>
            <a:r>
              <a:rPr lang="fr-FR" sz="4000" b="1" dirty="0">
                <a:solidFill>
                  <a:srgbClr val="C00000"/>
                </a:solidFill>
              </a:rPr>
              <a:t>Résultats</a:t>
            </a:r>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solidFill>
                <a:prstClr val="black"/>
              </a:solidFill>
            </a:endParaRPr>
          </a:p>
        </p:txBody>
      </p:sp>
      <p:sp>
        <p:nvSpPr>
          <p:cNvPr id="6" name="Text Box 13"/>
          <p:cNvSpPr txBox="1">
            <a:spLocks noChangeArrowheads="1"/>
          </p:cNvSpPr>
          <p:nvPr/>
        </p:nvSpPr>
        <p:spPr bwMode="auto">
          <a:xfrm rot="16200000">
            <a:off x="-1552929" y="3368729"/>
            <a:ext cx="3553538"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pPr>
            <a:r>
              <a:rPr lang="fr-FR" b="1" dirty="0">
                <a:solidFill>
                  <a:prstClr val="white"/>
                </a:solidFill>
              </a:rPr>
              <a:t>Plénière Brest  – 18 décembre 2018</a:t>
            </a:r>
          </a:p>
        </p:txBody>
      </p:sp>
    </p:spTree>
    <p:extLst>
      <p:ext uri="{BB962C8B-B14F-4D97-AF65-F5344CB8AC3E}">
        <p14:creationId xmlns:p14="http://schemas.microsoft.com/office/powerpoint/2010/main" val="20523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a:solidFill>
                  <a:schemeClr val="accent4">
                    <a:lumMod val="75000"/>
                  </a:schemeClr>
                </a:solidFill>
              </a:rPr>
              <a:t>Résultat 1/2</a:t>
            </a:r>
          </a:p>
        </p:txBody>
      </p:sp>
      <p:sp>
        <p:nvSpPr>
          <p:cNvPr id="3" name="Espace réservé du contenu 2"/>
          <p:cNvSpPr>
            <a:spLocks noGrp="1"/>
          </p:cNvSpPr>
          <p:nvPr>
            <p:ph idx="1"/>
          </p:nvPr>
        </p:nvSpPr>
        <p:spPr>
          <a:xfrm>
            <a:off x="539552" y="1124744"/>
            <a:ext cx="8463372" cy="5472608"/>
          </a:xfrm>
        </p:spPr>
        <p:txBody>
          <a:bodyPr>
            <a:noAutofit/>
          </a:bodyPr>
          <a:lstStyle/>
          <a:p>
            <a:pPr marL="0" indent="0">
              <a:buNone/>
            </a:pPr>
            <a:r>
              <a:rPr lang="fr-FR" b="1" dirty="0"/>
              <a:t>4</a:t>
            </a:r>
            <a:r>
              <a:rPr lang="fr-FR" sz="2200" dirty="0"/>
              <a:t> projets reçus</a:t>
            </a:r>
          </a:p>
          <a:p>
            <a:pPr marL="0" indent="0">
              <a:buNone/>
            </a:pPr>
            <a:r>
              <a:rPr lang="fr-FR" sz="2200" dirty="0"/>
              <a:t>1.Mise en place d’un module éducation à la sexualité pour le public PJJ</a:t>
            </a:r>
          </a:p>
          <a:p>
            <a:pPr marL="0" indent="0">
              <a:buNone/>
            </a:pPr>
            <a:endParaRPr lang="fr-FR" sz="2200" dirty="0"/>
          </a:p>
          <a:p>
            <a:pPr marL="0" indent="0">
              <a:buNone/>
            </a:pPr>
            <a:r>
              <a:rPr lang="fr-FR" sz="2200" dirty="0"/>
              <a:t>2. Et si on en parlait » STEMO de Rennes - quartiers mineures filles</a:t>
            </a:r>
          </a:p>
          <a:p>
            <a:pPr marL="0" indent="0">
              <a:buNone/>
            </a:pPr>
            <a:endParaRPr lang="fr-FR" sz="2200" dirty="0"/>
          </a:p>
          <a:p>
            <a:pPr marL="0" indent="0">
              <a:buNone/>
            </a:pPr>
            <a:r>
              <a:rPr lang="fr-FR" sz="2200" dirty="0"/>
              <a:t>3. Recherche action sur la prostitution dans la Région Bretagne : du diagnostic à la mise en place d’actions adaptées.</a:t>
            </a:r>
          </a:p>
          <a:p>
            <a:pPr marL="0" indent="0">
              <a:buNone/>
            </a:pPr>
            <a:endParaRPr lang="fr-FR" sz="2200" dirty="0"/>
          </a:p>
          <a:p>
            <a:pPr marL="0" indent="0">
              <a:buNone/>
            </a:pPr>
            <a:r>
              <a:rPr lang="fr-FR" sz="2200" dirty="0"/>
              <a:t>4. Etude de faisabilité pour le recours à l’interprétariat en médecine générale de ville dans le cadre de consultations médicales de « santé publique » auprès des personnes migrantes primo-arrivantes sur le territoire de Vannes</a:t>
            </a:r>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2470065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a:solidFill>
                  <a:schemeClr val="accent4">
                    <a:lumMod val="75000"/>
                  </a:schemeClr>
                </a:solidFill>
              </a:rPr>
              <a:t>Résultat 2/2</a:t>
            </a:r>
          </a:p>
        </p:txBody>
      </p:sp>
      <p:sp>
        <p:nvSpPr>
          <p:cNvPr id="3" name="Espace réservé du contenu 2"/>
          <p:cNvSpPr>
            <a:spLocks noGrp="1"/>
          </p:cNvSpPr>
          <p:nvPr>
            <p:ph idx="1"/>
          </p:nvPr>
        </p:nvSpPr>
        <p:spPr>
          <a:xfrm>
            <a:off x="539552" y="1124744"/>
            <a:ext cx="8463372" cy="5472608"/>
          </a:xfrm>
        </p:spPr>
        <p:txBody>
          <a:bodyPr>
            <a:noAutofit/>
          </a:bodyPr>
          <a:lstStyle/>
          <a:p>
            <a:pPr marL="0" indent="0">
              <a:buNone/>
            </a:pPr>
            <a:r>
              <a:rPr lang="fr-FR" sz="2200" dirty="0"/>
              <a:t>Pertinence de la proposition au regard des orientations de l’appel à projets		/5</a:t>
            </a:r>
          </a:p>
          <a:p>
            <a:pPr marL="0" indent="0">
              <a:buNone/>
            </a:pPr>
            <a:endParaRPr lang="fr-FR" sz="2200" dirty="0"/>
          </a:p>
          <a:p>
            <a:pPr marL="0" indent="0">
              <a:buNone/>
            </a:pPr>
            <a:r>
              <a:rPr lang="fr-FR" sz="2200" dirty="0"/>
              <a:t>Aspect innovant du projet		/5</a:t>
            </a:r>
          </a:p>
          <a:p>
            <a:pPr marL="0" indent="0">
              <a:buNone/>
            </a:pPr>
            <a:endParaRPr lang="fr-FR" sz="2200" dirty="0"/>
          </a:p>
          <a:p>
            <a:pPr marL="0" indent="0">
              <a:buNone/>
            </a:pPr>
            <a:r>
              <a:rPr lang="fr-FR" sz="2200" dirty="0"/>
              <a:t>Adaptation et justification du montant de l’aide demandée en considérant les taches et les objectifs		/5</a:t>
            </a:r>
          </a:p>
          <a:p>
            <a:pPr marL="0" indent="0">
              <a:buNone/>
            </a:pPr>
            <a:endParaRPr lang="fr-FR" sz="2200" dirty="0"/>
          </a:p>
          <a:p>
            <a:pPr marL="0" indent="0">
              <a:buNone/>
            </a:pPr>
            <a:r>
              <a:rPr lang="fr-FR" sz="2200" dirty="0"/>
              <a:t>Adéquation entre expertise et compétence avec les tâches attribuées à chaque partenaire		/5</a:t>
            </a:r>
          </a:p>
          <a:p>
            <a:pPr marL="0" indent="0">
              <a:buNone/>
            </a:pPr>
            <a:r>
              <a:rPr lang="fr-FR" sz="2200" dirty="0"/>
              <a:t>NOTE SUR 20</a:t>
            </a:r>
          </a:p>
          <a:p>
            <a:pPr marL="0" indent="0">
              <a:buNone/>
            </a:pPr>
            <a:endParaRPr lang="fr-FR" sz="2200" dirty="0"/>
          </a:p>
          <a:p>
            <a:pPr marL="0" indent="0">
              <a:buNone/>
            </a:pPr>
            <a:r>
              <a:rPr lang="fr-FR" sz="2200" dirty="0"/>
              <a:t>Retours : 10 (8 membres du bureau - 2 membres plénière)</a:t>
            </a:r>
          </a:p>
          <a:p>
            <a:pPr marL="0" indent="0">
              <a:buNone/>
            </a:pPr>
            <a:r>
              <a:rPr lang="fr-FR" sz="2200" dirty="0"/>
              <a:t>2 projets sélectionnés</a:t>
            </a:r>
          </a:p>
          <a:p>
            <a:pPr marL="0" indent="0">
              <a:buNone/>
            </a:pPr>
            <a:endParaRPr lang="fr-FR" sz="2200" dirty="0"/>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2313491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a:solidFill>
                  <a:schemeClr val="accent4">
                    <a:lumMod val="75000"/>
                  </a:schemeClr>
                </a:solidFill>
              </a:rPr>
              <a:t>Résultat 2/2</a:t>
            </a:r>
          </a:p>
        </p:txBody>
      </p:sp>
      <p:sp>
        <p:nvSpPr>
          <p:cNvPr id="3" name="Espace réservé du contenu 2"/>
          <p:cNvSpPr>
            <a:spLocks noGrp="1"/>
          </p:cNvSpPr>
          <p:nvPr>
            <p:ph idx="1"/>
          </p:nvPr>
        </p:nvSpPr>
        <p:spPr>
          <a:xfrm>
            <a:off x="539552" y="1124744"/>
            <a:ext cx="8463372" cy="5733256"/>
          </a:xfrm>
        </p:spPr>
        <p:txBody>
          <a:bodyPr>
            <a:noAutofit/>
          </a:bodyPr>
          <a:lstStyle/>
          <a:p>
            <a:pPr marL="0" indent="0">
              <a:buNone/>
            </a:pPr>
            <a:r>
              <a:rPr lang="fr-FR" sz="2200" b="1" dirty="0"/>
              <a:t>Recherche action sur la prostitution dans la Région Bretagne : du diagnostic à la mise en place d’actions adaptées.</a:t>
            </a:r>
          </a:p>
          <a:p>
            <a:pPr marL="0" indent="0" algn="ctr">
              <a:buNone/>
            </a:pPr>
            <a:r>
              <a:rPr lang="fr-FR" sz="2200" dirty="0"/>
              <a:t>NOTE: </a:t>
            </a:r>
            <a:r>
              <a:rPr lang="fr-FR" sz="2200" b="1" dirty="0"/>
              <a:t>14,10/20</a:t>
            </a:r>
          </a:p>
          <a:p>
            <a:pPr marL="0" indent="0">
              <a:buNone/>
            </a:pPr>
            <a:r>
              <a:rPr lang="fr-FR" sz="2200" dirty="0"/>
              <a:t>Principaux points forts du </a:t>
            </a:r>
            <a:r>
              <a:rPr lang="fr-FR" sz="2200" dirty="0" smtClean="0"/>
              <a:t>projet :</a:t>
            </a:r>
            <a:endParaRPr lang="fr-FR" sz="2200" dirty="0"/>
          </a:p>
          <a:p>
            <a:pPr marL="0" indent="0">
              <a:buNone/>
            </a:pPr>
            <a:endParaRPr lang="fr-FR" sz="2200" dirty="0"/>
          </a:p>
          <a:p>
            <a:pPr marL="0" indent="0">
              <a:buNone/>
            </a:pPr>
            <a:r>
              <a:rPr lang="fr-FR" sz="2200" i="1" dirty="0"/>
              <a:t>« Territoire : toute la Bretagne + caractère innovant de la recherche et du diagnostique »</a:t>
            </a:r>
          </a:p>
          <a:p>
            <a:pPr marL="0" indent="0">
              <a:buNone/>
            </a:pPr>
            <a:r>
              <a:rPr lang="fr-FR" sz="2200" dirty="0"/>
              <a:t>Quelles recommandations pouvez-vous formuler concernant l’amélioration ou l’adaptation du projet ?</a:t>
            </a:r>
          </a:p>
          <a:p>
            <a:pPr marL="0" indent="0">
              <a:buNone/>
            </a:pPr>
            <a:endParaRPr lang="fr-FR" sz="2200" dirty="0"/>
          </a:p>
          <a:p>
            <a:pPr marL="0" indent="0">
              <a:buNone/>
            </a:pPr>
            <a:r>
              <a:rPr lang="fr-FR" sz="2200" i="1" dirty="0"/>
              <a:t>« Le nombre de sortie de prostitution est-il vraiment un critère d’évaluation pertinent ? Sous cet angle on pourrait juger le projet pro-abolitioniste, très critiqué par les travailleurs du sexe. »</a:t>
            </a:r>
          </a:p>
          <a:p>
            <a:pPr marL="0" indent="0">
              <a:buNone/>
            </a:pPr>
            <a:endParaRPr lang="fr-FR" sz="2200" dirty="0"/>
          </a:p>
          <a:p>
            <a:pPr marL="0" indent="0">
              <a:buNone/>
            </a:pPr>
            <a:r>
              <a:rPr lang="fr-FR" sz="2200" dirty="0"/>
              <a:t>Somme </a:t>
            </a:r>
            <a:r>
              <a:rPr lang="fr-FR" sz="2200" dirty="0" smtClean="0"/>
              <a:t>attribuée : </a:t>
            </a:r>
            <a:r>
              <a:rPr lang="fr-FR" sz="2200" b="1" dirty="0"/>
              <a:t>15 000 euros</a:t>
            </a:r>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2336278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404664"/>
            <a:ext cx="8157592" cy="837809"/>
          </a:xfrm>
        </p:spPr>
        <p:txBody>
          <a:bodyPr>
            <a:normAutofit/>
          </a:bodyPr>
          <a:lstStyle/>
          <a:p>
            <a:r>
              <a:rPr lang="fr-FR" sz="3200" b="1" dirty="0">
                <a:solidFill>
                  <a:schemeClr val="accent4">
                    <a:lumMod val="75000"/>
                  </a:schemeClr>
                </a:solidFill>
              </a:rPr>
              <a:t>Résultat 2/2</a:t>
            </a:r>
          </a:p>
        </p:txBody>
      </p:sp>
      <p:sp>
        <p:nvSpPr>
          <p:cNvPr id="3" name="Espace réservé du contenu 2"/>
          <p:cNvSpPr>
            <a:spLocks noGrp="1"/>
          </p:cNvSpPr>
          <p:nvPr>
            <p:ph idx="1"/>
          </p:nvPr>
        </p:nvSpPr>
        <p:spPr>
          <a:xfrm>
            <a:off x="539552" y="1124744"/>
            <a:ext cx="8463372" cy="5733256"/>
          </a:xfrm>
        </p:spPr>
        <p:txBody>
          <a:bodyPr>
            <a:noAutofit/>
          </a:bodyPr>
          <a:lstStyle/>
          <a:p>
            <a:pPr marL="0" indent="0">
              <a:buNone/>
            </a:pPr>
            <a:r>
              <a:rPr lang="fr-FR" sz="2200" b="1" dirty="0"/>
              <a:t>Etude de faisabilité pour le recours à l’interprétariat en médecine générale de ville dans le cadre de consultations médicales de « santé publique » auprès des personnes migrantes primo-arrivantes sur le territoire de Vannes</a:t>
            </a:r>
          </a:p>
          <a:p>
            <a:pPr marL="0" indent="0" algn="ctr">
              <a:buNone/>
            </a:pPr>
            <a:r>
              <a:rPr lang="fr-FR" sz="2200" dirty="0"/>
              <a:t>NOTE: </a:t>
            </a:r>
            <a:r>
              <a:rPr lang="fr-FR" sz="2200" b="1" dirty="0"/>
              <a:t>13.30/20</a:t>
            </a:r>
          </a:p>
          <a:p>
            <a:pPr marL="0" indent="0">
              <a:buNone/>
            </a:pPr>
            <a:endParaRPr lang="fr-FR" sz="2200" dirty="0"/>
          </a:p>
          <a:p>
            <a:pPr marL="0" indent="0">
              <a:buNone/>
            </a:pPr>
            <a:r>
              <a:rPr lang="fr-FR" sz="2200" dirty="0"/>
              <a:t>Principaux points forts du </a:t>
            </a:r>
            <a:r>
              <a:rPr lang="fr-FR" sz="2200" dirty="0" smtClean="0"/>
              <a:t>projet :</a:t>
            </a:r>
            <a:endParaRPr lang="fr-FR" sz="2200" dirty="0"/>
          </a:p>
          <a:p>
            <a:pPr marL="0" indent="0">
              <a:buNone/>
            </a:pPr>
            <a:r>
              <a:rPr lang="fr-FR" sz="2200" i="1" dirty="0"/>
              <a:t>« Projet clair et construit. S'appui sur des éléments de diagnostic objectivés »</a:t>
            </a:r>
          </a:p>
          <a:p>
            <a:pPr marL="0" indent="0">
              <a:buNone/>
            </a:pPr>
            <a:endParaRPr lang="fr-FR" sz="2200" dirty="0"/>
          </a:p>
          <a:p>
            <a:pPr marL="0" indent="0">
              <a:buNone/>
            </a:pPr>
            <a:r>
              <a:rPr lang="fr-FR" sz="2200" dirty="0"/>
              <a:t>Quelles recommandations pouvez-vous formuler concernant l’amélioration ou l’adaptation du projet ?</a:t>
            </a:r>
          </a:p>
          <a:p>
            <a:pPr marL="0" indent="0">
              <a:buNone/>
            </a:pPr>
            <a:r>
              <a:rPr lang="fr-FR" sz="2200" i="1" dirty="0"/>
              <a:t>« Besoin de soutenir actions envers population migrante ».</a:t>
            </a:r>
          </a:p>
          <a:p>
            <a:pPr marL="0" indent="0">
              <a:buNone/>
            </a:pPr>
            <a:endParaRPr lang="fr-FR" sz="2200" dirty="0"/>
          </a:p>
          <a:p>
            <a:pPr marL="0" indent="0">
              <a:buNone/>
            </a:pPr>
            <a:r>
              <a:rPr lang="fr-FR" sz="2200" dirty="0"/>
              <a:t>Somme </a:t>
            </a:r>
            <a:r>
              <a:rPr lang="fr-FR" sz="2200" dirty="0" smtClean="0"/>
              <a:t>attribuée : </a:t>
            </a:r>
            <a:r>
              <a:rPr lang="fr-FR" sz="2200" b="1" dirty="0"/>
              <a:t>5 000 euros</a:t>
            </a:r>
          </a:p>
        </p:txBody>
      </p:sp>
      <p:sp>
        <p:nvSpPr>
          <p:cNvPr id="5" name="Rectangle 3"/>
          <p:cNvSpPr>
            <a:spLocks noChangeArrowheads="1"/>
          </p:cNvSpPr>
          <p:nvPr/>
        </p:nvSpPr>
        <p:spPr bwMode="auto">
          <a:xfrm>
            <a:off x="0" y="0"/>
            <a:ext cx="447675" cy="6858000"/>
          </a:xfrm>
          <a:prstGeom prst="rect">
            <a:avLst/>
          </a:prstGeom>
          <a:solidFill>
            <a:srgbClr val="9B151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fr-FR">
              <a:solidFill>
                <a:prstClr val="black"/>
              </a:solidFill>
            </a:endParaRPr>
          </a:p>
        </p:txBody>
      </p:sp>
      <p:sp>
        <p:nvSpPr>
          <p:cNvPr id="6" name="Text Box 13"/>
          <p:cNvSpPr txBox="1">
            <a:spLocks noChangeArrowheads="1"/>
          </p:cNvSpPr>
          <p:nvPr/>
        </p:nvSpPr>
        <p:spPr bwMode="auto">
          <a:xfrm rot="16200000">
            <a:off x="-1594632" y="3467024"/>
            <a:ext cx="3617657" cy="369332"/>
          </a:xfrm>
          <a:prstGeom prst="rect">
            <a:avLst/>
          </a:prstGeom>
          <a:noFill/>
          <a:ln>
            <a:noFill/>
          </a:ln>
          <a:effectLst/>
          <a:extLst>
            <a:ext uri="{909E8E84-426E-40DD-AFC4-6F175D3DCCD1}">
              <a14:hiddenFill xmlns:a14="http://schemas.microsoft.com/office/drawing/2010/main">
                <a:solidFill>
                  <a:srgbClr val="FFC5C5"/>
                </a:solidFill>
              </a14:hiddenFill>
            </a:ext>
            <a:ext uri="{91240B29-F687-4F45-9708-019B960494DF}">
              <a14:hiddenLine xmlns:a14="http://schemas.microsoft.com/office/drawing/2010/main" w="11176">
                <a:solidFill>
                  <a:srgbClr val="000000"/>
                </a:solidFill>
                <a:miter lim="800000"/>
                <a:headEnd/>
                <a:tailEnd/>
              </a14:hiddenLine>
            </a:ext>
            <a:ext uri="{AF507438-7753-43E0-B8FC-AC1667EBCBE1}">
              <a14:hiddenEffects xmlns:a14="http://schemas.microsoft.com/office/drawing/2010/main">
                <a:effectLst>
                  <a:outerShdw blurRad="63500" dist="26940" algn="ctr" rotWithShape="0">
                    <a:schemeClr val="tx1">
                      <a:alpha val="74998"/>
                    </a:schemeClr>
                  </a:outerShdw>
                </a:effectLst>
              </a14:hiddenEffects>
            </a:ext>
          </a:extLst>
        </p:spPr>
        <p:txBody>
          <a:bodyPr wrap="none">
            <a:spAutoFit/>
          </a:bodyPr>
          <a:lstStyle/>
          <a:p>
            <a:pPr algn="ctr">
              <a:spcBef>
                <a:spcPct val="50000"/>
              </a:spcBef>
              <a:defRPr/>
            </a:pPr>
            <a:r>
              <a:rPr lang="fr-FR" b="1" dirty="0">
                <a:solidFill>
                  <a:prstClr val="white"/>
                </a:solidFill>
              </a:rPr>
              <a:t>Plénière Brest – 18 décembre 2018</a:t>
            </a:r>
          </a:p>
        </p:txBody>
      </p:sp>
    </p:spTree>
    <p:extLst>
      <p:ext uri="{BB962C8B-B14F-4D97-AF65-F5344CB8AC3E}">
        <p14:creationId xmlns:p14="http://schemas.microsoft.com/office/powerpoint/2010/main" val="27466677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3200</TotalTime>
  <Words>716</Words>
  <Application>Microsoft Office PowerPoint</Application>
  <PresentationFormat>Affichage à l'écran (4:3)</PresentationFormat>
  <Paragraphs>119</Paragraphs>
  <Slides>15</Slides>
  <Notes>10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APPEL A PROJETS COREVIH</vt:lpstr>
      <vt:lpstr>Méthode</vt:lpstr>
      <vt:lpstr>Méthode 1/2</vt:lpstr>
      <vt:lpstr>Méthode 2/2</vt:lpstr>
      <vt:lpstr>Résultats</vt:lpstr>
      <vt:lpstr>Résultat 1/2</vt:lpstr>
      <vt:lpstr>Résultat 2/2</vt:lpstr>
      <vt:lpstr>Résultat 2/2</vt:lpstr>
      <vt:lpstr>Résultat 2/2</vt:lpstr>
      <vt:lpstr>Présentation PowerPoint</vt:lpstr>
      <vt:lpstr>ATELIER PARCOURS PVVIH</vt:lpstr>
      <vt:lpstr>Méthode</vt:lpstr>
      <vt:lpstr>Entrée dans le parcours</vt:lpstr>
      <vt:lpstr>Un parcours fluide et coordonné  le suivi au long cours </vt:lpstr>
      <vt:lpstr>le suivi des données (Nadis, DPM,...):  Un parcours accessible et lisible</vt:lpstr>
    </vt:vector>
  </TitlesOfParts>
  <Company>CHIC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corevih</dc:creator>
  <cp:lastModifiedBy>Myriam DUCEPT</cp:lastModifiedBy>
  <cp:revision>202</cp:revision>
  <cp:lastPrinted>2017-07-03T09:42:54Z</cp:lastPrinted>
  <dcterms:created xsi:type="dcterms:W3CDTF">2017-03-10T09:51:02Z</dcterms:created>
  <dcterms:modified xsi:type="dcterms:W3CDTF">2018-12-17T09:47:00Z</dcterms:modified>
</cp:coreProperties>
</file>