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87" r:id="rId5"/>
    <p:sldId id="258" r:id="rId6"/>
    <p:sldId id="259" r:id="rId7"/>
    <p:sldId id="267" r:id="rId8"/>
    <p:sldId id="265" r:id="rId9"/>
    <p:sldId id="266" r:id="rId10"/>
    <p:sldId id="260" r:id="rId11"/>
    <p:sldId id="285" r:id="rId12"/>
    <p:sldId id="277" r:id="rId13"/>
    <p:sldId id="268" r:id="rId14"/>
    <p:sldId id="261" r:id="rId15"/>
    <p:sldId id="264" r:id="rId16"/>
    <p:sldId id="270" r:id="rId17"/>
    <p:sldId id="271" r:id="rId18"/>
    <p:sldId id="281" r:id="rId19"/>
    <p:sldId id="279" r:id="rId20"/>
    <p:sldId id="280" r:id="rId21"/>
    <p:sldId id="283" r:id="rId22"/>
    <p:sldId id="272" r:id="rId23"/>
    <p:sldId id="274" r:id="rId24"/>
    <p:sldId id="28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7F849-2E6C-42FF-8BC8-D7D077A6AA9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9A21176-7BFE-4C55-9A75-D8EA31476A47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>
              <a:solidFill>
                <a:sysClr val="windowText" lastClr="000000"/>
              </a:solidFill>
            </a:rPr>
            <a:t>Evaluation médicale</a:t>
          </a:r>
        </a:p>
      </dgm:t>
    </dgm:pt>
    <dgm:pt modelId="{BAD0AB7C-ECDA-4214-8B97-39A1009C1837}" type="parTrans" cxnId="{A0DB1AD9-1C52-4323-8EBD-4F14248649F1}">
      <dgm:prSet/>
      <dgm:spPr/>
      <dgm:t>
        <a:bodyPr/>
        <a:lstStyle/>
        <a:p>
          <a:endParaRPr lang="fr-FR"/>
        </a:p>
      </dgm:t>
    </dgm:pt>
    <dgm:pt modelId="{9F1E9FAE-135F-4635-B6C4-259EBF53E4FA}" type="sibTrans" cxnId="{A0DB1AD9-1C52-4323-8EBD-4F14248649F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C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3199335-66D4-43B7-90D8-882BEAF6B3B8}">
      <dgm:prSet phldrT="[Texte]"/>
      <dgm:spPr>
        <a:solidFill>
          <a:srgbClr val="A7F30E"/>
        </a:solidFill>
      </dgm:spPr>
      <dgm:t>
        <a:bodyPr/>
        <a:lstStyle/>
        <a:p>
          <a:r>
            <a:rPr lang="fr-FR" b="1" dirty="0">
              <a:solidFill>
                <a:sysClr val="windowText" lastClr="000000"/>
              </a:solidFill>
            </a:rPr>
            <a:t>Evaluation Physique</a:t>
          </a:r>
        </a:p>
      </dgm:t>
    </dgm:pt>
    <dgm:pt modelId="{D23328A0-0632-47C2-923B-0FC5CFA3157D}" type="parTrans" cxnId="{56621ABB-07AE-4318-9BBA-9F565DB19994}">
      <dgm:prSet/>
      <dgm:spPr/>
      <dgm:t>
        <a:bodyPr/>
        <a:lstStyle/>
        <a:p>
          <a:endParaRPr lang="fr-FR"/>
        </a:p>
      </dgm:t>
    </dgm:pt>
    <dgm:pt modelId="{94E1DD28-F477-47CA-AC0D-5E1D92A2E8F9}" type="sibTrans" cxnId="{56621ABB-07AE-4318-9BBA-9F565DB1999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A7F30E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789E4B6B-C5E5-4418-88F5-3A329EF7B761}">
      <dgm:prSet phldrT="[Texte]" custT="1"/>
      <dgm:spPr>
        <a:solidFill>
          <a:srgbClr val="2EE71C"/>
        </a:solidFill>
      </dgm:spPr>
      <dgm:t>
        <a:bodyPr/>
        <a:lstStyle/>
        <a:p>
          <a:r>
            <a:rPr lang="fr-FR" sz="1400" b="1" dirty="0">
              <a:solidFill>
                <a:sysClr val="windowText" lastClr="000000"/>
              </a:solidFill>
            </a:rPr>
            <a:t>Elaboration d'objectifs négociés</a:t>
          </a:r>
        </a:p>
      </dgm:t>
    </dgm:pt>
    <dgm:pt modelId="{D3493D48-C77E-41A2-A12A-B0F04C3F6EAC}" type="parTrans" cxnId="{F9E9EA76-01D3-45FB-99C3-37BE13AFBD83}">
      <dgm:prSet/>
      <dgm:spPr/>
      <dgm:t>
        <a:bodyPr/>
        <a:lstStyle/>
        <a:p>
          <a:endParaRPr lang="fr-FR"/>
        </a:p>
      </dgm:t>
    </dgm:pt>
    <dgm:pt modelId="{DECC25EC-2CD3-43CB-87D7-044386D8A2E9}" type="sibTrans" cxnId="{F9E9EA76-01D3-45FB-99C3-37BE13AFBD8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28575">
          <a:solidFill>
            <a:srgbClr val="2EE71C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8103E8E9-47E2-4BCC-BF7A-C909E5B59B24}">
      <dgm:prSet custT="1"/>
      <dgm:spPr/>
      <dgm:t>
        <a:bodyPr/>
        <a:lstStyle/>
        <a:p>
          <a:r>
            <a:rPr lang="fr-FR" sz="1600" b="1" dirty="0">
              <a:solidFill>
                <a:sysClr val="windowText" lastClr="000000"/>
              </a:solidFill>
            </a:rPr>
            <a:t>7 séances de 1h30</a:t>
          </a:r>
        </a:p>
      </dgm:t>
    </dgm:pt>
    <dgm:pt modelId="{7ABD6A3A-EC14-41DF-BC9B-A91AAF256C47}" type="parTrans" cxnId="{C3E1ADCA-43CA-4F30-B3D8-F288904D6AFB}">
      <dgm:prSet/>
      <dgm:spPr/>
      <dgm:t>
        <a:bodyPr/>
        <a:lstStyle/>
        <a:p>
          <a:endParaRPr lang="fr-FR"/>
        </a:p>
      </dgm:t>
    </dgm:pt>
    <dgm:pt modelId="{54FEA225-3208-4BD3-87A7-6EBAA81EC886}" type="sibTrans" cxnId="{C3E1ADCA-43CA-4F30-B3D8-F288904D6AF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28575">
          <a:solidFill>
            <a:srgbClr val="29DB8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5BEA86C7-56BA-4571-888A-98464C72F8CD}">
      <dgm:prSet custT="1"/>
      <dgm:spPr/>
      <dgm:t>
        <a:bodyPr/>
        <a:lstStyle/>
        <a:p>
          <a:r>
            <a:rPr lang="fr-FR" sz="1600" b="1" dirty="0">
              <a:solidFill>
                <a:sysClr val="windowText" lastClr="000000"/>
              </a:solidFill>
            </a:rPr>
            <a:t>1 séance "journée"</a:t>
          </a:r>
        </a:p>
      </dgm:t>
    </dgm:pt>
    <dgm:pt modelId="{B8F37897-1A6F-4CB8-8EC1-58AC043F986B}" type="parTrans" cxnId="{ED8DA844-0468-44C3-8FFB-067685CF79C4}">
      <dgm:prSet/>
      <dgm:spPr/>
      <dgm:t>
        <a:bodyPr/>
        <a:lstStyle/>
        <a:p>
          <a:endParaRPr lang="fr-FR"/>
        </a:p>
      </dgm:t>
    </dgm:pt>
    <dgm:pt modelId="{BDB5ABBD-7013-4DD1-B7B4-ECBACCFD6E2B}" type="sibTrans" cxnId="{ED8DA844-0468-44C3-8FFB-067685CF79C4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28575">
          <a:solidFill>
            <a:srgbClr val="37C6C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985193BD-4A88-4610-AFAE-EACBA42D8B6D}">
      <dgm:prSet custT="1"/>
      <dgm:spPr/>
      <dgm:t>
        <a:bodyPr/>
        <a:lstStyle/>
        <a:p>
          <a:r>
            <a:rPr lang="fr-FR" sz="1600" b="1" dirty="0">
              <a:solidFill>
                <a:sysClr val="windowText" lastClr="000000"/>
              </a:solidFill>
            </a:rPr>
            <a:t>Evaluation finale</a:t>
          </a:r>
        </a:p>
      </dgm:t>
    </dgm:pt>
    <dgm:pt modelId="{0D9F0B55-0FBF-4DEF-93D2-56CDEB3FB3DD}" type="parTrans" cxnId="{D266B91C-B14C-42C0-AB21-49E2A2FE6E3D}">
      <dgm:prSet/>
      <dgm:spPr/>
      <dgm:t>
        <a:bodyPr/>
        <a:lstStyle/>
        <a:p>
          <a:endParaRPr lang="fr-FR"/>
        </a:p>
      </dgm:t>
    </dgm:pt>
    <dgm:pt modelId="{6EA461CE-1D3D-48C5-9440-4B91EA6805CC}" type="sibTrans" cxnId="{D266B91C-B14C-42C0-AB21-49E2A2FE6E3D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  <a:ln w="28575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572DEC90-0C71-479C-92D6-04AA37A49255}" type="pres">
      <dgm:prSet presAssocID="{8C67F849-2E6C-42FF-8BC8-D7D077A6A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BF57A3F-68B8-4D43-8C82-2B850271DF53}" type="pres">
      <dgm:prSet presAssocID="{8C67F849-2E6C-42FF-8BC8-D7D077A6AA94}" presName="dot1" presStyleLbl="alignNode1" presStyleIdx="0" presStyleCnt="17"/>
      <dgm:spPr/>
    </dgm:pt>
    <dgm:pt modelId="{92A870C8-C1FC-42F4-BCA9-E559E4E16662}" type="pres">
      <dgm:prSet presAssocID="{8C67F849-2E6C-42FF-8BC8-D7D077A6AA94}" presName="dot2" presStyleLbl="alignNode1" presStyleIdx="1" presStyleCnt="17"/>
      <dgm:spPr/>
    </dgm:pt>
    <dgm:pt modelId="{455A3FB7-4589-4280-8213-81CA11520EFB}" type="pres">
      <dgm:prSet presAssocID="{8C67F849-2E6C-42FF-8BC8-D7D077A6AA94}" presName="dot3" presStyleLbl="alignNode1" presStyleIdx="2" presStyleCnt="17"/>
      <dgm:spPr/>
    </dgm:pt>
    <dgm:pt modelId="{E3261009-0C93-4F0F-9D7D-BF477F20F28B}" type="pres">
      <dgm:prSet presAssocID="{8C67F849-2E6C-42FF-8BC8-D7D077A6AA94}" presName="dot4" presStyleLbl="alignNode1" presStyleIdx="3" presStyleCnt="17"/>
      <dgm:spPr/>
    </dgm:pt>
    <dgm:pt modelId="{0A5B4A44-DCFD-4B8B-BBF9-615489B1A460}" type="pres">
      <dgm:prSet presAssocID="{8C67F849-2E6C-42FF-8BC8-D7D077A6AA94}" presName="dot5" presStyleLbl="alignNode1" presStyleIdx="4" presStyleCnt="17"/>
      <dgm:spPr/>
    </dgm:pt>
    <dgm:pt modelId="{02D7B251-3AF4-43A2-9D66-D37CC9A7A704}" type="pres">
      <dgm:prSet presAssocID="{8C67F849-2E6C-42FF-8BC8-D7D077A6AA94}" presName="dot6" presStyleLbl="alignNode1" presStyleIdx="5" presStyleCnt="17"/>
      <dgm:spPr/>
    </dgm:pt>
    <dgm:pt modelId="{7945FCF1-6CBE-426F-96A3-193408664BF6}" type="pres">
      <dgm:prSet presAssocID="{8C67F849-2E6C-42FF-8BC8-D7D077A6AA94}" presName="dot7" presStyleLbl="alignNode1" presStyleIdx="6" presStyleCnt="17"/>
      <dgm:spPr/>
    </dgm:pt>
    <dgm:pt modelId="{80C8688C-F174-49D3-A695-C03B4187E548}" type="pres">
      <dgm:prSet presAssocID="{8C67F849-2E6C-42FF-8BC8-D7D077A6AA94}" presName="dot8" presStyleLbl="alignNode1" presStyleIdx="7" presStyleCnt="17"/>
      <dgm:spPr/>
    </dgm:pt>
    <dgm:pt modelId="{12B7538A-9EE0-4979-8D2C-275BC9113DE5}" type="pres">
      <dgm:prSet presAssocID="{8C67F849-2E6C-42FF-8BC8-D7D077A6AA94}" presName="dot9" presStyleLbl="alignNode1" presStyleIdx="8" presStyleCnt="17" custLinFactX="-96541" custLinFactNeighborX="-100000" custLinFactNeighborY="-84536"/>
      <dgm:spPr/>
    </dgm:pt>
    <dgm:pt modelId="{907A5985-64E8-4DBC-A197-E69559DCFE20}" type="pres">
      <dgm:prSet presAssocID="{8C67F849-2E6C-42FF-8BC8-D7D077A6AA94}" presName="dot10" presStyleLbl="alignNode1" presStyleIdx="9" presStyleCnt="17"/>
      <dgm:spPr/>
    </dgm:pt>
    <dgm:pt modelId="{9A3F88B2-BC46-447D-BF8C-87C3D038335F}" type="pres">
      <dgm:prSet presAssocID="{8C67F849-2E6C-42FF-8BC8-D7D077A6AA94}" presName="dotArrow1" presStyleLbl="alignNode1" presStyleIdx="10" presStyleCnt="17"/>
      <dgm:spPr/>
    </dgm:pt>
    <dgm:pt modelId="{11455A7D-121E-4FFC-B6BF-9E129A8F623A}" type="pres">
      <dgm:prSet presAssocID="{8C67F849-2E6C-42FF-8BC8-D7D077A6AA94}" presName="dotArrow2" presStyleLbl="alignNode1" presStyleIdx="11" presStyleCnt="17"/>
      <dgm:spPr/>
    </dgm:pt>
    <dgm:pt modelId="{EECE561E-00A1-4481-8329-2E41FB85F785}" type="pres">
      <dgm:prSet presAssocID="{8C67F849-2E6C-42FF-8BC8-D7D077A6AA94}" presName="dotArrow3" presStyleLbl="alignNode1" presStyleIdx="12" presStyleCnt="17"/>
      <dgm:spPr/>
    </dgm:pt>
    <dgm:pt modelId="{A92A615B-9D1C-4A45-84C8-4CAB389D53C2}" type="pres">
      <dgm:prSet presAssocID="{8C67F849-2E6C-42FF-8BC8-D7D077A6AA94}" presName="dotArrow4" presStyleLbl="alignNode1" presStyleIdx="13" presStyleCnt="17"/>
      <dgm:spPr/>
    </dgm:pt>
    <dgm:pt modelId="{681C273B-0DA4-495A-919F-7D0462DAC167}" type="pres">
      <dgm:prSet presAssocID="{8C67F849-2E6C-42FF-8BC8-D7D077A6AA94}" presName="dotArrow5" presStyleLbl="alignNode1" presStyleIdx="14" presStyleCnt="17"/>
      <dgm:spPr/>
    </dgm:pt>
    <dgm:pt modelId="{D4A0C267-B82D-4388-9CFB-8319EB036403}" type="pres">
      <dgm:prSet presAssocID="{8C67F849-2E6C-42FF-8BC8-D7D077A6AA94}" presName="dotArrow6" presStyleLbl="alignNode1" presStyleIdx="15" presStyleCnt="17"/>
      <dgm:spPr/>
    </dgm:pt>
    <dgm:pt modelId="{DDA41322-A49F-419C-B269-C49155C01FA2}" type="pres">
      <dgm:prSet presAssocID="{8C67F849-2E6C-42FF-8BC8-D7D077A6AA94}" presName="dotArrow7" presStyleLbl="alignNode1" presStyleIdx="16" presStyleCnt="17"/>
      <dgm:spPr/>
    </dgm:pt>
    <dgm:pt modelId="{26B8A483-6C76-4787-B771-BFE8298F7893}" type="pres">
      <dgm:prSet presAssocID="{19A21176-7BFE-4C55-9A75-D8EA31476A47}" presName="parTx1" presStyleLbl="node1" presStyleIdx="0" presStyleCnt="6" custScaleX="145374" custScaleY="119862" custLinFactNeighborX="27030" custLinFactNeighborY="-1729"/>
      <dgm:spPr/>
      <dgm:t>
        <a:bodyPr/>
        <a:lstStyle/>
        <a:p>
          <a:endParaRPr lang="fr-FR"/>
        </a:p>
      </dgm:t>
    </dgm:pt>
    <dgm:pt modelId="{A53A9B47-C818-47BB-85E3-40B4CF88030E}" type="pres">
      <dgm:prSet presAssocID="{9F1E9FAE-135F-4635-B6C4-259EBF53E4FA}" presName="picture1" presStyleCnt="0"/>
      <dgm:spPr/>
    </dgm:pt>
    <dgm:pt modelId="{0EE2A774-CF5F-488B-9DC2-1AAB848836B9}" type="pres">
      <dgm:prSet presAssocID="{9F1E9FAE-135F-4635-B6C4-259EBF53E4FA}" presName="imageRepeatNode" presStyleLbl="fgImgPlace1" presStyleIdx="0" presStyleCnt="6"/>
      <dgm:spPr/>
      <dgm:t>
        <a:bodyPr/>
        <a:lstStyle/>
        <a:p>
          <a:endParaRPr lang="fr-FR"/>
        </a:p>
      </dgm:t>
    </dgm:pt>
    <dgm:pt modelId="{A6AE34F9-C693-43F7-8B84-2BE76347AC34}" type="pres">
      <dgm:prSet presAssocID="{63199335-66D4-43B7-90D8-882BEAF6B3B8}" presName="parTx2" presStyleLbl="node1" presStyleIdx="1" presStyleCnt="6" custScaleX="156169" custScaleY="120332" custLinFactNeighborX="35648" custLinFactNeighborY="-43261"/>
      <dgm:spPr/>
      <dgm:t>
        <a:bodyPr/>
        <a:lstStyle/>
        <a:p>
          <a:endParaRPr lang="fr-FR"/>
        </a:p>
      </dgm:t>
    </dgm:pt>
    <dgm:pt modelId="{F068F656-C750-4370-8C1D-75C9CF5BC179}" type="pres">
      <dgm:prSet presAssocID="{94E1DD28-F477-47CA-AC0D-5E1D92A2E8F9}" presName="picture2" presStyleCnt="0"/>
      <dgm:spPr/>
    </dgm:pt>
    <dgm:pt modelId="{D975F498-D7FF-47A7-BFB8-60C915EBB3C5}" type="pres">
      <dgm:prSet presAssocID="{94E1DD28-F477-47CA-AC0D-5E1D92A2E8F9}" presName="imageRepeatNode" presStyleLbl="fgImgPlace1" presStyleIdx="1" presStyleCnt="6"/>
      <dgm:spPr/>
      <dgm:t>
        <a:bodyPr/>
        <a:lstStyle/>
        <a:p>
          <a:endParaRPr lang="fr-FR"/>
        </a:p>
      </dgm:t>
    </dgm:pt>
    <dgm:pt modelId="{78317B96-55E8-470C-AF8A-6CB75907C00B}" type="pres">
      <dgm:prSet presAssocID="{789E4B6B-C5E5-4418-88F5-3A329EF7B761}" presName="parTx3" presStyleLbl="node1" presStyleIdx="2" presStyleCnt="6" custScaleX="188748" custScaleY="129633" custLinFactNeighborX="52042" custLinFactNeighborY="-60089"/>
      <dgm:spPr/>
      <dgm:t>
        <a:bodyPr/>
        <a:lstStyle/>
        <a:p>
          <a:endParaRPr lang="fr-FR"/>
        </a:p>
      </dgm:t>
    </dgm:pt>
    <dgm:pt modelId="{B7F5902C-E662-4B1C-A1FD-545D6A1B7983}" type="pres">
      <dgm:prSet presAssocID="{DECC25EC-2CD3-43CB-87D7-044386D8A2E9}" presName="picture3" presStyleCnt="0"/>
      <dgm:spPr/>
    </dgm:pt>
    <dgm:pt modelId="{58206EE7-D36B-4F45-86D7-F6BEE3E6DC5E}" type="pres">
      <dgm:prSet presAssocID="{DECC25EC-2CD3-43CB-87D7-044386D8A2E9}" presName="imageRepeatNode" presStyleLbl="fgImgPlace1" presStyleIdx="2" presStyleCnt="6"/>
      <dgm:spPr/>
      <dgm:t>
        <a:bodyPr/>
        <a:lstStyle/>
        <a:p>
          <a:endParaRPr lang="fr-FR"/>
        </a:p>
      </dgm:t>
    </dgm:pt>
    <dgm:pt modelId="{D9A35296-0E48-498A-A4CA-40911E809EBB}" type="pres">
      <dgm:prSet presAssocID="{8103E8E9-47E2-4BCC-BF7A-C909E5B59B24}" presName="parTx4" presStyleLbl="node1" presStyleIdx="3" presStyleCnt="6" custScaleX="148940" custScaleY="123253" custLinFactNeighborX="35859" custLinFactNeighborY="-54372"/>
      <dgm:spPr/>
      <dgm:t>
        <a:bodyPr/>
        <a:lstStyle/>
        <a:p>
          <a:endParaRPr lang="fr-FR"/>
        </a:p>
      </dgm:t>
    </dgm:pt>
    <dgm:pt modelId="{8D3E263E-6DD5-4E69-AE0E-F52814BEFDB4}" type="pres">
      <dgm:prSet presAssocID="{54FEA225-3208-4BD3-87A7-6EBAA81EC886}" presName="picture4" presStyleCnt="0"/>
      <dgm:spPr/>
    </dgm:pt>
    <dgm:pt modelId="{761C6008-02F9-4E66-AF05-564597369B6D}" type="pres">
      <dgm:prSet presAssocID="{54FEA225-3208-4BD3-87A7-6EBAA81EC886}" presName="imageRepeatNode" presStyleLbl="fgImgPlace1" presStyleIdx="3" presStyleCnt="6"/>
      <dgm:spPr/>
      <dgm:t>
        <a:bodyPr/>
        <a:lstStyle/>
        <a:p>
          <a:endParaRPr lang="fr-FR"/>
        </a:p>
      </dgm:t>
    </dgm:pt>
    <dgm:pt modelId="{CE5F2CF8-8522-40C6-BA70-E8F4DEB0F1DB}" type="pres">
      <dgm:prSet presAssocID="{5BEA86C7-56BA-4571-888A-98464C72F8CD}" presName="parTx5" presStyleLbl="node1" presStyleIdx="4" presStyleCnt="6" custScaleX="163854" custScaleY="120997" custLinFactNeighborX="31204" custLinFactNeighborY="-57661"/>
      <dgm:spPr/>
      <dgm:t>
        <a:bodyPr/>
        <a:lstStyle/>
        <a:p>
          <a:endParaRPr lang="fr-FR"/>
        </a:p>
      </dgm:t>
    </dgm:pt>
    <dgm:pt modelId="{FC4EFEE8-2F71-455A-A10F-43ADE48958F4}" type="pres">
      <dgm:prSet presAssocID="{BDB5ABBD-7013-4DD1-B7B4-ECBACCFD6E2B}" presName="picture5" presStyleCnt="0"/>
      <dgm:spPr/>
    </dgm:pt>
    <dgm:pt modelId="{1C8C88DB-3E46-4010-9A3A-EC2BEDD8DE2C}" type="pres">
      <dgm:prSet presAssocID="{BDB5ABBD-7013-4DD1-B7B4-ECBACCFD6E2B}" presName="imageRepeatNode" presStyleLbl="fgImgPlace1" presStyleIdx="4" presStyleCnt="6" custLinFactNeighborX="-27360" custLinFactNeighborY="617"/>
      <dgm:spPr/>
      <dgm:t>
        <a:bodyPr/>
        <a:lstStyle/>
        <a:p>
          <a:endParaRPr lang="fr-FR"/>
        </a:p>
      </dgm:t>
    </dgm:pt>
    <dgm:pt modelId="{9DA64F96-77A8-4DA8-ABC2-F110181B3BE6}" type="pres">
      <dgm:prSet presAssocID="{985193BD-4A88-4610-AFAE-EACBA42D8B6D}" presName="parTx6" presStyleLbl="node1" presStyleIdx="5" presStyleCnt="6" custScaleX="145594" custScaleY="108657" custLinFactNeighborX="7999" custLinFactNeighborY="-62866"/>
      <dgm:spPr/>
      <dgm:t>
        <a:bodyPr/>
        <a:lstStyle/>
        <a:p>
          <a:endParaRPr lang="fr-FR"/>
        </a:p>
      </dgm:t>
    </dgm:pt>
    <dgm:pt modelId="{38887599-0F88-48AB-92BF-A2991A73EDFD}" type="pres">
      <dgm:prSet presAssocID="{6EA461CE-1D3D-48C5-9440-4B91EA6805CC}" presName="picture6" presStyleCnt="0"/>
      <dgm:spPr/>
    </dgm:pt>
    <dgm:pt modelId="{BA7F200B-EEB7-497B-9128-718954165521}" type="pres">
      <dgm:prSet presAssocID="{6EA461CE-1D3D-48C5-9440-4B91EA6805CC}" presName="imageRepeatNode" presStyleLbl="fgImgPlace1" presStyleIdx="5" presStyleCnt="6" custLinFactNeighborX="-48961" custLinFactNeighborY="-726"/>
      <dgm:spPr/>
      <dgm:t>
        <a:bodyPr/>
        <a:lstStyle/>
        <a:p>
          <a:endParaRPr lang="fr-FR"/>
        </a:p>
      </dgm:t>
    </dgm:pt>
  </dgm:ptLst>
  <dgm:cxnLst>
    <dgm:cxn modelId="{A21E9363-6BD9-45E2-A36C-7F42F6B16013}" type="presOf" srcId="{19A21176-7BFE-4C55-9A75-D8EA31476A47}" destId="{26B8A483-6C76-4787-B771-BFE8298F7893}" srcOrd="0" destOrd="0" presId="urn:microsoft.com/office/officeart/2008/layout/AscendingPictureAccentProcess"/>
    <dgm:cxn modelId="{9C8F1EF6-9FE9-460C-9EC6-63DA6810FCB9}" type="presOf" srcId="{789E4B6B-C5E5-4418-88F5-3A329EF7B761}" destId="{78317B96-55E8-470C-AF8A-6CB75907C00B}" srcOrd="0" destOrd="0" presId="urn:microsoft.com/office/officeart/2008/layout/AscendingPictureAccentProcess"/>
    <dgm:cxn modelId="{5AF0F623-6285-43B3-9354-F6D9131F5D21}" type="presOf" srcId="{63199335-66D4-43B7-90D8-882BEAF6B3B8}" destId="{A6AE34F9-C693-43F7-8B84-2BE76347AC34}" srcOrd="0" destOrd="0" presId="urn:microsoft.com/office/officeart/2008/layout/AscendingPictureAccentProcess"/>
    <dgm:cxn modelId="{3C4947DC-9380-4E36-AEE4-C5D9623C6FAD}" type="presOf" srcId="{8103E8E9-47E2-4BCC-BF7A-C909E5B59B24}" destId="{D9A35296-0E48-498A-A4CA-40911E809EBB}" srcOrd="0" destOrd="0" presId="urn:microsoft.com/office/officeart/2008/layout/AscendingPictureAccentProcess"/>
    <dgm:cxn modelId="{54BE89B9-8A95-42CC-A5ED-0C3A6E3605B3}" type="presOf" srcId="{6EA461CE-1D3D-48C5-9440-4B91EA6805CC}" destId="{BA7F200B-EEB7-497B-9128-718954165521}" srcOrd="0" destOrd="0" presId="urn:microsoft.com/office/officeart/2008/layout/AscendingPictureAccentProcess"/>
    <dgm:cxn modelId="{ED8DA844-0468-44C3-8FFB-067685CF79C4}" srcId="{8C67F849-2E6C-42FF-8BC8-D7D077A6AA94}" destId="{5BEA86C7-56BA-4571-888A-98464C72F8CD}" srcOrd="4" destOrd="0" parTransId="{B8F37897-1A6F-4CB8-8EC1-58AC043F986B}" sibTransId="{BDB5ABBD-7013-4DD1-B7B4-ECBACCFD6E2B}"/>
    <dgm:cxn modelId="{D266B91C-B14C-42C0-AB21-49E2A2FE6E3D}" srcId="{8C67F849-2E6C-42FF-8BC8-D7D077A6AA94}" destId="{985193BD-4A88-4610-AFAE-EACBA42D8B6D}" srcOrd="5" destOrd="0" parTransId="{0D9F0B55-0FBF-4DEF-93D2-56CDEB3FB3DD}" sibTransId="{6EA461CE-1D3D-48C5-9440-4B91EA6805CC}"/>
    <dgm:cxn modelId="{25F62E3D-C08B-45DE-BAD6-FCADBE361C34}" type="presOf" srcId="{9F1E9FAE-135F-4635-B6C4-259EBF53E4FA}" destId="{0EE2A774-CF5F-488B-9DC2-1AAB848836B9}" srcOrd="0" destOrd="0" presId="urn:microsoft.com/office/officeart/2008/layout/AscendingPictureAccentProcess"/>
    <dgm:cxn modelId="{C43DB92B-35D8-4635-92E7-C24AD5855210}" type="presOf" srcId="{94E1DD28-F477-47CA-AC0D-5E1D92A2E8F9}" destId="{D975F498-D7FF-47A7-BFB8-60C915EBB3C5}" srcOrd="0" destOrd="0" presId="urn:microsoft.com/office/officeart/2008/layout/AscendingPictureAccentProcess"/>
    <dgm:cxn modelId="{2BD2B45F-E7D6-4931-B94C-C18B0796DAA4}" type="presOf" srcId="{8C67F849-2E6C-42FF-8BC8-D7D077A6AA94}" destId="{572DEC90-0C71-479C-92D6-04AA37A49255}" srcOrd="0" destOrd="0" presId="urn:microsoft.com/office/officeart/2008/layout/AscendingPictureAccentProcess"/>
    <dgm:cxn modelId="{C3E1ADCA-43CA-4F30-B3D8-F288904D6AFB}" srcId="{8C67F849-2E6C-42FF-8BC8-D7D077A6AA94}" destId="{8103E8E9-47E2-4BCC-BF7A-C909E5B59B24}" srcOrd="3" destOrd="0" parTransId="{7ABD6A3A-EC14-41DF-BC9B-A91AAF256C47}" sibTransId="{54FEA225-3208-4BD3-87A7-6EBAA81EC886}"/>
    <dgm:cxn modelId="{F9E9EA76-01D3-45FB-99C3-37BE13AFBD83}" srcId="{8C67F849-2E6C-42FF-8BC8-D7D077A6AA94}" destId="{789E4B6B-C5E5-4418-88F5-3A329EF7B761}" srcOrd="2" destOrd="0" parTransId="{D3493D48-C77E-41A2-A12A-B0F04C3F6EAC}" sibTransId="{DECC25EC-2CD3-43CB-87D7-044386D8A2E9}"/>
    <dgm:cxn modelId="{A0DB1AD9-1C52-4323-8EBD-4F14248649F1}" srcId="{8C67F849-2E6C-42FF-8BC8-D7D077A6AA94}" destId="{19A21176-7BFE-4C55-9A75-D8EA31476A47}" srcOrd="0" destOrd="0" parTransId="{BAD0AB7C-ECDA-4214-8B97-39A1009C1837}" sibTransId="{9F1E9FAE-135F-4635-B6C4-259EBF53E4FA}"/>
    <dgm:cxn modelId="{56621ABB-07AE-4318-9BBA-9F565DB19994}" srcId="{8C67F849-2E6C-42FF-8BC8-D7D077A6AA94}" destId="{63199335-66D4-43B7-90D8-882BEAF6B3B8}" srcOrd="1" destOrd="0" parTransId="{D23328A0-0632-47C2-923B-0FC5CFA3157D}" sibTransId="{94E1DD28-F477-47CA-AC0D-5E1D92A2E8F9}"/>
    <dgm:cxn modelId="{1071F75F-5200-48DF-A1A1-A3D9375363F9}" type="presOf" srcId="{BDB5ABBD-7013-4DD1-B7B4-ECBACCFD6E2B}" destId="{1C8C88DB-3E46-4010-9A3A-EC2BEDD8DE2C}" srcOrd="0" destOrd="0" presId="urn:microsoft.com/office/officeart/2008/layout/AscendingPictureAccentProcess"/>
    <dgm:cxn modelId="{28B80F5E-1869-40C3-8BD6-DE847FE291A3}" type="presOf" srcId="{5BEA86C7-56BA-4571-888A-98464C72F8CD}" destId="{CE5F2CF8-8522-40C6-BA70-E8F4DEB0F1DB}" srcOrd="0" destOrd="0" presId="urn:microsoft.com/office/officeart/2008/layout/AscendingPictureAccentProcess"/>
    <dgm:cxn modelId="{6139CF3E-D5A8-46EB-9DF8-7300A08AE43E}" type="presOf" srcId="{985193BD-4A88-4610-AFAE-EACBA42D8B6D}" destId="{9DA64F96-77A8-4DA8-ABC2-F110181B3BE6}" srcOrd="0" destOrd="0" presId="urn:microsoft.com/office/officeart/2008/layout/AscendingPictureAccentProcess"/>
    <dgm:cxn modelId="{CB7BA96B-CA44-4554-9E79-B3CC5FFE5D17}" type="presOf" srcId="{54FEA225-3208-4BD3-87A7-6EBAA81EC886}" destId="{761C6008-02F9-4E66-AF05-564597369B6D}" srcOrd="0" destOrd="0" presId="urn:microsoft.com/office/officeart/2008/layout/AscendingPictureAccentProcess"/>
    <dgm:cxn modelId="{04A32DFA-F445-41F4-9E9F-C1B0392BDE86}" type="presOf" srcId="{DECC25EC-2CD3-43CB-87D7-044386D8A2E9}" destId="{58206EE7-D36B-4F45-86D7-F6BEE3E6DC5E}" srcOrd="0" destOrd="0" presId="urn:microsoft.com/office/officeart/2008/layout/AscendingPictureAccentProcess"/>
    <dgm:cxn modelId="{04291C97-8841-46BB-BA56-FA8BA9548E2E}" type="presParOf" srcId="{572DEC90-0C71-479C-92D6-04AA37A49255}" destId="{3BF57A3F-68B8-4D43-8C82-2B850271DF53}" srcOrd="0" destOrd="0" presId="urn:microsoft.com/office/officeart/2008/layout/AscendingPictureAccentProcess"/>
    <dgm:cxn modelId="{4A79273C-7671-4D48-8B4E-FF827A372ED3}" type="presParOf" srcId="{572DEC90-0C71-479C-92D6-04AA37A49255}" destId="{92A870C8-C1FC-42F4-BCA9-E559E4E16662}" srcOrd="1" destOrd="0" presId="urn:microsoft.com/office/officeart/2008/layout/AscendingPictureAccentProcess"/>
    <dgm:cxn modelId="{0FD93B22-AFE2-4270-A50C-70EB7B5B2D1A}" type="presParOf" srcId="{572DEC90-0C71-479C-92D6-04AA37A49255}" destId="{455A3FB7-4589-4280-8213-81CA11520EFB}" srcOrd="2" destOrd="0" presId="urn:microsoft.com/office/officeart/2008/layout/AscendingPictureAccentProcess"/>
    <dgm:cxn modelId="{CFE2CB84-096E-4991-913E-08F9EAE3384A}" type="presParOf" srcId="{572DEC90-0C71-479C-92D6-04AA37A49255}" destId="{E3261009-0C93-4F0F-9D7D-BF477F20F28B}" srcOrd="3" destOrd="0" presId="urn:microsoft.com/office/officeart/2008/layout/AscendingPictureAccentProcess"/>
    <dgm:cxn modelId="{39533F4D-4E3F-4547-8D9B-406211E59B7B}" type="presParOf" srcId="{572DEC90-0C71-479C-92D6-04AA37A49255}" destId="{0A5B4A44-DCFD-4B8B-BBF9-615489B1A460}" srcOrd="4" destOrd="0" presId="urn:microsoft.com/office/officeart/2008/layout/AscendingPictureAccentProcess"/>
    <dgm:cxn modelId="{6C1C1D79-B44D-4F61-A548-C7E096A2320D}" type="presParOf" srcId="{572DEC90-0C71-479C-92D6-04AA37A49255}" destId="{02D7B251-3AF4-43A2-9D66-D37CC9A7A704}" srcOrd="5" destOrd="0" presId="urn:microsoft.com/office/officeart/2008/layout/AscendingPictureAccentProcess"/>
    <dgm:cxn modelId="{ABA55B7A-F998-4562-AF14-878BB8425552}" type="presParOf" srcId="{572DEC90-0C71-479C-92D6-04AA37A49255}" destId="{7945FCF1-6CBE-426F-96A3-193408664BF6}" srcOrd="6" destOrd="0" presId="urn:microsoft.com/office/officeart/2008/layout/AscendingPictureAccentProcess"/>
    <dgm:cxn modelId="{1F46B98D-426D-4EDF-8DCD-1E104499D626}" type="presParOf" srcId="{572DEC90-0C71-479C-92D6-04AA37A49255}" destId="{80C8688C-F174-49D3-A695-C03B4187E548}" srcOrd="7" destOrd="0" presId="urn:microsoft.com/office/officeart/2008/layout/AscendingPictureAccentProcess"/>
    <dgm:cxn modelId="{74CFF4B3-E36F-4D3A-A287-7B468F907B34}" type="presParOf" srcId="{572DEC90-0C71-479C-92D6-04AA37A49255}" destId="{12B7538A-9EE0-4979-8D2C-275BC9113DE5}" srcOrd="8" destOrd="0" presId="urn:microsoft.com/office/officeart/2008/layout/AscendingPictureAccentProcess"/>
    <dgm:cxn modelId="{DEF9805E-D311-49CD-9D26-E3E18C7EFBC4}" type="presParOf" srcId="{572DEC90-0C71-479C-92D6-04AA37A49255}" destId="{907A5985-64E8-4DBC-A197-E69559DCFE20}" srcOrd="9" destOrd="0" presId="urn:microsoft.com/office/officeart/2008/layout/AscendingPictureAccentProcess"/>
    <dgm:cxn modelId="{2B3F6C74-7F8E-49FE-B2A0-2526BAFC800E}" type="presParOf" srcId="{572DEC90-0C71-479C-92D6-04AA37A49255}" destId="{9A3F88B2-BC46-447D-BF8C-87C3D038335F}" srcOrd="10" destOrd="0" presId="urn:microsoft.com/office/officeart/2008/layout/AscendingPictureAccentProcess"/>
    <dgm:cxn modelId="{11E1D745-2222-4E43-8AB1-E19987F0C3B1}" type="presParOf" srcId="{572DEC90-0C71-479C-92D6-04AA37A49255}" destId="{11455A7D-121E-4FFC-B6BF-9E129A8F623A}" srcOrd="11" destOrd="0" presId="urn:microsoft.com/office/officeart/2008/layout/AscendingPictureAccentProcess"/>
    <dgm:cxn modelId="{8BB9EA0F-AE18-4E01-B41D-0B50442B18E5}" type="presParOf" srcId="{572DEC90-0C71-479C-92D6-04AA37A49255}" destId="{EECE561E-00A1-4481-8329-2E41FB85F785}" srcOrd="12" destOrd="0" presId="urn:microsoft.com/office/officeart/2008/layout/AscendingPictureAccentProcess"/>
    <dgm:cxn modelId="{468A1C8D-81DB-4C10-8181-D84FC280E1E3}" type="presParOf" srcId="{572DEC90-0C71-479C-92D6-04AA37A49255}" destId="{A92A615B-9D1C-4A45-84C8-4CAB389D53C2}" srcOrd="13" destOrd="0" presId="urn:microsoft.com/office/officeart/2008/layout/AscendingPictureAccentProcess"/>
    <dgm:cxn modelId="{0AD7DB85-9048-4A2C-B772-7C6F39C40895}" type="presParOf" srcId="{572DEC90-0C71-479C-92D6-04AA37A49255}" destId="{681C273B-0DA4-495A-919F-7D0462DAC167}" srcOrd="14" destOrd="0" presId="urn:microsoft.com/office/officeart/2008/layout/AscendingPictureAccentProcess"/>
    <dgm:cxn modelId="{CB087672-D61C-4052-B422-4336DF2E178C}" type="presParOf" srcId="{572DEC90-0C71-479C-92D6-04AA37A49255}" destId="{D4A0C267-B82D-4388-9CFB-8319EB036403}" srcOrd="15" destOrd="0" presId="urn:microsoft.com/office/officeart/2008/layout/AscendingPictureAccentProcess"/>
    <dgm:cxn modelId="{38AFD264-94AE-4FA3-80BF-905A97E01716}" type="presParOf" srcId="{572DEC90-0C71-479C-92D6-04AA37A49255}" destId="{DDA41322-A49F-419C-B269-C49155C01FA2}" srcOrd="16" destOrd="0" presId="urn:microsoft.com/office/officeart/2008/layout/AscendingPictureAccentProcess"/>
    <dgm:cxn modelId="{FE32B683-1E1D-45BC-85A8-43E5769DABC0}" type="presParOf" srcId="{572DEC90-0C71-479C-92D6-04AA37A49255}" destId="{26B8A483-6C76-4787-B771-BFE8298F7893}" srcOrd="17" destOrd="0" presId="urn:microsoft.com/office/officeart/2008/layout/AscendingPictureAccentProcess"/>
    <dgm:cxn modelId="{38852E7E-409E-46AD-99F3-4E079FE510CE}" type="presParOf" srcId="{572DEC90-0C71-479C-92D6-04AA37A49255}" destId="{A53A9B47-C818-47BB-85E3-40B4CF88030E}" srcOrd="18" destOrd="0" presId="urn:microsoft.com/office/officeart/2008/layout/AscendingPictureAccentProcess"/>
    <dgm:cxn modelId="{3ED8A025-8403-4E9E-BA24-82AD4CCCC6F2}" type="presParOf" srcId="{A53A9B47-C818-47BB-85E3-40B4CF88030E}" destId="{0EE2A774-CF5F-488B-9DC2-1AAB848836B9}" srcOrd="0" destOrd="0" presId="urn:microsoft.com/office/officeart/2008/layout/AscendingPictureAccentProcess"/>
    <dgm:cxn modelId="{30580D4D-EF35-4DEA-AB6D-3C27EAC31AEC}" type="presParOf" srcId="{572DEC90-0C71-479C-92D6-04AA37A49255}" destId="{A6AE34F9-C693-43F7-8B84-2BE76347AC34}" srcOrd="19" destOrd="0" presId="urn:microsoft.com/office/officeart/2008/layout/AscendingPictureAccentProcess"/>
    <dgm:cxn modelId="{427BA161-F206-4C19-AFA1-92A6A692C6AA}" type="presParOf" srcId="{572DEC90-0C71-479C-92D6-04AA37A49255}" destId="{F068F656-C750-4370-8C1D-75C9CF5BC179}" srcOrd="20" destOrd="0" presId="urn:microsoft.com/office/officeart/2008/layout/AscendingPictureAccentProcess"/>
    <dgm:cxn modelId="{F4DAFDC3-E0D5-4596-9E5F-7B7627552171}" type="presParOf" srcId="{F068F656-C750-4370-8C1D-75C9CF5BC179}" destId="{D975F498-D7FF-47A7-BFB8-60C915EBB3C5}" srcOrd="0" destOrd="0" presId="urn:microsoft.com/office/officeart/2008/layout/AscendingPictureAccentProcess"/>
    <dgm:cxn modelId="{5D71CFEE-21A9-4C3D-A129-5EA28894BA2F}" type="presParOf" srcId="{572DEC90-0C71-479C-92D6-04AA37A49255}" destId="{78317B96-55E8-470C-AF8A-6CB75907C00B}" srcOrd="21" destOrd="0" presId="urn:microsoft.com/office/officeart/2008/layout/AscendingPictureAccentProcess"/>
    <dgm:cxn modelId="{6FAADBA1-08A4-4B31-A154-69A3482D9BB2}" type="presParOf" srcId="{572DEC90-0C71-479C-92D6-04AA37A49255}" destId="{B7F5902C-E662-4B1C-A1FD-545D6A1B7983}" srcOrd="22" destOrd="0" presId="urn:microsoft.com/office/officeart/2008/layout/AscendingPictureAccentProcess"/>
    <dgm:cxn modelId="{EB66C1FD-3EE7-47CC-8A7D-43900C24A86E}" type="presParOf" srcId="{B7F5902C-E662-4B1C-A1FD-545D6A1B7983}" destId="{58206EE7-D36B-4F45-86D7-F6BEE3E6DC5E}" srcOrd="0" destOrd="0" presId="urn:microsoft.com/office/officeart/2008/layout/AscendingPictureAccentProcess"/>
    <dgm:cxn modelId="{DB0E7876-2B10-494E-8ED9-A6C2A3E04568}" type="presParOf" srcId="{572DEC90-0C71-479C-92D6-04AA37A49255}" destId="{D9A35296-0E48-498A-A4CA-40911E809EBB}" srcOrd="23" destOrd="0" presId="urn:microsoft.com/office/officeart/2008/layout/AscendingPictureAccentProcess"/>
    <dgm:cxn modelId="{FB03DA7D-A3B0-4B9A-A107-19348D97D6E9}" type="presParOf" srcId="{572DEC90-0C71-479C-92D6-04AA37A49255}" destId="{8D3E263E-6DD5-4E69-AE0E-F52814BEFDB4}" srcOrd="24" destOrd="0" presId="urn:microsoft.com/office/officeart/2008/layout/AscendingPictureAccentProcess"/>
    <dgm:cxn modelId="{E6DFEE0E-1B75-41B6-82F7-A380356F2D2B}" type="presParOf" srcId="{8D3E263E-6DD5-4E69-AE0E-F52814BEFDB4}" destId="{761C6008-02F9-4E66-AF05-564597369B6D}" srcOrd="0" destOrd="0" presId="urn:microsoft.com/office/officeart/2008/layout/AscendingPictureAccentProcess"/>
    <dgm:cxn modelId="{1F786466-4955-4A51-AEAB-5AA61A38B7D9}" type="presParOf" srcId="{572DEC90-0C71-479C-92D6-04AA37A49255}" destId="{CE5F2CF8-8522-40C6-BA70-E8F4DEB0F1DB}" srcOrd="25" destOrd="0" presId="urn:microsoft.com/office/officeart/2008/layout/AscendingPictureAccentProcess"/>
    <dgm:cxn modelId="{F27E93B7-2712-4F40-B951-DD1C8171A694}" type="presParOf" srcId="{572DEC90-0C71-479C-92D6-04AA37A49255}" destId="{FC4EFEE8-2F71-455A-A10F-43ADE48958F4}" srcOrd="26" destOrd="0" presId="urn:microsoft.com/office/officeart/2008/layout/AscendingPictureAccentProcess"/>
    <dgm:cxn modelId="{A187721E-95A2-4F19-86DA-ABE5CAD1AFDA}" type="presParOf" srcId="{FC4EFEE8-2F71-455A-A10F-43ADE48958F4}" destId="{1C8C88DB-3E46-4010-9A3A-EC2BEDD8DE2C}" srcOrd="0" destOrd="0" presId="urn:microsoft.com/office/officeart/2008/layout/AscendingPictureAccentProcess"/>
    <dgm:cxn modelId="{93EB0629-6494-42EC-AA71-B5AE44F5BF5D}" type="presParOf" srcId="{572DEC90-0C71-479C-92D6-04AA37A49255}" destId="{9DA64F96-77A8-4DA8-ABC2-F110181B3BE6}" srcOrd="27" destOrd="0" presId="urn:microsoft.com/office/officeart/2008/layout/AscendingPictureAccentProcess"/>
    <dgm:cxn modelId="{F41F6C54-9CB5-4BA5-921C-158866B561D3}" type="presParOf" srcId="{572DEC90-0C71-479C-92D6-04AA37A49255}" destId="{38887599-0F88-48AB-92BF-A2991A73EDFD}" srcOrd="28" destOrd="0" presId="urn:microsoft.com/office/officeart/2008/layout/AscendingPictureAccentProcess"/>
    <dgm:cxn modelId="{893FF472-C34A-4868-9F37-8F89A502CC06}" type="presParOf" srcId="{38887599-0F88-48AB-92BF-A2991A73EDFD}" destId="{BA7F200B-EEB7-497B-9128-71895416552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57A3F-68B8-4D43-8C82-2B850271DF53}">
      <dsp:nvSpPr>
        <dsp:cNvPr id="0" name=""/>
        <dsp:cNvSpPr/>
      </dsp:nvSpPr>
      <dsp:spPr>
        <a:xfrm>
          <a:off x="2010703" y="4663350"/>
          <a:ext cx="77484" cy="774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870C8-C1FC-42F4-BCA9-E559E4E16662}">
      <dsp:nvSpPr>
        <dsp:cNvPr id="0" name=""/>
        <dsp:cNvSpPr/>
      </dsp:nvSpPr>
      <dsp:spPr>
        <a:xfrm>
          <a:off x="1845817" y="4734047"/>
          <a:ext cx="77484" cy="77484"/>
        </a:xfrm>
        <a:prstGeom prst="ellipse">
          <a:avLst/>
        </a:prstGeom>
        <a:solidFill>
          <a:schemeClr val="accent4">
            <a:hueOff val="-219997"/>
            <a:satOff val="-2258"/>
            <a:lumOff val="944"/>
            <a:alphaOff val="0"/>
          </a:schemeClr>
        </a:solidFill>
        <a:ln w="25400" cap="flat" cmpd="sng" algn="ctr">
          <a:solidFill>
            <a:schemeClr val="accent4">
              <a:hueOff val="-219997"/>
              <a:satOff val="-2258"/>
              <a:lumOff val="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A3FB7-4589-4280-8213-81CA11520EFB}">
      <dsp:nvSpPr>
        <dsp:cNvPr id="0" name=""/>
        <dsp:cNvSpPr/>
      </dsp:nvSpPr>
      <dsp:spPr>
        <a:xfrm>
          <a:off x="1677832" y="4794250"/>
          <a:ext cx="77484" cy="77484"/>
        </a:xfrm>
        <a:prstGeom prst="ellipse">
          <a:avLst/>
        </a:prstGeom>
        <a:solidFill>
          <a:schemeClr val="accent4">
            <a:hueOff val="-439993"/>
            <a:satOff val="-4516"/>
            <a:lumOff val="1887"/>
            <a:alphaOff val="0"/>
          </a:schemeClr>
        </a:solidFill>
        <a:ln w="25400" cap="flat" cmpd="sng" algn="ctr">
          <a:solidFill>
            <a:schemeClr val="accent4">
              <a:hueOff val="-439993"/>
              <a:satOff val="-4516"/>
              <a:lumOff val="1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61009-0C93-4F0F-9D7D-BF477F20F28B}">
      <dsp:nvSpPr>
        <dsp:cNvPr id="0" name=""/>
        <dsp:cNvSpPr/>
      </dsp:nvSpPr>
      <dsp:spPr>
        <a:xfrm>
          <a:off x="1507367" y="4843407"/>
          <a:ext cx="77484" cy="77484"/>
        </a:xfrm>
        <a:prstGeom prst="ellipse">
          <a:avLst/>
        </a:prstGeom>
        <a:solidFill>
          <a:schemeClr val="accent4">
            <a:hueOff val="-659990"/>
            <a:satOff val="-6774"/>
            <a:lumOff val="2831"/>
            <a:alphaOff val="0"/>
          </a:schemeClr>
        </a:solidFill>
        <a:ln w="25400" cap="flat" cmpd="sng" algn="ctr">
          <a:solidFill>
            <a:schemeClr val="accent4">
              <a:hueOff val="-659990"/>
              <a:satOff val="-6774"/>
              <a:lumOff val="2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4A44-DCFD-4B8B-BBF9-615489B1A460}">
      <dsp:nvSpPr>
        <dsp:cNvPr id="0" name=""/>
        <dsp:cNvSpPr/>
      </dsp:nvSpPr>
      <dsp:spPr>
        <a:xfrm>
          <a:off x="1335042" y="4881517"/>
          <a:ext cx="77484" cy="77484"/>
        </a:xfrm>
        <a:prstGeom prst="ellipse">
          <a:avLst/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25400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7B251-3AF4-43A2-9D66-D37CC9A7A704}">
      <dsp:nvSpPr>
        <dsp:cNvPr id="0" name=""/>
        <dsp:cNvSpPr/>
      </dsp:nvSpPr>
      <dsp:spPr>
        <a:xfrm>
          <a:off x="2946710" y="4001115"/>
          <a:ext cx="77484" cy="77484"/>
        </a:xfrm>
        <a:prstGeom prst="ellipse">
          <a:avLst/>
        </a:prstGeom>
        <a:solidFill>
          <a:schemeClr val="accent4">
            <a:hueOff val="-1099983"/>
            <a:satOff val="-11290"/>
            <a:lumOff val="4718"/>
            <a:alphaOff val="0"/>
          </a:schemeClr>
        </a:solidFill>
        <a:ln w="25400" cap="flat" cmpd="sng" algn="ctr">
          <a:solidFill>
            <a:schemeClr val="accent4">
              <a:hueOff val="-1099983"/>
              <a:satOff val="-11290"/>
              <a:lumOff val="4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5FCF1-6CBE-426F-96A3-193408664BF6}">
      <dsp:nvSpPr>
        <dsp:cNvPr id="0" name=""/>
        <dsp:cNvSpPr/>
      </dsp:nvSpPr>
      <dsp:spPr>
        <a:xfrm>
          <a:off x="2809098" y="4132567"/>
          <a:ext cx="77484" cy="77484"/>
        </a:xfrm>
        <a:prstGeom prst="ellipse">
          <a:avLst/>
        </a:prstGeom>
        <a:solidFill>
          <a:schemeClr val="accent4">
            <a:hueOff val="-1319979"/>
            <a:satOff val="-13548"/>
            <a:lumOff val="5662"/>
            <a:alphaOff val="0"/>
          </a:schemeClr>
        </a:solidFill>
        <a:ln w="25400" cap="flat" cmpd="sng" algn="ctr">
          <a:solidFill>
            <a:schemeClr val="accent4">
              <a:hueOff val="-1319979"/>
              <a:satOff val="-13548"/>
              <a:lumOff val="5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688C-F174-49D3-A695-C03B4187E548}">
      <dsp:nvSpPr>
        <dsp:cNvPr id="0" name=""/>
        <dsp:cNvSpPr/>
      </dsp:nvSpPr>
      <dsp:spPr>
        <a:xfrm>
          <a:off x="3544266" y="3220682"/>
          <a:ext cx="77484" cy="77484"/>
        </a:xfrm>
        <a:prstGeom prst="ellipse">
          <a:avLst/>
        </a:prstGeom>
        <a:solidFill>
          <a:schemeClr val="accent4">
            <a:hueOff val="-1539976"/>
            <a:satOff val="-15806"/>
            <a:lumOff val="6606"/>
            <a:alphaOff val="0"/>
          </a:schemeClr>
        </a:solidFill>
        <a:ln w="25400" cap="flat" cmpd="sng" algn="ctr">
          <a:solidFill>
            <a:schemeClr val="accent4">
              <a:hueOff val="-1539976"/>
              <a:satOff val="-15806"/>
              <a:lumOff val="66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7538A-9EE0-4979-8D2C-275BC9113DE5}">
      <dsp:nvSpPr>
        <dsp:cNvPr id="0" name=""/>
        <dsp:cNvSpPr/>
      </dsp:nvSpPr>
      <dsp:spPr>
        <a:xfrm>
          <a:off x="3796755" y="2232249"/>
          <a:ext cx="77484" cy="77484"/>
        </a:xfrm>
        <a:prstGeom prst="ellipse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A5985-64E8-4DBC-A197-E69559DCFE20}">
      <dsp:nvSpPr>
        <dsp:cNvPr id="0" name=""/>
        <dsp:cNvSpPr/>
      </dsp:nvSpPr>
      <dsp:spPr>
        <a:xfrm>
          <a:off x="4141823" y="1336708"/>
          <a:ext cx="77484" cy="77484"/>
        </a:xfrm>
        <a:prstGeom prst="ellipse">
          <a:avLst/>
        </a:prstGeom>
        <a:solidFill>
          <a:schemeClr val="accent4">
            <a:hueOff val="-1979969"/>
            <a:satOff val="-20323"/>
            <a:lumOff val="8493"/>
            <a:alphaOff val="0"/>
          </a:schemeClr>
        </a:solidFill>
        <a:ln w="25400" cap="flat" cmpd="sng" algn="ctr">
          <a:solidFill>
            <a:schemeClr val="accent4">
              <a:hueOff val="-1979969"/>
              <a:satOff val="-20323"/>
              <a:lumOff val="8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F88B2-BC46-447D-BF8C-87C3D038335F}">
      <dsp:nvSpPr>
        <dsp:cNvPr id="0" name=""/>
        <dsp:cNvSpPr/>
      </dsp:nvSpPr>
      <dsp:spPr>
        <a:xfrm>
          <a:off x="3973838" y="194504"/>
          <a:ext cx="77484" cy="77484"/>
        </a:xfrm>
        <a:prstGeom prst="ellipse">
          <a:avLst/>
        </a:prstGeom>
        <a:solidFill>
          <a:schemeClr val="accent4">
            <a:hueOff val="-2199965"/>
            <a:satOff val="-22581"/>
            <a:lumOff val="9437"/>
            <a:alphaOff val="0"/>
          </a:schemeClr>
        </a:solidFill>
        <a:ln w="25400" cap="flat" cmpd="sng" algn="ctr">
          <a:solidFill>
            <a:schemeClr val="accent4">
              <a:hueOff val="-2199965"/>
              <a:satOff val="-22581"/>
              <a:lumOff val="9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5A7D-121E-4FFC-B6BF-9E129A8F623A}">
      <dsp:nvSpPr>
        <dsp:cNvPr id="0" name=""/>
        <dsp:cNvSpPr/>
      </dsp:nvSpPr>
      <dsp:spPr>
        <a:xfrm>
          <a:off x="4088514" y="102266"/>
          <a:ext cx="77484" cy="77484"/>
        </a:xfrm>
        <a:prstGeom prst="ellipse">
          <a:avLst/>
        </a:prstGeom>
        <a:solidFill>
          <a:schemeClr val="accent4">
            <a:hueOff val="-2419962"/>
            <a:satOff val="-24839"/>
            <a:lumOff val="10381"/>
            <a:alphaOff val="0"/>
          </a:schemeClr>
        </a:solidFill>
        <a:ln w="25400" cap="flat" cmpd="sng" algn="ctr">
          <a:solidFill>
            <a:schemeClr val="accent4">
              <a:hueOff val="-2419962"/>
              <a:satOff val="-24839"/>
              <a:lumOff val="10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E561E-00A1-4481-8329-2E41FB85F785}">
      <dsp:nvSpPr>
        <dsp:cNvPr id="0" name=""/>
        <dsp:cNvSpPr/>
      </dsp:nvSpPr>
      <dsp:spPr>
        <a:xfrm>
          <a:off x="4203810" y="10029"/>
          <a:ext cx="77484" cy="77484"/>
        </a:xfrm>
        <a:prstGeom prst="ellipse">
          <a:avLst/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25400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A615B-9D1C-4A45-84C8-4CAB389D53C2}">
      <dsp:nvSpPr>
        <dsp:cNvPr id="0" name=""/>
        <dsp:cNvSpPr/>
      </dsp:nvSpPr>
      <dsp:spPr>
        <a:xfrm>
          <a:off x="4318487" y="102266"/>
          <a:ext cx="77484" cy="77484"/>
        </a:xfrm>
        <a:prstGeom prst="ellipse">
          <a:avLst/>
        </a:prstGeom>
        <a:solidFill>
          <a:schemeClr val="accent4">
            <a:hueOff val="-2859955"/>
            <a:satOff val="-29355"/>
            <a:lumOff val="12268"/>
            <a:alphaOff val="0"/>
          </a:schemeClr>
        </a:solidFill>
        <a:ln w="25400" cap="flat" cmpd="sng" algn="ctr">
          <a:solidFill>
            <a:schemeClr val="accent4">
              <a:hueOff val="-2859955"/>
              <a:satOff val="-29355"/>
              <a:lumOff val="12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C273B-0DA4-495A-919F-7D0462DAC167}">
      <dsp:nvSpPr>
        <dsp:cNvPr id="0" name=""/>
        <dsp:cNvSpPr/>
      </dsp:nvSpPr>
      <dsp:spPr>
        <a:xfrm>
          <a:off x="4433163" y="194504"/>
          <a:ext cx="77484" cy="77484"/>
        </a:xfrm>
        <a:prstGeom prst="ellipse">
          <a:avLst/>
        </a:prstGeom>
        <a:solidFill>
          <a:schemeClr val="accent4">
            <a:hueOff val="-3079951"/>
            <a:satOff val="-31613"/>
            <a:lumOff val="13212"/>
            <a:alphaOff val="0"/>
          </a:schemeClr>
        </a:solidFill>
        <a:ln w="25400" cap="flat" cmpd="sng" algn="ctr">
          <a:solidFill>
            <a:schemeClr val="accent4">
              <a:hueOff val="-3079951"/>
              <a:satOff val="-31613"/>
              <a:lumOff val="132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0C267-B82D-4388-9CFB-8319EB036403}">
      <dsp:nvSpPr>
        <dsp:cNvPr id="0" name=""/>
        <dsp:cNvSpPr/>
      </dsp:nvSpPr>
      <dsp:spPr>
        <a:xfrm>
          <a:off x="4203810" y="204446"/>
          <a:ext cx="77484" cy="77484"/>
        </a:xfrm>
        <a:prstGeom prst="ellipse">
          <a:avLst/>
        </a:prstGeom>
        <a:solidFill>
          <a:schemeClr val="accent4">
            <a:hueOff val="-3299948"/>
            <a:satOff val="-33871"/>
            <a:lumOff val="14155"/>
            <a:alphaOff val="0"/>
          </a:schemeClr>
        </a:solidFill>
        <a:ln w="25400" cap="flat" cmpd="sng" algn="ctr">
          <a:solidFill>
            <a:schemeClr val="accent4">
              <a:hueOff val="-3299948"/>
              <a:satOff val="-33871"/>
              <a:lumOff val="14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41322-A49F-419C-B269-C49155C01FA2}">
      <dsp:nvSpPr>
        <dsp:cNvPr id="0" name=""/>
        <dsp:cNvSpPr/>
      </dsp:nvSpPr>
      <dsp:spPr>
        <a:xfrm>
          <a:off x="4203810" y="398864"/>
          <a:ext cx="77484" cy="77484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8A483-6C76-4787-B771-BFE8298F7893}">
      <dsp:nvSpPr>
        <dsp:cNvPr id="0" name=""/>
        <dsp:cNvSpPr/>
      </dsp:nvSpPr>
      <dsp:spPr>
        <a:xfrm>
          <a:off x="1008114" y="4968553"/>
          <a:ext cx="2429454" cy="5369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ysClr val="windowText" lastClr="000000"/>
              </a:solidFill>
            </a:rPr>
            <a:t>Evaluation médicale</a:t>
          </a:r>
        </a:p>
      </dsp:txBody>
      <dsp:txXfrm>
        <a:off x="1034323" y="4994762"/>
        <a:ext cx="2377036" cy="484484"/>
      </dsp:txXfrm>
    </dsp:sp>
    <dsp:sp modelId="{0EE2A774-CF5F-488B-9DC2-1AAB848836B9}">
      <dsp:nvSpPr>
        <dsp:cNvPr id="0" name=""/>
        <dsp:cNvSpPr/>
      </dsp:nvSpPr>
      <dsp:spPr>
        <a:xfrm>
          <a:off x="471870" y="4581409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C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E34F9-C693-43F7-8B84-2BE76347AC34}">
      <dsp:nvSpPr>
        <dsp:cNvPr id="0" name=""/>
        <dsp:cNvSpPr/>
      </dsp:nvSpPr>
      <dsp:spPr>
        <a:xfrm>
          <a:off x="2664303" y="4248473"/>
          <a:ext cx="2609857" cy="539007"/>
        </a:xfrm>
        <a:prstGeom prst="roundRect">
          <a:avLst/>
        </a:prstGeom>
        <a:solidFill>
          <a:srgbClr val="A7F3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ysClr val="windowText" lastClr="000000"/>
              </a:solidFill>
            </a:rPr>
            <a:t>Evaluation Physique</a:t>
          </a:r>
        </a:p>
      </dsp:txBody>
      <dsp:txXfrm>
        <a:off x="2690615" y="4274785"/>
        <a:ext cx="2557233" cy="486383"/>
      </dsp:txXfrm>
    </dsp:sp>
    <dsp:sp modelId="{D975F498-D7FF-47A7-BFB8-60C915EBB3C5}">
      <dsp:nvSpPr>
        <dsp:cNvPr id="0" name=""/>
        <dsp:cNvSpPr/>
      </dsp:nvSpPr>
      <dsp:spPr>
        <a:xfrm>
          <a:off x="2074240" y="4048418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rgbClr val="A7F30E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17B96-55E8-470C-AF8A-6CB75907C00B}">
      <dsp:nvSpPr>
        <dsp:cNvPr id="0" name=""/>
        <dsp:cNvSpPr/>
      </dsp:nvSpPr>
      <dsp:spPr>
        <a:xfrm>
          <a:off x="3456387" y="3354157"/>
          <a:ext cx="3154309" cy="580670"/>
        </a:xfrm>
        <a:prstGeom prst="roundRect">
          <a:avLst/>
        </a:prstGeom>
        <a:solidFill>
          <a:srgbClr val="2EE7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ysClr val="windowText" lastClr="000000"/>
              </a:solidFill>
            </a:rPr>
            <a:t>Elaboration d'objectifs négociés</a:t>
          </a:r>
        </a:p>
      </dsp:txBody>
      <dsp:txXfrm>
        <a:off x="3484733" y="3382503"/>
        <a:ext cx="3097617" cy="523978"/>
      </dsp:txXfrm>
    </dsp:sp>
    <dsp:sp modelId="{58206EE7-D36B-4F45-86D7-F6BEE3E6DC5E}">
      <dsp:nvSpPr>
        <dsp:cNvPr id="0" name=""/>
        <dsp:cNvSpPr/>
      </dsp:nvSpPr>
      <dsp:spPr>
        <a:xfrm>
          <a:off x="2864577" y="3250311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rgbClr val="2EE71C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35296-0E48-498A-A4CA-40911E809EBB}">
      <dsp:nvSpPr>
        <dsp:cNvPr id="0" name=""/>
        <dsp:cNvSpPr/>
      </dsp:nvSpPr>
      <dsp:spPr>
        <a:xfrm>
          <a:off x="3995253" y="2520279"/>
          <a:ext cx="2489048" cy="552092"/>
        </a:xfrm>
        <a:prstGeom prst="roundRect">
          <a:avLst/>
        </a:prstGeom>
        <a:solidFill>
          <a:schemeClr val="accent4">
            <a:hueOff val="-2111967"/>
            <a:satOff val="-21677"/>
            <a:lumOff val="9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ysClr val="windowText" lastClr="000000"/>
              </a:solidFill>
            </a:rPr>
            <a:t>7 séances de 1h30</a:t>
          </a:r>
        </a:p>
      </dsp:txBody>
      <dsp:txXfrm>
        <a:off x="4022204" y="2547230"/>
        <a:ext cx="2435146" cy="498190"/>
      </dsp:txXfrm>
    </dsp:sp>
    <dsp:sp modelId="{761C6008-02F9-4E66-AF05-564597369B6D}">
      <dsp:nvSpPr>
        <dsp:cNvPr id="0" name=""/>
        <dsp:cNvSpPr/>
      </dsp:nvSpPr>
      <dsp:spPr>
        <a:xfrm>
          <a:off x="3341258" y="2376536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rgbClr val="29DB8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F2CF8-8522-40C6-BA70-E8F4DEB0F1DB}">
      <dsp:nvSpPr>
        <dsp:cNvPr id="0" name=""/>
        <dsp:cNvSpPr/>
      </dsp:nvSpPr>
      <dsp:spPr>
        <a:xfrm>
          <a:off x="4065481" y="1569441"/>
          <a:ext cx="2738287" cy="541986"/>
        </a:xfrm>
        <a:prstGeom prst="roundRect">
          <a:avLst/>
        </a:prstGeom>
        <a:solidFill>
          <a:schemeClr val="accent4">
            <a:hueOff val="-2815956"/>
            <a:satOff val="-28903"/>
            <a:lumOff val="12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ysClr val="windowText" lastClr="000000"/>
              </a:solidFill>
            </a:rPr>
            <a:t>1 séance "journée"</a:t>
          </a:r>
        </a:p>
      </dsp:txBody>
      <dsp:txXfrm>
        <a:off x="4091939" y="1595899"/>
        <a:ext cx="2685371" cy="489070"/>
      </dsp:txXfrm>
    </dsp:sp>
    <dsp:sp modelId="{1C8C88DB-3E46-4010-9A3A-EC2BEDD8DE2C}">
      <dsp:nvSpPr>
        <dsp:cNvPr id="0" name=""/>
        <dsp:cNvSpPr/>
      </dsp:nvSpPr>
      <dsp:spPr>
        <a:xfrm>
          <a:off x="3436719" y="1440159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rgbClr val="37C6C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4F96-77A8-4DA8-ABC2-F110181B3BE6}">
      <dsp:nvSpPr>
        <dsp:cNvPr id="0" name=""/>
        <dsp:cNvSpPr/>
      </dsp:nvSpPr>
      <dsp:spPr>
        <a:xfrm>
          <a:off x="4032444" y="648070"/>
          <a:ext cx="2433130" cy="486711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73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ysClr val="windowText" lastClr="000000"/>
              </a:solidFill>
            </a:rPr>
            <a:t>Evaluation finale</a:t>
          </a:r>
        </a:p>
      </dsp:txBody>
      <dsp:txXfrm>
        <a:off x="4056203" y="671829"/>
        <a:ext cx="2385612" cy="439193"/>
      </dsp:txXfrm>
    </dsp:sp>
    <dsp:sp modelId="{BA7F200B-EEB7-497B-9128-718954165521}">
      <dsp:nvSpPr>
        <dsp:cNvPr id="0" name=""/>
        <dsp:cNvSpPr/>
      </dsp:nvSpPr>
      <dsp:spPr>
        <a:xfrm>
          <a:off x="3436711" y="504058"/>
          <a:ext cx="774840" cy="77490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8575" cap="flat" cmpd="sng" algn="ctr">
          <a:solidFill>
            <a:srgbClr val="4472C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8B83B5-CB6A-4176-9CDD-3A2AC635EF00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62362D-1074-45E9-AB03-EC0A996D329B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764" y="764704"/>
            <a:ext cx="8892480" cy="1296144"/>
          </a:xfrm>
        </p:spPr>
        <p:txBody>
          <a:bodyPr>
            <a:noAutofit/>
          </a:bodyPr>
          <a:lstStyle/>
          <a:p>
            <a:pPr algn="ctr"/>
            <a:r>
              <a:rPr lang="fr-FR" sz="62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Activité Nautique Adaptée</a:t>
            </a:r>
            <a:endParaRPr lang="fr-FR" sz="62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658" y="2132856"/>
            <a:ext cx="9144000" cy="1368152"/>
          </a:xfrm>
        </p:spPr>
        <p:txBody>
          <a:bodyPr>
            <a:normAutofit/>
          </a:bodyPr>
          <a:lstStyle/>
          <a:p>
            <a:pPr algn="ctr"/>
            <a:r>
              <a:rPr lang="fr-F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 programme de Stand-Up </a:t>
            </a:r>
            <a:r>
              <a:rPr lang="fr-FR" sz="2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Paddle</a:t>
            </a:r>
            <a:r>
              <a:rPr lang="fr-F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pour les</a:t>
            </a:r>
          </a:p>
          <a:p>
            <a:pPr algn="ctr"/>
            <a:r>
              <a:rPr lang="fr-F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patients du Réseau VIH</a:t>
            </a:r>
            <a:endParaRPr lang="fr-FR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57332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>
                <a:solidFill>
                  <a:schemeClr val="bg1"/>
                </a:solidFill>
                <a:latin typeface="+mj-lt"/>
              </a:rPr>
              <a:t>Pôle santé publique </a:t>
            </a:r>
            <a:r>
              <a:rPr lang="fr-FR" sz="2000" b="1" i="1" u="sng" smtClean="0">
                <a:solidFill>
                  <a:schemeClr val="bg1"/>
                </a:solidFill>
                <a:latin typeface="+mj-lt"/>
              </a:rPr>
              <a:t>, Réseau </a:t>
            </a:r>
            <a:r>
              <a:rPr lang="fr-FR" sz="2000" b="1" i="1" u="sng" dirty="0" smtClean="0">
                <a:solidFill>
                  <a:schemeClr val="bg1"/>
                </a:solidFill>
                <a:latin typeface="+mj-lt"/>
              </a:rPr>
              <a:t>VIH ,Département Sport Santé , association les </a:t>
            </a:r>
            <a:r>
              <a:rPr lang="fr-FR" sz="2000" b="1" i="1" u="sng" dirty="0" err="1" smtClean="0">
                <a:solidFill>
                  <a:schemeClr val="bg1"/>
                </a:solidFill>
                <a:latin typeface="+mj-lt"/>
              </a:rPr>
              <a:t>Glénans</a:t>
            </a:r>
            <a:r>
              <a:rPr lang="fr-FR" sz="2000" b="1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fr-FR" sz="2000" b="1" i="1" u="sng" dirty="0" smtClean="0">
                <a:solidFill>
                  <a:schemeClr val="bg1"/>
                </a:solidFill>
                <a:latin typeface="+mj-lt"/>
              </a:rPr>
              <a:t>COREVIH</a:t>
            </a:r>
            <a:endParaRPr lang="fr-FR" sz="2000" b="1" i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48753" y="3825044"/>
            <a:ext cx="8280920" cy="936104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Bilan 2018 et Perspectives 2019</a:t>
            </a:r>
            <a:endParaRPr lang="fr-FR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5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242" y="1484784"/>
            <a:ext cx="8450025" cy="5205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 évaluations ont été effectuées à T1 (avant le cycle) et à T2 (après le cycle): </a:t>
            </a:r>
          </a:p>
          <a:p>
            <a:pPr marL="0" indent="0">
              <a:buNone/>
            </a:pPr>
            <a:endParaRPr lang="fr-FR" sz="1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i="1" u="sng" dirty="0" smtClean="0">
                <a:solidFill>
                  <a:srgbClr val="002060"/>
                </a:solidFill>
                <a:latin typeface="+mj-lt"/>
              </a:rPr>
              <a:t>Un bilan médical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: un examen clinique, des mesures anthropométriques, un bilan cardiovasculaire et un bilan biologique (pour le 1</a:t>
            </a:r>
            <a:r>
              <a:rPr lang="fr-FR" baseline="30000" dirty="0" smtClean="0">
                <a:solidFill>
                  <a:srgbClr val="002060"/>
                </a:solidFill>
                <a:latin typeface="+mj-lt"/>
              </a:rPr>
              <a:t>er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 cycle).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u="sng" dirty="0" smtClean="0">
                <a:solidFill>
                  <a:srgbClr val="002060"/>
                </a:solidFill>
                <a:latin typeface="+mj-lt"/>
              </a:rPr>
              <a:t>Des tests physiques: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 test d’effort (pour le 1</a:t>
            </a:r>
            <a:r>
              <a:rPr lang="fr-FR" baseline="30000" dirty="0" smtClean="0">
                <a:solidFill>
                  <a:srgbClr val="002060"/>
                </a:solidFill>
                <a:latin typeface="+mj-lt"/>
              </a:rPr>
              <a:t>er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 cycle), tests évaluant la force des membres inférieurs et supérieurs, l’endurance des abdominaux (cycle 2) la condition physique, la souplesse et l’équilibre.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u="sng" dirty="0" smtClean="0">
                <a:solidFill>
                  <a:srgbClr val="002060"/>
                </a:solidFill>
                <a:latin typeface="+mj-lt"/>
              </a:rPr>
              <a:t>Des questionnaires: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 sur les habitudes d’activités physiques, sur le profil des états émotionnels et sur la qualité de vie.</a:t>
            </a:r>
            <a:endParaRPr lang="fr-F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919" y="116632"/>
            <a:ext cx="50306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Evaluations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Convention entre le CHIC et Les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Glénans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Recrutement : Docteur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P.Perfezou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et F-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B.Drevillon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(Réseau VIH).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Bilans Médicaux (T1 ; T2) : Docteur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L.Jacolot</a:t>
            </a:r>
            <a:endParaRPr lang="fr-FR" sz="24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Réunion : présentation du cycle, des différents intervenants au groupe, « essayage » des combinaisons (Toute l’équipe).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Evaluations Physiques et Questionnaires (T1 et T2) :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J.Bréhonnet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G.Voizard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et F-B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Drevillon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Séances :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G.Voizard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J.Bréhonnet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, (occasionnellement F-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B.Drévillon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et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L.Jacolot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Orientation patient vers une AP: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J.Bréhonnet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et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G.Voizard</a:t>
            </a:r>
            <a:endParaRPr lang="fr-FR" sz="24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2785650" y="116632"/>
            <a:ext cx="35432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 déroulé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 Bilan 2018</a:t>
            </a:r>
            <a:endParaRPr lang="fr-FR" sz="10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61984"/>
            <a:ext cx="86868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2 cycles regroupant 13 patients : 10 hommes et 3 femmes.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Une moyenne d’âge de 52,7 ans.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11 patients ont effectué un cycle complet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    et 2 ont abandonné.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50846" y="692696"/>
            <a:ext cx="43009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Résultats</a:t>
            </a:r>
          </a:p>
        </p:txBody>
      </p:sp>
      <p:pic>
        <p:nvPicPr>
          <p:cNvPr id="1026" name="Picture 2" descr="C:\Users\70216118\Desktop\Service Sport-Santé\Communication\SUP\standup_paddle_icone_bleu-300x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06" y="2924944"/>
            <a:ext cx="4657700" cy="37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458" y="1772816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données Cliniques (concernant le 1</a:t>
            </a:r>
            <a:r>
              <a:rPr lang="fr-FR" sz="3200" i="1" u="sng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</a:t>
            </a: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cycle):</a:t>
            </a:r>
          </a:p>
          <a:p>
            <a:pPr marL="0" indent="0">
              <a:buNone/>
            </a:pPr>
            <a:endParaRPr lang="fr-FR" sz="600" i="1" u="sng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fr-FR" sz="2400" smtClean="0">
                <a:solidFill>
                  <a:srgbClr val="002060"/>
                </a:solidFill>
                <a:latin typeface="+mj-lt"/>
              </a:rPr>
              <a:t>Aucune blessure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n’a été générée par l’activité.</a:t>
            </a:r>
          </a:p>
          <a:p>
            <a:pPr marL="0" indent="0"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-La VO2 max a augmenté de manière significative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(1</a:t>
            </a:r>
            <a:r>
              <a:rPr lang="fr-FR" sz="2400" baseline="30000" dirty="0" smtClean="0">
                <a:solidFill>
                  <a:srgbClr val="002060"/>
                </a:solidFill>
                <a:latin typeface="+mj-lt"/>
              </a:rPr>
              <a:t>er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cycle).</a:t>
            </a:r>
          </a:p>
          <a:p>
            <a:pPr marL="0" indent="0"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-D’un point de vue biologique : pas de modification du % du CD4.</a:t>
            </a:r>
          </a:p>
          <a:p>
            <a:pPr marL="0" indent="0"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-D’un point de vue anthropométrique: pas de perte de poids mais une diminution du tour de taille de 2cm en moyenne.</a:t>
            </a:r>
          </a:p>
          <a:p>
            <a:pPr marL="0" indent="0"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-D’un point de vue métabolique: amélioration pour tous les patients du profil lipidique : ↑HDL, ↓TG, ↓LDL.</a:t>
            </a:r>
            <a:endParaRPr lang="fr-FR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6797" y="131495"/>
            <a:ext cx="43009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Résultats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1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614" y="1484784"/>
            <a:ext cx="8507288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</a:t>
            </a: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évaluations physiques (Cycle 1 &amp; 2)</a:t>
            </a:r>
          </a:p>
          <a:p>
            <a:pPr marL="0" indent="0">
              <a:buNone/>
            </a:pPr>
            <a:endParaRPr lang="fr-FR" sz="6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Tous les patients ont amélioré leurs résultats aux tests de force :</a:t>
            </a:r>
          </a:p>
          <a:p>
            <a:pPr marL="393192" lvl="1" indent="0">
              <a:buNone/>
            </a:pPr>
            <a:r>
              <a:rPr lang="fr-FR" sz="2200" dirty="0" smtClean="0">
                <a:solidFill>
                  <a:srgbClr val="002060"/>
                </a:solidFill>
                <a:latin typeface="+mj-lt"/>
              </a:rPr>
              <a:t>	- 5 patients de plus de 50% au test de force des membres 	   	supérieurs et 4 de plus de 25%.</a:t>
            </a:r>
          </a:p>
          <a:p>
            <a:pPr marL="393192" lvl="1" indent="0">
              <a:buNone/>
            </a:pPr>
            <a:r>
              <a:rPr lang="fr-FR" sz="2200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200" dirty="0" smtClean="0">
                <a:solidFill>
                  <a:srgbClr val="002060"/>
                </a:solidFill>
                <a:latin typeface="+mj-lt"/>
              </a:rPr>
              <a:t>- 5 patients de plus 50% au test de force des membres inférieurs 	et 4 de plus de 10%.</a:t>
            </a:r>
            <a:endParaRPr lang="fr-FR" sz="22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7 patients ont amélioré leur indice de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Ruffier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de plus de 20%.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Pas d ’amélioration  de l’équilibre et de la souplesse.</a:t>
            </a:r>
          </a:p>
          <a:p>
            <a:endParaRPr lang="fr-FR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6797" y="131495"/>
            <a:ext cx="43009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Résultats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1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76872"/>
            <a:ext cx="8507288" cy="4389120"/>
          </a:xfrm>
        </p:spPr>
        <p:txBody>
          <a:bodyPr/>
          <a:lstStyle/>
          <a:p>
            <a:pPr marL="0" indent="0">
              <a:buNone/>
            </a:pPr>
            <a:r>
              <a:rPr lang="fr-FR" sz="3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</a:t>
            </a: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questionnaires (Cycle 1 &amp; 2)</a:t>
            </a:r>
          </a:p>
          <a:p>
            <a:pPr marL="0" indent="0">
              <a:buNone/>
            </a:pPr>
            <a:endParaRPr lang="fr-FR" sz="6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7 patients ont augmenté leur scores au test de Ricci et Gagnon.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7 patients ont augmenté leur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S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core Résumé Physique (PCS) et 6 leur Score Résumé Psychique (MCS) au questionnaire SF36.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8 patients ont diminué leur score de plus de 50% au POMS.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6797" y="476672"/>
            <a:ext cx="43009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Résultats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9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076273"/>
              </p:ext>
            </p:extLst>
          </p:nvPr>
        </p:nvGraphicFramePr>
        <p:xfrm>
          <a:off x="1" y="1844827"/>
          <a:ext cx="9143998" cy="47910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7983"/>
                <a:gridCol w="1057983"/>
                <a:gridCol w="3173950"/>
                <a:gridCol w="3854082"/>
              </a:tblGrid>
              <a:tr h="36109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</a:rPr>
                        <a:t>Patients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</a:rPr>
                        <a:t>Cycle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</a:rPr>
                        <a:t>AP</a:t>
                      </a:r>
                      <a:r>
                        <a:rPr lang="fr-FR" sz="1600" baseline="0" dirty="0" smtClean="0">
                          <a:latin typeface="+mj-lt"/>
                        </a:rPr>
                        <a:t> a</a:t>
                      </a:r>
                      <a:r>
                        <a:rPr lang="fr-FR" sz="1600" dirty="0" smtClean="0">
                          <a:latin typeface="+mj-lt"/>
                        </a:rPr>
                        <a:t>vant Cycle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</a:rPr>
                        <a:t>AP</a:t>
                      </a:r>
                      <a:r>
                        <a:rPr lang="fr-FR" sz="1600" baseline="0" dirty="0" smtClean="0">
                          <a:latin typeface="+mj-lt"/>
                        </a:rPr>
                        <a:t> après cycle</a:t>
                      </a:r>
                      <a:endParaRPr lang="fr-FR" sz="1600" b="1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P1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SUP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P2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SUP + Aviron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32143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P3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SUP + Aviron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P4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Salle de Sport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Salle de Sport + SUP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P7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Abandon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P8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Cardio à domicile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Cardio à domicile + </a:t>
                      </a:r>
                      <a:r>
                        <a:rPr lang="fr-FR" sz="1400" dirty="0" err="1" smtClean="0">
                          <a:latin typeface="+mj-lt"/>
                        </a:rPr>
                        <a:t>Aquatonic</a:t>
                      </a:r>
                      <a:endParaRPr lang="fr-FR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P9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Salle de Sport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Salle de Sport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</a:tr>
              <a:tr h="3191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P10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Abandon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X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Aquagym + </a:t>
                      </a:r>
                      <a:r>
                        <a:rPr lang="fr-FR" sz="1400" dirty="0" err="1" smtClean="0">
                          <a:latin typeface="+mj-lt"/>
                        </a:rPr>
                        <a:t>Aquabike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/>
                </a:tc>
              </a:tr>
              <a:tr h="33205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P11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30’/ jour de</a:t>
                      </a:r>
                      <a:r>
                        <a:rPr lang="fr-FR" sz="1400" baseline="0" dirty="0" smtClean="0">
                          <a:latin typeface="+mj-lt"/>
                        </a:rPr>
                        <a:t> marche + Kayak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30’/ jour de</a:t>
                      </a:r>
                      <a:r>
                        <a:rPr lang="fr-FR" sz="1400" baseline="0" dirty="0" smtClean="0">
                          <a:latin typeface="+mj-lt"/>
                        </a:rPr>
                        <a:t> marche + Kayak</a:t>
                      </a:r>
                      <a:endParaRPr lang="fr-FR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54262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P12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Salle de Sport  + Marche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Salle de Sport  + Marche + Marche aquatique</a:t>
                      </a:r>
                      <a:r>
                        <a:rPr lang="fr-FR" sz="1400" baseline="0" dirty="0" smtClean="0">
                          <a:latin typeface="+mj-lt"/>
                        </a:rPr>
                        <a:t> + Pirogue</a:t>
                      </a:r>
                      <a:endParaRPr lang="fr-FR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6109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P13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Complet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+mj-lt"/>
                        </a:rPr>
                        <a:t>Marche Aquatique + Danse Bretonne</a:t>
                      </a:r>
                      <a:endParaRPr lang="fr-F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</a:rPr>
                        <a:t>Marche Aquatique + Danse Bretonne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4807" y="188640"/>
            <a:ext cx="79741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La pratique d’activité physique</a:t>
            </a:r>
          </a:p>
          <a:p>
            <a:pPr algn="ctr"/>
            <a:r>
              <a:rPr lang="fr-FR" sz="48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avant/après cycle</a:t>
            </a:r>
            <a:endParaRPr lang="fr-FR" sz="48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2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19636"/>
            <a:ext cx="9033040" cy="30574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posters: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Congrès National de la Société Française  de Médecine de l’exercice et du Sport (SFMES) – </a:t>
            </a:r>
            <a:r>
              <a:rPr lang="fr-FR" sz="1800" i="1" dirty="0" smtClean="0">
                <a:solidFill>
                  <a:srgbClr val="002060"/>
                </a:solidFill>
                <a:latin typeface="+mj-lt"/>
              </a:rPr>
              <a:t>Le Havre 2018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Congrès National de la Société Française de Lutte contre le Sida (SFLS) – </a:t>
            </a:r>
            <a:r>
              <a:rPr lang="fr-FR" sz="1800" i="1" dirty="0" smtClean="0">
                <a:solidFill>
                  <a:srgbClr val="002060"/>
                </a:solidFill>
                <a:latin typeface="+mj-lt"/>
              </a:rPr>
              <a:t>Reims 2018</a:t>
            </a:r>
          </a:p>
          <a:p>
            <a:pPr marL="0" indent="0"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fr-FR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reportages: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Magazine de la Santé, France 5 - </a:t>
            </a:r>
            <a:r>
              <a:rPr lang="fr-FR" sz="1800" i="1" dirty="0" smtClean="0">
                <a:solidFill>
                  <a:srgbClr val="002060"/>
                </a:solidFill>
                <a:latin typeface="+mj-lt"/>
              </a:rPr>
              <a:t>05/10/2018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Journal Régional, France 3 - </a:t>
            </a:r>
            <a:r>
              <a:rPr lang="fr-FR" sz="1800" i="1" dirty="0" smtClean="0">
                <a:solidFill>
                  <a:srgbClr val="002060"/>
                </a:solidFill>
                <a:latin typeface="+mj-lt"/>
              </a:rPr>
              <a:t>24/10/2018</a:t>
            </a:r>
          </a:p>
          <a:p>
            <a:pPr marL="0" indent="0">
              <a:buNone/>
            </a:pP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article: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Ouest France - </a:t>
            </a:r>
            <a:r>
              <a:rPr lang="fr-FR" sz="1800" i="1" dirty="0" smtClean="0">
                <a:solidFill>
                  <a:srgbClr val="002060"/>
                </a:solidFill>
                <a:latin typeface="+mj-lt"/>
              </a:rPr>
              <a:t>04/10/2018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fr-FR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024" y="188639"/>
            <a:ext cx="4862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La communication</a:t>
            </a:r>
            <a:endParaRPr lang="fr-FR" sz="48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94" y="2924944"/>
            <a:ext cx="2678946" cy="3844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77" y="4077072"/>
            <a:ext cx="2306077" cy="24989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3"/>
            <a:ext cx="3528392" cy="24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perspectives 2019</a:t>
            </a:r>
            <a:endParaRPr lang="fr-FR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19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 Programme Pilote</a:t>
            </a:r>
            <a:endParaRPr lang="fr-FR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2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75311" y="480318"/>
            <a:ext cx="501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perspectives </a:t>
            </a:r>
            <a:endParaRPr lang="fr-FR" sz="54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26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Pour le département Sport Santé</a:t>
            </a:r>
          </a:p>
          <a:p>
            <a:pPr>
              <a:buFont typeface="Wingdings" pitchFamily="2" charset="2"/>
              <a:buChar char="Ø"/>
            </a:pP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Redéfinir les bilans et les évaluations  physiques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Fiche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recueil de données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: examen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médical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et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évaluations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physiques, pour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centraliser toutes les informations concernant le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patient.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Ouvrir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les cycles à d’autres pathologies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Encadrement 1ère et dernière séance par APA (exemplarité)</a:t>
            </a:r>
          </a:p>
          <a:p>
            <a:pPr>
              <a:buFont typeface="Wingdings" pitchFamily="2" charset="2"/>
              <a:buChar char="Ø"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Recontacter 3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, 6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mois après la fin du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cycle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8291264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Concernant les séances</a:t>
            </a:r>
          </a:p>
          <a:p>
            <a:pPr marL="0" indent="0">
              <a:buNone/>
            </a:pPr>
            <a:endParaRPr lang="fr-FR" sz="600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+mj-lt"/>
              </a:rPr>
              <a:t>40 patients : 6 groupes de 6-7 patients.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Proposer des cycles « Découverte Sports de Rames » avec la découverte du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Kayak de mer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et du SUP.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Groupes de niveau?</a:t>
            </a:r>
          </a:p>
          <a:p>
            <a:pPr>
              <a:buFont typeface="Wingdings" pitchFamily="2" charset="2"/>
              <a:buChar char="Ø"/>
            </a:pPr>
            <a:endParaRPr lang="fr-FR" sz="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perspectives</a:t>
            </a:r>
            <a:endParaRPr lang="fr-FR" sz="54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1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pPr algn="ctr"/>
            <a:r>
              <a:rPr lang="fr-FR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Cycles 2019</a:t>
            </a:r>
            <a:endParaRPr lang="fr-FR" sz="4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25672"/>
              </p:ext>
            </p:extLst>
          </p:nvPr>
        </p:nvGraphicFramePr>
        <p:xfrm>
          <a:off x="179512" y="1628800"/>
          <a:ext cx="8784976" cy="42012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36504"/>
                <a:gridCol w="4248472"/>
              </a:tblGrid>
              <a:tr h="48813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Tâche(s)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+mj-lt"/>
                        </a:rPr>
                        <a:t>Acteur(s)</a:t>
                      </a:r>
                      <a:endParaRPr lang="fr-FR" sz="2400" i="0" dirty="0">
                        <a:latin typeface="+mj-lt"/>
                      </a:endParaRPr>
                    </a:p>
                  </a:txBody>
                  <a:tcPr/>
                </a:tc>
              </a:tr>
              <a:tr h="39593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Recrutement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Laure </a:t>
                      </a:r>
                      <a:r>
                        <a:rPr lang="fr-FR" dirty="0" err="1" smtClean="0">
                          <a:latin typeface="+mj-lt"/>
                        </a:rPr>
                        <a:t>Jacolot</a:t>
                      </a:r>
                      <a:r>
                        <a:rPr lang="fr-FR" baseline="0" dirty="0" smtClean="0">
                          <a:latin typeface="+mj-lt"/>
                        </a:rPr>
                        <a:t> et  Justine </a:t>
                      </a:r>
                      <a:r>
                        <a:rPr lang="fr-FR" baseline="0" dirty="0" err="1" smtClean="0">
                          <a:latin typeface="+mj-lt"/>
                        </a:rPr>
                        <a:t>Bréhonnet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  <a:tr h="39593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Bilan Médical (T1 et T2)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Laure </a:t>
                      </a:r>
                      <a:r>
                        <a:rPr lang="fr-FR" dirty="0" err="1" smtClean="0">
                          <a:latin typeface="+mj-lt"/>
                        </a:rPr>
                        <a:t>Jacolot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  <a:tr h="39593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Entretien </a:t>
                      </a:r>
                    </a:p>
                    <a:p>
                      <a:r>
                        <a:rPr lang="fr-FR" dirty="0" smtClean="0">
                          <a:latin typeface="+mj-lt"/>
                        </a:rPr>
                        <a:t>Evaluations </a:t>
                      </a:r>
                      <a:r>
                        <a:rPr lang="fr-FR" baseline="0" dirty="0" smtClean="0">
                          <a:latin typeface="+mj-lt"/>
                        </a:rPr>
                        <a:t> Physiques (T1)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Justine</a:t>
                      </a:r>
                      <a:r>
                        <a:rPr lang="fr-FR" baseline="0" dirty="0" smtClean="0">
                          <a:latin typeface="+mj-lt"/>
                        </a:rPr>
                        <a:t> </a:t>
                      </a:r>
                      <a:r>
                        <a:rPr lang="fr-FR" baseline="0" dirty="0" err="1" smtClean="0">
                          <a:latin typeface="+mj-lt"/>
                        </a:rPr>
                        <a:t>Bréhonnet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  <a:tr h="68338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Réunion (T1)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Justine</a:t>
                      </a:r>
                      <a:r>
                        <a:rPr lang="fr-FR" baseline="0" dirty="0" smtClean="0">
                          <a:latin typeface="+mj-lt"/>
                        </a:rPr>
                        <a:t> </a:t>
                      </a:r>
                      <a:r>
                        <a:rPr lang="fr-FR" dirty="0" err="1" smtClean="0">
                          <a:latin typeface="+mj-lt"/>
                        </a:rPr>
                        <a:t>Bréhonnet</a:t>
                      </a:r>
                      <a:r>
                        <a:rPr lang="fr-FR" baseline="0" dirty="0" smtClean="0">
                          <a:latin typeface="+mj-lt"/>
                        </a:rPr>
                        <a:t> et si disponible Laure </a:t>
                      </a:r>
                      <a:r>
                        <a:rPr lang="fr-FR" baseline="0" dirty="0" err="1" smtClean="0">
                          <a:latin typeface="+mj-lt"/>
                        </a:rPr>
                        <a:t>Jacolot</a:t>
                      </a:r>
                      <a:r>
                        <a:rPr lang="fr-FR" baseline="0" dirty="0" smtClean="0">
                          <a:latin typeface="+mj-lt"/>
                        </a:rPr>
                        <a:t> et Guillaume </a:t>
                      </a:r>
                      <a:r>
                        <a:rPr lang="fr-FR" baseline="0" dirty="0" err="1" smtClean="0">
                          <a:latin typeface="+mj-lt"/>
                        </a:rPr>
                        <a:t>Voizard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  <a:tr h="68338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Séances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Guillaume </a:t>
                      </a:r>
                      <a:r>
                        <a:rPr lang="fr-FR" dirty="0" err="1" smtClean="0">
                          <a:latin typeface="+mj-lt"/>
                        </a:rPr>
                        <a:t>Voizard</a:t>
                      </a:r>
                      <a:r>
                        <a:rPr lang="fr-FR" dirty="0" smtClean="0">
                          <a:latin typeface="+mj-lt"/>
                        </a:rPr>
                        <a:t> + (ponctuellement Justine</a:t>
                      </a:r>
                      <a:r>
                        <a:rPr lang="fr-FR" baseline="0" dirty="0" smtClean="0">
                          <a:latin typeface="+mj-lt"/>
                        </a:rPr>
                        <a:t> </a:t>
                      </a:r>
                      <a:r>
                        <a:rPr lang="fr-FR" baseline="0" dirty="0" err="1" smtClean="0">
                          <a:latin typeface="+mj-lt"/>
                        </a:rPr>
                        <a:t>Bréhonnet</a:t>
                      </a:r>
                      <a:r>
                        <a:rPr lang="fr-FR" baseline="0" dirty="0" smtClean="0">
                          <a:latin typeface="+mj-lt"/>
                        </a:rPr>
                        <a:t>)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  <a:tr h="68338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Evaluations Physiques </a:t>
                      </a:r>
                    </a:p>
                    <a:p>
                      <a:r>
                        <a:rPr lang="fr-FR" dirty="0" smtClean="0">
                          <a:latin typeface="+mj-lt"/>
                        </a:rPr>
                        <a:t>Orientation ver</a:t>
                      </a:r>
                      <a:r>
                        <a:rPr lang="fr-FR" baseline="0" dirty="0" smtClean="0">
                          <a:latin typeface="+mj-lt"/>
                        </a:rPr>
                        <a:t>s un clubs/</a:t>
                      </a:r>
                      <a:r>
                        <a:rPr lang="fr-FR" baseline="0" dirty="0" err="1" smtClean="0">
                          <a:latin typeface="+mj-lt"/>
                        </a:rPr>
                        <a:t>assos</a:t>
                      </a:r>
                      <a:r>
                        <a:rPr lang="fr-FR" baseline="0" dirty="0" smtClean="0">
                          <a:latin typeface="+mj-lt"/>
                        </a:rPr>
                        <a:t> pour la pratique d’une AP (T2)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j-lt"/>
                        </a:rPr>
                        <a:t>Justine</a:t>
                      </a:r>
                      <a:r>
                        <a:rPr lang="fr-FR" baseline="0" dirty="0" smtClean="0">
                          <a:latin typeface="+mj-lt"/>
                        </a:rPr>
                        <a:t> </a:t>
                      </a:r>
                      <a:r>
                        <a:rPr lang="fr-FR" baseline="0" dirty="0" err="1" smtClean="0">
                          <a:latin typeface="+mj-lt"/>
                        </a:rPr>
                        <a:t>Bréhonnet</a:t>
                      </a:r>
                      <a:endParaRPr lang="fr-FR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écision 4"/>
          <p:cNvSpPr/>
          <p:nvPr/>
        </p:nvSpPr>
        <p:spPr>
          <a:xfrm>
            <a:off x="8020050" y="7107238"/>
            <a:ext cx="133350" cy="85725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6" name="Organigramme : Décision 5"/>
          <p:cNvSpPr/>
          <p:nvPr/>
        </p:nvSpPr>
        <p:spPr>
          <a:xfrm>
            <a:off x="7896225" y="4487863"/>
            <a:ext cx="133350" cy="85725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7" name="Organigramme : Décision 6"/>
          <p:cNvSpPr/>
          <p:nvPr/>
        </p:nvSpPr>
        <p:spPr>
          <a:xfrm>
            <a:off x="8029575" y="7297738"/>
            <a:ext cx="133350" cy="85725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8" name="Organigramme : Décision 7"/>
          <p:cNvSpPr/>
          <p:nvPr/>
        </p:nvSpPr>
        <p:spPr>
          <a:xfrm>
            <a:off x="8020050" y="7488238"/>
            <a:ext cx="133350" cy="85725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9" name="Organigramme : Décision 8"/>
          <p:cNvSpPr/>
          <p:nvPr/>
        </p:nvSpPr>
        <p:spPr>
          <a:xfrm>
            <a:off x="8010525" y="7688263"/>
            <a:ext cx="133350" cy="85725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0" name="Organigramme : Décision 9"/>
          <p:cNvSpPr/>
          <p:nvPr/>
        </p:nvSpPr>
        <p:spPr>
          <a:xfrm>
            <a:off x="8010525" y="7878763"/>
            <a:ext cx="133350" cy="85725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1" name="Organigramme : Décision 10"/>
          <p:cNvSpPr/>
          <p:nvPr/>
        </p:nvSpPr>
        <p:spPr>
          <a:xfrm>
            <a:off x="8001000" y="8078788"/>
            <a:ext cx="133350" cy="85725"/>
          </a:xfrm>
          <a:prstGeom prst="flowChartDecision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2" name="Organigramme : Décision 11"/>
          <p:cNvSpPr/>
          <p:nvPr/>
        </p:nvSpPr>
        <p:spPr>
          <a:xfrm>
            <a:off x="7867650" y="4678363"/>
            <a:ext cx="133350" cy="85725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3" name="Organigramme : Décision 12"/>
          <p:cNvSpPr/>
          <p:nvPr/>
        </p:nvSpPr>
        <p:spPr>
          <a:xfrm>
            <a:off x="1914525" y="5526088"/>
            <a:ext cx="133350" cy="85725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4" name="Organigramme : Décision 13"/>
          <p:cNvSpPr/>
          <p:nvPr/>
        </p:nvSpPr>
        <p:spPr>
          <a:xfrm>
            <a:off x="3371850" y="5516563"/>
            <a:ext cx="133350" cy="85725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5" name="Organigramme : Décision 14"/>
          <p:cNvSpPr/>
          <p:nvPr/>
        </p:nvSpPr>
        <p:spPr>
          <a:xfrm>
            <a:off x="1905000" y="7316788"/>
            <a:ext cx="133350" cy="85725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sp>
        <p:nvSpPr>
          <p:cNvPr id="16" name="Organigramme : Décision 15"/>
          <p:cNvSpPr/>
          <p:nvPr/>
        </p:nvSpPr>
        <p:spPr>
          <a:xfrm>
            <a:off x="3438525" y="7297738"/>
            <a:ext cx="133350" cy="85725"/>
          </a:xfrm>
          <a:prstGeom prst="flowChartDecision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100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7" y="867152"/>
            <a:ext cx="7746493" cy="5854027"/>
          </a:xfrm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pPr algn="ctr"/>
            <a:r>
              <a:rPr lang="fr-FR" sz="4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Planning 2019</a:t>
            </a:r>
            <a:endParaRPr lang="fr-FR" sz="4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Plusieurs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 smtClean="0">
                <a:solidFill>
                  <a:srgbClr val="002060"/>
                </a:solidFill>
                <a:latin typeface="+mj-lt"/>
              </a:rPr>
              <a:t>La facturation?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3200" u="sng" dirty="0" smtClean="0">
                <a:solidFill>
                  <a:srgbClr val="002060"/>
                </a:solidFill>
                <a:latin typeface="+mj-lt"/>
              </a:rPr>
              <a:t>Les combinaisons:</a:t>
            </a:r>
            <a:r>
              <a:rPr lang="fr-FR" sz="3200" dirty="0" smtClean="0">
                <a:solidFill>
                  <a:srgbClr val="002060"/>
                </a:solidFill>
                <a:latin typeface="+mj-lt"/>
              </a:rPr>
              <a:t> est ce que le patient achète sa combinaison ou la loue aux </a:t>
            </a:r>
            <a:r>
              <a:rPr lang="fr-FR" sz="3200" dirty="0" err="1" smtClean="0">
                <a:solidFill>
                  <a:srgbClr val="002060"/>
                </a:solidFill>
                <a:latin typeface="+mj-lt"/>
              </a:rPr>
              <a:t>Glénans</a:t>
            </a:r>
            <a:r>
              <a:rPr lang="fr-FR" sz="3200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3200" dirty="0" smtClean="0">
                <a:solidFill>
                  <a:srgbClr val="002060"/>
                </a:solidFill>
                <a:latin typeface="+mj-lt"/>
              </a:rPr>
              <a:t>Est-ce que prix reste identique : 55€/cycle?</a:t>
            </a:r>
            <a:endParaRPr lang="fr-FR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66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Proposer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à des patients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du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réseau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VIH,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au sein du pôle de Santé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Publique, de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suivre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un cycle de 8 séances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d’activités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nautiques adaptées.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objectifs</a:t>
            </a:r>
          </a:p>
          <a:p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Faire découvrir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et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pratiquer le Stand-Up </a:t>
            </a:r>
            <a:r>
              <a:rPr lang="fr-FR" sz="2400" dirty="0" err="1">
                <a:solidFill>
                  <a:srgbClr val="002060"/>
                </a:solidFill>
                <a:latin typeface="+mj-lt"/>
              </a:rPr>
              <a:t>Paddle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 (SUP)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à un groupe de patients </a:t>
            </a:r>
          </a:p>
          <a:p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Evaluer les effets de l’environnement et du programme sur leur état de santé et psychique.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2901965" y="548680"/>
            <a:ext cx="3005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Projet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59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CHIC</a:t>
            </a:r>
          </a:p>
          <a:p>
            <a:pPr marL="0" indent="0">
              <a:buNone/>
            </a:pP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Docteur Pascale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Perfezou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PH Réseau VIH</a:t>
            </a:r>
          </a:p>
          <a:p>
            <a:pPr marL="0" indent="0">
              <a:buNone/>
            </a:pP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Docteur Laure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Jacolot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PH Médecine du Sport</a:t>
            </a:r>
          </a:p>
          <a:p>
            <a:pPr marL="0" indent="0">
              <a:buNone/>
            </a:pP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Justine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Bréhonnet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Enseignante APA </a:t>
            </a:r>
          </a:p>
          <a:p>
            <a:pPr marL="0" indent="0">
              <a:buNone/>
            </a:pP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François-Baptiste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Drevillon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IDE Réseau VIH</a:t>
            </a:r>
          </a:p>
          <a:p>
            <a:pPr marL="0" indent="0">
              <a:buNone/>
            </a:pP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Hadija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Chanvril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Coordinatrice COREVIH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3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</a:t>
            </a:r>
            <a:r>
              <a:rPr lang="fr-FR" sz="32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Glénans</a:t>
            </a:r>
            <a:endParaRPr lang="fr-FR" sz="32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Guillaume </a:t>
            </a:r>
            <a:r>
              <a:rPr lang="fr-FR" sz="2400" u="sng" dirty="0" err="1" smtClean="0">
                <a:solidFill>
                  <a:srgbClr val="002060"/>
                </a:solidFill>
                <a:latin typeface="+mj-lt"/>
              </a:rPr>
              <a:t>Voizard</a:t>
            </a:r>
            <a:r>
              <a:rPr lang="fr-FR" sz="2400" u="sng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Encadrant Sport Santé « Les </a:t>
            </a:r>
            <a:r>
              <a:rPr lang="fr-FR" sz="2400" dirty="0" err="1" smtClean="0">
                <a:solidFill>
                  <a:srgbClr val="002060"/>
                </a:solidFill>
                <a:latin typeface="+mj-lt"/>
              </a:rPr>
              <a:t>Glénans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 »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144949" y="116632"/>
            <a:ext cx="6824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acteurs du projet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1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0328"/>
            <a:ext cx="8712967" cy="5321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682" y="404664"/>
            <a:ext cx="628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Parcours Patient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2127981"/>
              </p:ext>
            </p:extLst>
          </p:nvPr>
        </p:nvGraphicFramePr>
        <p:xfrm>
          <a:off x="1475656" y="980728"/>
          <a:ext cx="6803769" cy="552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996">
            <a:off x="1224194" y="1737002"/>
            <a:ext cx="2852420" cy="2854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2790" y="116632"/>
            <a:ext cx="66089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Cycle Sport Santé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9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20327"/>
            <a:ext cx="8507288" cy="4398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C’est un sport qui consiste à ramer debout sur une grande et large planche, style surf, avec une pagaie.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fr-FR" sz="12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fr-FR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bienfaits du SUP</a:t>
            </a:r>
          </a:p>
          <a:p>
            <a:pPr marL="0" indent="0">
              <a:buNone/>
            </a:pPr>
            <a:endParaRPr lang="fr-FR" sz="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-Amélioration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d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es capacités cardio-vasculaires et respiratoires.</a:t>
            </a:r>
          </a:p>
          <a:p>
            <a:pPr marL="0" indent="0">
              <a:spcBef>
                <a:spcPts val="0"/>
              </a:spcBef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-Renforcement musculaire de l’ensemble du corps.</a:t>
            </a:r>
          </a:p>
          <a:p>
            <a:pPr marL="0" indent="0">
              <a:spcBef>
                <a:spcPts val="0"/>
              </a:spcBef>
              <a:buNone/>
            </a:pPr>
            <a:endParaRPr lang="fr-FR" sz="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-Amélioration de la posture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-Amélioration de la proprioception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600" dirty="0">
              <a:solidFill>
                <a:srgbClr val="00206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-Amélioration de la santé psychique</a:t>
            </a:r>
            <a:endParaRPr lang="fr-FR" sz="24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4322" y="116632"/>
            <a:ext cx="6405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Stand-Up </a:t>
            </a:r>
            <a:r>
              <a:rPr lang="fr-FR" sz="6000" b="1" cap="none" spc="0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Paddle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1201" y="5229200"/>
            <a:ext cx="4283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Accessible à tous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+ Progression rapide</a:t>
            </a:r>
            <a:endParaRPr lang="fr-FR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6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761" y="1268760"/>
            <a:ext cx="8928992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i="1" u="sng" dirty="0" smtClean="0">
                <a:solidFill>
                  <a:srgbClr val="002060"/>
                </a:solidFill>
                <a:latin typeface="+mj-lt"/>
              </a:rPr>
              <a:t>Déroulé type</a:t>
            </a:r>
          </a:p>
          <a:p>
            <a:pPr>
              <a:buFont typeface="Wingdings" pitchFamily="2" charset="2"/>
              <a:buChar char="Ø"/>
            </a:pPr>
            <a:endParaRPr lang="fr-FR" sz="900" i="1" u="sng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00’: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Accueil, retour sur la séance précédente et interrogation 	sur le ressenti. Présentation de la séance du jour.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10’: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Equipement spécifique.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15’: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Echauffement.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30’: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Gestes techniques et renforcement musculaire.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50’: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Application et travail d’endurance.</a:t>
            </a:r>
          </a:p>
          <a:p>
            <a:pPr marL="0" indent="0">
              <a:buNone/>
            </a:pPr>
            <a:endParaRPr lang="fr-FR" sz="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70’: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Retour au calme.</a:t>
            </a:r>
          </a:p>
          <a:p>
            <a:pPr marL="0" indent="0">
              <a:buNone/>
            </a:pPr>
            <a:endParaRPr lang="fr-FR" sz="9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80’: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Change et étirements.</a:t>
            </a:r>
          </a:p>
          <a:p>
            <a:pPr marL="0" indent="0">
              <a:buNone/>
            </a:pPr>
            <a:endParaRPr lang="fr-FR" sz="9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90’:</a:t>
            </a: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 Fin</a:t>
            </a:r>
            <a:endParaRPr lang="fr-FR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7006" y="89931"/>
            <a:ext cx="39405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Les Séances</a:t>
            </a:r>
            <a:endParaRPr lang="fr-FR" sz="60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1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11" y="1595233"/>
            <a:ext cx="8450021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u="sng" dirty="0">
                <a:solidFill>
                  <a:srgbClr val="002060"/>
                </a:solidFill>
                <a:latin typeface="+mj-lt"/>
              </a:rPr>
              <a:t>L</a:t>
            </a:r>
            <a:r>
              <a:rPr lang="fr-FR" sz="3200" i="1" u="sng" dirty="0" smtClean="0">
                <a:solidFill>
                  <a:srgbClr val="002060"/>
                </a:solidFill>
                <a:latin typeface="+mj-lt"/>
              </a:rPr>
              <a:t>es objectif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-Donner du sens au travail fourni lors des séances précédentes.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-Prendre conscience des progrès réalisés.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  <a:latin typeface="+mj-lt"/>
              </a:rPr>
              <a:t>-Mesurer les possibilités du patient qu’il a pour continuer la pratique d’activité physique de manière autonome.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5993" y="116632"/>
            <a:ext cx="5742534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La dernière </a:t>
            </a:r>
            <a:r>
              <a:rPr lang="fr-FR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s</a:t>
            </a:r>
            <a:r>
              <a:rPr lang="fr-FR" sz="5400" b="1" cap="none" spc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éance:</a:t>
            </a:r>
          </a:p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La séance « récompense »</a:t>
            </a:r>
            <a:endParaRPr lang="fr-FR" sz="2800" b="1" cap="none" spc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4221088"/>
            <a:ext cx="42337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Séance sur un site attractif (Les Glénan, l’Odet,..) sur une journée entière.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22" y="4077072"/>
            <a:ext cx="4039882" cy="2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1999</TotalTime>
  <Words>1052</Words>
  <Application>Microsoft Office PowerPoint</Application>
  <PresentationFormat>Affichage à l'écran (4:3)</PresentationFormat>
  <Paragraphs>246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Débit</vt:lpstr>
      <vt:lpstr>Activité Nautique Adaptée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perspectives </vt:lpstr>
      <vt:lpstr>Les perspectives</vt:lpstr>
      <vt:lpstr>Cycles 2019</vt:lpstr>
      <vt:lpstr>Planning 2019</vt:lpstr>
      <vt:lpstr>Plusieurs questions</vt:lpstr>
    </vt:vector>
  </TitlesOfParts>
  <Company>chic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Nautique Adaptée</dc:title>
  <dc:creator>Justine Brehonnet</dc:creator>
  <cp:lastModifiedBy>Myriam DUCEPT</cp:lastModifiedBy>
  <cp:revision>58</cp:revision>
  <dcterms:created xsi:type="dcterms:W3CDTF">2018-10-15T08:36:07Z</dcterms:created>
  <dcterms:modified xsi:type="dcterms:W3CDTF">2018-12-17T09:49:06Z</dcterms:modified>
</cp:coreProperties>
</file>