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91AFE5-7FD6-4DFF-BF00-954E8DC6BA1E}" type="datetimeFigureOut">
              <a:rPr lang="fr-FR" smtClean="0"/>
              <a:t>17/12/2018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FAA67F-B419-4460-8484-34DDFC6A00C0}" type="slidenum">
              <a:rPr lang="fr-FR" smtClean="0"/>
              <a:t>‹N°›</a:t>
            </a:fld>
            <a:endParaRPr lang="fr-FR"/>
          </a:p>
        </p:txBody>
      </p:sp>
    </p:spTree>
    <p:extLst>
      <p:ext uri="{BB962C8B-B14F-4D97-AF65-F5344CB8AC3E}">
        <p14:creationId xmlns:p14="http://schemas.microsoft.com/office/powerpoint/2010/main" val="3040274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2</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3</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4</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5</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266074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3335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62515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349177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233557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82B4C99-1888-4A7E-9220-7CA603CDD5BF}"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306304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82B4C99-1888-4A7E-9220-7CA603CDD5BF}" type="datetimeFigureOut">
              <a:rPr lang="fr-FR" smtClean="0"/>
              <a:t>17/12/2018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249719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82B4C99-1888-4A7E-9220-7CA603CDD5BF}" type="datetimeFigureOut">
              <a:rPr lang="fr-FR" smtClean="0"/>
              <a:t>17/12/2018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287465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2B4C99-1888-4A7E-9220-7CA603CDD5BF}" type="datetimeFigureOut">
              <a:rPr lang="fr-FR" smtClean="0"/>
              <a:t>17/12/2018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148812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82B4C99-1888-4A7E-9220-7CA603CDD5BF}"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222374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82B4C99-1888-4A7E-9220-7CA603CDD5BF}"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6B8834-7563-4458-BD18-37C467DF006F}" type="slidenum">
              <a:rPr lang="fr-FR" smtClean="0"/>
              <a:t>‹N°›</a:t>
            </a:fld>
            <a:endParaRPr lang="fr-FR"/>
          </a:p>
        </p:txBody>
      </p:sp>
    </p:spTree>
    <p:extLst>
      <p:ext uri="{BB962C8B-B14F-4D97-AF65-F5344CB8AC3E}">
        <p14:creationId xmlns:p14="http://schemas.microsoft.com/office/powerpoint/2010/main" val="78186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B4C99-1888-4A7E-9220-7CA603CDD5BF}" type="datetimeFigureOut">
              <a:rPr lang="fr-FR" smtClean="0"/>
              <a:t>17/12/2018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B8834-7563-4458-BD18-37C467DF006F}" type="slidenum">
              <a:rPr lang="fr-FR" smtClean="0"/>
              <a:t>‹N°›</a:t>
            </a:fld>
            <a:endParaRPr lang="fr-FR"/>
          </a:p>
        </p:txBody>
      </p:sp>
    </p:spTree>
    <p:extLst>
      <p:ext uri="{BB962C8B-B14F-4D97-AF65-F5344CB8AC3E}">
        <p14:creationId xmlns:p14="http://schemas.microsoft.com/office/powerpoint/2010/main" val="1212926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4725144"/>
            <a:ext cx="8136904" cy="783695"/>
          </a:xfrm>
        </p:spPr>
        <p:txBody>
          <a:bodyPr>
            <a:normAutofit/>
          </a:bodyPr>
          <a:lstStyle/>
          <a:p>
            <a:pPr algn="l"/>
            <a:r>
              <a:rPr lang="fr-FR" sz="2800" b="1" dirty="0"/>
              <a:t>ATELIER PARCOURS PVVIH</a:t>
            </a:r>
          </a:p>
        </p:txBody>
      </p:sp>
      <p:sp>
        <p:nvSpPr>
          <p:cNvPr id="3" name="Sous-titre 2"/>
          <p:cNvSpPr>
            <a:spLocks noGrp="1"/>
          </p:cNvSpPr>
          <p:nvPr>
            <p:ph type="subTitle" idx="1"/>
          </p:nvPr>
        </p:nvSpPr>
        <p:spPr>
          <a:xfrm>
            <a:off x="5788144" y="5805264"/>
            <a:ext cx="3355856" cy="720080"/>
          </a:xfrm>
        </p:spPr>
        <p:txBody>
          <a:bodyPr>
            <a:normAutofit/>
          </a:bodyPr>
          <a:lstStyle/>
          <a:p>
            <a:pPr algn="r"/>
            <a:r>
              <a:rPr lang="fr-FR" sz="2800" b="1"/>
              <a:t>CHANVRIL Hadija</a:t>
            </a:r>
            <a:endParaRPr lang="fr-FR" sz="28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solidFill>
                <a:prstClr val="black"/>
              </a:solidFill>
            </a:endParaRPr>
          </a:p>
        </p:txBody>
      </p:sp>
      <p:sp>
        <p:nvSpPr>
          <p:cNvPr id="6" name="Text Box 13"/>
          <p:cNvSpPr txBox="1">
            <a:spLocks noChangeArrowheads="1"/>
          </p:cNvSpPr>
          <p:nvPr/>
        </p:nvSpPr>
        <p:spPr bwMode="auto">
          <a:xfrm rot="-5400000">
            <a:off x="-1646706" y="3368729"/>
            <a:ext cx="374108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prstClr val="white"/>
                </a:solidFill>
              </a:rPr>
              <a:t>Plénière  Brest  – 18 décembre  2018</a:t>
            </a:r>
          </a:p>
        </p:txBody>
      </p:sp>
      <p:pic>
        <p:nvPicPr>
          <p:cNvPr id="7" name="Picture 5" descr="LogoCoreVI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126737"/>
            <a:ext cx="3332162" cy="2116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88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smtClean="0">
                <a:solidFill>
                  <a:schemeClr val="accent4">
                    <a:lumMod val="75000"/>
                  </a:schemeClr>
                </a:solidFill>
              </a:rPr>
              <a:t>Méthode</a:t>
            </a:r>
            <a:endParaRPr lang="fr-FR" sz="3200" b="1" dirty="0">
              <a:solidFill>
                <a:schemeClr val="accent4">
                  <a:lumMod val="75000"/>
                </a:schemeClr>
              </a:solidFill>
            </a:endParaRPr>
          </a:p>
        </p:txBody>
      </p:sp>
      <p:sp>
        <p:nvSpPr>
          <p:cNvPr id="3" name="Espace réservé du contenu 2"/>
          <p:cNvSpPr>
            <a:spLocks noGrp="1"/>
          </p:cNvSpPr>
          <p:nvPr>
            <p:ph idx="1"/>
          </p:nvPr>
        </p:nvSpPr>
        <p:spPr>
          <a:xfrm>
            <a:off x="539552" y="1124744"/>
            <a:ext cx="8463372" cy="5733256"/>
          </a:xfrm>
        </p:spPr>
        <p:txBody>
          <a:bodyPr>
            <a:noAutofit/>
          </a:bodyPr>
          <a:lstStyle/>
          <a:p>
            <a:pPr marL="0" indent="0">
              <a:buNone/>
            </a:pPr>
            <a:r>
              <a:rPr lang="fr-FR" sz="2200" b="1" dirty="0"/>
              <a:t>3 groupes</a:t>
            </a:r>
          </a:p>
          <a:p>
            <a:pPr marL="0" indent="0">
              <a:buNone/>
            </a:pPr>
            <a:r>
              <a:rPr lang="fr-FR" sz="2200" b="1" dirty="0"/>
              <a:t>Entrée dans le </a:t>
            </a:r>
            <a:r>
              <a:rPr lang="fr-FR" sz="2200" b="1" dirty="0" smtClean="0"/>
              <a:t>parcours </a:t>
            </a:r>
            <a:r>
              <a:rPr lang="fr-FR" sz="2200" dirty="0" smtClean="0"/>
              <a:t>: </a:t>
            </a:r>
            <a:r>
              <a:rPr lang="fr-FR" sz="2200" dirty="0"/>
              <a:t>Bruno Le Clézio</a:t>
            </a:r>
          </a:p>
          <a:p>
            <a:pPr marL="0" indent="0">
              <a:buNone/>
            </a:pPr>
            <a:r>
              <a:rPr lang="fr-FR" sz="2200" b="1" dirty="0"/>
              <a:t>Le suivi au long </a:t>
            </a:r>
            <a:r>
              <a:rPr lang="fr-FR" sz="2200" b="1" dirty="0" smtClean="0"/>
              <a:t>cours : </a:t>
            </a:r>
            <a:r>
              <a:rPr lang="fr-FR" sz="2200" dirty="0"/>
              <a:t>Gérald </a:t>
            </a:r>
            <a:r>
              <a:rPr lang="fr-FR" sz="2200" dirty="0" err="1"/>
              <a:t>Guerdat</a:t>
            </a:r>
            <a:endParaRPr lang="fr-FR" sz="2200" dirty="0"/>
          </a:p>
          <a:p>
            <a:pPr marL="0" indent="0">
              <a:buNone/>
            </a:pPr>
            <a:r>
              <a:rPr lang="fr-FR" sz="2200" b="1" dirty="0"/>
              <a:t>Le suivi des </a:t>
            </a:r>
            <a:r>
              <a:rPr lang="fr-FR" sz="2200" b="1" dirty="0" smtClean="0"/>
              <a:t>données : </a:t>
            </a:r>
            <a:r>
              <a:rPr lang="fr-FR" sz="2200" dirty="0"/>
              <a:t>Cédric Arvieux</a:t>
            </a:r>
          </a:p>
          <a:p>
            <a:pPr marL="0" indent="0">
              <a:buNone/>
            </a:pPr>
            <a:endParaRPr lang="fr-FR" sz="2200" b="1" dirty="0"/>
          </a:p>
          <a:p>
            <a:pPr marL="0" indent="0">
              <a:buNone/>
            </a:pPr>
            <a:r>
              <a:rPr lang="fr-FR" sz="2200" b="1" dirty="0" smtClean="0"/>
              <a:t>Chaque </a:t>
            </a:r>
            <a:r>
              <a:rPr lang="fr-FR" sz="2200" b="1" dirty="0"/>
              <a:t>groupe devra identifier :</a:t>
            </a:r>
          </a:p>
          <a:p>
            <a:pPr marL="0" indent="0">
              <a:buNone/>
            </a:pPr>
            <a:r>
              <a:rPr lang="fr-FR" sz="2200" b="1" dirty="0"/>
              <a:t>-	Recommandations de prise en charge</a:t>
            </a:r>
          </a:p>
          <a:p>
            <a:pPr marL="0" indent="0">
              <a:buNone/>
            </a:pPr>
            <a:r>
              <a:rPr lang="fr-FR" sz="2200" b="1" dirty="0"/>
              <a:t>-	Points forts </a:t>
            </a:r>
          </a:p>
          <a:p>
            <a:pPr marL="0" indent="0">
              <a:buNone/>
            </a:pPr>
            <a:r>
              <a:rPr lang="fr-FR" sz="2200" b="1" dirty="0"/>
              <a:t>-	Points faibles</a:t>
            </a:r>
          </a:p>
          <a:p>
            <a:pPr marL="0" indent="0">
              <a:buNone/>
            </a:pPr>
            <a:r>
              <a:rPr lang="fr-FR" sz="2200" b="1" dirty="0"/>
              <a:t>-	Axes d’amélioration</a:t>
            </a:r>
          </a:p>
          <a:p>
            <a:pPr marL="0" indent="0">
              <a:buNone/>
            </a:pPr>
            <a:endParaRPr lang="fr-FR" sz="2200" b="1" dirty="0"/>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642892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Entrée dans le parcours</a:t>
            </a:r>
          </a:p>
        </p:txBody>
      </p:sp>
      <p:sp>
        <p:nvSpPr>
          <p:cNvPr id="3" name="Espace réservé du contenu 2"/>
          <p:cNvSpPr>
            <a:spLocks noGrp="1"/>
          </p:cNvSpPr>
          <p:nvPr>
            <p:ph idx="1"/>
          </p:nvPr>
        </p:nvSpPr>
        <p:spPr>
          <a:xfrm>
            <a:off x="611560" y="1340768"/>
            <a:ext cx="8391364" cy="5517232"/>
          </a:xfrm>
        </p:spPr>
        <p:txBody>
          <a:bodyPr>
            <a:noAutofit/>
          </a:bodyPr>
          <a:lstStyle/>
          <a:p>
            <a:pPr marL="0" indent="0">
              <a:buNone/>
            </a:pPr>
            <a:endParaRPr lang="fr-FR" sz="2200" dirty="0"/>
          </a:p>
          <a:p>
            <a:pPr marL="0" indent="0">
              <a:buNone/>
            </a:pPr>
            <a:r>
              <a:rPr lang="fr-FR" sz="2200" dirty="0"/>
              <a:t>« J’ai eu beaucoup d'examens complémentaires depuis mai, cardiologue, proctologue, vaccination, un petit marathon médical assez stressant mais nécessaire pour vérifier certaines choses. Pour l'instant j'ai un eu trois rendez-vous en trois mois, en mai pour la grande annonce, en juin pour le début du traitement, en juillet pour voir si le traitement se passait bien, prochain rendez-vous dans trois mois et après ce sera la phase routine avec un rendez-vous tous les six mois »</a:t>
            </a:r>
          </a:p>
          <a:p>
            <a:pPr marL="0" indent="0" algn="r">
              <a:buNone/>
            </a:pPr>
            <a:r>
              <a:rPr lang="fr-FR" sz="2200" i="1" dirty="0"/>
              <a:t>Patient </a:t>
            </a:r>
            <a:r>
              <a:rPr lang="fr-FR" sz="2200" i="1" dirty="0" err="1"/>
              <a:t>Séronet</a:t>
            </a:r>
            <a:endParaRPr lang="fr-FR" sz="2200" i="1" dirty="0"/>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19655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5"/>
            <a:ext cx="8157592" cy="576064"/>
          </a:xfrm>
        </p:spPr>
        <p:txBody>
          <a:bodyPr>
            <a:normAutofit fontScale="90000"/>
          </a:bodyPr>
          <a:lstStyle/>
          <a:p>
            <a:r>
              <a:rPr lang="fr-FR" sz="3200" b="1" dirty="0">
                <a:solidFill>
                  <a:schemeClr val="accent4">
                    <a:lumMod val="75000"/>
                  </a:schemeClr>
                </a:solidFill>
              </a:rPr>
              <a:t>Un parcours fluide et coordonné </a:t>
            </a:r>
            <a:br>
              <a:rPr lang="fr-FR" sz="3200" b="1" dirty="0">
                <a:solidFill>
                  <a:schemeClr val="accent4">
                    <a:lumMod val="75000"/>
                  </a:schemeClr>
                </a:solidFill>
              </a:rPr>
            </a:br>
            <a:r>
              <a:rPr lang="fr-FR" sz="3200" b="1" dirty="0">
                <a:solidFill>
                  <a:schemeClr val="accent4">
                    <a:lumMod val="75000"/>
                  </a:schemeClr>
                </a:solidFill>
              </a:rPr>
              <a:t>le suivi au long cours</a:t>
            </a:r>
            <a:br>
              <a:rPr lang="fr-FR" sz="3200" b="1" dirty="0">
                <a:solidFill>
                  <a:schemeClr val="accent4">
                    <a:lumMod val="75000"/>
                  </a:schemeClr>
                </a:solidFill>
              </a:rPr>
            </a:br>
            <a:endParaRPr lang="fr-FR" sz="3200" b="1" dirty="0">
              <a:solidFill>
                <a:schemeClr val="accent4">
                  <a:lumMod val="75000"/>
                </a:schemeClr>
              </a:solidFill>
            </a:endParaRPr>
          </a:p>
        </p:txBody>
      </p:sp>
      <p:sp>
        <p:nvSpPr>
          <p:cNvPr id="3" name="Espace réservé du contenu 2"/>
          <p:cNvSpPr>
            <a:spLocks noGrp="1"/>
          </p:cNvSpPr>
          <p:nvPr>
            <p:ph idx="1"/>
          </p:nvPr>
        </p:nvSpPr>
        <p:spPr>
          <a:xfrm>
            <a:off x="473080" y="908720"/>
            <a:ext cx="8563415" cy="5949280"/>
          </a:xfrm>
        </p:spPr>
        <p:txBody>
          <a:bodyPr>
            <a:noAutofit/>
          </a:bodyPr>
          <a:lstStyle/>
          <a:p>
            <a:pPr marL="0" indent="0">
              <a:buNone/>
            </a:pPr>
            <a:r>
              <a:rPr lang="fr-FR" sz="2000" dirty="0"/>
              <a:t>« Je suis suivi depuis des années par le même infectiologue en hôpital et je lui ai dit que je préférais être suivi uniquement par lui et tous les 6 mois même si mes résultats restent toujours stables. Pour moi il est hors de question d'être suivi par mon médecin de ville pour mon VIH et mon infectiologue n’en voit pas d'objection.</a:t>
            </a:r>
          </a:p>
          <a:p>
            <a:pPr marL="0" indent="0">
              <a:buNone/>
            </a:pPr>
            <a:r>
              <a:rPr lang="fr-FR" sz="2000" dirty="0"/>
              <a:t>Quant au renouvellement de mon ordonnance d’antirétroviraux qui est à renouveler tous les mois pendant 3 mois soit j'appelle la secrétaire du service de mon infectiologue 1 mois avant pour me l'envoyer ou effectivement quand je vais voir mon médecin de ville je lui demande de me la renouveler. Perso je préfère que mon suivi reste comme ça en plus je suis plus rassuré et ça se passe très bien. »</a:t>
            </a:r>
          </a:p>
          <a:p>
            <a:pPr marL="0" indent="0" algn="r">
              <a:buNone/>
            </a:pPr>
            <a:r>
              <a:rPr lang="fr-FR" sz="2000" dirty="0"/>
              <a:t>Patient </a:t>
            </a:r>
            <a:r>
              <a:rPr lang="fr-FR" sz="2000" dirty="0" err="1"/>
              <a:t>Séronet</a:t>
            </a:r>
            <a:endParaRPr lang="fr-FR" sz="2000" dirty="0"/>
          </a:p>
          <a:p>
            <a:pPr marL="0" indent="0">
              <a:buNone/>
            </a:pPr>
            <a:r>
              <a:rPr lang="fr-FR" sz="2000" dirty="0"/>
              <a:t>« Ma doc travaille en intelligence avec d’autres confrères, dentiste, gastro-entérologue, dermato et j’en passe. Son premier souci ? Que je vive au mieux ma maladie et mon traitement. Après chaque consultation, résultats et ressenti sont envoyés à mon généraliste. »</a:t>
            </a:r>
          </a:p>
          <a:p>
            <a:pPr marL="0" indent="0" algn="r">
              <a:buNone/>
            </a:pPr>
            <a:r>
              <a:rPr lang="fr-FR" sz="2000" dirty="0"/>
              <a:t>Extrait vie positive</a:t>
            </a:r>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625253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fontScale="90000"/>
          </a:bodyPr>
          <a:lstStyle/>
          <a:p>
            <a:r>
              <a:rPr lang="fr-FR" sz="3200" b="1" dirty="0">
                <a:solidFill>
                  <a:schemeClr val="accent4">
                    <a:lumMod val="75000"/>
                  </a:schemeClr>
                </a:solidFill>
              </a:rPr>
              <a:t>le suivi des données (</a:t>
            </a:r>
            <a:r>
              <a:rPr lang="fr-FR" sz="3200" b="1" dirty="0" err="1">
                <a:solidFill>
                  <a:schemeClr val="accent4">
                    <a:lumMod val="75000"/>
                  </a:schemeClr>
                </a:solidFill>
              </a:rPr>
              <a:t>Nadis</a:t>
            </a:r>
            <a:r>
              <a:rPr lang="fr-FR" sz="3200" b="1" dirty="0">
                <a:solidFill>
                  <a:schemeClr val="accent4">
                    <a:lumMod val="75000"/>
                  </a:schemeClr>
                </a:solidFill>
              </a:rPr>
              <a:t>, DPM,...): </a:t>
            </a:r>
            <a:br>
              <a:rPr lang="fr-FR" sz="3200" b="1" dirty="0">
                <a:solidFill>
                  <a:schemeClr val="accent4">
                    <a:lumMod val="75000"/>
                  </a:schemeClr>
                </a:solidFill>
              </a:rPr>
            </a:br>
            <a:r>
              <a:rPr lang="fr-FR" sz="3200" b="1" dirty="0">
                <a:solidFill>
                  <a:schemeClr val="accent4">
                    <a:lumMod val="75000"/>
                  </a:schemeClr>
                </a:solidFill>
              </a:rPr>
              <a:t>Un parcours accessible et lisible</a:t>
            </a:r>
          </a:p>
        </p:txBody>
      </p:sp>
      <p:sp>
        <p:nvSpPr>
          <p:cNvPr id="3" name="Espace réservé du contenu 2"/>
          <p:cNvSpPr>
            <a:spLocks noGrp="1"/>
          </p:cNvSpPr>
          <p:nvPr>
            <p:ph idx="1"/>
          </p:nvPr>
        </p:nvSpPr>
        <p:spPr>
          <a:xfrm>
            <a:off x="611560" y="1340768"/>
            <a:ext cx="8391364" cy="5517232"/>
          </a:xfrm>
        </p:spPr>
        <p:txBody>
          <a:bodyPr>
            <a:noAutofit/>
          </a:bodyPr>
          <a:lstStyle/>
          <a:p>
            <a:pPr marL="0" indent="0">
              <a:buNone/>
            </a:pPr>
            <a:r>
              <a:rPr lang="fr-FR" sz="2200" dirty="0" smtClean="0"/>
              <a:t/>
            </a:r>
            <a:br>
              <a:rPr lang="fr-FR" sz="2200" dirty="0" smtClean="0"/>
            </a:br>
            <a:r>
              <a:rPr lang="fr-FR" sz="2200" dirty="0" smtClean="0"/>
              <a:t/>
            </a:r>
            <a:br>
              <a:rPr lang="fr-FR" sz="2200" dirty="0" smtClean="0"/>
            </a:br>
            <a:r>
              <a:rPr lang="fr-FR" sz="2200" dirty="0" smtClean="0"/>
              <a:t>« </a:t>
            </a:r>
            <a:r>
              <a:rPr lang="fr-FR" sz="2200" dirty="0"/>
              <a:t>L’idée et bonne bien sûr MAIS ! Pour les porteurs  (du HIV), </a:t>
            </a:r>
            <a:r>
              <a:rPr lang="fr-FR" sz="2200" dirty="0" smtClean="0"/>
              <a:t>révéler </a:t>
            </a:r>
            <a:r>
              <a:rPr lang="fr-FR" sz="2200" dirty="0"/>
              <a:t>sa séropo  bonne idée ? Pas sûr, et pourtant cela peut servir en cas d’urgence,  dans le monde du travail,  le médecin du travail peut faire courir un risque, les soins </a:t>
            </a:r>
            <a:r>
              <a:rPr lang="fr-FR" sz="2200" dirty="0" smtClean="0"/>
              <a:t>dentaires... </a:t>
            </a:r>
            <a:r>
              <a:rPr lang="fr-FR" sz="2200" dirty="0"/>
              <a:t>etc., après tenir </a:t>
            </a:r>
            <a:r>
              <a:rPr lang="fr-FR" sz="2200" dirty="0" smtClean="0"/>
              <a:t>son </a:t>
            </a:r>
            <a:r>
              <a:rPr lang="fr-FR" sz="2200" dirty="0"/>
              <a:t>DMP </a:t>
            </a:r>
            <a:r>
              <a:rPr lang="fr-FR" sz="2200" dirty="0" smtClean="0"/>
              <a:t>seul... </a:t>
            </a:r>
            <a:r>
              <a:rPr lang="fr-FR" sz="2200" dirty="0"/>
              <a:t>vous connaissez les termes médicaux, pour toutes les pathologies, moi pas ! Comme nous vivons dans une société juste un peu </a:t>
            </a:r>
            <a:r>
              <a:rPr lang="fr-FR" sz="2200" dirty="0" smtClean="0"/>
              <a:t>bornée, </a:t>
            </a:r>
            <a:r>
              <a:rPr lang="fr-FR" sz="2200" dirty="0"/>
              <a:t>qui se </a:t>
            </a:r>
            <a:r>
              <a:rPr lang="fr-FR" sz="2200" dirty="0" smtClean="0"/>
              <a:t>radicalise... </a:t>
            </a:r>
            <a:r>
              <a:rPr lang="fr-FR" sz="2200" dirty="0"/>
              <a:t>Mais au final je vais voir de plus près ......  faut bien avancer ! »</a:t>
            </a:r>
          </a:p>
          <a:p>
            <a:pPr marL="0" indent="0" algn="r">
              <a:buNone/>
            </a:pPr>
            <a:r>
              <a:rPr lang="fr-FR" sz="2200" dirty="0"/>
              <a:t>Patient </a:t>
            </a:r>
            <a:r>
              <a:rPr lang="fr-FR" sz="2200" dirty="0" err="1"/>
              <a:t>Séronet</a:t>
            </a:r>
            <a:endParaRPr lang="fr-FR" sz="2200"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6663812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366</Words>
  <Application>Microsoft Office PowerPoint</Application>
  <PresentationFormat>Affichage à l'écran (4:3)</PresentationFormat>
  <Paragraphs>35</Paragraphs>
  <Slides>5</Slides>
  <Notes>4</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ATELIER PARCOURS PVVIH</vt:lpstr>
      <vt:lpstr>Méthode</vt:lpstr>
      <vt:lpstr>Entrée dans le parcours</vt:lpstr>
      <vt:lpstr>Un parcours fluide et coordonné  le suivi au long cours </vt:lpstr>
      <vt:lpstr>le suivi des données (Nadis, DPM,...):  Un parcours accessible et lisible</vt:lpstr>
    </vt:vector>
  </TitlesOfParts>
  <Company>CHU-RENNES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PARCOURS PVVIH</dc:title>
  <dc:creator>Myriam DUCEPT</dc:creator>
  <cp:lastModifiedBy>Myriam DUCEPT</cp:lastModifiedBy>
  <cp:revision>1</cp:revision>
  <dcterms:created xsi:type="dcterms:W3CDTF">2018-12-17T09:47:09Z</dcterms:created>
  <dcterms:modified xsi:type="dcterms:W3CDTF">2018-12-17T09:47:57Z</dcterms:modified>
</cp:coreProperties>
</file>