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31.jpg" ContentType="image/jp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54.jpg" ContentType="image/jpg"/>
  <Override PartName="/ppt/media/image59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96" r:id="rId1"/>
  </p:sldMasterIdLst>
  <p:notesMasterIdLst>
    <p:notesMasterId r:id="rId89"/>
  </p:notesMasterIdLst>
  <p:sldIdLst>
    <p:sldId id="256" r:id="rId2"/>
    <p:sldId id="257" r:id="rId3"/>
    <p:sldId id="258" r:id="rId4"/>
    <p:sldId id="1995" r:id="rId5"/>
    <p:sldId id="1910" r:id="rId6"/>
    <p:sldId id="1967" r:id="rId7"/>
    <p:sldId id="1923" r:id="rId8"/>
    <p:sldId id="1979" r:id="rId9"/>
    <p:sldId id="453" r:id="rId10"/>
    <p:sldId id="2017" r:id="rId11"/>
    <p:sldId id="2009" r:id="rId12"/>
    <p:sldId id="1996" r:id="rId13"/>
    <p:sldId id="2011" r:id="rId14"/>
    <p:sldId id="2012" r:id="rId15"/>
    <p:sldId id="2013" r:id="rId16"/>
    <p:sldId id="2014" r:id="rId17"/>
    <p:sldId id="2015" r:id="rId18"/>
    <p:sldId id="2016" r:id="rId19"/>
    <p:sldId id="1955" r:id="rId20"/>
    <p:sldId id="1997" r:id="rId21"/>
    <p:sldId id="1975" r:id="rId22"/>
    <p:sldId id="2006" r:id="rId23"/>
    <p:sldId id="1976" r:id="rId24"/>
    <p:sldId id="1998" r:id="rId25"/>
    <p:sldId id="1982" r:id="rId26"/>
    <p:sldId id="259" r:id="rId27"/>
    <p:sldId id="307" r:id="rId28"/>
    <p:sldId id="2020" r:id="rId29"/>
    <p:sldId id="2021" r:id="rId30"/>
    <p:sldId id="2019" r:id="rId31"/>
    <p:sldId id="323" r:id="rId32"/>
    <p:sldId id="324" r:id="rId33"/>
    <p:sldId id="326" r:id="rId34"/>
    <p:sldId id="327" r:id="rId35"/>
    <p:sldId id="329" r:id="rId36"/>
    <p:sldId id="330" r:id="rId37"/>
    <p:sldId id="331" r:id="rId38"/>
    <p:sldId id="333" r:id="rId39"/>
    <p:sldId id="342" r:id="rId40"/>
    <p:sldId id="343" r:id="rId41"/>
    <p:sldId id="334" r:id="rId42"/>
    <p:sldId id="2018" r:id="rId43"/>
    <p:sldId id="341" r:id="rId44"/>
    <p:sldId id="346" r:id="rId45"/>
    <p:sldId id="335" r:id="rId46"/>
    <p:sldId id="340" r:id="rId47"/>
    <p:sldId id="266" r:id="rId48"/>
    <p:sldId id="352" r:id="rId49"/>
    <p:sldId id="351" r:id="rId50"/>
    <p:sldId id="1992" r:id="rId51"/>
    <p:sldId id="337" r:id="rId52"/>
    <p:sldId id="338" r:id="rId53"/>
    <p:sldId id="1981" r:id="rId54"/>
    <p:sldId id="2001" r:id="rId55"/>
    <p:sldId id="1999" r:id="rId56"/>
    <p:sldId id="2000" r:id="rId57"/>
    <p:sldId id="336" r:id="rId58"/>
    <p:sldId id="332" r:id="rId59"/>
    <p:sldId id="1993" r:id="rId60"/>
    <p:sldId id="344" r:id="rId61"/>
    <p:sldId id="260" r:id="rId62"/>
    <p:sldId id="1990" r:id="rId63"/>
    <p:sldId id="2010" r:id="rId64"/>
    <p:sldId id="265" r:id="rId65"/>
    <p:sldId id="282" r:id="rId66"/>
    <p:sldId id="268" r:id="rId67"/>
    <p:sldId id="279" r:id="rId68"/>
    <p:sldId id="1989" r:id="rId69"/>
    <p:sldId id="289" r:id="rId70"/>
    <p:sldId id="1991" r:id="rId71"/>
    <p:sldId id="298" r:id="rId72"/>
    <p:sldId id="299" r:id="rId73"/>
    <p:sldId id="302" r:id="rId74"/>
    <p:sldId id="304" r:id="rId75"/>
    <p:sldId id="321" r:id="rId76"/>
    <p:sldId id="2002" r:id="rId77"/>
    <p:sldId id="2003" r:id="rId78"/>
    <p:sldId id="2004" r:id="rId79"/>
    <p:sldId id="2007" r:id="rId80"/>
    <p:sldId id="2008" r:id="rId81"/>
    <p:sldId id="493" r:id="rId82"/>
    <p:sldId id="1980" r:id="rId83"/>
    <p:sldId id="339" r:id="rId84"/>
    <p:sldId id="276" r:id="rId85"/>
    <p:sldId id="263" r:id="rId86"/>
    <p:sldId id="297" r:id="rId87"/>
    <p:sldId id="314" r:id="rId8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AAF1192F-66E2-D140-B743-EA887961216A}">
          <p14:sldIdLst>
            <p14:sldId id="256"/>
            <p14:sldId id="257"/>
          </p14:sldIdLst>
        </p14:section>
        <p14:section name="VIH" id="{FD759A7A-BD4A-3B4A-9A65-E039E9923FBC}">
          <p14:sldIdLst>
            <p14:sldId id="258"/>
            <p14:sldId id="1995"/>
            <p14:sldId id="1910"/>
            <p14:sldId id="1967"/>
            <p14:sldId id="1923"/>
            <p14:sldId id="1979"/>
            <p14:sldId id="453"/>
            <p14:sldId id="2017"/>
            <p14:sldId id="2009"/>
            <p14:sldId id="1996"/>
            <p14:sldId id="2011"/>
            <p14:sldId id="2012"/>
            <p14:sldId id="2013"/>
            <p14:sldId id="2014"/>
            <p14:sldId id="2015"/>
            <p14:sldId id="2016"/>
            <p14:sldId id="1955"/>
            <p14:sldId id="1997"/>
            <p14:sldId id="1975"/>
            <p14:sldId id="2006"/>
            <p14:sldId id="1976"/>
            <p14:sldId id="1998"/>
            <p14:sldId id="1982"/>
          </p14:sldIdLst>
        </p14:section>
        <p14:section name="IST" id="{5B77EF85-1BED-D74A-8314-48724F844B10}">
          <p14:sldIdLst>
            <p14:sldId id="259"/>
            <p14:sldId id="307"/>
            <p14:sldId id="2020"/>
            <p14:sldId id="2021"/>
            <p14:sldId id="2019"/>
            <p14:sldId id="323"/>
            <p14:sldId id="324"/>
            <p14:sldId id="326"/>
            <p14:sldId id="327"/>
            <p14:sldId id="329"/>
            <p14:sldId id="330"/>
            <p14:sldId id="331"/>
            <p14:sldId id="333"/>
            <p14:sldId id="342"/>
            <p14:sldId id="343"/>
            <p14:sldId id="334"/>
            <p14:sldId id="2018"/>
            <p14:sldId id="341"/>
            <p14:sldId id="346"/>
            <p14:sldId id="335"/>
            <p14:sldId id="340"/>
            <p14:sldId id="266"/>
            <p14:sldId id="352"/>
            <p14:sldId id="351"/>
            <p14:sldId id="1992"/>
            <p14:sldId id="337"/>
            <p14:sldId id="338"/>
            <p14:sldId id="1981"/>
            <p14:sldId id="2001"/>
            <p14:sldId id="1999"/>
            <p14:sldId id="2000"/>
            <p14:sldId id="336"/>
            <p14:sldId id="332"/>
            <p14:sldId id="1993"/>
            <p14:sldId id="344"/>
          </p14:sldIdLst>
        </p14:section>
        <p14:section name="Hépatites" id="{B4C0E621-2BB4-2049-9D32-888ABC949874}">
          <p14:sldIdLst>
            <p14:sldId id="260"/>
            <p14:sldId id="1990"/>
            <p14:sldId id="2010"/>
            <p14:sldId id="265"/>
            <p14:sldId id="282"/>
            <p14:sldId id="268"/>
            <p14:sldId id="279"/>
            <p14:sldId id="1989"/>
            <p14:sldId id="289"/>
            <p14:sldId id="1991"/>
            <p14:sldId id="298"/>
            <p14:sldId id="299"/>
            <p14:sldId id="302"/>
            <p14:sldId id="304"/>
            <p14:sldId id="321"/>
          </p14:sldIdLst>
        </p14:section>
        <p14:section name="En conclusion" id="{47BE4959-68F7-0D43-A497-5CB4EC958FE9}">
          <p14:sldIdLst>
            <p14:sldId id="2002"/>
            <p14:sldId id="2003"/>
            <p14:sldId id="2004"/>
            <p14:sldId id="2007"/>
          </p14:sldIdLst>
        </p14:section>
        <p14:section name="Back-Up" id="{D9BE3EDA-64A8-0E46-B368-A13837D35DD6}">
          <p14:sldIdLst>
            <p14:sldId id="2008"/>
            <p14:sldId id="493"/>
            <p14:sldId id="1980"/>
            <p14:sldId id="339"/>
            <p14:sldId id="276"/>
            <p14:sldId id="263"/>
            <p14:sldId id="297"/>
            <p14:sldId id="31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178"/>
    <p:restoredTop sz="80352"/>
  </p:normalViewPr>
  <p:slideViewPr>
    <p:cSldViewPr snapToGrid="0" snapToObjects="1">
      <p:cViewPr varScale="1">
        <p:scale>
          <a:sx n="97" d="100"/>
          <a:sy n="97" d="100"/>
        </p:scale>
        <p:origin x="24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EE317-DBC5-5140-8017-D2B6D0C804E8}" type="datetimeFigureOut">
              <a:rPr lang="fr-FR" smtClean="0"/>
              <a:t>24/03/2022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994C3-367D-834C-9F3C-00B113948A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8077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994C3-367D-834C-9F3C-00B113948A4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3777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13384" marR="506730" indent="-349250">
              <a:lnSpc>
                <a:spcPct val="102200"/>
              </a:lnSpc>
              <a:spcBef>
                <a:spcPts val="50"/>
              </a:spcBef>
              <a:buClr>
                <a:srgbClr val="F3C341"/>
              </a:buClr>
              <a:buSzPct val="105555"/>
              <a:buFont typeface="Apple Symbols"/>
              <a:buChar char="◉"/>
              <a:tabLst>
                <a:tab pos="413384" algn="l"/>
                <a:tab pos="414020" algn="l"/>
              </a:tabLst>
            </a:pPr>
            <a:r>
              <a:rPr lang="fr-FR" sz="1200" spc="-100" dirty="0"/>
              <a:t>Seuls</a:t>
            </a:r>
            <a:r>
              <a:rPr lang="fr-FR" sz="1200" spc="-130" dirty="0"/>
              <a:t> </a:t>
            </a:r>
            <a:r>
              <a:rPr lang="fr-FR" sz="1200" spc="-75" dirty="0"/>
              <a:t>les</a:t>
            </a:r>
            <a:r>
              <a:rPr lang="fr-FR" sz="1200" spc="-130" dirty="0"/>
              <a:t> </a:t>
            </a:r>
            <a:r>
              <a:rPr lang="fr-FR" sz="1200" spc="-80" dirty="0"/>
              <a:t>vaccins</a:t>
            </a:r>
            <a:r>
              <a:rPr lang="fr-FR" sz="1200" spc="-130" dirty="0"/>
              <a:t> </a:t>
            </a:r>
            <a:r>
              <a:rPr lang="fr-FR" sz="1200" spc="-50" dirty="0"/>
              <a:t>quadri-</a:t>
            </a:r>
            <a:r>
              <a:rPr lang="fr-FR" sz="1200" spc="-130" dirty="0"/>
              <a:t> </a:t>
            </a:r>
            <a:r>
              <a:rPr lang="fr-FR" sz="1200" spc="20" dirty="0"/>
              <a:t>et</a:t>
            </a:r>
            <a:r>
              <a:rPr lang="fr-FR" sz="1200" spc="-130" dirty="0"/>
              <a:t> </a:t>
            </a:r>
            <a:r>
              <a:rPr lang="fr-FR" sz="1200" spc="-65" dirty="0" err="1"/>
              <a:t>nona-valents</a:t>
            </a:r>
            <a:r>
              <a:rPr lang="fr-FR" sz="1200" spc="-130" dirty="0"/>
              <a:t> </a:t>
            </a:r>
            <a:r>
              <a:rPr lang="fr-FR" sz="1200" spc="-55" dirty="0"/>
              <a:t>(ciblant</a:t>
            </a:r>
            <a:r>
              <a:rPr lang="fr-FR" sz="1200" spc="-130" dirty="0"/>
              <a:t> </a:t>
            </a:r>
            <a:r>
              <a:rPr lang="fr-FR" sz="1200" spc="-110" dirty="0"/>
              <a:t>HPV6</a:t>
            </a:r>
            <a:r>
              <a:rPr lang="fr-FR" sz="1200" spc="-135" dirty="0"/>
              <a:t> </a:t>
            </a:r>
            <a:r>
              <a:rPr lang="fr-FR" sz="1200" spc="20" dirty="0"/>
              <a:t>et</a:t>
            </a:r>
            <a:r>
              <a:rPr lang="fr-FR" sz="1200" spc="-130" dirty="0"/>
              <a:t> </a:t>
            </a:r>
            <a:r>
              <a:rPr lang="fr-FR" sz="1200" spc="-195" dirty="0"/>
              <a:t>HPV11)</a:t>
            </a:r>
            <a:r>
              <a:rPr lang="fr-FR" sz="1200" spc="-125" dirty="0"/>
              <a:t> </a:t>
            </a:r>
            <a:r>
              <a:rPr lang="fr-FR" sz="1200" spc="-70" dirty="0"/>
              <a:t>sont</a:t>
            </a:r>
            <a:r>
              <a:rPr lang="fr-FR" sz="1200" spc="-130" dirty="0"/>
              <a:t> </a:t>
            </a:r>
            <a:r>
              <a:rPr lang="fr-FR" sz="1200" spc="-30" dirty="0"/>
              <a:t>efficaces</a:t>
            </a:r>
            <a:r>
              <a:rPr lang="fr-FR" sz="1200" spc="-130" dirty="0"/>
              <a:t> </a:t>
            </a:r>
            <a:r>
              <a:rPr lang="fr-FR" sz="1200" spc="-105" dirty="0"/>
              <a:t>dans</a:t>
            </a:r>
            <a:r>
              <a:rPr lang="fr-FR" sz="1200" spc="-130" dirty="0"/>
              <a:t> </a:t>
            </a:r>
            <a:r>
              <a:rPr lang="fr-FR" sz="1200" spc="-70" dirty="0"/>
              <a:t>la  </a:t>
            </a:r>
            <a:r>
              <a:rPr lang="fr-FR" sz="1200" spc="-60" dirty="0"/>
              <a:t>prévention </a:t>
            </a:r>
            <a:r>
              <a:rPr lang="fr-FR" sz="1200" spc="-85" dirty="0"/>
              <a:t>des</a:t>
            </a:r>
            <a:r>
              <a:rPr lang="fr-FR" sz="1200" spc="-229" dirty="0"/>
              <a:t> </a:t>
            </a:r>
            <a:r>
              <a:rPr lang="fr-FR" sz="1200" spc="-95" dirty="0"/>
              <a:t>condylomes</a:t>
            </a:r>
          </a:p>
          <a:p>
            <a:pPr marL="413384" marR="24130" indent="-349250">
              <a:lnSpc>
                <a:spcPct val="101099"/>
              </a:lnSpc>
              <a:spcBef>
                <a:spcPts val="1225"/>
              </a:spcBef>
              <a:buClr>
                <a:srgbClr val="F3C341"/>
              </a:buClr>
              <a:buSzPct val="105555"/>
              <a:buFont typeface="Apple Symbols"/>
              <a:buChar char="◉"/>
              <a:tabLst>
                <a:tab pos="413384" algn="l"/>
                <a:tab pos="414020" algn="l"/>
              </a:tabLst>
            </a:pPr>
            <a:r>
              <a:rPr lang="fr-FR" sz="1200" b="0" spc="-45" dirty="0">
                <a:latin typeface="Arial"/>
                <a:cs typeface="Arial"/>
              </a:rPr>
              <a:t>Avec</a:t>
            </a:r>
            <a:r>
              <a:rPr lang="fr-FR" sz="1200" b="0" spc="-135" dirty="0">
                <a:latin typeface="Arial"/>
                <a:cs typeface="Arial"/>
              </a:rPr>
              <a:t> </a:t>
            </a:r>
            <a:r>
              <a:rPr lang="fr-FR" sz="1200" b="0" spc="-15" dirty="0">
                <a:latin typeface="Arial"/>
                <a:cs typeface="Arial"/>
              </a:rPr>
              <a:t>près</a:t>
            </a:r>
            <a:r>
              <a:rPr lang="fr-FR" sz="1200" b="0" spc="-140" dirty="0">
                <a:latin typeface="Arial"/>
                <a:cs typeface="Arial"/>
              </a:rPr>
              <a:t> </a:t>
            </a:r>
            <a:r>
              <a:rPr lang="fr-FR" sz="1200" b="0" spc="-30" dirty="0">
                <a:latin typeface="Arial"/>
                <a:cs typeface="Arial"/>
              </a:rPr>
              <a:t>de</a:t>
            </a:r>
            <a:r>
              <a:rPr lang="fr-FR" sz="1200" b="0" spc="-130" dirty="0">
                <a:latin typeface="Arial"/>
                <a:cs typeface="Arial"/>
              </a:rPr>
              <a:t> </a:t>
            </a:r>
            <a:r>
              <a:rPr lang="fr-FR" sz="1200" b="0" spc="-229" dirty="0">
                <a:latin typeface="Arial"/>
                <a:cs typeface="Arial"/>
              </a:rPr>
              <a:t>15</a:t>
            </a:r>
            <a:r>
              <a:rPr lang="fr-FR" sz="1200" b="0" spc="-130" dirty="0">
                <a:latin typeface="Arial"/>
                <a:cs typeface="Arial"/>
              </a:rPr>
              <a:t> </a:t>
            </a:r>
            <a:r>
              <a:rPr lang="fr-FR" sz="1200" b="0" spc="-50" dirty="0">
                <a:latin typeface="Arial"/>
                <a:cs typeface="Arial"/>
              </a:rPr>
              <a:t>ans</a:t>
            </a:r>
            <a:r>
              <a:rPr lang="fr-FR" sz="1200" b="0" spc="-140" dirty="0">
                <a:latin typeface="Arial"/>
                <a:cs typeface="Arial"/>
              </a:rPr>
              <a:t> </a:t>
            </a:r>
            <a:r>
              <a:rPr lang="fr-FR" sz="1200" b="0" spc="-30" dirty="0">
                <a:latin typeface="Arial"/>
                <a:cs typeface="Arial"/>
              </a:rPr>
              <a:t>de</a:t>
            </a:r>
            <a:r>
              <a:rPr lang="fr-FR" sz="1200" b="0" spc="-130" dirty="0">
                <a:latin typeface="Arial"/>
                <a:cs typeface="Arial"/>
              </a:rPr>
              <a:t> </a:t>
            </a:r>
            <a:r>
              <a:rPr lang="fr-FR" sz="1200" b="0" dirty="0">
                <a:latin typeface="Arial"/>
                <a:cs typeface="Arial"/>
              </a:rPr>
              <a:t>recul</a:t>
            </a:r>
            <a:r>
              <a:rPr lang="fr-FR" sz="1200" b="0" spc="-130" dirty="0">
                <a:latin typeface="Arial"/>
                <a:cs typeface="Arial"/>
              </a:rPr>
              <a:t> </a:t>
            </a:r>
            <a:r>
              <a:rPr lang="fr-FR" sz="1200" b="0" spc="15" dirty="0">
                <a:latin typeface="Arial"/>
                <a:cs typeface="Arial"/>
              </a:rPr>
              <a:t>post</a:t>
            </a:r>
            <a:r>
              <a:rPr lang="fr-FR" sz="1200" b="0" spc="-140" dirty="0">
                <a:latin typeface="Arial"/>
                <a:cs typeface="Arial"/>
              </a:rPr>
              <a:t> </a:t>
            </a:r>
            <a:r>
              <a:rPr lang="fr-FR" sz="1200" b="0" spc="-145" dirty="0">
                <a:latin typeface="Arial"/>
                <a:cs typeface="Arial"/>
              </a:rPr>
              <a:t>AMM,</a:t>
            </a:r>
            <a:r>
              <a:rPr lang="fr-FR" sz="1200" b="0" spc="-135" dirty="0">
                <a:latin typeface="Arial"/>
                <a:cs typeface="Arial"/>
              </a:rPr>
              <a:t> </a:t>
            </a:r>
            <a:r>
              <a:rPr lang="fr-FR" sz="1200" b="0" spc="-10" dirty="0">
                <a:latin typeface="Arial"/>
                <a:cs typeface="Arial"/>
              </a:rPr>
              <a:t>c’est</a:t>
            </a:r>
            <a:r>
              <a:rPr lang="fr-FR" sz="1200" b="0" spc="-135" dirty="0">
                <a:latin typeface="Arial"/>
                <a:cs typeface="Arial"/>
              </a:rPr>
              <a:t> </a:t>
            </a:r>
            <a:r>
              <a:rPr lang="fr-FR" sz="1200" b="0" spc="-40" dirty="0">
                <a:latin typeface="Arial"/>
                <a:cs typeface="Arial"/>
              </a:rPr>
              <a:t>une</a:t>
            </a:r>
            <a:r>
              <a:rPr lang="fr-FR" sz="1200" b="0" spc="-135" dirty="0">
                <a:latin typeface="Arial"/>
                <a:cs typeface="Arial"/>
              </a:rPr>
              <a:t> </a:t>
            </a:r>
            <a:r>
              <a:rPr lang="fr-FR" sz="1200" spc="-65" dirty="0"/>
              <a:t>vaccination</a:t>
            </a:r>
            <a:r>
              <a:rPr lang="fr-FR" sz="1200" spc="-140" dirty="0"/>
              <a:t> </a:t>
            </a:r>
            <a:r>
              <a:rPr lang="fr-FR" sz="1200" spc="-40" dirty="0"/>
              <a:t>extrêmement</a:t>
            </a:r>
            <a:r>
              <a:rPr lang="fr-FR" sz="1200" spc="-135" dirty="0"/>
              <a:t> </a:t>
            </a:r>
            <a:r>
              <a:rPr lang="fr-FR" sz="1200" spc="-20" dirty="0"/>
              <a:t>efficace</a:t>
            </a:r>
            <a:r>
              <a:rPr lang="fr-FR" sz="1200" spc="-130" dirty="0"/>
              <a:t> </a:t>
            </a:r>
            <a:r>
              <a:rPr lang="fr-FR" sz="1200" spc="-60" dirty="0"/>
              <a:t>avec</a:t>
            </a:r>
            <a:r>
              <a:rPr lang="fr-FR" sz="1200" spc="-140" dirty="0"/>
              <a:t> </a:t>
            </a:r>
            <a:r>
              <a:rPr lang="fr-FR" sz="1200" spc="-85" dirty="0"/>
              <a:t>des  </a:t>
            </a:r>
            <a:r>
              <a:rPr lang="fr-FR" sz="1200" spc="5" dirty="0"/>
              <a:t>effets</a:t>
            </a:r>
            <a:r>
              <a:rPr lang="fr-FR" sz="1200" spc="-140" dirty="0"/>
              <a:t> </a:t>
            </a:r>
            <a:r>
              <a:rPr lang="fr-FR" sz="1200" spc="-75" dirty="0"/>
              <a:t>secondaires</a:t>
            </a:r>
            <a:r>
              <a:rPr lang="fr-FR" sz="1200" spc="-140" dirty="0"/>
              <a:t> </a:t>
            </a:r>
            <a:r>
              <a:rPr lang="fr-FR" sz="1200" spc="-55" dirty="0"/>
              <a:t>rares</a:t>
            </a:r>
            <a:r>
              <a:rPr lang="fr-FR" sz="1200" spc="-140" dirty="0"/>
              <a:t> </a:t>
            </a:r>
            <a:r>
              <a:rPr lang="fr-FR" sz="1200" spc="20" dirty="0"/>
              <a:t>et</a:t>
            </a:r>
            <a:r>
              <a:rPr lang="fr-FR" sz="1200" spc="-135" dirty="0"/>
              <a:t> </a:t>
            </a:r>
            <a:r>
              <a:rPr lang="fr-FR" sz="1200" spc="-90" dirty="0"/>
              <a:t>bénins</a:t>
            </a:r>
            <a:r>
              <a:rPr lang="fr-FR" sz="1200" spc="-135" dirty="0"/>
              <a:t> </a:t>
            </a:r>
            <a:r>
              <a:rPr lang="fr-FR" sz="1200" b="0" spc="-30" dirty="0">
                <a:latin typeface="Arial"/>
                <a:cs typeface="Arial"/>
              </a:rPr>
              <a:t>(douleur,</a:t>
            </a:r>
            <a:r>
              <a:rPr lang="fr-FR" sz="1200" b="0" spc="-140" dirty="0">
                <a:latin typeface="Arial"/>
                <a:cs typeface="Arial"/>
              </a:rPr>
              <a:t> </a:t>
            </a:r>
            <a:r>
              <a:rPr lang="fr-FR" sz="1200" b="0" spc="10" dirty="0">
                <a:latin typeface="Arial"/>
                <a:cs typeface="Arial"/>
              </a:rPr>
              <a:t>réaction</a:t>
            </a:r>
            <a:r>
              <a:rPr lang="fr-FR" sz="1200" b="0" spc="-135" dirty="0">
                <a:latin typeface="Arial"/>
                <a:cs typeface="Arial"/>
              </a:rPr>
              <a:t> </a:t>
            </a:r>
            <a:r>
              <a:rPr lang="fr-FR" sz="1200" b="0" spc="-60" dirty="0">
                <a:latin typeface="Arial"/>
                <a:cs typeface="Arial"/>
              </a:rPr>
              <a:t>au</a:t>
            </a:r>
            <a:r>
              <a:rPr lang="fr-FR" sz="1200" b="0" spc="-140" dirty="0">
                <a:latin typeface="Arial"/>
                <a:cs typeface="Arial"/>
              </a:rPr>
              <a:t> </a:t>
            </a:r>
            <a:r>
              <a:rPr lang="fr-FR" sz="1200" b="0" spc="25" dirty="0">
                <a:latin typeface="Arial"/>
                <a:cs typeface="Arial"/>
              </a:rPr>
              <a:t>point</a:t>
            </a:r>
            <a:r>
              <a:rPr lang="fr-FR" sz="1200" b="0" spc="-145" dirty="0">
                <a:latin typeface="Arial"/>
                <a:cs typeface="Arial"/>
              </a:rPr>
              <a:t> </a:t>
            </a:r>
            <a:r>
              <a:rPr lang="fr-FR" sz="1200" b="0" spc="-40" dirty="0">
                <a:latin typeface="Arial"/>
                <a:cs typeface="Arial"/>
              </a:rPr>
              <a:t>d’injection…)</a:t>
            </a:r>
          </a:p>
          <a:p>
            <a:pPr marL="413384" marR="5080" indent="-349250">
              <a:lnSpc>
                <a:spcPct val="102200"/>
              </a:lnSpc>
              <a:spcBef>
                <a:spcPts val="1200"/>
              </a:spcBef>
              <a:buClr>
                <a:srgbClr val="F3C341"/>
              </a:buClr>
              <a:buSzPct val="105555"/>
              <a:buFont typeface="Apple Symbols"/>
              <a:buChar char="◉"/>
              <a:tabLst>
                <a:tab pos="413384" algn="l"/>
                <a:tab pos="414020" algn="l"/>
              </a:tabLst>
            </a:pPr>
            <a:r>
              <a:rPr lang="fr-FR" sz="1200" b="0" spc="-10" dirty="0">
                <a:latin typeface="Arial"/>
                <a:cs typeface="Arial"/>
              </a:rPr>
              <a:t>Toute</a:t>
            </a:r>
            <a:r>
              <a:rPr lang="fr-FR" sz="1200" b="0" spc="-135" dirty="0">
                <a:latin typeface="Arial"/>
                <a:cs typeface="Arial"/>
              </a:rPr>
              <a:t> </a:t>
            </a:r>
            <a:r>
              <a:rPr lang="fr-FR" sz="1200" b="0" spc="-25" dirty="0">
                <a:latin typeface="Arial"/>
                <a:cs typeface="Arial"/>
              </a:rPr>
              <a:t>personne</a:t>
            </a:r>
            <a:r>
              <a:rPr lang="fr-FR" sz="1200" b="0" spc="-135" dirty="0">
                <a:latin typeface="Arial"/>
                <a:cs typeface="Arial"/>
              </a:rPr>
              <a:t> </a:t>
            </a:r>
            <a:r>
              <a:rPr lang="fr-FR" sz="1200" b="0" spc="-5" dirty="0">
                <a:latin typeface="Arial"/>
                <a:cs typeface="Arial"/>
              </a:rPr>
              <a:t>éligible</a:t>
            </a:r>
            <a:r>
              <a:rPr lang="fr-FR" sz="1200" b="0" spc="-135" dirty="0">
                <a:latin typeface="Arial"/>
                <a:cs typeface="Arial"/>
              </a:rPr>
              <a:t> </a:t>
            </a:r>
            <a:r>
              <a:rPr lang="fr-FR" sz="1200" b="0" spc="-55" dirty="0">
                <a:latin typeface="Arial"/>
                <a:cs typeface="Arial"/>
              </a:rPr>
              <a:t>aux</a:t>
            </a:r>
            <a:r>
              <a:rPr lang="fr-FR" sz="1200" b="0" spc="-130" dirty="0">
                <a:latin typeface="Arial"/>
                <a:cs typeface="Arial"/>
              </a:rPr>
              <a:t> </a:t>
            </a:r>
            <a:r>
              <a:rPr lang="fr-FR" sz="1200" b="0" spc="10" dirty="0">
                <a:latin typeface="Arial"/>
                <a:cs typeface="Arial"/>
              </a:rPr>
              <a:t>termes</a:t>
            </a:r>
            <a:r>
              <a:rPr lang="fr-FR" sz="1200" b="0" spc="-140" dirty="0">
                <a:latin typeface="Arial"/>
                <a:cs typeface="Arial"/>
              </a:rPr>
              <a:t> </a:t>
            </a:r>
            <a:r>
              <a:rPr lang="fr-FR" sz="1200" b="0" spc="-30" dirty="0">
                <a:latin typeface="Arial"/>
                <a:cs typeface="Arial"/>
              </a:rPr>
              <a:t>du</a:t>
            </a:r>
            <a:r>
              <a:rPr lang="fr-FR" sz="1200" b="0" spc="-140" dirty="0">
                <a:latin typeface="Arial"/>
                <a:cs typeface="Arial"/>
              </a:rPr>
              <a:t> </a:t>
            </a:r>
            <a:r>
              <a:rPr lang="fr-FR" sz="1200" b="0" dirty="0">
                <a:latin typeface="Arial"/>
                <a:cs typeface="Arial"/>
              </a:rPr>
              <a:t>calendrier</a:t>
            </a:r>
            <a:r>
              <a:rPr lang="fr-FR" sz="1200" b="0" spc="-140" dirty="0">
                <a:latin typeface="Arial"/>
                <a:cs typeface="Arial"/>
              </a:rPr>
              <a:t> </a:t>
            </a:r>
            <a:r>
              <a:rPr lang="fr-FR" sz="1200" b="0" spc="-15" dirty="0">
                <a:latin typeface="Arial"/>
                <a:cs typeface="Arial"/>
              </a:rPr>
              <a:t>vaccinal</a:t>
            </a:r>
            <a:r>
              <a:rPr lang="fr-FR" sz="1200" b="0" spc="-130" dirty="0">
                <a:latin typeface="Arial"/>
                <a:cs typeface="Arial"/>
              </a:rPr>
              <a:t> </a:t>
            </a:r>
            <a:r>
              <a:rPr lang="fr-FR" sz="1200" b="0" spc="-30" dirty="0">
                <a:latin typeface="Arial"/>
                <a:cs typeface="Arial"/>
              </a:rPr>
              <a:t>de</a:t>
            </a:r>
            <a:r>
              <a:rPr lang="fr-FR" sz="1200" b="0" spc="-135" dirty="0">
                <a:latin typeface="Arial"/>
                <a:cs typeface="Arial"/>
              </a:rPr>
              <a:t> </a:t>
            </a:r>
            <a:r>
              <a:rPr lang="fr-FR" sz="1200" b="0" spc="-40" dirty="0">
                <a:latin typeface="Arial"/>
                <a:cs typeface="Arial"/>
              </a:rPr>
              <a:t>la</a:t>
            </a:r>
            <a:r>
              <a:rPr lang="fr-FR" sz="1200" b="0" spc="-130" dirty="0">
                <a:latin typeface="Arial"/>
                <a:cs typeface="Arial"/>
              </a:rPr>
              <a:t> </a:t>
            </a:r>
            <a:r>
              <a:rPr lang="fr-FR" sz="1200" b="0" spc="-215" dirty="0">
                <a:latin typeface="Arial"/>
                <a:cs typeface="Arial"/>
              </a:rPr>
              <a:t>DGS</a:t>
            </a:r>
            <a:r>
              <a:rPr lang="fr-FR" sz="1200" b="0" spc="-135" dirty="0">
                <a:latin typeface="Arial"/>
                <a:cs typeface="Arial"/>
              </a:rPr>
              <a:t> </a:t>
            </a:r>
            <a:r>
              <a:rPr lang="fr-FR" sz="1200" b="0" spc="55" dirty="0">
                <a:latin typeface="Arial"/>
                <a:cs typeface="Arial"/>
              </a:rPr>
              <a:t>et</a:t>
            </a:r>
            <a:r>
              <a:rPr lang="fr-FR" sz="1200" b="0" spc="-140" dirty="0">
                <a:latin typeface="Arial"/>
                <a:cs typeface="Arial"/>
              </a:rPr>
              <a:t> </a:t>
            </a:r>
            <a:r>
              <a:rPr lang="fr-FR" sz="1200" b="0" spc="-45" dirty="0">
                <a:latin typeface="Arial"/>
                <a:cs typeface="Arial"/>
              </a:rPr>
              <a:t>n’ayant</a:t>
            </a:r>
            <a:r>
              <a:rPr lang="fr-FR" sz="1200" b="0" spc="-140" dirty="0">
                <a:latin typeface="Arial"/>
                <a:cs typeface="Arial"/>
              </a:rPr>
              <a:t> </a:t>
            </a:r>
            <a:r>
              <a:rPr lang="fr-FR" sz="1200" b="0" spc="-45" dirty="0">
                <a:latin typeface="Arial"/>
                <a:cs typeface="Arial"/>
              </a:rPr>
              <a:t>pas</a:t>
            </a:r>
            <a:r>
              <a:rPr lang="fr-FR" sz="1200" b="0" spc="-140" dirty="0">
                <a:latin typeface="Arial"/>
                <a:cs typeface="Arial"/>
              </a:rPr>
              <a:t> </a:t>
            </a:r>
            <a:r>
              <a:rPr lang="fr-FR" sz="1200" b="0" spc="-30" dirty="0">
                <a:latin typeface="Arial"/>
                <a:cs typeface="Arial"/>
              </a:rPr>
              <a:t>déjà</a:t>
            </a:r>
            <a:r>
              <a:rPr lang="fr-FR" sz="1200" b="0" spc="-140" dirty="0">
                <a:latin typeface="Arial"/>
                <a:cs typeface="Arial"/>
              </a:rPr>
              <a:t> </a:t>
            </a:r>
            <a:r>
              <a:rPr lang="fr-FR" sz="1200" b="0" spc="-40" dirty="0">
                <a:latin typeface="Arial"/>
                <a:cs typeface="Arial"/>
              </a:rPr>
              <a:t>eu</a:t>
            </a:r>
            <a:r>
              <a:rPr lang="fr-FR" sz="1200" b="0" spc="-135" dirty="0">
                <a:latin typeface="Arial"/>
                <a:cs typeface="Arial"/>
              </a:rPr>
              <a:t> </a:t>
            </a:r>
            <a:r>
              <a:rPr lang="fr-FR" sz="1200" b="0" spc="-35" dirty="0">
                <a:latin typeface="Arial"/>
                <a:cs typeface="Arial"/>
              </a:rPr>
              <a:t>des  </a:t>
            </a:r>
            <a:r>
              <a:rPr lang="fr-FR" sz="1200" b="0" spc="-25" dirty="0">
                <a:latin typeface="Arial"/>
                <a:cs typeface="Arial"/>
              </a:rPr>
              <a:t>condylomes</a:t>
            </a:r>
            <a:r>
              <a:rPr lang="fr-FR" sz="1200" b="0" spc="-150" dirty="0">
                <a:latin typeface="Arial"/>
                <a:cs typeface="Arial"/>
              </a:rPr>
              <a:t> </a:t>
            </a:r>
            <a:r>
              <a:rPr lang="fr-FR" sz="1200" b="0" spc="10" dirty="0">
                <a:latin typeface="Arial"/>
                <a:cs typeface="Arial"/>
              </a:rPr>
              <a:t>devrait</a:t>
            </a:r>
            <a:r>
              <a:rPr lang="fr-FR" sz="1200" b="0" spc="-145" dirty="0">
                <a:latin typeface="Arial"/>
                <a:cs typeface="Arial"/>
              </a:rPr>
              <a:t> </a:t>
            </a:r>
            <a:r>
              <a:rPr lang="fr-FR" sz="1200" b="0" spc="25" dirty="0">
                <a:latin typeface="Arial"/>
                <a:cs typeface="Arial"/>
              </a:rPr>
              <a:t>être</a:t>
            </a:r>
            <a:r>
              <a:rPr lang="fr-FR" sz="1200" b="0" spc="-135" dirty="0">
                <a:latin typeface="Arial"/>
                <a:cs typeface="Arial"/>
              </a:rPr>
              <a:t> </a:t>
            </a:r>
            <a:r>
              <a:rPr lang="fr-FR" sz="1200" b="0" spc="-15" dirty="0">
                <a:latin typeface="Arial"/>
                <a:cs typeface="Arial"/>
              </a:rPr>
              <a:t>vaccinée</a:t>
            </a:r>
          </a:p>
          <a:p>
            <a:pPr marL="413384" marR="615315" indent="-349250">
              <a:lnSpc>
                <a:spcPts val="2110"/>
              </a:lnSpc>
              <a:spcBef>
                <a:spcPts val="1435"/>
              </a:spcBef>
              <a:buClr>
                <a:srgbClr val="F3C341"/>
              </a:buClr>
              <a:buSzPct val="105555"/>
              <a:buFont typeface="Apple Symbols"/>
              <a:buChar char="◉"/>
              <a:tabLst>
                <a:tab pos="413384" algn="l"/>
                <a:tab pos="414020" algn="l"/>
              </a:tabLst>
            </a:pPr>
            <a:r>
              <a:rPr lang="fr-FR" sz="1200" b="0" spc="15" dirty="0">
                <a:latin typeface="Arial"/>
                <a:cs typeface="Arial"/>
              </a:rPr>
              <a:t>L’intérêt</a:t>
            </a:r>
            <a:r>
              <a:rPr lang="fr-FR" sz="1200" b="0" spc="-135" dirty="0">
                <a:latin typeface="Arial"/>
                <a:cs typeface="Arial"/>
              </a:rPr>
              <a:t> </a:t>
            </a:r>
            <a:r>
              <a:rPr lang="fr-FR" sz="1200" b="0" spc="-35" dirty="0">
                <a:latin typeface="Arial"/>
                <a:cs typeface="Arial"/>
              </a:rPr>
              <a:t>chez</a:t>
            </a:r>
            <a:r>
              <a:rPr lang="fr-FR" sz="1200" b="0" spc="-130" dirty="0">
                <a:latin typeface="Arial"/>
                <a:cs typeface="Arial"/>
              </a:rPr>
              <a:t> </a:t>
            </a:r>
            <a:r>
              <a:rPr lang="fr-FR" sz="1200" b="0" spc="-25" dirty="0">
                <a:latin typeface="Arial"/>
                <a:cs typeface="Arial"/>
              </a:rPr>
              <a:t>les</a:t>
            </a:r>
            <a:r>
              <a:rPr lang="fr-FR" sz="1200" b="0" spc="-135" dirty="0">
                <a:latin typeface="Arial"/>
                <a:cs typeface="Arial"/>
              </a:rPr>
              <a:t> </a:t>
            </a:r>
            <a:r>
              <a:rPr lang="fr-FR" sz="1200" b="0" spc="15" dirty="0">
                <a:latin typeface="Arial"/>
                <a:cs typeface="Arial"/>
              </a:rPr>
              <a:t>patients</a:t>
            </a:r>
            <a:r>
              <a:rPr lang="fr-FR" sz="1200" b="0" spc="-135" dirty="0">
                <a:latin typeface="Arial"/>
                <a:cs typeface="Arial"/>
              </a:rPr>
              <a:t> </a:t>
            </a:r>
            <a:r>
              <a:rPr lang="fr-FR" sz="1200" b="0" spc="-25" dirty="0">
                <a:latin typeface="Arial"/>
                <a:cs typeface="Arial"/>
              </a:rPr>
              <a:t>ayant</a:t>
            </a:r>
            <a:r>
              <a:rPr lang="fr-FR" sz="1200" b="0" spc="-135" dirty="0">
                <a:latin typeface="Arial"/>
                <a:cs typeface="Arial"/>
              </a:rPr>
              <a:t> </a:t>
            </a:r>
            <a:r>
              <a:rPr lang="fr-FR" sz="1200" b="0" spc="-30" dirty="0">
                <a:latin typeface="Arial"/>
                <a:cs typeface="Arial"/>
              </a:rPr>
              <a:t>déjà</a:t>
            </a:r>
            <a:r>
              <a:rPr lang="fr-FR" sz="1200" b="0" spc="-135" dirty="0">
                <a:latin typeface="Arial"/>
                <a:cs typeface="Arial"/>
              </a:rPr>
              <a:t> </a:t>
            </a:r>
            <a:r>
              <a:rPr lang="fr-FR" sz="1200" b="0" spc="-40" dirty="0">
                <a:latin typeface="Arial"/>
                <a:cs typeface="Arial"/>
              </a:rPr>
              <a:t>eu</a:t>
            </a:r>
            <a:r>
              <a:rPr lang="fr-FR" sz="1200" b="0" spc="-135" dirty="0">
                <a:latin typeface="Arial"/>
                <a:cs typeface="Arial"/>
              </a:rPr>
              <a:t> </a:t>
            </a:r>
            <a:r>
              <a:rPr lang="fr-FR" sz="1200" b="0" spc="-35" dirty="0">
                <a:latin typeface="Arial"/>
                <a:cs typeface="Arial"/>
              </a:rPr>
              <a:t>des</a:t>
            </a:r>
            <a:r>
              <a:rPr lang="fr-FR" sz="1200" b="0" spc="-130" dirty="0">
                <a:latin typeface="Arial"/>
                <a:cs typeface="Arial"/>
              </a:rPr>
              <a:t> </a:t>
            </a:r>
            <a:r>
              <a:rPr lang="fr-FR" sz="1200" b="0" spc="-25" dirty="0">
                <a:latin typeface="Arial"/>
                <a:cs typeface="Arial"/>
              </a:rPr>
              <a:t>condylomes</a:t>
            </a:r>
            <a:r>
              <a:rPr lang="fr-FR" sz="1200" b="0" spc="-135" dirty="0">
                <a:latin typeface="Arial"/>
                <a:cs typeface="Arial"/>
              </a:rPr>
              <a:t> </a:t>
            </a:r>
            <a:r>
              <a:rPr lang="fr-FR" sz="1200" b="0" spc="-30" dirty="0">
                <a:latin typeface="Arial"/>
                <a:cs typeface="Arial"/>
              </a:rPr>
              <a:t>(prophylaxie</a:t>
            </a:r>
            <a:r>
              <a:rPr lang="fr-FR" sz="1200" b="0" spc="-130" dirty="0">
                <a:latin typeface="Arial"/>
                <a:cs typeface="Arial"/>
              </a:rPr>
              <a:t> </a:t>
            </a:r>
            <a:r>
              <a:rPr lang="fr-FR" sz="1200" b="0" spc="-35" dirty="0">
                <a:latin typeface="Arial"/>
                <a:cs typeface="Arial"/>
              </a:rPr>
              <a:t>des</a:t>
            </a:r>
            <a:r>
              <a:rPr lang="fr-FR" sz="1200" b="0" spc="-135" dirty="0">
                <a:latin typeface="Arial"/>
                <a:cs typeface="Arial"/>
              </a:rPr>
              <a:t> </a:t>
            </a:r>
            <a:r>
              <a:rPr lang="fr-FR" sz="1200" b="0" spc="-15" dirty="0">
                <a:latin typeface="Arial"/>
                <a:cs typeface="Arial"/>
              </a:rPr>
              <a:t>récidives)</a:t>
            </a:r>
            <a:r>
              <a:rPr lang="fr-FR" sz="1200" b="0" spc="-125" dirty="0">
                <a:latin typeface="Arial"/>
                <a:cs typeface="Arial"/>
              </a:rPr>
              <a:t> </a:t>
            </a:r>
            <a:r>
              <a:rPr lang="fr-FR" sz="1200" b="0" spc="65" dirty="0">
                <a:latin typeface="Arial"/>
                <a:cs typeface="Arial"/>
              </a:rPr>
              <a:t>fait  </a:t>
            </a:r>
            <a:r>
              <a:rPr lang="fr-FR" sz="1200" b="0" spc="5" dirty="0">
                <a:latin typeface="Arial"/>
                <a:cs typeface="Arial"/>
              </a:rPr>
              <a:t>actuellement</a:t>
            </a:r>
            <a:r>
              <a:rPr lang="fr-FR" sz="1200" b="0" spc="-145" dirty="0">
                <a:latin typeface="Arial"/>
                <a:cs typeface="Arial"/>
              </a:rPr>
              <a:t> </a:t>
            </a:r>
            <a:r>
              <a:rPr lang="fr-FR" sz="1200" b="0" spc="-10" dirty="0">
                <a:latin typeface="Arial"/>
                <a:cs typeface="Arial"/>
              </a:rPr>
              <a:t>l’objet</a:t>
            </a:r>
            <a:r>
              <a:rPr lang="fr-FR" sz="1200" b="0" spc="-145" dirty="0">
                <a:latin typeface="Arial"/>
                <a:cs typeface="Arial"/>
              </a:rPr>
              <a:t> </a:t>
            </a:r>
            <a:r>
              <a:rPr lang="fr-FR" sz="1200" b="0" spc="-60" dirty="0">
                <a:latin typeface="Arial"/>
                <a:cs typeface="Arial"/>
              </a:rPr>
              <a:t>d’un</a:t>
            </a:r>
            <a:r>
              <a:rPr lang="fr-FR" sz="1200" b="0" spc="-135" dirty="0">
                <a:latin typeface="Arial"/>
                <a:cs typeface="Arial"/>
              </a:rPr>
              <a:t> </a:t>
            </a:r>
            <a:r>
              <a:rPr lang="fr-FR" sz="1200" b="0" spc="-30" dirty="0">
                <a:latin typeface="Arial"/>
                <a:cs typeface="Arial"/>
              </a:rPr>
              <a:t>essai</a:t>
            </a:r>
            <a:r>
              <a:rPr lang="fr-FR" sz="1200" b="0" spc="-135" dirty="0">
                <a:latin typeface="Arial"/>
                <a:cs typeface="Arial"/>
              </a:rPr>
              <a:t> </a:t>
            </a:r>
            <a:r>
              <a:rPr lang="fr-FR" sz="1200" b="0" dirty="0">
                <a:latin typeface="Arial"/>
                <a:cs typeface="Arial"/>
              </a:rPr>
              <a:t>clinique</a:t>
            </a:r>
            <a:r>
              <a:rPr lang="fr-FR" sz="1200" b="0" spc="-140" dirty="0">
                <a:latin typeface="Arial"/>
                <a:cs typeface="Arial"/>
              </a:rPr>
              <a:t> </a:t>
            </a:r>
            <a:r>
              <a:rPr lang="fr-FR" sz="1200" b="0" spc="-20" dirty="0">
                <a:latin typeface="Arial"/>
                <a:cs typeface="Arial"/>
              </a:rPr>
              <a:t>mais</a:t>
            </a:r>
            <a:r>
              <a:rPr lang="fr-FR" sz="1200" b="0" spc="-145" dirty="0">
                <a:latin typeface="Arial"/>
                <a:cs typeface="Arial"/>
              </a:rPr>
              <a:t> </a:t>
            </a:r>
            <a:r>
              <a:rPr lang="fr-FR" sz="1200" b="0" spc="-25" dirty="0">
                <a:latin typeface="Arial"/>
                <a:cs typeface="Arial"/>
              </a:rPr>
              <a:t>n’est</a:t>
            </a:r>
            <a:r>
              <a:rPr lang="fr-FR" sz="1200" b="0" spc="-140" dirty="0">
                <a:latin typeface="Arial"/>
                <a:cs typeface="Arial"/>
              </a:rPr>
              <a:t> </a:t>
            </a:r>
            <a:r>
              <a:rPr lang="fr-FR" sz="1200" b="0" spc="-45" dirty="0">
                <a:latin typeface="Arial"/>
                <a:cs typeface="Arial"/>
              </a:rPr>
              <a:t>pas</a:t>
            </a:r>
            <a:r>
              <a:rPr lang="fr-FR" sz="1200" b="0" spc="-145" dirty="0">
                <a:latin typeface="Arial"/>
                <a:cs typeface="Arial"/>
              </a:rPr>
              <a:t> </a:t>
            </a:r>
            <a:r>
              <a:rPr lang="fr-FR" sz="1200" b="0" dirty="0">
                <a:latin typeface="Arial"/>
                <a:cs typeface="Arial"/>
              </a:rPr>
              <a:t>démontré</a:t>
            </a:r>
            <a:r>
              <a:rPr lang="fr-FR" sz="1200" b="0" spc="-140" dirty="0">
                <a:latin typeface="Arial"/>
                <a:cs typeface="Arial"/>
              </a:rPr>
              <a:t> </a:t>
            </a:r>
            <a:r>
              <a:rPr lang="fr-FR" sz="1200" b="0" spc="-85" dirty="0">
                <a:latin typeface="Arial"/>
                <a:cs typeface="Arial"/>
              </a:rPr>
              <a:t>à</a:t>
            </a:r>
            <a:r>
              <a:rPr lang="fr-FR" sz="1200" b="0" spc="-145" dirty="0">
                <a:latin typeface="Arial"/>
                <a:cs typeface="Arial"/>
              </a:rPr>
              <a:t> </a:t>
            </a:r>
            <a:r>
              <a:rPr lang="fr-FR" sz="1200" b="0" spc="-5" dirty="0">
                <a:latin typeface="Arial"/>
                <a:cs typeface="Arial"/>
              </a:rPr>
              <a:t>ce</a:t>
            </a:r>
            <a:r>
              <a:rPr lang="fr-FR" sz="1200" b="0" spc="-135" dirty="0">
                <a:latin typeface="Arial"/>
                <a:cs typeface="Arial"/>
              </a:rPr>
              <a:t> </a:t>
            </a:r>
            <a:r>
              <a:rPr lang="fr-FR" sz="1200" b="0" spc="5" dirty="0">
                <a:latin typeface="Arial"/>
                <a:cs typeface="Arial"/>
              </a:rPr>
              <a:t>jour</a:t>
            </a:r>
          </a:p>
          <a:p>
            <a:pPr marL="413384" marR="96520" indent="-349250">
              <a:lnSpc>
                <a:spcPts val="2090"/>
              </a:lnSpc>
              <a:spcBef>
                <a:spcPts val="1410"/>
              </a:spcBef>
              <a:buClr>
                <a:srgbClr val="F3C341"/>
              </a:buClr>
              <a:buSzPct val="105555"/>
              <a:buFont typeface="Apple Symbols"/>
              <a:buChar char="◉"/>
              <a:tabLst>
                <a:tab pos="413384" algn="l"/>
                <a:tab pos="414020" algn="l"/>
              </a:tabLst>
            </a:pPr>
            <a:r>
              <a:rPr lang="fr-FR" sz="1200" b="0" spc="15" dirty="0">
                <a:latin typeface="Arial"/>
                <a:cs typeface="Arial"/>
              </a:rPr>
              <a:t>L’intérêt</a:t>
            </a:r>
            <a:r>
              <a:rPr lang="fr-FR" sz="1200" b="0" spc="-140" dirty="0">
                <a:latin typeface="Arial"/>
                <a:cs typeface="Arial"/>
              </a:rPr>
              <a:t> </a:t>
            </a:r>
            <a:r>
              <a:rPr lang="fr-FR" sz="1200" b="0" spc="-35" dirty="0">
                <a:latin typeface="Arial"/>
                <a:cs typeface="Arial"/>
              </a:rPr>
              <a:t>chez</a:t>
            </a:r>
            <a:r>
              <a:rPr lang="fr-FR" sz="1200" b="0" spc="-130" dirty="0">
                <a:latin typeface="Arial"/>
                <a:cs typeface="Arial"/>
              </a:rPr>
              <a:t> </a:t>
            </a:r>
            <a:r>
              <a:rPr lang="fr-FR" sz="1200" b="0" spc="-35" dirty="0">
                <a:latin typeface="Arial"/>
                <a:cs typeface="Arial"/>
              </a:rPr>
              <a:t>des</a:t>
            </a:r>
            <a:r>
              <a:rPr lang="fr-FR" sz="1200" b="0" spc="-135" dirty="0">
                <a:latin typeface="Arial"/>
                <a:cs typeface="Arial"/>
              </a:rPr>
              <a:t> </a:t>
            </a:r>
            <a:r>
              <a:rPr lang="fr-FR" sz="1200" b="0" spc="15" dirty="0">
                <a:latin typeface="Arial"/>
                <a:cs typeface="Arial"/>
              </a:rPr>
              <a:t>patients</a:t>
            </a:r>
            <a:r>
              <a:rPr lang="fr-FR" sz="1200" b="0" spc="-135" dirty="0">
                <a:latin typeface="Arial"/>
                <a:cs typeface="Arial"/>
              </a:rPr>
              <a:t> </a:t>
            </a:r>
            <a:r>
              <a:rPr lang="fr-FR" sz="1200" b="0" spc="-25" dirty="0">
                <a:latin typeface="Arial"/>
                <a:cs typeface="Arial"/>
              </a:rPr>
              <a:t>ayant</a:t>
            </a:r>
            <a:r>
              <a:rPr lang="fr-FR" sz="1200" b="0" spc="-135" dirty="0">
                <a:latin typeface="Arial"/>
                <a:cs typeface="Arial"/>
              </a:rPr>
              <a:t> </a:t>
            </a:r>
            <a:r>
              <a:rPr lang="fr-FR" sz="1200" b="0" spc="-35" dirty="0">
                <a:latin typeface="Arial"/>
                <a:cs typeface="Arial"/>
              </a:rPr>
              <a:t>des</a:t>
            </a:r>
            <a:r>
              <a:rPr lang="fr-FR" sz="1200" b="0" spc="-135" dirty="0">
                <a:latin typeface="Arial"/>
                <a:cs typeface="Arial"/>
              </a:rPr>
              <a:t> </a:t>
            </a:r>
            <a:r>
              <a:rPr lang="fr-FR" sz="1200" b="0" spc="-25" dirty="0">
                <a:latin typeface="Arial"/>
                <a:cs typeface="Arial"/>
              </a:rPr>
              <a:t>condylomes</a:t>
            </a:r>
            <a:r>
              <a:rPr lang="fr-FR" sz="1200" b="0" spc="-135" dirty="0">
                <a:latin typeface="Arial"/>
                <a:cs typeface="Arial"/>
              </a:rPr>
              <a:t> </a:t>
            </a:r>
            <a:r>
              <a:rPr lang="fr-FR" sz="1200" b="0" spc="15" dirty="0">
                <a:latin typeface="Arial"/>
                <a:cs typeface="Arial"/>
              </a:rPr>
              <a:t>évolutifs</a:t>
            </a:r>
            <a:r>
              <a:rPr lang="fr-FR" sz="1200" b="0" spc="-135" dirty="0">
                <a:latin typeface="Arial"/>
                <a:cs typeface="Arial"/>
              </a:rPr>
              <a:t> </a:t>
            </a:r>
            <a:r>
              <a:rPr lang="fr-FR" sz="1200" b="0" spc="5" dirty="0">
                <a:latin typeface="Arial"/>
                <a:cs typeface="Arial"/>
              </a:rPr>
              <a:t>(curatif)</a:t>
            </a:r>
            <a:r>
              <a:rPr lang="fr-FR" sz="1200" b="0" spc="-125" dirty="0">
                <a:latin typeface="Arial"/>
                <a:cs typeface="Arial"/>
              </a:rPr>
              <a:t> </a:t>
            </a:r>
            <a:r>
              <a:rPr lang="fr-FR" sz="1200" b="0" spc="-70" dirty="0">
                <a:latin typeface="Arial"/>
                <a:cs typeface="Arial"/>
              </a:rPr>
              <a:t>va</a:t>
            </a:r>
            <a:r>
              <a:rPr lang="fr-FR" sz="1200" b="0" spc="-125" dirty="0">
                <a:latin typeface="Arial"/>
                <a:cs typeface="Arial"/>
              </a:rPr>
              <a:t> </a:t>
            </a:r>
            <a:r>
              <a:rPr lang="fr-FR" sz="1200" b="0" spc="25" dirty="0">
                <a:latin typeface="Arial"/>
                <a:cs typeface="Arial"/>
              </a:rPr>
              <a:t>faire</a:t>
            </a:r>
            <a:r>
              <a:rPr lang="fr-FR" sz="1200" b="0" spc="-130" dirty="0">
                <a:latin typeface="Arial"/>
                <a:cs typeface="Arial"/>
              </a:rPr>
              <a:t> </a:t>
            </a:r>
            <a:r>
              <a:rPr lang="fr-FR" sz="1200" b="0" spc="-15" dirty="0">
                <a:latin typeface="Arial"/>
                <a:cs typeface="Arial"/>
              </a:rPr>
              <a:t>également</a:t>
            </a:r>
            <a:r>
              <a:rPr lang="fr-FR" sz="1200" b="0" spc="-135" dirty="0">
                <a:latin typeface="Arial"/>
                <a:cs typeface="Arial"/>
              </a:rPr>
              <a:t> </a:t>
            </a:r>
            <a:r>
              <a:rPr lang="fr-FR" sz="1200" b="0" spc="-10" dirty="0">
                <a:latin typeface="Arial"/>
                <a:cs typeface="Arial"/>
              </a:rPr>
              <a:t>l’objet  </a:t>
            </a:r>
            <a:r>
              <a:rPr lang="fr-FR" sz="1200" b="0" spc="-30" dirty="0">
                <a:latin typeface="Arial"/>
                <a:cs typeface="Arial"/>
              </a:rPr>
              <a:t>d’études</a:t>
            </a:r>
            <a:r>
              <a:rPr lang="fr-FR" sz="1200" b="0" spc="-140" dirty="0">
                <a:latin typeface="Arial"/>
                <a:cs typeface="Arial"/>
              </a:rPr>
              <a:t> </a:t>
            </a:r>
            <a:r>
              <a:rPr lang="fr-FR" sz="1200" b="0" spc="-20" dirty="0">
                <a:latin typeface="Arial"/>
                <a:cs typeface="Arial"/>
              </a:rPr>
              <a:t>mais</a:t>
            </a:r>
            <a:r>
              <a:rPr lang="fr-FR" sz="1200" b="0" spc="-140" dirty="0">
                <a:latin typeface="Arial"/>
                <a:cs typeface="Arial"/>
              </a:rPr>
              <a:t> </a:t>
            </a:r>
            <a:r>
              <a:rPr lang="fr-FR" sz="1200" b="0" spc="-20" dirty="0">
                <a:latin typeface="Arial"/>
                <a:cs typeface="Arial"/>
              </a:rPr>
              <a:t>paraît</a:t>
            </a:r>
            <a:r>
              <a:rPr lang="fr-FR" sz="1200" b="0" spc="-145" dirty="0">
                <a:latin typeface="Arial"/>
                <a:cs typeface="Arial"/>
              </a:rPr>
              <a:t> </a:t>
            </a:r>
            <a:r>
              <a:rPr lang="fr-FR" sz="1200" b="0" spc="-30" dirty="0">
                <a:latin typeface="Arial"/>
                <a:cs typeface="Arial"/>
              </a:rPr>
              <a:t>beaucoup</a:t>
            </a:r>
            <a:r>
              <a:rPr lang="fr-FR" sz="1200" b="0" spc="-145" dirty="0">
                <a:latin typeface="Arial"/>
                <a:cs typeface="Arial"/>
              </a:rPr>
              <a:t> </a:t>
            </a:r>
            <a:r>
              <a:rPr lang="fr-FR" sz="1200" b="0" spc="-15" dirty="0">
                <a:latin typeface="Arial"/>
                <a:cs typeface="Arial"/>
              </a:rPr>
              <a:t>moins</a:t>
            </a:r>
            <a:r>
              <a:rPr lang="fr-FR" sz="1200" b="0" spc="-140" dirty="0">
                <a:latin typeface="Arial"/>
                <a:cs typeface="Arial"/>
              </a:rPr>
              <a:t> </a:t>
            </a:r>
            <a:r>
              <a:rPr lang="fr-FR" sz="1200" b="0" spc="-20" dirty="0">
                <a:latin typeface="Arial"/>
                <a:cs typeface="Arial"/>
              </a:rPr>
              <a:t>probable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994C3-367D-834C-9F3C-00B113948A4D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6164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Attention la </a:t>
            </a:r>
            <a:r>
              <a:rPr lang="fr-FR" dirty="0" err="1"/>
              <a:t>genta</a:t>
            </a:r>
            <a:r>
              <a:rPr lang="fr-FR" dirty="0"/>
              <a:t> ne diffuse pas en </a:t>
            </a:r>
            <a:r>
              <a:rPr lang="fr-FR" dirty="0" err="1"/>
              <a:t>oropharyngée</a:t>
            </a:r>
            <a:endParaRPr lang="fr-FR" dirty="0"/>
          </a:p>
          <a:p>
            <a:r>
              <a:rPr lang="fr-FR" dirty="0"/>
              <a:t>L’utilisation des macrolides ou de la </a:t>
            </a:r>
            <a:r>
              <a:rPr lang="fr-FR" dirty="0" err="1"/>
              <a:t>cipro</a:t>
            </a:r>
            <a:r>
              <a:rPr lang="fr-FR" dirty="0"/>
              <a:t> pour le </a:t>
            </a:r>
            <a:r>
              <a:rPr lang="fr-FR" dirty="0" err="1"/>
              <a:t>gono</a:t>
            </a:r>
            <a:r>
              <a:rPr lang="fr-FR" dirty="0"/>
              <a:t> nécessite un </a:t>
            </a:r>
            <a:r>
              <a:rPr lang="fr-FR" dirty="0" err="1"/>
              <a:t>ATBgramme</a:t>
            </a:r>
            <a:endParaRPr lang="fr-FR" dirty="0"/>
          </a:p>
          <a:p>
            <a:r>
              <a:rPr lang="fr-FR" dirty="0"/>
              <a:t>M. Genitalium n’est pas sensible aux cyclines ou a l’azithro DU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004B2-E106-794B-AFDE-BEF5795E14F2}" type="slidenum">
              <a:rPr lang="fr-FR" smtClean="0"/>
              <a:pPr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9869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994C3-367D-834C-9F3C-00B113948A4D}" type="slidenum">
              <a:rPr lang="fr-FR" smtClean="0"/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7248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55650" lvl="1" indent="-285750">
              <a:lnSpc>
                <a:spcPts val="2360"/>
              </a:lnSpc>
              <a:buChar char="–"/>
              <a:tabLst>
                <a:tab pos="755015" algn="l"/>
                <a:tab pos="755650" algn="l"/>
              </a:tabLst>
            </a:pPr>
            <a:r>
              <a:rPr lang="fr-FR" sz="2000" spc="-5" dirty="0">
                <a:latin typeface="Arial Narrow"/>
                <a:cs typeface="Arial Narrow"/>
              </a:rPr>
              <a:t>Traitement prolongé </a:t>
            </a:r>
            <a:r>
              <a:rPr lang="fr-FR" sz="2000" dirty="0">
                <a:latin typeface="Arial Narrow"/>
                <a:cs typeface="Arial Narrow"/>
              </a:rPr>
              <a:t>car </a:t>
            </a:r>
            <a:r>
              <a:rPr lang="fr-FR" sz="2000" spc="-5" dirty="0">
                <a:latin typeface="Arial Narrow"/>
                <a:cs typeface="Arial Narrow"/>
              </a:rPr>
              <a:t>lente division </a:t>
            </a:r>
            <a:r>
              <a:rPr lang="fr-FR" sz="2000" dirty="0">
                <a:latin typeface="Arial Narrow"/>
                <a:cs typeface="Arial Narrow"/>
              </a:rPr>
              <a:t>des </a:t>
            </a:r>
            <a:r>
              <a:rPr lang="fr-FR" sz="2000" spc="-5" dirty="0">
                <a:latin typeface="Arial Narrow"/>
                <a:cs typeface="Arial Narrow"/>
              </a:rPr>
              <a:t>tréponèmes (~</a:t>
            </a:r>
            <a:r>
              <a:rPr lang="fr-FR" sz="2000" spc="20" dirty="0">
                <a:latin typeface="Arial Narrow"/>
                <a:cs typeface="Arial Narrow"/>
              </a:rPr>
              <a:t> </a:t>
            </a:r>
            <a:r>
              <a:rPr lang="fr-FR" sz="2000" dirty="0">
                <a:latin typeface="Arial Narrow"/>
                <a:cs typeface="Arial Narrow"/>
              </a:rPr>
              <a:t>30h)</a:t>
            </a:r>
          </a:p>
          <a:p>
            <a:pPr marL="755650" lvl="1" indent="-285750">
              <a:lnSpc>
                <a:spcPct val="100000"/>
              </a:lnSpc>
              <a:buChar char="–"/>
              <a:tabLst>
                <a:tab pos="755015" algn="l"/>
                <a:tab pos="755650" algn="l"/>
              </a:tabLst>
            </a:pPr>
            <a:r>
              <a:rPr lang="fr-FR" sz="2000" dirty="0">
                <a:latin typeface="Arial Narrow"/>
                <a:cs typeface="Arial Narrow"/>
              </a:rPr>
              <a:t>Taux </a:t>
            </a:r>
            <a:r>
              <a:rPr lang="fr-FR" sz="2000" spc="-5" dirty="0" err="1">
                <a:latin typeface="Arial Narrow"/>
                <a:cs typeface="Arial Narrow"/>
              </a:rPr>
              <a:t>tréponémicides</a:t>
            </a:r>
            <a:r>
              <a:rPr lang="fr-FR" sz="2000" spc="-5" dirty="0">
                <a:latin typeface="Arial Narrow"/>
                <a:cs typeface="Arial Narrow"/>
              </a:rPr>
              <a:t> rarement atteints </a:t>
            </a:r>
            <a:r>
              <a:rPr lang="fr-FR" sz="2000" dirty="0">
                <a:latin typeface="Arial Narrow"/>
                <a:cs typeface="Arial Narrow"/>
              </a:rPr>
              <a:t>dans </a:t>
            </a:r>
            <a:r>
              <a:rPr lang="fr-FR" sz="2000" spc="-5" dirty="0">
                <a:latin typeface="Arial Narrow"/>
                <a:cs typeface="Arial Narrow"/>
              </a:rPr>
              <a:t>le </a:t>
            </a:r>
            <a:r>
              <a:rPr lang="fr-FR" sz="2000" dirty="0">
                <a:latin typeface="Arial Narrow"/>
                <a:cs typeface="Arial Narrow"/>
              </a:rPr>
              <a:t>LCR avec </a:t>
            </a:r>
            <a:r>
              <a:rPr lang="fr-FR" sz="2000" spc="-5" dirty="0">
                <a:latin typeface="Arial Narrow"/>
                <a:cs typeface="Arial Narrow"/>
              </a:rPr>
              <a:t>la</a:t>
            </a:r>
            <a:r>
              <a:rPr lang="fr-FR" sz="2000" spc="15" dirty="0">
                <a:latin typeface="Arial Narrow"/>
                <a:cs typeface="Arial Narrow"/>
              </a:rPr>
              <a:t> </a:t>
            </a:r>
            <a:r>
              <a:rPr lang="fr-FR" sz="2000" dirty="0">
                <a:latin typeface="Arial Narrow"/>
                <a:cs typeface="Arial Narrow"/>
              </a:rPr>
              <a:t>BPG</a:t>
            </a:r>
          </a:p>
          <a:p>
            <a:pPr marL="755650" lvl="1" indent="-285750">
              <a:lnSpc>
                <a:spcPct val="100000"/>
              </a:lnSpc>
              <a:buChar char="–"/>
              <a:tabLst>
                <a:tab pos="755015" algn="l"/>
                <a:tab pos="755650" algn="l"/>
              </a:tabLst>
            </a:pPr>
            <a:r>
              <a:rPr lang="fr-FR" sz="2000" dirty="0">
                <a:latin typeface="Arial Narrow"/>
                <a:cs typeface="Arial Narrow"/>
              </a:rPr>
              <a:t>Alternative Ceftriaxone en cas d’allergie vraie: peu de données, aller vers la désensibilisation +++</a:t>
            </a:r>
          </a:p>
          <a:p>
            <a:pPr marL="755650" lvl="1" indent="-285750">
              <a:lnSpc>
                <a:spcPct val="100000"/>
              </a:lnSpc>
              <a:buChar char="–"/>
              <a:tabLst>
                <a:tab pos="755015" algn="l"/>
                <a:tab pos="755650" algn="l"/>
              </a:tabLst>
            </a:pPr>
            <a:endParaRPr lang="fr-FR" sz="2000" dirty="0">
              <a:latin typeface="Arial Narrow"/>
              <a:cs typeface="Arial Narrow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004B2-E106-794B-AFDE-BEF5795E14F2}" type="slidenum">
              <a:rPr lang="fr-FR" smtClean="0"/>
              <a:pPr/>
              <a:t>83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780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994C3-367D-834C-9F3C-00B113948A4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2369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904"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16978" indent="-275761" defTabSz="880904"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03043" indent="-220608" defTabSz="880904"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544260" indent="-220608" defTabSz="880904"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1985478" indent="-220608" defTabSz="880904"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426695" indent="-220608" defTabSz="880904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867912" indent="-220608" defTabSz="880904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309130" indent="-220608" defTabSz="880904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750347" indent="-220608" defTabSz="880904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fld id="{FEBC1E51-DF4B-4139-A94A-4438360107BA}" type="slidenum">
              <a:rPr lang="fr-FR" sz="1200" b="0">
                <a:solidFill>
                  <a:prstClr val="black"/>
                </a:solidFill>
              </a:rPr>
              <a:pPr/>
              <a:t>8</a:t>
            </a:fld>
            <a:endParaRPr lang="fr-FR" sz="1200" b="0">
              <a:solidFill>
                <a:prstClr val="black"/>
              </a:solidFill>
            </a:endParaRPr>
          </a:p>
        </p:txBody>
      </p:sp>
      <p:sp>
        <p:nvSpPr>
          <p:cNvPr id="2" name="Espace réservé des commentaires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Explication à la baisse entre 2019 et 2020</a:t>
            </a:r>
          </a:p>
          <a:p>
            <a:pPr marL="171450" indent="-171450">
              <a:buFontTx/>
              <a:buChar char="-"/>
            </a:pPr>
            <a:r>
              <a:rPr lang="fr-FR" dirty="0"/>
              <a:t>Moins de dépistage lié au COVID ++/</a:t>
            </a:r>
          </a:p>
          <a:p>
            <a:pPr marL="171450" indent="-171450">
              <a:buFontTx/>
              <a:buChar char="-"/>
            </a:pPr>
            <a:r>
              <a:rPr lang="fr-FR" dirty="0"/>
              <a:t>Diminution de l’exposition chez les plus à risque ? (Démontré chez les HSH pour le 1</a:t>
            </a:r>
            <a:r>
              <a:rPr lang="fr-FR" baseline="30000" dirty="0"/>
              <a:t>er</a:t>
            </a:r>
            <a:r>
              <a:rPr lang="fr-FR" dirty="0"/>
              <a:t> confinement)</a:t>
            </a:r>
          </a:p>
          <a:p>
            <a:pPr marL="171450" indent="-171450">
              <a:buFontTx/>
              <a:buChar char="-"/>
            </a:pPr>
            <a:r>
              <a:rPr lang="fr-FR" dirty="0"/>
              <a:t>Diminution des flux migratoires ?</a:t>
            </a:r>
          </a:p>
        </p:txBody>
      </p:sp>
    </p:spTree>
    <p:extLst>
      <p:ext uri="{BB962C8B-B14F-4D97-AF65-F5344CB8AC3E}">
        <p14:creationId xmlns:p14="http://schemas.microsoft.com/office/powerpoint/2010/main" val="1489853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AC9FA-9DB2-48FB-B76A-EB55F6C2D38A}" type="slidenum">
              <a:rPr lang="fr-FR" smtClean="0">
                <a:solidFill>
                  <a:prstClr val="black"/>
                </a:solidFill>
              </a:rPr>
              <a:pPr/>
              <a:t>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225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9532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C8169-363F-194F-9406-A7F8BA0B163A}" type="slidenum">
              <a:rPr lang="fr-FR" altLang="fr-FR" smtClean="0"/>
              <a:pPr/>
              <a:t>25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24546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004B2-E106-794B-AFDE-BEF5795E14F2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550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004B2-E106-794B-AFDE-BEF5795E14F2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79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004B2-E106-794B-AFDE-BEF5795E14F2}" type="slidenum">
              <a:rPr lang="fr-FR" smtClean="0"/>
              <a:pPr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862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chemeClr val="accent1">
              <a:lumMod val="40000"/>
              <a:lumOff val="60000"/>
            </a:schemeClr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82212-26E9-1744-B007-DB23F3999471}" type="datetime10">
              <a:rPr lang="fr-FR" smtClean="0"/>
              <a:t>14:30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‹N°›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87F58A9-2C0B-3647-A35E-890EC72881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309" y="180592"/>
            <a:ext cx="2587251" cy="164592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DDC6978-4795-B240-93A9-760CAA4E40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1352" y="271400"/>
            <a:ext cx="2642118" cy="1458567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A57D0-14C7-7442-B49C-F174F9B721E8}" type="datetime10">
              <a:rPr lang="fr-FR" smtClean="0"/>
              <a:t>14:30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8C1CA-E1E9-7E49-BB0E-4057CC99BD30}" type="datetime10">
              <a:rPr lang="fr-FR" smtClean="0"/>
              <a:t>14:30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09E47-643E-FD40-BEFD-46EB1CC51AB0}" type="datetime10">
              <a:rPr lang="fr-FR" smtClean="0"/>
              <a:t>14:30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770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078-4E49-B24F-B570-A5A8D6293947}" type="datetime10">
              <a:rPr lang="fr-FR" smtClean="0"/>
              <a:t>14:30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974BD-5FE4-E946-B3FA-F1BDEA2FB50F}" type="datetime10">
              <a:rPr lang="fr-FR" smtClean="0"/>
              <a:t>14:30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8FE00-4B41-784D-94AD-FD3A808A2AAA}" type="datetime10">
              <a:rPr lang="fr-FR" smtClean="0"/>
              <a:t>14:30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A6F8E-F2E5-874F-87F2-046FBDB0EF0E}" type="datetime10">
              <a:rPr lang="fr-FR" smtClean="0"/>
              <a:t>14:30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2E9E-AB93-A242-B55E-0485F9790974}" type="datetime10">
              <a:rPr lang="fr-FR" smtClean="0"/>
              <a:t>14:30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AE97-FE4B-8040-A132-D695C3DF95B7}" type="datetime10">
              <a:rPr lang="fr-FR" smtClean="0"/>
              <a:t>14:30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A3DD-ECC0-5847-A37C-6CB592992E02}" type="datetime10">
              <a:rPr lang="fr-FR" smtClean="0"/>
              <a:t>14:30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32969BF-B317-DD47-8207-A7916057F255}" type="datetime10">
              <a:rPr lang="fr-FR" smtClean="0"/>
              <a:t>14:30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695739" y="322227"/>
            <a:ext cx="10863469" cy="1188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0" cap="sq">
            <a:solidFill>
              <a:schemeClr val="tx1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739" y="1779104"/>
            <a:ext cx="10933044" cy="4313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44621FD3-4CC2-8B43-BDB1-FF4CB1C017CD}" type="datetime10">
              <a:rPr lang="fr-FR" smtClean="0"/>
              <a:t>14:30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5740" y="6236208"/>
            <a:ext cx="680565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package" Target="../embeddings/Document_Microsoft_Word.docx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F99058-9571-3341-8D38-40E9E51DD0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Actualisation VIH/IST/Hépatites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4244B9C-9C65-2846-B0F0-FE89339D92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827192"/>
          </a:xfrm>
        </p:spPr>
        <p:txBody>
          <a:bodyPr>
            <a:normAutofit fontScale="70000" lnSpcReduction="20000"/>
          </a:bodyPr>
          <a:lstStyle/>
          <a:p>
            <a:r>
              <a:rPr lang="fr-FR" dirty="0"/>
              <a:t>Formation en santé sexuelle des CeGIDD</a:t>
            </a:r>
          </a:p>
          <a:p>
            <a:r>
              <a:rPr lang="fr-FR" dirty="0"/>
              <a:t>Module 1</a:t>
            </a:r>
          </a:p>
          <a:p>
            <a:r>
              <a:rPr lang="fr-FR" dirty="0"/>
              <a:t>Quimper, 24 mars 2022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Dr Cédric Arvieux – COREVIH-Bretagne</a:t>
            </a:r>
          </a:p>
        </p:txBody>
      </p:sp>
    </p:spTree>
    <p:extLst>
      <p:ext uri="{BB962C8B-B14F-4D97-AF65-F5344CB8AC3E}">
        <p14:creationId xmlns:p14="http://schemas.microsoft.com/office/powerpoint/2010/main" val="11417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F14272-2053-1447-B49D-E58330F0A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Tendances en temps de </a:t>
            </a:r>
            <a:r>
              <a:rPr lang="fr-FR" dirty="0" err="1"/>
              <a:t>confinementS</a:t>
            </a:r>
            <a:r>
              <a:rPr lang="fr-FR" dirty="0"/>
              <a:t>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0329BE-40DE-1549-9C4F-0165D58B67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Diminution des dépistages de VIH</a:t>
            </a:r>
          </a:p>
          <a:p>
            <a:pPr lvl="1"/>
            <a:r>
              <a:rPr lang="fr-FR" dirty="0"/>
              <a:t>- 14 % (5,2 M de sérologies)</a:t>
            </a:r>
          </a:p>
          <a:p>
            <a:r>
              <a:rPr lang="fr-FR" dirty="0"/>
              <a:t>Diminution des « découvertes » entre 2019 et 2020</a:t>
            </a:r>
          </a:p>
          <a:p>
            <a:pPr lvl="1"/>
            <a:r>
              <a:rPr lang="fr-FR" dirty="0"/>
              <a:t>HSH : -15 %</a:t>
            </a:r>
          </a:p>
          <a:p>
            <a:pPr lvl="1"/>
            <a:r>
              <a:rPr lang="fr-FR" dirty="0"/>
              <a:t>Nés à l’étranger : - 28% !</a:t>
            </a:r>
          </a:p>
          <a:p>
            <a:r>
              <a:rPr lang="fr-FR" dirty="0"/>
              <a:t>Découvertes à un stade avancé : 30%</a:t>
            </a:r>
          </a:p>
          <a:p>
            <a:pPr marL="228600" lvl="1" indent="0">
              <a:buNone/>
            </a:pP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508ABD-6B76-934C-B394-85E66C49F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078-4E49-B24F-B570-A5A8D6293947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E372F75-4712-BF4F-AE3C-45D69EBED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1057F85-8499-0A43-85F4-E7F089AC70D1}"/>
              </a:ext>
            </a:extLst>
          </p:cNvPr>
          <p:cNvSpPr txBox="1"/>
          <p:nvPr/>
        </p:nvSpPr>
        <p:spPr>
          <a:xfrm>
            <a:off x="122663" y="6400800"/>
            <a:ext cx="6025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Données « Bulletin de Santé Publique » - SpF – 1</a:t>
            </a:r>
            <a:r>
              <a:rPr lang="fr-FR" i="1" baseline="30000" dirty="0"/>
              <a:t>er</a:t>
            </a:r>
            <a:r>
              <a:rPr lang="fr-FR" i="1" dirty="0"/>
              <a:t> décembre 2021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40A720D-1F67-B349-97ED-D3CA5D5E4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865" y="4587072"/>
            <a:ext cx="2824974" cy="1659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607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E1B1B-5EF0-AC47-AA76-146BF6D7F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Délai médian entre infection et diagnostic</a:t>
            </a:r>
            <a:br>
              <a:rPr lang="fr-FR" dirty="0"/>
            </a:br>
            <a:r>
              <a:rPr lang="fr-FR" b="1" dirty="0"/>
              <a:t>Beaucoup trop long !!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D2125D-B36D-D649-A6B3-BC7D2A6AC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078-4E49-B24F-B570-A5A8D6293947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0279266-E5BB-7348-911C-5A9551CA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70BBF9B-7AC6-F04B-9602-C5C375ABE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412" y="1670366"/>
            <a:ext cx="6116561" cy="4730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7C19A19-A572-3E48-ADAF-60180786A3A4}"/>
              </a:ext>
            </a:extLst>
          </p:cNvPr>
          <p:cNvSpPr txBox="1"/>
          <p:nvPr/>
        </p:nvSpPr>
        <p:spPr>
          <a:xfrm>
            <a:off x="110052" y="6535773"/>
            <a:ext cx="43268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/>
              <a:t>D’après Virginie </a:t>
            </a:r>
            <a:r>
              <a:rPr lang="fr-FR" sz="1100" i="1" dirty="0" err="1"/>
              <a:t>Supervie</a:t>
            </a:r>
            <a:r>
              <a:rPr lang="fr-FR" sz="1100" i="1" dirty="0"/>
              <a:t> INSERM – Congrès SFLS Grenoble Septembre 2021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2DB0E24-2A51-2340-928F-14CFD6111F55}"/>
              </a:ext>
            </a:extLst>
          </p:cNvPr>
          <p:cNvSpPr txBox="1"/>
          <p:nvPr/>
        </p:nvSpPr>
        <p:spPr>
          <a:xfrm>
            <a:off x="616688" y="3402768"/>
            <a:ext cx="1414131" cy="9233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Données sur la période 2014-2018</a:t>
            </a:r>
          </a:p>
        </p:txBody>
      </p:sp>
    </p:spTree>
    <p:extLst>
      <p:ext uri="{BB962C8B-B14F-4D97-AF65-F5344CB8AC3E}">
        <p14:creationId xmlns:p14="http://schemas.microsoft.com/office/powerpoint/2010/main" val="176407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7D0B1F85-9B01-4F42-B081-F1762A21C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Bretagne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23EDB1C-BEEE-E74F-933F-F5DB81D955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Picture 4" descr="Résultat de recherche d'images pour &quot;drapeau breton gif&quot;">
            <a:extLst>
              <a:ext uri="{FF2B5EF4-FFF2-40B4-BE49-F238E27FC236}">
                <a16:creationId xmlns:a16="http://schemas.microsoft.com/office/drawing/2014/main" id="{3C238786-1BCF-5B41-A6E1-6DCE52414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58" y="3209704"/>
            <a:ext cx="1075403" cy="840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FB0F4F51-454A-BC40-A878-BF73B6AD0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FE01D-4A9E-EC42-A383-21DCF100BEC8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CE160008-ADCD-4945-A4C8-DE096AB82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73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B0DDE08-1147-B847-9FCB-E5E92018E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4.000 patients suivis en Bretagne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31BB99A-62EE-DE4E-B93B-5C13F957F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3887" y="1779588"/>
            <a:ext cx="5675988" cy="4313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A1520A0-F4A5-BB46-929D-C336D4D3F5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6C31C1-31B0-6847-A9F3-AB8160E692AE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E50DB70-AF7C-3049-B0BD-89E9826A8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7A6979-0714-4377-B894-6BE4C2D6E20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3C53ABB-9DC3-7347-A1E7-AC7CDD17D95A}"/>
              </a:ext>
            </a:extLst>
          </p:cNvPr>
          <p:cNvSpPr txBox="1"/>
          <p:nvPr/>
        </p:nvSpPr>
        <p:spPr>
          <a:xfrm>
            <a:off x="495017" y="3474541"/>
            <a:ext cx="2370846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Quimper: 4</a:t>
            </a:r>
            <a:r>
              <a:rPr lang="fr-FR" baseline="30000" dirty="0"/>
              <a:t>ème</a:t>
            </a:r>
            <a:r>
              <a:rPr lang="fr-FR" dirty="0"/>
              <a:t> plus importante file active de la région</a:t>
            </a:r>
          </a:p>
        </p:txBody>
      </p:sp>
    </p:spTree>
    <p:extLst>
      <p:ext uri="{BB962C8B-B14F-4D97-AF65-F5344CB8AC3E}">
        <p14:creationId xmlns:p14="http://schemas.microsoft.com/office/powerpoint/2010/main" val="261514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DA44789-DF20-9D4B-B34B-190BFFE08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469" y="1522379"/>
            <a:ext cx="8291975" cy="4411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AFA6E8D-D4BF-D94D-B381-DC08C4180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file active « dynamique », mais peu de nouveaux décès ou découvertes…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3FF5B96-94CC-A64C-B3C1-E2471A28C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F86FE9-2B3A-7549-A086-AB65AA41E7BB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06F985-5159-9649-A7DD-CBD70FF39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7A6979-0714-4377-B894-6BE4C2D6E20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50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B940B26-5F05-D44F-AB44-F0BE390E6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825" y="1727190"/>
            <a:ext cx="8340950" cy="4835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3075D97-400C-434A-9F59-36F48BF04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population qui ne rajeunit pas…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F8017A-508C-4641-A476-C1A3ED6DC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30F282-8F5D-1E48-9B25-DDCFE2F8F17A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50C83F-8339-E747-8FFB-8086D57C9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7A6979-0714-4377-B894-6BE4C2D6E20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59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58EB4A9-7BFF-5448-8105-6C8DD629A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579727"/>
            <a:ext cx="7407212" cy="4821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8D2224D-918F-2948-A467-EE366805E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Une augmentation progressive mais lente de la proportion des PVVIH nés en Afrique </a:t>
            </a:r>
            <a:r>
              <a:rPr lang="fr-FR" dirty="0" err="1"/>
              <a:t>Susaharienne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749EB70-4100-2E42-93E2-63244D6287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F718B9-906C-7D41-997C-DC55785EFAF6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4D2F10-B741-1D4D-B947-84403834D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7A6979-0714-4377-B894-6BE4C2D6E20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97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57B2C691-F99B-3149-AE59-EFDC42746E1B}"/>
              </a:ext>
            </a:extLst>
          </p:cNvPr>
          <p:cNvGrpSpPr/>
          <p:nvPr/>
        </p:nvGrpSpPr>
        <p:grpSpPr>
          <a:xfrm>
            <a:off x="2743200" y="1708536"/>
            <a:ext cx="6176124" cy="4964858"/>
            <a:chOff x="2505710" y="1447800"/>
            <a:chExt cx="6176124" cy="4964858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38B93130-4C21-8A49-9423-1D4D1ED3C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05710" y="1447800"/>
              <a:ext cx="6176124" cy="49648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6BA0921-94B1-C246-BDD0-DF55B64D61CD}"/>
                </a:ext>
              </a:extLst>
            </p:cNvPr>
            <p:cNvSpPr/>
            <p:nvPr/>
          </p:nvSpPr>
          <p:spPr>
            <a:xfrm>
              <a:off x="6096000" y="3886200"/>
              <a:ext cx="2438400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&lt;&lt;&lt;&lt;</a:t>
              </a:r>
            </a:p>
          </p:txBody>
        </p:sp>
      </p:grpSp>
      <p:sp>
        <p:nvSpPr>
          <p:cNvPr id="3" name="Titre 2">
            <a:extLst>
              <a:ext uri="{FF2B5EF4-FFF2-40B4-BE49-F238E27FC236}">
                <a16:creationId xmlns:a16="http://schemas.microsoft.com/office/drawing/2014/main" id="{60C79664-7146-404D-904E-5F7FCA860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69" y="184606"/>
            <a:ext cx="11267661" cy="1188720"/>
          </a:xfrm>
        </p:spPr>
        <p:txBody>
          <a:bodyPr>
            <a:normAutofit fontScale="90000"/>
          </a:bodyPr>
          <a:lstStyle/>
          <a:p>
            <a:r>
              <a:rPr lang="fr-FR" dirty="0"/>
              <a:t>Les hommes ont majoritairement été infectés suite à un contact sexuel avec un homme… et les femmes aussi !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85EB195-8D17-C24A-99EC-1B98768DFC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3BE9B3-5E7D-9E44-97E3-81AECBBFC56B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14BB98-33F1-3943-88AA-99211E915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7A6979-0714-4377-B894-6BE4C2D6E20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08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D48A133-4254-C642-9986-0E4582BCB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878330"/>
            <a:ext cx="7253430" cy="470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3CFDF9E-34E2-1A4A-9081-6FEE490E3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Du point de vue biologique, des patients qui vont plutôt bien…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21A9723-E578-C043-8797-BD9007E4B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111B33-3FF7-5347-8E4A-1CF6DA9F0787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19B3F1-6FB2-2347-9EBC-9031D9337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7A6979-0714-4377-B894-6BE4C2D6E20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96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5D2DBB-EF6C-7244-A797-F418A3F5A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850" y="141116"/>
            <a:ext cx="9258300" cy="826539"/>
          </a:xfrm>
        </p:spPr>
        <p:txBody>
          <a:bodyPr/>
          <a:lstStyle/>
          <a:p>
            <a:r>
              <a:rPr lang="fr-FR" dirty="0"/>
              <a:t>En          en 2020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190E87-E53C-F94F-AFBC-D94B08FAA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0440" y="1585087"/>
            <a:ext cx="9338554" cy="4525963"/>
          </a:xfrm>
        </p:spPr>
        <p:txBody>
          <a:bodyPr/>
          <a:lstStyle/>
          <a:p>
            <a:r>
              <a:rPr lang="fr-FR" sz="2800" dirty="0"/>
              <a:t>3 930 personnes vivant avec le VIH suivies</a:t>
            </a:r>
          </a:p>
          <a:p>
            <a:pPr lvl="1"/>
            <a:r>
              <a:rPr lang="fr-FR" sz="2400" dirty="0"/>
              <a:t>69% nés en France, 20% nés en Afrique subsaharienne</a:t>
            </a:r>
          </a:p>
          <a:p>
            <a:r>
              <a:rPr lang="fr-FR" sz="2800" dirty="0"/>
              <a:t>Majoritairement des hommes (2/3), dont 60% par transmission homosexuelle</a:t>
            </a:r>
          </a:p>
          <a:p>
            <a:r>
              <a:rPr lang="fr-FR" sz="2800" dirty="0"/>
              <a:t>≤ ¼ ont atteint le stade SIDA</a:t>
            </a:r>
          </a:p>
          <a:p>
            <a:r>
              <a:rPr lang="fr-FR" sz="2800" dirty="0"/>
              <a:t>75 nouveaux diagnostics (1/3 = tardif, dont 11 SIDA)</a:t>
            </a:r>
          </a:p>
          <a:p>
            <a:pPr lvl="1"/>
            <a:r>
              <a:rPr lang="fr-FR" sz="2400" dirty="0"/>
              <a:t>Afrique : 30 % (mais 75% des femmes)</a:t>
            </a:r>
          </a:p>
          <a:p>
            <a:pPr lvl="1"/>
            <a:r>
              <a:rPr lang="fr-FR" sz="2400" dirty="0"/>
              <a:t>Hommes (77%) :  65 % transmissions HSH *</a:t>
            </a:r>
          </a:p>
        </p:txBody>
      </p:sp>
      <p:pic>
        <p:nvPicPr>
          <p:cNvPr id="4100" name="Picture 4" descr="Résultat de recherche d'images pour &quot;drapeau breton gif&quot;">
            <a:extLst>
              <a:ext uri="{FF2B5EF4-FFF2-40B4-BE49-F238E27FC236}">
                <a16:creationId xmlns:a16="http://schemas.microsoft.com/office/drawing/2014/main" id="{971ADAB4-F4E1-C44E-A1C0-AC75C1D2A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598" y="127022"/>
            <a:ext cx="1075403" cy="840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36D71F4-C9F7-694B-BFEA-91A5E4DFF7E5}"/>
              </a:ext>
            </a:extLst>
          </p:cNvPr>
          <p:cNvSpPr txBox="1"/>
          <p:nvPr/>
        </p:nvSpPr>
        <p:spPr>
          <a:xfrm>
            <a:off x="1740441" y="6451482"/>
            <a:ext cx="439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* Pour les modes de transmission « connus »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532726B-4F9D-6C4B-B869-4A4348EC0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73BFD-6671-0449-B34F-C592993F3029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6614745-0329-1941-9708-B436E1AC0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78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C82C8C-57BB-4C46-98C5-42934DAFD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 programme…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575DDE-BD2B-0146-A73E-0E45BD366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VIH : épidémiologie 2020 en Bretagne et ailleurs, traitements actuels et futurs, modalités de suivi…</a:t>
            </a:r>
          </a:p>
          <a:p>
            <a:r>
              <a:rPr lang="fr-FR" dirty="0"/>
              <a:t>IST : épidémiologie 2020, traitements actuels, spécificité de la prise en charge des infections à </a:t>
            </a:r>
            <a:r>
              <a:rPr lang="fr-FR" i="1" dirty="0" err="1"/>
              <a:t>Clamydiae</a:t>
            </a:r>
            <a:r>
              <a:rPr lang="fr-FR" dirty="0"/>
              <a:t>, gonocoque, </a:t>
            </a:r>
            <a:r>
              <a:rPr lang="fr-FR" i="1" dirty="0"/>
              <a:t>Mycoplasma</a:t>
            </a:r>
            <a:r>
              <a:rPr lang="fr-FR" dirty="0"/>
              <a:t>, </a:t>
            </a:r>
            <a:r>
              <a:rPr lang="fr-FR" i="1" dirty="0"/>
              <a:t>Papillomavirus</a:t>
            </a:r>
            <a:r>
              <a:rPr lang="fr-FR" dirty="0"/>
              <a:t> et de la syphilis. </a:t>
            </a:r>
          </a:p>
          <a:p>
            <a:r>
              <a:rPr lang="fr-FR" dirty="0"/>
              <a:t>Hépatites B et C : épidémiologie 2020, principes du suivi et de la prise en charge, modalités thérapeutiques</a:t>
            </a:r>
          </a:p>
          <a:p>
            <a:r>
              <a:rPr lang="fr-FR" dirty="0"/>
              <a:t>Et au fur et à mesure des sujets, nous verrons les outils de la prévention des IST : vaccination, préservatifs,  </a:t>
            </a:r>
            <a:r>
              <a:rPr lang="fr-FR" dirty="0" err="1"/>
              <a:t>TasP</a:t>
            </a:r>
            <a:r>
              <a:rPr lang="fr-FR" dirty="0"/>
              <a:t>,  TPE,  PrEP, …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9C1740B6-1999-5C4A-BA8A-194643B6B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50A3D-F857-3C40-99AC-95A32F9B86F5}" type="datetime10">
              <a:rPr lang="fr-FR" smtClean="0"/>
              <a:t>14:30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BA1B28A-0419-9349-AB2B-C1041DC93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21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C52860C-D47B-A848-881F-18F08CBCA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Prise en charge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1FB568-E0C6-304E-BBAA-12DDF280C7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7B9243FC-E976-4849-9089-242A99503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821E-84EC-D545-BCD7-3E834B5E1C6F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31D6F69-389F-6641-9AA9-E2CC5F982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70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6BEF1DE-9AAA-D240-85B2-0EACA53C0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Recommandations thérapeutiques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BEE55BA-2DBF-764A-92FF-D7285A547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Traiter dès le dépistage</a:t>
            </a:r>
          </a:p>
          <a:p>
            <a:pPr lvl="1"/>
            <a:r>
              <a:rPr lang="fr-FR" dirty="0"/>
              <a:t>Stratégie « Tester et traiter »</a:t>
            </a:r>
          </a:p>
          <a:p>
            <a:r>
              <a:rPr lang="fr-FR" dirty="0"/>
              <a:t>La « trithérapie » reste le traitement de 1</a:t>
            </a:r>
            <a:r>
              <a:rPr lang="fr-FR" baseline="30000" dirty="0"/>
              <a:t>ère</a:t>
            </a:r>
            <a:r>
              <a:rPr lang="fr-FR" dirty="0"/>
              <a:t> ligne</a:t>
            </a:r>
          </a:p>
          <a:p>
            <a:r>
              <a:rPr lang="fr-FR" dirty="0"/>
              <a:t>Traiter tôt = majoration de l’effet « </a:t>
            </a:r>
            <a:r>
              <a:rPr lang="fr-FR" dirty="0" err="1"/>
              <a:t>TasP</a:t>
            </a:r>
            <a:r>
              <a:rPr lang="fr-FR" dirty="0"/>
              <a:t> »</a:t>
            </a:r>
          </a:p>
          <a:p>
            <a:pPr lvl="1"/>
            <a:r>
              <a:rPr lang="fr-FR" dirty="0"/>
              <a:t>Etude de </a:t>
            </a:r>
            <a:r>
              <a:rPr lang="fr-FR" dirty="0" err="1"/>
              <a:t>Rakaï</a:t>
            </a:r>
            <a:r>
              <a:rPr lang="fr-FR" dirty="0"/>
              <a:t> avant les ARV</a:t>
            </a:r>
          </a:p>
          <a:p>
            <a:pPr lvl="2"/>
            <a:r>
              <a:rPr lang="fr-FR" b="1" dirty="0">
                <a:solidFill>
                  <a:srgbClr val="C00000"/>
                </a:solidFill>
              </a:rPr>
              <a:t>Pas de transmission </a:t>
            </a:r>
            <a:r>
              <a:rPr lang="fr-FR" dirty="0"/>
              <a:t>dans les couples sérodifférents si CV &lt; 1.500 cop/mL</a:t>
            </a:r>
          </a:p>
          <a:p>
            <a:pPr lvl="1"/>
            <a:r>
              <a:rPr lang="fr-FR" dirty="0"/>
              <a:t>Cohorte EPF</a:t>
            </a:r>
          </a:p>
          <a:p>
            <a:pPr lvl="2"/>
            <a:r>
              <a:rPr lang="fr-FR" b="1" dirty="0">
                <a:solidFill>
                  <a:srgbClr val="C00000"/>
                </a:solidFill>
              </a:rPr>
              <a:t>ZÉRO</a:t>
            </a:r>
            <a:r>
              <a:rPr lang="fr-FR" b="1" dirty="0"/>
              <a:t> transmission </a:t>
            </a:r>
            <a:r>
              <a:rPr lang="fr-FR" dirty="0"/>
              <a:t>mère-enfant si la CV est indétectable dès la conception (&gt; 5.000 femmes)</a:t>
            </a:r>
          </a:p>
          <a:p>
            <a:pPr lvl="1"/>
            <a:r>
              <a:rPr lang="fr-FR" dirty="0"/>
              <a:t>Etudes Partner</a:t>
            </a:r>
          </a:p>
          <a:p>
            <a:pPr lvl="2"/>
            <a:r>
              <a:rPr lang="fr-FR" b="1" dirty="0">
                <a:solidFill>
                  <a:srgbClr val="C00000"/>
                </a:solidFill>
              </a:rPr>
              <a:t>AUCUNE</a:t>
            </a:r>
            <a:r>
              <a:rPr lang="fr-FR" b="1" dirty="0"/>
              <a:t> transmission </a:t>
            </a:r>
            <a:r>
              <a:rPr lang="fr-FR" dirty="0"/>
              <a:t>liée, quel que soit les modes de rapports sexuels dans les couples sérodifférents, quand le partenaire qui vit avec le VH à une CV &lt; 200 cop/mL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0D547EE5-4C72-E843-B1AB-E9B816F82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33C92-CB18-FD49-8DFC-FC1F83F1DDF3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23BC1C1-3CB2-5046-8836-7199466B3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63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F704CA-6EB4-204A-8E34-C526ED25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078-4E49-B24F-B570-A5A8D6293947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1D5645A-DEAA-324C-8D8E-9828EBCA7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098" name="Picture 2" descr="U=U: The Most Important Equation in HIV Science Today - Nine Circles  Community Health Centre">
            <a:extLst>
              <a:ext uri="{FF2B5EF4-FFF2-40B4-BE49-F238E27FC236}">
                <a16:creationId xmlns:a16="http://schemas.microsoft.com/office/drawing/2014/main" id="{D7B4CFB1-BE3E-3B43-9D0F-DB116164D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799" y="956441"/>
            <a:ext cx="4277711" cy="42777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84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251F48-3BC1-6640-A621-005F54E52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tendances actuelles et l’avenir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0E7B99-2906-CB4E-82FE-3F32D73D9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1779104"/>
            <a:ext cx="10933044" cy="4783680"/>
          </a:xfrm>
        </p:spPr>
        <p:txBody>
          <a:bodyPr>
            <a:normAutofit/>
          </a:bodyPr>
          <a:lstStyle/>
          <a:p>
            <a:r>
              <a:rPr lang="fr-FR" dirty="0"/>
              <a:t>Allégements +++ quand la charge virale est durablement indétectable</a:t>
            </a:r>
          </a:p>
          <a:p>
            <a:pPr lvl="1"/>
            <a:r>
              <a:rPr lang="fr-FR" dirty="0"/>
              <a:t>Bithérapies</a:t>
            </a:r>
          </a:p>
          <a:p>
            <a:pPr lvl="1"/>
            <a:r>
              <a:rPr lang="fr-FR" dirty="0"/>
              <a:t>Trithérapies en traitement séquentiel</a:t>
            </a:r>
          </a:p>
          <a:p>
            <a:pPr lvl="2"/>
            <a:r>
              <a:rPr lang="fr-FR" dirty="0"/>
              <a:t>5 jours sur 7 ou 4 jours sur 7 (étude Quatuor)</a:t>
            </a:r>
          </a:p>
          <a:p>
            <a:pPr lvl="1"/>
            <a:r>
              <a:rPr lang="fr-FR" dirty="0"/>
              <a:t>Bithérapies injectables par voie IM (bimestriel)</a:t>
            </a:r>
          </a:p>
          <a:p>
            <a:pPr lvl="1"/>
            <a:r>
              <a:rPr lang="fr-FR" dirty="0"/>
              <a:t>En PrEP</a:t>
            </a:r>
          </a:p>
          <a:p>
            <a:pPr lvl="2"/>
            <a:r>
              <a:rPr lang="fr-FR" dirty="0"/>
              <a:t>PrEP en injectable bimestrielle (Cabotégravir)</a:t>
            </a:r>
          </a:p>
          <a:p>
            <a:pPr lvl="2"/>
            <a:r>
              <a:rPr lang="fr-FR" dirty="0"/>
              <a:t>PrEP en monothérapie orale mensuelle ou en implant annuel (Islatravir) ?</a:t>
            </a:r>
          </a:p>
          <a:p>
            <a:pPr lvl="2"/>
            <a:r>
              <a:rPr lang="fr-FR" dirty="0"/>
              <a:t>PrEP en injectable sous cutané tous les 6 mois (</a:t>
            </a:r>
            <a:r>
              <a:rPr lang="fr-FR" dirty="0" err="1"/>
              <a:t>Lenacapavir</a:t>
            </a:r>
            <a:r>
              <a:rPr lang="fr-FR" dirty="0"/>
              <a:t>) ?</a:t>
            </a:r>
          </a:p>
          <a:p>
            <a:pPr lvl="1"/>
            <a:endParaRPr lang="fr-FR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636DCCA-3C12-C541-A5DA-13BBC34C4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97C4-D027-1149-AA80-35E7DF6EF660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249EB50-8F13-194D-9AD1-67030A69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09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B0EA28-A530-6B4D-818E-84DADC356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suivi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DD21DD-8677-434D-8AE7-096E82983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Suivi spécialisé : souvent semestriel après les 1</a:t>
            </a:r>
            <a:r>
              <a:rPr lang="fr-FR" baseline="30000" dirty="0"/>
              <a:t>er</a:t>
            </a:r>
            <a:r>
              <a:rPr lang="fr-FR" dirty="0"/>
              <a:t> mois, voire annuel</a:t>
            </a:r>
          </a:p>
          <a:p>
            <a:r>
              <a:rPr lang="fr-FR" dirty="0"/>
              <a:t>Augmentation de l’âge </a:t>
            </a:r>
            <a:r>
              <a:rPr lang="fr-FR" dirty="0">
                <a:sym typeface="Wingdings" pitchFamily="2" charset="2"/>
              </a:rPr>
              <a:t> poids des comorbidités</a:t>
            </a:r>
          </a:p>
          <a:p>
            <a:pPr lvl="1"/>
            <a:r>
              <a:rPr lang="fr-FR" dirty="0">
                <a:sym typeface="Wingdings" pitchFamily="2" charset="2"/>
              </a:rPr>
              <a:t>Diabète ++</a:t>
            </a:r>
          </a:p>
          <a:p>
            <a:pPr lvl="1"/>
            <a:r>
              <a:rPr lang="fr-FR" dirty="0">
                <a:sym typeface="Wingdings" pitchFamily="2" charset="2"/>
              </a:rPr>
              <a:t>Cancers dits « non liés au SIDA »</a:t>
            </a:r>
          </a:p>
          <a:p>
            <a:pPr lvl="1"/>
            <a:r>
              <a:rPr lang="fr-FR" dirty="0">
                <a:sym typeface="Wingdings" pitchFamily="2" charset="2"/>
              </a:rPr>
              <a:t>Cardio vasculaire</a:t>
            </a:r>
          </a:p>
          <a:p>
            <a:pPr lvl="2"/>
            <a:r>
              <a:rPr lang="fr-FR" dirty="0">
                <a:sym typeface="Wingdings" pitchFamily="2" charset="2"/>
              </a:rPr>
              <a:t>Rôle </a:t>
            </a:r>
            <a:r>
              <a:rPr lang="fr-FR" b="1" dirty="0">
                <a:solidFill>
                  <a:srgbClr val="C00000"/>
                </a:solidFill>
                <a:sym typeface="Wingdings" pitchFamily="2" charset="2"/>
              </a:rPr>
              <a:t>MAJEUR</a:t>
            </a:r>
            <a:r>
              <a:rPr lang="fr-FR" dirty="0">
                <a:solidFill>
                  <a:schemeClr val="tx1"/>
                </a:solidFill>
                <a:sym typeface="Wingdings" pitchFamily="2" charset="2"/>
              </a:rPr>
              <a:t> de la morbidité </a:t>
            </a:r>
            <a:r>
              <a:rPr lang="fr-FR" b="1" dirty="0">
                <a:solidFill>
                  <a:srgbClr val="C00000"/>
                </a:solidFill>
                <a:sym typeface="Wingdings" pitchFamily="2" charset="2"/>
              </a:rPr>
              <a:t>LIÉE AU TABAC</a:t>
            </a:r>
          </a:p>
          <a:p>
            <a:r>
              <a:rPr lang="fr-FR" dirty="0">
                <a:solidFill>
                  <a:schemeClr val="tx1"/>
                </a:solidFill>
                <a:sym typeface="Wingdings" pitchFamily="2" charset="2"/>
              </a:rPr>
              <a:t>Tendance à rejoindre l’espérance de vie de la population générale</a:t>
            </a:r>
          </a:p>
          <a:p>
            <a:r>
              <a:rPr lang="fr-FR" dirty="0">
                <a:solidFill>
                  <a:schemeClr val="tx1"/>
                </a:solidFill>
                <a:sym typeface="Wingdings" pitchFamily="2" charset="2"/>
              </a:rPr>
              <a:t>Poids +++ des discriminations</a:t>
            </a:r>
          </a:p>
          <a:p>
            <a:pPr lvl="1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5834C86-4024-D74A-A691-060DBA21F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3105" y="3561080"/>
            <a:ext cx="1864139" cy="139810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CFB4DF20-C8F7-F246-9509-37841CAF3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3DA1D-F3D8-2943-94A7-063D4519EB0C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962BFA4-4C53-EE4E-93DF-10C44BBB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23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 rôle pour le traitement antirétroviral dans la prévention du VIH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Le traitement ARV comme prévention : </a:t>
            </a:r>
            <a:r>
              <a:rPr lang="fr-FR" b="1" dirty="0" err="1">
                <a:solidFill>
                  <a:srgbClr val="C00000"/>
                </a:solidFill>
              </a:rPr>
              <a:t>TasP</a:t>
            </a:r>
            <a:endParaRPr lang="fr-FR" b="1" dirty="0">
              <a:solidFill>
                <a:srgbClr val="C00000"/>
              </a:solidFill>
            </a:endParaRPr>
          </a:p>
          <a:p>
            <a:pPr lvl="1"/>
            <a:r>
              <a:rPr lang="fr-FR" dirty="0"/>
              <a:t>Le fait de donner un traitement ARV va éviter la </a:t>
            </a:r>
            <a:r>
              <a:rPr lang="fr-FR" b="1" dirty="0"/>
              <a:t>TRANSMISSION</a:t>
            </a:r>
            <a:r>
              <a:rPr lang="fr-FR" dirty="0"/>
              <a:t> du virus VIH</a:t>
            </a:r>
          </a:p>
          <a:p>
            <a:pPr lvl="1"/>
            <a:endParaRPr lang="fr-FR" sz="960" dirty="0"/>
          </a:p>
          <a:p>
            <a:r>
              <a:rPr lang="fr-FR" dirty="0"/>
              <a:t>Le traitement comme prévention de la mère à l’enfant (</a:t>
            </a:r>
            <a:r>
              <a:rPr lang="fr-FR" b="1" dirty="0">
                <a:solidFill>
                  <a:srgbClr val="C00000"/>
                </a:solidFill>
              </a:rPr>
              <a:t>PTME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Pendant la grossesse</a:t>
            </a:r>
          </a:p>
          <a:p>
            <a:pPr lvl="1"/>
            <a:r>
              <a:rPr lang="fr-FR" dirty="0"/>
              <a:t>Pendant l’allaitement</a:t>
            </a:r>
          </a:p>
          <a:p>
            <a:pPr lvl="1"/>
            <a:endParaRPr lang="fr-FR" sz="960" dirty="0"/>
          </a:p>
          <a:p>
            <a:r>
              <a:rPr lang="fr-FR" dirty="0"/>
              <a:t>Le traitement ARV donné pour éviter d’être infecté par le VIH </a:t>
            </a:r>
            <a:r>
              <a:rPr lang="fr-FR" b="1" dirty="0"/>
              <a:t>avant</a:t>
            </a:r>
            <a:r>
              <a:rPr lang="fr-FR" dirty="0"/>
              <a:t> exposition : La prévention pré exposition (</a:t>
            </a:r>
            <a:r>
              <a:rPr lang="fr-FR" b="1" dirty="0">
                <a:solidFill>
                  <a:srgbClr val="C00000"/>
                </a:solidFill>
              </a:rPr>
              <a:t>PrEP</a:t>
            </a:r>
            <a:r>
              <a:rPr lang="fr-FR" dirty="0"/>
              <a:t>) </a:t>
            </a:r>
            <a:r>
              <a:rPr lang="fr-FR" dirty="0">
                <a:sym typeface="Wingdings" pitchFamily="2" charset="2"/>
              </a:rPr>
              <a:t> Module 4</a:t>
            </a:r>
            <a:endParaRPr lang="fr-FR" dirty="0"/>
          </a:p>
          <a:p>
            <a:endParaRPr lang="fr-FR" sz="960" dirty="0"/>
          </a:p>
          <a:p>
            <a:r>
              <a:rPr lang="fr-FR" dirty="0"/>
              <a:t>Le traitement ARV donné pour éviter d’être infecté par le VIH </a:t>
            </a:r>
            <a:r>
              <a:rPr lang="fr-FR" b="1" dirty="0"/>
              <a:t>après</a:t>
            </a:r>
            <a:r>
              <a:rPr lang="fr-FR" dirty="0"/>
              <a:t> exposition : La prévention post exposition (</a:t>
            </a:r>
            <a:r>
              <a:rPr lang="fr-FR" b="1" dirty="0">
                <a:solidFill>
                  <a:srgbClr val="C00000"/>
                </a:solidFill>
              </a:rPr>
              <a:t>PEP ou TPE</a:t>
            </a:r>
            <a:r>
              <a:rPr lang="fr-FR" dirty="0"/>
              <a:t>) </a:t>
            </a:r>
            <a:r>
              <a:rPr lang="fr-FR" dirty="0">
                <a:sym typeface="Wingdings" pitchFamily="2" charset="2"/>
              </a:rPr>
              <a:t> Module 4</a:t>
            </a:r>
            <a:endParaRPr lang="fr-FR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8953918C-3F8E-D241-BBC8-912926780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808B0-55A4-6A40-861D-4333FA8AA725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DAE3797-05FA-0D4D-9F71-9D7B17FC2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93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47EB5B-BBD6-0C45-8681-C3BCAE9F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4643" y="2936536"/>
            <a:ext cx="5611291" cy="1645920"/>
          </a:xfrm>
        </p:spPr>
        <p:txBody>
          <a:bodyPr>
            <a:normAutofit fontScale="90000"/>
          </a:bodyPr>
          <a:lstStyle/>
          <a:p>
            <a:r>
              <a:rPr lang="fr-FR" dirty="0"/>
              <a:t>Infections Sexuellement Transmissibles</a:t>
            </a:r>
          </a:p>
        </p:txBody>
      </p:sp>
      <p:pic>
        <p:nvPicPr>
          <p:cNvPr id="7" name="Picture 2" descr="Résultat de recherche d'images pour &quot;inimitable sumo en tutu&quot;">
            <a:extLst>
              <a:ext uri="{FF2B5EF4-FFF2-40B4-BE49-F238E27FC236}">
                <a16:creationId xmlns:a16="http://schemas.microsoft.com/office/drawing/2014/main" id="{E911F841-30DC-684C-9504-6C8229444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24" b="97569" l="9953" r="90521">
                        <a14:foregroundMark x1="25118" y1="6424" x2="54976" y2="15278"/>
                        <a14:foregroundMark x1="54976" y1="15278" x2="60900" y2="21528"/>
                        <a14:foregroundMark x1="29606" y1="92993" x2="29384" y2="92882"/>
                        <a14:foregroundMark x1="33886" y1="95139" x2="33433" y2="94912"/>
                        <a14:foregroundMark x1="79147" y1="51563" x2="81517" y2="52431"/>
                        <a14:foregroundMark x1="82938" y1="44965" x2="83649" y2="46701"/>
                        <a14:foregroundMark x1="78436" y1="38715" x2="77962" y2="39583"/>
                        <a14:foregroundMark x1="74882" y1="42535" x2="75355" y2="42708"/>
                        <a14:foregroundMark x1="19668" y1="35069" x2="19194" y2="35417"/>
                        <a14:foregroundMark x1="20853" y1="34896" x2="21090" y2="35590"/>
                        <a14:backgroundMark x1="74608" y1="43315" x2="73934" y2="51215"/>
                        <a14:backgroundMark x1="74882" y1="40104" x2="74659" y2="42715"/>
                        <a14:backgroundMark x1="73934" y1="51215" x2="87678" y2="46354"/>
                        <a14:backgroundMark x1="77980" y1="38588" x2="77488" y2="38194"/>
                        <a14:backgroundMark x1="85311" y1="44459" x2="79895" y2="40122"/>
                        <a14:backgroundMark x1="87678" y1="46354" x2="87172" y2="45949"/>
                        <a14:backgroundMark x1="77488" y1="38194" x2="77488" y2="37847"/>
                        <a14:backgroundMark x1="85841" y1="46233" x2="88152" y2="47569"/>
                        <a14:backgroundMark x1="77180" y1="41229" x2="83455" y2="44855"/>
                        <a14:backgroundMark x1="71327" y1="37847" x2="76777" y2="40996"/>
                        <a14:backgroundMark x1="74882" y1="43750" x2="76777" y2="48090"/>
                        <a14:backgroundMark x1="78673" y1="35764" x2="88152" y2="44792"/>
                        <a14:backgroundMark x1="87154" y1="45953" x2="84123" y2="49479"/>
                        <a14:backgroundMark x1="88152" y1="44792" x2="87423" y2="45640"/>
                        <a14:backgroundMark x1="72038" y1="91319" x2="72038" y2="91319"/>
                        <a14:backgroundMark x1="76303" y1="86979" x2="72038" y2="96181"/>
                        <a14:backgroundMark x1="63507" y1="91840" x2="71327" y2="92188"/>
                        <a14:backgroundMark x1="58768" y1="92188" x2="67773" y2="90451"/>
                        <a14:backgroundMark x1="68957" y1="89236" x2="68957" y2="89236"/>
                        <a14:backgroundMark x1="66588" y1="90451" x2="67773" y2="87847"/>
                        <a14:backgroundMark x1="28673" y1="93750" x2="32938" y2="95313"/>
                        <a14:backgroundMark x1="15640" y1="84028" x2="19668" y2="86285"/>
                        <a14:backgroundMark x1="17299" y1="55903" x2="13507" y2="57639"/>
                        <a14:backgroundMark x1="18392" y1="36075" x2="20616" y2="39063"/>
                        <a14:backgroundMark x1="16934" y1="34116" x2="17908" y2="35424"/>
                        <a14:backgroundMark x1="18246" y1="36285" x2="18246" y2="44444"/>
                        <a14:backgroundMark x1="77251" y1="86632" x2="66588" y2="89757"/>
                        <a14:backgroundMark x1="65403" y1="94444" x2="75829" y2="96181"/>
                        <a14:backgroundMark x1="28910" y1="32465" x2="28910" y2="32465"/>
                        <a14:backgroundMark x1="35071" y1="47049" x2="35071" y2="47049"/>
                        <a14:backgroundMark x1="35308" y1="47222" x2="35308" y2="47222"/>
                        <a14:backgroundMark x1="35071" y1="46701" x2="35071" y2="46701"/>
                        <a14:backgroundMark x1="35545" y1="47049" x2="35545" y2="47049"/>
                        <a14:backgroundMark x1="34360" y1="45139" x2="36256" y2="46875"/>
                        <a14:backgroundMark x1="39573" y1="31944" x2="39573" y2="31944"/>
                        <a14:backgroundMark x1="81055" y1="52805" x2="81280" y2="52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935" y="1603365"/>
            <a:ext cx="3159331" cy="431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76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A2FDFAE7-737F-904F-AF77-70AD07F03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386744"/>
            <a:ext cx="4495800" cy="1645920"/>
          </a:xfrm>
        </p:spPr>
        <p:txBody>
          <a:bodyPr/>
          <a:lstStyle/>
          <a:p>
            <a:r>
              <a:rPr lang="fr-FR" dirty="0"/>
              <a:t>Le contexte…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BB15D05-3BF2-F249-8041-B804BE04C5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LOC-affiche-web-pps-2017-RVB">
            <a:extLst>
              <a:ext uri="{FF2B5EF4-FFF2-40B4-BE49-F238E27FC236}">
                <a16:creationId xmlns:a16="http://schemas.microsoft.com/office/drawing/2014/main" id="{373074B4-4D4F-E840-9262-5F8A4C4BF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627" y="831670"/>
            <a:ext cx="3361173" cy="4756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FBD8140-1666-C74B-8288-CCF49C3F2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8108D-AB49-074F-B7FD-FD6E6A9DD07C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02C889A-6249-1145-9646-E94564514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06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FC1E252C-393E-EF45-9FCA-28573F139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Petit Rappel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5B251B1-6626-5E44-AAE7-B28597F92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Gonocoque</a:t>
            </a:r>
          </a:p>
          <a:p>
            <a:pPr lvl="1"/>
            <a:r>
              <a:rPr lang="fr-FR" dirty="0"/>
              <a:t>Symptomatique (urétrite) ou asymptomatique</a:t>
            </a:r>
          </a:p>
          <a:p>
            <a:pPr lvl="1"/>
            <a:r>
              <a:rPr lang="fr-FR" dirty="0"/>
              <a:t>Dissémination possible (arthrites, péricardites)</a:t>
            </a:r>
          </a:p>
          <a:p>
            <a:pPr lvl="1"/>
            <a:r>
              <a:rPr lang="fr-FR" dirty="0"/>
              <a:t>Proche du méningocoque (</a:t>
            </a:r>
            <a:r>
              <a:rPr lang="fr-FR" dirty="0" err="1"/>
              <a:t>Neisseria</a:t>
            </a:r>
            <a:r>
              <a:rPr lang="fr-FR" dirty="0"/>
              <a:t>) : Attention à l’interprétation des PCR/Gorge</a:t>
            </a:r>
          </a:p>
          <a:p>
            <a:r>
              <a:rPr lang="fr-FR" dirty="0"/>
              <a:t>Chlamydiae</a:t>
            </a:r>
          </a:p>
          <a:p>
            <a:pPr lvl="1"/>
            <a:r>
              <a:rPr lang="fr-FR" dirty="0"/>
              <a:t>Très souvent asymptomatique</a:t>
            </a:r>
          </a:p>
          <a:p>
            <a:pPr lvl="1"/>
            <a:r>
              <a:rPr lang="fr-FR" dirty="0"/>
              <a:t>Dissémination locorégionale possible</a:t>
            </a:r>
          </a:p>
          <a:p>
            <a:pPr lvl="1"/>
            <a:r>
              <a:rPr lang="fr-FR" dirty="0"/>
              <a:t>Formes symptomatiques particulières selon les souches (LGV)</a:t>
            </a:r>
          </a:p>
          <a:p>
            <a:pPr lvl="1"/>
            <a:r>
              <a:rPr lang="fr-FR" dirty="0"/>
              <a:t>Risque : infertilité féminine par atteinte des trompes</a:t>
            </a:r>
          </a:p>
          <a:p>
            <a:pPr lvl="2"/>
            <a:r>
              <a:rPr lang="fr-FR" dirty="0"/>
              <a:t>1 000 cas </a:t>
            </a:r>
            <a:r>
              <a:rPr lang="fr-FR" dirty="0" err="1"/>
              <a:t>chlamydioses</a:t>
            </a:r>
            <a:r>
              <a:rPr lang="fr-FR" dirty="0"/>
              <a:t> (femmes de 16 à 44 ans) donneraient 171 IGH, 73 salpingites, 2 GEU et 5,1 lésions tubaires (1)</a:t>
            </a:r>
          </a:p>
          <a:p>
            <a:pPr lvl="2"/>
            <a:r>
              <a:rPr lang="fr-FR" dirty="0"/>
              <a:t>Ailleurs, risque estimé à de lésions des trompes:  0,43% d’IGH et 0,02 % de lésions tubaires (2)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F8A013-E7EA-1540-A05B-D1CCB4576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974BD-5FE4-E946-B3FA-F1BDEA2FB50F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F2ACDFE-467F-2748-A08C-E76BCE55D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3B3FA0-EB71-5A4E-8C34-61379344C237}"/>
              </a:ext>
            </a:extLst>
          </p:cNvPr>
          <p:cNvSpPr/>
          <p:nvPr/>
        </p:nvSpPr>
        <p:spPr>
          <a:xfrm>
            <a:off x="146825" y="6416525"/>
            <a:ext cx="9461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Tx/>
              <a:buAutoNum type="arabicParenBoth"/>
            </a:pPr>
            <a:r>
              <a:rPr lang="en-US" sz="1600" i="1" dirty="0"/>
              <a:t>Price MJ et al. Health Technol Asses 2016; 20:1-250    (2) </a:t>
            </a:r>
            <a:r>
              <a:rPr lang="nl-NL" sz="1600" i="1" dirty="0"/>
              <a:t>Van Valkengoed et al. Int J </a:t>
            </a:r>
            <a:r>
              <a:rPr lang="nl-NL" sz="1600" i="1" dirty="0" err="1"/>
              <a:t>Epidemiol</a:t>
            </a:r>
            <a:r>
              <a:rPr lang="nl-NL" sz="1600" i="1" dirty="0"/>
              <a:t> 2004; 33: 416-25</a:t>
            </a:r>
          </a:p>
          <a:p>
            <a:pPr marL="228600" indent="-228600">
              <a:buAutoNum type="arabicParenBoth"/>
            </a:pPr>
            <a:endParaRPr lang="fr-FR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6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FC1E252C-393E-EF45-9FCA-28573F139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Petit Rappel (2)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5B251B1-6626-5E44-AAE7-B28597F92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Syphilis</a:t>
            </a:r>
          </a:p>
          <a:p>
            <a:pPr lvl="1"/>
            <a:r>
              <a:rPr lang="fr-FR" dirty="0"/>
              <a:t>Symptomatique ou asymptomatique</a:t>
            </a:r>
          </a:p>
          <a:p>
            <a:pPr lvl="2"/>
            <a:r>
              <a:rPr lang="fr-FR" dirty="0"/>
              <a:t>« La grande simulatrice »</a:t>
            </a:r>
          </a:p>
          <a:p>
            <a:pPr lvl="1"/>
            <a:r>
              <a:rPr lang="fr-FR" dirty="0"/>
              <a:t>Formes aiguës et chroniques</a:t>
            </a:r>
          </a:p>
          <a:p>
            <a:pPr lvl="1"/>
            <a:r>
              <a:rPr lang="fr-FR" dirty="0"/>
              <a:t>Transmission verticale gravissime pour le nouveau-né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r>
              <a:rPr lang="fr-FR" dirty="0"/>
              <a:t>Toute ulcération génitale est une syphilis</a:t>
            </a:r>
            <a:br>
              <a:rPr lang="fr-FR" dirty="0"/>
            </a:br>
            <a:r>
              <a:rPr lang="fr-FR" dirty="0"/>
              <a:t>jusqu’à preuve du contraire…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F8A013-E7EA-1540-A05B-D1CCB4576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974BD-5FE4-E946-B3FA-F1BDEA2FB50F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F2ACDFE-467F-2748-A08C-E76BCE55D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29B6ECC-3601-DF43-82EE-5D4273C9932D}"/>
              </a:ext>
            </a:extLst>
          </p:cNvPr>
          <p:cNvSpPr txBox="1"/>
          <p:nvPr/>
        </p:nvSpPr>
        <p:spPr>
          <a:xfrm>
            <a:off x="2451370" y="3365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231ACB8C-E9D8-2240-A78B-1A714BBD7EC8}"/>
              </a:ext>
            </a:extLst>
          </p:cNvPr>
          <p:cNvSpPr/>
          <p:nvPr/>
        </p:nvSpPr>
        <p:spPr>
          <a:xfrm>
            <a:off x="9337629" y="4007146"/>
            <a:ext cx="2158631" cy="22107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154E7EA7-1022-C845-BBC9-7ACF5EAAEBD6}"/>
              </a:ext>
            </a:extLst>
          </p:cNvPr>
          <p:cNvSpPr/>
          <p:nvPr/>
        </p:nvSpPr>
        <p:spPr>
          <a:xfrm>
            <a:off x="9315077" y="1568165"/>
            <a:ext cx="2181184" cy="220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40F4952B-4BB5-424F-A8E9-84C89623CA74}"/>
              </a:ext>
            </a:extLst>
          </p:cNvPr>
          <p:cNvSpPr/>
          <p:nvPr/>
        </p:nvSpPr>
        <p:spPr>
          <a:xfrm>
            <a:off x="6953653" y="4019292"/>
            <a:ext cx="2160000" cy="21986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0595243E-5C63-AC4A-87B9-D123E1852BD4}"/>
              </a:ext>
            </a:extLst>
          </p:cNvPr>
          <p:cNvSpPr/>
          <p:nvPr/>
        </p:nvSpPr>
        <p:spPr>
          <a:xfrm>
            <a:off x="6947025" y="1566584"/>
            <a:ext cx="2166628" cy="22095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469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B51919C1-DFE4-1244-855B-2858E10D1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Infection par le VIH</a:t>
            </a:r>
          </a:p>
        </p:txBody>
      </p:sp>
      <p:sp>
        <p:nvSpPr>
          <p:cNvPr id="8" name="Sous-titre 7">
            <a:extLst>
              <a:ext uri="{FF2B5EF4-FFF2-40B4-BE49-F238E27FC236}">
                <a16:creationId xmlns:a16="http://schemas.microsoft.com/office/drawing/2014/main" id="{B1C3F84C-31DE-F942-8FB2-315257D5B1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513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FC1E252C-393E-EF45-9FCA-28573F139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Petit Rappel (2)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F8A013-E7EA-1540-A05B-D1CCB4576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974BD-5FE4-E946-B3FA-F1BDEA2FB50F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F2ACDFE-467F-2748-A08C-E76BCE55D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A6BFC422-9543-674E-8C93-97A132A1D3A5}"/>
              </a:ext>
            </a:extLst>
          </p:cNvPr>
          <p:cNvSpPr/>
          <p:nvPr/>
        </p:nvSpPr>
        <p:spPr>
          <a:xfrm>
            <a:off x="9470152" y="3977023"/>
            <a:ext cx="2158631" cy="2198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E7ED07A0-8011-E64C-A6B7-886E813CFDDE}"/>
              </a:ext>
            </a:extLst>
          </p:cNvPr>
          <p:cNvSpPr/>
          <p:nvPr/>
        </p:nvSpPr>
        <p:spPr>
          <a:xfrm>
            <a:off x="9448087" y="1520891"/>
            <a:ext cx="2172190" cy="22130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31C967AD-64A3-E149-B0C9-1D1F35615180}"/>
              </a:ext>
            </a:extLst>
          </p:cNvPr>
          <p:cNvSpPr/>
          <p:nvPr/>
        </p:nvSpPr>
        <p:spPr>
          <a:xfrm>
            <a:off x="7079547" y="1520891"/>
            <a:ext cx="2166628" cy="22130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3B849384-691E-0E49-ACC8-61BAF7E58C3B}"/>
              </a:ext>
            </a:extLst>
          </p:cNvPr>
          <p:cNvSpPr/>
          <p:nvPr/>
        </p:nvSpPr>
        <p:spPr>
          <a:xfrm>
            <a:off x="7080626" y="3977023"/>
            <a:ext cx="2165550" cy="21986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Espace réservé du contenu 14">
            <a:extLst>
              <a:ext uri="{FF2B5EF4-FFF2-40B4-BE49-F238E27FC236}">
                <a16:creationId xmlns:a16="http://schemas.microsoft.com/office/drawing/2014/main" id="{AB167477-6ED8-8B44-9421-C60A3E8C7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1779104"/>
            <a:ext cx="6181896" cy="4313583"/>
          </a:xfrm>
        </p:spPr>
        <p:txBody>
          <a:bodyPr/>
          <a:lstStyle/>
          <a:p>
            <a:r>
              <a:rPr lang="fr-FR" dirty="0"/>
              <a:t>Syphilis</a:t>
            </a:r>
          </a:p>
          <a:p>
            <a:pPr lvl="1"/>
            <a:r>
              <a:rPr lang="fr-FR" dirty="0"/>
              <a:t>Symptomatique ou asymptomatique</a:t>
            </a:r>
          </a:p>
          <a:p>
            <a:pPr lvl="2"/>
            <a:r>
              <a:rPr lang="fr-FR" dirty="0"/>
              <a:t>« La grande simulatrice »</a:t>
            </a:r>
          </a:p>
          <a:p>
            <a:pPr lvl="1"/>
            <a:r>
              <a:rPr lang="fr-FR" dirty="0"/>
              <a:t>Formes aiguës et chroniques</a:t>
            </a:r>
          </a:p>
          <a:p>
            <a:pPr lvl="1"/>
            <a:r>
              <a:rPr lang="fr-FR" dirty="0"/>
              <a:t>Transmission verticale gravissime pour le nouveau-né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r>
              <a:rPr lang="fr-FR" dirty="0"/>
              <a:t>Toute ulcération génitale est une syphilis</a:t>
            </a:r>
            <a:br>
              <a:rPr lang="fr-FR" dirty="0"/>
            </a:br>
            <a:r>
              <a:rPr lang="fr-FR" dirty="0"/>
              <a:t>jusqu’à preuve du contraire…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3122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re 1"/>
          <p:cNvSpPr>
            <a:spLocks noGrp="1"/>
          </p:cNvSpPr>
          <p:nvPr>
            <p:ph type="title"/>
          </p:nvPr>
        </p:nvSpPr>
        <p:spPr>
          <a:xfrm>
            <a:off x="1466850" y="471487"/>
            <a:ext cx="9258300" cy="480418"/>
          </a:xfrm>
        </p:spPr>
        <p:txBody>
          <a:bodyPr>
            <a:normAutofit fontScale="90000"/>
          </a:bodyPr>
          <a:lstStyle/>
          <a:p>
            <a:r>
              <a:rPr lang="fr-FR" altLang="x-none" dirty="0"/>
              <a:t>Syphilis 2012-2019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CD1E4EB-B216-5848-A569-ECFC72812155}"/>
              </a:ext>
            </a:extLst>
          </p:cNvPr>
          <p:cNvSpPr txBox="1"/>
          <p:nvPr/>
        </p:nvSpPr>
        <p:spPr>
          <a:xfrm>
            <a:off x="1466851" y="6493198"/>
            <a:ext cx="3383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Source : Santé publique France 2020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AC5933-7FB6-B549-90A0-011CE7353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437" y="1001226"/>
            <a:ext cx="10401300" cy="5146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DC3263F-604F-084A-9847-FAD1E361E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6A79C-3153-C54D-97E4-FFE2E5120225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4F07EF-2E0D-E041-A05C-B559F0BC8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49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12BEA7-93F3-484A-95B3-17AF349D2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Gonocoque, 2012 - 2019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0B5E963-BBA2-7F46-AFFF-4C56B670A283}"/>
              </a:ext>
            </a:extLst>
          </p:cNvPr>
          <p:cNvSpPr txBox="1"/>
          <p:nvPr/>
        </p:nvSpPr>
        <p:spPr>
          <a:xfrm>
            <a:off x="1466851" y="6493198"/>
            <a:ext cx="3383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Source : Santé publique France 2020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C25DCFD-9815-0345-8BFE-160F1EBA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846" y="1582152"/>
            <a:ext cx="8481253" cy="4564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28C2F44-2011-814B-A679-74482C187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26082-3908-124E-A9F8-5B837ECE6499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EB33B03-C5F9-7A4C-A9B0-34852357B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71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23545B-92F8-E541-961B-6C7BD1BDC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petit cas clinique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CBEC540-89CD-2D4B-9B80-CD16DF2140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ED76065F-0FF1-7A44-9597-D81A9F730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B126F-0B3B-E142-83C4-B056B4FEF409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18FE9B3-9BFC-1544-B8D4-D8905D2C3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44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BD0B889-3F4A-2448-83E3-BDD82AEC9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Erwan, 22 ans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D76DA68-6EF7-1243-920E-9FAFC5320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Vient consulter pour une urétrite évoluant depuis une dizaine de jours</a:t>
            </a:r>
          </a:p>
          <a:p>
            <a:r>
              <a:rPr lang="fr-FR" dirty="0"/>
              <a:t>ATCD</a:t>
            </a:r>
          </a:p>
          <a:p>
            <a:pPr lvl="1"/>
            <a:r>
              <a:rPr lang="fr-FR" dirty="0"/>
              <a:t>Vaccination : pense être « à jour »</a:t>
            </a:r>
          </a:p>
          <a:p>
            <a:pPr lvl="1"/>
            <a:r>
              <a:rPr lang="fr-FR" dirty="0"/>
              <a:t>Pas d’IST diagnostiquée jusqu’alors</a:t>
            </a:r>
          </a:p>
          <a:p>
            <a:pPr lvl="1"/>
            <a:r>
              <a:rPr lang="fr-FR" dirty="0"/>
              <a:t>Jamais fait de « dépistage »</a:t>
            </a:r>
          </a:p>
          <a:p>
            <a:pPr lvl="1"/>
            <a:r>
              <a:rPr lang="fr-FR" dirty="0"/>
              <a:t>Pratiques sexuelles : </a:t>
            </a:r>
            <a:r>
              <a:rPr lang="fr-FR" dirty="0">
                <a:latin typeface="Symbol" pitchFamily="2" charset="2"/>
              </a:rPr>
              <a:t>  »</a:t>
            </a:r>
            <a:r>
              <a:rPr lang="fr-FR" dirty="0"/>
              <a:t>10 partenaires masculins par mois</a:t>
            </a:r>
          </a:p>
          <a:p>
            <a:endParaRPr lang="fr-FR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D49184F-5E66-2E48-8E2B-40FFDB103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E553-52CF-6E40-99E1-3BC14D611B23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52205E3-4DA2-5D44-8F21-0BF30D20A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8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BFB8A7-C5BD-784D-97C0-7FC2E27DD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 de diagnostic pour Erwan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CEABD8-55E0-E14E-90F6-CABFC561D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En 1</a:t>
            </a:r>
            <a:r>
              <a:rPr lang="fr-FR" baseline="30000" dirty="0"/>
              <a:t>ère</a:t>
            </a:r>
            <a:r>
              <a:rPr lang="fr-FR" dirty="0"/>
              <a:t> intention</a:t>
            </a:r>
          </a:p>
          <a:p>
            <a:pPr lvl="1"/>
            <a:r>
              <a:rPr lang="fr-FR" dirty="0"/>
              <a:t>Prélèvement urétral de l’écoulement (réservé aux « symptomatiques »)</a:t>
            </a:r>
          </a:p>
          <a:p>
            <a:pPr lvl="1"/>
            <a:r>
              <a:rPr lang="fr-FR" dirty="0"/>
              <a:t>PCR gonocoque et Chlamydiae « 3 sites »</a:t>
            </a:r>
          </a:p>
          <a:p>
            <a:pPr lvl="2"/>
            <a:r>
              <a:rPr lang="fr-FR" dirty="0"/>
              <a:t>Si fait en libéral : Prise en charge assurance maladie depuis juillet 2018 65% + mutuelle</a:t>
            </a:r>
          </a:p>
          <a:p>
            <a:pPr lvl="1"/>
            <a:r>
              <a:rPr lang="fr-FR" dirty="0"/>
              <a:t>Sérologie VIH/VHB/VHC</a:t>
            </a:r>
          </a:p>
          <a:p>
            <a:pPr lvl="1"/>
            <a:r>
              <a:rPr lang="fr-FR" dirty="0"/>
              <a:t>Sérologie Syphilis</a:t>
            </a:r>
          </a:p>
          <a:p>
            <a:r>
              <a:rPr lang="fr-FR" dirty="0"/>
              <a:t>En 2</a:t>
            </a:r>
            <a:r>
              <a:rPr lang="fr-FR" baseline="30000" dirty="0"/>
              <a:t>nde</a:t>
            </a:r>
            <a:r>
              <a:rPr lang="fr-FR" dirty="0"/>
              <a:t> intention si échec 1</a:t>
            </a:r>
            <a:r>
              <a:rPr lang="fr-FR" baseline="30000" dirty="0"/>
              <a:t>ère</a:t>
            </a:r>
            <a:r>
              <a:rPr lang="fr-FR" dirty="0"/>
              <a:t> ligne</a:t>
            </a:r>
          </a:p>
          <a:p>
            <a:pPr lvl="1"/>
            <a:r>
              <a:rPr lang="fr-FR" dirty="0"/>
              <a:t>PCR </a:t>
            </a:r>
            <a:r>
              <a:rPr lang="fr-FR" i="1" dirty="0"/>
              <a:t>Mycoplasma genitalium</a:t>
            </a:r>
          </a:p>
          <a:p>
            <a:pPr marL="914400" lvl="2" indent="0">
              <a:buNone/>
            </a:pPr>
            <a:endParaRPr lang="fr-FR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EC4A2789-86A4-8540-9E41-05A09F505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0483-8D02-FA40-90F5-2870B0067C5A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8235ABB-C4F2-B749-9092-142508BB6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0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A0C2190-EC9A-D249-89E6-B3A093C92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39" y="322227"/>
            <a:ext cx="11000075" cy="1188720"/>
          </a:xfrm>
        </p:spPr>
        <p:txBody>
          <a:bodyPr/>
          <a:lstStyle/>
          <a:p>
            <a:r>
              <a:rPr lang="fr-FR" dirty="0"/>
              <a:t>Ne pas oublier le plan de prévention pour Erwan !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A844A3BF-5629-3343-BEF9-BE4B95FA7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1" y="2435703"/>
            <a:ext cx="9844707" cy="3968272"/>
          </a:xfrm>
        </p:spPr>
        <p:txBody>
          <a:bodyPr/>
          <a:lstStyle/>
          <a:p>
            <a:r>
              <a:rPr lang="fr-FR" dirty="0"/>
              <a:t>Vaccination VHB selon résultats sérologie</a:t>
            </a:r>
          </a:p>
          <a:p>
            <a:r>
              <a:rPr lang="fr-FR" dirty="0"/>
              <a:t>Vaccination VHA</a:t>
            </a:r>
          </a:p>
          <a:p>
            <a:r>
              <a:rPr lang="fr-FR" dirty="0"/>
              <a:t>Vaccination HPV (</a:t>
            </a:r>
            <a:r>
              <a:rPr lang="fr-FR" dirty="0" err="1"/>
              <a:t>Gardasil</a:t>
            </a:r>
            <a:r>
              <a:rPr lang="fr-FR" dirty="0"/>
              <a:t> 9™)</a:t>
            </a:r>
          </a:p>
          <a:p>
            <a:r>
              <a:rPr lang="fr-FR" dirty="0"/>
              <a:t>PrEP par ténofovir/emtricitabine</a:t>
            </a:r>
          </a:p>
          <a:p>
            <a:r>
              <a:rPr lang="fr-FR" dirty="0"/>
              <a:t>Prescrire les préservatifs (remboursé assurance maladies 65% + Mutuelle) …</a:t>
            </a:r>
          </a:p>
          <a:p>
            <a:endParaRPr lang="fr-FR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3EB9046-DECD-EA42-80C1-06ED4718C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98FB-C64B-E24B-8B70-EB6F8C5513E9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9E5499-996A-D843-AABC-4471F9E65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7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B9195A6-E5B9-4D4C-A03E-E25E8476D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 thérapeutique pour Erwan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DF57872-4827-FE46-BEEF-4410B319D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0" y="2419519"/>
            <a:ext cx="9368400" cy="3984456"/>
          </a:xfrm>
        </p:spPr>
        <p:txBody>
          <a:bodyPr/>
          <a:lstStyle/>
          <a:p>
            <a:r>
              <a:rPr lang="fr-FR" dirty="0"/>
              <a:t>En fonction des résultats des examens complémentaires</a:t>
            </a:r>
          </a:p>
          <a:p>
            <a:pPr lvl="1"/>
            <a:r>
              <a:rPr lang="fr-FR" i="1" dirty="0" err="1"/>
              <a:t>Neisseria</a:t>
            </a:r>
            <a:r>
              <a:rPr lang="fr-FR" i="1" dirty="0"/>
              <a:t> </a:t>
            </a:r>
            <a:r>
              <a:rPr lang="fr-FR" i="1" dirty="0" err="1"/>
              <a:t>Gonorrhae</a:t>
            </a:r>
            <a:endParaRPr lang="fr-FR" i="1" dirty="0"/>
          </a:p>
          <a:p>
            <a:pPr lvl="1"/>
            <a:r>
              <a:rPr lang="fr-FR" i="1" dirty="0"/>
              <a:t>Chlamydiae trachomatis</a:t>
            </a:r>
          </a:p>
          <a:p>
            <a:pPr lvl="1"/>
            <a:r>
              <a:rPr lang="fr-FR" i="1" dirty="0"/>
              <a:t>Mycoplasma genitalium</a:t>
            </a:r>
          </a:p>
          <a:p>
            <a:pPr lvl="1"/>
            <a:r>
              <a:rPr lang="fr-FR" dirty="0"/>
              <a:t>Syphilis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1E2D3F02-4599-E14D-BE31-080CDDE52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10C5A-B417-EF45-B0AD-A4978329D4C8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9D837B-21D6-0E4F-A3B9-316EBB07B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94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DB5D69-7C1F-3F4A-B11D-ACE4378FE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Gonocoque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8B486AE-B30C-DD48-BFB8-6EE19D6448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E6DD6E2-5272-3441-8FD0-0FDF20DAD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12" y="259171"/>
            <a:ext cx="3218388" cy="19625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338C998-AE7E-AF4E-8E02-2CDCBD9C7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9DD86-33BD-0941-993C-3D1FC1E1CBA5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FD1BF23C-D152-0B40-91B4-2BC3ACD57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44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7F5C3B3-3347-5C47-8475-210F1551C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 de 1</a:t>
            </a:r>
            <a:r>
              <a:rPr lang="fr-FR" baseline="30000" dirty="0"/>
              <a:t>ère</a:t>
            </a:r>
            <a:r>
              <a:rPr lang="fr-FR" dirty="0"/>
              <a:t> intention des infections gonococciques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A4A73145-A3E0-7442-AFEA-DFDEF4639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1658868"/>
            <a:ext cx="10328225" cy="4745108"/>
          </a:xfrm>
        </p:spPr>
        <p:txBody>
          <a:bodyPr>
            <a:normAutofit lnSpcReduction="10000"/>
          </a:bodyPr>
          <a:lstStyle/>
          <a:p>
            <a:r>
              <a:rPr lang="fr-FR" dirty="0"/>
              <a:t>La Dose Unique (DU) de ceftriaxone IM reste la règle</a:t>
            </a:r>
          </a:p>
          <a:p>
            <a:pPr lvl="1"/>
            <a:r>
              <a:rPr lang="fr-FR" dirty="0"/>
              <a:t>Pour les formes symptomatiques ou asymptomatiques</a:t>
            </a:r>
          </a:p>
          <a:p>
            <a:pPr lvl="1"/>
            <a:r>
              <a:rPr lang="fr-FR" dirty="0"/>
              <a:t>Pour les localisations génitales, anales ou pharyngées</a:t>
            </a:r>
          </a:p>
          <a:p>
            <a:pPr lvl="1"/>
            <a:r>
              <a:rPr lang="fr-FR" dirty="0"/>
              <a:t>1g IM* x 1</a:t>
            </a:r>
          </a:p>
          <a:p>
            <a:pPr lvl="2"/>
            <a:r>
              <a:rPr lang="fr-FR" dirty="0"/>
              <a:t>95% d’efficacité, excellente tolérance</a:t>
            </a:r>
          </a:p>
          <a:p>
            <a:pPr lvl="1"/>
            <a:r>
              <a:rPr lang="fr-FR" dirty="0"/>
              <a:t>Pas de DU dans les formes compliquées</a:t>
            </a:r>
          </a:p>
          <a:p>
            <a:r>
              <a:rPr lang="fr-FR" dirty="0"/>
              <a:t>Résistance 2015</a:t>
            </a:r>
          </a:p>
          <a:p>
            <a:pPr lvl="1"/>
            <a:r>
              <a:rPr lang="fr-FR" dirty="0" err="1"/>
              <a:t>Péni</a:t>
            </a:r>
            <a:r>
              <a:rPr lang="fr-FR" dirty="0"/>
              <a:t> G : 20% R</a:t>
            </a:r>
          </a:p>
          <a:p>
            <a:pPr lvl="1"/>
            <a:r>
              <a:rPr lang="fr-FR" dirty="0"/>
              <a:t>Cyclines : 45% R</a:t>
            </a:r>
          </a:p>
          <a:p>
            <a:pPr lvl="1"/>
            <a:r>
              <a:rPr lang="fr-FR" dirty="0"/>
              <a:t>Quinolones : 40% R</a:t>
            </a:r>
          </a:p>
          <a:p>
            <a:r>
              <a:rPr lang="fr-FR" i="1" dirty="0"/>
              <a:t>Adjoindre Azithromycine 2g pour les personnes infectées en Asie</a:t>
            </a:r>
          </a:p>
          <a:p>
            <a:pPr lvl="1"/>
            <a:endParaRPr lang="fr-FR" dirty="0"/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EBFDE243-2C20-EB45-A7D7-258D8AD25C08}"/>
              </a:ext>
            </a:extLst>
          </p:cNvPr>
          <p:cNvSpPr/>
          <p:nvPr/>
        </p:nvSpPr>
        <p:spPr>
          <a:xfrm>
            <a:off x="7601770" y="3179067"/>
            <a:ext cx="3894491" cy="18974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A542C68-8191-8144-9462-F0156466F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B639E-4569-D44D-B34B-624C806A624D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D5B76F4C-4C67-684E-BE04-0436C5F3F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69C4BB9-90F5-284C-A12B-0710A8A2CE8A}"/>
              </a:ext>
            </a:extLst>
          </p:cNvPr>
          <p:cNvSpPr txBox="1"/>
          <p:nvPr/>
        </p:nvSpPr>
        <p:spPr>
          <a:xfrm>
            <a:off x="336935" y="6429791"/>
            <a:ext cx="3135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* Nouvelles recommandations 2022 à venir</a:t>
            </a:r>
          </a:p>
        </p:txBody>
      </p:sp>
    </p:spTree>
    <p:extLst>
      <p:ext uri="{BB962C8B-B14F-4D97-AF65-F5344CB8AC3E}">
        <p14:creationId xmlns:p14="http://schemas.microsoft.com/office/powerpoint/2010/main" val="146307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2F5C6F30-2345-AB49-9BD2-68A9AD549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Epidémiologie de l’infection VIH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59D3D17-1FEE-B346-B5DE-14DC99ADAB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65B35842-FCD4-C846-B432-4732AD7AB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A379B-8D62-5D4C-A72B-73603D818B9C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0CF081A-1351-9F40-AC39-F7DBBCC7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2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7F5C3B3-3347-5C47-8475-210F1551C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 de 2</a:t>
            </a:r>
            <a:r>
              <a:rPr lang="fr-FR" baseline="30000" dirty="0"/>
              <a:t>nde</a:t>
            </a:r>
            <a:r>
              <a:rPr lang="fr-FR" dirty="0"/>
              <a:t> intention des infections gonococciques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A4A73145-A3E0-7442-AFEA-DFDEF4639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1" y="2782389"/>
            <a:ext cx="9309463" cy="3621586"/>
          </a:xfrm>
        </p:spPr>
        <p:txBody>
          <a:bodyPr/>
          <a:lstStyle/>
          <a:p>
            <a:r>
              <a:rPr lang="fr-FR" dirty="0"/>
              <a:t>Gentamicine 240 mg IM x 1 en DU</a:t>
            </a:r>
          </a:p>
          <a:p>
            <a:pPr lvl="1"/>
            <a:r>
              <a:rPr lang="fr-FR" dirty="0"/>
              <a:t>uniquement pour les localisations génitales</a:t>
            </a:r>
          </a:p>
          <a:p>
            <a:r>
              <a:rPr lang="fr-FR" dirty="0"/>
              <a:t>Ciprofloxacine sous réserver de l’</a:t>
            </a:r>
            <a:r>
              <a:rPr lang="fr-FR" dirty="0" err="1"/>
              <a:t>ATBgramme</a:t>
            </a:r>
            <a:endParaRPr lang="fr-FR" dirty="0"/>
          </a:p>
          <a:p>
            <a:pPr lvl="1"/>
            <a:r>
              <a:rPr lang="fr-FR" dirty="0"/>
              <a:t>500 mg x1 en dose unique</a:t>
            </a:r>
          </a:p>
          <a:p>
            <a:pPr lvl="1"/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E803BD6-7036-3741-BE3D-FF6A026DBA36}"/>
              </a:ext>
            </a:extLst>
          </p:cNvPr>
          <p:cNvSpPr txBox="1"/>
          <p:nvPr/>
        </p:nvSpPr>
        <p:spPr>
          <a:xfrm>
            <a:off x="4305164" y="1737360"/>
            <a:ext cx="3553098" cy="461665"/>
          </a:xfrm>
          <a:prstGeom prst="rect">
            <a:avLst/>
          </a:prstGeom>
          <a:solidFill>
            <a:srgbClr val="993300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+mj-lt"/>
              </a:rPr>
              <a:t>Vraiment du 2</a:t>
            </a:r>
            <a:r>
              <a:rPr lang="fr-FR" sz="2400" baseline="30000" dirty="0">
                <a:solidFill>
                  <a:schemeClr val="bg1"/>
                </a:solidFill>
                <a:latin typeface="+mj-lt"/>
              </a:rPr>
              <a:t>nd</a:t>
            </a:r>
            <a:r>
              <a:rPr lang="fr-FR" sz="2400" dirty="0">
                <a:solidFill>
                  <a:schemeClr val="bg1"/>
                </a:solidFill>
                <a:latin typeface="+mj-lt"/>
              </a:rPr>
              <a:t> choix !!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CD571F6-5CAC-DC45-A6C7-918C6DDF1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2E1B0-9248-E14E-A7F0-6BB50F694BAF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5955006A-723F-3F4B-A618-45322152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65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0201C3-D473-CB46-81F5-46BB7ED4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645" y="2747962"/>
            <a:ext cx="8743950" cy="1362075"/>
          </a:xfrm>
        </p:spPr>
        <p:txBody>
          <a:bodyPr/>
          <a:lstStyle/>
          <a:p>
            <a:r>
              <a:rPr lang="fr-FR" dirty="0"/>
              <a:t>Chlamydiae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D93BB9-F92F-5844-A357-F976C9E9E0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Picture 2" descr="Phascolarctos cinereus">
            <a:extLst>
              <a:ext uri="{FF2B5EF4-FFF2-40B4-BE49-F238E27FC236}">
                <a16:creationId xmlns:a16="http://schemas.microsoft.com/office/drawing/2014/main" id="{7E7FB755-321A-6F4A-BE39-AA8EF360A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7"/>
          <a:stretch/>
        </p:blipFill>
        <p:spPr bwMode="auto">
          <a:xfrm>
            <a:off x="282589" y="217263"/>
            <a:ext cx="4003661" cy="2046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05E146A-AA84-184A-8469-66F3AD41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2710-89F6-A344-A544-A4BAC03A0E92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7A8D0792-5F43-C048-A092-5780FE4E9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3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4265" y="362056"/>
            <a:ext cx="10863469" cy="363530"/>
          </a:xfrm>
          <a:prstGeom prst="rect">
            <a:avLst/>
          </a:prstGeom>
        </p:spPr>
        <p:txBody>
          <a:bodyPr vert="horz" wrap="square" lIns="0" tIns="1152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527">
              <a:spcBef>
                <a:spcPts val="91"/>
              </a:spcBef>
            </a:pPr>
            <a:r>
              <a:rPr sz="2541" spc="-127" dirty="0">
                <a:latin typeface="Trebuchet MS"/>
                <a:cs typeface="Trebuchet MS"/>
              </a:rPr>
              <a:t>Recommandations </a:t>
            </a:r>
            <a:r>
              <a:rPr sz="2541" spc="-103" dirty="0">
                <a:latin typeface="Trebuchet MS"/>
                <a:cs typeface="Trebuchet MS"/>
              </a:rPr>
              <a:t>HAS</a:t>
            </a:r>
            <a:r>
              <a:rPr sz="2541" spc="-277" dirty="0">
                <a:latin typeface="Trebuchet MS"/>
                <a:cs typeface="Trebuchet MS"/>
              </a:rPr>
              <a:t> </a:t>
            </a:r>
            <a:r>
              <a:rPr sz="2541" spc="-208" dirty="0">
                <a:latin typeface="Trebuchet MS"/>
                <a:cs typeface="Trebuchet MS"/>
              </a:rPr>
              <a:t>2018</a:t>
            </a:r>
            <a:endParaRPr sz="2541" dirty="0">
              <a:latin typeface="Trebuchet MS"/>
              <a:cs typeface="Trebuchet MS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806790"/>
              </p:ext>
            </p:extLst>
          </p:nvPr>
        </p:nvGraphicFramePr>
        <p:xfrm>
          <a:off x="664265" y="1188141"/>
          <a:ext cx="10863468" cy="44817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2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1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8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6688">
                <a:tc>
                  <a:txBody>
                    <a:bodyPr/>
                    <a:lstStyle/>
                    <a:p>
                      <a:pPr marL="5778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000" b="1" spc="-125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Lieux</a:t>
                      </a:r>
                      <a:endParaRPr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23052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000" b="1" spc="-75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Population</a:t>
                      </a:r>
                      <a:endParaRPr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23052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78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000" b="1" spc="-45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Modalités</a:t>
                      </a:r>
                      <a:endParaRPr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23052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5030">
                <a:tc>
                  <a:txBody>
                    <a:bodyPr/>
                    <a:lstStyle/>
                    <a:p>
                      <a:pPr marL="57785" marR="85915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CeGIDD </a:t>
                      </a:r>
                      <a:endParaRPr lang="fr-F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7785" marR="85915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400" spc="-9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CPEF</a:t>
                      </a: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7785" marR="122555">
                        <a:lnSpc>
                          <a:spcPct val="100000"/>
                        </a:lnSpc>
                      </a:pPr>
                      <a:r>
                        <a:rPr sz="1400" spc="-65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Centres</a:t>
                      </a:r>
                      <a:r>
                        <a:rPr sz="1400" spc="-6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400" spc="-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IVG</a:t>
                      </a:r>
                      <a:endParaRPr lang="fr-FR" sz="1400" spc="-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7785" marR="122555">
                        <a:lnSpc>
                          <a:spcPct val="100000"/>
                        </a:lnSpc>
                      </a:pPr>
                      <a:r>
                        <a:rPr sz="1400" spc="-6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Cabinets</a:t>
                      </a:r>
                      <a:r>
                        <a:rPr sz="1400" spc="-17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400" spc="-7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libéraux  </a:t>
                      </a:r>
                      <a:r>
                        <a:rPr sz="1400" spc="-3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Médecine </a:t>
                      </a:r>
                      <a:r>
                        <a:rPr sz="1400" spc="-12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G,</a:t>
                      </a:r>
                      <a:endParaRPr lang="fr-FR" sz="1400" spc="-125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7785" marR="122555">
                        <a:lnSpc>
                          <a:spcPct val="100000"/>
                        </a:lnSpc>
                      </a:pPr>
                      <a:r>
                        <a:rPr sz="1400" spc="-75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Gynécologie</a:t>
                      </a:r>
                      <a:endParaRPr lang="fr-FR" sz="1400" spc="-75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7785" marR="122555">
                        <a:lnSpc>
                          <a:spcPct val="100000"/>
                        </a:lnSpc>
                      </a:pPr>
                      <a:r>
                        <a:rPr lang="fr-FR" sz="1400" spc="-7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Sage Femme</a:t>
                      </a: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23052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9E0ED"/>
                    </a:solidFill>
                  </a:tcPr>
                </a:tc>
                <a:tc>
                  <a:txBody>
                    <a:bodyPr/>
                    <a:lstStyle/>
                    <a:p>
                      <a:pPr marL="57785" marR="40005">
                        <a:lnSpc>
                          <a:spcPct val="100000"/>
                        </a:lnSpc>
                        <a:spcBef>
                          <a:spcPts val="200"/>
                        </a:spcBef>
                        <a:buAutoNum type="arabicPeriod"/>
                        <a:tabLst>
                          <a:tab pos="245745" algn="l"/>
                        </a:tabLst>
                      </a:pPr>
                      <a:r>
                        <a:rPr sz="2000" spc="-6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Dépistage  systématique </a:t>
                      </a:r>
                      <a:r>
                        <a:rPr sz="2000" spc="-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  </a:t>
                      </a:r>
                      <a:r>
                        <a:rPr sz="2000" spc="-6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femmes </a:t>
                      </a:r>
                      <a:r>
                        <a:rPr sz="2000" spc="-6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âg</a:t>
                      </a:r>
                      <a:r>
                        <a:rPr lang="fr-FR" sz="2000" spc="-6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ée</a:t>
                      </a:r>
                      <a:r>
                        <a:rPr sz="2000" spc="-6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 de</a:t>
                      </a:r>
                      <a:r>
                        <a:rPr lang="fr-FR" sz="2000" spc="-6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2000" spc="-29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2000" spc="-4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15-25  ans </a:t>
                      </a:r>
                      <a:r>
                        <a:rPr sz="2000" spc="-6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 </a:t>
                      </a:r>
                      <a:r>
                        <a:rPr sz="2000" spc="-6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compris </a:t>
                      </a:r>
                      <a:r>
                        <a:rPr sz="2000" spc="-6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les  </a:t>
                      </a:r>
                      <a:r>
                        <a:rPr sz="2000" spc="-6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femmes</a:t>
                      </a:r>
                      <a:r>
                        <a:rPr sz="2000" spc="-1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2000" spc="-7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enceintes</a:t>
                      </a:r>
                      <a:endParaRPr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  <a:buFont typeface="Trebuchet MS"/>
                        <a:buAutoNum type="arabicPeriod"/>
                      </a:pPr>
                      <a:endParaRPr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  <a:buAutoNum type="arabicPeriod"/>
                        <a:tabLst>
                          <a:tab pos="245745" algn="l"/>
                        </a:tabLst>
                      </a:pPr>
                      <a:r>
                        <a:rPr sz="2000" spc="-6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Dépistage </a:t>
                      </a:r>
                      <a:r>
                        <a:rPr sz="2000" spc="-8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ciblé </a:t>
                      </a:r>
                      <a:r>
                        <a:rPr sz="2000" spc="-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</a:t>
                      </a:r>
                      <a:r>
                        <a:rPr sz="2000" spc="-22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2000" spc="-1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</a:t>
                      </a:r>
                      <a:endParaRPr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7785" marR="385445" indent="85725">
                        <a:lnSpc>
                          <a:spcPct val="100000"/>
                        </a:lnSpc>
                        <a:buChar char="-"/>
                        <a:tabLst>
                          <a:tab pos="245745" algn="l"/>
                        </a:tabLst>
                      </a:pPr>
                      <a:r>
                        <a:rPr sz="2000" spc="-4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Hommes  </a:t>
                      </a:r>
                      <a:r>
                        <a:rPr sz="2000" spc="-7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sexuellement</a:t>
                      </a:r>
                      <a:r>
                        <a:rPr sz="2000" spc="-17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2000" spc="-8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actifs  avec</a:t>
                      </a:r>
                      <a:r>
                        <a:rPr sz="2000" spc="-1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2000" spc="-5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FDR</a:t>
                      </a:r>
                      <a:endParaRPr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7785" marR="262890" indent="85725">
                        <a:lnSpc>
                          <a:spcPct val="100000"/>
                        </a:lnSpc>
                        <a:buChar char="-"/>
                        <a:tabLst>
                          <a:tab pos="245745" algn="l"/>
                        </a:tabLst>
                      </a:pPr>
                      <a:r>
                        <a:rPr sz="2000" spc="-6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Femmes  </a:t>
                      </a:r>
                      <a:r>
                        <a:rPr sz="2000" spc="-7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sexuellement</a:t>
                      </a:r>
                      <a:r>
                        <a:rPr sz="2000" spc="-16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2000" spc="-7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actives</a:t>
                      </a:r>
                      <a:r>
                        <a:rPr lang="fr-FR" sz="2000" spc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2000" spc="-3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&gt;25 </a:t>
                      </a:r>
                      <a:r>
                        <a:rPr sz="2000" spc="-4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ans </a:t>
                      </a:r>
                      <a:r>
                        <a:rPr sz="2000" spc="-8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avec</a:t>
                      </a:r>
                      <a:r>
                        <a:rPr sz="2000" spc="-28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2000" spc="-28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2000" spc="-5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FDR</a:t>
                      </a:r>
                      <a:endParaRPr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7785" marR="332105">
                        <a:lnSpc>
                          <a:spcPct val="100000"/>
                        </a:lnSpc>
                      </a:pPr>
                      <a:r>
                        <a:rPr sz="2000" spc="-9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sz="2000" spc="-6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Femmes</a:t>
                      </a:r>
                      <a:r>
                        <a:rPr sz="2000" spc="-18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2000" spc="-7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enceintes  </a:t>
                      </a:r>
                      <a:r>
                        <a:rPr sz="2000" spc="-6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consultant </a:t>
                      </a:r>
                      <a:r>
                        <a:rPr sz="2000" spc="-4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pour</a:t>
                      </a:r>
                      <a:r>
                        <a:rPr sz="2000" spc="-2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2000" spc="-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IVG</a:t>
                      </a:r>
                      <a:endParaRPr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23052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9E0ED"/>
                    </a:solidFill>
                  </a:tcPr>
                </a:tc>
                <a:tc>
                  <a:txBody>
                    <a:bodyPr/>
                    <a:lstStyle/>
                    <a:p>
                      <a:pPr marL="57785" marR="325755">
                        <a:lnSpc>
                          <a:spcPct val="100000"/>
                        </a:lnSpc>
                        <a:spcBef>
                          <a:spcPts val="200"/>
                        </a:spcBef>
                        <a:buAutoNum type="arabicPeriod"/>
                        <a:tabLst>
                          <a:tab pos="245745" algn="l"/>
                        </a:tabLst>
                      </a:pPr>
                      <a:r>
                        <a:rPr lang="fr-FR" sz="2000" spc="-6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2000" spc="-6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 </a:t>
                      </a:r>
                      <a:r>
                        <a:rPr lang="fr-FR" sz="2000" spc="-4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test d’amplification</a:t>
                      </a:r>
                      <a:r>
                        <a:rPr sz="2000" spc="-4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2000" spc="-4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sur</a:t>
                      </a:r>
                      <a:r>
                        <a:rPr sz="2000" spc="-30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2000" spc="-6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auto-</a:t>
                      </a:r>
                      <a:r>
                        <a:rPr sz="2000" spc="-6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</a:t>
                      </a:r>
                      <a:r>
                        <a:rPr lang="fr-FR" sz="2000" spc="-65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élè</a:t>
                      </a:r>
                      <a:r>
                        <a:rPr sz="2000" spc="-65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vements</a:t>
                      </a:r>
                      <a:r>
                        <a:rPr sz="2000" spc="-6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2000" spc="-6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sz="2000" spc="-3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</a:t>
                      </a:r>
                      <a:r>
                        <a:rPr sz="2000" spc="-3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2000" spc="-75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cliniciens</a:t>
                      </a:r>
                      <a:r>
                        <a:rPr lang="fr-FR" sz="2000" spc="-7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  <a:spcBef>
                          <a:spcPts val="900"/>
                        </a:spcBef>
                        <a:buAutoNum type="arabicPeriod"/>
                        <a:tabLst>
                          <a:tab pos="245745" algn="l"/>
                        </a:tabLst>
                      </a:pPr>
                      <a:r>
                        <a:rPr lang="fr-FR" sz="2000" spc="-6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2000" spc="-65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Rythme</a:t>
                      </a:r>
                      <a:r>
                        <a:rPr sz="2000" spc="-1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2000" spc="-1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</a:t>
                      </a:r>
                      <a:endParaRPr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374650" lvl="1" indent="-101600">
                        <a:lnSpc>
                          <a:spcPct val="100000"/>
                        </a:lnSpc>
                        <a:buChar char="-"/>
                        <a:tabLst>
                          <a:tab pos="375285" algn="l"/>
                        </a:tabLst>
                      </a:pPr>
                      <a:r>
                        <a:rPr sz="2000" spc="-5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Annuel si</a:t>
                      </a:r>
                      <a:r>
                        <a:rPr sz="2000" spc="-18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2000" spc="-114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CT-</a:t>
                      </a:r>
                      <a:endParaRPr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374650" lvl="1" indent="-101600">
                        <a:lnSpc>
                          <a:spcPct val="100000"/>
                        </a:lnSpc>
                        <a:buChar char="-"/>
                        <a:tabLst>
                          <a:tab pos="375285" algn="l"/>
                        </a:tabLst>
                      </a:pPr>
                      <a:r>
                        <a:rPr sz="2000" spc="-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3-6 </a:t>
                      </a:r>
                      <a:r>
                        <a:rPr sz="2000" spc="-4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mois </a:t>
                      </a:r>
                      <a:r>
                        <a:rPr sz="2000" spc="-55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</a:t>
                      </a:r>
                      <a:r>
                        <a:rPr sz="2000" spc="-34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2000" spc="-34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2000" spc="-9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CT+</a:t>
                      </a:r>
                      <a:endParaRPr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374650" lvl="1" indent="-101600">
                        <a:lnSpc>
                          <a:spcPct val="100000"/>
                        </a:lnSpc>
                        <a:buChar char="-"/>
                        <a:tabLst>
                          <a:tab pos="375285" algn="l"/>
                        </a:tabLst>
                      </a:pPr>
                      <a:r>
                        <a:rPr sz="2000" spc="-3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fr-FR" sz="2000" spc="-3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2000" spc="-35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2000" spc="-4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mois </a:t>
                      </a:r>
                      <a:r>
                        <a:rPr sz="2000" spc="-4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pour </a:t>
                      </a:r>
                      <a:r>
                        <a:rPr sz="2000" spc="-6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les </a:t>
                      </a:r>
                      <a:r>
                        <a:rPr sz="2000" spc="-4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HSH</a:t>
                      </a:r>
                      <a:endParaRPr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7785" marR="240029">
                        <a:lnSpc>
                          <a:spcPct val="100000"/>
                        </a:lnSpc>
                        <a:spcBef>
                          <a:spcPts val="1000"/>
                        </a:spcBef>
                        <a:buAutoNum type="arabicPeriod"/>
                        <a:tabLst>
                          <a:tab pos="245745" algn="l"/>
                        </a:tabLst>
                      </a:pPr>
                      <a:r>
                        <a:rPr lang="fr-FR" sz="2000" spc="-5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2000" spc="-5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Pas </a:t>
                      </a:r>
                      <a:r>
                        <a:rPr sz="2000" spc="-6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 </a:t>
                      </a:r>
                      <a:r>
                        <a:rPr sz="2000" spc="-7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test </a:t>
                      </a:r>
                      <a:r>
                        <a:rPr sz="2000" spc="-6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  </a:t>
                      </a:r>
                      <a:r>
                        <a:rPr sz="2000" spc="-6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contrôle </a:t>
                      </a:r>
                      <a:r>
                        <a:rPr sz="2000" spc="-6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systématique  </a:t>
                      </a:r>
                      <a:r>
                        <a:rPr sz="2000" spc="-6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(sauf </a:t>
                      </a:r>
                      <a:r>
                        <a:rPr sz="2000" spc="-7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femme</a:t>
                      </a:r>
                      <a:r>
                        <a:rPr sz="2000" spc="-22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2000" spc="-7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enceinte)</a:t>
                      </a:r>
                      <a:endParaRPr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7785" marR="282575">
                        <a:lnSpc>
                          <a:spcPct val="100000"/>
                        </a:lnSpc>
                        <a:spcBef>
                          <a:spcPts val="900"/>
                        </a:spcBef>
                        <a:buAutoNum type="arabicPeriod"/>
                        <a:tabLst>
                          <a:tab pos="245745" algn="l"/>
                        </a:tabLst>
                      </a:pPr>
                      <a:r>
                        <a:rPr lang="fr-FR" sz="2000" spc="-14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2000" spc="-14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TT </a:t>
                      </a:r>
                      <a:r>
                        <a:rPr sz="2000" spc="-7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partenaire</a:t>
                      </a:r>
                      <a:r>
                        <a:rPr sz="2000" spc="-7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2000" spc="-6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via</a:t>
                      </a:r>
                      <a:r>
                        <a:rPr sz="2000" spc="-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2000" spc="-8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 </a:t>
                      </a:r>
                      <a:r>
                        <a:rPr lang="fr-FR" sz="2000" spc="-4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personne</a:t>
                      </a:r>
                      <a:r>
                        <a:rPr sz="2000" spc="-13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2000" spc="-8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infectée</a:t>
                      </a:r>
                      <a:endParaRPr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23052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9E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2755718" y="6406319"/>
            <a:ext cx="5860997" cy="179249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089" spc="-50" dirty="0">
                <a:latin typeface="Trebuchet MS"/>
                <a:cs typeface="Trebuchet MS"/>
              </a:rPr>
              <a:t>Réévaluation</a:t>
            </a:r>
            <a:r>
              <a:rPr sz="1089" spc="-77" dirty="0">
                <a:latin typeface="Trebuchet MS"/>
                <a:cs typeface="Trebuchet MS"/>
              </a:rPr>
              <a:t> </a:t>
            </a:r>
            <a:r>
              <a:rPr sz="1089" spc="-45" dirty="0">
                <a:latin typeface="Trebuchet MS"/>
                <a:cs typeface="Trebuchet MS"/>
              </a:rPr>
              <a:t>de</a:t>
            </a:r>
            <a:r>
              <a:rPr sz="1089" spc="-77" dirty="0">
                <a:latin typeface="Trebuchet MS"/>
                <a:cs typeface="Trebuchet MS"/>
              </a:rPr>
              <a:t> </a:t>
            </a:r>
            <a:r>
              <a:rPr sz="1089" spc="-64" dirty="0">
                <a:latin typeface="Trebuchet MS"/>
                <a:cs typeface="Trebuchet MS"/>
              </a:rPr>
              <a:t>la</a:t>
            </a:r>
            <a:r>
              <a:rPr sz="1089" spc="-77" dirty="0">
                <a:latin typeface="Trebuchet MS"/>
                <a:cs typeface="Trebuchet MS"/>
              </a:rPr>
              <a:t> </a:t>
            </a:r>
            <a:r>
              <a:rPr sz="1089" spc="-54" dirty="0">
                <a:latin typeface="Trebuchet MS"/>
                <a:cs typeface="Trebuchet MS"/>
              </a:rPr>
              <a:t>stratégie</a:t>
            </a:r>
            <a:r>
              <a:rPr sz="1089" spc="-73" dirty="0">
                <a:latin typeface="Trebuchet MS"/>
                <a:cs typeface="Trebuchet MS"/>
              </a:rPr>
              <a:t> </a:t>
            </a:r>
            <a:r>
              <a:rPr sz="1089" spc="-50" dirty="0">
                <a:latin typeface="Trebuchet MS"/>
                <a:cs typeface="Trebuchet MS"/>
              </a:rPr>
              <a:t>de</a:t>
            </a:r>
            <a:r>
              <a:rPr sz="1089" spc="-73" dirty="0">
                <a:latin typeface="Trebuchet MS"/>
                <a:cs typeface="Trebuchet MS"/>
              </a:rPr>
              <a:t> </a:t>
            </a:r>
            <a:r>
              <a:rPr sz="1089" spc="-45" dirty="0">
                <a:latin typeface="Trebuchet MS"/>
                <a:cs typeface="Trebuchet MS"/>
              </a:rPr>
              <a:t>dépistage</a:t>
            </a:r>
            <a:r>
              <a:rPr sz="1089" spc="-73" dirty="0">
                <a:latin typeface="Trebuchet MS"/>
                <a:cs typeface="Trebuchet MS"/>
              </a:rPr>
              <a:t> </a:t>
            </a:r>
            <a:r>
              <a:rPr sz="1089" spc="-36" dirty="0">
                <a:latin typeface="Trebuchet MS"/>
                <a:cs typeface="Trebuchet MS"/>
              </a:rPr>
              <a:t>des</a:t>
            </a:r>
            <a:r>
              <a:rPr sz="1089" spc="-77" dirty="0">
                <a:latin typeface="Trebuchet MS"/>
                <a:cs typeface="Trebuchet MS"/>
              </a:rPr>
              <a:t> </a:t>
            </a:r>
            <a:r>
              <a:rPr sz="1089" spc="-50" dirty="0">
                <a:latin typeface="Trebuchet MS"/>
                <a:cs typeface="Trebuchet MS"/>
              </a:rPr>
              <a:t>infections</a:t>
            </a:r>
            <a:r>
              <a:rPr sz="1089" spc="-77" dirty="0">
                <a:latin typeface="Trebuchet MS"/>
                <a:cs typeface="Trebuchet MS"/>
              </a:rPr>
              <a:t> </a:t>
            </a:r>
            <a:r>
              <a:rPr sz="1089" spc="-54" dirty="0">
                <a:latin typeface="Trebuchet MS"/>
                <a:cs typeface="Trebuchet MS"/>
              </a:rPr>
              <a:t>à</a:t>
            </a:r>
            <a:r>
              <a:rPr sz="1089" spc="-77" dirty="0">
                <a:latin typeface="Trebuchet MS"/>
                <a:cs typeface="Trebuchet MS"/>
              </a:rPr>
              <a:t> </a:t>
            </a:r>
            <a:r>
              <a:rPr sz="1089" i="1" spc="-54" dirty="0">
                <a:latin typeface="Trebuchet MS"/>
                <a:cs typeface="Trebuchet MS"/>
              </a:rPr>
              <a:t>Chlamydia</a:t>
            </a:r>
            <a:r>
              <a:rPr sz="1089" i="1" spc="-77" dirty="0">
                <a:latin typeface="Trebuchet MS"/>
                <a:cs typeface="Trebuchet MS"/>
              </a:rPr>
              <a:t> </a:t>
            </a:r>
            <a:r>
              <a:rPr sz="1089" i="1" spc="-59" dirty="0">
                <a:latin typeface="Trebuchet MS"/>
                <a:cs typeface="Trebuchet MS"/>
              </a:rPr>
              <a:t>trachomatis</a:t>
            </a:r>
            <a:r>
              <a:rPr sz="1089" spc="-59" dirty="0">
                <a:latin typeface="Trebuchet MS"/>
                <a:cs typeface="Trebuchet MS"/>
              </a:rPr>
              <a:t>,</a:t>
            </a:r>
            <a:r>
              <a:rPr sz="1089" spc="-73" dirty="0">
                <a:latin typeface="Trebuchet MS"/>
                <a:cs typeface="Trebuchet MS"/>
              </a:rPr>
              <a:t> </a:t>
            </a:r>
            <a:r>
              <a:rPr sz="1089" spc="-54" dirty="0">
                <a:latin typeface="Trebuchet MS"/>
                <a:cs typeface="Trebuchet MS"/>
              </a:rPr>
              <a:t>HAS,</a:t>
            </a:r>
            <a:r>
              <a:rPr sz="1089" spc="-73" dirty="0">
                <a:latin typeface="Trebuchet MS"/>
                <a:cs typeface="Trebuchet MS"/>
              </a:rPr>
              <a:t> </a:t>
            </a:r>
            <a:r>
              <a:rPr sz="1089" spc="-45" dirty="0">
                <a:latin typeface="Trebuchet MS"/>
                <a:cs typeface="Trebuchet MS"/>
              </a:rPr>
              <a:t>septembre</a:t>
            </a:r>
            <a:r>
              <a:rPr sz="1089" spc="-73" dirty="0">
                <a:latin typeface="Trebuchet MS"/>
                <a:cs typeface="Trebuchet MS"/>
              </a:rPr>
              <a:t> </a:t>
            </a:r>
            <a:r>
              <a:rPr sz="1089" spc="-23" dirty="0">
                <a:latin typeface="Trebuchet MS"/>
                <a:cs typeface="Trebuchet MS"/>
              </a:rPr>
              <a:t>2018</a:t>
            </a:r>
            <a:endParaRPr sz="1089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5239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AAE289B-0C1D-3143-8047-39C53F27C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Pas de difficultés thérapeutiques particulières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39DEB14E-1BCE-B54C-84A0-B0893D11C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2114550"/>
            <a:ext cx="10863469" cy="4289425"/>
          </a:xfrm>
        </p:spPr>
        <p:txBody>
          <a:bodyPr/>
          <a:lstStyle/>
          <a:p>
            <a:r>
              <a:rPr lang="fr-FR" dirty="0"/>
              <a:t>Doxycycline</a:t>
            </a:r>
          </a:p>
          <a:p>
            <a:pPr lvl="1"/>
            <a:r>
              <a:rPr lang="fr-FR" dirty="0"/>
              <a:t>100 mg x 2/j x 7 jours</a:t>
            </a:r>
          </a:p>
          <a:p>
            <a:pPr marL="228600" lvl="1" indent="0">
              <a:buNone/>
            </a:pPr>
            <a:endParaRPr lang="fr-FR" dirty="0"/>
          </a:p>
          <a:p>
            <a:r>
              <a:rPr lang="fr-FR" dirty="0" err="1"/>
              <a:t>Azythromycine</a:t>
            </a:r>
            <a:endParaRPr lang="fr-FR" dirty="0"/>
          </a:p>
          <a:p>
            <a:pPr lvl="1"/>
            <a:r>
              <a:rPr lang="fr-FR" dirty="0"/>
              <a:t>La dose unique est efficace (1g) mais induit des résistances de Mycoplasma genitalium !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C7E7454-466F-A04C-B936-979AEF08C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4644514"/>
            <a:ext cx="3882058" cy="18912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BCBBD07-5251-2F43-B36B-623B9304D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6681-5E54-4A47-BCF6-FB579EA46E79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D4B0B6D-12E7-9A45-8626-2F11793E9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78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7E8E495-BCAD-BA4D-AFEA-21B59FC19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Mais attention aux lymphogranulomatoses vénériennes (LGV)…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7B44C00-99D4-3C4E-B9FD-4956F694A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49" y="2211774"/>
            <a:ext cx="3740553" cy="4323999"/>
          </a:xfrm>
        </p:spPr>
        <p:txBody>
          <a:bodyPr/>
          <a:lstStyle/>
          <a:p>
            <a:r>
              <a:rPr lang="fr-FR" dirty="0"/>
              <a:t>C. trachomatis </a:t>
            </a:r>
            <a:r>
              <a:rPr lang="fr-FR" dirty="0" err="1"/>
              <a:t>génovar</a:t>
            </a:r>
            <a:r>
              <a:rPr lang="fr-FR" dirty="0"/>
              <a:t> L (Maladie de Nicolas Favre)</a:t>
            </a:r>
          </a:p>
          <a:p>
            <a:r>
              <a:rPr lang="fr-FR" dirty="0"/>
              <a:t>Essentiellement forme rectale des HSH</a:t>
            </a:r>
          </a:p>
          <a:p>
            <a:r>
              <a:rPr lang="fr-FR" dirty="0"/>
              <a:t>13,7% des CT rectales en 2020 sont des LGV</a:t>
            </a:r>
          </a:p>
          <a:p>
            <a:r>
              <a:rPr lang="fr-FR" dirty="0"/>
              <a:t>Forme plus résistante au traitement</a:t>
            </a:r>
          </a:p>
          <a:p>
            <a:pPr lvl="1"/>
            <a:r>
              <a:rPr lang="fr-FR" dirty="0"/>
              <a:t>1</a:t>
            </a:r>
            <a:r>
              <a:rPr lang="fr-FR" baseline="30000" dirty="0"/>
              <a:t>ère</a:t>
            </a:r>
            <a:r>
              <a:rPr lang="fr-FR" dirty="0"/>
              <a:t> intention : Doxycycline 100 mg x 2 po </a:t>
            </a:r>
            <a:r>
              <a:rPr lang="fr-FR" u="sng" dirty="0"/>
              <a:t>21 jours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4711F4F-8462-5443-B3C0-A903BA4D1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0" y="1892300"/>
            <a:ext cx="6909299" cy="418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9A8CAE9-B408-EF44-A24F-938D63A67083}"/>
              </a:ext>
            </a:extLst>
          </p:cNvPr>
          <p:cNvSpPr txBox="1"/>
          <p:nvPr/>
        </p:nvSpPr>
        <p:spPr>
          <a:xfrm>
            <a:off x="5012875" y="6428024"/>
            <a:ext cx="3472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Données CNR Chlamydiae 2019 et SpF 2021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1F637F33-C731-5B4B-BA70-6CEE58F3F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FE962-DA22-164B-B57C-D5FE9C5F1811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9BED5CE-9499-8441-886E-15FCE0AA7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60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67C71-D87B-1A45-916A-B49C6F651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Mycoplasmes, dont </a:t>
            </a:r>
            <a:r>
              <a:rPr lang="fr-FR" i="1" dirty="0"/>
              <a:t>M.  genitalium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C3AA2DA-1150-BA4B-84A7-EB7BBC0F69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prise de tête !</a:t>
            </a:r>
          </a:p>
        </p:txBody>
      </p:sp>
      <p:pic>
        <p:nvPicPr>
          <p:cNvPr id="5122" name="Picture 2" descr="Image associée">
            <a:extLst>
              <a:ext uri="{FF2B5EF4-FFF2-40B4-BE49-F238E27FC236}">
                <a16:creationId xmlns:a16="http://schemas.microsoft.com/office/drawing/2014/main" id="{F2048977-5735-AD46-80E9-6406A6DB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95" y="237434"/>
            <a:ext cx="3009056" cy="20060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6268D716-E035-C944-9BC1-D4658E2DD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D1A5-8A1C-CB48-9416-6C5602C176DE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042D727-FE7C-9F44-BA59-B82E852C3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71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982ECEE-B687-C44D-B2CF-89404C197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Mycoplasmes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130D2D0-2348-B345-B827-3866D2CD2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1" y="2291317"/>
            <a:ext cx="8975725" cy="4112659"/>
          </a:xfrm>
        </p:spPr>
        <p:txBody>
          <a:bodyPr/>
          <a:lstStyle/>
          <a:p>
            <a:r>
              <a:rPr lang="fr-FR" i="1" dirty="0"/>
              <a:t>M. </a:t>
            </a:r>
            <a:r>
              <a:rPr lang="fr-FR" i="1" dirty="0" err="1"/>
              <a:t>hominis</a:t>
            </a:r>
            <a:r>
              <a:rPr lang="fr-FR" i="1" dirty="0"/>
              <a:t> </a:t>
            </a:r>
            <a:r>
              <a:rPr lang="fr-FR" dirty="0"/>
              <a:t>et </a:t>
            </a:r>
            <a:r>
              <a:rPr lang="fr-FR" i="1" dirty="0" err="1"/>
              <a:t>ureaplasma</a:t>
            </a:r>
            <a:endParaRPr lang="fr-FR" i="1" dirty="0"/>
          </a:p>
          <a:p>
            <a:pPr lvl="1"/>
            <a:r>
              <a:rPr lang="fr-FR" dirty="0"/>
              <a:t>Pathogénicité ?</a:t>
            </a:r>
          </a:p>
          <a:p>
            <a:pPr lvl="1"/>
            <a:r>
              <a:rPr lang="fr-FR" dirty="0"/>
              <a:t>Pas de traitement habituellement</a:t>
            </a:r>
          </a:p>
          <a:p>
            <a:pPr lvl="1"/>
            <a:r>
              <a:rPr lang="fr-FR" dirty="0"/>
              <a:t>Sensible aux cyclines</a:t>
            </a:r>
          </a:p>
          <a:p>
            <a:r>
              <a:rPr lang="fr-FR" i="1" dirty="0"/>
              <a:t>M. genitalium</a:t>
            </a:r>
          </a:p>
          <a:p>
            <a:pPr lvl="1"/>
            <a:r>
              <a:rPr lang="fr-FR" dirty="0"/>
              <a:t>3</a:t>
            </a:r>
            <a:r>
              <a:rPr lang="fr-FR" baseline="30000" dirty="0"/>
              <a:t>ème</a:t>
            </a:r>
            <a:r>
              <a:rPr lang="fr-FR" dirty="0"/>
              <a:t> cause d’urétrite chez l’homme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20787DB-FC41-F143-B876-B9B601162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6327-F148-154F-A9E0-F3C324825E2F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E05CAB8-1231-1241-80F1-A43F48046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85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42477" y="2165642"/>
            <a:ext cx="9441180" cy="2845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lvl="1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685800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914400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143000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marL="1312863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6pPr>
            <a:lvl7pPr marL="1484313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7pPr>
            <a:lvl8pPr marL="1657350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aseline="0"/>
            </a:lvl8pPr>
            <a:lvl9pPr marL="1882775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aseline="0"/>
            </a:lvl9pPr>
          </a:lstStyle>
          <a:p>
            <a:r>
              <a:rPr i="0" dirty="0"/>
              <a:t>En population générale : 1-3%</a:t>
            </a:r>
          </a:p>
          <a:p>
            <a:r>
              <a:rPr i="0" dirty="0"/>
              <a:t>Un peu plus élevé chez la femme</a:t>
            </a:r>
          </a:p>
          <a:p>
            <a:r>
              <a:rPr i="0" dirty="0"/>
              <a:t>Populations à risque : 4-40%</a:t>
            </a:r>
          </a:p>
          <a:p>
            <a:r>
              <a:rPr lang="fr-FR" i="0" dirty="0"/>
              <a:t>H</a:t>
            </a:r>
            <a:r>
              <a:rPr i="0" dirty="0" err="1"/>
              <a:t>autement</a:t>
            </a:r>
            <a:r>
              <a:rPr i="0" dirty="0"/>
              <a:t> </a:t>
            </a:r>
            <a:r>
              <a:rPr i="0" dirty="0" err="1"/>
              <a:t>prévalent</a:t>
            </a:r>
            <a:endParaRPr lang="fr-FR" i="0" dirty="0"/>
          </a:p>
          <a:p>
            <a:pPr lvl="1"/>
            <a:r>
              <a:rPr lang="fr-FR" i="0" dirty="0"/>
              <a:t>C</a:t>
            </a:r>
            <a:r>
              <a:rPr i="0" dirty="0" err="1"/>
              <a:t>hez</a:t>
            </a:r>
            <a:r>
              <a:rPr i="0" dirty="0"/>
              <a:t> les HSH</a:t>
            </a:r>
            <a:endParaRPr lang="fr-FR" i="0" dirty="0"/>
          </a:p>
          <a:p>
            <a:pPr lvl="2"/>
            <a:r>
              <a:rPr lang="fr-FR" dirty="0"/>
              <a:t>En </a:t>
            </a:r>
            <a:r>
              <a:rPr dirty="0"/>
              <a:t>particulier VIH+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28080" y="183609"/>
            <a:ext cx="8710612" cy="1509500"/>
          </a:xfrm>
          <a:prstGeom prst="rect">
            <a:avLst/>
          </a:prstGeom>
        </p:spPr>
        <p:txBody>
          <a:bodyPr vert="horz" wrap="square" lIns="0" tIns="1357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4288">
              <a:spcBef>
                <a:spcPts val="107"/>
              </a:spcBef>
            </a:pPr>
            <a:br>
              <a:rPr lang="fr-FR" sz="3600" i="1" cap="none" spc="-6" dirty="0">
                <a:latin typeface="Liberation Sans Narrow"/>
                <a:cs typeface="Liberation Sans Narrow"/>
              </a:rPr>
            </a:br>
            <a:r>
              <a:rPr sz="3600" i="1" cap="none" spc="-6" dirty="0">
                <a:latin typeface="Liberation Sans Narrow"/>
                <a:cs typeface="Liberation Sans Narrow"/>
              </a:rPr>
              <a:t>M. genitalium </a:t>
            </a:r>
            <a:r>
              <a:rPr sz="3600" cap="none" spc="-6" dirty="0"/>
              <a:t>:</a:t>
            </a:r>
            <a:r>
              <a:rPr sz="3600" cap="none" spc="-11" dirty="0"/>
              <a:t> </a:t>
            </a:r>
            <a:r>
              <a:rPr sz="3600" cap="none" spc="-6" dirty="0" err="1"/>
              <a:t>prévalence</a:t>
            </a:r>
            <a:br>
              <a:rPr lang="fr-FR" sz="3600" cap="none" spc="-6" dirty="0"/>
            </a:br>
            <a:endParaRPr sz="3600" cap="none" spc="-6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E69112-D96A-EC46-B4AC-1E0638C7265C}"/>
              </a:ext>
            </a:extLst>
          </p:cNvPr>
          <p:cNvSpPr/>
          <p:nvPr/>
        </p:nvSpPr>
        <p:spPr>
          <a:xfrm>
            <a:off x="0" y="5985301"/>
            <a:ext cx="9281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3" marR="5715">
              <a:spcBef>
                <a:spcPts val="1974"/>
              </a:spcBef>
            </a:pPr>
            <a:r>
              <a:rPr lang="fr-FR" sz="1200" i="1" spc="-6" dirty="0" err="1">
                <a:latin typeface="Arial"/>
                <a:cs typeface="Arial"/>
              </a:rPr>
              <a:t>Manhart</a:t>
            </a:r>
            <a:r>
              <a:rPr lang="fr-FR" sz="1200" i="1" spc="-6" dirty="0">
                <a:latin typeface="Arial"/>
                <a:cs typeface="Arial"/>
              </a:rPr>
              <a:t> L, et al. Am J Public </a:t>
            </a:r>
            <a:r>
              <a:rPr lang="fr-FR" sz="1200" i="1" spc="-6" dirty="0" err="1">
                <a:latin typeface="Arial"/>
                <a:cs typeface="Arial"/>
              </a:rPr>
              <a:t>Health</a:t>
            </a:r>
            <a:r>
              <a:rPr lang="fr-FR" sz="1200" i="1" spc="-6" dirty="0">
                <a:latin typeface="Arial"/>
                <a:cs typeface="Arial"/>
              </a:rPr>
              <a:t> 2007 </a:t>
            </a:r>
            <a:br>
              <a:rPr lang="fr-FR" sz="1200" i="1" spc="-6" dirty="0">
                <a:latin typeface="Arial"/>
                <a:cs typeface="Arial"/>
              </a:rPr>
            </a:br>
            <a:r>
              <a:rPr lang="fr-FR" sz="1200" i="1" spc="-6" dirty="0" err="1">
                <a:latin typeface="Arial"/>
                <a:cs typeface="Arial"/>
              </a:rPr>
              <a:t>Sonnenberg</a:t>
            </a:r>
            <a:r>
              <a:rPr lang="fr-FR" sz="1200" i="1" spc="-6" dirty="0">
                <a:latin typeface="Arial"/>
                <a:cs typeface="Arial"/>
              </a:rPr>
              <a:t> </a:t>
            </a:r>
            <a:r>
              <a:rPr lang="fr-FR" sz="1200" i="1" spc="-118" dirty="0">
                <a:latin typeface="Arial"/>
                <a:cs typeface="Arial"/>
              </a:rPr>
              <a:t>P, </a:t>
            </a:r>
            <a:r>
              <a:rPr lang="fr-FR" sz="1200" i="1" spc="-6" dirty="0">
                <a:latin typeface="Arial"/>
                <a:cs typeface="Arial"/>
              </a:rPr>
              <a:t>et al. Int J </a:t>
            </a:r>
            <a:r>
              <a:rPr lang="fr-FR" sz="1200" i="1" spc="-6" dirty="0" err="1">
                <a:latin typeface="Arial"/>
                <a:cs typeface="Arial"/>
              </a:rPr>
              <a:t>Epidemiol</a:t>
            </a:r>
            <a:r>
              <a:rPr lang="fr-FR" sz="1200" i="1" spc="-6" dirty="0">
                <a:latin typeface="Arial"/>
                <a:cs typeface="Arial"/>
              </a:rPr>
              <a:t>. 2015 </a:t>
            </a:r>
            <a:br>
              <a:rPr lang="fr-FR" sz="1200" i="1" spc="-6" dirty="0">
                <a:latin typeface="Arial"/>
                <a:cs typeface="Arial"/>
              </a:rPr>
            </a:br>
            <a:r>
              <a:rPr lang="fr-FR" sz="1200" spc="-6" dirty="0" err="1">
                <a:latin typeface="Arial"/>
                <a:cs typeface="Arial"/>
              </a:rPr>
              <a:t>Bissessor</a:t>
            </a:r>
            <a:r>
              <a:rPr lang="fr-FR" sz="1200" spc="-6" dirty="0">
                <a:latin typeface="Arial"/>
                <a:cs typeface="Arial"/>
              </a:rPr>
              <a:t> M. et al. Clin </a:t>
            </a:r>
            <a:r>
              <a:rPr lang="fr-FR" sz="1200" spc="-6" dirty="0" err="1">
                <a:latin typeface="Arial"/>
                <a:cs typeface="Arial"/>
              </a:rPr>
              <a:t>Microbiol</a:t>
            </a:r>
            <a:r>
              <a:rPr lang="fr-FR" sz="1200" spc="-6" dirty="0">
                <a:latin typeface="Arial"/>
                <a:cs typeface="Arial"/>
              </a:rPr>
              <a:t> and Infect </a:t>
            </a:r>
            <a:r>
              <a:rPr lang="fr-FR" sz="1200" spc="-11" dirty="0">
                <a:latin typeface="Arial"/>
                <a:cs typeface="Arial"/>
              </a:rPr>
              <a:t>2016 </a:t>
            </a:r>
            <a:br>
              <a:rPr lang="fr-FR" sz="1200" spc="-11" dirty="0">
                <a:latin typeface="Arial"/>
                <a:cs typeface="Arial"/>
              </a:rPr>
            </a:br>
            <a:r>
              <a:rPr lang="fr-FR" sz="1200" dirty="0" err="1">
                <a:latin typeface="Arial"/>
                <a:cs typeface="Arial"/>
              </a:rPr>
              <a:t>Soni</a:t>
            </a:r>
            <a:r>
              <a:rPr lang="fr-FR" sz="1200" dirty="0">
                <a:latin typeface="Arial"/>
                <a:cs typeface="Arial"/>
              </a:rPr>
              <a:t>, </a:t>
            </a:r>
            <a:r>
              <a:rPr lang="fr-FR" sz="1200" spc="-6" dirty="0" err="1">
                <a:latin typeface="Arial"/>
                <a:cs typeface="Arial"/>
              </a:rPr>
              <a:t>S.et</a:t>
            </a:r>
            <a:r>
              <a:rPr lang="fr-FR" sz="1200" spc="-6" dirty="0">
                <a:latin typeface="Arial"/>
                <a:cs typeface="Arial"/>
              </a:rPr>
              <a:t> al.. </a:t>
            </a:r>
            <a:r>
              <a:rPr lang="fr-FR" sz="1200" spc="-6" dirty="0" err="1">
                <a:latin typeface="Arial"/>
                <a:cs typeface="Arial"/>
              </a:rPr>
              <a:t>Sex</a:t>
            </a:r>
            <a:r>
              <a:rPr lang="fr-FR" sz="1200" spc="-6" dirty="0">
                <a:latin typeface="Arial"/>
                <a:cs typeface="Arial"/>
              </a:rPr>
              <a:t> </a:t>
            </a:r>
            <a:r>
              <a:rPr lang="fr-FR" sz="1200" spc="-23" dirty="0">
                <a:latin typeface="Arial"/>
                <a:cs typeface="Arial"/>
              </a:rPr>
              <a:t>Trans </a:t>
            </a:r>
            <a:r>
              <a:rPr lang="fr-FR" sz="1200" spc="-6" dirty="0">
                <a:latin typeface="Arial"/>
                <a:cs typeface="Arial"/>
              </a:rPr>
              <a:t>Infect</a:t>
            </a:r>
            <a:r>
              <a:rPr lang="fr-FR" sz="1200" spc="51" dirty="0">
                <a:latin typeface="Arial"/>
                <a:cs typeface="Arial"/>
              </a:rPr>
              <a:t> </a:t>
            </a:r>
            <a:r>
              <a:rPr lang="fr-FR" sz="1200" spc="-6" dirty="0">
                <a:latin typeface="Arial"/>
                <a:cs typeface="Arial"/>
              </a:rPr>
              <a:t>2010</a:t>
            </a:r>
            <a:endParaRPr lang="fr-FR" sz="1200" dirty="0">
              <a:latin typeface="Arial"/>
              <a:cs typeface="Arial"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83C0BFB-56D2-1940-89E3-AE96C8AFB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F4311-AF72-BA48-AEFC-BE753E05A24E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7E884DB-6748-5E43-A43E-D0614E05E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54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5400260-227B-F44B-B3E7-C1F89B4E0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Enjeux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B6FFA98D-E0C0-4147-B576-CEC4C9845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0214" y="2165547"/>
            <a:ext cx="8975725" cy="3526336"/>
          </a:xfrm>
        </p:spPr>
        <p:txBody>
          <a:bodyPr>
            <a:normAutofit/>
          </a:bodyPr>
          <a:lstStyle/>
          <a:p>
            <a:r>
              <a:rPr lang="fr-FR" dirty="0"/>
              <a:t>Bactérie naturellement assez résistante</a:t>
            </a:r>
          </a:p>
          <a:p>
            <a:pPr lvl="1"/>
            <a:r>
              <a:rPr lang="fr-FR" dirty="0"/>
              <a:t>44-90% aux macrolides</a:t>
            </a:r>
          </a:p>
          <a:p>
            <a:pPr lvl="1"/>
            <a:r>
              <a:rPr lang="fr-FR" dirty="0"/>
              <a:t>5-15% aux quinolones</a:t>
            </a:r>
          </a:p>
          <a:p>
            <a:r>
              <a:rPr lang="fr-FR" dirty="0"/>
              <a:t>Le traitement minute des autres IST par azithromycine augmente le niveau de résistance en cas de portage</a:t>
            </a:r>
          </a:p>
          <a:p>
            <a:r>
              <a:rPr lang="fr-FR" dirty="0"/>
              <a:t>Peu d’antibiotiques « de réserve» en cas de résistance à la 1</a:t>
            </a:r>
            <a:r>
              <a:rPr lang="fr-FR" baseline="30000" dirty="0"/>
              <a:t>ère</a:t>
            </a:r>
            <a:r>
              <a:rPr lang="fr-FR" dirty="0"/>
              <a:t> ligne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CFCAA5B2-9AAB-E94B-9861-EEDA9D72E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8E78-4D47-314E-9C20-5038AAF899C2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553A98E-7C86-2A4E-B846-5EEAE1C07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93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218705D-DC1E-D94A-AC85-42809E0BA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Quand dépister?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A347740A-D5DA-774F-8FA1-20FC9D436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1757681"/>
            <a:ext cx="10082405" cy="4646296"/>
          </a:xfrm>
        </p:spPr>
        <p:txBody>
          <a:bodyPr/>
          <a:lstStyle/>
          <a:p>
            <a:r>
              <a:rPr lang="fr-FR" b="1" dirty="0"/>
              <a:t>Ne pas rechercher </a:t>
            </a:r>
            <a:r>
              <a:rPr lang="fr-FR" b="1" dirty="0" err="1"/>
              <a:t>systématiquement</a:t>
            </a:r>
            <a:r>
              <a:rPr lang="fr-FR" b="1" dirty="0"/>
              <a:t> </a:t>
            </a:r>
            <a:r>
              <a:rPr lang="fr-FR" b="1" i="1" dirty="0"/>
              <a:t>M. genitalium </a:t>
            </a:r>
            <a:r>
              <a:rPr lang="fr-FR" b="1" dirty="0"/>
              <a:t>!!</a:t>
            </a:r>
          </a:p>
          <a:p>
            <a:r>
              <a:rPr lang="fr-FR" dirty="0"/>
              <a:t>Dépistage « par mégarde » d’un sujet asymptomatique</a:t>
            </a:r>
          </a:p>
          <a:p>
            <a:pPr lvl="1"/>
            <a:r>
              <a:rPr lang="fr-FR" dirty="0"/>
              <a:t>NE PAS TRAITER</a:t>
            </a:r>
          </a:p>
          <a:p>
            <a:pPr lvl="1"/>
            <a:r>
              <a:rPr lang="fr-FR" dirty="0"/>
              <a:t>NE PAS TESTER LES PARTENAIRES ASYMPTOMATIQUES</a:t>
            </a:r>
          </a:p>
          <a:p>
            <a:pPr lvl="0"/>
            <a:r>
              <a:rPr lang="fr-FR" dirty="0">
                <a:solidFill>
                  <a:srgbClr val="000000"/>
                </a:solidFill>
              </a:rPr>
              <a:t>Recherche à réserver aux </a:t>
            </a:r>
            <a:r>
              <a:rPr lang="fr-FR" b="1" dirty="0">
                <a:solidFill>
                  <a:srgbClr val="000000"/>
                </a:solidFill>
              </a:rPr>
              <a:t>personnes symptomatiques</a:t>
            </a:r>
            <a:r>
              <a:rPr lang="fr-FR" dirty="0">
                <a:solidFill>
                  <a:srgbClr val="000000"/>
                </a:solidFill>
              </a:rPr>
              <a:t> et à leurs </a:t>
            </a:r>
            <a:r>
              <a:rPr lang="fr-FR" b="1" dirty="0">
                <a:solidFill>
                  <a:srgbClr val="000000"/>
                </a:solidFill>
              </a:rPr>
              <a:t>partenaires symptomatiques</a:t>
            </a:r>
          </a:p>
          <a:p>
            <a:pPr lvl="0"/>
            <a:r>
              <a:rPr lang="fr-FR" dirty="0">
                <a:solidFill>
                  <a:srgbClr val="000000"/>
                </a:solidFill>
              </a:rPr>
              <a:t>Demander systématiquement la sensibilité aux macrolides en cas de PCR Mycoplasma positive et patient symptomatique</a:t>
            </a:r>
          </a:p>
          <a:p>
            <a:pPr lvl="1"/>
            <a:r>
              <a:rPr lang="fr-FR" i="1" dirty="0">
                <a:solidFill>
                  <a:srgbClr val="000000"/>
                </a:solidFill>
              </a:rPr>
              <a:t>Problème de prise en charge par l’assurance maladie</a:t>
            </a:r>
          </a:p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AA55E8-8EB9-4144-AA08-70F75DA5CE15}"/>
              </a:ext>
            </a:extLst>
          </p:cNvPr>
          <p:cNvSpPr/>
          <p:nvPr/>
        </p:nvSpPr>
        <p:spPr>
          <a:xfrm>
            <a:off x="108344" y="6466045"/>
            <a:ext cx="5742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/>
              <a:t>Communiqué de la SFD et du CNR IST bactériennes, </a:t>
            </a:r>
            <a:r>
              <a:rPr lang="fr-FR" i="1" dirty="0" err="1"/>
              <a:t>déc</a:t>
            </a:r>
            <a:r>
              <a:rPr lang="fr-FR" i="1" dirty="0"/>
              <a:t> 2018 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73E291C-EE8D-8B44-9BA3-071E4A9F3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755A-4499-9B47-96A4-CD3F3AA974C8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FA6F1B18-04B3-AA46-BB34-DDB9FB634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62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000" dirty="0">
                <a:solidFill>
                  <a:srgbClr val="000000"/>
                </a:solidFill>
              </a:rPr>
              <a:t>Vous êtes séronégatif et avez des rapports sexuel vaginaux sans préservatif avec un/une partenaire vivant avec le VIH non traité. Quel est approximativement votre risque d’acquisition du VIH à chaque rapport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51603" y="1927103"/>
            <a:ext cx="8108630" cy="419906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0,005% (5/100.000)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0,05% (5/10.000)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0,5% (5/1000)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5% (5/100)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50% (1/2)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7622370A-3F40-E549-AB38-A721DA3F6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7A164-8FA8-0A46-9BB1-53D6D7C91BD6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39EDB8C-C630-7641-A384-430D8D95D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74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05B367-5059-CA44-B31C-2460D33F4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Stratégie </a:t>
            </a:r>
            <a:r>
              <a:rPr lang="fr-FR" dirty="0" err="1"/>
              <a:t>thérapeuttique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D18E0A-EBE5-914D-8EFC-C782F4BF9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Souche sensible aux macrolides</a:t>
            </a:r>
          </a:p>
          <a:p>
            <a:pPr lvl="1"/>
            <a:r>
              <a:rPr lang="fr-FR" u="sng" dirty="0"/>
              <a:t>Doxycycline 100 x 2 </a:t>
            </a:r>
            <a:r>
              <a:rPr lang="fr-FR" dirty="0"/>
              <a:t>pendant 7 jours (diminution de la charge bactérienne)</a:t>
            </a:r>
          </a:p>
          <a:p>
            <a:pPr lvl="1"/>
            <a:r>
              <a:rPr lang="fr-FR" b="1" dirty="0"/>
              <a:t>Puis</a:t>
            </a:r>
            <a:r>
              <a:rPr lang="fr-FR" dirty="0"/>
              <a:t> </a:t>
            </a:r>
            <a:r>
              <a:rPr lang="fr-FR" u="sng" dirty="0"/>
              <a:t>Azithromycine 1000 mg </a:t>
            </a:r>
            <a:r>
              <a:rPr lang="fr-FR" dirty="0"/>
              <a:t>J1 et 500 mg de J2 à J4 (2,5g en tout)</a:t>
            </a:r>
          </a:p>
          <a:p>
            <a:r>
              <a:rPr lang="fr-FR" dirty="0"/>
              <a:t>Souche résistante aux macrolides</a:t>
            </a:r>
          </a:p>
          <a:p>
            <a:pPr lvl="1"/>
            <a:r>
              <a:rPr lang="fr-FR" u="sng" dirty="0"/>
              <a:t>Doxycycline 100 x 2 </a:t>
            </a:r>
            <a:r>
              <a:rPr lang="fr-FR" dirty="0"/>
              <a:t>pendant 7 jours (diminution de la charge bactérienne)</a:t>
            </a:r>
          </a:p>
          <a:p>
            <a:pPr lvl="1"/>
            <a:r>
              <a:rPr lang="fr-FR" b="1" dirty="0"/>
              <a:t>Puis </a:t>
            </a:r>
            <a:r>
              <a:rPr lang="fr-FR" u="sng" dirty="0"/>
              <a:t>Moxifloxacine 400 mg</a:t>
            </a:r>
            <a:r>
              <a:rPr lang="fr-FR" dirty="0"/>
              <a:t> x 1/j pendant 7 jours</a:t>
            </a:r>
          </a:p>
          <a:p>
            <a:r>
              <a:rPr lang="fr-FR" dirty="0"/>
              <a:t>En cas d’échec, possibilité d’utiliser la pristinamycine 1g/j x 10 jours</a:t>
            </a:r>
          </a:p>
          <a:p>
            <a:pPr lvl="1"/>
            <a:endParaRPr lang="fr-FR" dirty="0"/>
          </a:p>
          <a:p>
            <a:endParaRPr lang="fr-FR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11070EA-3D01-5D4B-8424-7F8784649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01B1E-B61C-9244-ADBB-25F05DBE477E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81021D5-5270-D448-AB0D-954EF47D4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82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534493-27D7-0F4A-A7EB-934608B40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Syphilis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841E6F4-A0AD-C343-8C1A-538FD238A3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5" name="Picture 1" descr="page163image35223776">
            <a:extLst>
              <a:ext uri="{FF2B5EF4-FFF2-40B4-BE49-F238E27FC236}">
                <a16:creationId xmlns:a16="http://schemas.microsoft.com/office/drawing/2014/main" id="{DC018484-3F97-E341-B7D9-AE6303B54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10" y="257193"/>
            <a:ext cx="2711210" cy="18097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6AAA7BCD-5202-BE4F-B2B8-7C1B438FE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3C733-F1DF-4041-8836-09B07BAF1FEE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6D68765-E385-1945-8F93-8E931E66E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07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D1FB9FE-15BC-6344-82A0-91737F7C3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Pas de nouveauté pour la syphilis de base…</a:t>
            </a:r>
          </a:p>
        </p:txBody>
      </p:sp>
      <p:graphicFrame>
        <p:nvGraphicFramePr>
          <p:cNvPr id="6" name="object 6">
            <a:extLst>
              <a:ext uri="{FF2B5EF4-FFF2-40B4-BE49-F238E27FC236}">
                <a16:creationId xmlns:a16="http://schemas.microsoft.com/office/drawing/2014/main" id="{0335EFD6-4999-F447-BCB8-A796B9A824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786412"/>
              </p:ext>
            </p:extLst>
          </p:nvPr>
        </p:nvGraphicFramePr>
        <p:xfrm>
          <a:off x="1067319" y="1657076"/>
          <a:ext cx="9516544" cy="455477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096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10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7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515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66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600" dirty="0">
                          <a:solidFill>
                            <a:sysClr val="windowText" lastClr="000000"/>
                          </a:solidFill>
                        </a:rPr>
                        <a:t>Syphilis</a:t>
                      </a:r>
                      <a:r>
                        <a:rPr sz="1600" spc="-2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sz="1600" spc="-5" dirty="0" err="1">
                          <a:solidFill>
                            <a:sysClr val="windowText" lastClr="000000"/>
                          </a:solidFill>
                        </a:rPr>
                        <a:t>précoce</a:t>
                      </a:r>
                      <a:endParaRPr lang="fr-FR" sz="1600" spc="-5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fr-FR" sz="1600" spc="-5" dirty="0">
                          <a:solidFill>
                            <a:sysClr val="windowText" lastClr="000000"/>
                          </a:solidFill>
                        </a:rPr>
                        <a:t>&lt; 1an</a:t>
                      </a:r>
                      <a:endParaRPr sz="1600" dirty="0">
                        <a:solidFill>
                          <a:sysClr val="windowText" lastClr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0" marR="0" marB="0" anchor="ctr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600" dirty="0">
                          <a:solidFill>
                            <a:sysClr val="windowText" lastClr="000000"/>
                          </a:solidFill>
                        </a:rPr>
                        <a:t>Syphilis</a:t>
                      </a:r>
                      <a:r>
                        <a:rPr sz="1600" spc="-2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sz="1600" spc="-5" dirty="0">
                          <a:solidFill>
                            <a:sysClr val="windowText" lastClr="000000"/>
                          </a:solidFill>
                        </a:rPr>
                        <a:t>tardive</a:t>
                      </a:r>
                      <a:endParaRPr lang="fr-FR" sz="1600" spc="-5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fr-FR" sz="1600" spc="-5" dirty="0">
                          <a:solidFill>
                            <a:sysClr val="windowText" lastClr="000000"/>
                          </a:solidFill>
                        </a:rPr>
                        <a:t> &gt; 1 an ou inconnu</a:t>
                      </a:r>
                      <a:endParaRPr sz="1600" dirty="0">
                        <a:solidFill>
                          <a:sysClr val="windowText" lastClr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0" marR="0" marB="0" anchor="ctr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600" spc="-5" dirty="0">
                          <a:solidFill>
                            <a:sysClr val="windowText" lastClr="000000"/>
                          </a:solidFill>
                        </a:rPr>
                        <a:t>Remarques</a:t>
                      </a:r>
                      <a:endParaRPr sz="1600" dirty="0">
                        <a:solidFill>
                          <a:sysClr val="windowText" lastClr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0" marR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0176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sz="1800" dirty="0"/>
                        <a:t>B</a:t>
                      </a:r>
                      <a:r>
                        <a:rPr lang="fr-FR" sz="1800" dirty="0" err="1"/>
                        <a:t>enzyl</a:t>
                      </a:r>
                      <a:r>
                        <a:rPr lang="fr-FR" sz="1800" dirty="0"/>
                        <a:t>-benzathine-Pénicilline</a:t>
                      </a:r>
                      <a:endParaRPr sz="1800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0" marR="0" marT="45719" marB="0" anchor="ctr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sz="1800" dirty="0"/>
                        <a:t>2,4 M UI </a:t>
                      </a:r>
                      <a:r>
                        <a:rPr lang="fr-FR" sz="1800" dirty="0"/>
                        <a:t>x </a:t>
                      </a:r>
                      <a:r>
                        <a:rPr sz="1800" dirty="0"/>
                        <a:t>1</a:t>
                      </a:r>
                      <a:r>
                        <a:rPr sz="1800" spc="-40" dirty="0"/>
                        <a:t> </a:t>
                      </a:r>
                      <a:r>
                        <a:rPr sz="1800" dirty="0"/>
                        <a:t>IM</a:t>
                      </a:r>
                      <a:endParaRPr sz="1800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0" marR="0" marT="45719" marB="0" anchor="ctr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sz="1800" dirty="0"/>
                        <a:t>2,4 M UI </a:t>
                      </a:r>
                      <a:r>
                        <a:rPr lang="fr-FR" sz="1800" dirty="0"/>
                        <a:t>x </a:t>
                      </a:r>
                      <a:r>
                        <a:rPr sz="1800" dirty="0"/>
                        <a:t>3</a:t>
                      </a:r>
                      <a:r>
                        <a:rPr sz="1800" spc="-45" dirty="0"/>
                        <a:t> </a:t>
                      </a:r>
                      <a:r>
                        <a:rPr sz="1800" dirty="0"/>
                        <a:t>IM</a:t>
                      </a:r>
                      <a:endParaRPr sz="1800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0" marR="0" marT="45719" marB="0" anchor="ctr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sz="1800" dirty="0"/>
                        <a:t>1</a:t>
                      </a:r>
                      <a:r>
                        <a:rPr sz="1800" baseline="25462" dirty="0"/>
                        <a:t>er</a:t>
                      </a:r>
                      <a:r>
                        <a:rPr sz="1800" spc="195" baseline="25462" dirty="0"/>
                        <a:t> </a:t>
                      </a:r>
                      <a:r>
                        <a:rPr sz="1800" dirty="0"/>
                        <a:t>choix</a:t>
                      </a:r>
                      <a:endParaRPr sz="180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0" marR="0" marT="4571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538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800" dirty="0"/>
                        <a:t>Doxycycline</a:t>
                      </a:r>
                      <a:endParaRPr sz="1800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0" marR="0" marB="0" anchor="ctr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800" dirty="0"/>
                        <a:t>100 mg </a:t>
                      </a:r>
                      <a:r>
                        <a:rPr lang="fr-FR" sz="1800" dirty="0"/>
                        <a:t>x</a:t>
                      </a:r>
                      <a:r>
                        <a:rPr sz="1800" dirty="0"/>
                        <a:t> 2/j 14</a:t>
                      </a:r>
                      <a:r>
                        <a:rPr sz="1800" spc="-55" dirty="0"/>
                        <a:t> </a:t>
                      </a:r>
                      <a:r>
                        <a:rPr sz="1800" dirty="0"/>
                        <a:t>j</a:t>
                      </a:r>
                      <a:endParaRPr sz="1800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0" marR="0" marB="0" anchor="ctr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800" dirty="0"/>
                        <a:t>100 mg </a:t>
                      </a:r>
                      <a:r>
                        <a:rPr lang="fr-FR" sz="1800" dirty="0"/>
                        <a:t>x</a:t>
                      </a:r>
                      <a:r>
                        <a:rPr sz="1800" dirty="0"/>
                        <a:t> 2/j 28</a:t>
                      </a:r>
                      <a:r>
                        <a:rPr sz="1800" spc="-70" dirty="0"/>
                        <a:t> </a:t>
                      </a:r>
                      <a:r>
                        <a:rPr sz="1800" dirty="0"/>
                        <a:t>j</a:t>
                      </a:r>
                      <a:endParaRPr sz="1800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0" marR="0" marB="0" anchor="ctr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800" dirty="0"/>
                        <a:t>CI : &lt; 8 ans,</a:t>
                      </a:r>
                      <a:r>
                        <a:rPr sz="1800" spc="-60" dirty="0"/>
                        <a:t> </a:t>
                      </a:r>
                      <a:r>
                        <a:rPr sz="1800" spc="-5" dirty="0"/>
                        <a:t>grossesse</a:t>
                      </a:r>
                      <a:endParaRPr sz="180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0" marR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2521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sz="1800" spc="-5" dirty="0"/>
                        <a:t>Ceftriaxone</a:t>
                      </a:r>
                      <a:endParaRPr sz="180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0" marR="0" marT="45719" marB="0" anchor="ctr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sz="1800" dirty="0"/>
                        <a:t>1 g/j 8 à 10</a:t>
                      </a:r>
                      <a:r>
                        <a:rPr sz="1800" spc="-30" dirty="0"/>
                        <a:t> </a:t>
                      </a:r>
                      <a:r>
                        <a:rPr sz="1800" dirty="0"/>
                        <a:t>j</a:t>
                      </a:r>
                      <a:endParaRPr sz="180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0" marR="0" marT="45719" marB="0" anchor="ctr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sz="1800" dirty="0"/>
                        <a:t>500 mg/j 28 j ?</a:t>
                      </a:r>
                      <a:endParaRPr sz="1800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0" marR="0" marT="45719" marB="0" anchor="ctr"/>
                </a:tc>
                <a:tc>
                  <a:txBody>
                    <a:bodyPr/>
                    <a:lstStyle/>
                    <a:p>
                      <a:pPr marL="90805" marR="312420">
                        <a:lnSpc>
                          <a:spcPct val="98800"/>
                        </a:lnSpc>
                        <a:spcBef>
                          <a:spcPts val="385"/>
                        </a:spcBef>
                      </a:pPr>
                      <a:r>
                        <a:rPr sz="1800" spc="-5" dirty="0"/>
                        <a:t>Alternative </a:t>
                      </a:r>
                      <a:r>
                        <a:rPr sz="1800" dirty="0"/>
                        <a:t>peu  documentée,</a:t>
                      </a:r>
                      <a:r>
                        <a:rPr sz="1800" spc="-75" dirty="0"/>
                        <a:t> </a:t>
                      </a:r>
                      <a:r>
                        <a:rPr sz="1800" spc="-5" dirty="0"/>
                        <a:t>spectre  large, demi-vie plus  courte</a:t>
                      </a:r>
                      <a:endParaRPr sz="1800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0" marR="0" marT="4889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1DB49BF-01BE-4044-B349-78A278AD7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2EF89-0858-BB40-BEBF-9E989D5CFB9D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18E8E87-7D27-CB44-8B76-0FDC0A386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43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D39979-1876-0344-9F09-5726ED9A8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Modalités pratiques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40B011-7D7D-C149-8378-D65F46686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651" y="3189249"/>
            <a:ext cx="5653668" cy="18288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endParaRPr lang="fr-FR" sz="20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fr-FR" sz="2000" dirty="0">
                <a:solidFill>
                  <a:schemeClr val="tx1"/>
                </a:solidFill>
              </a:rPr>
              <a:t>Bien penser à faire la dilution de la </a:t>
            </a:r>
            <a:r>
              <a:rPr lang="fr-FR" sz="2000" dirty="0" err="1">
                <a:solidFill>
                  <a:schemeClr val="tx1"/>
                </a:solidFill>
              </a:rPr>
              <a:t>Benzyl</a:t>
            </a:r>
            <a:r>
              <a:rPr lang="fr-FR" sz="2000" dirty="0">
                <a:solidFill>
                  <a:schemeClr val="tx1"/>
                </a:solidFill>
              </a:rPr>
              <a:t> Benzathine Pénicilline dans 8 mL de Lidocaïne à 2%, ou à </a:t>
            </a:r>
            <a:r>
              <a:rPr lang="fr-FR" sz="2000" dirty="0" err="1">
                <a:solidFill>
                  <a:schemeClr val="tx1"/>
                </a:solidFill>
              </a:rPr>
              <a:t>préinjecter</a:t>
            </a:r>
            <a:r>
              <a:rPr lang="fr-FR" sz="2000" dirty="0">
                <a:solidFill>
                  <a:schemeClr val="tx1"/>
                </a:solidFill>
              </a:rPr>
              <a:t> la lidocaïne (avec un robinet 2 voies)</a:t>
            </a:r>
          </a:p>
        </p:txBody>
      </p:sp>
      <p:pic>
        <p:nvPicPr>
          <p:cNvPr id="3074" name="Picture 2" descr="Les origines du mal aux fesses - MARATHONS.FR">
            <a:extLst>
              <a:ext uri="{FF2B5EF4-FFF2-40B4-BE49-F238E27FC236}">
                <a16:creationId xmlns:a16="http://schemas.microsoft.com/office/drawing/2014/main" id="{507E7425-0259-1B40-BD1B-0DAD2D31A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682" y="2044236"/>
            <a:ext cx="4826000" cy="36195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0FE1C082-F18F-B34E-9816-EB4C5AFC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E993-1464-D740-BD67-11F20EB50428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6EB8111-8180-C043-818B-C380A353C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2D979C7D-E783-2F4C-B4EC-83C1A6630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Papillomavirus = HPV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81FDCEEE-9E24-D644-A527-94F30D0634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8E43D4B1-71F0-4848-A713-2B63C582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1A3F6-0832-3848-ACEA-033280CEED30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98DDC6F-29AB-DD40-BBD4-C9B8B474B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30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FE44BD-8CA7-9B41-B384-A8032FD11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Papilloma</a:t>
            </a:r>
            <a:r>
              <a:rPr lang="fr-FR" dirty="0"/>
              <a:t> virus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893DF0-CBC4-D049-88AA-1C9BF6870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1779105"/>
            <a:ext cx="10933044" cy="4885855"/>
          </a:xfrm>
        </p:spPr>
        <p:txBody>
          <a:bodyPr>
            <a:normAutofit lnSpcReduction="10000"/>
          </a:bodyPr>
          <a:lstStyle/>
          <a:p>
            <a:r>
              <a:rPr lang="fr-FR" dirty="0"/>
              <a:t>Plus de 200 espèces</a:t>
            </a:r>
          </a:p>
          <a:p>
            <a:r>
              <a:rPr lang="fr-FR" dirty="0"/>
              <a:t>Oncogènes et non-oncogènes</a:t>
            </a:r>
          </a:p>
          <a:p>
            <a:pPr lvl="1"/>
            <a:r>
              <a:rPr lang="fr-FR" dirty="0"/>
              <a:t>Cancers</a:t>
            </a:r>
          </a:p>
          <a:p>
            <a:pPr lvl="1"/>
            <a:r>
              <a:rPr lang="fr-FR" dirty="0"/>
              <a:t>Condylomes</a:t>
            </a:r>
          </a:p>
          <a:p>
            <a:pPr lvl="1"/>
            <a:r>
              <a:rPr lang="fr-FR" dirty="0" err="1"/>
              <a:t>Papillomatose</a:t>
            </a:r>
            <a:r>
              <a:rPr lang="fr-FR" dirty="0"/>
              <a:t> laryngée (enfants)</a:t>
            </a:r>
          </a:p>
          <a:p>
            <a:pPr lvl="1"/>
            <a:r>
              <a:rPr lang="fr-FR" dirty="0"/>
              <a:t>Rien…</a:t>
            </a:r>
          </a:p>
          <a:p>
            <a:r>
              <a:rPr lang="fr-FR" dirty="0"/>
              <a:t>Prédictifs +++</a:t>
            </a:r>
          </a:p>
          <a:p>
            <a:pPr lvl="1"/>
            <a:r>
              <a:rPr lang="fr-FR" dirty="0"/>
              <a:t>Cancers du col de l’utérus</a:t>
            </a:r>
          </a:p>
          <a:p>
            <a:pPr lvl="1"/>
            <a:r>
              <a:rPr lang="fr-FR" dirty="0"/>
              <a:t>Cancers du canal anal, cancers ORL</a:t>
            </a:r>
          </a:p>
          <a:p>
            <a:r>
              <a:rPr lang="fr-FR" dirty="0"/>
              <a:t>Peu de traitements efficaces hors</a:t>
            </a:r>
            <a:br>
              <a:rPr lang="fr-FR" dirty="0"/>
            </a:br>
            <a:r>
              <a:rPr lang="fr-FR" dirty="0"/>
              <a:t>ablation des lésions ou traitements</a:t>
            </a:r>
            <a:br>
              <a:rPr lang="fr-FR" dirty="0"/>
            </a:br>
            <a:r>
              <a:rPr lang="fr-FR" dirty="0"/>
              <a:t>locaux</a:t>
            </a:r>
          </a:p>
          <a:p>
            <a:pPr lvl="1"/>
            <a:endParaRPr lang="fr-FR" dirty="0"/>
          </a:p>
          <a:p>
            <a:endParaRPr lang="fr-FR" dirty="0"/>
          </a:p>
          <a:p>
            <a:endParaRPr lang="fr-FR" dirty="0"/>
          </a:p>
          <a:p>
            <a:pPr lvl="1"/>
            <a:endParaRPr lang="fr-FR" dirty="0"/>
          </a:p>
        </p:txBody>
      </p:sp>
      <p:sp>
        <p:nvSpPr>
          <p:cNvPr id="6" name="object 11">
            <a:extLst>
              <a:ext uri="{FF2B5EF4-FFF2-40B4-BE49-F238E27FC236}">
                <a16:creationId xmlns:a16="http://schemas.microsoft.com/office/drawing/2014/main" id="{42250D0D-7DF3-ED4C-B15A-28E2390AF139}"/>
              </a:ext>
            </a:extLst>
          </p:cNvPr>
          <p:cNvSpPr/>
          <p:nvPr/>
        </p:nvSpPr>
        <p:spPr>
          <a:xfrm>
            <a:off x="6025089" y="4129024"/>
            <a:ext cx="2161031" cy="22128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3">
            <a:extLst>
              <a:ext uri="{FF2B5EF4-FFF2-40B4-BE49-F238E27FC236}">
                <a16:creationId xmlns:a16="http://schemas.microsoft.com/office/drawing/2014/main" id="{457FE932-1D54-D54A-AAA8-3D1D7337A31F}"/>
              </a:ext>
            </a:extLst>
          </p:cNvPr>
          <p:cNvSpPr/>
          <p:nvPr/>
        </p:nvSpPr>
        <p:spPr>
          <a:xfrm>
            <a:off x="6025939" y="1690494"/>
            <a:ext cx="2159999" cy="22095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81BF6B75-C76F-254C-9A3D-7B80343DEA67}"/>
              </a:ext>
            </a:extLst>
          </p:cNvPr>
          <p:cNvSpPr/>
          <p:nvPr/>
        </p:nvSpPr>
        <p:spPr>
          <a:xfrm>
            <a:off x="8398131" y="1690494"/>
            <a:ext cx="2159999" cy="22095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7A2AF991-001D-8740-8398-C009CA5EAD25}"/>
              </a:ext>
            </a:extLst>
          </p:cNvPr>
          <p:cNvSpPr/>
          <p:nvPr/>
        </p:nvSpPr>
        <p:spPr>
          <a:xfrm>
            <a:off x="8404756" y="4131057"/>
            <a:ext cx="2163790" cy="22107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8">
            <a:extLst>
              <a:ext uri="{FF2B5EF4-FFF2-40B4-BE49-F238E27FC236}">
                <a16:creationId xmlns:a16="http://schemas.microsoft.com/office/drawing/2014/main" id="{755F00B9-8236-CD4C-BCE0-676134C92E7E}"/>
              </a:ext>
            </a:extLst>
          </p:cNvPr>
          <p:cNvSpPr txBox="1"/>
          <p:nvPr/>
        </p:nvSpPr>
        <p:spPr>
          <a:xfrm>
            <a:off x="8181512" y="6664960"/>
            <a:ext cx="24060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40" dirty="0">
                <a:solidFill>
                  <a:srgbClr val="525D65"/>
                </a:solidFill>
                <a:latin typeface="Arial"/>
                <a:cs typeface="Arial"/>
              </a:rPr>
              <a:t>Remerciements</a:t>
            </a:r>
            <a:r>
              <a:rPr sz="1100" b="1" spc="-95" dirty="0">
                <a:solidFill>
                  <a:srgbClr val="525D65"/>
                </a:solidFill>
                <a:latin typeface="Arial"/>
                <a:cs typeface="Arial"/>
              </a:rPr>
              <a:t> </a:t>
            </a:r>
            <a:r>
              <a:rPr sz="1100" b="1" spc="20" dirty="0">
                <a:solidFill>
                  <a:srgbClr val="525D65"/>
                </a:solidFill>
                <a:latin typeface="Arial"/>
                <a:cs typeface="Arial"/>
              </a:rPr>
              <a:t>:</a:t>
            </a:r>
            <a:r>
              <a:rPr sz="1100" b="1" spc="-85" dirty="0">
                <a:solidFill>
                  <a:srgbClr val="525D65"/>
                </a:solidFill>
                <a:latin typeface="Arial"/>
                <a:cs typeface="Arial"/>
              </a:rPr>
              <a:t> </a:t>
            </a:r>
            <a:r>
              <a:rPr sz="1100" spc="-45" dirty="0">
                <a:solidFill>
                  <a:srgbClr val="525D65"/>
                </a:solidFill>
                <a:latin typeface="Arial"/>
                <a:cs typeface="Arial"/>
              </a:rPr>
              <a:t>Dr</a:t>
            </a:r>
            <a:r>
              <a:rPr sz="1100" spc="-90" dirty="0">
                <a:solidFill>
                  <a:srgbClr val="525D65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525D65"/>
                </a:solidFill>
                <a:latin typeface="Arial"/>
                <a:cs typeface="Arial"/>
              </a:rPr>
              <a:t>Isabelle</a:t>
            </a:r>
            <a:r>
              <a:rPr sz="1100" spc="-80" dirty="0">
                <a:solidFill>
                  <a:srgbClr val="525D65"/>
                </a:solidFill>
                <a:latin typeface="Arial"/>
                <a:cs typeface="Arial"/>
              </a:rPr>
              <a:t> </a:t>
            </a:r>
            <a:r>
              <a:rPr sz="1100" spc="-70" dirty="0">
                <a:solidFill>
                  <a:srgbClr val="525D65"/>
                </a:solidFill>
                <a:latin typeface="Arial"/>
                <a:cs typeface="Arial"/>
              </a:rPr>
              <a:t>ETIENNEY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5530B94C-72BC-6C4D-BA64-F99CE0BB4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FA911-A2A2-974D-B7B4-E723D77F9C86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6CD153C-9AFC-9F49-820D-AFDACFD3E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31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999" y="672001"/>
            <a:ext cx="719999" cy="60502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999" y="144001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650411" y="0"/>
                </a:moveTo>
                <a:lnTo>
                  <a:pt x="69588" y="0"/>
                </a:lnTo>
                <a:lnTo>
                  <a:pt x="42501" y="5468"/>
                </a:lnTo>
                <a:lnTo>
                  <a:pt x="20381" y="20381"/>
                </a:lnTo>
                <a:lnTo>
                  <a:pt x="5468" y="42500"/>
                </a:lnTo>
                <a:lnTo>
                  <a:pt x="0" y="69587"/>
                </a:lnTo>
                <a:lnTo>
                  <a:pt x="0" y="650411"/>
                </a:lnTo>
                <a:lnTo>
                  <a:pt x="5468" y="677498"/>
                </a:lnTo>
                <a:lnTo>
                  <a:pt x="20381" y="699617"/>
                </a:lnTo>
                <a:lnTo>
                  <a:pt x="42501" y="714531"/>
                </a:lnTo>
                <a:lnTo>
                  <a:pt x="69588" y="719999"/>
                </a:lnTo>
                <a:lnTo>
                  <a:pt x="650411" y="719999"/>
                </a:lnTo>
                <a:lnTo>
                  <a:pt x="677498" y="714531"/>
                </a:lnTo>
                <a:lnTo>
                  <a:pt x="699618" y="699617"/>
                </a:lnTo>
                <a:lnTo>
                  <a:pt x="714531" y="677498"/>
                </a:lnTo>
                <a:lnTo>
                  <a:pt x="719999" y="650411"/>
                </a:lnTo>
                <a:lnTo>
                  <a:pt x="719999" y="69587"/>
                </a:lnTo>
                <a:lnTo>
                  <a:pt x="714531" y="42500"/>
                </a:lnTo>
                <a:lnTo>
                  <a:pt x="699618" y="20381"/>
                </a:lnTo>
                <a:lnTo>
                  <a:pt x="677498" y="5468"/>
                </a:lnTo>
                <a:lnTo>
                  <a:pt x="650411" y="0"/>
                </a:lnTo>
                <a:close/>
              </a:path>
            </a:pathLst>
          </a:custGeom>
          <a:solidFill>
            <a:srgbClr val="F3C3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3999" y="720001"/>
            <a:ext cx="720090" cy="144145"/>
          </a:xfrm>
          <a:custGeom>
            <a:avLst/>
            <a:gdLst/>
            <a:ahLst/>
            <a:cxnLst/>
            <a:rect l="l" t="t" r="r" b="b"/>
            <a:pathLst>
              <a:path w="720090" h="144144">
                <a:moveTo>
                  <a:pt x="0" y="0"/>
                </a:moveTo>
                <a:lnTo>
                  <a:pt x="719999" y="0"/>
                </a:lnTo>
                <a:lnTo>
                  <a:pt x="719999" y="144000"/>
                </a:lnTo>
                <a:lnTo>
                  <a:pt x="0" y="144000"/>
                </a:lnTo>
                <a:lnTo>
                  <a:pt x="0" y="0"/>
                </a:lnTo>
                <a:close/>
              </a:path>
            </a:pathLst>
          </a:custGeom>
          <a:solidFill>
            <a:srgbClr val="F3C3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2508" y="297451"/>
            <a:ext cx="413384" cy="412750"/>
          </a:xfrm>
          <a:custGeom>
            <a:avLst/>
            <a:gdLst/>
            <a:ahLst/>
            <a:cxnLst/>
            <a:rect l="l" t="t" r="r" b="b"/>
            <a:pathLst>
              <a:path w="413384" h="412750">
                <a:moveTo>
                  <a:pt x="148961" y="358140"/>
                </a:moveTo>
                <a:lnTo>
                  <a:pt x="136421" y="358140"/>
                </a:lnTo>
                <a:lnTo>
                  <a:pt x="131177" y="361950"/>
                </a:lnTo>
                <a:lnTo>
                  <a:pt x="124882" y="370840"/>
                </a:lnTo>
                <a:lnTo>
                  <a:pt x="124237" y="375920"/>
                </a:lnTo>
                <a:lnTo>
                  <a:pt x="126289" y="381000"/>
                </a:lnTo>
                <a:lnTo>
                  <a:pt x="133910" y="394970"/>
                </a:lnTo>
                <a:lnTo>
                  <a:pt x="144847" y="405130"/>
                </a:lnTo>
                <a:lnTo>
                  <a:pt x="158198" y="411480"/>
                </a:lnTo>
                <a:lnTo>
                  <a:pt x="173061" y="412750"/>
                </a:lnTo>
                <a:lnTo>
                  <a:pt x="173815" y="412750"/>
                </a:lnTo>
                <a:lnTo>
                  <a:pt x="193063" y="408940"/>
                </a:lnTo>
                <a:lnTo>
                  <a:pt x="200056" y="403860"/>
                </a:lnTo>
                <a:lnTo>
                  <a:pt x="173068" y="403860"/>
                </a:lnTo>
                <a:lnTo>
                  <a:pt x="160884" y="402590"/>
                </a:lnTo>
                <a:lnTo>
                  <a:pt x="149954" y="397510"/>
                </a:lnTo>
                <a:lnTo>
                  <a:pt x="141002" y="388620"/>
                </a:lnTo>
                <a:lnTo>
                  <a:pt x="134752" y="378460"/>
                </a:lnTo>
                <a:lnTo>
                  <a:pt x="133801" y="375920"/>
                </a:lnTo>
                <a:lnTo>
                  <a:pt x="134092" y="373380"/>
                </a:lnTo>
                <a:lnTo>
                  <a:pt x="137037" y="368300"/>
                </a:lnTo>
                <a:lnTo>
                  <a:pt x="139403" y="367030"/>
                </a:lnTo>
                <a:lnTo>
                  <a:pt x="156711" y="367030"/>
                </a:lnTo>
                <a:lnTo>
                  <a:pt x="155249" y="363220"/>
                </a:lnTo>
                <a:lnTo>
                  <a:pt x="148961" y="358140"/>
                </a:lnTo>
                <a:close/>
              </a:path>
              <a:path w="413384" h="412750">
                <a:moveTo>
                  <a:pt x="222405" y="300990"/>
                </a:moveTo>
                <a:lnTo>
                  <a:pt x="210704" y="300990"/>
                </a:lnTo>
                <a:lnTo>
                  <a:pt x="214204" y="304800"/>
                </a:lnTo>
                <a:lnTo>
                  <a:pt x="214204" y="361950"/>
                </a:lnTo>
                <a:lnTo>
                  <a:pt x="211014" y="378460"/>
                </a:lnTo>
                <a:lnTo>
                  <a:pt x="202320" y="391160"/>
                </a:lnTo>
                <a:lnTo>
                  <a:pt x="189436" y="401320"/>
                </a:lnTo>
                <a:lnTo>
                  <a:pt x="173675" y="403860"/>
                </a:lnTo>
                <a:lnTo>
                  <a:pt x="200056" y="403860"/>
                </a:lnTo>
                <a:lnTo>
                  <a:pt x="208798" y="397510"/>
                </a:lnTo>
                <a:lnTo>
                  <a:pt x="219415" y="382270"/>
                </a:lnTo>
                <a:lnTo>
                  <a:pt x="223311" y="361950"/>
                </a:lnTo>
                <a:lnTo>
                  <a:pt x="223311" y="302260"/>
                </a:lnTo>
                <a:lnTo>
                  <a:pt x="222405" y="300990"/>
                </a:lnTo>
                <a:close/>
              </a:path>
              <a:path w="413384" h="412750">
                <a:moveTo>
                  <a:pt x="156711" y="367030"/>
                </a:moveTo>
                <a:lnTo>
                  <a:pt x="145234" y="367030"/>
                </a:lnTo>
                <a:lnTo>
                  <a:pt x="148109" y="369570"/>
                </a:lnTo>
                <a:lnTo>
                  <a:pt x="149197" y="372110"/>
                </a:lnTo>
                <a:lnTo>
                  <a:pt x="152983" y="378460"/>
                </a:lnTo>
                <a:lnTo>
                  <a:pt x="158404" y="383540"/>
                </a:lnTo>
                <a:lnTo>
                  <a:pt x="165072" y="387350"/>
                </a:lnTo>
                <a:lnTo>
                  <a:pt x="172596" y="388620"/>
                </a:lnTo>
                <a:lnTo>
                  <a:pt x="179409" y="388620"/>
                </a:lnTo>
                <a:lnTo>
                  <a:pt x="185845" y="386080"/>
                </a:lnTo>
                <a:lnTo>
                  <a:pt x="192028" y="379730"/>
                </a:lnTo>
                <a:lnTo>
                  <a:pt x="166036" y="379730"/>
                </a:lnTo>
                <a:lnTo>
                  <a:pt x="160124" y="375920"/>
                </a:lnTo>
                <a:lnTo>
                  <a:pt x="156711" y="367030"/>
                </a:lnTo>
                <a:close/>
              </a:path>
              <a:path w="413384" h="412750">
                <a:moveTo>
                  <a:pt x="211094" y="228600"/>
                </a:moveTo>
                <a:lnTo>
                  <a:pt x="201708" y="228600"/>
                </a:lnTo>
                <a:lnTo>
                  <a:pt x="201847" y="229870"/>
                </a:lnTo>
                <a:lnTo>
                  <a:pt x="201847" y="292100"/>
                </a:lnTo>
                <a:lnTo>
                  <a:pt x="201413" y="293370"/>
                </a:lnTo>
                <a:lnTo>
                  <a:pt x="194020" y="295910"/>
                </a:lnTo>
                <a:lnTo>
                  <a:pt x="189488" y="302260"/>
                </a:lnTo>
                <a:lnTo>
                  <a:pt x="189488" y="367030"/>
                </a:lnTo>
                <a:lnTo>
                  <a:pt x="187620" y="372110"/>
                </a:lnTo>
                <a:lnTo>
                  <a:pt x="181202" y="378460"/>
                </a:lnTo>
                <a:lnTo>
                  <a:pt x="177079" y="379730"/>
                </a:lnTo>
                <a:lnTo>
                  <a:pt x="192028" y="379730"/>
                </a:lnTo>
                <a:lnTo>
                  <a:pt x="195737" y="375920"/>
                </a:lnTo>
                <a:lnTo>
                  <a:pt x="198597" y="369570"/>
                </a:lnTo>
                <a:lnTo>
                  <a:pt x="198597" y="304800"/>
                </a:lnTo>
                <a:lnTo>
                  <a:pt x="202097" y="300990"/>
                </a:lnTo>
                <a:lnTo>
                  <a:pt x="222405" y="300990"/>
                </a:lnTo>
                <a:lnTo>
                  <a:pt x="218780" y="295910"/>
                </a:lnTo>
                <a:lnTo>
                  <a:pt x="211388" y="293370"/>
                </a:lnTo>
                <a:lnTo>
                  <a:pt x="210954" y="292100"/>
                </a:lnTo>
                <a:lnTo>
                  <a:pt x="210954" y="229870"/>
                </a:lnTo>
                <a:lnTo>
                  <a:pt x="211094" y="228600"/>
                </a:lnTo>
                <a:close/>
              </a:path>
              <a:path w="413384" h="412750">
                <a:moveTo>
                  <a:pt x="13819" y="162560"/>
                </a:moveTo>
                <a:lnTo>
                  <a:pt x="12587" y="162560"/>
                </a:lnTo>
                <a:lnTo>
                  <a:pt x="10433" y="163830"/>
                </a:lnTo>
                <a:lnTo>
                  <a:pt x="584" y="212090"/>
                </a:lnTo>
                <a:lnTo>
                  <a:pt x="0" y="227330"/>
                </a:lnTo>
                <a:lnTo>
                  <a:pt x="0" y="228600"/>
                </a:lnTo>
                <a:lnTo>
                  <a:pt x="707" y="229870"/>
                </a:lnTo>
                <a:lnTo>
                  <a:pt x="3075" y="232410"/>
                </a:lnTo>
                <a:lnTo>
                  <a:pt x="4607" y="232410"/>
                </a:lnTo>
                <a:lnTo>
                  <a:pt x="6835" y="231140"/>
                </a:lnTo>
                <a:lnTo>
                  <a:pt x="7569" y="231140"/>
                </a:lnTo>
                <a:lnTo>
                  <a:pt x="8121" y="229870"/>
                </a:lnTo>
                <a:lnTo>
                  <a:pt x="17461" y="220980"/>
                </a:lnTo>
                <a:lnTo>
                  <a:pt x="28745" y="214630"/>
                </a:lnTo>
                <a:lnTo>
                  <a:pt x="11105" y="214630"/>
                </a:lnTo>
                <a:lnTo>
                  <a:pt x="9977" y="213360"/>
                </a:lnTo>
                <a:lnTo>
                  <a:pt x="9646" y="213360"/>
                </a:lnTo>
                <a:lnTo>
                  <a:pt x="9695" y="212090"/>
                </a:lnTo>
                <a:lnTo>
                  <a:pt x="10854" y="200660"/>
                </a:lnTo>
                <a:lnTo>
                  <a:pt x="12625" y="190500"/>
                </a:lnTo>
                <a:lnTo>
                  <a:pt x="15002" y="179070"/>
                </a:lnTo>
                <a:lnTo>
                  <a:pt x="18337" y="167640"/>
                </a:lnTo>
                <a:lnTo>
                  <a:pt x="18225" y="166370"/>
                </a:lnTo>
                <a:lnTo>
                  <a:pt x="17093" y="163830"/>
                </a:lnTo>
                <a:lnTo>
                  <a:pt x="16143" y="163830"/>
                </a:lnTo>
                <a:lnTo>
                  <a:pt x="13819" y="162560"/>
                </a:lnTo>
                <a:close/>
              </a:path>
              <a:path w="413384" h="412750">
                <a:moveTo>
                  <a:pt x="88825" y="208280"/>
                </a:moveTo>
                <a:lnTo>
                  <a:pt x="55015" y="208280"/>
                </a:lnTo>
                <a:lnTo>
                  <a:pt x="68594" y="209550"/>
                </a:lnTo>
                <a:lnTo>
                  <a:pt x="81292" y="214630"/>
                </a:lnTo>
                <a:lnTo>
                  <a:pt x="92575" y="220980"/>
                </a:lnTo>
                <a:lnTo>
                  <a:pt x="101908" y="229870"/>
                </a:lnTo>
                <a:lnTo>
                  <a:pt x="102777" y="231140"/>
                </a:lnTo>
                <a:lnTo>
                  <a:pt x="104078" y="232410"/>
                </a:lnTo>
                <a:lnTo>
                  <a:pt x="106876" y="232410"/>
                </a:lnTo>
                <a:lnTo>
                  <a:pt x="108176" y="231140"/>
                </a:lnTo>
                <a:lnTo>
                  <a:pt x="109047" y="229870"/>
                </a:lnTo>
                <a:lnTo>
                  <a:pt x="118385" y="220980"/>
                </a:lnTo>
                <a:lnTo>
                  <a:pt x="129669" y="214630"/>
                </a:lnTo>
                <a:lnTo>
                  <a:pt x="98547" y="214630"/>
                </a:lnTo>
                <a:lnTo>
                  <a:pt x="88825" y="208280"/>
                </a:lnTo>
                <a:close/>
              </a:path>
              <a:path w="413384" h="412750">
                <a:moveTo>
                  <a:pt x="290232" y="208280"/>
                </a:moveTo>
                <a:lnTo>
                  <a:pt x="256860" y="208280"/>
                </a:lnTo>
                <a:lnTo>
                  <a:pt x="270439" y="209550"/>
                </a:lnTo>
                <a:lnTo>
                  <a:pt x="283137" y="214630"/>
                </a:lnTo>
                <a:lnTo>
                  <a:pt x="294420" y="220980"/>
                </a:lnTo>
                <a:lnTo>
                  <a:pt x="303754" y="229870"/>
                </a:lnTo>
                <a:lnTo>
                  <a:pt x="304622" y="231140"/>
                </a:lnTo>
                <a:lnTo>
                  <a:pt x="305922" y="232410"/>
                </a:lnTo>
                <a:lnTo>
                  <a:pt x="308719" y="232410"/>
                </a:lnTo>
                <a:lnTo>
                  <a:pt x="310020" y="231140"/>
                </a:lnTo>
                <a:lnTo>
                  <a:pt x="310892" y="229870"/>
                </a:lnTo>
                <a:lnTo>
                  <a:pt x="320230" y="220980"/>
                </a:lnTo>
                <a:lnTo>
                  <a:pt x="331514" y="214630"/>
                </a:lnTo>
                <a:lnTo>
                  <a:pt x="300368" y="214630"/>
                </a:lnTo>
                <a:lnTo>
                  <a:pt x="299871" y="213360"/>
                </a:lnTo>
                <a:lnTo>
                  <a:pt x="290232" y="208280"/>
                </a:lnTo>
                <a:close/>
              </a:path>
              <a:path w="413384" h="412750">
                <a:moveTo>
                  <a:pt x="392835" y="208280"/>
                </a:moveTo>
                <a:lnTo>
                  <a:pt x="357784" y="208280"/>
                </a:lnTo>
                <a:lnTo>
                  <a:pt x="371361" y="209550"/>
                </a:lnTo>
                <a:lnTo>
                  <a:pt x="384059" y="214630"/>
                </a:lnTo>
                <a:lnTo>
                  <a:pt x="395342" y="220980"/>
                </a:lnTo>
                <a:lnTo>
                  <a:pt x="404678" y="229870"/>
                </a:lnTo>
                <a:lnTo>
                  <a:pt x="405860" y="232410"/>
                </a:lnTo>
                <a:lnTo>
                  <a:pt x="407912" y="232410"/>
                </a:lnTo>
                <a:lnTo>
                  <a:pt x="411571" y="231140"/>
                </a:lnTo>
                <a:lnTo>
                  <a:pt x="412799" y="229870"/>
                </a:lnTo>
                <a:lnTo>
                  <a:pt x="412799" y="227330"/>
                </a:lnTo>
                <a:lnTo>
                  <a:pt x="411561" y="214630"/>
                </a:lnTo>
                <a:lnTo>
                  <a:pt x="401010" y="214630"/>
                </a:lnTo>
                <a:lnTo>
                  <a:pt x="400501" y="213360"/>
                </a:lnTo>
                <a:lnTo>
                  <a:pt x="392835" y="208280"/>
                </a:lnTo>
                <a:close/>
              </a:path>
              <a:path w="413384" h="412750">
                <a:moveTo>
                  <a:pt x="189535" y="208280"/>
                </a:moveTo>
                <a:lnTo>
                  <a:pt x="155939" y="208280"/>
                </a:lnTo>
                <a:lnTo>
                  <a:pt x="168921" y="209550"/>
                </a:lnTo>
                <a:lnTo>
                  <a:pt x="181180" y="213360"/>
                </a:lnTo>
                <a:lnTo>
                  <a:pt x="192197" y="219710"/>
                </a:lnTo>
                <a:lnTo>
                  <a:pt x="201454" y="228600"/>
                </a:lnTo>
                <a:lnTo>
                  <a:pt x="211348" y="228600"/>
                </a:lnTo>
                <a:lnTo>
                  <a:pt x="220611" y="219710"/>
                </a:lnTo>
                <a:lnTo>
                  <a:pt x="229426" y="214630"/>
                </a:lnTo>
                <a:lnTo>
                  <a:pt x="199217" y="214630"/>
                </a:lnTo>
                <a:lnTo>
                  <a:pt x="189535" y="208280"/>
                </a:lnTo>
                <a:close/>
              </a:path>
              <a:path w="413384" h="412750">
                <a:moveTo>
                  <a:pt x="55018" y="199390"/>
                </a:moveTo>
                <a:lnTo>
                  <a:pt x="12304" y="213360"/>
                </a:lnTo>
                <a:lnTo>
                  <a:pt x="11795" y="214630"/>
                </a:lnTo>
                <a:lnTo>
                  <a:pt x="28745" y="214630"/>
                </a:lnTo>
                <a:lnTo>
                  <a:pt x="41442" y="209550"/>
                </a:lnTo>
                <a:lnTo>
                  <a:pt x="55015" y="208280"/>
                </a:lnTo>
                <a:lnTo>
                  <a:pt x="88825" y="208280"/>
                </a:lnTo>
                <a:lnTo>
                  <a:pt x="78152" y="203200"/>
                </a:lnTo>
                <a:lnTo>
                  <a:pt x="66794" y="200660"/>
                </a:lnTo>
                <a:lnTo>
                  <a:pt x="55018" y="199390"/>
                </a:lnTo>
                <a:close/>
              </a:path>
              <a:path w="413384" h="412750">
                <a:moveTo>
                  <a:pt x="110625" y="213360"/>
                </a:moveTo>
                <a:lnTo>
                  <a:pt x="101159" y="213360"/>
                </a:lnTo>
                <a:lnTo>
                  <a:pt x="100794" y="214630"/>
                </a:lnTo>
                <a:lnTo>
                  <a:pt x="111749" y="214630"/>
                </a:lnTo>
                <a:lnTo>
                  <a:pt x="110625" y="213360"/>
                </a:lnTo>
                <a:close/>
              </a:path>
              <a:path w="413384" h="412750">
                <a:moveTo>
                  <a:pt x="155939" y="199390"/>
                </a:moveTo>
                <a:lnTo>
                  <a:pt x="112925" y="213360"/>
                </a:lnTo>
                <a:lnTo>
                  <a:pt x="112426" y="214630"/>
                </a:lnTo>
                <a:lnTo>
                  <a:pt x="129669" y="214630"/>
                </a:lnTo>
                <a:lnTo>
                  <a:pt x="142365" y="209550"/>
                </a:lnTo>
                <a:lnTo>
                  <a:pt x="155939" y="208280"/>
                </a:lnTo>
                <a:lnTo>
                  <a:pt x="189535" y="208280"/>
                </a:lnTo>
                <a:lnTo>
                  <a:pt x="178918" y="203200"/>
                </a:lnTo>
                <a:lnTo>
                  <a:pt x="167631" y="200660"/>
                </a:lnTo>
                <a:lnTo>
                  <a:pt x="155939" y="199390"/>
                </a:lnTo>
                <a:close/>
              </a:path>
              <a:path w="413384" h="412750">
                <a:moveTo>
                  <a:pt x="210954" y="31750"/>
                </a:moveTo>
                <a:lnTo>
                  <a:pt x="201845" y="31750"/>
                </a:lnTo>
                <a:lnTo>
                  <a:pt x="201845" y="213360"/>
                </a:lnTo>
                <a:lnTo>
                  <a:pt x="201490" y="214630"/>
                </a:lnTo>
                <a:lnTo>
                  <a:pt x="211309" y="214630"/>
                </a:lnTo>
                <a:lnTo>
                  <a:pt x="210954" y="213360"/>
                </a:lnTo>
                <a:lnTo>
                  <a:pt x="210954" y="31750"/>
                </a:lnTo>
                <a:close/>
              </a:path>
              <a:path w="413384" h="412750">
                <a:moveTo>
                  <a:pt x="256863" y="199390"/>
                </a:moveTo>
                <a:lnTo>
                  <a:pt x="245171" y="200660"/>
                </a:lnTo>
                <a:lnTo>
                  <a:pt x="233884" y="203200"/>
                </a:lnTo>
                <a:lnTo>
                  <a:pt x="223266" y="208280"/>
                </a:lnTo>
                <a:lnTo>
                  <a:pt x="213583" y="214630"/>
                </a:lnTo>
                <a:lnTo>
                  <a:pt x="229426" y="214630"/>
                </a:lnTo>
                <a:lnTo>
                  <a:pt x="231629" y="213360"/>
                </a:lnTo>
                <a:lnTo>
                  <a:pt x="243885" y="209550"/>
                </a:lnTo>
                <a:lnTo>
                  <a:pt x="256860" y="208280"/>
                </a:lnTo>
                <a:lnTo>
                  <a:pt x="290232" y="208280"/>
                </a:lnTo>
                <a:lnTo>
                  <a:pt x="279675" y="203200"/>
                </a:lnTo>
                <a:lnTo>
                  <a:pt x="268464" y="200660"/>
                </a:lnTo>
                <a:lnTo>
                  <a:pt x="256863" y="199390"/>
                </a:lnTo>
                <a:close/>
              </a:path>
              <a:path w="413384" h="412750">
                <a:moveTo>
                  <a:pt x="311637" y="213360"/>
                </a:moveTo>
                <a:lnTo>
                  <a:pt x="302171" y="213360"/>
                </a:lnTo>
                <a:lnTo>
                  <a:pt x="301047" y="214630"/>
                </a:lnTo>
                <a:lnTo>
                  <a:pt x="312002" y="214630"/>
                </a:lnTo>
                <a:lnTo>
                  <a:pt x="311637" y="213360"/>
                </a:lnTo>
                <a:close/>
              </a:path>
              <a:path w="413384" h="412750">
                <a:moveTo>
                  <a:pt x="357784" y="199390"/>
                </a:moveTo>
                <a:lnTo>
                  <a:pt x="346007" y="200660"/>
                </a:lnTo>
                <a:lnTo>
                  <a:pt x="334647" y="203200"/>
                </a:lnTo>
                <a:lnTo>
                  <a:pt x="323972" y="208280"/>
                </a:lnTo>
                <a:lnTo>
                  <a:pt x="314249" y="214630"/>
                </a:lnTo>
                <a:lnTo>
                  <a:pt x="331514" y="214630"/>
                </a:lnTo>
                <a:lnTo>
                  <a:pt x="344210" y="209550"/>
                </a:lnTo>
                <a:lnTo>
                  <a:pt x="357784" y="208280"/>
                </a:lnTo>
                <a:lnTo>
                  <a:pt x="392835" y="208280"/>
                </a:lnTo>
                <a:lnTo>
                  <a:pt x="390918" y="207010"/>
                </a:lnTo>
                <a:lnTo>
                  <a:pt x="380430" y="203200"/>
                </a:lnTo>
                <a:lnTo>
                  <a:pt x="369298" y="200660"/>
                </a:lnTo>
                <a:lnTo>
                  <a:pt x="357784" y="199390"/>
                </a:lnTo>
                <a:close/>
              </a:path>
              <a:path w="413384" h="412750">
                <a:moveTo>
                  <a:pt x="279726" y="34290"/>
                </a:moveTo>
                <a:lnTo>
                  <a:pt x="248963" y="34290"/>
                </a:lnTo>
                <a:lnTo>
                  <a:pt x="249693" y="35560"/>
                </a:lnTo>
                <a:lnTo>
                  <a:pt x="276314" y="43180"/>
                </a:lnTo>
                <a:lnTo>
                  <a:pt x="301447" y="54610"/>
                </a:lnTo>
                <a:lnTo>
                  <a:pt x="345906" y="87630"/>
                </a:lnTo>
                <a:lnTo>
                  <a:pt x="385660" y="144780"/>
                </a:lnTo>
                <a:lnTo>
                  <a:pt x="403110" y="212090"/>
                </a:lnTo>
                <a:lnTo>
                  <a:pt x="403160" y="213360"/>
                </a:lnTo>
                <a:lnTo>
                  <a:pt x="402264" y="213360"/>
                </a:lnTo>
                <a:lnTo>
                  <a:pt x="401701" y="214630"/>
                </a:lnTo>
                <a:lnTo>
                  <a:pt x="411561" y="214630"/>
                </a:lnTo>
                <a:lnTo>
                  <a:pt x="408836" y="186690"/>
                </a:lnTo>
                <a:lnTo>
                  <a:pt x="397192" y="148590"/>
                </a:lnTo>
                <a:lnTo>
                  <a:pt x="378238" y="113030"/>
                </a:lnTo>
                <a:lnTo>
                  <a:pt x="352346" y="81280"/>
                </a:lnTo>
                <a:lnTo>
                  <a:pt x="309491" y="48260"/>
                </a:lnTo>
                <a:lnTo>
                  <a:pt x="293529" y="40640"/>
                </a:lnTo>
                <a:lnTo>
                  <a:pt x="279726" y="34290"/>
                </a:lnTo>
                <a:close/>
              </a:path>
              <a:path w="413384" h="412750">
                <a:moveTo>
                  <a:pt x="183232" y="35560"/>
                </a:moveTo>
                <a:lnTo>
                  <a:pt x="164443" y="35560"/>
                </a:lnTo>
                <a:lnTo>
                  <a:pt x="165107" y="36830"/>
                </a:lnTo>
                <a:lnTo>
                  <a:pt x="164938" y="36830"/>
                </a:lnTo>
                <a:lnTo>
                  <a:pt x="164365" y="38100"/>
                </a:lnTo>
                <a:lnTo>
                  <a:pt x="155204" y="46990"/>
                </a:lnTo>
                <a:lnTo>
                  <a:pt x="146564" y="57150"/>
                </a:lnTo>
                <a:lnTo>
                  <a:pt x="119170" y="110490"/>
                </a:lnTo>
                <a:lnTo>
                  <a:pt x="104095" y="176530"/>
                </a:lnTo>
                <a:lnTo>
                  <a:pt x="101179" y="213360"/>
                </a:lnTo>
                <a:lnTo>
                  <a:pt x="110281" y="213360"/>
                </a:lnTo>
                <a:lnTo>
                  <a:pt x="110304" y="212090"/>
                </a:lnTo>
                <a:lnTo>
                  <a:pt x="113176" y="177800"/>
                </a:lnTo>
                <a:lnTo>
                  <a:pt x="127756" y="114300"/>
                </a:lnTo>
                <a:lnTo>
                  <a:pt x="152414" y="64770"/>
                </a:lnTo>
                <a:lnTo>
                  <a:pt x="167246" y="46990"/>
                </a:lnTo>
                <a:lnTo>
                  <a:pt x="183232" y="35560"/>
                </a:lnTo>
                <a:close/>
              </a:path>
              <a:path w="413384" h="412750">
                <a:moveTo>
                  <a:pt x="292712" y="109220"/>
                </a:moveTo>
                <a:lnTo>
                  <a:pt x="286991" y="109220"/>
                </a:lnTo>
                <a:lnTo>
                  <a:pt x="286063" y="110490"/>
                </a:lnTo>
                <a:lnTo>
                  <a:pt x="284996" y="113030"/>
                </a:lnTo>
                <a:lnTo>
                  <a:pt x="284919" y="114300"/>
                </a:lnTo>
                <a:lnTo>
                  <a:pt x="285314" y="114300"/>
                </a:lnTo>
                <a:lnTo>
                  <a:pt x="292007" y="137160"/>
                </a:lnTo>
                <a:lnTo>
                  <a:pt x="297141" y="161290"/>
                </a:lnTo>
                <a:lnTo>
                  <a:pt x="300656" y="186690"/>
                </a:lnTo>
                <a:lnTo>
                  <a:pt x="302492" y="212090"/>
                </a:lnTo>
                <a:lnTo>
                  <a:pt x="302514" y="213360"/>
                </a:lnTo>
                <a:lnTo>
                  <a:pt x="311616" y="213360"/>
                </a:lnTo>
                <a:lnTo>
                  <a:pt x="309764" y="186690"/>
                </a:lnTo>
                <a:lnTo>
                  <a:pt x="306157" y="160020"/>
                </a:lnTo>
                <a:lnTo>
                  <a:pt x="300858" y="134620"/>
                </a:lnTo>
                <a:lnTo>
                  <a:pt x="293531" y="110490"/>
                </a:lnTo>
                <a:lnTo>
                  <a:pt x="292712" y="109220"/>
                </a:lnTo>
                <a:close/>
              </a:path>
              <a:path w="413384" h="412750">
                <a:moveTo>
                  <a:pt x="224502" y="21590"/>
                </a:moveTo>
                <a:lnTo>
                  <a:pt x="188296" y="21590"/>
                </a:lnTo>
                <a:lnTo>
                  <a:pt x="163071" y="25400"/>
                </a:lnTo>
                <a:lnTo>
                  <a:pt x="115070" y="41910"/>
                </a:lnTo>
                <a:lnTo>
                  <a:pt x="69680" y="72390"/>
                </a:lnTo>
                <a:lnTo>
                  <a:pt x="32004" y="116840"/>
                </a:lnTo>
                <a:lnTo>
                  <a:pt x="17101" y="144780"/>
                </a:lnTo>
                <a:lnTo>
                  <a:pt x="18123" y="147320"/>
                </a:lnTo>
                <a:lnTo>
                  <a:pt x="22701" y="149860"/>
                </a:lnTo>
                <a:lnTo>
                  <a:pt x="25404" y="148590"/>
                </a:lnTo>
                <a:lnTo>
                  <a:pt x="26435" y="146050"/>
                </a:lnTo>
                <a:lnTo>
                  <a:pt x="39695" y="121920"/>
                </a:lnTo>
                <a:lnTo>
                  <a:pt x="75715" y="80010"/>
                </a:lnTo>
                <a:lnTo>
                  <a:pt x="113263" y="53340"/>
                </a:lnTo>
                <a:lnTo>
                  <a:pt x="162962" y="35560"/>
                </a:lnTo>
                <a:lnTo>
                  <a:pt x="183232" y="35560"/>
                </a:lnTo>
                <a:lnTo>
                  <a:pt x="199999" y="30480"/>
                </a:lnTo>
                <a:lnTo>
                  <a:pt x="268432" y="30480"/>
                </a:lnTo>
                <a:lnTo>
                  <a:pt x="259899" y="27940"/>
                </a:lnTo>
                <a:lnTo>
                  <a:pt x="242391" y="24130"/>
                </a:lnTo>
                <a:lnTo>
                  <a:pt x="224502" y="21590"/>
                </a:lnTo>
                <a:close/>
              </a:path>
              <a:path w="413384" h="412750">
                <a:moveTo>
                  <a:pt x="268432" y="30480"/>
                </a:moveTo>
                <a:lnTo>
                  <a:pt x="212807" y="30480"/>
                </a:lnTo>
                <a:lnTo>
                  <a:pt x="230305" y="36830"/>
                </a:lnTo>
                <a:lnTo>
                  <a:pt x="246869" y="48260"/>
                </a:lnTo>
                <a:lnTo>
                  <a:pt x="262114" y="67310"/>
                </a:lnTo>
                <a:lnTo>
                  <a:pt x="275654" y="91440"/>
                </a:lnTo>
                <a:lnTo>
                  <a:pt x="276173" y="91440"/>
                </a:lnTo>
                <a:lnTo>
                  <a:pt x="277090" y="92710"/>
                </a:lnTo>
                <a:lnTo>
                  <a:pt x="279380" y="93980"/>
                </a:lnTo>
                <a:lnTo>
                  <a:pt x="280618" y="93980"/>
                </a:lnTo>
                <a:lnTo>
                  <a:pt x="282818" y="92710"/>
                </a:lnTo>
                <a:lnTo>
                  <a:pt x="283649" y="91440"/>
                </a:lnTo>
                <a:lnTo>
                  <a:pt x="284470" y="88900"/>
                </a:lnTo>
                <a:lnTo>
                  <a:pt x="284409" y="87630"/>
                </a:lnTo>
                <a:lnTo>
                  <a:pt x="283889" y="87630"/>
                </a:lnTo>
                <a:lnTo>
                  <a:pt x="276359" y="72390"/>
                </a:lnTo>
                <a:lnTo>
                  <a:pt x="268186" y="59690"/>
                </a:lnTo>
                <a:lnTo>
                  <a:pt x="259401" y="48260"/>
                </a:lnTo>
                <a:lnTo>
                  <a:pt x="250034" y="39370"/>
                </a:lnTo>
                <a:lnTo>
                  <a:pt x="247722" y="36830"/>
                </a:lnTo>
                <a:lnTo>
                  <a:pt x="247551" y="36830"/>
                </a:lnTo>
                <a:lnTo>
                  <a:pt x="248214" y="35560"/>
                </a:lnTo>
                <a:lnTo>
                  <a:pt x="248963" y="34290"/>
                </a:lnTo>
                <a:lnTo>
                  <a:pt x="279726" y="34290"/>
                </a:lnTo>
                <a:lnTo>
                  <a:pt x="276965" y="33020"/>
                </a:lnTo>
                <a:lnTo>
                  <a:pt x="268432" y="30480"/>
                </a:lnTo>
                <a:close/>
              </a:path>
              <a:path w="413384" h="412750">
                <a:moveTo>
                  <a:pt x="211869" y="30480"/>
                </a:moveTo>
                <a:lnTo>
                  <a:pt x="200935" y="30480"/>
                </a:lnTo>
                <a:lnTo>
                  <a:pt x="201642" y="31750"/>
                </a:lnTo>
                <a:lnTo>
                  <a:pt x="211158" y="31750"/>
                </a:lnTo>
                <a:lnTo>
                  <a:pt x="211869" y="30480"/>
                </a:lnTo>
                <a:close/>
              </a:path>
              <a:path w="413384" h="412750">
                <a:moveTo>
                  <a:pt x="215563" y="0"/>
                </a:moveTo>
                <a:lnTo>
                  <a:pt x="197236" y="0"/>
                </a:lnTo>
                <a:lnTo>
                  <a:pt x="189779" y="7620"/>
                </a:lnTo>
                <a:lnTo>
                  <a:pt x="189779" y="21590"/>
                </a:lnTo>
                <a:lnTo>
                  <a:pt x="199682" y="21590"/>
                </a:lnTo>
                <a:lnTo>
                  <a:pt x="199063" y="20320"/>
                </a:lnTo>
                <a:lnTo>
                  <a:pt x="198886" y="20320"/>
                </a:lnTo>
                <a:lnTo>
                  <a:pt x="198886" y="12700"/>
                </a:lnTo>
                <a:lnTo>
                  <a:pt x="202258" y="10160"/>
                </a:lnTo>
                <a:lnTo>
                  <a:pt x="223016" y="10160"/>
                </a:lnTo>
                <a:lnTo>
                  <a:pt x="223016" y="7620"/>
                </a:lnTo>
                <a:lnTo>
                  <a:pt x="215563" y="0"/>
                </a:lnTo>
                <a:close/>
              </a:path>
              <a:path w="413384" h="412750">
                <a:moveTo>
                  <a:pt x="223016" y="10160"/>
                </a:moveTo>
                <a:lnTo>
                  <a:pt x="210542" y="10160"/>
                </a:lnTo>
                <a:lnTo>
                  <a:pt x="213910" y="12700"/>
                </a:lnTo>
                <a:lnTo>
                  <a:pt x="213910" y="20320"/>
                </a:lnTo>
                <a:lnTo>
                  <a:pt x="213732" y="20320"/>
                </a:lnTo>
                <a:lnTo>
                  <a:pt x="213103" y="21590"/>
                </a:lnTo>
                <a:lnTo>
                  <a:pt x="223016" y="21590"/>
                </a:lnTo>
                <a:lnTo>
                  <a:pt x="223016" y="101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28419" y="593134"/>
            <a:ext cx="1002869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Vaccination</a:t>
            </a:r>
            <a:r>
              <a:rPr spc="-315" dirty="0"/>
              <a:t> </a:t>
            </a:r>
            <a:r>
              <a:rPr spc="-45" dirty="0"/>
              <a:t>anti</a:t>
            </a:r>
            <a:r>
              <a:rPr lang="fr-FR" spc="-45" dirty="0"/>
              <a:t>- </a:t>
            </a:r>
            <a:r>
              <a:rPr spc="-45" dirty="0"/>
              <a:t>HPV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993949" y="1600233"/>
            <a:ext cx="10667963" cy="4600489"/>
          </a:xfrm>
          <a:prstGeom prst="rect">
            <a:avLst/>
          </a:prstGeom>
        </p:spPr>
        <p:txBody>
          <a:bodyPr vert="horz" wrap="square" lIns="0" tIns="522477" rIns="0" bIns="0" rtlCol="0">
            <a:spAutoFit/>
          </a:bodyPr>
          <a:lstStyle/>
          <a:p>
            <a:pPr marL="413384" marR="506730" indent="-349250">
              <a:lnSpc>
                <a:spcPct val="102200"/>
              </a:lnSpc>
              <a:spcBef>
                <a:spcPts val="50"/>
              </a:spcBef>
              <a:buClr>
                <a:srgbClr val="F3C341"/>
              </a:buClr>
              <a:buSzPct val="105555"/>
              <a:buFont typeface="Apple Symbols"/>
              <a:buChar char="◉"/>
              <a:tabLst>
                <a:tab pos="413384" algn="l"/>
                <a:tab pos="414020" algn="l"/>
              </a:tabLst>
            </a:pPr>
            <a:r>
              <a:rPr lang="fr-FR" sz="2800" b="0" spc="-20" dirty="0">
                <a:latin typeface="Calibri" panose="020F0502020204030204" pitchFamily="34" charset="0"/>
                <a:cs typeface="Calibri" panose="020F0502020204030204" pitchFamily="34" charset="0"/>
              </a:rPr>
              <a:t>Vaccin quadri ou </a:t>
            </a:r>
            <a:r>
              <a:rPr lang="fr-FR" sz="2800" b="0" spc="-20" dirty="0" err="1">
                <a:latin typeface="Calibri" panose="020F0502020204030204" pitchFamily="34" charset="0"/>
                <a:cs typeface="Calibri" panose="020F0502020204030204" pitchFamily="34" charset="0"/>
              </a:rPr>
              <a:t>nonavalents</a:t>
            </a:r>
            <a:r>
              <a:rPr lang="fr-FR" sz="2800" b="0" spc="-20" dirty="0">
                <a:latin typeface="Calibri" panose="020F0502020204030204" pitchFamily="34" charset="0"/>
                <a:cs typeface="Calibri" panose="020F0502020204030204" pitchFamily="34" charset="0"/>
              </a:rPr>
              <a:t> (efficaces condylomes)</a:t>
            </a:r>
          </a:p>
          <a:p>
            <a:pPr marL="413384" marR="506730" indent="-349250">
              <a:lnSpc>
                <a:spcPct val="102200"/>
              </a:lnSpc>
              <a:spcBef>
                <a:spcPts val="50"/>
              </a:spcBef>
              <a:buClr>
                <a:srgbClr val="F3C341"/>
              </a:buClr>
              <a:buSzPct val="105555"/>
              <a:buFont typeface="Apple Symbols"/>
              <a:buChar char="◉"/>
              <a:tabLst>
                <a:tab pos="413384" algn="l"/>
                <a:tab pos="414020" algn="l"/>
              </a:tabLst>
            </a:pPr>
            <a:r>
              <a:rPr lang="fr-FR" sz="2800" spc="-20" dirty="0">
                <a:latin typeface="Calibri" panose="020F0502020204030204" pitchFamily="34" charset="0"/>
                <a:cs typeface="Calibri" panose="020F0502020204030204" pitchFamily="34" charset="0"/>
              </a:rPr>
              <a:t>Vaccination</a:t>
            </a:r>
          </a:p>
          <a:p>
            <a:pPr marL="641984" marR="506730" lvl="1" indent="-349250">
              <a:lnSpc>
                <a:spcPct val="102200"/>
              </a:lnSpc>
              <a:spcBef>
                <a:spcPts val="50"/>
              </a:spcBef>
              <a:buClr>
                <a:srgbClr val="F3C341"/>
              </a:buClr>
              <a:buSzPct val="105555"/>
              <a:buFont typeface="Apple Symbols"/>
              <a:buChar char="◉"/>
              <a:tabLst>
                <a:tab pos="413384" algn="l"/>
                <a:tab pos="414020" algn="l"/>
              </a:tabLst>
            </a:pPr>
            <a:r>
              <a:rPr lang="fr-FR" b="0" spc="-20" dirty="0">
                <a:latin typeface="Calibri" panose="020F0502020204030204" pitchFamily="34" charset="0"/>
                <a:cs typeface="Calibri" panose="020F0502020204030204" pitchFamily="34" charset="0"/>
              </a:rPr>
              <a:t>Très efficace</a:t>
            </a:r>
          </a:p>
          <a:p>
            <a:pPr marL="870584" marR="506730" lvl="2" indent="-349250">
              <a:lnSpc>
                <a:spcPct val="102200"/>
              </a:lnSpc>
              <a:spcBef>
                <a:spcPts val="50"/>
              </a:spcBef>
              <a:buClr>
                <a:srgbClr val="F3C341"/>
              </a:buClr>
              <a:buSzPct val="105555"/>
              <a:buFont typeface="Apple Symbols"/>
              <a:buChar char="◉"/>
              <a:tabLst>
                <a:tab pos="413384" algn="l"/>
                <a:tab pos="414020" algn="l"/>
              </a:tabLst>
            </a:pPr>
            <a:r>
              <a:rPr lang="fr-FR" spc="-20" dirty="0">
                <a:latin typeface="Calibri" panose="020F0502020204030204" pitchFamily="34" charset="0"/>
                <a:cs typeface="Calibri" panose="020F0502020204030204" pitchFamily="34" charset="0"/>
              </a:rPr>
              <a:t>Diminution nette des cancers du col</a:t>
            </a:r>
            <a:endParaRPr lang="fr-FR" b="0" spc="-2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41984" marR="506730" lvl="1" indent="-349250">
              <a:lnSpc>
                <a:spcPct val="102200"/>
              </a:lnSpc>
              <a:spcBef>
                <a:spcPts val="50"/>
              </a:spcBef>
              <a:buClr>
                <a:srgbClr val="F3C341"/>
              </a:buClr>
              <a:buSzPct val="105555"/>
              <a:buFont typeface="Apple Symbols"/>
              <a:buChar char="◉"/>
              <a:tabLst>
                <a:tab pos="413384" algn="l"/>
                <a:tab pos="414020" algn="l"/>
              </a:tabLst>
            </a:pPr>
            <a:r>
              <a:rPr lang="fr-FR" spc="-20" dirty="0">
                <a:latin typeface="Calibri" panose="020F0502020204030204" pitchFamily="34" charset="0"/>
                <a:cs typeface="Calibri" panose="020F0502020204030204" pitchFamily="34" charset="0"/>
              </a:rPr>
              <a:t>Très bien tolérée</a:t>
            </a:r>
          </a:p>
          <a:p>
            <a:pPr marL="413384" marR="506730" indent="-349250">
              <a:lnSpc>
                <a:spcPct val="102200"/>
              </a:lnSpc>
              <a:spcBef>
                <a:spcPts val="50"/>
              </a:spcBef>
              <a:buClr>
                <a:srgbClr val="F3C341"/>
              </a:buClr>
              <a:buSzPct val="105555"/>
              <a:buFont typeface="Apple Symbols"/>
              <a:buChar char="◉"/>
              <a:tabLst>
                <a:tab pos="413384" algn="l"/>
                <a:tab pos="414020" algn="l"/>
              </a:tabLst>
            </a:pPr>
            <a:r>
              <a:rPr lang="fr-FR" sz="2800" b="0" spc="-20" dirty="0">
                <a:latin typeface="Calibri" panose="020F0502020204030204" pitchFamily="34" charset="0"/>
                <a:cs typeface="Calibri" panose="020F0502020204030204" pitchFamily="34" charset="0"/>
              </a:rPr>
              <a:t>Vacciner toutes les personnes éligibles au calendrier vaccinal</a:t>
            </a:r>
          </a:p>
          <a:p>
            <a:pPr marL="641984" marR="506730" lvl="1" indent="-349250">
              <a:lnSpc>
                <a:spcPct val="102200"/>
              </a:lnSpc>
              <a:spcBef>
                <a:spcPts val="50"/>
              </a:spcBef>
              <a:buClr>
                <a:srgbClr val="F3C341"/>
              </a:buClr>
              <a:buSzPct val="105555"/>
              <a:buFont typeface="Apple Symbols"/>
              <a:buChar char="◉"/>
              <a:tabLst>
                <a:tab pos="413384" algn="l"/>
                <a:tab pos="414020" algn="l"/>
              </a:tabLst>
            </a:pPr>
            <a:r>
              <a:rPr lang="fr-FR" spc="-20" dirty="0">
                <a:latin typeface="Calibri" panose="020F0502020204030204" pitchFamily="34" charset="0"/>
                <a:cs typeface="Calibri" panose="020F0502020204030204" pitchFamily="34" charset="0"/>
              </a:rPr>
              <a:t>Garçons</a:t>
            </a:r>
          </a:p>
          <a:p>
            <a:pPr marL="641984" marR="506730" lvl="1" indent="-349250">
              <a:lnSpc>
                <a:spcPct val="102200"/>
              </a:lnSpc>
              <a:spcBef>
                <a:spcPts val="50"/>
              </a:spcBef>
              <a:buClr>
                <a:srgbClr val="F3C341"/>
              </a:buClr>
              <a:buSzPct val="105555"/>
              <a:buFont typeface="Apple Symbols"/>
              <a:buChar char="◉"/>
              <a:tabLst>
                <a:tab pos="413384" algn="l"/>
                <a:tab pos="414020" algn="l"/>
              </a:tabLst>
            </a:pPr>
            <a:r>
              <a:rPr lang="fr-FR" b="0" spc="-20" dirty="0">
                <a:latin typeface="Calibri" panose="020F0502020204030204" pitchFamily="34" charset="0"/>
                <a:cs typeface="Calibri" panose="020F0502020204030204" pitchFamily="34" charset="0"/>
              </a:rPr>
              <a:t>Filles</a:t>
            </a:r>
          </a:p>
          <a:p>
            <a:pPr marL="413384" marR="506730" indent="-349250">
              <a:lnSpc>
                <a:spcPct val="102200"/>
              </a:lnSpc>
              <a:spcBef>
                <a:spcPts val="50"/>
              </a:spcBef>
              <a:buClr>
                <a:srgbClr val="F3C341"/>
              </a:buClr>
              <a:buSzPct val="105555"/>
              <a:buFont typeface="Apple Symbols"/>
              <a:buChar char="◉"/>
              <a:tabLst>
                <a:tab pos="413384" algn="l"/>
                <a:tab pos="414020" algn="l"/>
              </a:tabLst>
            </a:pPr>
            <a:r>
              <a:rPr lang="fr-FR" sz="2800" spc="-20" dirty="0">
                <a:latin typeface="Calibri" panose="020F0502020204030204" pitchFamily="34" charset="0"/>
                <a:cs typeface="Calibri" panose="020F0502020204030204" pitchFamily="34" charset="0"/>
              </a:rPr>
              <a:t>En cas d’exposition préalable (condylomes présents)</a:t>
            </a:r>
          </a:p>
          <a:p>
            <a:pPr marL="641984" marR="506730" lvl="1" indent="-349250">
              <a:lnSpc>
                <a:spcPct val="102200"/>
              </a:lnSpc>
              <a:spcBef>
                <a:spcPts val="50"/>
              </a:spcBef>
              <a:buClr>
                <a:srgbClr val="F3C341"/>
              </a:buClr>
              <a:buSzPct val="105555"/>
              <a:buFont typeface="Apple Symbols"/>
              <a:buChar char="◉"/>
              <a:tabLst>
                <a:tab pos="413384" algn="l"/>
                <a:tab pos="414020" algn="l"/>
              </a:tabLst>
            </a:pPr>
            <a:r>
              <a:rPr lang="fr-FR" b="0" spc="-20" dirty="0">
                <a:latin typeface="Calibri" panose="020F0502020204030204" pitchFamily="34" charset="0"/>
                <a:cs typeface="Calibri" panose="020F0502020204030204" pitchFamily="34" charset="0"/>
              </a:rPr>
              <a:t>Essais en cours en thérapeutique curative</a:t>
            </a:r>
          </a:p>
          <a:p>
            <a:pPr marL="641984" marR="506730" lvl="1" indent="-349250">
              <a:lnSpc>
                <a:spcPct val="102200"/>
              </a:lnSpc>
              <a:spcBef>
                <a:spcPts val="50"/>
              </a:spcBef>
              <a:buClr>
                <a:srgbClr val="F3C341"/>
              </a:buClr>
              <a:buSzPct val="105555"/>
              <a:buFont typeface="Apple Symbols"/>
              <a:buChar char="◉"/>
              <a:tabLst>
                <a:tab pos="413384" algn="l"/>
                <a:tab pos="414020" algn="l"/>
              </a:tabLst>
            </a:pPr>
            <a:r>
              <a:rPr lang="fr-FR" spc="-20" dirty="0">
                <a:latin typeface="Calibri" panose="020F0502020204030204" pitchFamily="34" charset="0"/>
                <a:cs typeface="Calibri" panose="020F0502020204030204" pitchFamily="34" charset="0"/>
              </a:rPr>
              <a:t>Essais en cours en traitement préventif des récidives de condylomes</a:t>
            </a:r>
            <a:endParaRPr b="0" spc="-2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92721E67-1D41-914E-80F3-A3D5B8E9F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EFC52-B65F-6845-8247-C452B50B3DC3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170A9C1-369A-8F45-9FFC-CF15E8699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56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2D8AE7-311C-C943-B562-3E7830D93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Synthèse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1501384-C3AF-7849-A301-19E28F69ED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FC61DDB-B703-D540-8DE8-A842AEEFE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AF41-2A39-C64B-9F60-8920F1EB6625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6F2874-DD55-6B41-8838-9FE6B21F9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02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DBC2626-D4BE-5F47-9DE6-B815B4554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résumé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575313CC-A706-214E-9400-A775FE409F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1516277"/>
              </p:ext>
            </p:extLst>
          </p:nvPr>
        </p:nvGraphicFramePr>
        <p:xfrm>
          <a:off x="695739" y="1868608"/>
          <a:ext cx="10863469" cy="346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400">
                  <a:extLst>
                    <a:ext uri="{9D8B030D-6E8A-4147-A177-3AD203B41FA5}">
                      <a16:colId xmlns:a16="http://schemas.microsoft.com/office/drawing/2014/main" val="2300707904"/>
                    </a:ext>
                  </a:extLst>
                </a:gridCol>
                <a:gridCol w="4593378">
                  <a:extLst>
                    <a:ext uri="{9D8B030D-6E8A-4147-A177-3AD203B41FA5}">
                      <a16:colId xmlns:a16="http://schemas.microsoft.com/office/drawing/2014/main" val="634430086"/>
                    </a:ext>
                  </a:extLst>
                </a:gridCol>
                <a:gridCol w="2764691">
                  <a:extLst>
                    <a:ext uri="{9D8B030D-6E8A-4147-A177-3AD203B41FA5}">
                      <a16:colId xmlns:a16="http://schemas.microsoft.com/office/drawing/2014/main" val="16214474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Micro-organisme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Traitement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4868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b="1" dirty="0"/>
                        <a:t>En 1</a:t>
                      </a:r>
                      <a:r>
                        <a:rPr lang="fr-FR" b="1" baseline="30000" dirty="0"/>
                        <a:t>ère</a:t>
                      </a:r>
                      <a:r>
                        <a:rPr lang="fr-FR" b="1" dirty="0"/>
                        <a:t> intention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b="1" dirty="0"/>
                        <a:t>En 2</a:t>
                      </a:r>
                      <a:r>
                        <a:rPr lang="fr-FR" b="1" baseline="30000" dirty="0"/>
                        <a:t>nde</a:t>
                      </a:r>
                      <a:r>
                        <a:rPr lang="fr-FR" b="1" dirty="0"/>
                        <a:t> intention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9475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Urétrite ou cervicite/Gonocoque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Ceftriaxone 1000 mg 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Gentamicine*</a:t>
                      </a:r>
                    </a:p>
                    <a:p>
                      <a:r>
                        <a:rPr lang="fr-FR" sz="1600" dirty="0"/>
                        <a:t>Ciprofloxacine** 500 mg DU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9097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i="0" dirty="0"/>
                        <a:t>Urétrite ou cervicite à </a:t>
                      </a:r>
                      <a:r>
                        <a:rPr lang="fr-FR" sz="1600" i="1" dirty="0"/>
                        <a:t>Chlamydiae trachomatis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Doxycycline 100x2x7j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Azithromycine 1g DU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3057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i="0" dirty="0"/>
                        <a:t>Urétrite ou cervico-vaginite à </a:t>
                      </a:r>
                      <a:r>
                        <a:rPr lang="fr-FR" sz="1600" i="1" dirty="0"/>
                        <a:t>Mycoplasma genitalium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Doxycycline 100x2x7j puis AZM 500 3 jours 2,5g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Doxycycline 100x2x7j puis </a:t>
                      </a:r>
                      <a:r>
                        <a:rPr lang="fr-FR" sz="1600" dirty="0" err="1"/>
                        <a:t>Moxiflo</a:t>
                      </a:r>
                      <a:r>
                        <a:rPr lang="fr-FR" sz="1600" dirty="0"/>
                        <a:t> 7 jours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Doxycycline 100x2x7j  puis pristinamycine 10 j</a:t>
                      </a:r>
                    </a:p>
                    <a:p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3584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i="1" dirty="0"/>
                        <a:t>Trichomonas vaginalis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600" dirty="0" err="1"/>
                        <a:t>Azolés</a:t>
                      </a:r>
                      <a:r>
                        <a:rPr lang="fr-FR" sz="1600" dirty="0"/>
                        <a:t> (métronidazole…) 2g 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4925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i="0" dirty="0"/>
                        <a:t>Syphilis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600" dirty="0" err="1"/>
                        <a:t>Benzyl-pénicilline</a:t>
                      </a:r>
                      <a:r>
                        <a:rPr lang="fr-FR" sz="1600" dirty="0"/>
                        <a:t> ou </a:t>
                      </a:r>
                      <a:r>
                        <a:rPr lang="fr-FR" sz="1600" dirty="0" err="1"/>
                        <a:t>péni</a:t>
                      </a:r>
                      <a:r>
                        <a:rPr lang="fr-FR" sz="1600" dirty="0"/>
                        <a:t> G IV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Doxycycline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304080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D252079-18D8-6E46-82A3-FD31A1462321}"/>
              </a:ext>
            </a:extLst>
          </p:cNvPr>
          <p:cNvSpPr/>
          <p:nvPr/>
        </p:nvSpPr>
        <p:spPr>
          <a:xfrm>
            <a:off x="92589" y="6240519"/>
            <a:ext cx="82233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5"/>
              </a:spcBef>
            </a:pPr>
            <a:r>
              <a:rPr lang="fr-FR" sz="1400" i="1" spc="15" dirty="0" err="1">
                <a:latin typeface="Arial"/>
                <a:cs typeface="Arial"/>
              </a:rPr>
              <a:t>Caumes</a:t>
            </a:r>
            <a:r>
              <a:rPr lang="fr-FR" sz="1400" i="1" spc="15" dirty="0">
                <a:latin typeface="Arial"/>
                <a:cs typeface="Arial"/>
              </a:rPr>
              <a:t> E. </a:t>
            </a:r>
            <a:r>
              <a:rPr lang="fr-FR" sz="1400" i="1" spc="15" dirty="0" err="1">
                <a:latin typeface="Arial"/>
                <a:cs typeface="Arial"/>
              </a:rPr>
              <a:t>Pilly</a:t>
            </a:r>
            <a:r>
              <a:rPr lang="fr-FR" sz="1400" i="1" spc="15" dirty="0">
                <a:latin typeface="Arial"/>
                <a:cs typeface="Arial"/>
              </a:rPr>
              <a:t> 2021</a:t>
            </a:r>
          </a:p>
          <a:p>
            <a:pPr marL="12700">
              <a:spcBef>
                <a:spcPts val="5"/>
              </a:spcBef>
            </a:pPr>
            <a:r>
              <a:rPr lang="fr-FR" sz="1400" i="1" spc="15" dirty="0">
                <a:latin typeface="Arial"/>
                <a:cs typeface="Arial"/>
              </a:rPr>
              <a:t>Jensen </a:t>
            </a:r>
            <a:r>
              <a:rPr lang="fr-FR" sz="1400" i="1" spc="20" dirty="0">
                <a:latin typeface="Arial"/>
                <a:cs typeface="Arial"/>
              </a:rPr>
              <a:t>JS </a:t>
            </a:r>
            <a:r>
              <a:rPr lang="fr-FR" sz="1400" i="1" spc="10" dirty="0">
                <a:latin typeface="Arial-BoldItalicMT"/>
                <a:cs typeface="Arial-BoldItalicMT"/>
              </a:rPr>
              <a:t>et al. </a:t>
            </a:r>
            <a:r>
              <a:rPr lang="fr-FR" sz="1400" i="1" spc="10" dirty="0">
                <a:latin typeface="Arial"/>
                <a:cs typeface="Arial"/>
              </a:rPr>
              <a:t>2016 </a:t>
            </a:r>
            <a:r>
              <a:rPr lang="fr-FR" sz="1400" i="1" spc="15" dirty="0" err="1">
                <a:latin typeface="Arial"/>
                <a:cs typeface="Arial"/>
              </a:rPr>
              <a:t>European</a:t>
            </a:r>
            <a:r>
              <a:rPr lang="fr-FR" sz="1400" i="1" spc="15" dirty="0">
                <a:latin typeface="Arial"/>
                <a:cs typeface="Arial"/>
              </a:rPr>
              <a:t> guideline </a:t>
            </a:r>
            <a:r>
              <a:rPr lang="fr-FR" sz="1400" i="1" spc="20" dirty="0">
                <a:latin typeface="Arial"/>
                <a:cs typeface="Arial"/>
              </a:rPr>
              <a:t>on </a:t>
            </a:r>
            <a:r>
              <a:rPr lang="fr-FR" sz="1400" i="1" spc="15" dirty="0">
                <a:latin typeface="Arial-BoldItalicMT"/>
                <a:cs typeface="Arial-BoldItalicMT"/>
              </a:rPr>
              <a:t>M. genitalium</a:t>
            </a:r>
            <a:r>
              <a:rPr lang="fr-FR" sz="1400" i="1" spc="-50" dirty="0">
                <a:latin typeface="Arial-BoldItalicMT"/>
                <a:cs typeface="Arial-BoldItalicMT"/>
              </a:rPr>
              <a:t> </a:t>
            </a:r>
            <a:r>
              <a:rPr lang="fr-FR" sz="1400" i="1" spc="10" dirty="0">
                <a:latin typeface="Arial"/>
                <a:cs typeface="Arial"/>
              </a:rPr>
              <a:t>infections</a:t>
            </a:r>
            <a:endParaRPr lang="fr-FR" sz="1400" i="1" dirty="0">
              <a:latin typeface="Arial"/>
              <a:cs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F74000-C101-3C45-AD32-7469510D81ED}"/>
              </a:ext>
            </a:extLst>
          </p:cNvPr>
          <p:cNvSpPr txBox="1"/>
          <p:nvPr/>
        </p:nvSpPr>
        <p:spPr>
          <a:xfrm>
            <a:off x="8832773" y="5411450"/>
            <a:ext cx="2291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*Uniquement urétrite</a:t>
            </a:r>
          </a:p>
          <a:p>
            <a:r>
              <a:rPr lang="fr-FR" sz="1400" dirty="0"/>
              <a:t>** Antibiogramme nécessaire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810728AF-0FC3-0B4F-A6CB-357371276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CD4F-A940-6244-A619-28C5ED4821DD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62765C9-A6CA-2F4E-996A-E33D645CA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61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0610" y="427103"/>
            <a:ext cx="10501367" cy="755762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4800" b="1" spc="-13" dirty="0">
                <a:latin typeface="Arial Narrow"/>
                <a:cs typeface="Arial Narrow"/>
              </a:rPr>
              <a:t>Cas</a:t>
            </a:r>
            <a:r>
              <a:rPr sz="4800" b="1" spc="-87" dirty="0">
                <a:latin typeface="Arial Narrow"/>
                <a:cs typeface="Arial Narrow"/>
              </a:rPr>
              <a:t> </a:t>
            </a:r>
            <a:r>
              <a:rPr sz="4800" b="1" spc="-7" dirty="0">
                <a:latin typeface="Arial Narrow"/>
                <a:cs typeface="Arial Narrow"/>
              </a:rPr>
              <a:t>contacts</a:t>
            </a:r>
            <a:endParaRPr sz="48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4106" y="2194790"/>
            <a:ext cx="10214373" cy="3169907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549461" indent="-380990">
              <a:spcBef>
                <a:spcPts val="533"/>
              </a:spcBef>
              <a:buClr>
                <a:srgbClr val="BDCB11"/>
              </a:buClr>
              <a:buFont typeface="Arial"/>
              <a:buChar char="▪"/>
              <a:tabLst>
                <a:tab pos="1006661" algn="l"/>
                <a:tab pos="1007508" algn="l"/>
              </a:tabLst>
            </a:pPr>
            <a:r>
              <a:rPr lang="fr-FR" sz="2133" b="1" spc="-7" dirty="0">
                <a:latin typeface="Calibri" panose="020F0502020204030204" pitchFamily="34" charset="0"/>
                <a:cs typeface="Calibri" panose="020F0502020204030204" pitchFamily="34" charset="0"/>
              </a:rPr>
              <a:t>Syphilis</a:t>
            </a:r>
            <a:endParaRPr lang="fr-FR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83695" lvl="1" indent="-304792">
              <a:spcBef>
                <a:spcPts val="373"/>
              </a:spcBef>
              <a:buChar char="•"/>
              <a:tabLst>
                <a:tab pos="1540048" algn="l"/>
                <a:tab pos="1540895" algn="l"/>
              </a:tabLst>
            </a:pPr>
            <a:r>
              <a:rPr lang="fr-FR" sz="1600" spc="-7" dirty="0">
                <a:latin typeface="Calibri" panose="020F0502020204030204" pitchFamily="34" charset="0"/>
                <a:cs typeface="Calibri" panose="020F0502020204030204" pitchFamily="34" charset="0"/>
              </a:rPr>
              <a:t>Traitement des partenaires des 6 dernières semaines indépendamment de </a:t>
            </a:r>
            <a:r>
              <a:rPr lang="fr-FR" sz="1600" spc="-13" dirty="0">
                <a:latin typeface="Calibri" panose="020F0502020204030204" pitchFamily="34" charset="0"/>
                <a:cs typeface="Calibri" panose="020F0502020204030204" pitchFamily="34" charset="0"/>
              </a:rPr>
              <a:t>la</a:t>
            </a:r>
            <a:r>
              <a:rPr lang="fr-FR" sz="1600" spc="29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spc="-7" dirty="0">
                <a:latin typeface="Calibri" panose="020F0502020204030204" pitchFamily="34" charset="0"/>
                <a:cs typeface="Calibri" panose="020F0502020204030204" pitchFamily="34" charset="0"/>
              </a:rPr>
              <a:t>sérologie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50308" indent="-380990">
              <a:spcBef>
                <a:spcPts val="679"/>
              </a:spcBef>
              <a:buSzPct val="96969"/>
              <a:buFont typeface="Arial"/>
              <a:buChar char="▪"/>
              <a:tabLst>
                <a:tab pos="1006661" algn="l"/>
                <a:tab pos="1007508" algn="l"/>
              </a:tabLst>
            </a:pPr>
            <a:r>
              <a:rPr lang="fr-FR" sz="2200" b="1" spc="-40" dirty="0">
                <a:latin typeface="Calibri" panose="020F0502020204030204" pitchFamily="34" charset="0"/>
                <a:cs typeface="Calibri" panose="020F0502020204030204" pitchFamily="34" charset="0"/>
              </a:rPr>
              <a:t>Chlamydia</a:t>
            </a:r>
            <a:endParaRPr lang="fr-F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83695" lvl="1" indent="-304792">
              <a:spcBef>
                <a:spcPts val="360"/>
              </a:spcBef>
              <a:buChar char="•"/>
              <a:tabLst>
                <a:tab pos="1540048" algn="l"/>
                <a:tab pos="1540895" algn="l"/>
              </a:tabLst>
            </a:pPr>
            <a:r>
              <a:rPr lang="fr-FR" sz="1600" spc="-7" dirty="0">
                <a:latin typeface="Calibri" panose="020F0502020204030204" pitchFamily="34" charset="0"/>
                <a:cs typeface="Calibri" panose="020F0502020204030204" pitchFamily="34" charset="0"/>
              </a:rPr>
              <a:t>Traitement aussi des partenaires récents, mais jusqu’à quand</a:t>
            </a:r>
            <a:r>
              <a:rPr lang="fr-FR" sz="1600" spc="2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spc="-7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9461" indent="-380990">
              <a:spcBef>
                <a:spcPts val="747"/>
              </a:spcBef>
              <a:buClr>
                <a:srgbClr val="BDCB11"/>
              </a:buClr>
              <a:buFont typeface="Arial"/>
              <a:buChar char="▪"/>
              <a:tabLst>
                <a:tab pos="1006661" algn="l"/>
                <a:tab pos="1007508" algn="l"/>
              </a:tabLst>
            </a:pPr>
            <a:r>
              <a:rPr lang="fr-FR" sz="2133" b="1" spc="-13" dirty="0">
                <a:latin typeface="Calibri" panose="020F0502020204030204" pitchFamily="34" charset="0"/>
                <a:cs typeface="Calibri" panose="020F0502020204030204" pitchFamily="34" charset="0"/>
              </a:rPr>
              <a:t>Mycoplasma genitalium</a:t>
            </a:r>
            <a:endParaRPr lang="fr-FR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83695" lvl="1" indent="-304792">
              <a:spcBef>
                <a:spcPts val="500"/>
              </a:spcBef>
              <a:buChar char="•"/>
              <a:tabLst>
                <a:tab pos="1540048" algn="l"/>
                <a:tab pos="1540895" algn="l"/>
              </a:tabLst>
            </a:pPr>
            <a:r>
              <a:rPr lang="fr-FR" sz="1600" spc="-7" dirty="0">
                <a:latin typeface="Calibri" panose="020F0502020204030204" pitchFamily="34" charset="0"/>
                <a:cs typeface="Calibri" panose="020F0502020204030204" pitchFamily="34" charset="0"/>
              </a:rPr>
              <a:t>Traitement </a:t>
            </a:r>
            <a:r>
              <a:rPr lang="fr-FR" sz="1600" spc="-7" dirty="0">
                <a:uFill>
                  <a:solidFill>
                    <a:srgbClr val="314C8C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uniquement si </a:t>
            </a:r>
            <a:r>
              <a:rPr lang="fr-FR" sz="1600" spc="-13" dirty="0">
                <a:uFill>
                  <a:solidFill>
                    <a:srgbClr val="314C8C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fr-FR" sz="1600" spc="-7" dirty="0">
                <a:uFill>
                  <a:solidFill>
                    <a:srgbClr val="314C8C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sujet source est</a:t>
            </a:r>
            <a:r>
              <a:rPr lang="fr-FR" sz="1600" spc="40" dirty="0">
                <a:uFill>
                  <a:solidFill>
                    <a:srgbClr val="314C8C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spc="-7" dirty="0">
                <a:uFill>
                  <a:solidFill>
                    <a:srgbClr val="314C8C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symptomatique</a:t>
            </a:r>
            <a:r>
              <a:rPr lang="fr-FR" sz="1600" spc="-7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83695" lvl="1" indent="-305639">
              <a:spcBef>
                <a:spcPts val="353"/>
              </a:spcBef>
              <a:buChar char="•"/>
              <a:tabLst>
                <a:tab pos="1540895" algn="l"/>
                <a:tab pos="1541741" algn="l"/>
              </a:tabLst>
            </a:pPr>
            <a:r>
              <a:rPr lang="fr-FR" sz="1600" spc="-7" dirty="0">
                <a:latin typeface="Calibri" panose="020F0502020204030204" pitchFamily="34" charset="0"/>
                <a:cs typeface="Calibri" panose="020F0502020204030204" pitchFamily="34" charset="0"/>
              </a:rPr>
              <a:t>Problème de l’</a:t>
            </a:r>
            <a:r>
              <a:rPr lang="fr-FR" sz="1600" spc="-7" dirty="0" err="1">
                <a:latin typeface="Calibri" panose="020F0502020204030204" pitchFamily="34" charset="0"/>
                <a:cs typeface="Calibri" panose="020F0502020204030204" pitchFamily="34" charset="0"/>
              </a:rPr>
              <a:t>antibiorésistance</a:t>
            </a:r>
            <a:r>
              <a:rPr lang="fr-FR" sz="1600" spc="1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++</a:t>
            </a:r>
            <a:endParaRPr lang="fr-FR" sz="20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9461" indent="-380990">
              <a:spcBef>
                <a:spcPts val="533"/>
              </a:spcBef>
              <a:buClr>
                <a:srgbClr val="BDCB11"/>
              </a:buClr>
              <a:buFont typeface="Arial"/>
              <a:buChar char="▪"/>
              <a:tabLst>
                <a:tab pos="1006661" algn="l"/>
                <a:tab pos="1007508" algn="l"/>
              </a:tabLst>
            </a:pPr>
            <a:r>
              <a:rPr lang="fr-FR" sz="2133" b="1" spc="-7" dirty="0">
                <a:latin typeface="Calibri" panose="020F0502020204030204" pitchFamily="34" charset="0"/>
                <a:cs typeface="Calibri" panose="020F0502020204030204" pitchFamily="34" charset="0"/>
              </a:rPr>
              <a:t>Gonocoque</a:t>
            </a:r>
            <a:endParaRPr lang="fr-FR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69975" lvl="2" indent="-298450">
              <a:spcBef>
                <a:spcPts val="373"/>
              </a:spcBef>
              <a:buChar char="•"/>
              <a:tabLst>
                <a:tab pos="1539875" algn="l"/>
              </a:tabLst>
            </a:pPr>
            <a:r>
              <a:rPr lang="fr-FR" sz="1600" spc="-7" dirty="0">
                <a:latin typeface="Calibri" panose="020F0502020204030204" pitchFamily="34" charset="0"/>
                <a:cs typeface="Calibri" panose="020F0502020204030204" pitchFamily="34" charset="0"/>
              </a:rPr>
              <a:t>Fardeau écologique des C3G</a:t>
            </a:r>
            <a:r>
              <a:rPr lang="fr-FR" sz="1600" spc="1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spc="-7" dirty="0">
                <a:latin typeface="Calibri" panose="020F0502020204030204" pitchFamily="34" charset="0"/>
                <a:cs typeface="Calibri" panose="020F0502020204030204" pitchFamily="34" charset="0"/>
              </a:rPr>
              <a:t>répétées…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BB7FE93-1899-E34C-9968-765456236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711DF-1421-FE48-8764-AC7CD297F6B3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AE3AEDC-7417-A546-8C3F-B25418E28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59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000" dirty="0">
                <a:solidFill>
                  <a:srgbClr val="000000"/>
                </a:solidFill>
              </a:rPr>
              <a:t>Vous êtes séronégatif et avez des rapports sexuel vaginaux sans préservatif avec un/une partenaire vivant avec le VIH non traité. Quel est approximativement votre risque d’acquisition du VIH à chaque rapport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51603" y="1927103"/>
            <a:ext cx="8108630" cy="419906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0,005% (5/100.000)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0,05% (5/10.000)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0,5% (5/1000)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5% (5/100)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50% (1/2)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B8A39D9-87AB-D74D-A4FF-263F88572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F89A2-D5A4-0144-82C1-0FBE44A0A11C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7B96F9-10D1-F348-8ECE-33555F96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27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BC739C-EB5D-AD4F-97B2-3F391C3D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1" y="2057697"/>
            <a:ext cx="11106150" cy="3090511"/>
          </a:xfrm>
        </p:spPr>
        <p:txBody>
          <a:bodyPr/>
          <a:lstStyle/>
          <a:p>
            <a:r>
              <a:rPr lang="fr-FR" dirty="0"/>
              <a:t>Et surtout ne pas oublier :</a:t>
            </a:r>
            <a:br>
              <a:rPr lang="fr-FR" dirty="0"/>
            </a:br>
            <a:r>
              <a:rPr lang="fr-FR" dirty="0"/>
              <a:t>- les vaccinations</a:t>
            </a:r>
            <a:br>
              <a:rPr lang="fr-FR" dirty="0"/>
            </a:br>
            <a:r>
              <a:rPr lang="fr-FR" dirty="0"/>
              <a:t>- Le traitement des partenaires !</a:t>
            </a:r>
            <a:br>
              <a:rPr lang="fr-FR" dirty="0"/>
            </a:br>
            <a:r>
              <a:rPr lang="fr-FR" dirty="0"/>
              <a:t>- Le préservatif 7 jours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87EC7C-6105-F044-839C-17E6FEEF5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16825" y="5556906"/>
            <a:ext cx="7984375" cy="1005878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Les préservatifs achetés en pharmacie sont remboursés par l’assurance maladie/mutuelles (60/40)</a:t>
            </a:r>
          </a:p>
          <a:p>
            <a:r>
              <a:rPr lang="fr-FR" dirty="0"/>
              <a:t>Possibilité de prescription annuelle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99C2FBD9-E220-5649-ABFD-C1A66D183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8C7AF-C919-A549-93A6-AB58769E1D4F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ADA6BD-9010-E343-88E2-BAEE05FDF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45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C87034-7DCC-774D-A3DE-3CD1E3FB7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Hépatites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04B767-F1B7-9644-BE47-8236331FC5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A7EE566F-BD8C-4F47-A5EF-35D47A2FA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EA06-6635-8344-AC2D-9FA51854F406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80EF85-DBB1-2B4F-BF2D-D165FE252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43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C87034-7DCC-774D-A3DE-3CD1E3FB7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Hépatite B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04B767-F1B7-9644-BE47-8236331FC5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EAFACF90-D947-E84B-ABB9-C6F0EE26A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4289E-8B44-0B47-B9CC-E69DD61395B6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C38E4EE-F44A-F549-9612-98905017E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56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8617" y="2360428"/>
            <a:ext cx="10992113" cy="4135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lvl="1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685800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914400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143000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marL="1312863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6pPr>
            <a:lvl7pPr marL="1484313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7pPr>
            <a:lvl8pPr marL="1657350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aseline="0"/>
            </a:lvl8pPr>
            <a:lvl9pPr marL="1882775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aseline="0"/>
            </a:lvl9pPr>
          </a:lstStyle>
          <a:p>
            <a:r>
              <a:rPr lang="fr-FR" sz="2000" dirty="0"/>
              <a:t>Un peu moins de 300.000 personnes infectées par le VHB en France</a:t>
            </a:r>
            <a:endParaRPr sz="2000" dirty="0"/>
          </a:p>
          <a:p>
            <a:r>
              <a:rPr sz="2000" dirty="0"/>
              <a:t>20% des 6</a:t>
            </a:r>
            <a:r>
              <a:rPr lang="fr-FR" sz="2000" dirty="0"/>
              <a:t>.</a:t>
            </a:r>
            <a:r>
              <a:rPr sz="2000" dirty="0"/>
              <a:t>000 nouveau-</a:t>
            </a:r>
            <a:r>
              <a:rPr sz="2000" dirty="0" err="1"/>
              <a:t>nés</a:t>
            </a:r>
            <a:r>
              <a:rPr lang="fr-FR" sz="2000" dirty="0"/>
              <a:t>/an </a:t>
            </a:r>
            <a:r>
              <a:rPr sz="2000" dirty="0"/>
              <a:t>de </a:t>
            </a:r>
            <a:r>
              <a:rPr sz="2000" dirty="0" err="1"/>
              <a:t>mère</a:t>
            </a:r>
            <a:r>
              <a:rPr sz="2000" dirty="0"/>
              <a:t> HBs</a:t>
            </a:r>
            <a:r>
              <a:rPr lang="fr-FR" sz="2000" dirty="0"/>
              <a:t>+</a:t>
            </a:r>
            <a:r>
              <a:rPr sz="2000" dirty="0"/>
              <a:t> échappent à la vaccination →</a:t>
            </a:r>
            <a:r>
              <a:rPr sz="2000" dirty="0" err="1"/>
              <a:t>infectés</a:t>
            </a:r>
            <a:r>
              <a:rPr sz="2000" dirty="0"/>
              <a:t> </a:t>
            </a:r>
            <a:r>
              <a:rPr sz="2000" dirty="0" err="1"/>
              <a:t>chroniques</a:t>
            </a:r>
            <a:endParaRPr sz="2000" dirty="0"/>
          </a:p>
          <a:p>
            <a:r>
              <a:rPr sz="2000" dirty="0"/>
              <a:t>En 2001: taux de décès attribuable au VHB: 2,2/100</a:t>
            </a:r>
            <a:r>
              <a:rPr lang="fr-FR" sz="2000" dirty="0"/>
              <a:t>.</a:t>
            </a:r>
            <a:r>
              <a:rPr sz="2000" dirty="0"/>
              <a:t>000, </a:t>
            </a:r>
            <a:r>
              <a:rPr sz="2000" dirty="0" err="1"/>
              <a:t>soit</a:t>
            </a:r>
            <a:r>
              <a:rPr sz="2000" dirty="0"/>
              <a:t> 1</a:t>
            </a:r>
            <a:r>
              <a:rPr lang="fr-FR" sz="2000" dirty="0"/>
              <a:t>.</a:t>
            </a:r>
            <a:r>
              <a:rPr sz="2000" dirty="0"/>
              <a:t>327 </a:t>
            </a:r>
            <a:r>
              <a:rPr sz="2000" dirty="0" err="1"/>
              <a:t>décès</a:t>
            </a:r>
            <a:endParaRPr sz="2000" dirty="0"/>
          </a:p>
          <a:p>
            <a:r>
              <a:rPr sz="2000" dirty="0"/>
              <a:t>Nombre de cas d’hépatite B </a:t>
            </a:r>
            <a:r>
              <a:rPr sz="2000" dirty="0" err="1"/>
              <a:t>aiguë</a:t>
            </a:r>
            <a:r>
              <a:rPr lang="fr-FR" sz="2000" dirty="0"/>
              <a:t>s</a:t>
            </a:r>
            <a:r>
              <a:rPr sz="2000" dirty="0"/>
              <a:t> </a:t>
            </a:r>
            <a:r>
              <a:rPr sz="2000" u="sng" dirty="0" err="1"/>
              <a:t>symptomatique</a:t>
            </a:r>
            <a:r>
              <a:rPr lang="fr-FR" sz="2000" u="sng" dirty="0"/>
              <a:t>s</a:t>
            </a:r>
            <a:r>
              <a:rPr sz="2000" dirty="0"/>
              <a:t> : 1021 à 1622 / an</a:t>
            </a:r>
          </a:p>
          <a:p>
            <a:r>
              <a:rPr lang="fr-FR" sz="2000" dirty="0"/>
              <a:t>Seulement </a:t>
            </a:r>
            <a:r>
              <a:rPr sz="2000" dirty="0"/>
              <a:t>44,8% des personnes porteuses de l’Ag HBs connaissent leur statut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8617" y="331963"/>
            <a:ext cx="11171018" cy="5137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0" cap="sq">
            <a:solidFill>
              <a:schemeClr val="tx1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dirty="0"/>
              <a:t>Épidémiologie de l’hépatite B en France</a:t>
            </a:r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542794" y="6495999"/>
            <a:ext cx="70567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dirty="0">
                <a:latin typeface="Times New Roman"/>
                <a:cs typeface="Times New Roman"/>
              </a:rPr>
              <a:t>BEH 2009; Mai, 20-21, BEH 2013; Mai, 210-213; BEH 2016; Mai,</a:t>
            </a:r>
            <a:r>
              <a:rPr sz="1800" i="1" spc="-11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237-243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05BE181-8CAE-2840-9CC1-0B4D9F48A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E835-FE40-6B46-8FA4-BA149C8665D1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A2D653-FD3B-614E-A35B-B0092C39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99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8269A-AB89-4D9B-AB4F-30B727DE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Hépatite B: transmission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535AE-0E73-403E-8E2B-2412BB152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1779104"/>
            <a:ext cx="10933044" cy="4888824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Virus résistant:</a:t>
            </a:r>
          </a:p>
          <a:p>
            <a:pPr lvl="1"/>
            <a:r>
              <a:rPr lang="fr-FR" dirty="0"/>
              <a:t>7 jours dans l’environnement</a:t>
            </a:r>
          </a:p>
          <a:p>
            <a:pPr lvl="1"/>
            <a:r>
              <a:rPr lang="fr-FR" dirty="0"/>
              <a:t>pendant 5 mn à 100°C, 10 h à 60°C</a:t>
            </a:r>
          </a:p>
          <a:p>
            <a:pPr lvl="1"/>
            <a:r>
              <a:rPr lang="fr-FR" dirty="0"/>
              <a:t>à la congélation</a:t>
            </a:r>
          </a:p>
          <a:p>
            <a:endParaRPr lang="fr-FR" dirty="0"/>
          </a:p>
          <a:p>
            <a:r>
              <a:rPr lang="fr-FR" dirty="0"/>
              <a:t>De la mère à l’enfant, surtout pendant la naissance</a:t>
            </a:r>
          </a:p>
          <a:p>
            <a:pPr lvl="1"/>
            <a:r>
              <a:rPr lang="fr-FR" dirty="0"/>
              <a:t>Surtout si mère AgHBs et </a:t>
            </a:r>
            <a:r>
              <a:rPr lang="fr-FR" dirty="0" err="1"/>
              <a:t>AgHBe</a:t>
            </a:r>
            <a:r>
              <a:rPr lang="fr-FR" dirty="0"/>
              <a:t> + </a:t>
            </a:r>
            <a:r>
              <a:rPr lang="fr-FR" sz="2000" dirty="0"/>
              <a:t>(70–100% en Asie/ 40% en Afrique)</a:t>
            </a:r>
          </a:p>
          <a:p>
            <a:pPr lvl="1"/>
            <a:r>
              <a:rPr lang="fr-FR" dirty="0"/>
              <a:t>Vs moindre transmission si AgHBs + </a:t>
            </a:r>
            <a:r>
              <a:rPr lang="fr-FR" dirty="0" err="1"/>
              <a:t>AgHBe</a:t>
            </a:r>
            <a:r>
              <a:rPr lang="fr-FR" dirty="0"/>
              <a:t> – </a:t>
            </a:r>
            <a:r>
              <a:rPr lang="fr-FR" sz="2000" dirty="0"/>
              <a:t>(5–30% en Asie/ 5% en Afrique)</a:t>
            </a:r>
            <a:endParaRPr lang="fr-FR" dirty="0"/>
          </a:p>
          <a:p>
            <a:pPr lvl="1"/>
            <a:r>
              <a:rPr lang="fr-FR" dirty="0"/>
              <a:t>Risque d’évolution vers hépatite chronique de 90%</a:t>
            </a:r>
          </a:p>
          <a:p>
            <a:endParaRPr lang="fr-FR" dirty="0"/>
          </a:p>
          <a:p>
            <a:r>
              <a:rPr lang="fr-FR" dirty="0"/>
              <a:t>Transmission horizontale</a:t>
            </a:r>
          </a:p>
          <a:p>
            <a:pPr lvl="1"/>
            <a:r>
              <a:rPr lang="fr-FR" dirty="0"/>
              <a:t>Par voie sanguine</a:t>
            </a:r>
          </a:p>
          <a:p>
            <a:pPr lvl="1"/>
            <a:r>
              <a:rPr lang="fr-FR" dirty="0"/>
              <a:t>Par voie sexuelle</a:t>
            </a:r>
          </a:p>
          <a:p>
            <a:pPr lvl="1"/>
            <a:r>
              <a:rPr lang="fr-FR" dirty="0"/>
              <a:t>Par contact rapproché (famille, collectivité d’enfants)</a:t>
            </a:r>
          </a:p>
          <a:p>
            <a:endParaRPr lang="fr-FR" dirty="0"/>
          </a:p>
          <a:p>
            <a:endParaRPr lang="fr-FR" dirty="0"/>
          </a:p>
          <a:p>
            <a:pPr lvl="1"/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8AB4F62-FF4A-AE47-8E29-434050D10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5FEC6-0A0A-2F40-A38C-0D2BD56A22E8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F9EFDBB8-2B0D-1549-98DE-99811248D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29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9B1EB-41C8-4215-869B-38FDD5688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Hépatite B: les marqueurs sérologiques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26485-8B54-4D42-B612-07A02BC77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87210"/>
          </a:xfrm>
        </p:spPr>
        <p:txBody>
          <a:bodyPr>
            <a:normAutofit lnSpcReduction="10000"/>
          </a:bodyPr>
          <a:lstStyle/>
          <a:p>
            <a:r>
              <a:rPr lang="fr-FR" dirty="0"/>
              <a:t>Ag </a:t>
            </a:r>
            <a:r>
              <a:rPr lang="fr-FR" dirty="0" err="1"/>
              <a:t>HBs</a:t>
            </a:r>
            <a:r>
              <a:rPr lang="fr-FR" dirty="0"/>
              <a:t>: </a:t>
            </a:r>
          </a:p>
          <a:p>
            <a:pPr lvl="1"/>
            <a:r>
              <a:rPr lang="fr-FR" dirty="0"/>
              <a:t>signe l’infection </a:t>
            </a:r>
          </a:p>
          <a:p>
            <a:pPr lvl="1"/>
            <a:r>
              <a:rPr lang="fr-FR" dirty="0"/>
              <a:t>Persistance &gt; 6 mois  = infection chronique</a:t>
            </a:r>
          </a:p>
          <a:p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antiHBs</a:t>
            </a:r>
            <a:r>
              <a:rPr lang="fr-FR" dirty="0"/>
              <a:t>: </a:t>
            </a:r>
          </a:p>
          <a:p>
            <a:pPr lvl="1"/>
            <a:r>
              <a:rPr lang="fr-FR" dirty="0"/>
              <a:t>Signe la guérison / la vaccination</a:t>
            </a:r>
          </a:p>
          <a:p>
            <a:r>
              <a:rPr lang="fr-FR" dirty="0" err="1"/>
              <a:t>Ac</a:t>
            </a:r>
            <a:r>
              <a:rPr lang="fr-FR" dirty="0"/>
              <a:t> anti </a:t>
            </a:r>
            <a:r>
              <a:rPr lang="fr-FR" dirty="0" err="1"/>
              <a:t>HBc</a:t>
            </a:r>
            <a:r>
              <a:rPr lang="fr-FR" dirty="0"/>
              <a:t>:</a:t>
            </a:r>
          </a:p>
          <a:p>
            <a:pPr lvl="1"/>
            <a:r>
              <a:rPr lang="fr-FR" dirty="0"/>
              <a:t>IgM : infection aigue</a:t>
            </a:r>
          </a:p>
          <a:p>
            <a:pPr lvl="1"/>
            <a:r>
              <a:rPr lang="fr-FR" dirty="0"/>
              <a:t>IgG: infection chronique ou guérie</a:t>
            </a:r>
          </a:p>
          <a:p>
            <a:r>
              <a:rPr lang="fr-FR" dirty="0"/>
              <a:t>Ag </a:t>
            </a:r>
            <a:r>
              <a:rPr lang="fr-FR" dirty="0" err="1"/>
              <a:t>Hbe</a:t>
            </a:r>
            <a:r>
              <a:rPr lang="fr-FR" dirty="0"/>
              <a:t>: </a:t>
            </a:r>
          </a:p>
          <a:p>
            <a:pPr lvl="1"/>
            <a:r>
              <a:rPr lang="fr-FR" altLang="fr-FR" dirty="0">
                <a:cs typeface="Calibri" panose="020F0502020204030204" pitchFamily="34" charset="0"/>
              </a:rPr>
              <a:t>Si positif, témoigne d’une infection VHB active réplicative</a:t>
            </a:r>
          </a:p>
          <a:p>
            <a:pPr lvl="1"/>
            <a:r>
              <a:rPr lang="fr-FR" altLang="fr-FR" dirty="0">
                <a:cs typeface="Calibri" panose="020F0502020204030204" pitchFamily="34" charset="0"/>
              </a:rPr>
              <a:t>Absent ou plus rare chez les patients ayant des mutations </a:t>
            </a:r>
            <a:r>
              <a:rPr lang="fr-FR" altLang="fr-FR" dirty="0" err="1">
                <a:cs typeface="Calibri" panose="020F0502020204030204" pitchFamily="34" charset="0"/>
              </a:rPr>
              <a:t>précore</a:t>
            </a:r>
            <a:r>
              <a:rPr lang="fr-FR" altLang="fr-FR" dirty="0">
                <a:cs typeface="Calibri" panose="020F0502020204030204" pitchFamily="34" charset="0"/>
              </a:rPr>
              <a:t> et du </a:t>
            </a:r>
            <a:r>
              <a:rPr lang="fr-FR" altLang="fr-FR" dirty="0" err="1">
                <a:cs typeface="Calibri" panose="020F0502020204030204" pitchFamily="34" charset="0"/>
              </a:rPr>
              <a:t>core</a:t>
            </a:r>
            <a:endParaRPr lang="fr-FR" altLang="fr-FR" dirty="0">
              <a:cs typeface="Calibri" panose="020F0502020204030204" pitchFamily="34" charset="0"/>
            </a:endParaRPr>
          </a:p>
          <a:p>
            <a:endParaRPr lang="fr-FR" dirty="0"/>
          </a:p>
          <a:p>
            <a:pPr lvl="1"/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BF9F09E-333A-DC43-B1EA-ED480DC74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76569-88C5-5D41-9A62-D41BF46B7EB5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F02FF0-F31E-4744-AA9B-F54C57035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28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12EF7-ED6A-4504-BC0D-ED1EE1AC7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Hépatite B: évolution naturelle de la maladie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745E0-FA15-4245-99A6-5F1C35161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Incubation de 6 semaines à 4 mois</a:t>
            </a:r>
          </a:p>
          <a:p>
            <a:pPr marL="0" indent="0">
              <a:buNone/>
            </a:pPr>
            <a:r>
              <a:rPr lang="fr-FR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2F9328-AE8F-4BF2-BB18-56CC8E2513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59" t="33308" r="17846" b="22904"/>
          <a:stretch/>
        </p:blipFill>
        <p:spPr>
          <a:xfrm>
            <a:off x="1499597" y="2366583"/>
            <a:ext cx="9751499" cy="41683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1111A5-E49F-495A-B613-972B80352D61}"/>
              </a:ext>
            </a:extLst>
          </p:cNvPr>
          <p:cNvSpPr/>
          <p:nvPr/>
        </p:nvSpPr>
        <p:spPr>
          <a:xfrm>
            <a:off x="7063409" y="3412435"/>
            <a:ext cx="2517913" cy="1258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B8F85D-4ADC-44DC-BB1C-340D5E43DCE9}"/>
              </a:ext>
            </a:extLst>
          </p:cNvPr>
          <p:cNvSpPr/>
          <p:nvPr/>
        </p:nvSpPr>
        <p:spPr>
          <a:xfrm>
            <a:off x="7114761" y="3475382"/>
            <a:ext cx="2517913" cy="1258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798A90-9820-4122-8A7B-B6F0F434FD66}"/>
              </a:ext>
            </a:extLst>
          </p:cNvPr>
          <p:cNvSpPr/>
          <p:nvPr/>
        </p:nvSpPr>
        <p:spPr>
          <a:xfrm>
            <a:off x="7267161" y="3506856"/>
            <a:ext cx="2517913" cy="1258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D9A47B-24B3-48C5-B967-1F51AC60467C}"/>
              </a:ext>
            </a:extLst>
          </p:cNvPr>
          <p:cNvSpPr/>
          <p:nvPr/>
        </p:nvSpPr>
        <p:spPr>
          <a:xfrm>
            <a:off x="8733183" y="3192119"/>
            <a:ext cx="2517913" cy="1258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223DC5-EC06-8545-BFFF-CCE91E25F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EBB8-D59D-3F47-B8AB-2F6BB063A048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AF774E3-8611-5F49-A97F-68E7102A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11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12EF7-ED6A-4504-BC0D-ED1EE1AC7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Hépatite B: évolution naturelle de la maladie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745E0-FA15-4245-99A6-5F1C35161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Virus non cytopathogène</a:t>
            </a:r>
          </a:p>
          <a:p>
            <a:pPr lvl="1"/>
            <a:r>
              <a:rPr lang="fr-FR" dirty="0"/>
              <a:t>Dégâts hépatique </a:t>
            </a:r>
            <a:r>
              <a:rPr lang="fr-FR" dirty="0">
                <a:sym typeface="Wingdings" panose="05000000000000000000" pitchFamily="2" charset="2"/>
              </a:rPr>
              <a:t>réponse immunitaire (cellulaire T)</a:t>
            </a:r>
          </a:p>
          <a:p>
            <a:pPr marL="457200" lvl="1" indent="0">
              <a:buNone/>
            </a:pPr>
            <a:endParaRPr lang="fr-FR" dirty="0"/>
          </a:p>
          <a:p>
            <a:r>
              <a:rPr lang="fr-FR" dirty="0"/>
              <a:t>Évolution variable selon :</a:t>
            </a:r>
          </a:p>
          <a:p>
            <a:pPr lvl="1"/>
            <a:r>
              <a:rPr lang="fr-FR" dirty="0"/>
              <a:t>Age de contamination:</a:t>
            </a:r>
          </a:p>
          <a:p>
            <a:pPr lvl="2"/>
            <a:r>
              <a:rPr lang="fr-FR" dirty="0"/>
              <a:t>Si à la naissance: 90% d’hépatite chronique</a:t>
            </a:r>
          </a:p>
          <a:p>
            <a:pPr lvl="2"/>
            <a:r>
              <a:rPr lang="fr-FR" dirty="0"/>
              <a:t>Si &lt; 4ans: 30% d’hépatite chronique</a:t>
            </a:r>
          </a:p>
          <a:p>
            <a:pPr lvl="1"/>
            <a:r>
              <a:rPr lang="fr-FR" dirty="0"/>
              <a:t>Comorbidité	</a:t>
            </a:r>
          </a:p>
          <a:p>
            <a:pPr lvl="2"/>
            <a:r>
              <a:rPr lang="fr-FR" dirty="0"/>
              <a:t>Si VIH: x5 risque d’hépatite chronique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2D0455-54E4-0C43-A1A6-475F76501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F89BB-7D00-9A48-B5E9-680D8D073ED4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6EF28F2-4E73-B348-A1B2-DE7DC5C2C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0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324" y="397888"/>
            <a:ext cx="11234337" cy="9983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0" cap="sq">
            <a:solidFill>
              <a:schemeClr val="tx1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dirty="0"/>
              <a:t>Les antiviraux ayant l’AMM pour le traitement de </a:t>
            </a:r>
            <a:r>
              <a:rPr dirty="0" err="1"/>
              <a:t>l’hépatite</a:t>
            </a:r>
            <a:r>
              <a:rPr dirty="0"/>
              <a:t> B</a:t>
            </a:r>
            <a:r>
              <a:rPr lang="fr-FR" dirty="0"/>
              <a:t> </a:t>
            </a:r>
            <a:r>
              <a:rPr dirty="0" err="1"/>
              <a:t>chronique</a:t>
            </a:r>
            <a:endParaRPr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455800" y="2092325"/>
          <a:ext cx="9145904" cy="39417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1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44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121920">
                        <a:lnSpc>
                          <a:spcPts val="2230"/>
                        </a:lnSpc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Classes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5792">
                <a:tc>
                  <a:txBody>
                    <a:bodyPr/>
                    <a:lstStyle/>
                    <a:p>
                      <a:pPr marL="121920">
                        <a:lnSpc>
                          <a:spcPts val="2230"/>
                        </a:lnSpc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Analogues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de</a:t>
                      </a:r>
                      <a:endParaRPr sz="2000">
                        <a:latin typeface="Arial"/>
                        <a:cs typeface="Arial"/>
                      </a:endParaRPr>
                    </a:p>
                    <a:p>
                      <a:pPr marL="12192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Nucleosides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6"/>
                    </a:solidFill>
                  </a:tcPr>
                </a:tc>
                <a:tc>
                  <a:txBody>
                    <a:bodyPr/>
                    <a:lstStyle/>
                    <a:p>
                      <a:pPr marL="350520" indent="-229235">
                        <a:lnSpc>
                          <a:spcPct val="100000"/>
                        </a:lnSpc>
                        <a:spcBef>
                          <a:spcPts val="1065"/>
                        </a:spcBef>
                        <a:buChar char="•"/>
                        <a:tabLst>
                          <a:tab pos="350520" algn="l"/>
                          <a:tab pos="351155" algn="l"/>
                        </a:tabLst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Lamivudine</a:t>
                      </a:r>
                      <a:r>
                        <a:rPr sz="2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(Zeffix)</a:t>
                      </a:r>
                      <a:endParaRPr sz="2000">
                        <a:latin typeface="Arial"/>
                        <a:cs typeface="Arial"/>
                      </a:endParaRPr>
                    </a:p>
                    <a:p>
                      <a:pPr marL="350520" indent="-229235">
                        <a:lnSpc>
                          <a:spcPct val="100000"/>
                        </a:lnSpc>
                        <a:spcBef>
                          <a:spcPts val="1920"/>
                        </a:spcBef>
                        <a:buChar char="•"/>
                        <a:tabLst>
                          <a:tab pos="350520" algn="l"/>
                          <a:tab pos="351155" algn="l"/>
                          <a:tab pos="1548765" algn="l"/>
                        </a:tabLst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Entecavir	(Baraclude)</a:t>
                      </a:r>
                      <a:endParaRPr sz="2000">
                        <a:latin typeface="Arial"/>
                        <a:cs typeface="Arial"/>
                      </a:endParaRPr>
                    </a:p>
                    <a:p>
                      <a:pPr marL="346075" indent="-224790">
                        <a:lnSpc>
                          <a:spcPct val="100000"/>
                        </a:lnSpc>
                        <a:spcBef>
                          <a:spcPts val="1920"/>
                        </a:spcBef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sz="2000" spc="-20" dirty="0">
                          <a:latin typeface="Arial"/>
                          <a:cs typeface="Arial"/>
                        </a:rPr>
                        <a:t>Telbivudine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(Sebivo)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35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121920">
                        <a:lnSpc>
                          <a:spcPts val="2230"/>
                        </a:lnSpc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Analogues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de</a:t>
                      </a:r>
                      <a:endParaRPr sz="2000">
                        <a:latin typeface="Arial"/>
                        <a:cs typeface="Arial"/>
                      </a:endParaRPr>
                    </a:p>
                    <a:p>
                      <a:pPr marL="12192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Nucleotides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6"/>
                    </a:solidFill>
                  </a:tcPr>
                </a:tc>
                <a:tc>
                  <a:txBody>
                    <a:bodyPr/>
                    <a:lstStyle/>
                    <a:p>
                      <a:pPr marL="335280" indent="-213995">
                        <a:lnSpc>
                          <a:spcPct val="100000"/>
                        </a:lnSpc>
                        <a:spcBef>
                          <a:spcPts val="1065"/>
                        </a:spcBef>
                        <a:buChar char="•"/>
                        <a:tabLst>
                          <a:tab pos="335915" algn="l"/>
                        </a:tabLst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Adefovir dipivoxil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(Hepsera)</a:t>
                      </a:r>
                      <a:endParaRPr sz="2000">
                        <a:latin typeface="Arial"/>
                        <a:cs typeface="Arial"/>
                      </a:endParaRPr>
                    </a:p>
                    <a:p>
                      <a:pPr marL="276225" indent="-154305">
                        <a:lnSpc>
                          <a:spcPct val="100000"/>
                        </a:lnSpc>
                        <a:spcBef>
                          <a:spcPts val="1925"/>
                        </a:spcBef>
                        <a:buChar char="•"/>
                        <a:tabLst>
                          <a:tab pos="276225" algn="l"/>
                        </a:tabLst>
                      </a:pPr>
                      <a:r>
                        <a:rPr sz="2000" spc="-25" dirty="0">
                          <a:latin typeface="Arial"/>
                          <a:cs typeface="Arial"/>
                        </a:rPr>
                        <a:t>Tenofovir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disoproxil fumarate</a:t>
                      </a:r>
                      <a:r>
                        <a:rPr sz="20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(Viread)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35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2929">
                <a:tc>
                  <a:txBody>
                    <a:bodyPr/>
                    <a:lstStyle/>
                    <a:p>
                      <a:pPr marL="121920">
                        <a:lnSpc>
                          <a:spcPts val="2235"/>
                        </a:lnSpc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Cytokines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6"/>
                    </a:solidFill>
                  </a:tcPr>
                </a:tc>
                <a:tc>
                  <a:txBody>
                    <a:bodyPr/>
                    <a:lstStyle/>
                    <a:p>
                      <a:pPr marL="211454" indent="-90170">
                        <a:lnSpc>
                          <a:spcPct val="100000"/>
                        </a:lnSpc>
                        <a:spcBef>
                          <a:spcPts val="1070"/>
                        </a:spcBef>
                        <a:buSzPct val="95000"/>
                        <a:buChar char="•"/>
                        <a:tabLst>
                          <a:tab pos="212090" algn="l"/>
                        </a:tabLst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Pegylated Interferon alfa-2a</a:t>
                      </a:r>
                      <a:r>
                        <a:rPr sz="20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(Pegasys)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358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D10E53-F4EF-8842-B926-C08F5821C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737EA-401B-824B-A0B4-2BDB6D2FE662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AFD5BA8-034E-D341-BCBA-29D20925E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68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015" y="461354"/>
            <a:ext cx="11432523" cy="7016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0" cap="sq">
            <a:solidFill>
              <a:schemeClr val="tx1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dirty="0"/>
              <a:t>Points clés: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16242" y="1372194"/>
            <a:ext cx="10184639" cy="5416868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33400" indent="-457834">
              <a:lnSpc>
                <a:spcPct val="100000"/>
              </a:lnSpc>
              <a:spcBef>
                <a:spcPts val="560"/>
              </a:spcBef>
              <a:buClr>
                <a:srgbClr val="548ED4"/>
              </a:buClr>
              <a:buFont typeface="Arial Unicode MS"/>
              <a:buChar char="✓"/>
              <a:tabLst>
                <a:tab pos="533400" algn="l"/>
                <a:tab pos="534035" algn="l"/>
              </a:tabLst>
            </a:pPr>
            <a:r>
              <a:rPr sz="2000" b="1" spc="-7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Maladie </a:t>
            </a:r>
            <a:r>
              <a:rPr sz="2000" b="1" spc="-9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fréquente, </a:t>
            </a:r>
            <a:r>
              <a:rPr sz="2000" b="1" spc="-15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grave </a:t>
            </a:r>
            <a:r>
              <a:rPr sz="2000" b="1" spc="-4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sz="2000" b="1" spc="-14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souvent</a:t>
            </a:r>
            <a:r>
              <a:rPr sz="2000" b="1" spc="-21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b="1" spc="-14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méconnue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19785" lvl="1" indent="-287020">
              <a:lnSpc>
                <a:spcPct val="100000"/>
              </a:lnSpc>
              <a:spcBef>
                <a:spcPts val="405"/>
              </a:spcBef>
              <a:buChar char="–"/>
              <a:tabLst>
                <a:tab pos="819785" algn="l"/>
                <a:tab pos="820419" algn="l"/>
              </a:tabLst>
            </a:pPr>
            <a:r>
              <a:rPr spc="-8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280 000 </a:t>
            </a:r>
            <a:r>
              <a:rPr spc="-4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porteurs </a:t>
            </a:r>
            <a:r>
              <a:rPr spc="-7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chroniques </a:t>
            </a:r>
            <a:r>
              <a:rPr spc="-7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spc="-114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France </a:t>
            </a:r>
            <a:r>
              <a:rPr spc="-8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(1300 </a:t>
            </a:r>
            <a:r>
              <a:rPr spc="-114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décès </a:t>
            </a:r>
            <a:r>
              <a:rPr spc="-5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</a:t>
            </a:r>
            <a:r>
              <a:rPr spc="6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-8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19785" lvl="1" indent="-287020">
              <a:lnSpc>
                <a:spcPct val="100000"/>
              </a:lnSpc>
              <a:spcBef>
                <a:spcPts val="380"/>
              </a:spcBef>
              <a:buChar char="–"/>
              <a:tabLst>
                <a:tab pos="819785" algn="l"/>
                <a:tab pos="820419" algn="l"/>
              </a:tabLst>
            </a:pPr>
            <a:r>
              <a:rPr spc="-5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sz="1600" spc="-75" baseline="2645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ère </a:t>
            </a:r>
            <a:r>
              <a:rPr spc="-12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cause </a:t>
            </a:r>
            <a:r>
              <a:rPr spc="-7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spc="-9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cancer </a:t>
            </a:r>
            <a:r>
              <a:rPr spc="-5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 </a:t>
            </a:r>
            <a:r>
              <a:rPr spc="-3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foie </a:t>
            </a:r>
            <a:r>
              <a:rPr spc="-10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dans </a:t>
            </a:r>
            <a:r>
              <a:rPr spc="-4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</a:t>
            </a:r>
            <a:r>
              <a:rPr spc="-22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-6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monde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19785" lvl="1" indent="-287020">
              <a:lnSpc>
                <a:spcPct val="100000"/>
              </a:lnSpc>
              <a:spcBef>
                <a:spcPts val="390"/>
              </a:spcBef>
              <a:buChar char="–"/>
              <a:tabLst>
                <a:tab pos="819785" algn="l"/>
                <a:tab pos="820419" algn="l"/>
              </a:tabLst>
            </a:pPr>
            <a:r>
              <a:rPr spc="-9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Souvent </a:t>
            </a:r>
            <a:r>
              <a:rPr spc="-6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asymptomatique, </a:t>
            </a:r>
            <a:r>
              <a:rPr spc="-5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 </a:t>
            </a:r>
            <a:r>
              <a:rPr spc="-8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symptômes </a:t>
            </a:r>
            <a:r>
              <a:rPr spc="-5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</a:t>
            </a:r>
            <a:r>
              <a:rPr spc="-7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spécifiques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19785" lvl="1" indent="-287020">
              <a:lnSpc>
                <a:spcPct val="100000"/>
              </a:lnSpc>
              <a:spcBef>
                <a:spcPts val="380"/>
              </a:spcBef>
              <a:buChar char="–"/>
              <a:tabLst>
                <a:tab pos="819785" algn="l"/>
                <a:tab pos="820419" algn="l"/>
              </a:tabLst>
            </a:pPr>
            <a:r>
              <a:rPr spc="-8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60 000 </a:t>
            </a:r>
            <a:r>
              <a:rPr spc="-9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personnes </a:t>
            </a:r>
            <a:r>
              <a:rPr spc="-8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connaissent </a:t>
            </a:r>
            <a:r>
              <a:rPr spc="-3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leur </a:t>
            </a:r>
            <a:r>
              <a:rPr spc="-6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maladie, </a:t>
            </a:r>
            <a:r>
              <a:rPr spc="-8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20 000 </a:t>
            </a:r>
            <a:r>
              <a:rPr spc="-5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sont</a:t>
            </a:r>
            <a:r>
              <a:rPr spc="-7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-4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traitées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Clr>
                <a:srgbClr val="161616"/>
              </a:buClr>
              <a:buFont typeface="Arial"/>
              <a:buChar char="–"/>
            </a:pP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3400" indent="-457834">
              <a:lnSpc>
                <a:spcPct val="100000"/>
              </a:lnSpc>
              <a:buClr>
                <a:srgbClr val="548ED4"/>
              </a:buClr>
              <a:buFont typeface="Arial Unicode MS"/>
              <a:buChar char="✓"/>
              <a:tabLst>
                <a:tab pos="533400" algn="l"/>
                <a:tab pos="534035" algn="l"/>
              </a:tabLst>
            </a:pPr>
            <a:r>
              <a:rPr sz="2000" b="1" spc="-15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Persistance</a:t>
            </a:r>
            <a:r>
              <a:rPr sz="2000" b="1" spc="-14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b="1" spc="-10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virale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19785" lvl="1" indent="-287020">
              <a:lnSpc>
                <a:spcPct val="100000"/>
              </a:lnSpc>
              <a:spcBef>
                <a:spcPts val="405"/>
              </a:spcBef>
              <a:buChar char="–"/>
              <a:tabLst>
                <a:tab pos="819785" algn="l"/>
                <a:tab pos="820419" algn="l"/>
              </a:tabLst>
            </a:pPr>
            <a:r>
              <a:rPr spc="-19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 </a:t>
            </a:r>
            <a:r>
              <a:rPr spc="-5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d’éradication du </a:t>
            </a:r>
            <a:r>
              <a:rPr spc="-85" dirty="0" err="1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génom</a:t>
            </a:r>
            <a:r>
              <a:rPr lang="fr-FR" spc="-8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spc="-28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-4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viral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19785" lvl="1" indent="-287020">
              <a:lnSpc>
                <a:spcPct val="100000"/>
              </a:lnSpc>
              <a:spcBef>
                <a:spcPts val="385"/>
              </a:spcBef>
              <a:buChar char="–"/>
              <a:tabLst>
                <a:tab pos="819785" algn="l"/>
                <a:tab pos="820419" algn="l"/>
              </a:tabLst>
            </a:pPr>
            <a:r>
              <a:rPr spc="-8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Surveillance </a:t>
            </a:r>
            <a:r>
              <a:rPr spc="-6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prolongée, </a:t>
            </a:r>
            <a:r>
              <a:rPr spc="-5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possibilité </a:t>
            </a:r>
            <a:r>
              <a:rPr spc="-8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spc="-10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-5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réactivations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Clr>
                <a:srgbClr val="161616"/>
              </a:buClr>
              <a:buFont typeface="Arial"/>
              <a:buChar char="–"/>
            </a:pP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3400" indent="-457834">
              <a:lnSpc>
                <a:spcPct val="100000"/>
              </a:lnSpc>
              <a:buClr>
                <a:srgbClr val="548ED4"/>
              </a:buClr>
              <a:buFont typeface="Arial Unicode MS"/>
              <a:buChar char="✓"/>
              <a:tabLst>
                <a:tab pos="533400" algn="l"/>
                <a:tab pos="534035" algn="l"/>
              </a:tabLst>
            </a:pPr>
            <a:r>
              <a:rPr sz="2000" b="1" spc="-10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Différentes </a:t>
            </a:r>
            <a:r>
              <a:rPr sz="2000" b="1" spc="-13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formes </a:t>
            </a:r>
            <a:r>
              <a:rPr sz="2000" b="1" spc="-10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d’hépatites </a:t>
            </a:r>
            <a:r>
              <a:rPr sz="2000" b="1" spc="-114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fonction de </a:t>
            </a:r>
            <a:r>
              <a:rPr sz="2000" b="1" spc="-9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l’interaction </a:t>
            </a:r>
            <a:r>
              <a:rPr sz="2000" b="1" spc="-14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virus</a:t>
            </a:r>
            <a:r>
              <a:rPr sz="2000" b="1" spc="-6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b="1" spc="-2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/hôte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65505" lvl="1" indent="-332740">
              <a:lnSpc>
                <a:spcPct val="100000"/>
              </a:lnSpc>
              <a:spcBef>
                <a:spcPts val="405"/>
              </a:spcBef>
              <a:buChar char="–"/>
              <a:tabLst>
                <a:tab pos="865505" algn="l"/>
                <a:tab pos="866140" algn="l"/>
              </a:tabLst>
            </a:pPr>
            <a:r>
              <a:rPr spc="-9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Portage</a:t>
            </a:r>
            <a:r>
              <a:rPr spc="-6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-2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inactif</a:t>
            </a:r>
            <a:r>
              <a:rPr spc="-10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17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spc="-8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-3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hépatite</a:t>
            </a:r>
            <a:r>
              <a:rPr spc="-10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-5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chronique</a:t>
            </a:r>
            <a:r>
              <a:rPr spc="-7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17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spc="-8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-6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cirrhose</a:t>
            </a:r>
            <a:r>
              <a:rPr spc="-5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17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spc="-8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-9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cancer</a:t>
            </a:r>
            <a:r>
              <a:rPr spc="-8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-5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</a:t>
            </a:r>
            <a:r>
              <a:rPr spc="-5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-4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foie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Clr>
                <a:srgbClr val="161616"/>
              </a:buClr>
              <a:buFont typeface="Arial"/>
              <a:buChar char="–"/>
            </a:pP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3400" indent="-457834">
              <a:lnSpc>
                <a:spcPct val="100000"/>
              </a:lnSpc>
              <a:buClr>
                <a:srgbClr val="548ED4"/>
              </a:buClr>
              <a:buFont typeface="Arial Unicode MS"/>
              <a:buChar char="✓"/>
              <a:tabLst>
                <a:tab pos="533400" algn="l"/>
                <a:tab pos="534035" algn="l"/>
              </a:tabLst>
            </a:pPr>
            <a:r>
              <a:rPr sz="2000" b="1" spc="-12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Traitements </a:t>
            </a:r>
            <a:r>
              <a:rPr sz="2000" b="1" spc="-14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efficaces </a:t>
            </a:r>
            <a:r>
              <a:rPr sz="2000" b="1" spc="-15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mais </a:t>
            </a:r>
            <a:r>
              <a:rPr sz="2000" b="1" spc="-8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sz="2000" b="1" spc="-15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</a:t>
            </a:r>
            <a:r>
              <a:rPr sz="2000" b="1" spc="-14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souvent </a:t>
            </a:r>
            <a:r>
              <a:rPr sz="2000" b="1" spc="-12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 </a:t>
            </a:r>
            <a:r>
              <a:rPr sz="2000" b="1" spc="-14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</a:t>
            </a:r>
            <a:r>
              <a:rPr sz="2000" b="1" spc="3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b="1" spc="-18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cours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548ED4"/>
              </a:buClr>
              <a:buFont typeface="Arial Unicode MS"/>
              <a:buChar char="✓"/>
            </a:pP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3400" indent="-457834">
              <a:lnSpc>
                <a:spcPct val="100000"/>
              </a:lnSpc>
              <a:buClr>
                <a:srgbClr val="548ED4"/>
              </a:buClr>
              <a:buFont typeface="Arial Unicode MS"/>
              <a:buChar char="✓"/>
              <a:tabLst>
                <a:tab pos="533400" algn="l"/>
                <a:tab pos="534035" algn="l"/>
              </a:tabLst>
            </a:pPr>
            <a:r>
              <a:rPr sz="2000" b="1" spc="-14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Dépistage </a:t>
            </a:r>
            <a:r>
              <a:rPr sz="2000" b="1" spc="-4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sz="2000" b="1" spc="-95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b="1" spc="-130" dirty="0">
                <a:solidFill>
                  <a:srgbClr val="1616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vaccination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1C82F0-5636-C44A-8E36-7F9236E0A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BCDDE-CF83-4044-B61E-3A0188CED1CD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8FF17D9-9793-4F46-9EB2-C3BC42BBD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69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Risque de transmission du VIH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63" r="12617"/>
          <a:stretch/>
        </p:blipFill>
        <p:spPr>
          <a:xfrm>
            <a:off x="163719" y="6327402"/>
            <a:ext cx="1886955" cy="416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4378837"/>
              </p:ext>
            </p:extLst>
          </p:nvPr>
        </p:nvGraphicFramePr>
        <p:xfrm>
          <a:off x="1599923" y="1817723"/>
          <a:ext cx="9055100" cy="462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Document" r:id="rId4" imgW="9055100" imgH="4622800" progId="Word.Document.12">
                  <p:embed/>
                </p:oleObj>
              </mc:Choice>
              <mc:Fallback>
                <p:oleObj name="Document" r:id="rId4" imgW="9055100" imgH="4622800" progId="Word.Document.12">
                  <p:embed/>
                  <p:pic>
                    <p:nvPicPr>
                      <p:cNvPr id="7" name="Obje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9923" y="1817723"/>
                        <a:ext cx="9055100" cy="462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E1220D78-BF6C-AC43-8FFF-800CEDF2E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F8D3E-228F-0440-8F9C-B0C676C87886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A753742F-C93F-A645-99DF-A8A32A3D1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19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B7D75DB-A6B9-3D44-BBC9-9467FD2BB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Hépatite C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FE4AF35-1EFF-C84F-98CB-95D6385EE8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BC8C460-8738-B549-8849-FDCEB3F24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6178B-9D55-E34B-B55E-B4E4EDB39B55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C1DCA31-A0C0-CD41-89ED-EC0686E13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50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825" y="253685"/>
            <a:ext cx="1200458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82625" algn="l"/>
              </a:tabLst>
            </a:pPr>
            <a:r>
              <a:rPr sz="3600" kern="0" spc="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	France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8598" y="2049856"/>
            <a:ext cx="10765441" cy="36368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014" indent="-107950">
              <a:lnSpc>
                <a:spcPct val="100000"/>
              </a:lnSpc>
              <a:spcBef>
                <a:spcPts val="100"/>
              </a:spcBef>
              <a:buSzPct val="95833"/>
              <a:buChar char="•"/>
              <a:tabLst>
                <a:tab pos="120650" algn="l"/>
              </a:tabLst>
            </a:pP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Ac anti 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VHC 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0,84% 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(Sud 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est =</a:t>
            </a:r>
            <a:r>
              <a:rPr sz="2400" spc="-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1%)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4" indent="-107950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Portage chronique du virus 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0,53% population</a:t>
            </a:r>
            <a:r>
              <a:rPr sz="2400" spc="8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générale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56285">
              <a:lnSpc>
                <a:spcPct val="100000"/>
              </a:lnSpc>
              <a:spcBef>
                <a:spcPts val="5"/>
              </a:spcBef>
              <a:tabLst>
                <a:tab pos="1099185" algn="l"/>
              </a:tabLst>
            </a:pP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–	65% soit </a:t>
            </a:r>
            <a:r>
              <a:rPr sz="2000" b="1" dirty="0">
                <a:latin typeface="Calibri" panose="020F0502020204030204" pitchFamily="34" charset="0"/>
                <a:cs typeface="Calibri" panose="020F0502020204030204" pitchFamily="34" charset="0"/>
              </a:rPr>
              <a:t>232 196</a:t>
            </a:r>
            <a:r>
              <a:rPr sz="2000" b="1" spc="-8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personnes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4" indent="-107950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Précarité 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CMUc 2,49%</a:t>
            </a:r>
            <a:r>
              <a:rPr lang="fr-FR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  <a:r>
              <a:rPr sz="2400" spc="2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0,74%</a:t>
            </a:r>
            <a:r>
              <a:rPr lang="fr-FR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 pop générale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4" indent="-107950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Nouvelles contaminations par usage de drogue 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700 </a:t>
            </a:r>
            <a:r>
              <a:rPr sz="2400" spc="-5" dirty="0" err="1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r>
              <a:rPr lang="fr-FR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400/</a:t>
            </a:r>
            <a:r>
              <a:rPr sz="2400" spc="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an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4" indent="-107950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600 décès/an 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(cirrhose 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cancer du</a:t>
            </a:r>
            <a:r>
              <a:rPr sz="2400" spc="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foie)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9C28D3-0EC0-3A48-82DB-7FF17884B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ECFE-397C-B14A-8310-CA5D5EBBAA8E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9BA9A17-07B9-894A-96F1-974F44B7A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71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802297" y="769493"/>
            <a:ext cx="8757285" cy="830580"/>
          </a:xfrm>
          <a:prstGeom prst="rect">
            <a:avLst/>
          </a:prstGeom>
          <a:solidFill>
            <a:srgbClr val="FFFDF6"/>
          </a:solidFill>
        </p:spPr>
        <p:txBody>
          <a:bodyPr vert="horz" wrap="square" lIns="0" tIns="26669" rIns="0" bIns="0" rtlCol="0">
            <a:spAutoFit/>
          </a:bodyPr>
          <a:lstStyle/>
          <a:p>
            <a:pPr marL="2843530" marR="677545" indent="-2159635">
              <a:lnSpc>
                <a:spcPct val="100000"/>
              </a:lnSpc>
              <a:spcBef>
                <a:spcPts val="209"/>
              </a:spcBef>
            </a:pPr>
            <a:r>
              <a:rPr sz="2400" spc="-60" dirty="0">
                <a:solidFill>
                  <a:srgbClr val="800000"/>
                </a:solidFill>
                <a:latin typeface="Arial"/>
                <a:cs typeface="Arial"/>
              </a:rPr>
              <a:t>Répartition </a:t>
            </a:r>
            <a:r>
              <a:rPr sz="2400" spc="-80" dirty="0">
                <a:solidFill>
                  <a:srgbClr val="800000"/>
                </a:solidFill>
                <a:latin typeface="Arial"/>
                <a:cs typeface="Arial"/>
              </a:rPr>
              <a:t>par </a:t>
            </a:r>
            <a:r>
              <a:rPr sz="2400" spc="-190" dirty="0">
                <a:solidFill>
                  <a:srgbClr val="800000"/>
                </a:solidFill>
                <a:latin typeface="Arial"/>
                <a:cs typeface="Arial"/>
              </a:rPr>
              <a:t>âge </a:t>
            </a:r>
            <a:r>
              <a:rPr sz="2400" spc="-5" dirty="0">
                <a:solidFill>
                  <a:srgbClr val="800000"/>
                </a:solidFill>
                <a:latin typeface="Arial"/>
                <a:cs typeface="Arial"/>
              </a:rPr>
              <a:t>et </a:t>
            </a:r>
            <a:r>
              <a:rPr sz="2400" spc="-204" dirty="0">
                <a:solidFill>
                  <a:srgbClr val="800000"/>
                </a:solidFill>
                <a:latin typeface="Arial"/>
                <a:cs typeface="Arial"/>
              </a:rPr>
              <a:t>sexe </a:t>
            </a:r>
            <a:r>
              <a:rPr sz="2400" spc="-165" dirty="0">
                <a:solidFill>
                  <a:srgbClr val="800000"/>
                </a:solidFill>
                <a:latin typeface="Arial"/>
                <a:cs typeface="Arial"/>
              </a:rPr>
              <a:t>des </a:t>
            </a:r>
            <a:r>
              <a:rPr sz="2400" spc="-114" dirty="0">
                <a:solidFill>
                  <a:srgbClr val="800000"/>
                </a:solidFill>
                <a:latin typeface="Arial"/>
                <a:cs typeface="Arial"/>
              </a:rPr>
              <a:t>sérologies </a:t>
            </a:r>
            <a:r>
              <a:rPr sz="2400" spc="-315" dirty="0">
                <a:solidFill>
                  <a:srgbClr val="800000"/>
                </a:solidFill>
                <a:latin typeface="Arial"/>
                <a:cs typeface="Arial"/>
              </a:rPr>
              <a:t>VHC </a:t>
            </a:r>
            <a:r>
              <a:rPr sz="2400" spc="-90" dirty="0">
                <a:solidFill>
                  <a:srgbClr val="800000"/>
                </a:solidFill>
                <a:latin typeface="Arial"/>
                <a:cs typeface="Arial"/>
              </a:rPr>
              <a:t>confirmées </a:t>
            </a:r>
            <a:r>
              <a:rPr sz="2400" spc="-210" dirty="0">
                <a:solidFill>
                  <a:srgbClr val="800000"/>
                </a:solidFill>
                <a:latin typeface="Arial"/>
                <a:cs typeface="Arial"/>
              </a:rPr>
              <a:t>+  </a:t>
            </a:r>
            <a:r>
              <a:rPr sz="2400" spc="-80" dirty="0">
                <a:solidFill>
                  <a:srgbClr val="800000"/>
                </a:solidFill>
                <a:latin typeface="Arial"/>
                <a:cs typeface="Arial"/>
              </a:rPr>
              <a:t>(enquête </a:t>
            </a:r>
            <a:r>
              <a:rPr sz="2400" spc="-165" dirty="0">
                <a:solidFill>
                  <a:srgbClr val="800000"/>
                </a:solidFill>
                <a:latin typeface="Arial"/>
                <a:cs typeface="Arial"/>
              </a:rPr>
              <a:t>LaboHep</a:t>
            </a:r>
            <a:r>
              <a:rPr sz="2400" spc="-175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2400" spc="-114" dirty="0">
                <a:solidFill>
                  <a:srgbClr val="800000"/>
                </a:solidFill>
                <a:latin typeface="Arial"/>
                <a:cs typeface="Arial"/>
              </a:rPr>
              <a:t>2013)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FCD2354-329E-4843-A8C3-2E4A47512E22}"/>
              </a:ext>
            </a:extLst>
          </p:cNvPr>
          <p:cNvGrpSpPr/>
          <p:nvPr/>
        </p:nvGrpSpPr>
        <p:grpSpPr>
          <a:xfrm>
            <a:off x="893851" y="1731384"/>
            <a:ext cx="9099479" cy="4064660"/>
            <a:chOff x="1524000" y="1562100"/>
            <a:chExt cx="9144000" cy="4864608"/>
          </a:xfrm>
        </p:grpSpPr>
        <p:sp>
          <p:nvSpPr>
            <p:cNvPr id="2" name="object 2"/>
            <p:cNvSpPr/>
            <p:nvPr/>
          </p:nvSpPr>
          <p:spPr>
            <a:xfrm>
              <a:off x="1524000" y="1562100"/>
              <a:ext cx="9144000" cy="48646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1577466" y="1760931"/>
              <a:ext cx="207645" cy="3314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2000" spc="-345" dirty="0">
                  <a:latin typeface="Arial"/>
                  <a:cs typeface="Arial"/>
                </a:rPr>
                <a:t>%</a:t>
              </a:r>
              <a:endParaRPr sz="2000">
                <a:latin typeface="Arial"/>
                <a:cs typeface="Arial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002535" y="2375916"/>
              <a:ext cx="309372" cy="152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97964" y="2371344"/>
              <a:ext cx="318770" cy="161925"/>
            </a:xfrm>
            <a:custGeom>
              <a:avLst/>
              <a:gdLst/>
              <a:ahLst/>
              <a:cxnLst/>
              <a:rect l="l" t="t" r="r" b="b"/>
              <a:pathLst>
                <a:path w="318769" h="161925">
                  <a:moveTo>
                    <a:pt x="0" y="161544"/>
                  </a:moveTo>
                  <a:lnTo>
                    <a:pt x="318515" y="161544"/>
                  </a:lnTo>
                  <a:lnTo>
                    <a:pt x="318515" y="0"/>
                  </a:lnTo>
                  <a:lnTo>
                    <a:pt x="0" y="0"/>
                  </a:lnTo>
                  <a:lnTo>
                    <a:pt x="0" y="161544"/>
                  </a:lnTo>
                  <a:close/>
                </a:path>
              </a:pathLst>
            </a:custGeom>
            <a:ln w="9144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81200" y="2711195"/>
              <a:ext cx="352044" cy="1524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76627" y="2706623"/>
              <a:ext cx="361315" cy="161925"/>
            </a:xfrm>
            <a:custGeom>
              <a:avLst/>
              <a:gdLst/>
              <a:ahLst/>
              <a:cxnLst/>
              <a:rect l="l" t="t" r="r" b="b"/>
              <a:pathLst>
                <a:path w="361314" h="161925">
                  <a:moveTo>
                    <a:pt x="0" y="161544"/>
                  </a:moveTo>
                  <a:lnTo>
                    <a:pt x="361188" y="161544"/>
                  </a:lnTo>
                  <a:lnTo>
                    <a:pt x="361188" y="0"/>
                  </a:lnTo>
                  <a:lnTo>
                    <a:pt x="0" y="0"/>
                  </a:lnTo>
                  <a:lnTo>
                    <a:pt x="0" y="161544"/>
                  </a:lnTo>
                  <a:close/>
                </a:path>
              </a:pathLst>
            </a:custGeom>
            <a:ln w="9144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467355" y="2237232"/>
              <a:ext cx="1396365" cy="707390"/>
            </a:xfrm>
            <a:custGeom>
              <a:avLst/>
              <a:gdLst/>
              <a:ahLst/>
              <a:cxnLst/>
              <a:rect l="l" t="t" r="r" b="b"/>
              <a:pathLst>
                <a:path w="1396364" h="707389">
                  <a:moveTo>
                    <a:pt x="0" y="707136"/>
                  </a:moveTo>
                  <a:lnTo>
                    <a:pt x="1395983" y="707136"/>
                  </a:lnTo>
                  <a:lnTo>
                    <a:pt x="1395983" y="0"/>
                  </a:lnTo>
                  <a:lnTo>
                    <a:pt x="0" y="0"/>
                  </a:lnTo>
                  <a:lnTo>
                    <a:pt x="0" y="707136"/>
                  </a:lnTo>
                  <a:close/>
                </a:path>
              </a:pathLst>
            </a:custGeom>
            <a:solidFill>
              <a:srgbClr val="FFF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2546095" y="2253183"/>
              <a:ext cx="950594" cy="6362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2000" spc="-100" dirty="0">
                  <a:latin typeface="Arial"/>
                  <a:cs typeface="Arial"/>
                </a:rPr>
                <a:t>Ho</a:t>
              </a:r>
              <a:r>
                <a:rPr sz="2000" spc="-140" dirty="0">
                  <a:latin typeface="Arial"/>
                  <a:cs typeface="Arial"/>
                </a:rPr>
                <a:t>m</a:t>
              </a:r>
              <a:r>
                <a:rPr sz="2000" spc="-75" dirty="0">
                  <a:latin typeface="Arial"/>
                  <a:cs typeface="Arial"/>
                </a:rPr>
                <a:t>m</a:t>
              </a:r>
              <a:r>
                <a:rPr sz="2000" spc="-165" dirty="0">
                  <a:latin typeface="Arial"/>
                  <a:cs typeface="Arial"/>
                </a:rPr>
                <a:t>es</a:t>
              </a:r>
              <a:endParaRPr sz="200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</a:pPr>
              <a:r>
                <a:rPr sz="2000" spc="-155" dirty="0">
                  <a:latin typeface="Arial"/>
                  <a:cs typeface="Arial"/>
                </a:rPr>
                <a:t>Femmes</a:t>
              </a:r>
              <a:endParaRPr sz="2000">
                <a:latin typeface="Arial"/>
                <a:cs typeface="Arial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474720" y="3000755"/>
              <a:ext cx="6810756" cy="29397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534917" y="3042830"/>
              <a:ext cx="6697980" cy="2833370"/>
            </a:xfrm>
            <a:custGeom>
              <a:avLst/>
              <a:gdLst/>
              <a:ahLst/>
              <a:cxnLst/>
              <a:rect l="l" t="t" r="r" b="b"/>
              <a:pathLst>
                <a:path w="6697980" h="2833370">
                  <a:moveTo>
                    <a:pt x="0" y="2832951"/>
                  </a:moveTo>
                  <a:lnTo>
                    <a:pt x="18015" y="2784219"/>
                  </a:lnTo>
                  <a:lnTo>
                    <a:pt x="36060" y="2735512"/>
                  </a:lnTo>
                  <a:lnTo>
                    <a:pt x="54165" y="2686856"/>
                  </a:lnTo>
                  <a:lnTo>
                    <a:pt x="72361" y="2638276"/>
                  </a:lnTo>
                  <a:lnTo>
                    <a:pt x="90678" y="2589797"/>
                  </a:lnTo>
                  <a:lnTo>
                    <a:pt x="109145" y="2541445"/>
                  </a:lnTo>
                  <a:lnTo>
                    <a:pt x="127794" y="2493244"/>
                  </a:lnTo>
                  <a:lnTo>
                    <a:pt x="146653" y="2445220"/>
                  </a:lnTo>
                  <a:lnTo>
                    <a:pt x="165754" y="2397398"/>
                  </a:lnTo>
                  <a:lnTo>
                    <a:pt x="185126" y="2349803"/>
                  </a:lnTo>
                  <a:lnTo>
                    <a:pt x="204800" y="2302460"/>
                  </a:lnTo>
                  <a:lnTo>
                    <a:pt x="224806" y="2255394"/>
                  </a:lnTo>
                  <a:lnTo>
                    <a:pt x="245174" y="2208631"/>
                  </a:lnTo>
                  <a:lnTo>
                    <a:pt x="265933" y="2162196"/>
                  </a:lnTo>
                  <a:lnTo>
                    <a:pt x="287115" y="2116114"/>
                  </a:lnTo>
                  <a:lnTo>
                    <a:pt x="308750" y="2070410"/>
                  </a:lnTo>
                  <a:lnTo>
                    <a:pt x="330867" y="2025109"/>
                  </a:lnTo>
                  <a:lnTo>
                    <a:pt x="353497" y="1980237"/>
                  </a:lnTo>
                  <a:lnTo>
                    <a:pt x="376670" y="1935818"/>
                  </a:lnTo>
                  <a:lnTo>
                    <a:pt x="400415" y="1891877"/>
                  </a:lnTo>
                  <a:lnTo>
                    <a:pt x="424764" y="1848441"/>
                  </a:lnTo>
                  <a:lnTo>
                    <a:pt x="449747" y="1805534"/>
                  </a:lnTo>
                  <a:lnTo>
                    <a:pt x="475393" y="1763181"/>
                  </a:lnTo>
                  <a:lnTo>
                    <a:pt x="501733" y="1721408"/>
                  </a:lnTo>
                  <a:lnTo>
                    <a:pt x="528796" y="1680239"/>
                  </a:lnTo>
                  <a:lnTo>
                    <a:pt x="556614" y="1639699"/>
                  </a:lnTo>
                  <a:lnTo>
                    <a:pt x="585216" y="1599815"/>
                  </a:lnTo>
                  <a:lnTo>
                    <a:pt x="614632" y="1560611"/>
                  </a:lnTo>
                  <a:lnTo>
                    <a:pt x="644893" y="1522112"/>
                  </a:lnTo>
                  <a:lnTo>
                    <a:pt x="676029" y="1484344"/>
                  </a:lnTo>
                  <a:lnTo>
                    <a:pt x="708069" y="1447331"/>
                  </a:lnTo>
                  <a:lnTo>
                    <a:pt x="741045" y="1411099"/>
                  </a:lnTo>
                  <a:lnTo>
                    <a:pt x="774986" y="1375672"/>
                  </a:lnTo>
                  <a:lnTo>
                    <a:pt x="809922" y="1341077"/>
                  </a:lnTo>
                  <a:lnTo>
                    <a:pt x="845883" y="1307338"/>
                  </a:lnTo>
                  <a:lnTo>
                    <a:pt x="882900" y="1274481"/>
                  </a:lnTo>
                  <a:lnTo>
                    <a:pt x="921004" y="1242530"/>
                  </a:lnTo>
                  <a:lnTo>
                    <a:pt x="954950" y="1215394"/>
                  </a:lnTo>
                  <a:lnTo>
                    <a:pt x="990227" y="1188183"/>
                  </a:lnTo>
                  <a:lnTo>
                    <a:pt x="1026775" y="1160939"/>
                  </a:lnTo>
                  <a:lnTo>
                    <a:pt x="1064536" y="1133702"/>
                  </a:lnTo>
                  <a:lnTo>
                    <a:pt x="1103452" y="1106510"/>
                  </a:lnTo>
                  <a:lnTo>
                    <a:pt x="1143464" y="1079405"/>
                  </a:lnTo>
                  <a:lnTo>
                    <a:pt x="1184514" y="1052427"/>
                  </a:lnTo>
                  <a:lnTo>
                    <a:pt x="1226544" y="1025615"/>
                  </a:lnTo>
                  <a:lnTo>
                    <a:pt x="1269494" y="999010"/>
                  </a:lnTo>
                  <a:lnTo>
                    <a:pt x="1313307" y="972651"/>
                  </a:lnTo>
                  <a:lnTo>
                    <a:pt x="1357924" y="946578"/>
                  </a:lnTo>
                  <a:lnTo>
                    <a:pt x="1403287" y="920833"/>
                  </a:lnTo>
                  <a:lnTo>
                    <a:pt x="1449336" y="895454"/>
                  </a:lnTo>
                  <a:lnTo>
                    <a:pt x="1496015" y="870481"/>
                  </a:lnTo>
                  <a:lnTo>
                    <a:pt x="1543264" y="845956"/>
                  </a:lnTo>
                  <a:lnTo>
                    <a:pt x="1591025" y="821917"/>
                  </a:lnTo>
                  <a:lnTo>
                    <a:pt x="1639239" y="798405"/>
                  </a:lnTo>
                  <a:lnTo>
                    <a:pt x="1687848" y="775459"/>
                  </a:lnTo>
                  <a:lnTo>
                    <a:pt x="1736794" y="753121"/>
                  </a:lnTo>
                  <a:lnTo>
                    <a:pt x="1786018" y="731429"/>
                  </a:lnTo>
                  <a:lnTo>
                    <a:pt x="1835462" y="710425"/>
                  </a:lnTo>
                  <a:lnTo>
                    <a:pt x="1885067" y="690147"/>
                  </a:lnTo>
                  <a:lnTo>
                    <a:pt x="1934775" y="670636"/>
                  </a:lnTo>
                  <a:lnTo>
                    <a:pt x="1984527" y="651933"/>
                  </a:lnTo>
                  <a:lnTo>
                    <a:pt x="2034266" y="634076"/>
                  </a:lnTo>
                  <a:lnTo>
                    <a:pt x="2083932" y="617106"/>
                  </a:lnTo>
                  <a:lnTo>
                    <a:pt x="2133467" y="601064"/>
                  </a:lnTo>
                  <a:lnTo>
                    <a:pt x="2182812" y="585988"/>
                  </a:lnTo>
                  <a:lnTo>
                    <a:pt x="2231911" y="571920"/>
                  </a:lnTo>
                  <a:lnTo>
                    <a:pt x="2280702" y="558899"/>
                  </a:lnTo>
                  <a:lnTo>
                    <a:pt x="2329130" y="546965"/>
                  </a:lnTo>
                  <a:lnTo>
                    <a:pt x="2377134" y="536159"/>
                  </a:lnTo>
                  <a:lnTo>
                    <a:pt x="2424657" y="526520"/>
                  </a:lnTo>
                  <a:lnTo>
                    <a:pt x="2471639" y="518088"/>
                  </a:lnTo>
                  <a:lnTo>
                    <a:pt x="2518024" y="510903"/>
                  </a:lnTo>
                  <a:lnTo>
                    <a:pt x="2563752" y="505006"/>
                  </a:lnTo>
                  <a:lnTo>
                    <a:pt x="2608764" y="500436"/>
                  </a:lnTo>
                  <a:lnTo>
                    <a:pt x="2653003" y="497234"/>
                  </a:lnTo>
                  <a:lnTo>
                    <a:pt x="2696410" y="495439"/>
                  </a:lnTo>
                  <a:lnTo>
                    <a:pt x="2738926" y="495092"/>
                  </a:lnTo>
                  <a:lnTo>
                    <a:pt x="2780493" y="496233"/>
                  </a:lnTo>
                  <a:lnTo>
                    <a:pt x="2821053" y="498901"/>
                  </a:lnTo>
                  <a:lnTo>
                    <a:pt x="2860548" y="503136"/>
                  </a:lnTo>
                  <a:lnTo>
                    <a:pt x="2899409" y="509942"/>
                  </a:lnTo>
                  <a:lnTo>
                    <a:pt x="2938103" y="520175"/>
                  </a:lnTo>
                  <a:lnTo>
                    <a:pt x="2976620" y="533656"/>
                  </a:lnTo>
                  <a:lnTo>
                    <a:pt x="3014953" y="550204"/>
                  </a:lnTo>
                  <a:lnTo>
                    <a:pt x="3053091" y="569640"/>
                  </a:lnTo>
                  <a:lnTo>
                    <a:pt x="3091027" y="591786"/>
                  </a:lnTo>
                  <a:lnTo>
                    <a:pt x="3128750" y="616461"/>
                  </a:lnTo>
                  <a:lnTo>
                    <a:pt x="3166253" y="643485"/>
                  </a:lnTo>
                  <a:lnTo>
                    <a:pt x="3203525" y="672680"/>
                  </a:lnTo>
                  <a:lnTo>
                    <a:pt x="3240559" y="703866"/>
                  </a:lnTo>
                  <a:lnTo>
                    <a:pt x="3277345" y="736863"/>
                  </a:lnTo>
                  <a:lnTo>
                    <a:pt x="3313873" y="771492"/>
                  </a:lnTo>
                  <a:lnTo>
                    <a:pt x="3350137" y="807574"/>
                  </a:lnTo>
                  <a:lnTo>
                    <a:pt x="3386125" y="844928"/>
                  </a:lnTo>
                  <a:lnTo>
                    <a:pt x="3421830" y="883375"/>
                  </a:lnTo>
                  <a:lnTo>
                    <a:pt x="3457242" y="922736"/>
                  </a:lnTo>
                  <a:lnTo>
                    <a:pt x="3492352" y="962832"/>
                  </a:lnTo>
                  <a:lnTo>
                    <a:pt x="3527152" y="1003482"/>
                  </a:lnTo>
                  <a:lnTo>
                    <a:pt x="3561632" y="1044507"/>
                  </a:lnTo>
                  <a:lnTo>
                    <a:pt x="3595784" y="1085728"/>
                  </a:lnTo>
                  <a:lnTo>
                    <a:pt x="3629598" y="1126966"/>
                  </a:lnTo>
                  <a:lnTo>
                    <a:pt x="3663066" y="1168040"/>
                  </a:lnTo>
                  <a:lnTo>
                    <a:pt x="3696178" y="1208771"/>
                  </a:lnTo>
                  <a:lnTo>
                    <a:pt x="3728926" y="1248980"/>
                  </a:lnTo>
                  <a:lnTo>
                    <a:pt x="3761301" y="1288487"/>
                  </a:lnTo>
                  <a:lnTo>
                    <a:pt x="3793294" y="1327113"/>
                  </a:lnTo>
                  <a:lnTo>
                    <a:pt x="3824895" y="1364678"/>
                  </a:lnTo>
                  <a:lnTo>
                    <a:pt x="3856096" y="1401003"/>
                  </a:lnTo>
                  <a:lnTo>
                    <a:pt x="3886888" y="1435907"/>
                  </a:lnTo>
                  <a:lnTo>
                    <a:pt x="3917261" y="1469213"/>
                  </a:lnTo>
                  <a:lnTo>
                    <a:pt x="3947208" y="1500739"/>
                  </a:lnTo>
                  <a:lnTo>
                    <a:pt x="3976719" y="1530308"/>
                  </a:lnTo>
                  <a:lnTo>
                    <a:pt x="4005784" y="1557738"/>
                  </a:lnTo>
                  <a:lnTo>
                    <a:pt x="4062545" y="1605467"/>
                  </a:lnTo>
                  <a:lnTo>
                    <a:pt x="4117417" y="1642490"/>
                  </a:lnTo>
                  <a:lnTo>
                    <a:pt x="4170331" y="1667372"/>
                  </a:lnTo>
                  <a:lnTo>
                    <a:pt x="4221214" y="1678675"/>
                  </a:lnTo>
                  <a:lnTo>
                    <a:pt x="4245871" y="1678787"/>
                  </a:lnTo>
                  <a:lnTo>
                    <a:pt x="4269994" y="1674965"/>
                  </a:lnTo>
                  <a:lnTo>
                    <a:pt x="4311346" y="1656081"/>
                  </a:lnTo>
                  <a:lnTo>
                    <a:pt x="4348399" y="1621796"/>
                  </a:lnTo>
                  <a:lnTo>
                    <a:pt x="4381578" y="1573611"/>
                  </a:lnTo>
                  <a:lnTo>
                    <a:pt x="4411308" y="1513024"/>
                  </a:lnTo>
                  <a:lnTo>
                    <a:pt x="4438016" y="1441535"/>
                  </a:lnTo>
                  <a:lnTo>
                    <a:pt x="4450370" y="1402172"/>
                  </a:lnTo>
                  <a:lnTo>
                    <a:pt x="4462128" y="1360645"/>
                  </a:lnTo>
                  <a:lnTo>
                    <a:pt x="4473343" y="1317142"/>
                  </a:lnTo>
                  <a:lnTo>
                    <a:pt x="4484069" y="1271851"/>
                  </a:lnTo>
                  <a:lnTo>
                    <a:pt x="4494358" y="1224959"/>
                  </a:lnTo>
                  <a:lnTo>
                    <a:pt x="4504265" y="1176654"/>
                  </a:lnTo>
                  <a:lnTo>
                    <a:pt x="4513841" y="1127123"/>
                  </a:lnTo>
                  <a:lnTo>
                    <a:pt x="4523142" y="1076554"/>
                  </a:lnTo>
                  <a:lnTo>
                    <a:pt x="4532219" y="1025133"/>
                  </a:lnTo>
                  <a:lnTo>
                    <a:pt x="4541126" y="973049"/>
                  </a:lnTo>
                  <a:lnTo>
                    <a:pt x="4549916" y="920489"/>
                  </a:lnTo>
                  <a:lnTo>
                    <a:pt x="4558642" y="867640"/>
                  </a:lnTo>
                  <a:lnTo>
                    <a:pt x="4567359" y="814690"/>
                  </a:lnTo>
                  <a:lnTo>
                    <a:pt x="4576118" y="761826"/>
                  </a:lnTo>
                  <a:lnTo>
                    <a:pt x="4584973" y="709235"/>
                  </a:lnTo>
                  <a:lnTo>
                    <a:pt x="4593978" y="657106"/>
                  </a:lnTo>
                  <a:lnTo>
                    <a:pt x="4603185" y="605625"/>
                  </a:lnTo>
                  <a:lnTo>
                    <a:pt x="4612648" y="554980"/>
                  </a:lnTo>
                  <a:lnTo>
                    <a:pt x="4622420" y="505359"/>
                  </a:lnTo>
                  <a:lnTo>
                    <a:pt x="4632554" y="456948"/>
                  </a:lnTo>
                  <a:lnTo>
                    <a:pt x="4643104" y="409935"/>
                  </a:lnTo>
                  <a:lnTo>
                    <a:pt x="4654123" y="364509"/>
                  </a:lnTo>
                  <a:lnTo>
                    <a:pt x="4665664" y="320855"/>
                  </a:lnTo>
                  <a:lnTo>
                    <a:pt x="4677780" y="279162"/>
                  </a:lnTo>
                  <a:lnTo>
                    <a:pt x="4690524" y="239617"/>
                  </a:lnTo>
                  <a:lnTo>
                    <a:pt x="4703950" y="202407"/>
                  </a:lnTo>
                  <a:lnTo>
                    <a:pt x="4733060" y="135744"/>
                  </a:lnTo>
                  <a:lnTo>
                    <a:pt x="4765535" y="80673"/>
                  </a:lnTo>
                  <a:lnTo>
                    <a:pt x="4801802" y="38691"/>
                  </a:lnTo>
                  <a:lnTo>
                    <a:pt x="4842286" y="11301"/>
                  </a:lnTo>
                  <a:lnTo>
                    <a:pt x="4887414" y="0"/>
                  </a:lnTo>
                  <a:lnTo>
                    <a:pt x="4911852" y="851"/>
                  </a:lnTo>
                  <a:lnTo>
                    <a:pt x="5345864" y="328839"/>
                  </a:lnTo>
                  <a:lnTo>
                    <a:pt x="5917453" y="1002738"/>
                  </a:lnTo>
                  <a:lnTo>
                    <a:pt x="6415343" y="1667470"/>
                  </a:lnTo>
                  <a:lnTo>
                    <a:pt x="6628257" y="1967954"/>
                  </a:lnTo>
                  <a:lnTo>
                    <a:pt x="6697980" y="2051647"/>
                  </a:lnTo>
                </a:path>
              </a:pathLst>
            </a:custGeom>
            <a:ln w="38100">
              <a:solidFill>
                <a:srgbClr val="5FB4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153155" y="2023872"/>
              <a:ext cx="7046976" cy="386334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213354" y="2066289"/>
              <a:ext cx="6949440" cy="3754754"/>
            </a:xfrm>
            <a:custGeom>
              <a:avLst/>
              <a:gdLst/>
              <a:ahLst/>
              <a:cxnLst/>
              <a:rect l="l" t="t" r="r" b="b"/>
              <a:pathLst>
                <a:path w="6949440" h="3754754">
                  <a:moveTo>
                    <a:pt x="0" y="3754628"/>
                  </a:moveTo>
                  <a:lnTo>
                    <a:pt x="24591" y="3700660"/>
                  </a:lnTo>
                  <a:lnTo>
                    <a:pt x="49184" y="3646703"/>
                  </a:lnTo>
                  <a:lnTo>
                    <a:pt x="73780" y="3592766"/>
                  </a:lnTo>
                  <a:lnTo>
                    <a:pt x="98382" y="3538858"/>
                  </a:lnTo>
                  <a:lnTo>
                    <a:pt x="122990" y="3484991"/>
                  </a:lnTo>
                  <a:lnTo>
                    <a:pt x="147607" y="3431172"/>
                  </a:lnTo>
                  <a:lnTo>
                    <a:pt x="172234" y="3377414"/>
                  </a:lnTo>
                  <a:lnTo>
                    <a:pt x="196874" y="3323724"/>
                  </a:lnTo>
                  <a:lnTo>
                    <a:pt x="221527" y="3270114"/>
                  </a:lnTo>
                  <a:lnTo>
                    <a:pt x="246195" y="3216593"/>
                  </a:lnTo>
                  <a:lnTo>
                    <a:pt x="270880" y="3163172"/>
                  </a:lnTo>
                  <a:lnTo>
                    <a:pt x="295585" y="3109859"/>
                  </a:lnTo>
                  <a:lnTo>
                    <a:pt x="320310" y="3056665"/>
                  </a:lnTo>
                  <a:lnTo>
                    <a:pt x="345057" y="3003600"/>
                  </a:lnTo>
                  <a:lnTo>
                    <a:pt x="369829" y="2950674"/>
                  </a:lnTo>
                  <a:lnTo>
                    <a:pt x="394626" y="2897897"/>
                  </a:lnTo>
                  <a:lnTo>
                    <a:pt x="419451" y="2845278"/>
                  </a:lnTo>
                  <a:lnTo>
                    <a:pt x="444305" y="2792827"/>
                  </a:lnTo>
                  <a:lnTo>
                    <a:pt x="469191" y="2740555"/>
                  </a:lnTo>
                  <a:lnTo>
                    <a:pt x="494108" y="2688471"/>
                  </a:lnTo>
                  <a:lnTo>
                    <a:pt x="519061" y="2636585"/>
                  </a:lnTo>
                  <a:lnTo>
                    <a:pt x="544049" y="2584907"/>
                  </a:lnTo>
                  <a:lnTo>
                    <a:pt x="569075" y="2533448"/>
                  </a:lnTo>
                  <a:lnTo>
                    <a:pt x="594141" y="2482216"/>
                  </a:lnTo>
                  <a:lnTo>
                    <a:pt x="619248" y="2431221"/>
                  </a:lnTo>
                  <a:lnTo>
                    <a:pt x="644399" y="2380475"/>
                  </a:lnTo>
                  <a:lnTo>
                    <a:pt x="669594" y="2329986"/>
                  </a:lnTo>
                  <a:lnTo>
                    <a:pt x="694835" y="2279765"/>
                  </a:lnTo>
                  <a:lnTo>
                    <a:pt x="720125" y="2229821"/>
                  </a:lnTo>
                  <a:lnTo>
                    <a:pt x="745465" y="2180164"/>
                  </a:lnTo>
                  <a:lnTo>
                    <a:pt x="770856" y="2130805"/>
                  </a:lnTo>
                  <a:lnTo>
                    <a:pt x="796301" y="2081752"/>
                  </a:lnTo>
                  <a:lnTo>
                    <a:pt x="821801" y="2033017"/>
                  </a:lnTo>
                  <a:lnTo>
                    <a:pt x="847358" y="1984608"/>
                  </a:lnTo>
                  <a:lnTo>
                    <a:pt x="872974" y="1936537"/>
                  </a:lnTo>
                  <a:lnTo>
                    <a:pt x="898649" y="1888812"/>
                  </a:lnTo>
                  <a:lnTo>
                    <a:pt x="924387" y="1841443"/>
                  </a:lnTo>
                  <a:lnTo>
                    <a:pt x="950189" y="1794442"/>
                  </a:lnTo>
                  <a:lnTo>
                    <a:pt x="976056" y="1747816"/>
                  </a:lnTo>
                  <a:lnTo>
                    <a:pt x="1001990" y="1701577"/>
                  </a:lnTo>
                  <a:lnTo>
                    <a:pt x="1027993" y="1655735"/>
                  </a:lnTo>
                  <a:lnTo>
                    <a:pt x="1054067" y="1610298"/>
                  </a:lnTo>
                  <a:lnTo>
                    <a:pt x="1080213" y="1565277"/>
                  </a:lnTo>
                  <a:lnTo>
                    <a:pt x="1106434" y="1520683"/>
                  </a:lnTo>
                  <a:lnTo>
                    <a:pt x="1132730" y="1476524"/>
                  </a:lnTo>
                  <a:lnTo>
                    <a:pt x="1159104" y="1432811"/>
                  </a:lnTo>
                  <a:lnTo>
                    <a:pt x="1185557" y="1389554"/>
                  </a:lnTo>
                  <a:lnTo>
                    <a:pt x="1212091" y="1346762"/>
                  </a:lnTo>
                  <a:lnTo>
                    <a:pt x="1238708" y="1304446"/>
                  </a:lnTo>
                  <a:lnTo>
                    <a:pt x="1265409" y="1262615"/>
                  </a:lnTo>
                  <a:lnTo>
                    <a:pt x="1292196" y="1221279"/>
                  </a:lnTo>
                  <a:lnTo>
                    <a:pt x="1319072" y="1180449"/>
                  </a:lnTo>
                  <a:lnTo>
                    <a:pt x="1346037" y="1140134"/>
                  </a:lnTo>
                  <a:lnTo>
                    <a:pt x="1373093" y="1100343"/>
                  </a:lnTo>
                  <a:lnTo>
                    <a:pt x="1400243" y="1061088"/>
                  </a:lnTo>
                  <a:lnTo>
                    <a:pt x="1427487" y="1022377"/>
                  </a:lnTo>
                  <a:lnTo>
                    <a:pt x="1454828" y="984221"/>
                  </a:lnTo>
                  <a:lnTo>
                    <a:pt x="1482267" y="946630"/>
                  </a:lnTo>
                  <a:lnTo>
                    <a:pt x="1509806" y="909613"/>
                  </a:lnTo>
                  <a:lnTo>
                    <a:pt x="1537447" y="873181"/>
                  </a:lnTo>
                  <a:lnTo>
                    <a:pt x="1565191" y="837343"/>
                  </a:lnTo>
                  <a:lnTo>
                    <a:pt x="1593040" y="802109"/>
                  </a:lnTo>
                  <a:lnTo>
                    <a:pt x="1620997" y="767490"/>
                  </a:lnTo>
                  <a:lnTo>
                    <a:pt x="1649061" y="733494"/>
                  </a:lnTo>
                  <a:lnTo>
                    <a:pt x="1677237" y="700133"/>
                  </a:lnTo>
                  <a:lnTo>
                    <a:pt x="1705524" y="667415"/>
                  </a:lnTo>
                  <a:lnTo>
                    <a:pt x="1733925" y="635351"/>
                  </a:lnTo>
                  <a:lnTo>
                    <a:pt x="1762442" y="603950"/>
                  </a:lnTo>
                  <a:lnTo>
                    <a:pt x="1791076" y="573224"/>
                  </a:lnTo>
                  <a:lnTo>
                    <a:pt x="1819828" y="543180"/>
                  </a:lnTo>
                  <a:lnTo>
                    <a:pt x="1848702" y="513830"/>
                  </a:lnTo>
                  <a:lnTo>
                    <a:pt x="1877698" y="485184"/>
                  </a:lnTo>
                  <a:lnTo>
                    <a:pt x="1906818" y="457250"/>
                  </a:lnTo>
                  <a:lnTo>
                    <a:pt x="1936064" y="430040"/>
                  </a:lnTo>
                  <a:lnTo>
                    <a:pt x="1965438" y="403562"/>
                  </a:lnTo>
                  <a:lnTo>
                    <a:pt x="1994940" y="377828"/>
                  </a:lnTo>
                  <a:lnTo>
                    <a:pt x="2024574" y="352846"/>
                  </a:lnTo>
                  <a:lnTo>
                    <a:pt x="2054341" y="328627"/>
                  </a:lnTo>
                  <a:lnTo>
                    <a:pt x="2114280" y="282517"/>
                  </a:lnTo>
                  <a:lnTo>
                    <a:pt x="2174770" y="239576"/>
                  </a:lnTo>
                  <a:lnTo>
                    <a:pt x="2235826" y="199884"/>
                  </a:lnTo>
                  <a:lnTo>
                    <a:pt x="2297461" y="163521"/>
                  </a:lnTo>
                  <a:lnTo>
                    <a:pt x="2359690" y="130564"/>
                  </a:lnTo>
                  <a:lnTo>
                    <a:pt x="2422525" y="101095"/>
                  </a:lnTo>
                  <a:lnTo>
                    <a:pt x="2485982" y="75191"/>
                  </a:lnTo>
                  <a:lnTo>
                    <a:pt x="2550072" y="52932"/>
                  </a:lnTo>
                  <a:lnTo>
                    <a:pt x="2614812" y="34397"/>
                  </a:lnTo>
                  <a:lnTo>
                    <a:pt x="2680213" y="19666"/>
                  </a:lnTo>
                  <a:lnTo>
                    <a:pt x="2746291" y="8818"/>
                  </a:lnTo>
                  <a:lnTo>
                    <a:pt x="2813058" y="1932"/>
                  </a:lnTo>
                  <a:lnTo>
                    <a:pt x="2846705" y="0"/>
                  </a:lnTo>
                  <a:lnTo>
                    <a:pt x="3976389" y="520233"/>
                  </a:lnTo>
                  <a:lnTo>
                    <a:pt x="5332412" y="1712420"/>
                  </a:lnTo>
                  <a:lnTo>
                    <a:pt x="6471265" y="2913774"/>
                  </a:lnTo>
                  <a:lnTo>
                    <a:pt x="6949440" y="3461512"/>
                  </a:lnTo>
                </a:path>
              </a:pathLst>
            </a:custGeom>
            <a:ln w="38100">
              <a:solidFill>
                <a:srgbClr val="0A6C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97916" y="6561226"/>
            <a:ext cx="34956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70" dirty="0">
                <a:latin typeface="Arial"/>
                <a:cs typeface="Arial"/>
              </a:rPr>
              <a:t>Pioche </a:t>
            </a:r>
            <a:r>
              <a:rPr sz="1200" spc="-135" dirty="0">
                <a:latin typeface="Arial"/>
                <a:cs typeface="Arial"/>
              </a:rPr>
              <a:t>C, </a:t>
            </a:r>
            <a:r>
              <a:rPr sz="1200" spc="-10" dirty="0">
                <a:latin typeface="Arial"/>
                <a:cs typeface="Arial"/>
              </a:rPr>
              <a:t>et </a:t>
            </a:r>
            <a:r>
              <a:rPr sz="1200" spc="-40" dirty="0">
                <a:latin typeface="Arial"/>
                <a:cs typeface="Arial"/>
              </a:rPr>
              <a:t>al. </a:t>
            </a:r>
            <a:r>
              <a:rPr sz="1200" spc="-45" dirty="0">
                <a:latin typeface="Arial"/>
                <a:cs typeface="Arial"/>
              </a:rPr>
              <a:t>Bull Epidémiol </a:t>
            </a:r>
            <a:r>
              <a:rPr sz="1200" spc="-60" dirty="0">
                <a:latin typeface="Arial"/>
                <a:cs typeface="Arial"/>
              </a:rPr>
              <a:t>Hebd.</a:t>
            </a:r>
            <a:r>
              <a:rPr sz="1200" spc="-130" dirty="0">
                <a:latin typeface="Arial"/>
                <a:cs typeface="Arial"/>
              </a:rPr>
              <a:t> </a:t>
            </a:r>
            <a:r>
              <a:rPr sz="1200" spc="-50" dirty="0">
                <a:latin typeface="Arial"/>
                <a:cs typeface="Arial"/>
              </a:rPr>
              <a:t>2016;(13-14):224-9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808306" y="122236"/>
            <a:ext cx="10426199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0" spc="-180" dirty="0">
                <a:solidFill>
                  <a:srgbClr val="000000"/>
                </a:solidFill>
                <a:latin typeface="Arial"/>
                <a:cs typeface="Arial"/>
              </a:rPr>
              <a:t>Prévalence </a:t>
            </a:r>
            <a:r>
              <a:rPr sz="3200" b="0" spc="-145" dirty="0">
                <a:solidFill>
                  <a:srgbClr val="000000"/>
                </a:solidFill>
                <a:latin typeface="Arial"/>
                <a:cs typeface="Arial"/>
              </a:rPr>
              <a:t>de </a:t>
            </a:r>
            <a:r>
              <a:rPr sz="3200" b="0" spc="-40" dirty="0" err="1">
                <a:solidFill>
                  <a:srgbClr val="000000"/>
                </a:solidFill>
                <a:latin typeface="Arial"/>
                <a:cs typeface="Arial"/>
              </a:rPr>
              <a:t>l’hépatite</a:t>
            </a:r>
            <a:r>
              <a:rPr sz="3200" b="0" spc="-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b="0" spc="-605" dirty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lang="fr-FR" sz="3200" b="0" spc="-605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sz="3200" b="0" spc="-6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b="0" spc="-145" dirty="0">
                <a:solidFill>
                  <a:srgbClr val="000000"/>
                </a:solidFill>
                <a:latin typeface="Arial"/>
                <a:cs typeface="Arial"/>
              </a:rPr>
              <a:t>en</a:t>
            </a:r>
            <a:r>
              <a:rPr sz="3200" b="0" spc="-50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b="0" spc="-215" dirty="0">
                <a:solidFill>
                  <a:srgbClr val="000000"/>
                </a:solidFill>
                <a:latin typeface="Arial"/>
                <a:cs typeface="Arial"/>
              </a:rPr>
              <a:t>France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8" name="Espace réservé de la date 17">
            <a:extLst>
              <a:ext uri="{FF2B5EF4-FFF2-40B4-BE49-F238E27FC236}">
                <a16:creationId xmlns:a16="http://schemas.microsoft.com/office/drawing/2014/main" id="{2EA3644B-2D65-B640-A445-4CD1D1E60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EC2FE-A874-4347-A828-834A8581B359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35C90946-6C09-0C4E-AE76-39CC26D4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5083" y="1341119"/>
            <a:ext cx="1602105" cy="510540"/>
          </a:xfrm>
          <a:prstGeom prst="rect">
            <a:avLst/>
          </a:prstGeom>
          <a:solidFill>
            <a:srgbClr val="B8CDE4"/>
          </a:solidFill>
          <a:ln w="9144">
            <a:solidFill>
              <a:srgbClr val="000000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207645">
              <a:lnSpc>
                <a:spcPct val="100000"/>
              </a:lnSpc>
              <a:spcBef>
                <a:spcPts val="130"/>
              </a:spcBef>
            </a:pPr>
            <a:r>
              <a:rPr sz="2800" spc="-185" dirty="0">
                <a:latin typeface="Arial"/>
                <a:cs typeface="Arial"/>
              </a:rPr>
              <a:t>Contage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657443" y="1523111"/>
            <a:ext cx="1052195" cy="151130"/>
          </a:xfrm>
          <a:custGeom>
            <a:avLst/>
            <a:gdLst/>
            <a:ahLst/>
            <a:cxnLst/>
            <a:rect l="l" t="t" r="r" b="b"/>
            <a:pathLst>
              <a:path w="1052195" h="151130">
                <a:moveTo>
                  <a:pt x="901192" y="0"/>
                </a:moveTo>
                <a:lnTo>
                  <a:pt x="900938" y="50274"/>
                </a:lnTo>
                <a:lnTo>
                  <a:pt x="926083" y="50418"/>
                </a:lnTo>
                <a:lnTo>
                  <a:pt x="925830" y="100711"/>
                </a:lnTo>
                <a:lnTo>
                  <a:pt x="900683" y="100711"/>
                </a:lnTo>
                <a:lnTo>
                  <a:pt x="900430" y="150875"/>
                </a:lnTo>
                <a:lnTo>
                  <a:pt x="1002212" y="100711"/>
                </a:lnTo>
                <a:lnTo>
                  <a:pt x="925830" y="100711"/>
                </a:lnTo>
                <a:lnTo>
                  <a:pt x="1002506" y="100566"/>
                </a:lnTo>
                <a:lnTo>
                  <a:pt x="1051686" y="76326"/>
                </a:lnTo>
                <a:lnTo>
                  <a:pt x="901192" y="0"/>
                </a:lnTo>
                <a:close/>
              </a:path>
              <a:path w="1052195" h="151130">
                <a:moveTo>
                  <a:pt x="900938" y="50274"/>
                </a:moveTo>
                <a:lnTo>
                  <a:pt x="900684" y="100566"/>
                </a:lnTo>
                <a:lnTo>
                  <a:pt x="925830" y="100711"/>
                </a:lnTo>
                <a:lnTo>
                  <a:pt x="926083" y="50418"/>
                </a:lnTo>
                <a:lnTo>
                  <a:pt x="900938" y="50274"/>
                </a:lnTo>
                <a:close/>
              </a:path>
              <a:path w="1052195" h="151130">
                <a:moveTo>
                  <a:pt x="253" y="45085"/>
                </a:moveTo>
                <a:lnTo>
                  <a:pt x="0" y="95376"/>
                </a:lnTo>
                <a:lnTo>
                  <a:pt x="900684" y="100566"/>
                </a:lnTo>
                <a:lnTo>
                  <a:pt x="900938" y="50274"/>
                </a:lnTo>
                <a:lnTo>
                  <a:pt x="253" y="450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24397" y="2122804"/>
            <a:ext cx="2102485" cy="758825"/>
          </a:xfrm>
          <a:custGeom>
            <a:avLst/>
            <a:gdLst/>
            <a:ahLst/>
            <a:cxnLst/>
            <a:rect l="l" t="t" r="r" b="b"/>
            <a:pathLst>
              <a:path w="2102485" h="758825">
                <a:moveTo>
                  <a:pt x="118618" y="615442"/>
                </a:moveTo>
                <a:lnTo>
                  <a:pt x="0" y="735457"/>
                </a:lnTo>
                <a:lnTo>
                  <a:pt x="167132" y="758317"/>
                </a:lnTo>
                <a:lnTo>
                  <a:pt x="153720" y="718820"/>
                </a:lnTo>
                <a:lnTo>
                  <a:pt x="127127" y="718820"/>
                </a:lnTo>
                <a:lnTo>
                  <a:pt x="110998" y="671195"/>
                </a:lnTo>
                <a:lnTo>
                  <a:pt x="134802" y="663104"/>
                </a:lnTo>
                <a:lnTo>
                  <a:pt x="118618" y="615442"/>
                </a:lnTo>
                <a:close/>
              </a:path>
              <a:path w="2102485" h="758825">
                <a:moveTo>
                  <a:pt x="134802" y="663104"/>
                </a:moveTo>
                <a:lnTo>
                  <a:pt x="110998" y="671195"/>
                </a:lnTo>
                <a:lnTo>
                  <a:pt x="127127" y="718820"/>
                </a:lnTo>
                <a:lnTo>
                  <a:pt x="150968" y="710715"/>
                </a:lnTo>
                <a:lnTo>
                  <a:pt x="134802" y="663104"/>
                </a:lnTo>
                <a:close/>
              </a:path>
              <a:path w="2102485" h="758825">
                <a:moveTo>
                  <a:pt x="150968" y="710715"/>
                </a:moveTo>
                <a:lnTo>
                  <a:pt x="127127" y="718820"/>
                </a:lnTo>
                <a:lnTo>
                  <a:pt x="153720" y="718820"/>
                </a:lnTo>
                <a:lnTo>
                  <a:pt x="150968" y="710715"/>
                </a:lnTo>
                <a:close/>
              </a:path>
              <a:path w="2102485" h="758825">
                <a:moveTo>
                  <a:pt x="2085848" y="0"/>
                </a:moveTo>
                <a:lnTo>
                  <a:pt x="134802" y="663104"/>
                </a:lnTo>
                <a:lnTo>
                  <a:pt x="150968" y="710715"/>
                </a:lnTo>
                <a:lnTo>
                  <a:pt x="2102104" y="47498"/>
                </a:lnTo>
                <a:lnTo>
                  <a:pt x="20858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544287" y="3029711"/>
            <a:ext cx="1564005" cy="509270"/>
          </a:xfrm>
          <a:prstGeom prst="rect">
            <a:avLst/>
          </a:prstGeom>
          <a:solidFill>
            <a:srgbClr val="B8CDE4"/>
          </a:solidFill>
          <a:ln w="9144">
            <a:solidFill>
              <a:srgbClr val="000000"/>
            </a:solidFill>
          </a:ln>
        </p:spPr>
        <p:txBody>
          <a:bodyPr vert="horz" wrap="square" lIns="0" tIns="15875" rIns="0" bIns="0" rtlCol="0">
            <a:spAutoFit/>
          </a:bodyPr>
          <a:lstStyle/>
          <a:p>
            <a:pPr marL="170815">
              <a:lnSpc>
                <a:spcPct val="100000"/>
              </a:lnSpc>
              <a:spcBef>
                <a:spcPts val="125"/>
              </a:spcBef>
            </a:pPr>
            <a:r>
              <a:rPr sz="2800" spc="-140" dirty="0">
                <a:latin typeface="Arial"/>
                <a:cs typeface="Arial"/>
              </a:rPr>
              <a:t>Guérison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76569" y="2141347"/>
            <a:ext cx="6388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65" dirty="0">
                <a:solidFill>
                  <a:srgbClr val="FF0000"/>
                </a:solidFill>
                <a:latin typeface="Arial"/>
                <a:cs typeface="Arial"/>
              </a:rPr>
              <a:t>30%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586573" y="2122677"/>
            <a:ext cx="1833880" cy="657225"/>
          </a:xfrm>
          <a:custGeom>
            <a:avLst/>
            <a:gdLst/>
            <a:ahLst/>
            <a:cxnLst/>
            <a:rect l="l" t="t" r="r" b="b"/>
            <a:pathLst>
              <a:path w="1833879" h="657225">
                <a:moveTo>
                  <a:pt x="1682664" y="609516"/>
                </a:moveTo>
                <a:lnTo>
                  <a:pt x="1666747" y="657225"/>
                </a:lnTo>
                <a:lnTo>
                  <a:pt x="1833752" y="633476"/>
                </a:lnTo>
                <a:lnTo>
                  <a:pt x="1817768" y="617474"/>
                </a:lnTo>
                <a:lnTo>
                  <a:pt x="1706498" y="617474"/>
                </a:lnTo>
                <a:lnTo>
                  <a:pt x="1682664" y="609516"/>
                </a:lnTo>
                <a:close/>
              </a:path>
              <a:path w="1833879" h="657225">
                <a:moveTo>
                  <a:pt x="1698565" y="561856"/>
                </a:moveTo>
                <a:lnTo>
                  <a:pt x="1682664" y="609516"/>
                </a:lnTo>
                <a:lnTo>
                  <a:pt x="1706498" y="617474"/>
                </a:lnTo>
                <a:lnTo>
                  <a:pt x="1722500" y="569849"/>
                </a:lnTo>
                <a:lnTo>
                  <a:pt x="1698565" y="561856"/>
                </a:lnTo>
                <a:close/>
              </a:path>
              <a:path w="1833879" h="657225">
                <a:moveTo>
                  <a:pt x="1714499" y="514096"/>
                </a:moveTo>
                <a:lnTo>
                  <a:pt x="1698565" y="561856"/>
                </a:lnTo>
                <a:lnTo>
                  <a:pt x="1722500" y="569849"/>
                </a:lnTo>
                <a:lnTo>
                  <a:pt x="1706498" y="617474"/>
                </a:lnTo>
                <a:lnTo>
                  <a:pt x="1817768" y="617474"/>
                </a:lnTo>
                <a:lnTo>
                  <a:pt x="1714499" y="514096"/>
                </a:lnTo>
                <a:close/>
              </a:path>
              <a:path w="1833879" h="657225">
                <a:moveTo>
                  <a:pt x="16001" y="0"/>
                </a:moveTo>
                <a:lnTo>
                  <a:pt x="0" y="47751"/>
                </a:lnTo>
                <a:lnTo>
                  <a:pt x="1682664" y="609516"/>
                </a:lnTo>
                <a:lnTo>
                  <a:pt x="1698565" y="561856"/>
                </a:lnTo>
                <a:lnTo>
                  <a:pt x="160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666708" y="2813304"/>
            <a:ext cx="1640205" cy="942340"/>
          </a:xfrm>
          <a:prstGeom prst="rect">
            <a:avLst/>
          </a:prstGeom>
          <a:solidFill>
            <a:srgbClr val="B8CDE4"/>
          </a:solidFill>
          <a:ln w="9144">
            <a:solidFill>
              <a:srgbClr val="000000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92075" marR="80010" indent="106680">
              <a:lnSpc>
                <a:spcPct val="100000"/>
              </a:lnSpc>
              <a:spcBef>
                <a:spcPts val="130"/>
              </a:spcBef>
            </a:pPr>
            <a:r>
              <a:rPr sz="2800" spc="-85" dirty="0">
                <a:latin typeface="Arial"/>
                <a:cs typeface="Arial"/>
              </a:rPr>
              <a:t>Hépatite  </a:t>
            </a:r>
            <a:r>
              <a:rPr sz="2800" spc="-100" dirty="0">
                <a:latin typeface="Arial"/>
                <a:cs typeface="Arial"/>
              </a:rPr>
              <a:t>ch</a:t>
            </a:r>
            <a:r>
              <a:rPr sz="2800" spc="-114" dirty="0">
                <a:latin typeface="Arial"/>
                <a:cs typeface="Arial"/>
              </a:rPr>
              <a:t>r</a:t>
            </a:r>
            <a:r>
              <a:rPr sz="2800" spc="-65" dirty="0">
                <a:latin typeface="Arial"/>
                <a:cs typeface="Arial"/>
              </a:rPr>
              <a:t>oni</a:t>
            </a:r>
            <a:r>
              <a:rPr sz="2800" spc="-80" dirty="0">
                <a:latin typeface="Arial"/>
                <a:cs typeface="Arial"/>
              </a:rPr>
              <a:t>q</a:t>
            </a:r>
            <a:r>
              <a:rPr sz="2800" spc="-135" dirty="0">
                <a:latin typeface="Arial"/>
                <a:cs typeface="Arial"/>
              </a:rPr>
              <a:t>ue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524469" y="3802634"/>
            <a:ext cx="2019935" cy="835025"/>
          </a:xfrm>
          <a:custGeom>
            <a:avLst/>
            <a:gdLst/>
            <a:ahLst/>
            <a:cxnLst/>
            <a:rect l="l" t="t" r="r" b="b"/>
            <a:pathLst>
              <a:path w="2019934" h="835025">
                <a:moveTo>
                  <a:pt x="112395" y="694690"/>
                </a:moveTo>
                <a:lnTo>
                  <a:pt x="0" y="820420"/>
                </a:lnTo>
                <a:lnTo>
                  <a:pt x="168021" y="834898"/>
                </a:lnTo>
                <a:lnTo>
                  <a:pt x="153157" y="797433"/>
                </a:lnTo>
                <a:lnTo>
                  <a:pt x="126111" y="797433"/>
                </a:lnTo>
                <a:lnTo>
                  <a:pt x="107569" y="750697"/>
                </a:lnTo>
                <a:lnTo>
                  <a:pt x="130938" y="741430"/>
                </a:lnTo>
                <a:lnTo>
                  <a:pt x="112395" y="694690"/>
                </a:lnTo>
                <a:close/>
              </a:path>
              <a:path w="2019934" h="835025">
                <a:moveTo>
                  <a:pt x="130938" y="741430"/>
                </a:moveTo>
                <a:lnTo>
                  <a:pt x="107569" y="750697"/>
                </a:lnTo>
                <a:lnTo>
                  <a:pt x="126111" y="797433"/>
                </a:lnTo>
                <a:lnTo>
                  <a:pt x="149480" y="788166"/>
                </a:lnTo>
                <a:lnTo>
                  <a:pt x="130938" y="741430"/>
                </a:lnTo>
                <a:close/>
              </a:path>
              <a:path w="2019934" h="835025">
                <a:moveTo>
                  <a:pt x="149480" y="788166"/>
                </a:moveTo>
                <a:lnTo>
                  <a:pt x="126111" y="797433"/>
                </a:lnTo>
                <a:lnTo>
                  <a:pt x="153157" y="797433"/>
                </a:lnTo>
                <a:lnTo>
                  <a:pt x="149480" y="788166"/>
                </a:lnTo>
                <a:close/>
              </a:path>
              <a:path w="2019934" h="835025">
                <a:moveTo>
                  <a:pt x="2000885" y="0"/>
                </a:moveTo>
                <a:lnTo>
                  <a:pt x="130938" y="741430"/>
                </a:lnTo>
                <a:lnTo>
                  <a:pt x="149480" y="788166"/>
                </a:lnTo>
                <a:lnTo>
                  <a:pt x="2019427" y="46736"/>
                </a:lnTo>
                <a:lnTo>
                  <a:pt x="20008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851873" y="2141347"/>
            <a:ext cx="6388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65" dirty="0">
                <a:solidFill>
                  <a:srgbClr val="FF0000"/>
                </a:solidFill>
                <a:latin typeface="Arial"/>
                <a:cs typeface="Arial"/>
              </a:rPr>
              <a:t>70%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29119" y="4718303"/>
            <a:ext cx="1381125" cy="510540"/>
          </a:xfrm>
          <a:prstGeom prst="rect">
            <a:avLst/>
          </a:prstGeom>
          <a:solidFill>
            <a:srgbClr val="B8CDE4"/>
          </a:solidFill>
          <a:ln w="3175">
            <a:solidFill>
              <a:srgbClr val="000000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86995">
              <a:lnSpc>
                <a:spcPct val="100000"/>
              </a:lnSpc>
              <a:spcBef>
                <a:spcPts val="130"/>
              </a:spcBef>
            </a:pPr>
            <a:r>
              <a:rPr sz="2800" spc="-140" dirty="0">
                <a:latin typeface="Arial"/>
                <a:cs typeface="Arial"/>
              </a:rPr>
              <a:t>Cirrhose</a:t>
            </a:r>
            <a:endParaRPr sz="2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67344" y="3673602"/>
            <a:ext cx="6388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65" dirty="0">
                <a:solidFill>
                  <a:srgbClr val="FF0000"/>
                </a:solidFill>
                <a:latin typeface="Arial"/>
                <a:cs typeface="Arial"/>
              </a:rPr>
              <a:t>20%</a:t>
            </a:r>
            <a:endParaRPr sz="2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15431" y="4977384"/>
            <a:ext cx="1200150" cy="614045"/>
          </a:xfrm>
          <a:custGeom>
            <a:avLst/>
            <a:gdLst/>
            <a:ahLst/>
            <a:cxnLst/>
            <a:rect l="l" t="t" r="r" b="b"/>
            <a:pathLst>
              <a:path w="1200150" h="614045">
                <a:moveTo>
                  <a:pt x="117220" y="457835"/>
                </a:moveTo>
                <a:lnTo>
                  <a:pt x="0" y="612648"/>
                </a:lnTo>
                <a:lnTo>
                  <a:pt x="194182" y="613549"/>
                </a:lnTo>
                <a:lnTo>
                  <a:pt x="174843" y="574421"/>
                </a:lnTo>
                <a:lnTo>
                  <a:pt x="142620" y="574421"/>
                </a:lnTo>
                <a:lnTo>
                  <a:pt x="116967" y="522478"/>
                </a:lnTo>
                <a:lnTo>
                  <a:pt x="142849" y="509688"/>
                </a:lnTo>
                <a:lnTo>
                  <a:pt x="117220" y="457835"/>
                </a:lnTo>
                <a:close/>
              </a:path>
              <a:path w="1200150" h="614045">
                <a:moveTo>
                  <a:pt x="142849" y="509688"/>
                </a:moveTo>
                <a:lnTo>
                  <a:pt x="116967" y="522478"/>
                </a:lnTo>
                <a:lnTo>
                  <a:pt x="142620" y="574421"/>
                </a:lnTo>
                <a:lnTo>
                  <a:pt x="168517" y="561621"/>
                </a:lnTo>
                <a:lnTo>
                  <a:pt x="142849" y="509688"/>
                </a:lnTo>
                <a:close/>
              </a:path>
              <a:path w="1200150" h="614045">
                <a:moveTo>
                  <a:pt x="168517" y="561621"/>
                </a:moveTo>
                <a:lnTo>
                  <a:pt x="142620" y="574421"/>
                </a:lnTo>
                <a:lnTo>
                  <a:pt x="174843" y="574421"/>
                </a:lnTo>
                <a:lnTo>
                  <a:pt x="168517" y="561621"/>
                </a:lnTo>
                <a:close/>
              </a:path>
              <a:path w="1200150" h="614045">
                <a:moveTo>
                  <a:pt x="1174369" y="0"/>
                </a:moveTo>
                <a:lnTo>
                  <a:pt x="142849" y="509688"/>
                </a:lnTo>
                <a:lnTo>
                  <a:pt x="168517" y="561621"/>
                </a:lnTo>
                <a:lnTo>
                  <a:pt x="1200022" y="51816"/>
                </a:lnTo>
                <a:lnTo>
                  <a:pt x="11743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232123" y="5841490"/>
            <a:ext cx="3122930" cy="942340"/>
          </a:xfrm>
          <a:prstGeom prst="rect">
            <a:avLst/>
          </a:prstGeom>
          <a:solidFill>
            <a:srgbClr val="B8CDE4"/>
          </a:solidFill>
          <a:ln w="9144">
            <a:solidFill>
              <a:srgbClr val="000000"/>
            </a:solidFill>
          </a:ln>
        </p:spPr>
        <p:txBody>
          <a:bodyPr vert="horz" wrap="square" lIns="0" tIns="17780" rIns="0" bIns="0" rtlCol="0">
            <a:spAutoFit/>
          </a:bodyPr>
          <a:lstStyle/>
          <a:p>
            <a:pPr marL="398780" marR="394335" indent="389890">
              <a:lnSpc>
                <a:spcPct val="100000"/>
              </a:lnSpc>
              <a:spcBef>
                <a:spcPts val="140"/>
              </a:spcBef>
            </a:pPr>
            <a:r>
              <a:rPr sz="2800" spc="-155" dirty="0">
                <a:latin typeface="Arial"/>
                <a:cs typeface="Arial"/>
              </a:rPr>
              <a:t>Carcinome  </a:t>
            </a:r>
            <a:r>
              <a:rPr sz="2800" spc="-150" dirty="0">
                <a:latin typeface="Arial"/>
                <a:cs typeface="Arial"/>
              </a:rPr>
              <a:t>hép</a:t>
            </a:r>
            <a:r>
              <a:rPr sz="2800" spc="-175" dirty="0">
                <a:latin typeface="Arial"/>
                <a:cs typeface="Arial"/>
              </a:rPr>
              <a:t>a</a:t>
            </a:r>
            <a:r>
              <a:rPr sz="2800" spc="125" dirty="0">
                <a:latin typeface="Arial"/>
                <a:cs typeface="Arial"/>
              </a:rPr>
              <a:t>t</a:t>
            </a:r>
            <a:r>
              <a:rPr sz="2800" spc="-90" dirty="0">
                <a:latin typeface="Arial"/>
                <a:cs typeface="Arial"/>
              </a:rPr>
              <a:t>ocell</a:t>
            </a:r>
            <a:r>
              <a:rPr sz="2800" spc="-125" dirty="0">
                <a:latin typeface="Arial"/>
                <a:cs typeface="Arial"/>
              </a:rPr>
              <a:t>u</a:t>
            </a:r>
            <a:r>
              <a:rPr sz="2800" spc="-70" dirty="0">
                <a:latin typeface="Arial"/>
                <a:cs typeface="Arial"/>
              </a:rPr>
              <a:t>la</a:t>
            </a:r>
            <a:r>
              <a:rPr sz="2800" spc="-50" dirty="0">
                <a:latin typeface="Arial"/>
                <a:cs typeface="Arial"/>
              </a:rPr>
              <a:t>i</a:t>
            </a:r>
            <a:r>
              <a:rPr sz="2800" dirty="0">
                <a:latin typeface="Arial"/>
                <a:cs typeface="Arial"/>
              </a:rPr>
              <a:t>r</a:t>
            </a:r>
            <a:r>
              <a:rPr sz="2800" spc="-170" dirty="0">
                <a:latin typeface="Arial"/>
                <a:cs typeface="Arial"/>
              </a:rPr>
              <a:t>e</a:t>
            </a:r>
            <a:endParaRPr sz="2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631537" y="4800980"/>
            <a:ext cx="11163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320" dirty="0">
                <a:solidFill>
                  <a:srgbClr val="FF0000"/>
                </a:solidFill>
                <a:latin typeface="Arial"/>
                <a:cs typeface="Arial"/>
              </a:rPr>
              <a:t>3% </a:t>
            </a:r>
            <a:r>
              <a:rPr sz="2800" spc="300" dirty="0">
                <a:solidFill>
                  <a:srgbClr val="FF0000"/>
                </a:solidFill>
                <a:latin typeface="Arial"/>
                <a:cs typeface="Arial"/>
              </a:rPr>
              <a:t>/</a:t>
            </a:r>
            <a:r>
              <a:rPr sz="2800" spc="-5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spc="-155" dirty="0">
                <a:solidFill>
                  <a:srgbClr val="FF0000"/>
                </a:solidFill>
                <a:latin typeface="Arial"/>
                <a:cs typeface="Arial"/>
              </a:rPr>
              <a:t>an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65696" y="1126236"/>
            <a:ext cx="1716405" cy="940435"/>
          </a:xfrm>
          <a:prstGeom prst="rect">
            <a:avLst/>
          </a:prstGeom>
          <a:solidFill>
            <a:srgbClr val="B8CDE4"/>
          </a:solidFill>
          <a:ln w="9144">
            <a:solidFill>
              <a:srgbClr val="000000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466090" marR="227965" indent="-230504">
              <a:lnSpc>
                <a:spcPct val="100000"/>
              </a:lnSpc>
              <a:spcBef>
                <a:spcPts val="120"/>
              </a:spcBef>
            </a:pPr>
            <a:r>
              <a:rPr sz="2800" spc="-190" dirty="0">
                <a:latin typeface="Arial"/>
                <a:cs typeface="Arial"/>
              </a:rPr>
              <a:t>Hé</a:t>
            </a:r>
            <a:r>
              <a:rPr sz="2800" spc="-180" dirty="0">
                <a:latin typeface="Arial"/>
                <a:cs typeface="Arial"/>
              </a:rPr>
              <a:t>p</a:t>
            </a:r>
            <a:r>
              <a:rPr sz="2800" spc="-240" dirty="0">
                <a:latin typeface="Arial"/>
                <a:cs typeface="Arial"/>
              </a:rPr>
              <a:t>a</a:t>
            </a:r>
            <a:r>
              <a:rPr sz="2800" spc="95" dirty="0">
                <a:latin typeface="Arial"/>
                <a:cs typeface="Arial"/>
              </a:rPr>
              <a:t>t</a:t>
            </a:r>
            <a:r>
              <a:rPr sz="2800" spc="65" dirty="0">
                <a:latin typeface="Arial"/>
                <a:cs typeface="Arial"/>
              </a:rPr>
              <a:t>i</a:t>
            </a:r>
            <a:r>
              <a:rPr sz="2800" spc="125" dirty="0">
                <a:latin typeface="Arial"/>
                <a:cs typeface="Arial"/>
              </a:rPr>
              <a:t>t</a:t>
            </a:r>
            <a:r>
              <a:rPr sz="2800" spc="-110" dirty="0">
                <a:latin typeface="Arial"/>
                <a:cs typeface="Arial"/>
              </a:rPr>
              <a:t>e  </a:t>
            </a:r>
            <a:r>
              <a:rPr sz="2800" spc="-140" dirty="0">
                <a:latin typeface="Arial"/>
                <a:cs typeface="Arial"/>
              </a:rPr>
              <a:t>aiguë</a:t>
            </a:r>
            <a:endParaRPr sz="2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571582" y="3819016"/>
            <a:ext cx="1901825" cy="1627505"/>
          </a:xfrm>
          <a:custGeom>
            <a:avLst/>
            <a:gdLst/>
            <a:ahLst/>
            <a:cxnLst/>
            <a:rect l="l" t="t" r="r" b="b"/>
            <a:pathLst>
              <a:path w="1901825" h="1627504">
                <a:moveTo>
                  <a:pt x="1770481" y="1548244"/>
                </a:moveTo>
                <a:lnTo>
                  <a:pt x="1737867" y="1586483"/>
                </a:lnTo>
                <a:lnTo>
                  <a:pt x="1901571" y="1626996"/>
                </a:lnTo>
                <a:lnTo>
                  <a:pt x="1875105" y="1564512"/>
                </a:lnTo>
                <a:lnTo>
                  <a:pt x="1789556" y="1564512"/>
                </a:lnTo>
                <a:lnTo>
                  <a:pt x="1770481" y="1548244"/>
                </a:lnTo>
                <a:close/>
              </a:path>
              <a:path w="1901825" h="1627504">
                <a:moveTo>
                  <a:pt x="1803099" y="1509999"/>
                </a:moveTo>
                <a:lnTo>
                  <a:pt x="1770481" y="1548244"/>
                </a:lnTo>
                <a:lnTo>
                  <a:pt x="1789556" y="1564512"/>
                </a:lnTo>
                <a:lnTo>
                  <a:pt x="1822196" y="1526285"/>
                </a:lnTo>
                <a:lnTo>
                  <a:pt x="1803099" y="1509999"/>
                </a:lnTo>
                <a:close/>
              </a:path>
              <a:path w="1901825" h="1627504">
                <a:moveTo>
                  <a:pt x="1835784" y="1471675"/>
                </a:moveTo>
                <a:lnTo>
                  <a:pt x="1803099" y="1509999"/>
                </a:lnTo>
                <a:lnTo>
                  <a:pt x="1822196" y="1526285"/>
                </a:lnTo>
                <a:lnTo>
                  <a:pt x="1789556" y="1564512"/>
                </a:lnTo>
                <a:lnTo>
                  <a:pt x="1875105" y="1564512"/>
                </a:lnTo>
                <a:lnTo>
                  <a:pt x="1835784" y="1471675"/>
                </a:lnTo>
                <a:close/>
              </a:path>
              <a:path w="1901825" h="1627504">
                <a:moveTo>
                  <a:pt x="32638" y="0"/>
                </a:moveTo>
                <a:lnTo>
                  <a:pt x="0" y="38353"/>
                </a:lnTo>
                <a:lnTo>
                  <a:pt x="1770481" y="1548244"/>
                </a:lnTo>
                <a:lnTo>
                  <a:pt x="1803099" y="1509999"/>
                </a:lnTo>
                <a:lnTo>
                  <a:pt x="326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9397716" y="5510784"/>
            <a:ext cx="2623185" cy="510540"/>
          </a:xfrm>
          <a:prstGeom prst="rect">
            <a:avLst/>
          </a:prstGeom>
          <a:solidFill>
            <a:srgbClr val="C3D59B"/>
          </a:solidFill>
          <a:ln w="9144">
            <a:solidFill>
              <a:srgbClr val="000000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98425">
              <a:lnSpc>
                <a:spcPct val="100000"/>
              </a:lnSpc>
              <a:spcBef>
                <a:spcPts val="130"/>
              </a:spcBef>
            </a:pPr>
            <a:r>
              <a:rPr sz="2800" spc="-120" dirty="0">
                <a:latin typeface="Arial"/>
                <a:cs typeface="Arial"/>
              </a:rPr>
              <a:t>Lymphotropisme</a:t>
            </a:r>
            <a:endParaRPr sz="2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348947" y="4326635"/>
            <a:ext cx="2720340" cy="510540"/>
          </a:xfrm>
          <a:prstGeom prst="rect">
            <a:avLst/>
          </a:prstGeom>
          <a:solidFill>
            <a:srgbClr val="C3D59B"/>
          </a:solidFill>
          <a:ln w="9144">
            <a:solidFill>
              <a:srgbClr val="000000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95250">
              <a:lnSpc>
                <a:spcPct val="100000"/>
              </a:lnSpc>
              <a:spcBef>
                <a:spcPts val="130"/>
              </a:spcBef>
            </a:pPr>
            <a:r>
              <a:rPr sz="2800" spc="-114" dirty="0">
                <a:latin typeface="Arial"/>
                <a:cs typeface="Arial"/>
              </a:rPr>
              <a:t>Cryoglobulinémie</a:t>
            </a:r>
            <a:endParaRPr sz="2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149807" y="4859223"/>
            <a:ext cx="6394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65" dirty="0">
                <a:latin typeface="Arial"/>
                <a:cs typeface="Arial"/>
              </a:rPr>
              <a:t>40%</a:t>
            </a:r>
            <a:endParaRPr sz="2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830532" y="3140964"/>
            <a:ext cx="1755775" cy="510540"/>
          </a:xfrm>
          <a:prstGeom prst="rect">
            <a:avLst/>
          </a:prstGeom>
          <a:solidFill>
            <a:srgbClr val="C3D59B"/>
          </a:solidFill>
          <a:ln w="9144">
            <a:solidFill>
              <a:srgbClr val="000000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35"/>
              </a:spcBef>
            </a:pPr>
            <a:r>
              <a:rPr sz="2800" spc="-135" dirty="0">
                <a:latin typeface="Arial"/>
                <a:cs typeface="Arial"/>
              </a:rPr>
              <a:t>Vascularite</a:t>
            </a:r>
            <a:endParaRPr sz="2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983057" y="3842969"/>
            <a:ext cx="9715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40" dirty="0">
                <a:latin typeface="Arial"/>
                <a:cs typeface="Arial"/>
              </a:rPr>
              <a:t>1 </a:t>
            </a:r>
            <a:r>
              <a:rPr sz="2800" spc="-220" dirty="0">
                <a:latin typeface="Arial"/>
                <a:cs typeface="Arial"/>
              </a:rPr>
              <a:t>à</a:t>
            </a:r>
            <a:r>
              <a:rPr sz="2800" spc="-240" dirty="0">
                <a:latin typeface="Arial"/>
                <a:cs typeface="Arial"/>
              </a:rPr>
              <a:t> </a:t>
            </a:r>
            <a:r>
              <a:rPr sz="2800" spc="-320" dirty="0">
                <a:latin typeface="Arial"/>
                <a:cs typeface="Arial"/>
              </a:rPr>
              <a:t>2%</a:t>
            </a:r>
            <a:endParaRPr sz="2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818340" y="1915667"/>
            <a:ext cx="1781810" cy="512445"/>
          </a:xfrm>
          <a:prstGeom prst="rect">
            <a:avLst/>
          </a:prstGeom>
          <a:solidFill>
            <a:srgbClr val="C3D59B"/>
          </a:solidFill>
          <a:ln w="9144">
            <a:solidFill>
              <a:srgbClr val="000000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35"/>
              </a:spcBef>
            </a:pPr>
            <a:r>
              <a:rPr sz="2800" spc="-165" dirty="0">
                <a:latin typeface="Arial"/>
                <a:cs typeface="Arial"/>
              </a:rPr>
              <a:t>Lymphome</a:t>
            </a:r>
            <a:endParaRPr sz="2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222972" y="5255640"/>
            <a:ext cx="173990" cy="476884"/>
          </a:xfrm>
          <a:custGeom>
            <a:avLst/>
            <a:gdLst/>
            <a:ahLst/>
            <a:cxnLst/>
            <a:rect l="l" t="t" r="r" b="b"/>
            <a:pathLst>
              <a:path w="173989" h="476885">
                <a:moveTo>
                  <a:pt x="57869" y="303826"/>
                </a:moveTo>
                <a:lnTo>
                  <a:pt x="0" y="305181"/>
                </a:lnTo>
                <a:lnTo>
                  <a:pt x="90804" y="476885"/>
                </a:lnTo>
                <a:lnTo>
                  <a:pt x="158675" y="332816"/>
                </a:lnTo>
                <a:lnTo>
                  <a:pt x="58546" y="332816"/>
                </a:lnTo>
                <a:lnTo>
                  <a:pt x="57869" y="303826"/>
                </a:lnTo>
                <a:close/>
              </a:path>
              <a:path w="173989" h="476885">
                <a:moveTo>
                  <a:pt x="115781" y="302470"/>
                </a:moveTo>
                <a:lnTo>
                  <a:pt x="57869" y="303826"/>
                </a:lnTo>
                <a:lnTo>
                  <a:pt x="58546" y="332816"/>
                </a:lnTo>
                <a:lnTo>
                  <a:pt x="116458" y="331470"/>
                </a:lnTo>
                <a:lnTo>
                  <a:pt x="115781" y="302470"/>
                </a:lnTo>
                <a:close/>
              </a:path>
              <a:path w="173989" h="476885">
                <a:moveTo>
                  <a:pt x="173608" y="301117"/>
                </a:moveTo>
                <a:lnTo>
                  <a:pt x="115781" y="302470"/>
                </a:lnTo>
                <a:lnTo>
                  <a:pt x="116458" y="331470"/>
                </a:lnTo>
                <a:lnTo>
                  <a:pt x="58546" y="332816"/>
                </a:lnTo>
                <a:lnTo>
                  <a:pt x="158675" y="332816"/>
                </a:lnTo>
                <a:lnTo>
                  <a:pt x="173608" y="301117"/>
                </a:lnTo>
                <a:close/>
              </a:path>
              <a:path w="173989" h="476885">
                <a:moveTo>
                  <a:pt x="108712" y="0"/>
                </a:moveTo>
                <a:lnTo>
                  <a:pt x="50800" y="1270"/>
                </a:lnTo>
                <a:lnTo>
                  <a:pt x="57869" y="303826"/>
                </a:lnTo>
                <a:lnTo>
                  <a:pt x="115781" y="302470"/>
                </a:lnTo>
                <a:lnTo>
                  <a:pt x="1087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117179" y="4915789"/>
            <a:ext cx="1302385" cy="600710"/>
          </a:xfrm>
          <a:custGeom>
            <a:avLst/>
            <a:gdLst/>
            <a:ahLst/>
            <a:cxnLst/>
            <a:rect l="l" t="t" r="r" b="b"/>
            <a:pathLst>
              <a:path w="1302384" h="600710">
                <a:moveTo>
                  <a:pt x="1131419" y="547073"/>
                </a:moveTo>
                <a:lnTo>
                  <a:pt x="1108202" y="600202"/>
                </a:lnTo>
                <a:lnTo>
                  <a:pt x="1302131" y="590042"/>
                </a:lnTo>
                <a:lnTo>
                  <a:pt x="1275972" y="558673"/>
                </a:lnTo>
                <a:lnTo>
                  <a:pt x="1157986" y="558673"/>
                </a:lnTo>
                <a:lnTo>
                  <a:pt x="1131419" y="547073"/>
                </a:lnTo>
                <a:close/>
              </a:path>
              <a:path w="1302384" h="600710">
                <a:moveTo>
                  <a:pt x="1154604" y="494018"/>
                </a:moveTo>
                <a:lnTo>
                  <a:pt x="1131419" y="547073"/>
                </a:lnTo>
                <a:lnTo>
                  <a:pt x="1157986" y="558673"/>
                </a:lnTo>
                <a:lnTo>
                  <a:pt x="1181100" y="505587"/>
                </a:lnTo>
                <a:lnTo>
                  <a:pt x="1154604" y="494018"/>
                </a:lnTo>
                <a:close/>
              </a:path>
              <a:path w="1302384" h="600710">
                <a:moveTo>
                  <a:pt x="1177798" y="440944"/>
                </a:moveTo>
                <a:lnTo>
                  <a:pt x="1154604" y="494018"/>
                </a:lnTo>
                <a:lnTo>
                  <a:pt x="1181100" y="505587"/>
                </a:lnTo>
                <a:lnTo>
                  <a:pt x="1157986" y="558673"/>
                </a:lnTo>
                <a:lnTo>
                  <a:pt x="1275972" y="558673"/>
                </a:lnTo>
                <a:lnTo>
                  <a:pt x="1177798" y="440944"/>
                </a:lnTo>
                <a:close/>
              </a:path>
              <a:path w="1302384" h="600710">
                <a:moveTo>
                  <a:pt x="23113" y="0"/>
                </a:moveTo>
                <a:lnTo>
                  <a:pt x="0" y="53086"/>
                </a:lnTo>
                <a:lnTo>
                  <a:pt x="1131419" y="547073"/>
                </a:lnTo>
                <a:lnTo>
                  <a:pt x="1154604" y="494018"/>
                </a:lnTo>
                <a:lnTo>
                  <a:pt x="2311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469099" y="5835396"/>
            <a:ext cx="1920239" cy="954405"/>
          </a:xfrm>
          <a:prstGeom prst="rect">
            <a:avLst/>
          </a:prstGeom>
          <a:solidFill>
            <a:srgbClr val="C5D9F0"/>
          </a:solidFill>
          <a:ln w="914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227329" marR="93345" indent="-127000">
              <a:lnSpc>
                <a:spcPct val="100000"/>
              </a:lnSpc>
              <a:spcBef>
                <a:spcPts val="185"/>
              </a:spcBef>
            </a:pPr>
            <a:r>
              <a:rPr sz="2800" spc="-130" dirty="0">
                <a:latin typeface="Arial"/>
                <a:cs typeface="Arial"/>
              </a:rPr>
              <a:t>Ins</a:t>
            </a:r>
            <a:r>
              <a:rPr sz="2800" spc="-175" dirty="0">
                <a:latin typeface="Arial"/>
                <a:cs typeface="Arial"/>
              </a:rPr>
              <a:t>u</a:t>
            </a:r>
            <a:r>
              <a:rPr sz="2800" spc="45" dirty="0">
                <a:latin typeface="Arial"/>
                <a:cs typeface="Arial"/>
              </a:rPr>
              <a:t>ff</a:t>
            </a:r>
            <a:r>
              <a:rPr sz="2800" spc="30" dirty="0">
                <a:latin typeface="Arial"/>
                <a:cs typeface="Arial"/>
              </a:rPr>
              <a:t>i</a:t>
            </a:r>
            <a:r>
              <a:rPr sz="2800" spc="-180" dirty="0">
                <a:latin typeface="Arial"/>
                <a:cs typeface="Arial"/>
              </a:rPr>
              <a:t>sance  </a:t>
            </a:r>
            <a:r>
              <a:rPr sz="2800" spc="-90" dirty="0">
                <a:latin typeface="Arial"/>
                <a:cs typeface="Arial"/>
              </a:rPr>
              <a:t>hépatique</a:t>
            </a:r>
            <a:endParaRPr sz="2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482304" y="5835396"/>
            <a:ext cx="2148840" cy="954405"/>
          </a:xfrm>
          <a:prstGeom prst="rect">
            <a:avLst/>
          </a:prstGeom>
          <a:solidFill>
            <a:srgbClr val="C5D9F0"/>
          </a:solidFill>
          <a:ln w="914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554990" marR="94615" indent="-449580">
              <a:lnSpc>
                <a:spcPct val="100000"/>
              </a:lnSpc>
              <a:spcBef>
                <a:spcPts val="185"/>
              </a:spcBef>
            </a:pPr>
            <a:r>
              <a:rPr sz="2800" spc="-250" dirty="0">
                <a:latin typeface="Arial"/>
                <a:cs typeface="Arial"/>
              </a:rPr>
              <a:t>H</a:t>
            </a:r>
            <a:r>
              <a:rPr sz="2800" spc="-185" dirty="0">
                <a:latin typeface="Arial"/>
                <a:cs typeface="Arial"/>
              </a:rPr>
              <a:t>y</a:t>
            </a:r>
            <a:r>
              <a:rPr sz="2800" spc="-90" dirty="0">
                <a:latin typeface="Arial"/>
                <a:cs typeface="Arial"/>
              </a:rPr>
              <a:t>pe</a:t>
            </a:r>
            <a:r>
              <a:rPr sz="2800" spc="-65" dirty="0">
                <a:latin typeface="Arial"/>
                <a:cs typeface="Arial"/>
              </a:rPr>
              <a:t>r</a:t>
            </a:r>
            <a:r>
              <a:rPr sz="2800" spc="125" dirty="0">
                <a:latin typeface="Arial"/>
                <a:cs typeface="Arial"/>
              </a:rPr>
              <a:t>t</a:t>
            </a:r>
            <a:r>
              <a:rPr sz="2800" spc="-195" dirty="0">
                <a:latin typeface="Arial"/>
                <a:cs typeface="Arial"/>
              </a:rPr>
              <a:t>en</a:t>
            </a:r>
            <a:r>
              <a:rPr sz="2800" spc="-185" dirty="0">
                <a:latin typeface="Arial"/>
                <a:cs typeface="Arial"/>
              </a:rPr>
              <a:t>s</a:t>
            </a:r>
            <a:r>
              <a:rPr sz="2800" spc="-45" dirty="0">
                <a:latin typeface="Arial"/>
                <a:cs typeface="Arial"/>
              </a:rPr>
              <a:t>ion  </a:t>
            </a:r>
            <a:r>
              <a:rPr sz="2800" spc="-60" dirty="0">
                <a:latin typeface="Arial"/>
                <a:cs typeface="Arial"/>
              </a:rPr>
              <a:t>portale</a:t>
            </a:r>
            <a:endParaRPr sz="28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0621487" y="3651503"/>
            <a:ext cx="173990" cy="675005"/>
          </a:xfrm>
          <a:custGeom>
            <a:avLst/>
            <a:gdLst/>
            <a:ahLst/>
            <a:cxnLst/>
            <a:rect l="l" t="t" r="r" b="b"/>
            <a:pathLst>
              <a:path w="173990" h="675004">
                <a:moveTo>
                  <a:pt x="115824" y="144780"/>
                </a:moveTo>
                <a:lnTo>
                  <a:pt x="57911" y="144780"/>
                </a:lnTo>
                <a:lnTo>
                  <a:pt x="57911" y="674624"/>
                </a:lnTo>
                <a:lnTo>
                  <a:pt x="115824" y="674624"/>
                </a:lnTo>
                <a:lnTo>
                  <a:pt x="115824" y="144780"/>
                </a:lnTo>
                <a:close/>
              </a:path>
              <a:path w="173990" h="675004">
                <a:moveTo>
                  <a:pt x="86868" y="0"/>
                </a:moveTo>
                <a:lnTo>
                  <a:pt x="0" y="173736"/>
                </a:lnTo>
                <a:lnTo>
                  <a:pt x="57911" y="173736"/>
                </a:lnTo>
                <a:lnTo>
                  <a:pt x="57911" y="144780"/>
                </a:lnTo>
                <a:lnTo>
                  <a:pt x="159257" y="144780"/>
                </a:lnTo>
                <a:lnTo>
                  <a:pt x="86868" y="0"/>
                </a:lnTo>
                <a:close/>
              </a:path>
              <a:path w="173990" h="675004">
                <a:moveTo>
                  <a:pt x="159257" y="144780"/>
                </a:moveTo>
                <a:lnTo>
                  <a:pt x="115824" y="144780"/>
                </a:lnTo>
                <a:lnTo>
                  <a:pt x="115824" y="173736"/>
                </a:lnTo>
                <a:lnTo>
                  <a:pt x="173735" y="173736"/>
                </a:lnTo>
                <a:lnTo>
                  <a:pt x="159257" y="1447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621487" y="2427732"/>
            <a:ext cx="173990" cy="714375"/>
          </a:xfrm>
          <a:custGeom>
            <a:avLst/>
            <a:gdLst/>
            <a:ahLst/>
            <a:cxnLst/>
            <a:rect l="l" t="t" r="r" b="b"/>
            <a:pathLst>
              <a:path w="173990" h="714375">
                <a:moveTo>
                  <a:pt x="115824" y="144779"/>
                </a:moveTo>
                <a:lnTo>
                  <a:pt x="57911" y="144779"/>
                </a:lnTo>
                <a:lnTo>
                  <a:pt x="57911" y="714375"/>
                </a:lnTo>
                <a:lnTo>
                  <a:pt x="115824" y="714375"/>
                </a:lnTo>
                <a:lnTo>
                  <a:pt x="115824" y="144779"/>
                </a:lnTo>
                <a:close/>
              </a:path>
              <a:path w="173990" h="714375">
                <a:moveTo>
                  <a:pt x="86868" y="0"/>
                </a:moveTo>
                <a:lnTo>
                  <a:pt x="0" y="173735"/>
                </a:lnTo>
                <a:lnTo>
                  <a:pt x="57911" y="173735"/>
                </a:lnTo>
                <a:lnTo>
                  <a:pt x="57911" y="144779"/>
                </a:lnTo>
                <a:lnTo>
                  <a:pt x="159257" y="144779"/>
                </a:lnTo>
                <a:lnTo>
                  <a:pt x="86868" y="0"/>
                </a:lnTo>
                <a:close/>
              </a:path>
              <a:path w="173990" h="714375">
                <a:moveTo>
                  <a:pt x="159257" y="144779"/>
                </a:moveTo>
                <a:lnTo>
                  <a:pt x="115824" y="144779"/>
                </a:lnTo>
                <a:lnTo>
                  <a:pt x="115824" y="173735"/>
                </a:lnTo>
                <a:lnTo>
                  <a:pt x="173735" y="173735"/>
                </a:lnTo>
                <a:lnTo>
                  <a:pt x="159257" y="1447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730097" y="151892"/>
            <a:ext cx="10663326" cy="5137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0" cap="sq">
            <a:solidFill>
              <a:schemeClr val="tx1"/>
            </a:solidFill>
            <a:miter lim="800000"/>
          </a:ln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5" dirty="0">
                <a:solidFill>
                  <a:srgbClr val="000000"/>
                </a:solidFill>
                <a:latin typeface="Arial"/>
                <a:cs typeface="Arial"/>
              </a:rPr>
              <a:t>Histoire naturelle de l'infection virale C</a:t>
            </a:r>
          </a:p>
        </p:txBody>
      </p:sp>
      <p:sp>
        <p:nvSpPr>
          <p:cNvPr id="31" name="object 31"/>
          <p:cNvSpPr/>
          <p:nvPr/>
        </p:nvSpPr>
        <p:spPr>
          <a:xfrm>
            <a:off x="10621487" y="4841747"/>
            <a:ext cx="173990" cy="675005"/>
          </a:xfrm>
          <a:custGeom>
            <a:avLst/>
            <a:gdLst/>
            <a:ahLst/>
            <a:cxnLst/>
            <a:rect l="l" t="t" r="r" b="b"/>
            <a:pathLst>
              <a:path w="173990" h="675004">
                <a:moveTo>
                  <a:pt x="115824" y="144779"/>
                </a:moveTo>
                <a:lnTo>
                  <a:pt x="57911" y="144779"/>
                </a:lnTo>
                <a:lnTo>
                  <a:pt x="57911" y="674751"/>
                </a:lnTo>
                <a:lnTo>
                  <a:pt x="115824" y="674751"/>
                </a:lnTo>
                <a:lnTo>
                  <a:pt x="115824" y="144779"/>
                </a:lnTo>
                <a:close/>
              </a:path>
              <a:path w="173990" h="675004">
                <a:moveTo>
                  <a:pt x="86868" y="0"/>
                </a:moveTo>
                <a:lnTo>
                  <a:pt x="0" y="173735"/>
                </a:lnTo>
                <a:lnTo>
                  <a:pt x="57911" y="173735"/>
                </a:lnTo>
                <a:lnTo>
                  <a:pt x="57911" y="144779"/>
                </a:lnTo>
                <a:lnTo>
                  <a:pt x="159257" y="144779"/>
                </a:lnTo>
                <a:lnTo>
                  <a:pt x="86868" y="0"/>
                </a:lnTo>
                <a:close/>
              </a:path>
              <a:path w="173990" h="675004">
                <a:moveTo>
                  <a:pt x="159257" y="144779"/>
                </a:moveTo>
                <a:lnTo>
                  <a:pt x="115824" y="144779"/>
                </a:lnTo>
                <a:lnTo>
                  <a:pt x="115824" y="173735"/>
                </a:lnTo>
                <a:lnTo>
                  <a:pt x="173735" y="173735"/>
                </a:lnTo>
                <a:lnTo>
                  <a:pt x="159257" y="1447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Espace réservé de la date 31">
            <a:extLst>
              <a:ext uri="{FF2B5EF4-FFF2-40B4-BE49-F238E27FC236}">
                <a16:creationId xmlns:a16="http://schemas.microsoft.com/office/drawing/2014/main" id="{AA60C83D-0AA0-4047-AB32-C931EC226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4FE47-05BE-6E4A-8B23-DA39CB7E4522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33" name="Espace réservé du numéro de diapositive 32">
            <a:extLst>
              <a:ext uri="{FF2B5EF4-FFF2-40B4-BE49-F238E27FC236}">
                <a16:creationId xmlns:a16="http://schemas.microsoft.com/office/drawing/2014/main" id="{89A4AB4F-D91B-1946-915F-797FD69DA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34" name="object 20">
            <a:extLst>
              <a:ext uri="{FF2B5EF4-FFF2-40B4-BE49-F238E27FC236}">
                <a16:creationId xmlns:a16="http://schemas.microsoft.com/office/drawing/2014/main" id="{76FBF1C0-7BE4-5E44-AB54-3C96C5E41C78}"/>
              </a:ext>
            </a:extLst>
          </p:cNvPr>
          <p:cNvSpPr/>
          <p:nvPr/>
        </p:nvSpPr>
        <p:spPr>
          <a:xfrm rot="5400000" flipV="1">
            <a:off x="-1852430" y="3605755"/>
            <a:ext cx="3957334" cy="114183"/>
          </a:xfrm>
          <a:custGeom>
            <a:avLst/>
            <a:gdLst/>
            <a:ahLst/>
            <a:cxnLst/>
            <a:rect l="l" t="t" r="r" b="b"/>
            <a:pathLst>
              <a:path w="5962015" h="114300">
                <a:moveTo>
                  <a:pt x="5847588" y="0"/>
                </a:moveTo>
                <a:lnTo>
                  <a:pt x="5847588" y="114300"/>
                </a:lnTo>
                <a:lnTo>
                  <a:pt x="5923788" y="76200"/>
                </a:lnTo>
                <a:lnTo>
                  <a:pt x="5866638" y="76200"/>
                </a:lnTo>
                <a:lnTo>
                  <a:pt x="5866638" y="38100"/>
                </a:lnTo>
                <a:lnTo>
                  <a:pt x="5923788" y="38100"/>
                </a:lnTo>
                <a:lnTo>
                  <a:pt x="5847588" y="0"/>
                </a:lnTo>
                <a:close/>
              </a:path>
              <a:path w="5962015" h="114300">
                <a:moveTo>
                  <a:pt x="5847588" y="38100"/>
                </a:moveTo>
                <a:lnTo>
                  <a:pt x="0" y="38100"/>
                </a:lnTo>
                <a:lnTo>
                  <a:pt x="0" y="76200"/>
                </a:lnTo>
                <a:lnTo>
                  <a:pt x="5847588" y="76200"/>
                </a:lnTo>
                <a:lnTo>
                  <a:pt x="5847588" y="38100"/>
                </a:lnTo>
                <a:close/>
              </a:path>
              <a:path w="5962015" h="114300">
                <a:moveTo>
                  <a:pt x="5923788" y="38100"/>
                </a:moveTo>
                <a:lnTo>
                  <a:pt x="5866638" y="38100"/>
                </a:lnTo>
                <a:lnTo>
                  <a:pt x="5866638" y="76200"/>
                </a:lnTo>
                <a:lnTo>
                  <a:pt x="5923788" y="76200"/>
                </a:lnTo>
                <a:lnTo>
                  <a:pt x="5961888" y="57150"/>
                </a:lnTo>
                <a:lnTo>
                  <a:pt x="5923788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21">
            <a:extLst>
              <a:ext uri="{FF2B5EF4-FFF2-40B4-BE49-F238E27FC236}">
                <a16:creationId xmlns:a16="http://schemas.microsoft.com/office/drawing/2014/main" id="{1A9EE45D-5841-364A-AADE-A0113F65C6EC}"/>
              </a:ext>
            </a:extLst>
          </p:cNvPr>
          <p:cNvSpPr txBox="1"/>
          <p:nvPr/>
        </p:nvSpPr>
        <p:spPr>
          <a:xfrm rot="16200000">
            <a:off x="-311151" y="3701987"/>
            <a:ext cx="128206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3565" algn="l"/>
              </a:tabLst>
            </a:pPr>
            <a:r>
              <a:rPr sz="1800" spc="-5" dirty="0">
                <a:solidFill>
                  <a:srgbClr val="1F487C"/>
                </a:solidFill>
                <a:latin typeface="Arial"/>
                <a:cs typeface="Arial"/>
              </a:rPr>
              <a:t>10 </a:t>
            </a:r>
            <a:r>
              <a:rPr sz="1800" dirty="0">
                <a:solidFill>
                  <a:srgbClr val="1F487C"/>
                </a:solidFill>
                <a:latin typeface="Arial"/>
                <a:cs typeface="Arial"/>
              </a:rPr>
              <a:t>à	50</a:t>
            </a:r>
            <a:r>
              <a:rPr sz="1800" spc="-8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F487C"/>
                </a:solidFill>
                <a:latin typeface="Arial"/>
                <a:cs typeface="Arial"/>
              </a:rPr>
              <a:t>ans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6" name="object 23">
            <a:extLst>
              <a:ext uri="{FF2B5EF4-FFF2-40B4-BE49-F238E27FC236}">
                <a16:creationId xmlns:a16="http://schemas.microsoft.com/office/drawing/2014/main" id="{4D52A6CB-9E62-B94A-9034-58FE998A9454}"/>
              </a:ext>
            </a:extLst>
          </p:cNvPr>
          <p:cNvSpPr txBox="1"/>
          <p:nvPr/>
        </p:nvSpPr>
        <p:spPr>
          <a:xfrm>
            <a:off x="278223" y="4562310"/>
            <a:ext cx="1809704" cy="88806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fr-FR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Accélérateurs</a:t>
            </a:r>
          </a:p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Alcool</a:t>
            </a:r>
            <a:r>
              <a:rPr sz="1400" b="1" dirty="0">
                <a:latin typeface="Calibri" panose="020F0502020204030204" pitchFamily="34" charset="0"/>
                <a:cs typeface="Calibri" panose="020F0502020204030204" pitchFamily="34" charset="0"/>
              </a:rPr>
              <a:t>/canabis  Surpo</a:t>
            </a:r>
            <a:r>
              <a:rPr sz="1400" b="1" spc="-1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sz="1400" b="1" dirty="0">
                <a:latin typeface="Calibri" panose="020F0502020204030204" pitchFamily="34" charset="0"/>
                <a:cs typeface="Calibri" panose="020F0502020204030204" pitchFamily="34" charset="0"/>
              </a:rPr>
              <a:t>ds/obes</a:t>
            </a:r>
            <a:r>
              <a:rPr sz="1400" b="1" spc="-1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sz="1400" b="1" dirty="0">
                <a:latin typeface="Calibri" panose="020F0502020204030204" pitchFamily="34" charset="0"/>
                <a:cs typeface="Calibri" panose="020F0502020204030204" pitchFamily="34" charset="0"/>
              </a:rPr>
              <a:t>té  Age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latin typeface="Calibri" panose="020F0502020204030204" pitchFamily="34" charset="0"/>
                <a:cs typeface="Calibri" panose="020F0502020204030204" pitchFamily="34" charset="0"/>
              </a:rPr>
              <a:t>VIH</a:t>
            </a: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/immunodépression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8067" y="961644"/>
            <a:ext cx="2740660" cy="453970"/>
          </a:xfrm>
          <a:prstGeom prst="rect">
            <a:avLst/>
          </a:prstGeom>
          <a:solidFill>
            <a:srgbClr val="FFFFF6"/>
          </a:solidFill>
          <a:ln w="9144">
            <a:solidFill>
              <a:srgbClr val="4F81BC"/>
            </a:solidFill>
          </a:ln>
        </p:spPr>
        <p:txBody>
          <a:bodyPr vert="horz" wrap="square" lIns="0" tIns="22860" rIns="0" bIns="0" rtlCol="0">
            <a:spAutoFit/>
          </a:bodyPr>
          <a:lstStyle>
            <a:defPPr>
              <a:defRPr lang="en-US"/>
            </a:defPPr>
            <a:lvl1pPr marL="158115">
              <a:lnSpc>
                <a:spcPct val="100000"/>
              </a:lnSpc>
              <a:spcBef>
                <a:spcPts val="180"/>
              </a:spcBef>
              <a:defRPr sz="2800" spc="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spc="0" dirty="0"/>
              <a:t>Sérologie virale C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951221" y="1567942"/>
            <a:ext cx="2025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45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17306" y="775157"/>
            <a:ext cx="1346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8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15399" y="746759"/>
            <a:ext cx="2493392" cy="884858"/>
          </a:xfrm>
          <a:prstGeom prst="rect">
            <a:avLst/>
          </a:prstGeom>
          <a:solidFill>
            <a:srgbClr val="FFFFF6"/>
          </a:solidFill>
          <a:ln w="9144">
            <a:solidFill>
              <a:srgbClr val="4F81BC"/>
            </a:solidFill>
          </a:ln>
        </p:spPr>
        <p:txBody>
          <a:bodyPr vert="horz" wrap="square" lIns="0" tIns="22860" rIns="0" bIns="0" rtlCol="0">
            <a:spAutoFit/>
          </a:bodyPr>
          <a:lstStyle>
            <a:defPPr>
              <a:defRPr lang="en-US"/>
            </a:defPPr>
            <a:lvl1pPr marL="207010">
              <a:lnSpc>
                <a:spcPct val="100000"/>
              </a:lnSpc>
              <a:spcBef>
                <a:spcPts val="180"/>
              </a:spcBef>
              <a:defRPr sz="2800" spc="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dirty="0"/>
              <a:t>Pas de contact  avec le VHC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010283" y="2060448"/>
            <a:ext cx="6396228" cy="453970"/>
          </a:xfrm>
          <a:prstGeom prst="rect">
            <a:avLst/>
          </a:prstGeom>
          <a:solidFill>
            <a:srgbClr val="FFFFF6"/>
          </a:solidFill>
          <a:ln w="9144">
            <a:solidFill>
              <a:srgbClr val="4F81BC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158115" algn="ctr">
              <a:lnSpc>
                <a:spcPct val="100000"/>
              </a:lnSpc>
              <a:spcBef>
                <a:spcPts val="180"/>
              </a:spcBef>
            </a:pPr>
            <a:r>
              <a:rPr sz="2800" spc="100" dirty="0" err="1">
                <a:latin typeface="Calibri" panose="020F0502020204030204" pitchFamily="34" charset="0"/>
                <a:cs typeface="Calibri" panose="020F0502020204030204" pitchFamily="34" charset="0"/>
              </a:rPr>
              <a:t>Hépatite</a:t>
            </a:r>
            <a:r>
              <a:rPr sz="2800" spc="100" dirty="0">
                <a:latin typeface="Calibri" panose="020F0502020204030204" pitchFamily="34" charset="0"/>
                <a:cs typeface="Calibri" panose="020F0502020204030204" pitchFamily="34" charset="0"/>
              </a:rPr>
              <a:t> C</a:t>
            </a:r>
            <a:r>
              <a:rPr lang="fr-FR" sz="2800" spc="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100" dirty="0" err="1">
                <a:latin typeface="Calibri" panose="020F0502020204030204" pitchFamily="34" charset="0"/>
                <a:cs typeface="Calibri" panose="020F0502020204030204" pitchFamily="34" charset="0"/>
              </a:rPr>
              <a:t>aiguë</a:t>
            </a:r>
            <a:r>
              <a:rPr sz="2800" spc="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</a:rPr>
              <a:t>chronique</a:t>
            </a:r>
            <a:r>
              <a:rPr sz="2800" spc="100" dirty="0">
                <a:latin typeface="Calibri" panose="020F0502020204030204" pitchFamily="34" charset="0"/>
                <a:cs typeface="Calibri" panose="020F0502020204030204" pitchFamily="34" charset="0"/>
              </a:rPr>
              <a:t> ou guérie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339717" y="3195827"/>
            <a:ext cx="1737360" cy="453970"/>
          </a:xfrm>
          <a:prstGeom prst="rect">
            <a:avLst/>
          </a:prstGeom>
          <a:solidFill>
            <a:srgbClr val="FFFFF6"/>
          </a:solidFill>
          <a:ln w="9144">
            <a:solidFill>
              <a:srgbClr val="4F81BC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207010" algn="ctr">
              <a:lnSpc>
                <a:spcPct val="100000"/>
              </a:lnSpc>
              <a:spcBef>
                <a:spcPts val="180"/>
              </a:spcBef>
            </a:pPr>
            <a:r>
              <a:rPr sz="2800" spc="100" dirty="0">
                <a:latin typeface="Calibri" panose="020F0502020204030204" pitchFamily="34" charset="0"/>
                <a:cs typeface="Calibri" panose="020F0502020204030204" pitchFamily="34" charset="0"/>
              </a:rPr>
              <a:t>ARN</a:t>
            </a:r>
            <a:r>
              <a:rPr sz="2800" spc="-1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100" dirty="0">
                <a:latin typeface="Calibri" panose="020F0502020204030204" pitchFamily="34" charset="0"/>
                <a:cs typeface="Calibri" panose="020F0502020204030204" pitchFamily="34" charset="0"/>
              </a:rPr>
              <a:t>VHC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917306" y="2863723"/>
            <a:ext cx="1346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8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82228" y="2764535"/>
            <a:ext cx="2959735" cy="1315104"/>
          </a:xfrm>
          <a:prstGeom prst="rect">
            <a:avLst/>
          </a:prstGeom>
          <a:solidFill>
            <a:srgbClr val="FFFFF6"/>
          </a:solidFill>
          <a:ln w="9144">
            <a:solidFill>
              <a:srgbClr val="4F81BC"/>
            </a:solidFill>
          </a:ln>
        </p:spPr>
        <p:txBody>
          <a:bodyPr vert="horz" wrap="square" lIns="0" tIns="22860" rIns="0" bIns="0" rtlCol="0">
            <a:spAutoFit/>
          </a:bodyPr>
          <a:lstStyle>
            <a:defPPr>
              <a:defRPr lang="en-US"/>
            </a:defPPr>
            <a:lvl1pPr marL="207010">
              <a:lnSpc>
                <a:spcPct val="100000"/>
              </a:lnSpc>
              <a:spcBef>
                <a:spcPts val="180"/>
              </a:spcBef>
              <a:defRPr sz="2800" spc="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dirty="0"/>
              <a:t>Hépatite guérie  si 2 ARN  indétectables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679000" y="4562855"/>
            <a:ext cx="3058795" cy="453970"/>
          </a:xfrm>
          <a:prstGeom prst="rect">
            <a:avLst/>
          </a:prstGeom>
          <a:solidFill>
            <a:srgbClr val="FFFFF6"/>
          </a:solidFill>
          <a:ln w="9144">
            <a:solidFill>
              <a:srgbClr val="4F81BC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80"/>
              </a:spcBef>
            </a:pPr>
            <a:r>
              <a:rPr sz="2800" spc="-245" dirty="0"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sz="2800" spc="-14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sz="2800" spc="-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120" dirty="0">
                <a:latin typeface="Calibri" panose="020F0502020204030204" pitchFamily="34" charset="0"/>
                <a:cs typeface="Calibri" panose="020F0502020204030204" pitchFamily="34" charset="0"/>
              </a:rPr>
              <a:t>mois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17306" y="4357878"/>
            <a:ext cx="1346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8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74645" y="4346447"/>
            <a:ext cx="2374900" cy="885499"/>
          </a:xfrm>
          <a:prstGeom prst="rect">
            <a:avLst/>
          </a:prstGeom>
          <a:solidFill>
            <a:srgbClr val="FFFFF6"/>
          </a:solidFill>
          <a:ln w="9144">
            <a:solidFill>
              <a:srgbClr val="4F81BC"/>
            </a:solidFill>
          </a:ln>
        </p:spPr>
        <p:txBody>
          <a:bodyPr vert="horz" wrap="square" lIns="0" tIns="22860" rIns="0" bIns="0" rtlCol="0">
            <a:spAutoFit/>
          </a:bodyPr>
          <a:lstStyle>
            <a:defPPr>
              <a:defRPr lang="en-US"/>
            </a:defPPr>
            <a:lvl1pPr marL="207010">
              <a:lnSpc>
                <a:spcPct val="100000"/>
              </a:lnSpc>
              <a:spcBef>
                <a:spcPts val="180"/>
              </a:spcBef>
              <a:defRPr sz="2800" spc="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dirty="0"/>
              <a:t>Hépatite C  aiguë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951221" y="3852798"/>
            <a:ext cx="2025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45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846" y="4292219"/>
            <a:ext cx="2799715" cy="885499"/>
          </a:xfrm>
          <a:prstGeom prst="rect">
            <a:avLst/>
          </a:prstGeom>
          <a:solidFill>
            <a:srgbClr val="FFFFF6"/>
          </a:solidFill>
          <a:ln w="9144">
            <a:solidFill>
              <a:srgbClr val="4F81BC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670560" marR="595630" indent="-68580" algn="ctr">
              <a:lnSpc>
                <a:spcPct val="100000"/>
              </a:lnSpc>
              <a:spcBef>
                <a:spcPts val="185"/>
              </a:spcBef>
              <a:tabLst>
                <a:tab pos="2005964" algn="l"/>
              </a:tabLst>
            </a:pPr>
            <a:r>
              <a:rPr sz="2800" spc="-200" dirty="0" err="1">
                <a:latin typeface="Calibri" panose="020F0502020204030204" pitchFamily="34" charset="0"/>
                <a:cs typeface="Calibri" panose="020F0502020204030204" pitchFamily="34" charset="0"/>
              </a:rPr>
              <a:t>Hép</a:t>
            </a:r>
            <a:r>
              <a:rPr sz="2800" spc="-204" dirty="0" err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800" spc="105" dirty="0" err="1"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sz="2800" spc="85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800" spc="-170" dirty="0" err="1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sz="2800" spc="-17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sz="2800" spc="-315" dirty="0">
                <a:latin typeface="Calibri" panose="020F0502020204030204" pitchFamily="34" charset="0"/>
                <a:cs typeface="Calibri" panose="020F0502020204030204" pitchFamily="34" charset="0"/>
              </a:rPr>
              <a:t>C  </a:t>
            </a:r>
            <a:r>
              <a:rPr sz="2800" spc="-95" dirty="0">
                <a:latin typeface="Calibri" panose="020F0502020204030204" pitchFamily="34" charset="0"/>
                <a:cs typeface="Calibri" panose="020F0502020204030204" pitchFamily="34" charset="0"/>
              </a:rPr>
              <a:t>chronique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12704" y="5723056"/>
            <a:ext cx="3558540" cy="884858"/>
          </a:xfrm>
          <a:prstGeom prst="rect">
            <a:avLst/>
          </a:prstGeom>
          <a:solidFill>
            <a:srgbClr val="FFFFF6"/>
          </a:solidFill>
          <a:ln w="9144">
            <a:solidFill>
              <a:srgbClr val="4F81BC"/>
            </a:solidFill>
          </a:ln>
        </p:spPr>
        <p:txBody>
          <a:bodyPr vert="horz" wrap="square" lIns="0" tIns="22860" rIns="0" bIns="0" rtlCol="0">
            <a:spAutoFit/>
          </a:bodyPr>
          <a:lstStyle>
            <a:defPPr>
              <a:defRPr lang="en-US"/>
            </a:defPPr>
            <a:lvl1pPr marL="207010">
              <a:lnSpc>
                <a:spcPct val="100000"/>
              </a:lnSpc>
              <a:spcBef>
                <a:spcPts val="180"/>
              </a:spcBef>
              <a:defRPr sz="2800" spc="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dirty="0"/>
              <a:t>Génotype viral  (sous-types</a:t>
            </a:r>
            <a:r>
              <a:rPr lang="fr-FR" dirty="0"/>
              <a:t> 1 à 7</a:t>
            </a:r>
            <a:r>
              <a:rPr dirty="0"/>
              <a:t>)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472611" y="151892"/>
            <a:ext cx="11445411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kern="0" spc="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Tests virologiques</a:t>
            </a:r>
          </a:p>
        </p:txBody>
      </p:sp>
      <p:sp>
        <p:nvSpPr>
          <p:cNvPr id="23" name="object 23"/>
          <p:cNvSpPr/>
          <p:nvPr/>
        </p:nvSpPr>
        <p:spPr>
          <a:xfrm>
            <a:off x="7071360" y="1158239"/>
            <a:ext cx="1577975" cy="76200"/>
          </a:xfrm>
          <a:custGeom>
            <a:avLst/>
            <a:gdLst/>
            <a:ahLst/>
            <a:cxnLst/>
            <a:rect l="l" t="t" r="r" b="b"/>
            <a:pathLst>
              <a:path w="1577975" h="76200">
                <a:moveTo>
                  <a:pt x="1501775" y="0"/>
                </a:moveTo>
                <a:lnTo>
                  <a:pt x="1501775" y="76200"/>
                </a:lnTo>
                <a:lnTo>
                  <a:pt x="1565275" y="44450"/>
                </a:lnTo>
                <a:lnTo>
                  <a:pt x="1514475" y="44450"/>
                </a:lnTo>
                <a:lnTo>
                  <a:pt x="1514475" y="31750"/>
                </a:lnTo>
                <a:lnTo>
                  <a:pt x="1565275" y="31750"/>
                </a:lnTo>
                <a:lnTo>
                  <a:pt x="1501775" y="0"/>
                </a:lnTo>
                <a:close/>
              </a:path>
              <a:path w="1577975" h="76200">
                <a:moveTo>
                  <a:pt x="1501775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501775" y="44450"/>
                </a:lnTo>
                <a:lnTo>
                  <a:pt x="1501775" y="31750"/>
                </a:lnTo>
                <a:close/>
              </a:path>
              <a:path w="1577975" h="76200">
                <a:moveTo>
                  <a:pt x="1565275" y="31750"/>
                </a:moveTo>
                <a:lnTo>
                  <a:pt x="1514475" y="31750"/>
                </a:lnTo>
                <a:lnTo>
                  <a:pt x="1514475" y="44450"/>
                </a:lnTo>
                <a:lnTo>
                  <a:pt x="1565275" y="44450"/>
                </a:lnTo>
                <a:lnTo>
                  <a:pt x="1577975" y="38100"/>
                </a:lnTo>
                <a:lnTo>
                  <a:pt x="1565275" y="3175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071360" y="3418332"/>
            <a:ext cx="1577975" cy="76200"/>
          </a:xfrm>
          <a:custGeom>
            <a:avLst/>
            <a:gdLst/>
            <a:ahLst/>
            <a:cxnLst/>
            <a:rect l="l" t="t" r="r" b="b"/>
            <a:pathLst>
              <a:path w="1577975" h="76200">
                <a:moveTo>
                  <a:pt x="1501775" y="0"/>
                </a:moveTo>
                <a:lnTo>
                  <a:pt x="1501775" y="76200"/>
                </a:lnTo>
                <a:lnTo>
                  <a:pt x="1565275" y="44450"/>
                </a:lnTo>
                <a:lnTo>
                  <a:pt x="1514475" y="44450"/>
                </a:lnTo>
                <a:lnTo>
                  <a:pt x="1514475" y="31750"/>
                </a:lnTo>
                <a:lnTo>
                  <a:pt x="1565275" y="31750"/>
                </a:lnTo>
                <a:lnTo>
                  <a:pt x="1501775" y="0"/>
                </a:lnTo>
                <a:close/>
              </a:path>
              <a:path w="1577975" h="76200">
                <a:moveTo>
                  <a:pt x="1501775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501775" y="44450"/>
                </a:lnTo>
                <a:lnTo>
                  <a:pt x="1501775" y="31750"/>
                </a:lnTo>
                <a:close/>
              </a:path>
              <a:path w="1577975" h="76200">
                <a:moveTo>
                  <a:pt x="1565275" y="31750"/>
                </a:moveTo>
                <a:lnTo>
                  <a:pt x="1514475" y="31750"/>
                </a:lnTo>
                <a:lnTo>
                  <a:pt x="1514475" y="44450"/>
                </a:lnTo>
                <a:lnTo>
                  <a:pt x="1565275" y="44450"/>
                </a:lnTo>
                <a:lnTo>
                  <a:pt x="1577975" y="38100"/>
                </a:lnTo>
                <a:lnTo>
                  <a:pt x="1565275" y="3175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071360" y="4759452"/>
            <a:ext cx="1577975" cy="76200"/>
          </a:xfrm>
          <a:custGeom>
            <a:avLst/>
            <a:gdLst/>
            <a:ahLst/>
            <a:cxnLst/>
            <a:rect l="l" t="t" r="r" b="b"/>
            <a:pathLst>
              <a:path w="1577975" h="76200">
                <a:moveTo>
                  <a:pt x="1501775" y="0"/>
                </a:moveTo>
                <a:lnTo>
                  <a:pt x="1501775" y="76200"/>
                </a:lnTo>
                <a:lnTo>
                  <a:pt x="1565275" y="44450"/>
                </a:lnTo>
                <a:lnTo>
                  <a:pt x="1514475" y="44450"/>
                </a:lnTo>
                <a:lnTo>
                  <a:pt x="1514475" y="31750"/>
                </a:lnTo>
                <a:lnTo>
                  <a:pt x="1565275" y="31750"/>
                </a:lnTo>
                <a:lnTo>
                  <a:pt x="1501775" y="0"/>
                </a:lnTo>
                <a:close/>
              </a:path>
              <a:path w="1577975" h="76200">
                <a:moveTo>
                  <a:pt x="1501775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501775" y="44450"/>
                </a:lnTo>
                <a:lnTo>
                  <a:pt x="1501775" y="31750"/>
                </a:lnTo>
                <a:close/>
              </a:path>
              <a:path w="1577975" h="76200">
                <a:moveTo>
                  <a:pt x="1565275" y="31750"/>
                </a:moveTo>
                <a:lnTo>
                  <a:pt x="1514475" y="31750"/>
                </a:lnTo>
                <a:lnTo>
                  <a:pt x="1514475" y="44450"/>
                </a:lnTo>
                <a:lnTo>
                  <a:pt x="1565275" y="44450"/>
                </a:lnTo>
                <a:lnTo>
                  <a:pt x="1577975" y="38100"/>
                </a:lnTo>
                <a:lnTo>
                  <a:pt x="1565275" y="3175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481828" y="1629155"/>
            <a:ext cx="76200" cy="360680"/>
          </a:xfrm>
          <a:custGeom>
            <a:avLst/>
            <a:gdLst/>
            <a:ahLst/>
            <a:cxnLst/>
            <a:rect l="l" t="t" r="r" b="b"/>
            <a:pathLst>
              <a:path w="76200" h="360680">
                <a:moveTo>
                  <a:pt x="31750" y="284099"/>
                </a:moveTo>
                <a:lnTo>
                  <a:pt x="0" y="284099"/>
                </a:lnTo>
                <a:lnTo>
                  <a:pt x="38100" y="360299"/>
                </a:lnTo>
                <a:lnTo>
                  <a:pt x="69850" y="296799"/>
                </a:lnTo>
                <a:lnTo>
                  <a:pt x="31750" y="296799"/>
                </a:lnTo>
                <a:lnTo>
                  <a:pt x="31750" y="284099"/>
                </a:lnTo>
                <a:close/>
              </a:path>
              <a:path w="76200" h="360680">
                <a:moveTo>
                  <a:pt x="44450" y="0"/>
                </a:moveTo>
                <a:lnTo>
                  <a:pt x="31750" y="0"/>
                </a:lnTo>
                <a:lnTo>
                  <a:pt x="31750" y="296799"/>
                </a:lnTo>
                <a:lnTo>
                  <a:pt x="44450" y="296799"/>
                </a:lnTo>
                <a:lnTo>
                  <a:pt x="44450" y="0"/>
                </a:lnTo>
                <a:close/>
              </a:path>
              <a:path w="76200" h="360680">
                <a:moveTo>
                  <a:pt x="76200" y="284099"/>
                </a:moveTo>
                <a:lnTo>
                  <a:pt x="44450" y="284099"/>
                </a:lnTo>
                <a:lnTo>
                  <a:pt x="44450" y="296799"/>
                </a:lnTo>
                <a:lnTo>
                  <a:pt x="69850" y="296799"/>
                </a:lnTo>
                <a:lnTo>
                  <a:pt x="76200" y="284099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481828" y="2708148"/>
            <a:ext cx="76200" cy="360680"/>
          </a:xfrm>
          <a:custGeom>
            <a:avLst/>
            <a:gdLst/>
            <a:ahLst/>
            <a:cxnLst/>
            <a:rect l="l" t="t" r="r" b="b"/>
            <a:pathLst>
              <a:path w="76200" h="360680">
                <a:moveTo>
                  <a:pt x="31750" y="284099"/>
                </a:moveTo>
                <a:lnTo>
                  <a:pt x="0" y="284099"/>
                </a:lnTo>
                <a:lnTo>
                  <a:pt x="38100" y="360299"/>
                </a:lnTo>
                <a:lnTo>
                  <a:pt x="69850" y="296799"/>
                </a:lnTo>
                <a:lnTo>
                  <a:pt x="31750" y="296799"/>
                </a:lnTo>
                <a:lnTo>
                  <a:pt x="31750" y="284099"/>
                </a:lnTo>
                <a:close/>
              </a:path>
              <a:path w="76200" h="360680">
                <a:moveTo>
                  <a:pt x="44450" y="0"/>
                </a:moveTo>
                <a:lnTo>
                  <a:pt x="31750" y="0"/>
                </a:lnTo>
                <a:lnTo>
                  <a:pt x="31750" y="296799"/>
                </a:lnTo>
                <a:lnTo>
                  <a:pt x="44450" y="296799"/>
                </a:lnTo>
                <a:lnTo>
                  <a:pt x="44450" y="0"/>
                </a:lnTo>
                <a:close/>
              </a:path>
              <a:path w="76200" h="360680">
                <a:moveTo>
                  <a:pt x="76200" y="284099"/>
                </a:moveTo>
                <a:lnTo>
                  <a:pt x="44450" y="284099"/>
                </a:lnTo>
                <a:lnTo>
                  <a:pt x="44450" y="296799"/>
                </a:lnTo>
                <a:lnTo>
                  <a:pt x="69850" y="296799"/>
                </a:lnTo>
                <a:lnTo>
                  <a:pt x="76200" y="284099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481828" y="3933444"/>
            <a:ext cx="76200" cy="358775"/>
          </a:xfrm>
          <a:custGeom>
            <a:avLst/>
            <a:gdLst/>
            <a:ahLst/>
            <a:cxnLst/>
            <a:rect l="l" t="t" r="r" b="b"/>
            <a:pathLst>
              <a:path w="76200" h="358775">
                <a:moveTo>
                  <a:pt x="31750" y="282574"/>
                </a:moveTo>
                <a:lnTo>
                  <a:pt x="0" y="282574"/>
                </a:lnTo>
                <a:lnTo>
                  <a:pt x="38100" y="358774"/>
                </a:lnTo>
                <a:lnTo>
                  <a:pt x="69850" y="295274"/>
                </a:lnTo>
                <a:lnTo>
                  <a:pt x="31750" y="295274"/>
                </a:lnTo>
                <a:lnTo>
                  <a:pt x="31750" y="282574"/>
                </a:lnTo>
                <a:close/>
              </a:path>
              <a:path w="76200" h="358775">
                <a:moveTo>
                  <a:pt x="44450" y="0"/>
                </a:moveTo>
                <a:lnTo>
                  <a:pt x="31750" y="0"/>
                </a:lnTo>
                <a:lnTo>
                  <a:pt x="31750" y="295274"/>
                </a:lnTo>
                <a:lnTo>
                  <a:pt x="44450" y="295274"/>
                </a:lnTo>
                <a:lnTo>
                  <a:pt x="44450" y="0"/>
                </a:lnTo>
                <a:close/>
              </a:path>
              <a:path w="76200" h="358775">
                <a:moveTo>
                  <a:pt x="76200" y="282574"/>
                </a:moveTo>
                <a:lnTo>
                  <a:pt x="44450" y="282574"/>
                </a:lnTo>
                <a:lnTo>
                  <a:pt x="44450" y="295274"/>
                </a:lnTo>
                <a:lnTo>
                  <a:pt x="69850" y="295274"/>
                </a:lnTo>
                <a:lnTo>
                  <a:pt x="76200" y="282574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875439" y="4782719"/>
            <a:ext cx="781050" cy="76200"/>
          </a:xfrm>
          <a:custGeom>
            <a:avLst/>
            <a:gdLst/>
            <a:ahLst/>
            <a:cxnLst/>
            <a:rect l="l" t="t" r="r" b="b"/>
            <a:pathLst>
              <a:path w="78105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63500" y="44450"/>
                </a:lnTo>
                <a:lnTo>
                  <a:pt x="63500" y="31750"/>
                </a:lnTo>
                <a:lnTo>
                  <a:pt x="76200" y="31750"/>
                </a:lnTo>
                <a:lnTo>
                  <a:pt x="76200" y="0"/>
                </a:lnTo>
                <a:close/>
              </a:path>
              <a:path w="781050" h="76200">
                <a:moveTo>
                  <a:pt x="76200" y="31750"/>
                </a:moveTo>
                <a:lnTo>
                  <a:pt x="63500" y="31750"/>
                </a:lnTo>
                <a:lnTo>
                  <a:pt x="63500" y="44450"/>
                </a:lnTo>
                <a:lnTo>
                  <a:pt x="76200" y="44450"/>
                </a:lnTo>
                <a:lnTo>
                  <a:pt x="76200" y="31750"/>
                </a:lnTo>
                <a:close/>
              </a:path>
              <a:path w="781050" h="76200">
                <a:moveTo>
                  <a:pt x="781050" y="31750"/>
                </a:moveTo>
                <a:lnTo>
                  <a:pt x="76200" y="31750"/>
                </a:lnTo>
                <a:lnTo>
                  <a:pt x="76200" y="44450"/>
                </a:lnTo>
                <a:lnTo>
                  <a:pt x="781050" y="44450"/>
                </a:lnTo>
                <a:lnTo>
                  <a:pt x="781050" y="3175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511422" y="4357878"/>
            <a:ext cx="2025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45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Espace réservé de la date 30">
            <a:extLst>
              <a:ext uri="{FF2B5EF4-FFF2-40B4-BE49-F238E27FC236}">
                <a16:creationId xmlns:a16="http://schemas.microsoft.com/office/drawing/2014/main" id="{A9B59B3A-F609-B949-B42C-938A5C8A7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62865-72B2-3C4B-AEF1-F80723399FD0}" type="datetime10">
              <a:rPr lang="fr-FR" smtClean="0">
                <a:latin typeface="Calibri" panose="020F0502020204030204" pitchFamily="34" charset="0"/>
                <a:cs typeface="Calibri" panose="020F0502020204030204" pitchFamily="34" charset="0"/>
              </a:rPr>
              <a:t>14:31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Espace réservé du numéro de diapositive 31">
            <a:extLst>
              <a:ext uri="{FF2B5EF4-FFF2-40B4-BE49-F238E27FC236}">
                <a16:creationId xmlns:a16="http://schemas.microsoft.com/office/drawing/2014/main" id="{DD140D7A-60EB-8F49-9F00-3430694E6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74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58215" y="765811"/>
            <a:ext cx="1518285" cy="299085"/>
          </a:xfrm>
          <a:custGeom>
            <a:avLst/>
            <a:gdLst/>
            <a:ahLst/>
            <a:cxnLst/>
            <a:rect l="l" t="t" r="r" b="b"/>
            <a:pathLst>
              <a:path w="1518285" h="299084">
                <a:moveTo>
                  <a:pt x="1468120" y="0"/>
                </a:moveTo>
                <a:lnTo>
                  <a:pt x="49784" y="0"/>
                </a:lnTo>
                <a:lnTo>
                  <a:pt x="30432" y="3921"/>
                </a:lnTo>
                <a:lnTo>
                  <a:pt x="14604" y="14605"/>
                </a:lnTo>
                <a:lnTo>
                  <a:pt x="3921" y="30432"/>
                </a:lnTo>
                <a:lnTo>
                  <a:pt x="0" y="49784"/>
                </a:lnTo>
                <a:lnTo>
                  <a:pt x="0" y="248920"/>
                </a:lnTo>
                <a:lnTo>
                  <a:pt x="3921" y="268271"/>
                </a:lnTo>
                <a:lnTo>
                  <a:pt x="14604" y="284099"/>
                </a:lnTo>
                <a:lnTo>
                  <a:pt x="30432" y="294782"/>
                </a:lnTo>
                <a:lnTo>
                  <a:pt x="49784" y="298704"/>
                </a:lnTo>
                <a:lnTo>
                  <a:pt x="1468120" y="298704"/>
                </a:lnTo>
                <a:lnTo>
                  <a:pt x="1487471" y="294782"/>
                </a:lnTo>
                <a:lnTo>
                  <a:pt x="1503299" y="284099"/>
                </a:lnTo>
                <a:lnTo>
                  <a:pt x="1513982" y="268271"/>
                </a:lnTo>
                <a:lnTo>
                  <a:pt x="1517903" y="248920"/>
                </a:lnTo>
                <a:lnTo>
                  <a:pt x="1517903" y="49784"/>
                </a:lnTo>
                <a:lnTo>
                  <a:pt x="1513982" y="30432"/>
                </a:lnTo>
                <a:lnTo>
                  <a:pt x="1503299" y="14605"/>
                </a:lnTo>
                <a:lnTo>
                  <a:pt x="1487471" y="3921"/>
                </a:lnTo>
                <a:lnTo>
                  <a:pt x="146812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58215" y="765811"/>
            <a:ext cx="1518285" cy="299085"/>
          </a:xfrm>
          <a:custGeom>
            <a:avLst/>
            <a:gdLst/>
            <a:ahLst/>
            <a:cxnLst/>
            <a:rect l="l" t="t" r="r" b="b"/>
            <a:pathLst>
              <a:path w="1518285" h="299084">
                <a:moveTo>
                  <a:pt x="0" y="49784"/>
                </a:moveTo>
                <a:lnTo>
                  <a:pt x="3921" y="30432"/>
                </a:lnTo>
                <a:lnTo>
                  <a:pt x="14604" y="14604"/>
                </a:lnTo>
                <a:lnTo>
                  <a:pt x="30432" y="3921"/>
                </a:lnTo>
                <a:lnTo>
                  <a:pt x="49784" y="0"/>
                </a:lnTo>
                <a:lnTo>
                  <a:pt x="1468120" y="0"/>
                </a:lnTo>
                <a:lnTo>
                  <a:pt x="1487471" y="3921"/>
                </a:lnTo>
                <a:lnTo>
                  <a:pt x="1503299" y="14605"/>
                </a:lnTo>
                <a:lnTo>
                  <a:pt x="1513982" y="30432"/>
                </a:lnTo>
                <a:lnTo>
                  <a:pt x="1517903" y="49784"/>
                </a:lnTo>
                <a:lnTo>
                  <a:pt x="1517903" y="248920"/>
                </a:lnTo>
                <a:lnTo>
                  <a:pt x="1513982" y="268271"/>
                </a:lnTo>
                <a:lnTo>
                  <a:pt x="1503299" y="284099"/>
                </a:lnTo>
                <a:lnTo>
                  <a:pt x="1487471" y="294782"/>
                </a:lnTo>
                <a:lnTo>
                  <a:pt x="1468120" y="298704"/>
                </a:lnTo>
                <a:lnTo>
                  <a:pt x="49784" y="298704"/>
                </a:lnTo>
                <a:lnTo>
                  <a:pt x="30432" y="294782"/>
                </a:lnTo>
                <a:lnTo>
                  <a:pt x="14604" y="284099"/>
                </a:lnTo>
                <a:lnTo>
                  <a:pt x="3921" y="268271"/>
                </a:lnTo>
                <a:lnTo>
                  <a:pt x="0" y="248920"/>
                </a:lnTo>
                <a:lnTo>
                  <a:pt x="0" y="49784"/>
                </a:lnTo>
                <a:close/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37463" y="1273303"/>
            <a:ext cx="1316990" cy="329565"/>
          </a:xfrm>
          <a:custGeom>
            <a:avLst/>
            <a:gdLst/>
            <a:ahLst/>
            <a:cxnLst/>
            <a:rect l="l" t="t" r="r" b="b"/>
            <a:pathLst>
              <a:path w="1316989" h="329565">
                <a:moveTo>
                  <a:pt x="1261872" y="0"/>
                </a:moveTo>
                <a:lnTo>
                  <a:pt x="54863" y="0"/>
                </a:lnTo>
                <a:lnTo>
                  <a:pt x="33486" y="4304"/>
                </a:lnTo>
                <a:lnTo>
                  <a:pt x="16049" y="16049"/>
                </a:lnTo>
                <a:lnTo>
                  <a:pt x="4304" y="33486"/>
                </a:lnTo>
                <a:lnTo>
                  <a:pt x="0" y="54863"/>
                </a:lnTo>
                <a:lnTo>
                  <a:pt x="0" y="274319"/>
                </a:lnTo>
                <a:lnTo>
                  <a:pt x="4304" y="295697"/>
                </a:lnTo>
                <a:lnTo>
                  <a:pt x="16049" y="313134"/>
                </a:lnTo>
                <a:lnTo>
                  <a:pt x="33486" y="324879"/>
                </a:lnTo>
                <a:lnTo>
                  <a:pt x="54863" y="329183"/>
                </a:lnTo>
                <a:lnTo>
                  <a:pt x="1261872" y="329183"/>
                </a:lnTo>
                <a:lnTo>
                  <a:pt x="1283249" y="324879"/>
                </a:lnTo>
                <a:lnTo>
                  <a:pt x="1300686" y="313134"/>
                </a:lnTo>
                <a:lnTo>
                  <a:pt x="1312431" y="295697"/>
                </a:lnTo>
                <a:lnTo>
                  <a:pt x="1316736" y="274319"/>
                </a:lnTo>
                <a:lnTo>
                  <a:pt x="1316736" y="54863"/>
                </a:lnTo>
                <a:lnTo>
                  <a:pt x="1312431" y="33486"/>
                </a:lnTo>
                <a:lnTo>
                  <a:pt x="1300686" y="16049"/>
                </a:lnTo>
                <a:lnTo>
                  <a:pt x="1283249" y="4304"/>
                </a:lnTo>
                <a:lnTo>
                  <a:pt x="1261872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37463" y="1273303"/>
            <a:ext cx="1316990" cy="329565"/>
          </a:xfrm>
          <a:custGeom>
            <a:avLst/>
            <a:gdLst/>
            <a:ahLst/>
            <a:cxnLst/>
            <a:rect l="l" t="t" r="r" b="b"/>
            <a:pathLst>
              <a:path w="1316989" h="329565">
                <a:moveTo>
                  <a:pt x="0" y="54863"/>
                </a:moveTo>
                <a:lnTo>
                  <a:pt x="4304" y="33486"/>
                </a:lnTo>
                <a:lnTo>
                  <a:pt x="16049" y="16049"/>
                </a:lnTo>
                <a:lnTo>
                  <a:pt x="33486" y="4304"/>
                </a:lnTo>
                <a:lnTo>
                  <a:pt x="54863" y="0"/>
                </a:lnTo>
                <a:lnTo>
                  <a:pt x="1261872" y="0"/>
                </a:lnTo>
                <a:lnTo>
                  <a:pt x="1283249" y="4304"/>
                </a:lnTo>
                <a:lnTo>
                  <a:pt x="1300686" y="16049"/>
                </a:lnTo>
                <a:lnTo>
                  <a:pt x="1312431" y="33486"/>
                </a:lnTo>
                <a:lnTo>
                  <a:pt x="1316736" y="54863"/>
                </a:lnTo>
                <a:lnTo>
                  <a:pt x="1316736" y="274319"/>
                </a:lnTo>
                <a:lnTo>
                  <a:pt x="1312431" y="295697"/>
                </a:lnTo>
                <a:lnTo>
                  <a:pt x="1300686" y="313134"/>
                </a:lnTo>
                <a:lnTo>
                  <a:pt x="1283249" y="324879"/>
                </a:lnTo>
                <a:lnTo>
                  <a:pt x="1261872" y="329183"/>
                </a:lnTo>
                <a:lnTo>
                  <a:pt x="54863" y="329183"/>
                </a:lnTo>
                <a:lnTo>
                  <a:pt x="33486" y="324879"/>
                </a:lnTo>
                <a:lnTo>
                  <a:pt x="16049" y="313134"/>
                </a:lnTo>
                <a:lnTo>
                  <a:pt x="4304" y="295697"/>
                </a:lnTo>
                <a:lnTo>
                  <a:pt x="0" y="274319"/>
                </a:lnTo>
                <a:lnTo>
                  <a:pt x="0" y="54863"/>
                </a:lnTo>
                <a:close/>
              </a:path>
            </a:pathLst>
          </a:custGeom>
          <a:ln w="25907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37107" y="1821942"/>
            <a:ext cx="923925" cy="321945"/>
          </a:xfrm>
          <a:custGeom>
            <a:avLst/>
            <a:gdLst/>
            <a:ahLst/>
            <a:cxnLst/>
            <a:rect l="l" t="t" r="r" b="b"/>
            <a:pathLst>
              <a:path w="923925" h="321944">
                <a:moveTo>
                  <a:pt x="869950" y="0"/>
                </a:moveTo>
                <a:lnTo>
                  <a:pt x="53594" y="0"/>
                </a:lnTo>
                <a:lnTo>
                  <a:pt x="32736" y="4212"/>
                </a:lnTo>
                <a:lnTo>
                  <a:pt x="15700" y="15700"/>
                </a:lnTo>
                <a:lnTo>
                  <a:pt x="4212" y="32736"/>
                </a:lnTo>
                <a:lnTo>
                  <a:pt x="0" y="53593"/>
                </a:lnTo>
                <a:lnTo>
                  <a:pt x="0" y="267970"/>
                </a:lnTo>
                <a:lnTo>
                  <a:pt x="4212" y="288827"/>
                </a:lnTo>
                <a:lnTo>
                  <a:pt x="15700" y="305863"/>
                </a:lnTo>
                <a:lnTo>
                  <a:pt x="32736" y="317351"/>
                </a:lnTo>
                <a:lnTo>
                  <a:pt x="53594" y="321563"/>
                </a:lnTo>
                <a:lnTo>
                  <a:pt x="869950" y="321563"/>
                </a:lnTo>
                <a:lnTo>
                  <a:pt x="890807" y="317351"/>
                </a:lnTo>
                <a:lnTo>
                  <a:pt x="907843" y="305863"/>
                </a:lnTo>
                <a:lnTo>
                  <a:pt x="919331" y="288827"/>
                </a:lnTo>
                <a:lnTo>
                  <a:pt x="923544" y="267970"/>
                </a:lnTo>
                <a:lnTo>
                  <a:pt x="923544" y="53593"/>
                </a:lnTo>
                <a:lnTo>
                  <a:pt x="919331" y="32736"/>
                </a:lnTo>
                <a:lnTo>
                  <a:pt x="907843" y="15700"/>
                </a:lnTo>
                <a:lnTo>
                  <a:pt x="890807" y="4212"/>
                </a:lnTo>
                <a:lnTo>
                  <a:pt x="86995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37107" y="1821942"/>
            <a:ext cx="923925" cy="321945"/>
          </a:xfrm>
          <a:custGeom>
            <a:avLst/>
            <a:gdLst/>
            <a:ahLst/>
            <a:cxnLst/>
            <a:rect l="l" t="t" r="r" b="b"/>
            <a:pathLst>
              <a:path w="923925" h="321944">
                <a:moveTo>
                  <a:pt x="0" y="53593"/>
                </a:moveTo>
                <a:lnTo>
                  <a:pt x="4212" y="32736"/>
                </a:lnTo>
                <a:lnTo>
                  <a:pt x="15700" y="15700"/>
                </a:lnTo>
                <a:lnTo>
                  <a:pt x="32736" y="4212"/>
                </a:lnTo>
                <a:lnTo>
                  <a:pt x="53594" y="0"/>
                </a:lnTo>
                <a:lnTo>
                  <a:pt x="869950" y="0"/>
                </a:lnTo>
                <a:lnTo>
                  <a:pt x="890807" y="4212"/>
                </a:lnTo>
                <a:lnTo>
                  <a:pt x="907843" y="15700"/>
                </a:lnTo>
                <a:lnTo>
                  <a:pt x="919331" y="32736"/>
                </a:lnTo>
                <a:lnTo>
                  <a:pt x="923544" y="53593"/>
                </a:lnTo>
                <a:lnTo>
                  <a:pt x="923544" y="267970"/>
                </a:lnTo>
                <a:lnTo>
                  <a:pt x="919331" y="288827"/>
                </a:lnTo>
                <a:lnTo>
                  <a:pt x="907843" y="305863"/>
                </a:lnTo>
                <a:lnTo>
                  <a:pt x="890807" y="317351"/>
                </a:lnTo>
                <a:lnTo>
                  <a:pt x="869950" y="321563"/>
                </a:lnTo>
                <a:lnTo>
                  <a:pt x="53594" y="321563"/>
                </a:lnTo>
                <a:lnTo>
                  <a:pt x="32736" y="317351"/>
                </a:lnTo>
                <a:lnTo>
                  <a:pt x="15700" y="305863"/>
                </a:lnTo>
                <a:lnTo>
                  <a:pt x="4212" y="288827"/>
                </a:lnTo>
                <a:lnTo>
                  <a:pt x="0" y="267970"/>
                </a:lnTo>
                <a:lnTo>
                  <a:pt x="0" y="53593"/>
                </a:lnTo>
                <a:close/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63880" y="810261"/>
            <a:ext cx="1304290" cy="1261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100" spc="-55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Sérologie </a:t>
            </a:r>
            <a:r>
              <a:rPr sz="1100" spc="-145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VHC</a:t>
            </a:r>
            <a:r>
              <a:rPr sz="1100" spc="-165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100" spc="-3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positive</a:t>
            </a:r>
            <a:endParaRPr sz="11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3825" marR="156845" algn="ctr">
              <a:lnSpc>
                <a:spcPts val="4300"/>
              </a:lnSpc>
              <a:spcBef>
                <a:spcPts val="450"/>
              </a:spcBef>
            </a:pPr>
            <a:r>
              <a:rPr sz="1100" spc="-8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Charge </a:t>
            </a:r>
            <a:r>
              <a:rPr sz="1100" spc="-3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virale</a:t>
            </a:r>
            <a:r>
              <a:rPr sz="1100" spc="-13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100" spc="-145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VHC  </a:t>
            </a:r>
            <a:r>
              <a:rPr sz="1100" spc="-4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Détectable</a:t>
            </a:r>
            <a:endParaRPr sz="1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51662" y="2599182"/>
            <a:ext cx="4534227" cy="1090029"/>
          </a:xfrm>
          <a:custGeom>
            <a:avLst/>
            <a:gdLst/>
            <a:ahLst/>
            <a:cxnLst/>
            <a:rect l="l" t="t" r="r" b="b"/>
            <a:pathLst>
              <a:path w="2749550" h="666114">
                <a:moveTo>
                  <a:pt x="2638297" y="0"/>
                </a:moveTo>
                <a:lnTo>
                  <a:pt x="110998" y="0"/>
                </a:lnTo>
                <a:lnTo>
                  <a:pt x="67776" y="8717"/>
                </a:lnTo>
                <a:lnTo>
                  <a:pt x="32496" y="32496"/>
                </a:lnTo>
                <a:lnTo>
                  <a:pt x="8717" y="67776"/>
                </a:lnTo>
                <a:lnTo>
                  <a:pt x="0" y="110998"/>
                </a:lnTo>
                <a:lnTo>
                  <a:pt x="0" y="554989"/>
                </a:lnTo>
                <a:lnTo>
                  <a:pt x="8717" y="598211"/>
                </a:lnTo>
                <a:lnTo>
                  <a:pt x="32496" y="633491"/>
                </a:lnTo>
                <a:lnTo>
                  <a:pt x="67776" y="657270"/>
                </a:lnTo>
                <a:lnTo>
                  <a:pt x="110998" y="665988"/>
                </a:lnTo>
                <a:lnTo>
                  <a:pt x="2638297" y="665988"/>
                </a:lnTo>
                <a:lnTo>
                  <a:pt x="2681519" y="657270"/>
                </a:lnTo>
                <a:lnTo>
                  <a:pt x="2716799" y="633491"/>
                </a:lnTo>
                <a:lnTo>
                  <a:pt x="2740578" y="598211"/>
                </a:lnTo>
                <a:lnTo>
                  <a:pt x="2749295" y="554989"/>
                </a:lnTo>
                <a:lnTo>
                  <a:pt x="2749295" y="110998"/>
                </a:lnTo>
                <a:lnTo>
                  <a:pt x="2740578" y="67776"/>
                </a:lnTo>
                <a:lnTo>
                  <a:pt x="2716799" y="32496"/>
                </a:lnTo>
                <a:lnTo>
                  <a:pt x="2681519" y="8717"/>
                </a:lnTo>
                <a:lnTo>
                  <a:pt x="263829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51662" y="2599182"/>
            <a:ext cx="4534227" cy="1097165"/>
          </a:xfrm>
          <a:custGeom>
            <a:avLst/>
            <a:gdLst/>
            <a:ahLst/>
            <a:cxnLst/>
            <a:rect l="l" t="t" r="r" b="b"/>
            <a:pathLst>
              <a:path w="2749550" h="666114">
                <a:moveTo>
                  <a:pt x="0" y="110998"/>
                </a:moveTo>
                <a:lnTo>
                  <a:pt x="8717" y="67776"/>
                </a:lnTo>
                <a:lnTo>
                  <a:pt x="32496" y="32496"/>
                </a:lnTo>
                <a:lnTo>
                  <a:pt x="67776" y="8717"/>
                </a:lnTo>
                <a:lnTo>
                  <a:pt x="110998" y="0"/>
                </a:lnTo>
                <a:lnTo>
                  <a:pt x="2638297" y="0"/>
                </a:lnTo>
                <a:lnTo>
                  <a:pt x="2681519" y="8717"/>
                </a:lnTo>
                <a:lnTo>
                  <a:pt x="2716799" y="32496"/>
                </a:lnTo>
                <a:lnTo>
                  <a:pt x="2740578" y="67776"/>
                </a:lnTo>
                <a:lnTo>
                  <a:pt x="2749295" y="110998"/>
                </a:lnTo>
                <a:lnTo>
                  <a:pt x="2749295" y="554989"/>
                </a:lnTo>
                <a:lnTo>
                  <a:pt x="2740578" y="598211"/>
                </a:lnTo>
                <a:lnTo>
                  <a:pt x="2716799" y="633491"/>
                </a:lnTo>
                <a:lnTo>
                  <a:pt x="2681519" y="657270"/>
                </a:lnTo>
                <a:lnTo>
                  <a:pt x="2638297" y="665988"/>
                </a:lnTo>
                <a:lnTo>
                  <a:pt x="110998" y="665988"/>
                </a:lnTo>
                <a:lnTo>
                  <a:pt x="67776" y="657270"/>
                </a:lnTo>
                <a:lnTo>
                  <a:pt x="32496" y="633491"/>
                </a:lnTo>
                <a:lnTo>
                  <a:pt x="8717" y="598211"/>
                </a:lnTo>
                <a:lnTo>
                  <a:pt x="0" y="554989"/>
                </a:lnTo>
                <a:lnTo>
                  <a:pt x="0" y="110998"/>
                </a:lnTo>
                <a:close/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pPr algn="ctr"/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47243" y="2687194"/>
            <a:ext cx="4822577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35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Antécédent</a:t>
            </a:r>
            <a:r>
              <a:rPr sz="2000" spc="-105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sz="2000" spc="-75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5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traitement</a:t>
            </a:r>
            <a:r>
              <a:rPr sz="2000" spc="-11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fr-FR" sz="2000" spc="-85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l’hépatite</a:t>
            </a:r>
            <a:r>
              <a:rPr sz="2000" spc="-105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21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22672" y="3137154"/>
            <a:ext cx="1954357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4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2000" spc="-105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sz="2000" spc="-35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sz="2000" spc="-25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sz="2000" spc="-5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2000" spc="-15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sz="2000" spc="-1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sz="2000" spc="-25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sz="2000" spc="-1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té</a:t>
            </a:r>
            <a:r>
              <a:rPr sz="2000" spc="-12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106929" y="2599182"/>
            <a:ext cx="1022985" cy="330835"/>
          </a:xfrm>
          <a:custGeom>
            <a:avLst/>
            <a:gdLst/>
            <a:ahLst/>
            <a:cxnLst/>
            <a:rect l="l" t="t" r="r" b="b"/>
            <a:pathLst>
              <a:path w="1022985" h="330835">
                <a:moveTo>
                  <a:pt x="967486" y="0"/>
                </a:moveTo>
                <a:lnTo>
                  <a:pt x="55118" y="0"/>
                </a:lnTo>
                <a:lnTo>
                  <a:pt x="33647" y="4325"/>
                </a:lnTo>
                <a:lnTo>
                  <a:pt x="16128" y="16128"/>
                </a:lnTo>
                <a:lnTo>
                  <a:pt x="4325" y="33647"/>
                </a:lnTo>
                <a:lnTo>
                  <a:pt x="0" y="55117"/>
                </a:lnTo>
                <a:lnTo>
                  <a:pt x="0" y="275589"/>
                </a:lnTo>
                <a:lnTo>
                  <a:pt x="4325" y="297060"/>
                </a:lnTo>
                <a:lnTo>
                  <a:pt x="16128" y="314578"/>
                </a:lnTo>
                <a:lnTo>
                  <a:pt x="33647" y="326382"/>
                </a:lnTo>
                <a:lnTo>
                  <a:pt x="55118" y="330707"/>
                </a:lnTo>
                <a:lnTo>
                  <a:pt x="967486" y="330707"/>
                </a:lnTo>
                <a:lnTo>
                  <a:pt x="988956" y="326382"/>
                </a:lnTo>
                <a:lnTo>
                  <a:pt x="1006475" y="314578"/>
                </a:lnTo>
                <a:lnTo>
                  <a:pt x="1018278" y="297060"/>
                </a:lnTo>
                <a:lnTo>
                  <a:pt x="1022603" y="275589"/>
                </a:lnTo>
                <a:lnTo>
                  <a:pt x="1022603" y="55117"/>
                </a:lnTo>
                <a:lnTo>
                  <a:pt x="1018278" y="33647"/>
                </a:lnTo>
                <a:lnTo>
                  <a:pt x="1006474" y="16128"/>
                </a:lnTo>
                <a:lnTo>
                  <a:pt x="988956" y="4325"/>
                </a:lnTo>
                <a:lnTo>
                  <a:pt x="967486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06929" y="2599182"/>
            <a:ext cx="1022985" cy="330835"/>
          </a:xfrm>
          <a:custGeom>
            <a:avLst/>
            <a:gdLst/>
            <a:ahLst/>
            <a:cxnLst/>
            <a:rect l="l" t="t" r="r" b="b"/>
            <a:pathLst>
              <a:path w="1022985" h="330835">
                <a:moveTo>
                  <a:pt x="0" y="55117"/>
                </a:moveTo>
                <a:lnTo>
                  <a:pt x="4325" y="33647"/>
                </a:lnTo>
                <a:lnTo>
                  <a:pt x="16128" y="16128"/>
                </a:lnTo>
                <a:lnTo>
                  <a:pt x="33647" y="4325"/>
                </a:lnTo>
                <a:lnTo>
                  <a:pt x="55118" y="0"/>
                </a:lnTo>
                <a:lnTo>
                  <a:pt x="967486" y="0"/>
                </a:lnTo>
                <a:lnTo>
                  <a:pt x="988956" y="4325"/>
                </a:lnTo>
                <a:lnTo>
                  <a:pt x="1006474" y="16128"/>
                </a:lnTo>
                <a:lnTo>
                  <a:pt x="1018278" y="33647"/>
                </a:lnTo>
                <a:lnTo>
                  <a:pt x="1022603" y="55117"/>
                </a:lnTo>
                <a:lnTo>
                  <a:pt x="1022603" y="275589"/>
                </a:lnTo>
                <a:lnTo>
                  <a:pt x="1018278" y="297060"/>
                </a:lnTo>
                <a:lnTo>
                  <a:pt x="1006475" y="314578"/>
                </a:lnTo>
                <a:lnTo>
                  <a:pt x="988956" y="326382"/>
                </a:lnTo>
                <a:lnTo>
                  <a:pt x="967486" y="330707"/>
                </a:lnTo>
                <a:lnTo>
                  <a:pt x="55118" y="330707"/>
                </a:lnTo>
                <a:lnTo>
                  <a:pt x="33647" y="326382"/>
                </a:lnTo>
                <a:lnTo>
                  <a:pt x="16128" y="314578"/>
                </a:lnTo>
                <a:lnTo>
                  <a:pt x="4325" y="297060"/>
                </a:lnTo>
                <a:lnTo>
                  <a:pt x="0" y="275589"/>
                </a:lnTo>
                <a:lnTo>
                  <a:pt x="0" y="55117"/>
                </a:lnTo>
                <a:close/>
              </a:path>
            </a:pathLst>
          </a:custGeom>
          <a:ln w="25907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469007" y="2660142"/>
            <a:ext cx="29908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9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1100" spc="-11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endParaRPr sz="1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16330" y="3574541"/>
            <a:ext cx="2825750" cy="1841500"/>
          </a:xfrm>
          <a:custGeom>
            <a:avLst/>
            <a:gdLst/>
            <a:ahLst/>
            <a:cxnLst/>
            <a:rect l="l" t="t" r="r" b="b"/>
            <a:pathLst>
              <a:path w="2825750" h="1841500">
                <a:moveTo>
                  <a:pt x="2518664" y="0"/>
                </a:moveTo>
                <a:lnTo>
                  <a:pt x="306831" y="0"/>
                </a:lnTo>
                <a:lnTo>
                  <a:pt x="257062" y="4017"/>
                </a:lnTo>
                <a:lnTo>
                  <a:pt x="209850" y="15646"/>
                </a:lnTo>
                <a:lnTo>
                  <a:pt x="165826" y="34255"/>
                </a:lnTo>
                <a:lnTo>
                  <a:pt x="125622" y="59212"/>
                </a:lnTo>
                <a:lnTo>
                  <a:pt x="89869" y="89884"/>
                </a:lnTo>
                <a:lnTo>
                  <a:pt x="59201" y="125638"/>
                </a:lnTo>
                <a:lnTo>
                  <a:pt x="34248" y="165842"/>
                </a:lnTo>
                <a:lnTo>
                  <a:pt x="15642" y="209864"/>
                </a:lnTo>
                <a:lnTo>
                  <a:pt x="4015" y="257072"/>
                </a:lnTo>
                <a:lnTo>
                  <a:pt x="0" y="306832"/>
                </a:lnTo>
                <a:lnTo>
                  <a:pt x="0" y="1534160"/>
                </a:lnTo>
                <a:lnTo>
                  <a:pt x="4015" y="1583919"/>
                </a:lnTo>
                <a:lnTo>
                  <a:pt x="15642" y="1631127"/>
                </a:lnTo>
                <a:lnTo>
                  <a:pt x="34248" y="1675149"/>
                </a:lnTo>
                <a:lnTo>
                  <a:pt x="59201" y="1715353"/>
                </a:lnTo>
                <a:lnTo>
                  <a:pt x="89869" y="1751107"/>
                </a:lnTo>
                <a:lnTo>
                  <a:pt x="125622" y="1781779"/>
                </a:lnTo>
                <a:lnTo>
                  <a:pt x="165826" y="1806736"/>
                </a:lnTo>
                <a:lnTo>
                  <a:pt x="209850" y="1825345"/>
                </a:lnTo>
                <a:lnTo>
                  <a:pt x="257062" y="1836974"/>
                </a:lnTo>
                <a:lnTo>
                  <a:pt x="306831" y="1840992"/>
                </a:lnTo>
                <a:lnTo>
                  <a:pt x="2518664" y="1840992"/>
                </a:lnTo>
                <a:lnTo>
                  <a:pt x="2568423" y="1836974"/>
                </a:lnTo>
                <a:lnTo>
                  <a:pt x="2615631" y="1825345"/>
                </a:lnTo>
                <a:lnTo>
                  <a:pt x="2659653" y="1806736"/>
                </a:lnTo>
                <a:lnTo>
                  <a:pt x="2699857" y="1781779"/>
                </a:lnTo>
                <a:lnTo>
                  <a:pt x="2735611" y="1751107"/>
                </a:lnTo>
                <a:lnTo>
                  <a:pt x="2766283" y="1715353"/>
                </a:lnTo>
                <a:lnTo>
                  <a:pt x="2791240" y="1675149"/>
                </a:lnTo>
                <a:lnTo>
                  <a:pt x="2809849" y="1631127"/>
                </a:lnTo>
                <a:lnTo>
                  <a:pt x="2821478" y="1583919"/>
                </a:lnTo>
                <a:lnTo>
                  <a:pt x="2825496" y="1534160"/>
                </a:lnTo>
                <a:lnTo>
                  <a:pt x="2825496" y="306832"/>
                </a:lnTo>
                <a:lnTo>
                  <a:pt x="2821478" y="257072"/>
                </a:lnTo>
                <a:lnTo>
                  <a:pt x="2809849" y="209864"/>
                </a:lnTo>
                <a:lnTo>
                  <a:pt x="2791240" y="165842"/>
                </a:lnTo>
                <a:lnTo>
                  <a:pt x="2766283" y="125638"/>
                </a:lnTo>
                <a:lnTo>
                  <a:pt x="2735611" y="89884"/>
                </a:lnTo>
                <a:lnTo>
                  <a:pt x="2699857" y="59212"/>
                </a:lnTo>
                <a:lnTo>
                  <a:pt x="2659653" y="34255"/>
                </a:lnTo>
                <a:lnTo>
                  <a:pt x="2615631" y="15646"/>
                </a:lnTo>
                <a:lnTo>
                  <a:pt x="2568423" y="4017"/>
                </a:lnTo>
                <a:lnTo>
                  <a:pt x="2518664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16330" y="3574541"/>
            <a:ext cx="2825750" cy="1841500"/>
          </a:xfrm>
          <a:custGeom>
            <a:avLst/>
            <a:gdLst/>
            <a:ahLst/>
            <a:cxnLst/>
            <a:rect l="l" t="t" r="r" b="b"/>
            <a:pathLst>
              <a:path w="2825750" h="1841500">
                <a:moveTo>
                  <a:pt x="0" y="306832"/>
                </a:moveTo>
                <a:lnTo>
                  <a:pt x="4015" y="257072"/>
                </a:lnTo>
                <a:lnTo>
                  <a:pt x="15642" y="209864"/>
                </a:lnTo>
                <a:lnTo>
                  <a:pt x="34248" y="165842"/>
                </a:lnTo>
                <a:lnTo>
                  <a:pt x="59201" y="125638"/>
                </a:lnTo>
                <a:lnTo>
                  <a:pt x="89869" y="89884"/>
                </a:lnTo>
                <a:lnTo>
                  <a:pt x="125622" y="59212"/>
                </a:lnTo>
                <a:lnTo>
                  <a:pt x="165826" y="34255"/>
                </a:lnTo>
                <a:lnTo>
                  <a:pt x="209850" y="15646"/>
                </a:lnTo>
                <a:lnTo>
                  <a:pt x="257062" y="4017"/>
                </a:lnTo>
                <a:lnTo>
                  <a:pt x="306831" y="0"/>
                </a:lnTo>
                <a:lnTo>
                  <a:pt x="2518664" y="0"/>
                </a:lnTo>
                <a:lnTo>
                  <a:pt x="2568423" y="4017"/>
                </a:lnTo>
                <a:lnTo>
                  <a:pt x="2615631" y="15646"/>
                </a:lnTo>
                <a:lnTo>
                  <a:pt x="2659653" y="34255"/>
                </a:lnTo>
                <a:lnTo>
                  <a:pt x="2699857" y="59212"/>
                </a:lnTo>
                <a:lnTo>
                  <a:pt x="2735611" y="89884"/>
                </a:lnTo>
                <a:lnTo>
                  <a:pt x="2766283" y="125638"/>
                </a:lnTo>
                <a:lnTo>
                  <a:pt x="2791240" y="165842"/>
                </a:lnTo>
                <a:lnTo>
                  <a:pt x="2809849" y="209864"/>
                </a:lnTo>
                <a:lnTo>
                  <a:pt x="2821478" y="257072"/>
                </a:lnTo>
                <a:lnTo>
                  <a:pt x="2825496" y="306832"/>
                </a:lnTo>
                <a:lnTo>
                  <a:pt x="2825496" y="1534160"/>
                </a:lnTo>
                <a:lnTo>
                  <a:pt x="2821478" y="1583919"/>
                </a:lnTo>
                <a:lnTo>
                  <a:pt x="2809849" y="1631127"/>
                </a:lnTo>
                <a:lnTo>
                  <a:pt x="2791240" y="1675149"/>
                </a:lnTo>
                <a:lnTo>
                  <a:pt x="2766283" y="1715353"/>
                </a:lnTo>
                <a:lnTo>
                  <a:pt x="2735611" y="1751107"/>
                </a:lnTo>
                <a:lnTo>
                  <a:pt x="2699857" y="1781779"/>
                </a:lnTo>
                <a:lnTo>
                  <a:pt x="2659653" y="1806736"/>
                </a:lnTo>
                <a:lnTo>
                  <a:pt x="2615631" y="1825345"/>
                </a:lnTo>
                <a:lnTo>
                  <a:pt x="2568423" y="1836974"/>
                </a:lnTo>
                <a:lnTo>
                  <a:pt x="2518664" y="1840992"/>
                </a:lnTo>
                <a:lnTo>
                  <a:pt x="306831" y="1840992"/>
                </a:lnTo>
                <a:lnTo>
                  <a:pt x="257062" y="1836974"/>
                </a:lnTo>
                <a:lnTo>
                  <a:pt x="209850" y="1825345"/>
                </a:lnTo>
                <a:lnTo>
                  <a:pt x="165826" y="1806736"/>
                </a:lnTo>
                <a:lnTo>
                  <a:pt x="125622" y="1781779"/>
                </a:lnTo>
                <a:lnTo>
                  <a:pt x="89869" y="1751107"/>
                </a:lnTo>
                <a:lnTo>
                  <a:pt x="59201" y="1715353"/>
                </a:lnTo>
                <a:lnTo>
                  <a:pt x="34248" y="1675149"/>
                </a:lnTo>
                <a:lnTo>
                  <a:pt x="15642" y="1631127"/>
                </a:lnTo>
                <a:lnTo>
                  <a:pt x="4015" y="1583919"/>
                </a:lnTo>
                <a:lnTo>
                  <a:pt x="0" y="1534160"/>
                </a:lnTo>
                <a:lnTo>
                  <a:pt x="0" y="306832"/>
                </a:lnTo>
                <a:close/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84858" y="3528647"/>
            <a:ext cx="2488565" cy="1854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95"/>
              </a:spcBef>
            </a:pPr>
            <a:r>
              <a:rPr sz="2000" spc="-80" dirty="0">
                <a:latin typeface="Calibri" panose="020F0502020204030204" pitchFamily="34" charset="0"/>
                <a:cs typeface="Calibri" panose="020F0502020204030204" pitchFamily="34" charset="0"/>
              </a:rPr>
              <a:t>Elasticité </a:t>
            </a:r>
            <a:r>
              <a:rPr sz="2000" spc="-60" dirty="0">
                <a:latin typeface="Calibri" panose="020F0502020204030204" pitchFamily="34" charset="0"/>
                <a:cs typeface="Calibri" panose="020F0502020204030204" pitchFamily="34" charset="0"/>
              </a:rPr>
              <a:t>hépatique </a:t>
            </a:r>
            <a:r>
              <a:rPr sz="2000" spc="-65" dirty="0">
                <a:latin typeface="Calibri" panose="020F0502020204030204" pitchFamily="34" charset="0"/>
                <a:cs typeface="Calibri" panose="020F0502020204030204" pitchFamily="34" charset="0"/>
              </a:rPr>
              <a:t>par  </a:t>
            </a:r>
            <a:r>
              <a:rPr sz="2000" spc="-150" dirty="0">
                <a:latin typeface="Calibri" panose="020F0502020204030204" pitchFamily="34" charset="0"/>
                <a:cs typeface="Calibri" panose="020F0502020204030204" pitchFamily="34" charset="0"/>
              </a:rPr>
              <a:t>Fibroscan® </a:t>
            </a:r>
            <a:r>
              <a:rPr sz="2000" spc="-170" dirty="0">
                <a:latin typeface="Calibri" panose="020F0502020204030204" pitchFamily="34" charset="0"/>
                <a:cs typeface="Calibri" panose="020F0502020204030204" pitchFamily="34" charset="0"/>
              </a:rPr>
              <a:t>&lt; </a:t>
            </a:r>
            <a:r>
              <a:rPr sz="2000" spc="-105" dirty="0"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sz="2000" spc="-200" dirty="0">
                <a:latin typeface="Calibri" panose="020F0502020204030204" pitchFamily="34" charset="0"/>
                <a:cs typeface="Calibri" panose="020F0502020204030204" pitchFamily="34" charset="0"/>
              </a:rPr>
              <a:t>kPa </a:t>
            </a:r>
            <a:r>
              <a:rPr lang="fr-FR" sz="2000" spc="-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65" dirty="0" err="1"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sz="2000" spc="-65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sz="2000" spc="-105" dirty="0">
                <a:latin typeface="Calibri" panose="020F0502020204030204" pitchFamily="34" charset="0"/>
                <a:cs typeface="Calibri" panose="020F0502020204030204" pitchFamily="34" charset="0"/>
              </a:rPr>
              <a:t>Fibrotest® </a:t>
            </a:r>
            <a:r>
              <a:rPr sz="2000" spc="-100" dirty="0">
                <a:latin typeface="Calibri" panose="020F0502020204030204" pitchFamily="34" charset="0"/>
                <a:cs typeface="Calibri" panose="020F0502020204030204" pitchFamily="34" charset="0"/>
              </a:rPr>
              <a:t>≤ </a:t>
            </a:r>
            <a:r>
              <a:rPr sz="2000" spc="-90" dirty="0">
                <a:latin typeface="Calibri" panose="020F0502020204030204" pitchFamily="34" charset="0"/>
                <a:cs typeface="Calibri" panose="020F0502020204030204" pitchFamily="34" charset="0"/>
              </a:rPr>
              <a:t>0,58 </a:t>
            </a:r>
            <a:r>
              <a:rPr lang="fr-FR" sz="2000" spc="-9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000" spc="-75" dirty="0" err="1"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sz="2000" spc="-75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sz="2000" spc="-100" dirty="0">
                <a:latin typeface="Calibri" panose="020F0502020204030204" pitchFamily="34" charset="0"/>
                <a:cs typeface="Calibri" panose="020F0502020204030204" pitchFamily="34" charset="0"/>
              </a:rPr>
              <a:t>Fibromètre® ≤</a:t>
            </a:r>
            <a:r>
              <a:rPr sz="2000" spc="-12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90" dirty="0">
                <a:latin typeface="Calibri" panose="020F0502020204030204" pitchFamily="34" charset="0"/>
                <a:cs typeface="Calibri" panose="020F0502020204030204" pitchFamily="34" charset="0"/>
              </a:rPr>
              <a:t>0,786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18538" y="6093714"/>
            <a:ext cx="1022985" cy="330835"/>
          </a:xfrm>
          <a:custGeom>
            <a:avLst/>
            <a:gdLst/>
            <a:ahLst/>
            <a:cxnLst/>
            <a:rect l="l" t="t" r="r" b="b"/>
            <a:pathLst>
              <a:path w="1022985" h="330835">
                <a:moveTo>
                  <a:pt x="967486" y="0"/>
                </a:moveTo>
                <a:lnTo>
                  <a:pt x="55118" y="0"/>
                </a:lnTo>
                <a:lnTo>
                  <a:pt x="33647" y="4331"/>
                </a:lnTo>
                <a:lnTo>
                  <a:pt x="16128" y="16143"/>
                </a:lnTo>
                <a:lnTo>
                  <a:pt x="4325" y="33663"/>
                </a:lnTo>
                <a:lnTo>
                  <a:pt x="0" y="55118"/>
                </a:lnTo>
                <a:lnTo>
                  <a:pt x="0" y="275590"/>
                </a:lnTo>
                <a:lnTo>
                  <a:pt x="4325" y="297044"/>
                </a:lnTo>
                <a:lnTo>
                  <a:pt x="16128" y="314564"/>
                </a:lnTo>
                <a:lnTo>
                  <a:pt x="33647" y="326376"/>
                </a:lnTo>
                <a:lnTo>
                  <a:pt x="55118" y="330708"/>
                </a:lnTo>
                <a:lnTo>
                  <a:pt x="967486" y="330708"/>
                </a:lnTo>
                <a:lnTo>
                  <a:pt x="988956" y="326376"/>
                </a:lnTo>
                <a:lnTo>
                  <a:pt x="1006475" y="314564"/>
                </a:lnTo>
                <a:lnTo>
                  <a:pt x="1018278" y="297044"/>
                </a:lnTo>
                <a:lnTo>
                  <a:pt x="1022604" y="275590"/>
                </a:lnTo>
                <a:lnTo>
                  <a:pt x="1022604" y="55118"/>
                </a:lnTo>
                <a:lnTo>
                  <a:pt x="1018278" y="33663"/>
                </a:lnTo>
                <a:lnTo>
                  <a:pt x="1006475" y="16143"/>
                </a:lnTo>
                <a:lnTo>
                  <a:pt x="988956" y="4331"/>
                </a:lnTo>
                <a:lnTo>
                  <a:pt x="967486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018538" y="6093714"/>
            <a:ext cx="1022985" cy="330835"/>
          </a:xfrm>
          <a:custGeom>
            <a:avLst/>
            <a:gdLst/>
            <a:ahLst/>
            <a:cxnLst/>
            <a:rect l="l" t="t" r="r" b="b"/>
            <a:pathLst>
              <a:path w="1022985" h="330835">
                <a:moveTo>
                  <a:pt x="0" y="55118"/>
                </a:moveTo>
                <a:lnTo>
                  <a:pt x="4325" y="33663"/>
                </a:lnTo>
                <a:lnTo>
                  <a:pt x="16128" y="16143"/>
                </a:lnTo>
                <a:lnTo>
                  <a:pt x="33647" y="4331"/>
                </a:lnTo>
                <a:lnTo>
                  <a:pt x="55118" y="0"/>
                </a:lnTo>
                <a:lnTo>
                  <a:pt x="967486" y="0"/>
                </a:lnTo>
                <a:lnTo>
                  <a:pt x="988956" y="4331"/>
                </a:lnTo>
                <a:lnTo>
                  <a:pt x="1006475" y="16143"/>
                </a:lnTo>
                <a:lnTo>
                  <a:pt x="1018278" y="33663"/>
                </a:lnTo>
                <a:lnTo>
                  <a:pt x="1022604" y="55118"/>
                </a:lnTo>
                <a:lnTo>
                  <a:pt x="1022604" y="275590"/>
                </a:lnTo>
                <a:lnTo>
                  <a:pt x="1018278" y="297044"/>
                </a:lnTo>
                <a:lnTo>
                  <a:pt x="1006475" y="314564"/>
                </a:lnTo>
                <a:lnTo>
                  <a:pt x="988956" y="326376"/>
                </a:lnTo>
                <a:lnTo>
                  <a:pt x="967486" y="330708"/>
                </a:lnTo>
                <a:lnTo>
                  <a:pt x="55118" y="330708"/>
                </a:lnTo>
                <a:lnTo>
                  <a:pt x="33647" y="326376"/>
                </a:lnTo>
                <a:lnTo>
                  <a:pt x="16128" y="314564"/>
                </a:lnTo>
                <a:lnTo>
                  <a:pt x="4325" y="297044"/>
                </a:lnTo>
                <a:lnTo>
                  <a:pt x="0" y="275590"/>
                </a:lnTo>
                <a:lnTo>
                  <a:pt x="0" y="55118"/>
                </a:lnTo>
                <a:close/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317495" y="6081776"/>
            <a:ext cx="42164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55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OUI</a:t>
            </a:r>
            <a:endParaRPr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781711" y="4735015"/>
            <a:ext cx="2853055" cy="872705"/>
          </a:xfrm>
          <a:custGeom>
            <a:avLst/>
            <a:gdLst/>
            <a:ahLst/>
            <a:cxnLst/>
            <a:rect l="l" t="t" r="r" b="b"/>
            <a:pathLst>
              <a:path w="2853054" h="622300">
                <a:moveTo>
                  <a:pt x="2749295" y="0"/>
                </a:moveTo>
                <a:lnTo>
                  <a:pt x="103631" y="0"/>
                </a:lnTo>
                <a:lnTo>
                  <a:pt x="63275" y="8143"/>
                </a:lnTo>
                <a:lnTo>
                  <a:pt x="30337" y="30351"/>
                </a:lnTo>
                <a:lnTo>
                  <a:pt x="8137" y="63291"/>
                </a:lnTo>
                <a:lnTo>
                  <a:pt x="0" y="103632"/>
                </a:lnTo>
                <a:lnTo>
                  <a:pt x="0" y="518160"/>
                </a:lnTo>
                <a:lnTo>
                  <a:pt x="8137" y="558500"/>
                </a:lnTo>
                <a:lnTo>
                  <a:pt x="30337" y="591440"/>
                </a:lnTo>
                <a:lnTo>
                  <a:pt x="63275" y="613648"/>
                </a:lnTo>
                <a:lnTo>
                  <a:pt x="103631" y="621792"/>
                </a:lnTo>
                <a:lnTo>
                  <a:pt x="2749295" y="621792"/>
                </a:lnTo>
                <a:lnTo>
                  <a:pt x="2789652" y="613648"/>
                </a:lnTo>
                <a:lnTo>
                  <a:pt x="2822590" y="591440"/>
                </a:lnTo>
                <a:lnTo>
                  <a:pt x="2844790" y="558500"/>
                </a:lnTo>
                <a:lnTo>
                  <a:pt x="2852927" y="518160"/>
                </a:lnTo>
                <a:lnTo>
                  <a:pt x="2852927" y="103632"/>
                </a:lnTo>
                <a:lnTo>
                  <a:pt x="2844790" y="63291"/>
                </a:lnTo>
                <a:lnTo>
                  <a:pt x="2822590" y="30351"/>
                </a:lnTo>
                <a:lnTo>
                  <a:pt x="2789652" y="8143"/>
                </a:lnTo>
                <a:lnTo>
                  <a:pt x="2749295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780211" y="2167001"/>
            <a:ext cx="76200" cy="349885"/>
          </a:xfrm>
          <a:custGeom>
            <a:avLst/>
            <a:gdLst/>
            <a:ahLst/>
            <a:cxnLst/>
            <a:rect l="l" t="t" r="r" b="b"/>
            <a:pathLst>
              <a:path w="76200" h="349885">
                <a:moveTo>
                  <a:pt x="31773" y="273356"/>
                </a:moveTo>
                <a:lnTo>
                  <a:pt x="0" y="273938"/>
                </a:lnTo>
                <a:lnTo>
                  <a:pt x="39496" y="349376"/>
                </a:lnTo>
                <a:lnTo>
                  <a:pt x="69769" y="286003"/>
                </a:lnTo>
                <a:lnTo>
                  <a:pt x="32003" y="286003"/>
                </a:lnTo>
                <a:lnTo>
                  <a:pt x="31773" y="273356"/>
                </a:lnTo>
                <a:close/>
              </a:path>
              <a:path w="76200" h="349885">
                <a:moveTo>
                  <a:pt x="44473" y="273123"/>
                </a:moveTo>
                <a:lnTo>
                  <a:pt x="31773" y="273356"/>
                </a:lnTo>
                <a:lnTo>
                  <a:pt x="32003" y="286003"/>
                </a:lnTo>
                <a:lnTo>
                  <a:pt x="44703" y="285750"/>
                </a:lnTo>
                <a:lnTo>
                  <a:pt x="44473" y="273123"/>
                </a:lnTo>
                <a:close/>
              </a:path>
              <a:path w="76200" h="349885">
                <a:moveTo>
                  <a:pt x="76200" y="272541"/>
                </a:moveTo>
                <a:lnTo>
                  <a:pt x="44473" y="273123"/>
                </a:lnTo>
                <a:lnTo>
                  <a:pt x="44703" y="285750"/>
                </a:lnTo>
                <a:lnTo>
                  <a:pt x="32003" y="286003"/>
                </a:lnTo>
                <a:lnTo>
                  <a:pt x="69769" y="286003"/>
                </a:lnTo>
                <a:lnTo>
                  <a:pt x="76200" y="272541"/>
                </a:lnTo>
                <a:close/>
              </a:path>
              <a:path w="76200" h="349885">
                <a:moveTo>
                  <a:pt x="39496" y="0"/>
                </a:moveTo>
                <a:lnTo>
                  <a:pt x="26796" y="253"/>
                </a:lnTo>
                <a:lnTo>
                  <a:pt x="31773" y="273356"/>
                </a:lnTo>
                <a:lnTo>
                  <a:pt x="44473" y="273123"/>
                </a:lnTo>
                <a:lnTo>
                  <a:pt x="39496" y="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700558" y="4801903"/>
            <a:ext cx="2818130" cy="675826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70"/>
              </a:spcBef>
            </a:pPr>
            <a:r>
              <a:rPr sz="2000" spc="-120" dirty="0">
                <a:latin typeface="Calibri" panose="020F0502020204030204" pitchFamily="34" charset="0"/>
                <a:cs typeface="Calibri" panose="020F0502020204030204" pitchFamily="34" charset="0"/>
              </a:rPr>
              <a:t>Prise </a:t>
            </a:r>
            <a:r>
              <a:rPr sz="2000" spc="-90" dirty="0"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sz="2000" spc="-110" dirty="0">
                <a:latin typeface="Calibri" panose="020F0502020204030204" pitchFamily="34" charset="0"/>
                <a:cs typeface="Calibri" panose="020F0502020204030204" pitchFamily="34" charset="0"/>
              </a:rPr>
              <a:t>charge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Bef>
                <a:spcPts val="170"/>
              </a:spcBef>
              <a:tabLst>
                <a:tab pos="896619" algn="l"/>
                <a:tab pos="2792095" algn="l"/>
              </a:tabLst>
            </a:pPr>
            <a:r>
              <a:rPr sz="2000" u="sng" spc="-50" dirty="0" err="1">
                <a:uFill>
                  <a:solidFill>
                    <a:srgbClr val="385D8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simplifié</a:t>
            </a:r>
            <a:r>
              <a:rPr lang="fr-FR" sz="2000" spc="-50" dirty="0">
                <a:uFill>
                  <a:solidFill>
                    <a:srgbClr val="385D8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25" name="object 25"/>
          <p:cNvSpPr/>
          <p:nvPr/>
        </p:nvSpPr>
        <p:spPr>
          <a:xfrm>
            <a:off x="8399525" y="4597284"/>
            <a:ext cx="3624579" cy="1003300"/>
          </a:xfrm>
          <a:custGeom>
            <a:avLst/>
            <a:gdLst/>
            <a:ahLst/>
            <a:cxnLst/>
            <a:rect l="l" t="t" r="r" b="b"/>
            <a:pathLst>
              <a:path w="3624579" h="1003300">
                <a:moveTo>
                  <a:pt x="3456940" y="0"/>
                </a:moveTo>
                <a:lnTo>
                  <a:pt x="167131" y="0"/>
                </a:lnTo>
                <a:lnTo>
                  <a:pt x="122693" y="5970"/>
                </a:lnTo>
                <a:lnTo>
                  <a:pt x="82766" y="22818"/>
                </a:lnTo>
                <a:lnTo>
                  <a:pt x="48942" y="48952"/>
                </a:lnTo>
                <a:lnTo>
                  <a:pt x="22812" y="82777"/>
                </a:lnTo>
                <a:lnTo>
                  <a:pt x="5968" y="122701"/>
                </a:lnTo>
                <a:lnTo>
                  <a:pt x="0" y="167131"/>
                </a:lnTo>
                <a:lnTo>
                  <a:pt x="0" y="835660"/>
                </a:lnTo>
                <a:lnTo>
                  <a:pt x="5968" y="880090"/>
                </a:lnTo>
                <a:lnTo>
                  <a:pt x="22812" y="920014"/>
                </a:lnTo>
                <a:lnTo>
                  <a:pt x="48942" y="953839"/>
                </a:lnTo>
                <a:lnTo>
                  <a:pt x="82766" y="979973"/>
                </a:lnTo>
                <a:lnTo>
                  <a:pt x="122693" y="996821"/>
                </a:lnTo>
                <a:lnTo>
                  <a:pt x="167131" y="1002791"/>
                </a:lnTo>
                <a:lnTo>
                  <a:pt x="3456940" y="1002791"/>
                </a:lnTo>
                <a:lnTo>
                  <a:pt x="3501378" y="996821"/>
                </a:lnTo>
                <a:lnTo>
                  <a:pt x="3541305" y="979973"/>
                </a:lnTo>
                <a:lnTo>
                  <a:pt x="3575129" y="953839"/>
                </a:lnTo>
                <a:lnTo>
                  <a:pt x="3601259" y="920014"/>
                </a:lnTo>
                <a:lnTo>
                  <a:pt x="3618103" y="880090"/>
                </a:lnTo>
                <a:lnTo>
                  <a:pt x="3624072" y="835660"/>
                </a:lnTo>
                <a:lnTo>
                  <a:pt x="3624072" y="167131"/>
                </a:lnTo>
                <a:lnTo>
                  <a:pt x="3618103" y="122701"/>
                </a:lnTo>
                <a:lnTo>
                  <a:pt x="3601259" y="82777"/>
                </a:lnTo>
                <a:lnTo>
                  <a:pt x="3575129" y="48952"/>
                </a:lnTo>
                <a:lnTo>
                  <a:pt x="3541305" y="22818"/>
                </a:lnTo>
                <a:lnTo>
                  <a:pt x="3501378" y="5970"/>
                </a:lnTo>
                <a:lnTo>
                  <a:pt x="345694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396143" y="4590148"/>
            <a:ext cx="3624579" cy="1003300"/>
          </a:xfrm>
          <a:custGeom>
            <a:avLst/>
            <a:gdLst/>
            <a:ahLst/>
            <a:cxnLst/>
            <a:rect l="l" t="t" r="r" b="b"/>
            <a:pathLst>
              <a:path w="3624579" h="1003300">
                <a:moveTo>
                  <a:pt x="0" y="167131"/>
                </a:moveTo>
                <a:lnTo>
                  <a:pt x="5968" y="122701"/>
                </a:lnTo>
                <a:lnTo>
                  <a:pt x="22812" y="82777"/>
                </a:lnTo>
                <a:lnTo>
                  <a:pt x="48942" y="48952"/>
                </a:lnTo>
                <a:lnTo>
                  <a:pt x="82766" y="22818"/>
                </a:lnTo>
                <a:lnTo>
                  <a:pt x="122693" y="5970"/>
                </a:lnTo>
                <a:lnTo>
                  <a:pt x="167131" y="0"/>
                </a:lnTo>
                <a:lnTo>
                  <a:pt x="3456940" y="0"/>
                </a:lnTo>
                <a:lnTo>
                  <a:pt x="3501378" y="5970"/>
                </a:lnTo>
                <a:lnTo>
                  <a:pt x="3541305" y="22818"/>
                </a:lnTo>
                <a:lnTo>
                  <a:pt x="3575129" y="48952"/>
                </a:lnTo>
                <a:lnTo>
                  <a:pt x="3601259" y="82777"/>
                </a:lnTo>
                <a:lnTo>
                  <a:pt x="3618103" y="122701"/>
                </a:lnTo>
                <a:lnTo>
                  <a:pt x="3624072" y="167131"/>
                </a:lnTo>
                <a:lnTo>
                  <a:pt x="3624072" y="835660"/>
                </a:lnTo>
                <a:lnTo>
                  <a:pt x="3618103" y="880090"/>
                </a:lnTo>
                <a:lnTo>
                  <a:pt x="3601259" y="920014"/>
                </a:lnTo>
                <a:lnTo>
                  <a:pt x="3575129" y="953839"/>
                </a:lnTo>
                <a:lnTo>
                  <a:pt x="3541305" y="979973"/>
                </a:lnTo>
                <a:lnTo>
                  <a:pt x="3501378" y="996821"/>
                </a:lnTo>
                <a:lnTo>
                  <a:pt x="3456940" y="1002791"/>
                </a:lnTo>
                <a:lnTo>
                  <a:pt x="167131" y="1002791"/>
                </a:lnTo>
                <a:lnTo>
                  <a:pt x="122693" y="996821"/>
                </a:lnTo>
                <a:lnTo>
                  <a:pt x="82766" y="979973"/>
                </a:lnTo>
                <a:lnTo>
                  <a:pt x="48942" y="953839"/>
                </a:lnTo>
                <a:lnTo>
                  <a:pt x="22812" y="920014"/>
                </a:lnTo>
                <a:lnTo>
                  <a:pt x="5968" y="880090"/>
                </a:lnTo>
                <a:lnTo>
                  <a:pt x="0" y="835660"/>
                </a:lnTo>
                <a:lnTo>
                  <a:pt x="0" y="167131"/>
                </a:lnTo>
                <a:close/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760840" y="4622430"/>
            <a:ext cx="2901950" cy="8345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8455" marR="5080" indent="-326390">
              <a:lnSpc>
                <a:spcPct val="140100"/>
              </a:lnSpc>
              <a:spcBef>
                <a:spcPts val="100"/>
              </a:spcBef>
            </a:pPr>
            <a:r>
              <a:rPr sz="2000" spc="-75" dirty="0">
                <a:latin typeface="Calibri" panose="020F0502020204030204" pitchFamily="34" charset="0"/>
                <a:cs typeface="Calibri" panose="020F0502020204030204" pitchFamily="34" charset="0"/>
              </a:rPr>
              <a:t>Traitement </a:t>
            </a:r>
            <a:r>
              <a:rPr sz="2000" spc="-70" dirty="0">
                <a:latin typeface="Calibri" panose="020F0502020204030204" pitchFamily="34" charset="0"/>
                <a:cs typeface="Calibri" panose="020F0502020204030204" pitchFamily="34" charset="0"/>
              </a:rPr>
              <a:t>pangénotypique  </a:t>
            </a:r>
            <a:r>
              <a:rPr sz="2000" spc="-180" dirty="0">
                <a:latin typeface="Calibri" panose="020F0502020204030204" pitchFamily="34" charset="0"/>
                <a:cs typeface="Calibri" panose="020F0502020204030204" pitchFamily="34" charset="0"/>
              </a:rPr>
              <a:t>Epclusa® </a:t>
            </a:r>
            <a:r>
              <a:rPr sz="2000" spc="-60" dirty="0"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sz="2000" spc="-7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90" dirty="0">
                <a:latin typeface="Calibri" panose="020F0502020204030204" pitchFamily="34" charset="0"/>
                <a:cs typeface="Calibri" panose="020F0502020204030204" pitchFamily="34" charset="0"/>
              </a:rPr>
              <a:t>Maviret®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749350" y="1097281"/>
            <a:ext cx="76200" cy="149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758494" y="1626108"/>
            <a:ext cx="76200" cy="149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bject 30"/>
          <p:cNvSpPr/>
          <p:nvPr/>
        </p:nvSpPr>
        <p:spPr>
          <a:xfrm flipV="1">
            <a:off x="3454908" y="2800223"/>
            <a:ext cx="880786" cy="168910"/>
          </a:xfrm>
          <a:custGeom>
            <a:avLst/>
            <a:gdLst/>
            <a:ahLst/>
            <a:cxnLst/>
            <a:rect l="l" t="t" r="r" b="b"/>
            <a:pathLst>
              <a:path w="438785" h="76200">
                <a:moveTo>
                  <a:pt x="75691" y="0"/>
                </a:moveTo>
                <a:lnTo>
                  <a:pt x="0" y="39242"/>
                </a:lnTo>
                <a:lnTo>
                  <a:pt x="76707" y="76200"/>
                </a:lnTo>
                <a:lnTo>
                  <a:pt x="76288" y="44703"/>
                </a:lnTo>
                <a:lnTo>
                  <a:pt x="63626" y="44703"/>
                </a:lnTo>
                <a:lnTo>
                  <a:pt x="63372" y="32003"/>
                </a:lnTo>
                <a:lnTo>
                  <a:pt x="76116" y="31818"/>
                </a:lnTo>
                <a:lnTo>
                  <a:pt x="75691" y="0"/>
                </a:lnTo>
                <a:close/>
              </a:path>
              <a:path w="438785" h="76200">
                <a:moveTo>
                  <a:pt x="76116" y="31818"/>
                </a:moveTo>
                <a:lnTo>
                  <a:pt x="63372" y="32003"/>
                </a:lnTo>
                <a:lnTo>
                  <a:pt x="63626" y="44703"/>
                </a:lnTo>
                <a:lnTo>
                  <a:pt x="76285" y="44519"/>
                </a:lnTo>
                <a:lnTo>
                  <a:pt x="76116" y="31818"/>
                </a:lnTo>
                <a:close/>
              </a:path>
              <a:path w="438785" h="76200">
                <a:moveTo>
                  <a:pt x="76285" y="44519"/>
                </a:moveTo>
                <a:lnTo>
                  <a:pt x="63626" y="44703"/>
                </a:lnTo>
                <a:lnTo>
                  <a:pt x="76288" y="44703"/>
                </a:lnTo>
                <a:lnTo>
                  <a:pt x="76285" y="44519"/>
                </a:lnTo>
                <a:close/>
              </a:path>
              <a:path w="438785" h="76200">
                <a:moveTo>
                  <a:pt x="438022" y="26542"/>
                </a:moveTo>
                <a:lnTo>
                  <a:pt x="76116" y="31818"/>
                </a:lnTo>
                <a:lnTo>
                  <a:pt x="76285" y="44519"/>
                </a:lnTo>
                <a:lnTo>
                  <a:pt x="438276" y="39242"/>
                </a:lnTo>
                <a:lnTo>
                  <a:pt x="438022" y="26542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495169" y="5600585"/>
            <a:ext cx="76200" cy="349885"/>
          </a:xfrm>
          <a:custGeom>
            <a:avLst/>
            <a:gdLst/>
            <a:ahLst/>
            <a:cxnLst/>
            <a:rect l="l" t="t" r="r" b="b"/>
            <a:pathLst>
              <a:path w="76200" h="349885">
                <a:moveTo>
                  <a:pt x="31772" y="273285"/>
                </a:moveTo>
                <a:lnTo>
                  <a:pt x="0" y="273862"/>
                </a:lnTo>
                <a:lnTo>
                  <a:pt x="39497" y="349364"/>
                </a:lnTo>
                <a:lnTo>
                  <a:pt x="69749" y="285991"/>
                </a:lnTo>
                <a:lnTo>
                  <a:pt x="32004" y="285991"/>
                </a:lnTo>
                <a:lnTo>
                  <a:pt x="31772" y="273285"/>
                </a:lnTo>
                <a:close/>
              </a:path>
              <a:path w="76200" h="349885">
                <a:moveTo>
                  <a:pt x="44472" y="273054"/>
                </a:moveTo>
                <a:lnTo>
                  <a:pt x="31772" y="273285"/>
                </a:lnTo>
                <a:lnTo>
                  <a:pt x="32004" y="285991"/>
                </a:lnTo>
                <a:lnTo>
                  <a:pt x="44704" y="285762"/>
                </a:lnTo>
                <a:lnTo>
                  <a:pt x="44472" y="273054"/>
                </a:lnTo>
                <a:close/>
              </a:path>
              <a:path w="76200" h="349885">
                <a:moveTo>
                  <a:pt x="76200" y="272478"/>
                </a:moveTo>
                <a:lnTo>
                  <a:pt x="44472" y="273054"/>
                </a:lnTo>
                <a:lnTo>
                  <a:pt x="44704" y="285762"/>
                </a:lnTo>
                <a:lnTo>
                  <a:pt x="32004" y="285991"/>
                </a:lnTo>
                <a:lnTo>
                  <a:pt x="69749" y="285991"/>
                </a:lnTo>
                <a:lnTo>
                  <a:pt x="76200" y="272478"/>
                </a:lnTo>
                <a:close/>
              </a:path>
              <a:path w="76200" h="349885">
                <a:moveTo>
                  <a:pt x="39497" y="0"/>
                </a:moveTo>
                <a:lnTo>
                  <a:pt x="26797" y="228"/>
                </a:lnTo>
                <a:lnTo>
                  <a:pt x="31772" y="273285"/>
                </a:lnTo>
                <a:lnTo>
                  <a:pt x="44472" y="273054"/>
                </a:lnTo>
                <a:lnTo>
                  <a:pt x="39497" y="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503297" y="3003676"/>
            <a:ext cx="76200" cy="534035"/>
          </a:xfrm>
          <a:custGeom>
            <a:avLst/>
            <a:gdLst/>
            <a:ahLst/>
            <a:cxnLst/>
            <a:rect l="l" t="t" r="r" b="b"/>
            <a:pathLst>
              <a:path w="76200" h="534035">
                <a:moveTo>
                  <a:pt x="31725" y="457411"/>
                </a:moveTo>
                <a:lnTo>
                  <a:pt x="0" y="457835"/>
                </a:lnTo>
                <a:lnTo>
                  <a:pt x="38988" y="533526"/>
                </a:lnTo>
                <a:lnTo>
                  <a:pt x="69731" y="470153"/>
                </a:lnTo>
                <a:lnTo>
                  <a:pt x="31876" y="470153"/>
                </a:lnTo>
                <a:lnTo>
                  <a:pt x="31725" y="457411"/>
                </a:lnTo>
                <a:close/>
              </a:path>
              <a:path w="76200" h="534035">
                <a:moveTo>
                  <a:pt x="44426" y="457242"/>
                </a:moveTo>
                <a:lnTo>
                  <a:pt x="31725" y="457411"/>
                </a:lnTo>
                <a:lnTo>
                  <a:pt x="31876" y="470153"/>
                </a:lnTo>
                <a:lnTo>
                  <a:pt x="44576" y="469900"/>
                </a:lnTo>
                <a:lnTo>
                  <a:pt x="44426" y="457242"/>
                </a:lnTo>
                <a:close/>
              </a:path>
              <a:path w="76200" h="534035">
                <a:moveTo>
                  <a:pt x="76200" y="456819"/>
                </a:moveTo>
                <a:lnTo>
                  <a:pt x="44426" y="457242"/>
                </a:lnTo>
                <a:lnTo>
                  <a:pt x="44576" y="469900"/>
                </a:lnTo>
                <a:lnTo>
                  <a:pt x="31876" y="470153"/>
                </a:lnTo>
                <a:lnTo>
                  <a:pt x="69731" y="470153"/>
                </a:lnTo>
                <a:lnTo>
                  <a:pt x="76200" y="456819"/>
                </a:lnTo>
                <a:close/>
              </a:path>
              <a:path w="76200" h="534035">
                <a:moveTo>
                  <a:pt x="38988" y="0"/>
                </a:moveTo>
                <a:lnTo>
                  <a:pt x="26288" y="253"/>
                </a:lnTo>
                <a:lnTo>
                  <a:pt x="31725" y="457411"/>
                </a:lnTo>
                <a:lnTo>
                  <a:pt x="44426" y="457242"/>
                </a:lnTo>
                <a:lnTo>
                  <a:pt x="38988" y="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714631" y="5141310"/>
            <a:ext cx="488950" cy="76200"/>
          </a:xfrm>
          <a:custGeom>
            <a:avLst/>
            <a:gdLst/>
            <a:ahLst/>
            <a:cxnLst/>
            <a:rect l="l" t="t" r="r" b="b"/>
            <a:pathLst>
              <a:path w="488950" h="76200">
                <a:moveTo>
                  <a:pt x="412750" y="0"/>
                </a:moveTo>
                <a:lnTo>
                  <a:pt x="412750" y="76200"/>
                </a:lnTo>
                <a:lnTo>
                  <a:pt x="476250" y="44450"/>
                </a:lnTo>
                <a:lnTo>
                  <a:pt x="425450" y="44450"/>
                </a:lnTo>
                <a:lnTo>
                  <a:pt x="425450" y="31750"/>
                </a:lnTo>
                <a:lnTo>
                  <a:pt x="476250" y="31750"/>
                </a:lnTo>
                <a:lnTo>
                  <a:pt x="412750" y="0"/>
                </a:lnTo>
                <a:close/>
              </a:path>
              <a:path w="488950" h="76200">
                <a:moveTo>
                  <a:pt x="41275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412750" y="44450"/>
                </a:lnTo>
                <a:lnTo>
                  <a:pt x="412750" y="31750"/>
                </a:lnTo>
                <a:close/>
              </a:path>
              <a:path w="488950" h="76200">
                <a:moveTo>
                  <a:pt x="476250" y="31750"/>
                </a:moveTo>
                <a:lnTo>
                  <a:pt x="425450" y="31750"/>
                </a:lnTo>
                <a:lnTo>
                  <a:pt x="425450" y="44450"/>
                </a:lnTo>
                <a:lnTo>
                  <a:pt x="476250" y="44450"/>
                </a:lnTo>
                <a:lnTo>
                  <a:pt x="488950" y="38100"/>
                </a:lnTo>
                <a:lnTo>
                  <a:pt x="476250" y="3175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object 34"/>
          <p:cNvSpPr/>
          <p:nvPr/>
        </p:nvSpPr>
        <p:spPr>
          <a:xfrm rot="20310415">
            <a:off x="3243125" y="5877196"/>
            <a:ext cx="1551970" cy="221493"/>
          </a:xfrm>
          <a:custGeom>
            <a:avLst/>
            <a:gdLst/>
            <a:ahLst/>
            <a:cxnLst/>
            <a:rect l="l" t="t" r="r" b="b"/>
            <a:pathLst>
              <a:path w="488950" h="76200">
                <a:moveTo>
                  <a:pt x="412750" y="0"/>
                </a:moveTo>
                <a:lnTo>
                  <a:pt x="412750" y="76199"/>
                </a:lnTo>
                <a:lnTo>
                  <a:pt x="476250" y="44449"/>
                </a:lnTo>
                <a:lnTo>
                  <a:pt x="425450" y="44449"/>
                </a:lnTo>
                <a:lnTo>
                  <a:pt x="425450" y="31749"/>
                </a:lnTo>
                <a:lnTo>
                  <a:pt x="476250" y="31749"/>
                </a:lnTo>
                <a:lnTo>
                  <a:pt x="412750" y="0"/>
                </a:lnTo>
                <a:close/>
              </a:path>
              <a:path w="488950" h="76200">
                <a:moveTo>
                  <a:pt x="412750" y="31749"/>
                </a:moveTo>
                <a:lnTo>
                  <a:pt x="0" y="31749"/>
                </a:lnTo>
                <a:lnTo>
                  <a:pt x="0" y="44449"/>
                </a:lnTo>
                <a:lnTo>
                  <a:pt x="412750" y="44449"/>
                </a:lnTo>
                <a:lnTo>
                  <a:pt x="412750" y="31749"/>
                </a:lnTo>
                <a:close/>
              </a:path>
              <a:path w="488950" h="76200">
                <a:moveTo>
                  <a:pt x="476250" y="31749"/>
                </a:moveTo>
                <a:lnTo>
                  <a:pt x="425450" y="31749"/>
                </a:lnTo>
                <a:lnTo>
                  <a:pt x="425450" y="44449"/>
                </a:lnTo>
                <a:lnTo>
                  <a:pt x="476250" y="44449"/>
                </a:lnTo>
                <a:lnTo>
                  <a:pt x="488950" y="38099"/>
                </a:lnTo>
                <a:lnTo>
                  <a:pt x="476250" y="31749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730097" y="151892"/>
            <a:ext cx="10848878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0" spc="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Parcours simplifié</a:t>
            </a:r>
            <a:endParaRPr sz="3200" spc="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Espace réservé de la date 35">
            <a:extLst>
              <a:ext uri="{FF2B5EF4-FFF2-40B4-BE49-F238E27FC236}">
                <a16:creationId xmlns:a16="http://schemas.microsoft.com/office/drawing/2014/main" id="{F19C60BC-ECA1-5E4E-8F7B-156181E91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93241-8D43-CF41-9D18-2D420A5C77B8}" type="datetime10">
              <a:rPr lang="fr-FR" smtClean="0">
                <a:latin typeface="Calibri" panose="020F0502020204030204" pitchFamily="34" charset="0"/>
                <a:cs typeface="Calibri" panose="020F0502020204030204" pitchFamily="34" charset="0"/>
              </a:rPr>
              <a:t>14:31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Espace réservé du numéro de diapositive 36">
            <a:extLst>
              <a:ext uri="{FF2B5EF4-FFF2-40B4-BE49-F238E27FC236}">
                <a16:creationId xmlns:a16="http://schemas.microsoft.com/office/drawing/2014/main" id="{B50FD448-A16A-D04D-A89C-E5DFF90ED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75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bject 26">
            <a:extLst>
              <a:ext uri="{FF2B5EF4-FFF2-40B4-BE49-F238E27FC236}">
                <a16:creationId xmlns:a16="http://schemas.microsoft.com/office/drawing/2014/main" id="{4BD26D05-8904-B64F-8232-13EFE0D3CDF7}"/>
              </a:ext>
            </a:extLst>
          </p:cNvPr>
          <p:cNvSpPr/>
          <p:nvPr/>
        </p:nvSpPr>
        <p:spPr>
          <a:xfrm>
            <a:off x="4778329" y="4739644"/>
            <a:ext cx="2853055" cy="853804"/>
          </a:xfrm>
          <a:custGeom>
            <a:avLst/>
            <a:gdLst/>
            <a:ahLst/>
            <a:cxnLst/>
            <a:rect l="l" t="t" r="r" b="b"/>
            <a:pathLst>
              <a:path w="3624579" h="1003300">
                <a:moveTo>
                  <a:pt x="0" y="167131"/>
                </a:moveTo>
                <a:lnTo>
                  <a:pt x="5968" y="122701"/>
                </a:lnTo>
                <a:lnTo>
                  <a:pt x="22812" y="82777"/>
                </a:lnTo>
                <a:lnTo>
                  <a:pt x="48942" y="48952"/>
                </a:lnTo>
                <a:lnTo>
                  <a:pt x="82766" y="22818"/>
                </a:lnTo>
                <a:lnTo>
                  <a:pt x="122693" y="5970"/>
                </a:lnTo>
                <a:lnTo>
                  <a:pt x="167131" y="0"/>
                </a:lnTo>
                <a:lnTo>
                  <a:pt x="3456940" y="0"/>
                </a:lnTo>
                <a:lnTo>
                  <a:pt x="3501378" y="5970"/>
                </a:lnTo>
                <a:lnTo>
                  <a:pt x="3541305" y="22818"/>
                </a:lnTo>
                <a:lnTo>
                  <a:pt x="3575129" y="48952"/>
                </a:lnTo>
                <a:lnTo>
                  <a:pt x="3601259" y="82777"/>
                </a:lnTo>
                <a:lnTo>
                  <a:pt x="3618103" y="122701"/>
                </a:lnTo>
                <a:lnTo>
                  <a:pt x="3624072" y="167131"/>
                </a:lnTo>
                <a:lnTo>
                  <a:pt x="3624072" y="835660"/>
                </a:lnTo>
                <a:lnTo>
                  <a:pt x="3618103" y="880090"/>
                </a:lnTo>
                <a:lnTo>
                  <a:pt x="3601259" y="920014"/>
                </a:lnTo>
                <a:lnTo>
                  <a:pt x="3575129" y="953839"/>
                </a:lnTo>
                <a:lnTo>
                  <a:pt x="3541305" y="979973"/>
                </a:lnTo>
                <a:lnTo>
                  <a:pt x="3501378" y="996821"/>
                </a:lnTo>
                <a:lnTo>
                  <a:pt x="3456940" y="1002791"/>
                </a:lnTo>
                <a:lnTo>
                  <a:pt x="167131" y="1002791"/>
                </a:lnTo>
                <a:lnTo>
                  <a:pt x="122693" y="996821"/>
                </a:lnTo>
                <a:lnTo>
                  <a:pt x="82766" y="979973"/>
                </a:lnTo>
                <a:lnTo>
                  <a:pt x="48942" y="953839"/>
                </a:lnTo>
                <a:lnTo>
                  <a:pt x="22812" y="920014"/>
                </a:lnTo>
                <a:lnTo>
                  <a:pt x="5968" y="880090"/>
                </a:lnTo>
                <a:lnTo>
                  <a:pt x="0" y="835660"/>
                </a:lnTo>
                <a:lnTo>
                  <a:pt x="0" y="167131"/>
                </a:lnTo>
                <a:close/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F17EF0C5-34FE-E14A-AA0D-38DB0A0B2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Conclusion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C2EA9E1-EC16-A945-964C-4A4A63FBD5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EFBEC2-69CD-FC45-A8E2-8255BEF9D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078-4E49-B24F-B570-A5A8D6293947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63F500A-2AD7-2F47-A612-9F05ABF27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86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F6A00E06-C333-DA42-B1A0-B2B56189A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24" y="164757"/>
            <a:ext cx="10863469" cy="1188720"/>
          </a:xfrm>
        </p:spPr>
        <p:txBody>
          <a:bodyPr/>
          <a:lstStyle/>
          <a:p>
            <a:pPr algn="l"/>
            <a:r>
              <a:rPr lang="fr-FR" dirty="0"/>
              <a:t>Pour aller plus loin : 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E51F5162-859E-C648-91C4-ED7FBD26F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9733" y="1724191"/>
            <a:ext cx="4669935" cy="41439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430821-0D56-524A-BB2C-C376CC5B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974BD-5FE4-E946-B3FA-F1BDEA2FB50F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85CB73B-6BC1-EF41-B2AF-597FBCE80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77</a:t>
            </a:fld>
            <a:endParaRPr lang="en-US" dirty="0"/>
          </a:p>
        </p:txBody>
      </p:sp>
      <p:pic>
        <p:nvPicPr>
          <p:cNvPr id="2050" name="Picture 2" descr="FormaPrEP">
            <a:extLst>
              <a:ext uri="{FF2B5EF4-FFF2-40B4-BE49-F238E27FC236}">
                <a16:creationId xmlns:a16="http://schemas.microsoft.com/office/drawing/2014/main" id="{2737437B-4370-0F4E-923E-CCFA80DCB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01" y="290404"/>
            <a:ext cx="3323601" cy="93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53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B2A6D7-E202-054B-95D5-BB80CF494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Scoop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2BA4C9-8937-384B-8A90-C0A658959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Les recommandations d’experts nationales sont en cours de rédaction !</a:t>
            </a:r>
          </a:p>
          <a:p>
            <a:pPr lvl="1"/>
            <a:r>
              <a:rPr lang="fr-FR" dirty="0"/>
              <a:t>VIH</a:t>
            </a:r>
          </a:p>
          <a:p>
            <a:pPr lvl="1"/>
            <a:r>
              <a:rPr lang="fr-FR" dirty="0"/>
              <a:t>IST</a:t>
            </a:r>
          </a:p>
          <a:p>
            <a:pPr lvl="1"/>
            <a:r>
              <a:rPr lang="fr-FR" dirty="0"/>
              <a:t>Hépatites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r>
              <a:rPr lang="fr-FR" dirty="0"/>
              <a:t>Une nouvelle version pour 2022, promis !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DC09CC8-3C84-EC4D-B8AF-E761B06F9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078-4E49-B24F-B570-A5A8D6293947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1243FE5-5FE4-FE40-900A-BE6E08B4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78</a:t>
            </a:fld>
            <a:endParaRPr lang="en-US" dirty="0"/>
          </a:p>
        </p:txBody>
      </p:sp>
      <p:pic>
        <p:nvPicPr>
          <p:cNvPr id="3074" name="Picture 2" descr="Performant ou épuisement? - Perreault &amp;amp; Associés">
            <a:extLst>
              <a:ext uri="{FF2B5EF4-FFF2-40B4-BE49-F238E27FC236}">
                <a16:creationId xmlns:a16="http://schemas.microsoft.com/office/drawing/2014/main" id="{23B29D9C-A3CE-824B-B046-C31302609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261" y="3122446"/>
            <a:ext cx="4020826" cy="29702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9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C53BC0-157D-4D48-9E48-FE8E55FDF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Remerciements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95B7C8-363E-614D-B052-BD11D7FFD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Charles </a:t>
            </a:r>
            <a:r>
              <a:rPr lang="fr-FR" dirty="0" err="1"/>
              <a:t>Cazanave</a:t>
            </a:r>
            <a:r>
              <a:rPr lang="fr-FR" dirty="0"/>
              <a:t>, CHU de Bordeaux, Centre de référence IST</a:t>
            </a:r>
          </a:p>
          <a:p>
            <a:r>
              <a:rPr lang="fr-FR" dirty="0"/>
              <a:t>Cécile </a:t>
            </a:r>
            <a:r>
              <a:rPr lang="fr-FR" dirty="0" err="1"/>
              <a:t>Bébear</a:t>
            </a:r>
            <a:r>
              <a:rPr lang="fr-FR" dirty="0"/>
              <a:t>, CHU de Bordeaux, Centre de référence IST</a:t>
            </a:r>
          </a:p>
          <a:p>
            <a:r>
              <a:rPr lang="fr-FR" dirty="0"/>
              <a:t>M.-N. </a:t>
            </a:r>
            <a:r>
              <a:rPr lang="fr-FR" dirty="0" err="1"/>
              <a:t>Hilleret</a:t>
            </a:r>
            <a:r>
              <a:rPr lang="fr-FR" dirty="0"/>
              <a:t>, Hépatologie, CHU de Grenoble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2814BC-1802-AD49-AB30-1FDAF1ADC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078-4E49-B24F-B570-A5A8D6293947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4570601-A14F-C043-8AD8-0214D4E9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41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590675" y="6551849"/>
            <a:ext cx="880692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r>
              <a:rPr lang="fr-FR" sz="1100" dirty="0">
                <a:solidFill>
                  <a:srgbClr val="4D4D4F"/>
                </a:solidFill>
              </a:rPr>
              <a:t>Source : </a:t>
            </a:r>
            <a:r>
              <a:rPr lang="fr-FR" sz="1100" b="0" dirty="0">
                <a:solidFill>
                  <a:srgbClr val="4D4D4F"/>
                </a:solidFill>
              </a:rPr>
              <a:t>Santé publique France; Données de la déclaration obligatoire du VIH au 30/06/2021 corrigées pour les délais, la sous déclaration et les valeurs manquantes</a:t>
            </a:r>
          </a:p>
        </p:txBody>
      </p:sp>
      <p:sp>
        <p:nvSpPr>
          <p:cNvPr id="5122" name="Rectangle 5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fr-FR" sz="2400" b="1" dirty="0"/>
              <a:t>Nombre </a:t>
            </a:r>
            <a:r>
              <a:rPr lang="fr-FR" sz="2400" dirty="0"/>
              <a:t>de personnes découvrant leur</a:t>
            </a:r>
            <a:r>
              <a:rPr lang="fr-FR" sz="2400" b="1" dirty="0"/>
              <a:t> séropositivité VIH : 2012 - 2020</a:t>
            </a:r>
            <a:endParaRPr lang="fr-FR" sz="2000" b="1" dirty="0">
              <a:solidFill>
                <a:schemeClr val="tx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7982E79-5C0E-F549-AF7E-100A6C83A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22" y="1862946"/>
            <a:ext cx="6160755" cy="4336903"/>
          </a:xfrm>
          <a:prstGeom prst="rect">
            <a:avLst/>
          </a:prstGeom>
        </p:spPr>
      </p:pic>
      <p:sp>
        <p:nvSpPr>
          <p:cNvPr id="5" name="Rectangle à coins arrondis 3">
            <a:extLst>
              <a:ext uri="{FF2B5EF4-FFF2-40B4-BE49-F238E27FC236}">
                <a16:creationId xmlns:a16="http://schemas.microsoft.com/office/drawing/2014/main" id="{C6308A28-10B0-764C-B35A-78F411C01A35}"/>
              </a:ext>
            </a:extLst>
          </p:cNvPr>
          <p:cNvSpPr/>
          <p:nvPr/>
        </p:nvSpPr>
        <p:spPr>
          <a:xfrm>
            <a:off x="7061508" y="2365029"/>
            <a:ext cx="907114" cy="1296591"/>
          </a:xfrm>
          <a:prstGeom prst="roundRect">
            <a:avLst/>
          </a:prstGeom>
          <a:solidFill>
            <a:schemeClr val="accent1">
              <a:alpha val="1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1571"/>
            <a:endParaRPr lang="fr-FR" sz="1013">
              <a:solidFill>
                <a:prstClr val="white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DD686A-73AC-D847-B516-A05D4E6D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8F9BD-19A9-7E44-AFBE-5C959D385F3F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6CD52AB-2655-0B40-87B3-D6D4D17F0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04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DFC0A2A-0B3E-C34B-880B-8F2CDC8B4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Back-Up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860CEE4B-CED5-F644-B01E-73830766D5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BE04F7-A707-C347-A124-34BABFD3D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078-4E49-B24F-B570-A5A8D6293947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50E8BE-5CE0-3644-852A-945CCEC5B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23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9FF0D01-1150-1740-886D-691C582EB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90" y="408020"/>
            <a:ext cx="10252067" cy="5665812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6A07D7D-39D2-334C-880F-4A3C6382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A52A-041C-6449-B1EA-856966D53A89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E56BE5-DFFE-1943-9A79-E93AF3C42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EFED20FB-3ADB-2340-AE2D-86F6BA02F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 de 1</a:t>
            </a:r>
            <a:r>
              <a:rPr lang="fr-FR" baseline="30000" dirty="0"/>
              <a:t>ère</a:t>
            </a:r>
            <a:r>
              <a:rPr lang="fr-FR" dirty="0"/>
              <a:t> ligne en Bretagne en 2020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8174823-E50A-0240-8E46-870F55A495C3}"/>
              </a:ext>
            </a:extLst>
          </p:cNvPr>
          <p:cNvGraphicFramePr>
            <a:graphicFrameLocks noGrp="1"/>
          </p:cNvGraphicFramePr>
          <p:nvPr/>
        </p:nvGraphicFramePr>
        <p:xfrm>
          <a:off x="2310706" y="1645480"/>
          <a:ext cx="6991350" cy="47836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18942">
                  <a:extLst>
                    <a:ext uri="{9D8B030D-6E8A-4147-A177-3AD203B41FA5}">
                      <a16:colId xmlns:a16="http://schemas.microsoft.com/office/drawing/2014/main" val="3297743007"/>
                    </a:ext>
                  </a:extLst>
                </a:gridCol>
                <a:gridCol w="2518942">
                  <a:extLst>
                    <a:ext uri="{9D8B030D-6E8A-4147-A177-3AD203B41FA5}">
                      <a16:colId xmlns:a16="http://schemas.microsoft.com/office/drawing/2014/main" val="4176094188"/>
                    </a:ext>
                  </a:extLst>
                </a:gridCol>
                <a:gridCol w="976733">
                  <a:extLst>
                    <a:ext uri="{9D8B030D-6E8A-4147-A177-3AD203B41FA5}">
                      <a16:colId xmlns:a16="http://schemas.microsoft.com/office/drawing/2014/main" val="3089479522"/>
                    </a:ext>
                  </a:extLst>
                </a:gridCol>
                <a:gridCol w="976733">
                  <a:extLst>
                    <a:ext uri="{9D8B030D-6E8A-4147-A177-3AD203B41FA5}">
                      <a16:colId xmlns:a16="http://schemas.microsoft.com/office/drawing/2014/main" val="3867902530"/>
                    </a:ext>
                  </a:extLst>
                </a:gridCol>
              </a:tblGrid>
              <a:tr h="3813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Nombre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75741597"/>
                  </a:ext>
                </a:extLst>
              </a:tr>
              <a:tr h="30591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INHIBITEURS D'INTÉGRASES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61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67 %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34636120"/>
                  </a:ext>
                </a:extLst>
              </a:tr>
              <a:tr h="505205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</a:rPr>
                        <a:t>Bictégravir / emtricitabine / ténofovir</a:t>
                      </a:r>
                      <a:endParaRPr lang="fr-FR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48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53 %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77097078"/>
                  </a:ext>
                </a:extLst>
              </a:tr>
              <a:tr h="30591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</a:rPr>
                        <a:t>Raltégravir avec emtricitabine / ténofovir</a:t>
                      </a:r>
                      <a:endParaRPr lang="fr-FR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fr-FR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3 %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18617450"/>
                  </a:ext>
                </a:extLst>
              </a:tr>
              <a:tr h="381322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Dolutégravir avec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emtricitabine / ténofovir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4 %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66046043"/>
                  </a:ext>
                </a:extLst>
              </a:tr>
              <a:tr h="30591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abacavir / lamiduvine 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4 %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08722997"/>
                  </a:ext>
                </a:extLst>
              </a:tr>
              <a:tr h="30591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lamiduvine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2 %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92419798"/>
                  </a:ext>
                </a:extLst>
              </a:tr>
              <a:tr h="30591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INHIBITEURS DE PROTÉASES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8 %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6205452"/>
                  </a:ext>
                </a:extLst>
              </a:tr>
              <a:tr h="38132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Darunavir/r avec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emtricitabine / ténofovir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7 %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15686501"/>
                  </a:ext>
                </a:extLst>
              </a:tr>
              <a:tr h="30591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raltégravir / ténofovir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1 %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830765206"/>
                  </a:ext>
                </a:extLst>
              </a:tr>
              <a:tr h="3059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AUTRES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25 %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69221490"/>
                  </a:ext>
                </a:extLst>
              </a:tr>
              <a:tr h="30591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Rilpivirine / emtricitabine / ténofovir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10 %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43847968"/>
                  </a:ext>
                </a:extLst>
              </a:tr>
              <a:tr h="3813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Autres combinaisons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15 %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43997098"/>
                  </a:ext>
                </a:extLst>
              </a:tr>
              <a:tr h="30591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TOTAL DES COMBINAISONS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91</a:t>
                      </a:r>
                      <a:endParaRPr lang="fr-F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</a:rPr>
                        <a:t>100 %</a:t>
                      </a:r>
                      <a:endParaRPr lang="fr-FR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129705621"/>
                  </a:ext>
                </a:extLst>
              </a:tr>
            </a:tbl>
          </a:graphicData>
        </a:graphic>
      </p:graphicFrame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5822E20-80F5-E14A-9790-4A3D2D4EE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2F59A-1B08-CA44-B45E-6F421BF93F4C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B5C51FF-4855-134E-BEEC-5EB4CE204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04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7C4527-FE76-CE4E-9180-77F5DA6DA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Situations particulières pour la Syphilis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5C1151F3-6999-E344-B3A4-4EAAE773E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1802675"/>
            <a:ext cx="9994487" cy="4601301"/>
          </a:xfrm>
        </p:spPr>
        <p:txBody>
          <a:bodyPr>
            <a:normAutofit fontScale="92500" lnSpcReduction="20000"/>
          </a:bodyPr>
          <a:lstStyle/>
          <a:p>
            <a:pPr>
              <a:buFont typeface="Arial Narrow"/>
              <a:buChar char="•"/>
              <a:tabLst>
                <a:tab pos="354965" algn="l"/>
                <a:tab pos="355600" algn="l"/>
              </a:tabLst>
            </a:pPr>
            <a:r>
              <a:rPr lang="fr-FR" dirty="0"/>
              <a:t>Femmes enceintes</a:t>
            </a:r>
          </a:p>
          <a:p>
            <a:pPr marR="5080" lvl="1">
              <a:tabLst>
                <a:tab pos="755015" algn="l"/>
                <a:tab pos="755650" algn="l"/>
              </a:tabLst>
            </a:pPr>
            <a:r>
              <a:rPr lang="fr-FR" dirty="0"/>
              <a:t>Aucune autre alternative que la pénicilline G</a:t>
            </a:r>
          </a:p>
          <a:p>
            <a:pPr marR="5080" lvl="2">
              <a:tabLst>
                <a:tab pos="755015" algn="l"/>
                <a:tab pos="755650" algn="l"/>
              </a:tabLst>
            </a:pPr>
            <a:r>
              <a:rPr lang="fr-FR" sz="1600" dirty="0"/>
              <a:t>Désensibilisation si nécessaire</a:t>
            </a:r>
          </a:p>
          <a:p>
            <a:pPr>
              <a:buFont typeface="Arial Narrow"/>
              <a:buChar char="•"/>
              <a:tabLst>
                <a:tab pos="354965" algn="l"/>
                <a:tab pos="355600" algn="l"/>
              </a:tabLst>
            </a:pPr>
            <a:r>
              <a:rPr lang="fr-FR" dirty="0"/>
              <a:t>Allergie aux bêta-lactamines</a:t>
            </a:r>
          </a:p>
          <a:p>
            <a:pPr marR="5080" lvl="1">
              <a:tabLst>
                <a:tab pos="755015" algn="l"/>
                <a:tab pos="755650" algn="l"/>
                <a:tab pos="2007870" algn="l"/>
                <a:tab pos="3017520" algn="l"/>
                <a:tab pos="3274695" algn="l"/>
                <a:tab pos="3577590" algn="l"/>
                <a:tab pos="4806950" algn="l"/>
                <a:tab pos="6430010" algn="l"/>
                <a:tab pos="6860540" algn="l"/>
                <a:tab pos="7569200" algn="l"/>
              </a:tabLst>
            </a:pPr>
            <a:r>
              <a:rPr lang="fr-FR" dirty="0"/>
              <a:t>Doxycycline (attention à la minocycline particulièrement sur peaux noires, DRESS)</a:t>
            </a:r>
          </a:p>
          <a:p>
            <a:pPr lvl="1">
              <a:tabLst>
                <a:tab pos="755015" algn="l"/>
                <a:tab pos="755650" algn="l"/>
              </a:tabLst>
            </a:pPr>
            <a:r>
              <a:rPr lang="fr-FR" dirty="0" err="1"/>
              <a:t>Azithromycine</a:t>
            </a:r>
            <a:r>
              <a:rPr lang="fr-FR" dirty="0"/>
              <a:t> : trop de résistances acquises (mutation A2058G)</a:t>
            </a:r>
          </a:p>
          <a:p>
            <a:pPr lvl="1">
              <a:tabLst>
                <a:tab pos="755015" algn="l"/>
                <a:tab pos="755650" algn="l"/>
              </a:tabLst>
            </a:pPr>
            <a:r>
              <a:rPr lang="fr-FR" dirty="0"/>
              <a:t>Désensibilisation</a:t>
            </a:r>
          </a:p>
          <a:p>
            <a:r>
              <a:rPr lang="fr-FR" dirty="0" err="1"/>
              <a:t>Neurosyphilis</a:t>
            </a:r>
            <a:endParaRPr lang="fr-FR" dirty="0"/>
          </a:p>
          <a:p>
            <a:pPr lvl="1"/>
            <a:r>
              <a:rPr lang="fr-FR" dirty="0" err="1"/>
              <a:t>Péni</a:t>
            </a:r>
            <a:r>
              <a:rPr lang="fr-FR" dirty="0"/>
              <a:t> G IV : 20 MUI IVSE/24h</a:t>
            </a:r>
          </a:p>
          <a:p>
            <a:pPr lvl="2"/>
            <a:r>
              <a:rPr lang="fr-FR" sz="1800" dirty="0"/>
              <a:t>10-15 jours</a:t>
            </a:r>
          </a:p>
          <a:p>
            <a:pPr lvl="2"/>
            <a:r>
              <a:rPr lang="fr-FR" sz="1800" dirty="0"/>
              <a:t>Pas de nécessité d’hospitalisation : perfusion sur </a:t>
            </a:r>
            <a:r>
              <a:rPr lang="fr-FR" sz="1800" dirty="0" err="1"/>
              <a:t>infuseur</a:t>
            </a:r>
            <a:r>
              <a:rPr lang="fr-FR" sz="1800" dirty="0"/>
              <a:t>/12h</a:t>
            </a:r>
          </a:p>
          <a:p>
            <a:pPr lvl="1"/>
            <a:r>
              <a:rPr lang="fr-FR" sz="1800" dirty="0"/>
              <a:t>Ceftriaxone aussi efficace que </a:t>
            </a:r>
            <a:r>
              <a:rPr lang="fr-FR" sz="1800" dirty="0" err="1"/>
              <a:t>PéniG</a:t>
            </a:r>
            <a:r>
              <a:rPr lang="fr-FR" sz="1800" dirty="0"/>
              <a:t> dans les </a:t>
            </a:r>
            <a:r>
              <a:rPr lang="fr-FR" sz="1800" dirty="0" err="1"/>
              <a:t>neurosyphilis</a:t>
            </a:r>
            <a:r>
              <a:rPr lang="fr-FR" sz="1800" dirty="0"/>
              <a:t> précoces</a:t>
            </a:r>
          </a:p>
          <a:p>
            <a:endParaRPr lang="fr-FR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81EA36CB-1686-1348-8025-2CEB032D7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754A-29E5-C645-B8AD-35E314E15BC3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6E584B9-CAA5-2A4C-833A-86879BBF2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70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78B79-05F7-4FFD-A828-4A9AD5FD4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Hépatite B: épidémiologie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D2723-8005-4A39-9824-3A314E015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496" y="2141537"/>
            <a:ext cx="10515600" cy="4351338"/>
          </a:xfrm>
        </p:spPr>
        <p:txBody>
          <a:bodyPr/>
          <a:lstStyle/>
          <a:p>
            <a:r>
              <a:rPr lang="fr-FR" dirty="0"/>
              <a:t>257 millions de porteur d’</a:t>
            </a:r>
            <a:r>
              <a:rPr lang="fr-FR" dirty="0" err="1"/>
              <a:t>AgHbs</a:t>
            </a:r>
            <a:r>
              <a:rPr lang="fr-FR" dirty="0"/>
              <a:t> (3,5%)</a:t>
            </a:r>
          </a:p>
          <a:p>
            <a:r>
              <a:rPr lang="fr-FR" dirty="0"/>
              <a:t>En 2017: 1,1millions de nouvelles infections</a:t>
            </a:r>
          </a:p>
          <a:p>
            <a:endParaRPr lang="fr-FR" dirty="0"/>
          </a:p>
          <a:p>
            <a:r>
              <a:rPr lang="fr-FR" dirty="0"/>
              <a:t>Mortalité: </a:t>
            </a:r>
          </a:p>
          <a:p>
            <a:pPr lvl="1"/>
            <a:r>
              <a:rPr lang="fr-FR" dirty="0"/>
              <a:t>Entre 500.000 et 1,2 millions de décès/an</a:t>
            </a:r>
          </a:p>
          <a:p>
            <a:pPr lvl="1"/>
            <a:r>
              <a:rPr lang="fr-FR" dirty="0"/>
              <a:t>90.000 décès /an en Afrique </a:t>
            </a:r>
            <a:r>
              <a:rPr lang="fr-FR" dirty="0" err="1"/>
              <a:t>sub</a:t>
            </a:r>
            <a:r>
              <a:rPr lang="fr-FR" dirty="0"/>
              <a:t> saharienne</a:t>
            </a:r>
          </a:p>
          <a:p>
            <a:pPr lvl="1"/>
            <a:r>
              <a:rPr lang="fr-FR" dirty="0"/>
              <a:t>2,7 millions coinfections VHB-VIH (7,4%)</a:t>
            </a:r>
          </a:p>
          <a:p>
            <a:pPr marL="457200" lvl="1" indent="0">
              <a:buNone/>
            </a:pPr>
            <a:r>
              <a:rPr lang="fr-FR" dirty="0"/>
              <a:t>Dont 71% en Afrique subsaharienne</a:t>
            </a:r>
          </a:p>
          <a:p>
            <a:pPr lvl="1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AD0482-2393-864A-872C-5311C45D7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919D7-358B-054C-979C-71FC062BB3FA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8A508E4-3CD5-7249-B2E3-6EBF71583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72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8617" y="1258316"/>
            <a:ext cx="10992113" cy="5237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lvl="1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685800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914400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143000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marL="1312863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6pPr>
            <a:lvl7pPr marL="1484313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7pPr>
            <a:lvl8pPr marL="1657350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aseline="0"/>
            </a:lvl8pPr>
            <a:lvl9pPr marL="1882775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aseline="0"/>
            </a:lvl9pPr>
          </a:lstStyle>
          <a:p>
            <a:r>
              <a:rPr sz="2000" dirty="0"/>
              <a:t>Prévalence de l’AgHBs estimée sur un échantillon de 14</a:t>
            </a:r>
            <a:r>
              <a:rPr lang="fr-FR" sz="2000" dirty="0"/>
              <a:t>.</a:t>
            </a:r>
            <a:r>
              <a:rPr sz="2000" dirty="0"/>
              <a:t>416 assurés sociaux (2004)</a:t>
            </a:r>
          </a:p>
          <a:p>
            <a:r>
              <a:rPr sz="2000" dirty="0"/>
              <a:t>Prévalence Ag HBs : 0,65% (280</a:t>
            </a:r>
            <a:r>
              <a:rPr lang="fr-FR" sz="2000" dirty="0"/>
              <a:t>.</a:t>
            </a:r>
            <a:r>
              <a:rPr sz="2000" dirty="0"/>
              <a:t>821 personnes)</a:t>
            </a:r>
          </a:p>
          <a:p>
            <a:r>
              <a:rPr sz="2000" dirty="0"/>
              <a:t>–	Homme : 1,1%	femme : 0,21%</a:t>
            </a:r>
          </a:p>
          <a:p>
            <a:r>
              <a:rPr sz="2000" dirty="0"/>
              <a:t>–	Bénéficiaires CMU : 1,8%</a:t>
            </a:r>
          </a:p>
          <a:p>
            <a:r>
              <a:rPr sz="2000" dirty="0"/>
              <a:t>Prévalence ds Ac anti-HBc : 7,3%</a:t>
            </a:r>
          </a:p>
          <a:p>
            <a:r>
              <a:rPr sz="2000" dirty="0"/>
              <a:t>20% des 6</a:t>
            </a:r>
            <a:r>
              <a:rPr lang="fr-FR" sz="2000" dirty="0"/>
              <a:t>.</a:t>
            </a:r>
            <a:r>
              <a:rPr sz="2000" dirty="0"/>
              <a:t>000 nouveau-</a:t>
            </a:r>
            <a:r>
              <a:rPr sz="2000" dirty="0" err="1"/>
              <a:t>nés</a:t>
            </a:r>
            <a:r>
              <a:rPr lang="fr-FR" sz="2000" dirty="0"/>
              <a:t>/an </a:t>
            </a:r>
            <a:r>
              <a:rPr sz="2000" dirty="0"/>
              <a:t>de </a:t>
            </a:r>
            <a:r>
              <a:rPr sz="2000" dirty="0" err="1"/>
              <a:t>mère</a:t>
            </a:r>
            <a:r>
              <a:rPr sz="2000" dirty="0"/>
              <a:t> HBs</a:t>
            </a:r>
            <a:r>
              <a:rPr lang="fr-FR" sz="2000" dirty="0"/>
              <a:t>+</a:t>
            </a:r>
            <a:r>
              <a:rPr sz="2000" dirty="0"/>
              <a:t> échappent à la vaccination →</a:t>
            </a:r>
            <a:r>
              <a:rPr sz="2000" dirty="0" err="1"/>
              <a:t>infectés</a:t>
            </a:r>
            <a:r>
              <a:rPr sz="2000" dirty="0"/>
              <a:t> </a:t>
            </a:r>
            <a:r>
              <a:rPr sz="2000" dirty="0" err="1"/>
              <a:t>chroniques</a:t>
            </a:r>
            <a:endParaRPr sz="2000" dirty="0"/>
          </a:p>
          <a:p>
            <a:r>
              <a:rPr sz="2000" dirty="0"/>
              <a:t>En 2001: taux de décès attribuable au VHB: 2,2/100</a:t>
            </a:r>
            <a:r>
              <a:rPr lang="fr-FR" sz="2000" dirty="0"/>
              <a:t>.</a:t>
            </a:r>
            <a:r>
              <a:rPr sz="2000" dirty="0"/>
              <a:t>000, soit 1327 </a:t>
            </a:r>
            <a:r>
              <a:rPr sz="2000" dirty="0" err="1"/>
              <a:t>décès</a:t>
            </a:r>
            <a:endParaRPr sz="2000" dirty="0"/>
          </a:p>
          <a:p>
            <a:r>
              <a:rPr sz="2000" dirty="0"/>
              <a:t>Nombre de cas d’hépatite B </a:t>
            </a:r>
            <a:r>
              <a:rPr sz="2000" dirty="0" err="1"/>
              <a:t>aiguë</a:t>
            </a:r>
            <a:r>
              <a:rPr lang="fr-FR" sz="2000" dirty="0"/>
              <a:t>s</a:t>
            </a:r>
            <a:r>
              <a:rPr sz="2000" dirty="0"/>
              <a:t> </a:t>
            </a:r>
            <a:r>
              <a:rPr sz="2000" u="sng" dirty="0" err="1"/>
              <a:t>symptomatique</a:t>
            </a:r>
            <a:r>
              <a:rPr lang="fr-FR" sz="2000" u="sng" dirty="0"/>
              <a:t>s</a:t>
            </a:r>
            <a:r>
              <a:rPr sz="2000" dirty="0"/>
              <a:t> : 1021 à 1622 / an</a:t>
            </a:r>
          </a:p>
          <a:p>
            <a:r>
              <a:rPr sz="2000" dirty="0"/>
              <a:t>44,8% des personnes porteuses de l’Ag HBs connaissent leur statut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8617" y="331963"/>
            <a:ext cx="11171018" cy="5137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0" cap="sq">
            <a:solidFill>
              <a:schemeClr val="tx1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dirty="0"/>
              <a:t>Épidémiologie de l’hépatite B en France</a:t>
            </a:r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542794" y="6495999"/>
            <a:ext cx="70567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dirty="0">
                <a:latin typeface="Times New Roman"/>
                <a:cs typeface="Times New Roman"/>
              </a:rPr>
              <a:t>BEH 2009; Mai, 20-21, BEH 2013; Mai, 210-213; BEH 2016; Mai,</a:t>
            </a:r>
            <a:r>
              <a:rPr sz="1800" i="1" spc="-11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237-243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05BE181-8CAE-2840-9CC1-0B4D9F48A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E835-FE40-6B46-8FA4-BA149C8665D1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A2D653-FD3B-614E-A35B-B0092C39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85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1480" y="333756"/>
            <a:ext cx="11521440" cy="62636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3372E21-B85F-5042-BBB0-51CA6879BCB5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A8289743-262E-874D-B393-6D06CA5F5DD4}" type="datetime10">
              <a:rPr lang="fr-FR" smtClean="0"/>
              <a:t>14:31</a:t>
            </a:fld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A1FB3C-B33B-C14D-BD9B-20F8D7C1BDB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86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250190"/>
          </a:xfrm>
          <a:custGeom>
            <a:avLst/>
            <a:gdLst/>
            <a:ahLst/>
            <a:cxnLst/>
            <a:rect l="l" t="t" r="r" b="b"/>
            <a:pathLst>
              <a:path w="12192000" h="250190">
                <a:moveTo>
                  <a:pt x="0" y="249936"/>
                </a:moveTo>
                <a:lnTo>
                  <a:pt x="12192000" y="249936"/>
                </a:lnTo>
                <a:lnTo>
                  <a:pt x="12192000" y="0"/>
                </a:lnTo>
                <a:lnTo>
                  <a:pt x="0" y="0"/>
                </a:lnTo>
                <a:lnTo>
                  <a:pt x="0" y="249936"/>
                </a:lnTo>
                <a:close/>
              </a:path>
            </a:pathLst>
          </a:custGeom>
          <a:solidFill>
            <a:srgbClr val="FFFF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81455"/>
            <a:ext cx="12192000" cy="5876925"/>
          </a:xfrm>
          <a:custGeom>
            <a:avLst/>
            <a:gdLst/>
            <a:ahLst/>
            <a:cxnLst/>
            <a:rect l="l" t="t" r="r" b="b"/>
            <a:pathLst>
              <a:path w="12192000" h="5876925">
                <a:moveTo>
                  <a:pt x="0" y="5876543"/>
                </a:moveTo>
                <a:lnTo>
                  <a:pt x="12192000" y="5876543"/>
                </a:lnTo>
                <a:lnTo>
                  <a:pt x="12192000" y="0"/>
                </a:lnTo>
                <a:lnTo>
                  <a:pt x="0" y="0"/>
                </a:lnTo>
                <a:lnTo>
                  <a:pt x="0" y="5876543"/>
                </a:lnTo>
                <a:close/>
              </a:path>
            </a:pathLst>
          </a:custGeom>
          <a:solidFill>
            <a:srgbClr val="FFFFF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8933688" y="6370320"/>
            <a:ext cx="569214" cy="261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71076" y="6370320"/>
            <a:ext cx="540257" cy="261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752076" y="6370320"/>
            <a:ext cx="409194" cy="2613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032492" y="6370320"/>
            <a:ext cx="1075181" cy="2613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996933" y="6395720"/>
            <a:ext cx="20389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solidFill>
                  <a:srgbClr val="006FC0"/>
                </a:solidFill>
                <a:latin typeface="Arial"/>
                <a:cs typeface="Arial"/>
              </a:rPr>
              <a:t>Asselah T et al. Liver International</a:t>
            </a:r>
            <a:r>
              <a:rPr sz="900" i="1" spc="-16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900" i="1" spc="-5" dirty="0">
                <a:solidFill>
                  <a:srgbClr val="006FC0"/>
                </a:solidFill>
                <a:latin typeface="Arial"/>
                <a:cs typeface="Arial"/>
              </a:rPr>
              <a:t>2009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04516" y="1642872"/>
            <a:ext cx="7427976" cy="40782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7804" y="4436351"/>
            <a:ext cx="2340102" cy="8222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7804" y="5231891"/>
            <a:ext cx="2340102" cy="7886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76071" y="5326126"/>
            <a:ext cx="1826260" cy="50990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749935" marR="5080" indent="-737870">
              <a:lnSpc>
                <a:spcPts val="1900"/>
              </a:lnSpc>
              <a:spcBef>
                <a:spcPts val="175"/>
              </a:spcBef>
            </a:pPr>
            <a:r>
              <a:rPr sz="1600" spc="-45" dirty="0">
                <a:latin typeface="Arial"/>
                <a:cs typeface="Arial"/>
              </a:rPr>
              <a:t>Inhibiteurs</a:t>
            </a:r>
            <a:r>
              <a:rPr sz="1600" spc="-120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d’hélicase  </a:t>
            </a:r>
            <a:r>
              <a:rPr sz="1600" spc="-180" dirty="0">
                <a:latin typeface="Arial"/>
                <a:cs typeface="Arial"/>
              </a:rPr>
              <a:t>NS3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116568" y="5605271"/>
            <a:ext cx="2469642" cy="5113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71621" y="1537842"/>
            <a:ext cx="696594" cy="6355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571621" y="1537842"/>
            <a:ext cx="696595" cy="635635"/>
          </a:xfrm>
          <a:custGeom>
            <a:avLst/>
            <a:gdLst/>
            <a:ahLst/>
            <a:cxnLst/>
            <a:rect l="l" t="t" r="r" b="b"/>
            <a:pathLst>
              <a:path w="696595" h="635635">
                <a:moveTo>
                  <a:pt x="138302" y="0"/>
                </a:moveTo>
                <a:lnTo>
                  <a:pt x="600963" y="388366"/>
                </a:lnTo>
                <a:lnTo>
                  <a:pt x="670051" y="305943"/>
                </a:lnTo>
                <a:lnTo>
                  <a:pt x="696594" y="608965"/>
                </a:lnTo>
                <a:lnTo>
                  <a:pt x="393573" y="635508"/>
                </a:lnTo>
                <a:lnTo>
                  <a:pt x="462661" y="553085"/>
                </a:lnTo>
                <a:lnTo>
                  <a:pt x="0" y="164846"/>
                </a:lnTo>
                <a:lnTo>
                  <a:pt x="138302" y="0"/>
                </a:lnTo>
                <a:close/>
              </a:path>
            </a:pathLst>
          </a:custGeom>
          <a:ln w="19049">
            <a:solidFill>
              <a:srgbClr val="7792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16757" y="5011673"/>
            <a:ext cx="819912" cy="42976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16757" y="5011673"/>
            <a:ext cx="820419" cy="429895"/>
          </a:xfrm>
          <a:custGeom>
            <a:avLst/>
            <a:gdLst/>
            <a:ahLst/>
            <a:cxnLst/>
            <a:rect l="l" t="t" r="r" b="b"/>
            <a:pathLst>
              <a:path w="820420" h="429895">
                <a:moveTo>
                  <a:pt x="0" y="107442"/>
                </a:moveTo>
                <a:lnTo>
                  <a:pt x="605028" y="107442"/>
                </a:lnTo>
                <a:lnTo>
                  <a:pt x="605028" y="0"/>
                </a:lnTo>
                <a:lnTo>
                  <a:pt x="819912" y="214883"/>
                </a:lnTo>
                <a:lnTo>
                  <a:pt x="605028" y="429767"/>
                </a:lnTo>
                <a:lnTo>
                  <a:pt x="605028" y="322325"/>
                </a:lnTo>
                <a:lnTo>
                  <a:pt x="0" y="322325"/>
                </a:lnTo>
                <a:lnTo>
                  <a:pt x="0" y="107442"/>
                </a:lnTo>
                <a:close/>
              </a:path>
            </a:pathLst>
          </a:custGeom>
          <a:ln w="19812">
            <a:solidFill>
              <a:srgbClr val="7792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97543" y="2293366"/>
            <a:ext cx="1104391" cy="46405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797543" y="2293366"/>
            <a:ext cx="1104900" cy="464184"/>
          </a:xfrm>
          <a:custGeom>
            <a:avLst/>
            <a:gdLst/>
            <a:ahLst/>
            <a:cxnLst/>
            <a:rect l="l" t="t" r="r" b="b"/>
            <a:pathLst>
              <a:path w="1104900" h="464185">
                <a:moveTo>
                  <a:pt x="1104391" y="212089"/>
                </a:moveTo>
                <a:lnTo>
                  <a:pt x="229870" y="357886"/>
                </a:lnTo>
                <a:lnTo>
                  <a:pt x="247523" y="464058"/>
                </a:lnTo>
                <a:lnTo>
                  <a:pt x="0" y="287274"/>
                </a:lnTo>
                <a:lnTo>
                  <a:pt x="176783" y="39624"/>
                </a:lnTo>
                <a:lnTo>
                  <a:pt x="194436" y="145796"/>
                </a:lnTo>
                <a:lnTo>
                  <a:pt x="1068958" y="0"/>
                </a:lnTo>
                <a:lnTo>
                  <a:pt x="1104391" y="212089"/>
                </a:lnTo>
                <a:close/>
              </a:path>
            </a:pathLst>
          </a:custGeom>
          <a:ln w="19050">
            <a:solidFill>
              <a:srgbClr val="7792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513826" y="4606290"/>
            <a:ext cx="960120" cy="4282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513826" y="4606290"/>
            <a:ext cx="960119" cy="428625"/>
          </a:xfrm>
          <a:custGeom>
            <a:avLst/>
            <a:gdLst/>
            <a:ahLst/>
            <a:cxnLst/>
            <a:rect l="l" t="t" r="r" b="b"/>
            <a:pathLst>
              <a:path w="960120" h="428625">
                <a:moveTo>
                  <a:pt x="960120" y="321183"/>
                </a:moveTo>
                <a:lnTo>
                  <a:pt x="214122" y="321183"/>
                </a:lnTo>
                <a:lnTo>
                  <a:pt x="214122" y="428244"/>
                </a:lnTo>
                <a:lnTo>
                  <a:pt x="0" y="214122"/>
                </a:lnTo>
                <a:lnTo>
                  <a:pt x="214122" y="0"/>
                </a:lnTo>
                <a:lnTo>
                  <a:pt x="214122" y="107061"/>
                </a:lnTo>
                <a:lnTo>
                  <a:pt x="960120" y="107061"/>
                </a:lnTo>
                <a:lnTo>
                  <a:pt x="960120" y="321183"/>
                </a:lnTo>
                <a:close/>
              </a:path>
            </a:pathLst>
          </a:custGeom>
          <a:ln w="19812">
            <a:solidFill>
              <a:srgbClr val="7792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504681" y="3414521"/>
            <a:ext cx="1069848" cy="42976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504681" y="3414521"/>
            <a:ext cx="1069975" cy="429895"/>
          </a:xfrm>
          <a:custGeom>
            <a:avLst/>
            <a:gdLst/>
            <a:ahLst/>
            <a:cxnLst/>
            <a:rect l="l" t="t" r="r" b="b"/>
            <a:pathLst>
              <a:path w="1069975" h="429895">
                <a:moveTo>
                  <a:pt x="1069848" y="322325"/>
                </a:moveTo>
                <a:lnTo>
                  <a:pt x="214884" y="322325"/>
                </a:lnTo>
                <a:lnTo>
                  <a:pt x="214884" y="429767"/>
                </a:lnTo>
                <a:lnTo>
                  <a:pt x="0" y="214883"/>
                </a:lnTo>
                <a:lnTo>
                  <a:pt x="214884" y="0"/>
                </a:lnTo>
                <a:lnTo>
                  <a:pt x="214884" y="107441"/>
                </a:lnTo>
                <a:lnTo>
                  <a:pt x="1069848" y="107441"/>
                </a:lnTo>
                <a:lnTo>
                  <a:pt x="1069848" y="322325"/>
                </a:lnTo>
                <a:close/>
              </a:path>
            </a:pathLst>
          </a:custGeom>
          <a:ln w="19812">
            <a:solidFill>
              <a:srgbClr val="7792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608819" y="2039099"/>
            <a:ext cx="2335529" cy="76277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9791445" y="2252217"/>
            <a:ext cx="19729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45" dirty="0">
                <a:latin typeface="Arial"/>
                <a:cs typeface="Arial"/>
              </a:rPr>
              <a:t>Inhibiteurs </a:t>
            </a:r>
            <a:r>
              <a:rPr sz="1600" spc="-80" dirty="0">
                <a:latin typeface="Arial"/>
                <a:cs typeface="Arial"/>
              </a:rPr>
              <a:t>de</a:t>
            </a:r>
            <a:r>
              <a:rPr sz="1600" spc="-160" dirty="0">
                <a:latin typeface="Arial"/>
                <a:cs typeface="Arial"/>
              </a:rPr>
              <a:t> </a:t>
            </a:r>
            <a:r>
              <a:rPr sz="1600" spc="-85" dirty="0">
                <a:latin typeface="Arial"/>
                <a:cs typeface="Arial"/>
              </a:rPr>
              <a:t>relargage</a:t>
            </a:r>
            <a:endParaRPr sz="16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455419" y="1379207"/>
            <a:ext cx="2298954" cy="74905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753616" y="1589023"/>
            <a:ext cx="170751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45" dirty="0">
                <a:latin typeface="Arial"/>
                <a:cs typeface="Arial"/>
              </a:rPr>
              <a:t>Inhibiteurs</a:t>
            </a:r>
            <a:r>
              <a:rPr sz="1600" spc="-125" dirty="0">
                <a:latin typeface="Arial"/>
                <a:cs typeface="Arial"/>
              </a:rPr>
              <a:t> </a:t>
            </a:r>
            <a:r>
              <a:rPr sz="1600" spc="15" dirty="0">
                <a:latin typeface="Arial"/>
                <a:cs typeface="Arial"/>
              </a:rPr>
              <a:t>d’entrée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279635" y="3944099"/>
            <a:ext cx="2306574" cy="88469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9700386" y="4097273"/>
            <a:ext cx="147002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53670">
              <a:lnSpc>
                <a:spcPct val="100000"/>
              </a:lnSpc>
              <a:spcBef>
                <a:spcPts val="95"/>
              </a:spcBef>
            </a:pPr>
            <a:r>
              <a:rPr sz="1600" spc="-45" dirty="0">
                <a:latin typeface="Arial"/>
                <a:cs typeface="Arial"/>
              </a:rPr>
              <a:t>Inhibiteurs </a:t>
            </a:r>
            <a:r>
              <a:rPr sz="1600" spc="-80" dirty="0">
                <a:latin typeface="Arial"/>
                <a:cs typeface="Arial"/>
              </a:rPr>
              <a:t>de  polymérase</a:t>
            </a:r>
            <a:r>
              <a:rPr sz="1600" spc="-105" dirty="0">
                <a:latin typeface="Arial"/>
                <a:cs typeface="Arial"/>
              </a:rPr>
              <a:t> </a:t>
            </a:r>
            <a:r>
              <a:rPr sz="1600" spc="-185" dirty="0">
                <a:latin typeface="Arial"/>
                <a:cs typeface="Arial"/>
              </a:rPr>
              <a:t>NS5B</a:t>
            </a:r>
            <a:endParaRPr sz="16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9279635" y="4805171"/>
            <a:ext cx="2306574" cy="7002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279635" y="3240011"/>
            <a:ext cx="2306574" cy="75820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9836277" y="3297428"/>
            <a:ext cx="1198880" cy="51562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indent="142875">
              <a:lnSpc>
                <a:spcPct val="101200"/>
              </a:lnSpc>
              <a:spcBef>
                <a:spcPts val="70"/>
              </a:spcBef>
            </a:pPr>
            <a:r>
              <a:rPr sz="1600" spc="-45" dirty="0">
                <a:latin typeface="Arial"/>
                <a:cs typeface="Arial"/>
              </a:rPr>
              <a:t>Inhibiteurs  </a:t>
            </a:r>
            <a:r>
              <a:rPr sz="1600" spc="-55" dirty="0">
                <a:latin typeface="Arial"/>
                <a:cs typeface="Arial"/>
              </a:rPr>
              <a:t>d</a:t>
            </a:r>
            <a:r>
              <a:rPr sz="1600" spc="445" dirty="0">
                <a:latin typeface="Arial"/>
                <a:cs typeface="Arial"/>
              </a:rPr>
              <a:t>’</a:t>
            </a:r>
            <a:r>
              <a:rPr sz="1600" spc="-100" dirty="0">
                <a:latin typeface="Arial"/>
                <a:cs typeface="Arial"/>
              </a:rPr>
              <a:t>assembla</a:t>
            </a:r>
            <a:r>
              <a:rPr sz="1600" spc="-150" dirty="0">
                <a:latin typeface="Arial"/>
                <a:cs typeface="Arial"/>
              </a:rPr>
              <a:t>g</a:t>
            </a:r>
            <a:r>
              <a:rPr sz="1600" spc="-100" dirty="0"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78738" y="259461"/>
            <a:ext cx="118656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kern="0" spc="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cibles potentielles des agents antiviraux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11200579" y="4128626"/>
            <a:ext cx="95313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EB008B"/>
                </a:solidFill>
                <a:latin typeface="Arial"/>
                <a:cs typeface="Arial"/>
              </a:rPr>
              <a:t>S</a:t>
            </a:r>
            <a:r>
              <a:rPr sz="1400" b="1" spc="-10" dirty="0">
                <a:solidFill>
                  <a:srgbClr val="EB008B"/>
                </a:solidFill>
                <a:latin typeface="Arial"/>
                <a:cs typeface="Arial"/>
              </a:rPr>
              <a:t>o</a:t>
            </a:r>
            <a:r>
              <a:rPr sz="1400" b="1" dirty="0">
                <a:solidFill>
                  <a:srgbClr val="EB008B"/>
                </a:solidFill>
                <a:latin typeface="Arial"/>
                <a:cs typeface="Arial"/>
              </a:rPr>
              <a:t>f</a:t>
            </a:r>
            <a:r>
              <a:rPr sz="1400" b="1" spc="-10" dirty="0">
                <a:solidFill>
                  <a:srgbClr val="EB008B"/>
                </a:solidFill>
                <a:latin typeface="Arial"/>
                <a:cs typeface="Arial"/>
              </a:rPr>
              <a:t>o</a:t>
            </a:r>
            <a:r>
              <a:rPr sz="1400" b="1" dirty="0">
                <a:solidFill>
                  <a:srgbClr val="EB008B"/>
                </a:solidFill>
                <a:latin typeface="Arial"/>
                <a:cs typeface="Arial"/>
              </a:rPr>
              <a:t>s</a:t>
            </a:r>
            <a:r>
              <a:rPr sz="1400" b="1" spc="-10" dirty="0">
                <a:solidFill>
                  <a:srgbClr val="EB008B"/>
                </a:solidFill>
                <a:latin typeface="Arial"/>
                <a:cs typeface="Arial"/>
              </a:rPr>
              <a:t>bu</a:t>
            </a:r>
            <a:r>
              <a:rPr sz="1400" b="1" spc="-15" dirty="0">
                <a:solidFill>
                  <a:srgbClr val="EB008B"/>
                </a:solidFill>
                <a:latin typeface="Arial"/>
                <a:cs typeface="Arial"/>
              </a:rPr>
              <a:t>v</a:t>
            </a:r>
            <a:r>
              <a:rPr sz="1400" b="1" dirty="0">
                <a:solidFill>
                  <a:srgbClr val="EB008B"/>
                </a:solidFill>
                <a:latin typeface="Arial"/>
                <a:cs typeface="Arial"/>
              </a:rPr>
              <a:t>ir  </a:t>
            </a:r>
            <a:r>
              <a:rPr sz="1400" b="1" spc="-5" dirty="0">
                <a:solidFill>
                  <a:srgbClr val="EB008B"/>
                </a:solidFill>
                <a:latin typeface="Arial"/>
                <a:cs typeface="Arial"/>
              </a:rPr>
              <a:t>Dasabuvir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85343" y="3604386"/>
            <a:ext cx="2369185" cy="1466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41755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009EDF"/>
                </a:solidFill>
                <a:latin typeface="Arial"/>
                <a:cs typeface="Arial"/>
              </a:rPr>
              <a:t>Paritaprevir  Simeprevir  </a:t>
            </a:r>
            <a:r>
              <a:rPr sz="1400" b="1" spc="-110" dirty="0">
                <a:solidFill>
                  <a:srgbClr val="009EDF"/>
                </a:solidFill>
                <a:latin typeface="Arial"/>
                <a:cs typeface="Arial"/>
              </a:rPr>
              <a:t>V</a:t>
            </a:r>
            <a:r>
              <a:rPr sz="1400" b="1" spc="-10" dirty="0">
                <a:solidFill>
                  <a:srgbClr val="009EDF"/>
                </a:solidFill>
                <a:latin typeface="Arial"/>
                <a:cs typeface="Arial"/>
              </a:rPr>
              <a:t>o</a:t>
            </a:r>
            <a:r>
              <a:rPr sz="1400" b="1" dirty="0">
                <a:solidFill>
                  <a:srgbClr val="009EDF"/>
                </a:solidFill>
                <a:latin typeface="Arial"/>
                <a:cs typeface="Arial"/>
              </a:rPr>
              <a:t>xi</a:t>
            </a:r>
            <a:r>
              <a:rPr sz="1400" b="1" spc="5" dirty="0">
                <a:solidFill>
                  <a:srgbClr val="009EDF"/>
                </a:solidFill>
                <a:latin typeface="Arial"/>
                <a:cs typeface="Arial"/>
              </a:rPr>
              <a:t>l</a:t>
            </a:r>
            <a:r>
              <a:rPr sz="1400" b="1" dirty="0">
                <a:solidFill>
                  <a:srgbClr val="009EDF"/>
                </a:solidFill>
                <a:latin typeface="Arial"/>
                <a:cs typeface="Arial"/>
              </a:rPr>
              <a:t>a</a:t>
            </a:r>
            <a:r>
              <a:rPr sz="1400" b="1" spc="-10" dirty="0">
                <a:solidFill>
                  <a:srgbClr val="009EDF"/>
                </a:solidFill>
                <a:latin typeface="Arial"/>
                <a:cs typeface="Arial"/>
              </a:rPr>
              <a:t>p</a:t>
            </a:r>
            <a:r>
              <a:rPr sz="1400" b="1" dirty="0">
                <a:solidFill>
                  <a:srgbClr val="009EDF"/>
                </a:solidFill>
                <a:latin typeface="Arial"/>
                <a:cs typeface="Arial"/>
              </a:rPr>
              <a:t>re</a:t>
            </a:r>
            <a:r>
              <a:rPr sz="1400" b="1" spc="-20" dirty="0">
                <a:solidFill>
                  <a:srgbClr val="009EDF"/>
                </a:solidFill>
                <a:latin typeface="Arial"/>
                <a:cs typeface="Arial"/>
              </a:rPr>
              <a:t>v</a:t>
            </a:r>
            <a:r>
              <a:rPr sz="1400" b="1" dirty="0">
                <a:solidFill>
                  <a:srgbClr val="009EDF"/>
                </a:solidFill>
                <a:latin typeface="Arial"/>
                <a:cs typeface="Arial"/>
              </a:rPr>
              <a:t>ir  </a:t>
            </a:r>
            <a:r>
              <a:rPr sz="1400" b="1" spc="-5" dirty="0">
                <a:solidFill>
                  <a:srgbClr val="009EDF"/>
                </a:solidFill>
                <a:latin typeface="Arial"/>
                <a:cs typeface="Arial"/>
              </a:rPr>
              <a:t>Glecaprevir</a:t>
            </a:r>
            <a:endParaRPr sz="1400">
              <a:latin typeface="Arial"/>
              <a:cs typeface="Arial"/>
            </a:endParaRPr>
          </a:p>
          <a:p>
            <a:pPr marL="1129665" marR="5080" indent="-681990">
              <a:lnSpc>
                <a:spcPct val="100000"/>
              </a:lnSpc>
              <a:spcBef>
                <a:spcPts val="785"/>
              </a:spcBef>
            </a:pPr>
            <a:r>
              <a:rPr sz="1600" spc="-45" dirty="0">
                <a:latin typeface="Arial"/>
                <a:cs typeface="Arial"/>
              </a:rPr>
              <a:t>Inhibiteurs </a:t>
            </a:r>
            <a:r>
              <a:rPr sz="1600" spc="-80" dirty="0">
                <a:latin typeface="Arial"/>
                <a:cs typeface="Arial"/>
              </a:rPr>
              <a:t>de</a:t>
            </a:r>
            <a:r>
              <a:rPr sz="1600" spc="-155" dirty="0">
                <a:latin typeface="Arial"/>
                <a:cs typeface="Arial"/>
              </a:rPr>
              <a:t> </a:t>
            </a:r>
            <a:r>
              <a:rPr sz="1600" spc="-70" dirty="0">
                <a:latin typeface="Arial"/>
                <a:cs typeface="Arial"/>
              </a:rPr>
              <a:t>protéase  </a:t>
            </a:r>
            <a:r>
              <a:rPr sz="1600" spc="-155" dirty="0">
                <a:latin typeface="Arial"/>
                <a:cs typeface="Arial"/>
              </a:rPr>
              <a:t>NS3A4</a:t>
            </a:r>
            <a:endParaRPr sz="16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386319" y="4548250"/>
            <a:ext cx="2795270" cy="983603"/>
          </a:xfrm>
          <a:prstGeom prst="rect">
            <a:avLst/>
          </a:prstGeom>
        </p:spPr>
        <p:txBody>
          <a:bodyPr vert="horz" wrap="square" lIns="0" tIns="12065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750"/>
              </a:spcBef>
            </a:pPr>
            <a:r>
              <a:rPr sz="1400" b="1" spc="-5" dirty="0">
                <a:solidFill>
                  <a:srgbClr val="6F2F9F"/>
                </a:solidFill>
                <a:latin typeface="Arial"/>
                <a:cs typeface="Arial"/>
              </a:rPr>
              <a:t>Daclatasvir</a:t>
            </a:r>
            <a:br>
              <a:rPr lang="fr-FR" sz="1400" b="1" spc="-5" dirty="0">
                <a:solidFill>
                  <a:srgbClr val="6F2F9F"/>
                </a:solidFill>
                <a:latin typeface="Arial"/>
                <a:cs typeface="Arial"/>
              </a:rPr>
            </a:br>
            <a:r>
              <a:rPr sz="1400" b="1" spc="-5" dirty="0">
                <a:solidFill>
                  <a:srgbClr val="6F2F9F"/>
                </a:solidFill>
                <a:latin typeface="Arial"/>
                <a:cs typeface="Arial"/>
              </a:rPr>
              <a:t>ledipasvir</a:t>
            </a:r>
            <a:br>
              <a:rPr lang="fr-FR" sz="1400" b="1" spc="-5" dirty="0">
                <a:solidFill>
                  <a:srgbClr val="6F2F9F"/>
                </a:solidFill>
                <a:latin typeface="Arial"/>
                <a:cs typeface="Arial"/>
              </a:rPr>
            </a:br>
            <a:r>
              <a:rPr sz="1400" b="1" spc="-5" dirty="0" err="1">
                <a:solidFill>
                  <a:srgbClr val="6F2F9F"/>
                </a:solidFill>
                <a:latin typeface="Arial"/>
                <a:cs typeface="Arial"/>
              </a:rPr>
              <a:t>ombitasvir</a:t>
            </a:r>
            <a:r>
              <a:rPr sz="1400" b="1" spc="-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br>
              <a:rPr lang="fr-FR" sz="1400" b="1" spc="-5" dirty="0">
                <a:solidFill>
                  <a:srgbClr val="6F2F9F"/>
                </a:solidFill>
                <a:latin typeface="Arial"/>
                <a:cs typeface="Arial"/>
              </a:rPr>
            </a:br>
            <a:r>
              <a:rPr sz="1400" b="1" spc="-5" dirty="0" err="1">
                <a:solidFill>
                  <a:srgbClr val="6F2F9F"/>
                </a:solidFill>
                <a:latin typeface="Arial"/>
                <a:cs typeface="Arial"/>
              </a:rPr>
              <a:t>Pibrentasvir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8" name="Espace réservé de la date 37">
            <a:extLst>
              <a:ext uri="{FF2B5EF4-FFF2-40B4-BE49-F238E27FC236}">
                <a16:creationId xmlns:a16="http://schemas.microsoft.com/office/drawing/2014/main" id="{4C1C0145-80C6-C342-9140-A0F77A119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59CD-C7A6-594C-9B69-E316A626479F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39" name="Espace réservé du numéro de diapositive 38">
            <a:extLst>
              <a:ext uri="{FF2B5EF4-FFF2-40B4-BE49-F238E27FC236}">
                <a16:creationId xmlns:a16="http://schemas.microsoft.com/office/drawing/2014/main" id="{1CDD0469-89DE-6544-B027-B6B8B507B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4BAF761-FA3F-BB42-B88C-9AB5C38557F5}"/>
              </a:ext>
            </a:extLst>
          </p:cNvPr>
          <p:cNvSpPr/>
          <p:nvPr/>
        </p:nvSpPr>
        <p:spPr>
          <a:xfrm>
            <a:off x="9347290" y="4888227"/>
            <a:ext cx="24251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-3175">
              <a:lnSpc>
                <a:spcPct val="100000"/>
              </a:lnSpc>
              <a:spcBef>
                <a:spcPts val="950"/>
              </a:spcBef>
            </a:pPr>
            <a:r>
              <a:rPr lang="fr-FR" spc="-45" dirty="0">
                <a:latin typeface="Arial"/>
                <a:cs typeface="Arial"/>
              </a:rPr>
              <a:t>Inhibiteurs </a:t>
            </a:r>
            <a:r>
              <a:rPr lang="fr-FR" spc="-75" dirty="0">
                <a:latin typeface="Arial"/>
                <a:cs typeface="Arial"/>
              </a:rPr>
              <a:t>de</a:t>
            </a:r>
            <a:r>
              <a:rPr lang="fr-FR" spc="-170" dirty="0">
                <a:latin typeface="Arial"/>
                <a:cs typeface="Arial"/>
              </a:rPr>
              <a:t> </a:t>
            </a:r>
            <a:r>
              <a:rPr lang="fr-FR" spc="-175" dirty="0">
                <a:latin typeface="Arial"/>
                <a:cs typeface="Arial"/>
              </a:rPr>
              <a:t>NS5A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94F82C5-464B-0543-96A3-66FB2C2E7FD8}"/>
              </a:ext>
            </a:extLst>
          </p:cNvPr>
          <p:cNvSpPr/>
          <p:nvPr/>
        </p:nvSpPr>
        <p:spPr>
          <a:xfrm>
            <a:off x="8330199" y="5743364"/>
            <a:ext cx="2794483" cy="260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5715">
              <a:lnSpc>
                <a:spcPts val="1210"/>
              </a:lnSpc>
            </a:pPr>
            <a:r>
              <a:rPr lang="fr-FR" spc="-65" dirty="0" err="1">
                <a:latin typeface="Arial"/>
                <a:cs typeface="Arial"/>
              </a:rPr>
              <a:t>Cyclophiline</a:t>
            </a:r>
            <a:r>
              <a:rPr lang="fr-FR" spc="-114" dirty="0">
                <a:latin typeface="Arial"/>
                <a:cs typeface="Arial"/>
              </a:rPr>
              <a:t> </a:t>
            </a:r>
            <a:r>
              <a:rPr lang="fr-FR" spc="-200" dirty="0">
                <a:latin typeface="Arial"/>
                <a:cs typeface="Arial"/>
              </a:rPr>
              <a:t>B</a:t>
            </a:r>
            <a:endParaRPr lang="fr-FR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137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fr-FR" sz="2800" cap="none" dirty="0"/>
              <a:t>DIMINUTION CHEZ LES HSH NÉS EN FRANCE, AUGMENTATION CHEZ CEUX NÉS À L’ ÉTRANGER</a:t>
            </a:r>
            <a:endParaRPr lang="fr-FR" sz="1400" dirty="0"/>
          </a:p>
        </p:txBody>
      </p:sp>
      <p:sp>
        <p:nvSpPr>
          <p:cNvPr id="3" name="ZoneTexte 2"/>
          <p:cNvSpPr txBox="1"/>
          <p:nvPr/>
        </p:nvSpPr>
        <p:spPr>
          <a:xfrm>
            <a:off x="7008283" y="1722252"/>
            <a:ext cx="3389314" cy="276999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Évolution 2013</a:t>
            </a:r>
            <a:r>
              <a:rPr lang="fr-FR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- </a:t>
            </a:r>
            <a:r>
              <a:rPr lang="fr-FR" b="1" dirty="0">
                <a:solidFill>
                  <a:schemeClr val="tx1">
                    <a:lumMod val="50000"/>
                  </a:schemeClr>
                </a:solidFill>
              </a:rPr>
              <a:t>2018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137398" y="2210556"/>
            <a:ext cx="3987801" cy="276999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Hétérosexuel(le)s né(e)s à l’étranger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111469" y="3265591"/>
            <a:ext cx="3308881" cy="276999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HSH nés en France :       -16%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137398" y="4134004"/>
            <a:ext cx="3835401" cy="276999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fr-FR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Hétérosexuel(le)s né(e)s en France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137399" y="4772407"/>
            <a:ext cx="3322640" cy="276999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HSH nés à l’étranger :    +38%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137399" y="5305823"/>
            <a:ext cx="3322640" cy="276999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fr-FR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UDI :                                  -27%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590675" y="6551849"/>
            <a:ext cx="880692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r>
              <a:rPr lang="fr-FR" sz="1100" dirty="0">
                <a:solidFill>
                  <a:srgbClr val="4D4D4F"/>
                </a:solidFill>
              </a:rPr>
              <a:t>Source : </a:t>
            </a:r>
            <a:r>
              <a:rPr lang="fr-FR" sz="1100" b="0" dirty="0">
                <a:solidFill>
                  <a:srgbClr val="4D4D4F"/>
                </a:solidFill>
              </a:rPr>
              <a:t>Santé publique France; Données de la déclaration obligatoire du VIH au 31/03/2019, corrigées pour les délais, la sous déclaration et les valeurs manquantes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74"/>
          <a:stretch/>
        </p:blipFill>
        <p:spPr>
          <a:xfrm>
            <a:off x="1738888" y="1706690"/>
            <a:ext cx="4541910" cy="4224868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97BBE1C-8376-114D-A082-5D9928A83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D4EFD-5DDC-7946-8E72-C9CA7B84FCB7}" type="datetime10">
              <a:rPr lang="fr-FR" smtClean="0"/>
              <a:t>14:31</a:t>
            </a:fld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601DB0F-09A3-2047-A517-A1AFC1590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30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lis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Colis</Template>
  <TotalTime>1978</TotalTime>
  <Words>4087</Words>
  <Application>Microsoft Macintosh PowerPoint</Application>
  <PresentationFormat>Grand écran</PresentationFormat>
  <Paragraphs>811</Paragraphs>
  <Slides>87</Slides>
  <Notes>13</Notes>
  <HiddenSlides>5</HiddenSlides>
  <MMClips>0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87</vt:i4>
      </vt:variant>
    </vt:vector>
  </HeadingPairs>
  <TitlesOfParts>
    <vt:vector size="100" baseType="lpstr">
      <vt:lpstr>Arial Unicode MS</vt:lpstr>
      <vt:lpstr>Apple Symbols</vt:lpstr>
      <vt:lpstr>Arial</vt:lpstr>
      <vt:lpstr>Arial Narrow</vt:lpstr>
      <vt:lpstr>Arial-BoldItalicMT</vt:lpstr>
      <vt:lpstr>Calibri</vt:lpstr>
      <vt:lpstr>Gill Sans MT</vt:lpstr>
      <vt:lpstr>Liberation Sans Narrow</vt:lpstr>
      <vt:lpstr>Symbol</vt:lpstr>
      <vt:lpstr>Times New Roman</vt:lpstr>
      <vt:lpstr>Trebuchet MS</vt:lpstr>
      <vt:lpstr>Colis</vt:lpstr>
      <vt:lpstr>Document</vt:lpstr>
      <vt:lpstr>Actualisation VIH/IST/Hépatites</vt:lpstr>
      <vt:lpstr>Au programme…</vt:lpstr>
      <vt:lpstr>Infection par le VIH</vt:lpstr>
      <vt:lpstr>Epidémiologie de l’infection VIH</vt:lpstr>
      <vt:lpstr>Vous êtes séronégatif et avez des rapports sexuel vaginaux sans préservatif avec un/une partenaire vivant avec le VIH non traité. Quel est approximativement votre risque d’acquisition du VIH à chaque rapport ?</vt:lpstr>
      <vt:lpstr>Vous êtes séronégatif et avez des rapports sexuel vaginaux sans préservatif avec un/une partenaire vivant avec le VIH non traité. Quel est approximativement votre risque d’acquisition du VIH à chaque rapport ?</vt:lpstr>
      <vt:lpstr>Risque de transmission du VIH</vt:lpstr>
      <vt:lpstr>Nombre de personnes découvrant leur séropositivité VIH : 2012 - 2020</vt:lpstr>
      <vt:lpstr>DIMINUTION CHEZ LES HSH NÉS EN FRANCE, AUGMENTATION CHEZ CEUX NÉS À L’ ÉTRANGER</vt:lpstr>
      <vt:lpstr>Tendances en temps de confinementS…</vt:lpstr>
      <vt:lpstr>Délai médian entre infection et diagnostic Beaucoup trop long !!</vt:lpstr>
      <vt:lpstr>En Bretagne</vt:lpstr>
      <vt:lpstr>4.000 patients suivis en Bretagne</vt:lpstr>
      <vt:lpstr>Une file active « dynamique », mais peu de nouveaux décès ou découvertes…</vt:lpstr>
      <vt:lpstr>Une population qui ne rajeunit pas…</vt:lpstr>
      <vt:lpstr>Une augmentation progressive mais lente de la proportion des PVVIH nés en Afrique Susaharienne</vt:lpstr>
      <vt:lpstr>Les hommes ont majoritairement été infectés suite à un contact sexuel avec un homme… et les femmes aussi !</vt:lpstr>
      <vt:lpstr>Du point de vue biologique, des patients qui vont plutôt bien…</vt:lpstr>
      <vt:lpstr>En          en 2020 </vt:lpstr>
      <vt:lpstr>Prise en charge</vt:lpstr>
      <vt:lpstr>Recommandations thérapeutiques</vt:lpstr>
      <vt:lpstr>Présentation PowerPoint</vt:lpstr>
      <vt:lpstr>Les tendances actuelles et l’avenir</vt:lpstr>
      <vt:lpstr>Le suivi</vt:lpstr>
      <vt:lpstr>Quel rôle pour le traitement antirétroviral dans la prévention du VIH ?</vt:lpstr>
      <vt:lpstr>Infections Sexuellement Transmissibles</vt:lpstr>
      <vt:lpstr>Le contexte…</vt:lpstr>
      <vt:lpstr>Petit Rappel</vt:lpstr>
      <vt:lpstr>Petit Rappel (2)</vt:lpstr>
      <vt:lpstr>Petit Rappel (2)</vt:lpstr>
      <vt:lpstr>Syphilis 2012-2019</vt:lpstr>
      <vt:lpstr>Gonocoque, 2012 - 2019</vt:lpstr>
      <vt:lpstr>Le petit cas clinique</vt:lpstr>
      <vt:lpstr>Erwan, 22 ans</vt:lpstr>
      <vt:lpstr>Plan de diagnostic pour Erwan</vt:lpstr>
      <vt:lpstr>Ne pas oublier le plan de prévention pour Erwan !</vt:lpstr>
      <vt:lpstr>Plan thérapeutique pour Erwan</vt:lpstr>
      <vt:lpstr>Gonocoque</vt:lpstr>
      <vt:lpstr>Traitement de 1ère intention des infections gonococciques</vt:lpstr>
      <vt:lpstr>Traitement de 2nde intention des infections gonococciques</vt:lpstr>
      <vt:lpstr>Chlamydiae</vt:lpstr>
      <vt:lpstr>Recommandations HAS 2018</vt:lpstr>
      <vt:lpstr>Pas de difficultés thérapeutiques particulières</vt:lpstr>
      <vt:lpstr>Mais attention aux lymphogranulomatoses vénériennes (LGV)…</vt:lpstr>
      <vt:lpstr>Mycoplasmes, dont M.  genitalium</vt:lpstr>
      <vt:lpstr>Mycoplasmes</vt:lpstr>
      <vt:lpstr> M. genitalium : prévalence </vt:lpstr>
      <vt:lpstr>Enjeux</vt:lpstr>
      <vt:lpstr>Quand dépister?</vt:lpstr>
      <vt:lpstr>Stratégie thérapeuttique</vt:lpstr>
      <vt:lpstr>Syphilis</vt:lpstr>
      <vt:lpstr>Pas de nouveauté pour la syphilis de base…</vt:lpstr>
      <vt:lpstr>Modalités pratiques</vt:lpstr>
      <vt:lpstr>Papillomavirus = HPV</vt:lpstr>
      <vt:lpstr>Papilloma virus</vt:lpstr>
      <vt:lpstr>Vaccination anti- HPV</vt:lpstr>
      <vt:lpstr>Synthèse</vt:lpstr>
      <vt:lpstr>En résumé</vt:lpstr>
      <vt:lpstr>Cas contacts</vt:lpstr>
      <vt:lpstr>Et surtout ne pas oublier : - les vaccinations - Le traitement des partenaires ! - Le préservatif 7 jours</vt:lpstr>
      <vt:lpstr>Hépatites</vt:lpstr>
      <vt:lpstr>Hépatite B</vt:lpstr>
      <vt:lpstr>Épidémiologie de l’hépatite B en France</vt:lpstr>
      <vt:lpstr>Hépatite B: transmission</vt:lpstr>
      <vt:lpstr>Hépatite B: les marqueurs sérologiques</vt:lpstr>
      <vt:lpstr>Hépatite B: évolution naturelle de la maladie</vt:lpstr>
      <vt:lpstr>Hépatite B: évolution naturelle de la maladie</vt:lpstr>
      <vt:lpstr>Les antiviraux ayant l’AMM pour le traitement de l’hépatite B chronique</vt:lpstr>
      <vt:lpstr>Points clés:</vt:lpstr>
      <vt:lpstr>Hépatite C</vt:lpstr>
      <vt:lpstr>En France</vt:lpstr>
      <vt:lpstr>Prévalence de l’hépatite C    en France</vt:lpstr>
      <vt:lpstr>Histoire naturelle de l'infection virale C</vt:lpstr>
      <vt:lpstr>Tests virologiques</vt:lpstr>
      <vt:lpstr>Parcours simplifié</vt:lpstr>
      <vt:lpstr>En Conclusion</vt:lpstr>
      <vt:lpstr>Pour aller plus loin : </vt:lpstr>
      <vt:lpstr>Scoop !</vt:lpstr>
      <vt:lpstr>Remerciements</vt:lpstr>
      <vt:lpstr>Back-Up</vt:lpstr>
      <vt:lpstr>Présentation PowerPoint</vt:lpstr>
      <vt:lpstr>Traitements de 1ère ligne en Bretagne en 2020</vt:lpstr>
      <vt:lpstr>Situations particulières pour la Syphilis</vt:lpstr>
      <vt:lpstr>Hépatite B: épidémiologie</vt:lpstr>
      <vt:lpstr>Épidémiologie de l’hépatite B en France</vt:lpstr>
      <vt:lpstr>Présentation PowerPoint</vt:lpstr>
      <vt:lpstr>Les cibles potentielles des agents antiviraux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Actualisation sur les IST</dc:title>
  <dc:creator>Cedric Arvieux</dc:creator>
  <cp:lastModifiedBy>Cedric Arvieux</cp:lastModifiedBy>
  <cp:revision>35</cp:revision>
  <dcterms:created xsi:type="dcterms:W3CDTF">2021-10-06T19:40:35Z</dcterms:created>
  <dcterms:modified xsi:type="dcterms:W3CDTF">2022-03-24T13:31:11Z</dcterms:modified>
</cp:coreProperties>
</file>