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37"/>
  </p:notesMasterIdLst>
  <p:sldIdLst>
    <p:sldId id="256" r:id="rId2"/>
    <p:sldId id="257" r:id="rId3"/>
    <p:sldId id="258" r:id="rId4"/>
    <p:sldId id="1923" r:id="rId5"/>
    <p:sldId id="1936" r:id="rId6"/>
    <p:sldId id="1937" r:id="rId7"/>
    <p:sldId id="1925" r:id="rId8"/>
    <p:sldId id="259" r:id="rId9"/>
    <p:sldId id="261" r:id="rId10"/>
    <p:sldId id="1926" r:id="rId11"/>
    <p:sldId id="265" r:id="rId12"/>
    <p:sldId id="1927" r:id="rId13"/>
    <p:sldId id="1924" r:id="rId14"/>
    <p:sldId id="1946" r:id="rId15"/>
    <p:sldId id="1945" r:id="rId16"/>
    <p:sldId id="1929" r:id="rId17"/>
    <p:sldId id="1933" r:id="rId18"/>
    <p:sldId id="1940" r:id="rId19"/>
    <p:sldId id="270" r:id="rId20"/>
    <p:sldId id="274" r:id="rId21"/>
    <p:sldId id="1930" r:id="rId22"/>
    <p:sldId id="1934" r:id="rId23"/>
    <p:sldId id="283" r:id="rId24"/>
    <p:sldId id="1931" r:id="rId25"/>
    <p:sldId id="288" r:id="rId26"/>
    <p:sldId id="1935" r:id="rId27"/>
    <p:sldId id="285" r:id="rId28"/>
    <p:sldId id="1944" r:id="rId29"/>
    <p:sldId id="1932" r:id="rId30"/>
    <p:sldId id="287" r:id="rId31"/>
    <p:sldId id="1938" r:id="rId32"/>
    <p:sldId id="1941" r:id="rId33"/>
    <p:sldId id="1942" r:id="rId34"/>
    <p:sldId id="1939" r:id="rId35"/>
    <p:sldId id="194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AF1192F-66E2-D140-B743-EA887961216A}">
          <p14:sldIdLst>
            <p14:sldId id="256"/>
            <p14:sldId id="257"/>
            <p14:sldId id="258"/>
            <p14:sldId id="1923"/>
            <p14:sldId id="1936"/>
            <p14:sldId id="1937"/>
          </p14:sldIdLst>
        </p14:section>
        <p14:section name="AES sanguins" id="{EF9CBC1A-BB8D-7848-947B-A80D55BA361B}">
          <p14:sldIdLst>
            <p14:sldId id="1925"/>
            <p14:sldId id="259"/>
            <p14:sldId id="261"/>
            <p14:sldId id="1926"/>
            <p14:sldId id="265"/>
          </p14:sldIdLst>
        </p14:section>
        <p14:section name="AES sexuels" id="{D785E90A-E6AD-1342-9CA4-2AB4ADCDD917}">
          <p14:sldIdLst>
            <p14:sldId id="1927"/>
            <p14:sldId id="1924"/>
            <p14:sldId id="1946"/>
          </p14:sldIdLst>
        </p14:section>
        <p14:section name="Thérapeutique" id="{7474931D-86A7-C14B-9DBD-479374E55FFA}">
          <p14:sldIdLst>
            <p14:sldId id="1945"/>
            <p14:sldId id="1929"/>
            <p14:sldId id="1933"/>
            <p14:sldId id="1940"/>
            <p14:sldId id="270"/>
            <p14:sldId id="274"/>
            <p14:sldId id="1930"/>
            <p14:sldId id="1934"/>
            <p14:sldId id="283"/>
            <p14:sldId id="1931"/>
            <p14:sldId id="288"/>
            <p14:sldId id="1935"/>
            <p14:sldId id="285"/>
            <p14:sldId id="1944"/>
          </p14:sldIdLst>
        </p14:section>
        <p14:section name="Suivi" id="{48CA472F-70AD-B649-B143-7BC4D3257E8D}">
          <p14:sldIdLst>
            <p14:sldId id="1932"/>
            <p14:sldId id="287"/>
            <p14:sldId id="1938"/>
            <p14:sldId id="1941"/>
            <p14:sldId id="1942"/>
          </p14:sldIdLst>
        </p14:section>
        <p14:section name="En conclusion" id="{47BE4959-68F7-0D43-A497-5CB4EC958FE9}">
          <p14:sldIdLst>
            <p14:sldId id="1939"/>
            <p14:sldId id="1943"/>
          </p14:sldIdLst>
        </p14:section>
        <p14:section name="Back-Up" id="{D9BE3EDA-64A8-0E46-B368-A13837D35DD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3"/>
    <a:srgbClr val="F2F2F2"/>
    <a:srgbClr val="F6F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1"/>
    <p:restoredTop sz="75169"/>
  </p:normalViewPr>
  <p:slideViewPr>
    <p:cSldViewPr snapToGrid="0" snapToObjects="1">
      <p:cViewPr varScale="1">
        <p:scale>
          <a:sx n="90" d="100"/>
          <a:sy n="90" d="100"/>
        </p:scale>
        <p:origin x="203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11764705882"/>
          <c:y val="5.7208237986269998E-2"/>
          <c:w val="0.88235294117647101"/>
          <c:h val="0.70022883295194505"/>
        </c:manualLayout>
      </c:layout>
      <c:barChart>
        <c:barDir val="col"/>
        <c:grouping val="stacked"/>
        <c:varyColors val="0"/>
        <c:ser>
          <c:idx val="0"/>
          <c:order val="0"/>
          <c:tx>
            <c:strRef>
              <c:f>Sheet1!$A$2</c:f>
              <c:strCache>
                <c:ptCount val="1"/>
                <c:pt idx="0">
                  <c:v>présumée</c:v>
                </c:pt>
              </c:strCache>
            </c:strRef>
          </c:tx>
          <c:invertIfNegative val="0"/>
          <c:cat>
            <c:numRef>
              <c:f>Sheet1!$B$1:$X$1</c:f>
              <c:numCache>
                <c:formatCode>General</c:formatCode>
                <c:ptCount val="23"/>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numCache>
            </c:numRef>
          </c:cat>
          <c:val>
            <c:numRef>
              <c:f>Sheet1!$B$2:$X$2</c:f>
              <c:numCache>
                <c:formatCode>General</c:formatCode>
                <c:ptCount val="23"/>
                <c:pt idx="0">
                  <c:v>2</c:v>
                </c:pt>
                <c:pt idx="1">
                  <c:v>1</c:v>
                </c:pt>
                <c:pt idx="2">
                  <c:v>3</c:v>
                </c:pt>
                <c:pt idx="3">
                  <c:v>1</c:v>
                </c:pt>
                <c:pt idx="4">
                  <c:v>1</c:v>
                </c:pt>
                <c:pt idx="5">
                  <c:v>4</c:v>
                </c:pt>
                <c:pt idx="6">
                  <c:v>4</c:v>
                </c:pt>
                <c:pt idx="7">
                  <c:v>1</c:v>
                </c:pt>
                <c:pt idx="8">
                  <c:v>3</c:v>
                </c:pt>
                <c:pt idx="9">
                  <c:v>3</c:v>
                </c:pt>
                <c:pt idx="10">
                  <c:v>1</c:v>
                </c:pt>
                <c:pt idx="11">
                  <c:v>0</c:v>
                </c:pt>
                <c:pt idx="12">
                  <c:v>0</c:v>
                </c:pt>
                <c:pt idx="13">
                  <c:v>0</c:v>
                </c:pt>
                <c:pt idx="14">
                  <c:v>0</c:v>
                </c:pt>
                <c:pt idx="15">
                  <c:v>0</c:v>
                </c:pt>
                <c:pt idx="16">
                  <c:v>0</c:v>
                </c:pt>
                <c:pt idx="17">
                  <c:v>1</c:v>
                </c:pt>
                <c:pt idx="18">
                  <c:v>1</c:v>
                </c:pt>
                <c:pt idx="19">
                  <c:v>0</c:v>
                </c:pt>
                <c:pt idx="20">
                  <c:v>0</c:v>
                </c:pt>
                <c:pt idx="21">
                  <c:v>0</c:v>
                </c:pt>
                <c:pt idx="22">
                  <c:v>0</c:v>
                </c:pt>
              </c:numCache>
            </c:numRef>
          </c:val>
          <c:extLst>
            <c:ext xmlns:c16="http://schemas.microsoft.com/office/drawing/2014/chart" uri="{C3380CC4-5D6E-409C-BE32-E72D297353CC}">
              <c16:uniqueId val="{00000000-3C59-8C4A-9AA0-16EC05082128}"/>
            </c:ext>
          </c:extLst>
        </c:ser>
        <c:ser>
          <c:idx val="1"/>
          <c:order val="1"/>
          <c:tx>
            <c:strRef>
              <c:f>Sheet1!$A$3</c:f>
              <c:strCache>
                <c:ptCount val="1"/>
                <c:pt idx="0">
                  <c:v>documentée</c:v>
                </c:pt>
              </c:strCache>
            </c:strRef>
          </c:tx>
          <c:spPr>
            <a:solidFill>
              <a:srgbClr val="FF6600"/>
            </a:solidFill>
          </c:spPr>
          <c:invertIfNegative val="0"/>
          <c:cat>
            <c:numRef>
              <c:f>Sheet1!$B$1:$X$1</c:f>
              <c:numCache>
                <c:formatCode>General</c:formatCode>
                <c:ptCount val="23"/>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numCache>
            </c:numRef>
          </c:cat>
          <c:val>
            <c:numRef>
              <c:f>Sheet1!$B$3:$X$3</c:f>
              <c:numCache>
                <c:formatCode>General</c:formatCode>
                <c:ptCount val="23"/>
                <c:pt idx="0">
                  <c:v>0</c:v>
                </c:pt>
                <c:pt idx="1">
                  <c:v>0</c:v>
                </c:pt>
                <c:pt idx="2">
                  <c:v>2</c:v>
                </c:pt>
                <c:pt idx="3">
                  <c:v>0</c:v>
                </c:pt>
                <c:pt idx="4">
                  <c:v>1</c:v>
                </c:pt>
                <c:pt idx="5">
                  <c:v>0</c:v>
                </c:pt>
                <c:pt idx="6">
                  <c:v>1</c:v>
                </c:pt>
                <c:pt idx="7">
                  <c:v>2</c:v>
                </c:pt>
                <c:pt idx="8">
                  <c:v>2</c:v>
                </c:pt>
                <c:pt idx="9">
                  <c:v>1</c:v>
                </c:pt>
                <c:pt idx="10">
                  <c:v>0</c:v>
                </c:pt>
                <c:pt idx="11">
                  <c:v>1</c:v>
                </c:pt>
                <c:pt idx="12">
                  <c:v>0</c:v>
                </c:pt>
                <c:pt idx="13">
                  <c:v>2</c:v>
                </c:pt>
                <c:pt idx="14">
                  <c:v>1</c:v>
                </c:pt>
                <c:pt idx="15">
                  <c:v>0</c:v>
                </c:pt>
                <c:pt idx="16">
                  <c:v>0</c:v>
                </c:pt>
                <c:pt idx="17">
                  <c:v>0</c:v>
                </c:pt>
                <c:pt idx="18">
                  <c:v>0</c:v>
                </c:pt>
                <c:pt idx="19">
                  <c:v>0</c:v>
                </c:pt>
                <c:pt idx="20">
                  <c:v>0</c:v>
                </c:pt>
                <c:pt idx="21">
                  <c:v>1</c:v>
                </c:pt>
                <c:pt idx="22">
                  <c:v>0</c:v>
                </c:pt>
              </c:numCache>
            </c:numRef>
          </c:val>
          <c:extLst>
            <c:ext xmlns:c16="http://schemas.microsoft.com/office/drawing/2014/chart" uri="{C3380CC4-5D6E-409C-BE32-E72D297353CC}">
              <c16:uniqueId val="{00000001-3C59-8C4A-9AA0-16EC05082128}"/>
            </c:ext>
          </c:extLst>
        </c:ser>
        <c:dLbls>
          <c:showLegendKey val="0"/>
          <c:showVal val="0"/>
          <c:showCatName val="0"/>
          <c:showSerName val="0"/>
          <c:showPercent val="0"/>
          <c:showBubbleSize val="0"/>
        </c:dLbls>
        <c:gapWidth val="100"/>
        <c:overlap val="100"/>
        <c:axId val="32343936"/>
        <c:axId val="32345472"/>
      </c:barChart>
      <c:catAx>
        <c:axId val="32343936"/>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32345472"/>
        <c:crossesAt val="0"/>
        <c:auto val="1"/>
        <c:lblAlgn val="ctr"/>
        <c:lblOffset val="100"/>
        <c:tickLblSkip val="2"/>
        <c:tickMarkSkip val="1"/>
        <c:noMultiLvlLbl val="0"/>
      </c:catAx>
      <c:valAx>
        <c:axId val="32345472"/>
        <c:scaling>
          <c:orientation val="minMax"/>
          <c:max val="5"/>
          <c:min val="0"/>
        </c:scaling>
        <c:delete val="0"/>
        <c:axPos val="l"/>
        <c:numFmt formatCode="General" sourceLinked="1"/>
        <c:majorTickMark val="out"/>
        <c:minorTickMark val="none"/>
        <c:tickLblPos val="nextTo"/>
        <c:txPr>
          <a:bodyPr rot="0" vert="horz"/>
          <a:lstStyle/>
          <a:p>
            <a:pPr>
              <a:defRPr/>
            </a:pPr>
            <a:endParaRPr lang="fr-FR"/>
          </a:p>
        </c:txPr>
        <c:crossAx val="32343936"/>
        <c:crosses val="autoZero"/>
        <c:crossBetween val="between"/>
        <c:majorUnit val="1"/>
        <c:minorUnit val="0.2"/>
      </c:valAx>
    </c:plotArea>
    <c:legend>
      <c:legendPos val="b"/>
      <c:layout>
        <c:manualLayout>
          <c:xMode val="edge"/>
          <c:yMode val="edge"/>
          <c:x val="0.61048112111180297"/>
          <c:y val="0.115382210574032"/>
          <c:w val="0.36323529411764699"/>
          <c:h val="0.233913144854968"/>
        </c:manualLayout>
      </c:layout>
      <c:overlay val="0"/>
    </c:legend>
    <c:plotVisOnly val="1"/>
    <c:dispBlanksAs val="gap"/>
    <c:showDLblsOverMax val="0"/>
  </c:chart>
  <c:spPr>
    <a:solidFill>
      <a:schemeClr val="accent3">
        <a:lumMod val="20000"/>
        <a:lumOff val="80000"/>
      </a:schemeClr>
    </a:solidFill>
    <a:ln>
      <a:solidFill>
        <a:srgbClr val="073779"/>
      </a:solidFill>
    </a:ln>
  </c:spPr>
  <c:txPr>
    <a:bodyPr/>
    <a:lstStyle/>
    <a:p>
      <a:pPr>
        <a:defRPr sz="1400" baseline="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EE317-DBC5-5140-8017-D2B6D0C804E8}" type="datetimeFigureOut">
              <a:rPr lang="fr-FR" smtClean="0"/>
              <a:t>14/10/2022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994C3-367D-834C-9F3C-00B113948A4D}" type="slidenum">
              <a:rPr lang="fr-FR" smtClean="0"/>
              <a:t>‹N°›</a:t>
            </a:fld>
            <a:endParaRPr lang="fr-FR"/>
          </a:p>
        </p:txBody>
      </p:sp>
    </p:spTree>
    <p:extLst>
      <p:ext uri="{BB962C8B-B14F-4D97-AF65-F5344CB8AC3E}">
        <p14:creationId xmlns:p14="http://schemas.microsoft.com/office/powerpoint/2010/main" val="187807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1</a:t>
            </a:fld>
            <a:endParaRPr lang="fr-FR"/>
          </a:p>
        </p:txBody>
      </p:sp>
    </p:spTree>
    <p:extLst>
      <p:ext uri="{BB962C8B-B14F-4D97-AF65-F5344CB8AC3E}">
        <p14:creationId xmlns:p14="http://schemas.microsoft.com/office/powerpoint/2010/main" val="376377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27</a:t>
            </a:fld>
            <a:endParaRPr lang="fr-FR"/>
          </a:p>
        </p:txBody>
      </p:sp>
    </p:spTree>
    <p:extLst>
      <p:ext uri="{BB962C8B-B14F-4D97-AF65-F5344CB8AC3E}">
        <p14:creationId xmlns:p14="http://schemas.microsoft.com/office/powerpoint/2010/main" val="19554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28</a:t>
            </a:fld>
            <a:endParaRPr lang="fr-FR"/>
          </a:p>
        </p:txBody>
      </p:sp>
    </p:spTree>
    <p:extLst>
      <p:ext uri="{BB962C8B-B14F-4D97-AF65-F5344CB8AC3E}">
        <p14:creationId xmlns:p14="http://schemas.microsoft.com/office/powerpoint/2010/main" val="370513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29</a:t>
            </a:fld>
            <a:endParaRPr lang="fr-FR"/>
          </a:p>
        </p:txBody>
      </p:sp>
    </p:spTree>
    <p:extLst>
      <p:ext uri="{BB962C8B-B14F-4D97-AF65-F5344CB8AC3E}">
        <p14:creationId xmlns:p14="http://schemas.microsoft.com/office/powerpoint/2010/main" val="350527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30</a:t>
            </a:fld>
            <a:endParaRPr lang="fr-FR"/>
          </a:p>
        </p:txBody>
      </p:sp>
    </p:spTree>
    <p:extLst>
      <p:ext uri="{BB962C8B-B14F-4D97-AF65-F5344CB8AC3E}">
        <p14:creationId xmlns:p14="http://schemas.microsoft.com/office/powerpoint/2010/main" val="2488965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33</a:t>
            </a:fld>
            <a:endParaRPr lang="fr-FR"/>
          </a:p>
        </p:txBody>
      </p:sp>
    </p:spTree>
    <p:extLst>
      <p:ext uri="{BB962C8B-B14F-4D97-AF65-F5344CB8AC3E}">
        <p14:creationId xmlns:p14="http://schemas.microsoft.com/office/powerpoint/2010/main" val="155651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6</a:t>
            </a:fld>
            <a:endParaRPr lang="fr-FR"/>
          </a:p>
        </p:txBody>
      </p:sp>
    </p:spTree>
    <p:extLst>
      <p:ext uri="{BB962C8B-B14F-4D97-AF65-F5344CB8AC3E}">
        <p14:creationId xmlns:p14="http://schemas.microsoft.com/office/powerpoint/2010/main" val="227612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9</a:t>
            </a:fld>
            <a:endParaRPr lang="fr-FR"/>
          </a:p>
        </p:txBody>
      </p:sp>
    </p:spTree>
    <p:extLst>
      <p:ext uri="{BB962C8B-B14F-4D97-AF65-F5344CB8AC3E}">
        <p14:creationId xmlns:p14="http://schemas.microsoft.com/office/powerpoint/2010/main" val="372103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Zidovudine post-</a:t>
            </a:r>
            <a:r>
              <a:rPr lang="fr-FR" err="1"/>
              <a:t>exposure</a:t>
            </a:r>
            <a:r>
              <a:rPr lang="fr-FR"/>
              <a:t> </a:t>
            </a:r>
            <a:r>
              <a:rPr lang="fr-FR" err="1"/>
              <a:t>prophylaxis</a:t>
            </a:r>
            <a:r>
              <a:rPr lang="fr-FR"/>
              <a:t> </a:t>
            </a:r>
            <a:r>
              <a:rPr lang="fr-FR" err="1"/>
              <a:t>was</a:t>
            </a:r>
            <a:r>
              <a:rPr lang="fr-FR"/>
              <a:t> </a:t>
            </a:r>
            <a:r>
              <a:rPr lang="fr-FR" err="1"/>
              <a:t>evaluated</a:t>
            </a:r>
            <a:r>
              <a:rPr lang="fr-FR"/>
              <a:t>. Of </a:t>
            </a:r>
            <a:r>
              <a:rPr lang="fr-FR" err="1"/>
              <a:t>those</a:t>
            </a:r>
            <a:r>
              <a:rPr lang="fr-FR"/>
              <a:t> </a:t>
            </a:r>
            <a:r>
              <a:rPr lang="fr-FR" err="1"/>
              <a:t>who</a:t>
            </a:r>
            <a:r>
              <a:rPr lang="fr-FR"/>
              <a:t> </a:t>
            </a:r>
            <a:r>
              <a:rPr lang="fr-FR" err="1"/>
              <a:t>took</a:t>
            </a:r>
            <a:r>
              <a:rPr lang="fr-FR"/>
              <a:t> zidovudine, 66% of </a:t>
            </a:r>
            <a:r>
              <a:rPr lang="fr-FR" err="1"/>
              <a:t>controls</a:t>
            </a:r>
            <a:r>
              <a:rPr lang="fr-FR"/>
              <a:t> and 89% of cases </a:t>
            </a:r>
            <a:r>
              <a:rPr lang="fr-FR" err="1"/>
              <a:t>had</a:t>
            </a:r>
            <a:r>
              <a:rPr lang="fr-FR"/>
              <a:t> </a:t>
            </a:r>
            <a:r>
              <a:rPr lang="fr-FR" err="1"/>
              <a:t>their</a:t>
            </a:r>
            <a:r>
              <a:rPr lang="fr-FR"/>
              <a:t> first dose </a:t>
            </a:r>
            <a:r>
              <a:rPr lang="fr-FR" err="1"/>
              <a:t>within</a:t>
            </a:r>
            <a:r>
              <a:rPr lang="fr-FR"/>
              <a:t> four </a:t>
            </a:r>
            <a:r>
              <a:rPr lang="fr-FR" err="1"/>
              <a:t>hours</a:t>
            </a:r>
            <a:r>
              <a:rPr lang="fr-FR"/>
              <a:t> </a:t>
            </a:r>
            <a:r>
              <a:rPr lang="fr-FR" err="1"/>
              <a:t>after</a:t>
            </a:r>
            <a:r>
              <a:rPr lang="fr-FR"/>
              <a:t> </a:t>
            </a:r>
            <a:r>
              <a:rPr lang="fr-FR" err="1"/>
              <a:t>exposure</a:t>
            </a:r>
            <a:r>
              <a:rPr lang="fr-FR"/>
              <a:t>. </a:t>
            </a:r>
            <a:r>
              <a:rPr lang="fr-FR" err="1"/>
              <a:t>Sixty</a:t>
            </a:r>
            <a:r>
              <a:rPr lang="fr-FR"/>
              <a:t>-six percent of </a:t>
            </a:r>
            <a:r>
              <a:rPr lang="fr-FR" err="1"/>
              <a:t>controls</a:t>
            </a:r>
            <a:r>
              <a:rPr lang="fr-FR"/>
              <a:t> and 44% of cases </a:t>
            </a:r>
            <a:r>
              <a:rPr lang="fr-FR" err="1"/>
              <a:t>continued</a:t>
            </a:r>
            <a:r>
              <a:rPr lang="fr-FR"/>
              <a:t> </a:t>
            </a:r>
            <a:r>
              <a:rPr lang="fr-FR" err="1"/>
              <a:t>taking</a:t>
            </a:r>
            <a:r>
              <a:rPr lang="fr-FR"/>
              <a:t> zidovudine for at least four </a:t>
            </a:r>
            <a:r>
              <a:rPr lang="fr-FR" err="1"/>
              <a:t>weeks</a:t>
            </a:r>
            <a:r>
              <a:rPr lang="fr-FR"/>
              <a:t>. The </a:t>
            </a:r>
            <a:r>
              <a:rPr lang="fr-FR" err="1"/>
              <a:t>majority</a:t>
            </a:r>
            <a:r>
              <a:rPr lang="fr-FR"/>
              <a:t> of cases and </a:t>
            </a:r>
            <a:r>
              <a:rPr lang="fr-FR" err="1"/>
              <a:t>controls</a:t>
            </a:r>
            <a:r>
              <a:rPr lang="fr-FR"/>
              <a:t> </a:t>
            </a:r>
            <a:r>
              <a:rPr lang="fr-FR" err="1"/>
              <a:t>took</a:t>
            </a:r>
            <a:r>
              <a:rPr lang="fr-FR"/>
              <a:t> at least 1000 mg of zidovudine per </a:t>
            </a:r>
            <a:r>
              <a:rPr lang="fr-FR" err="1"/>
              <a:t>day</a:t>
            </a:r>
            <a:r>
              <a:rPr lang="fr-FR"/>
              <a:t>. In addition, of </a:t>
            </a:r>
            <a:r>
              <a:rPr lang="fr-FR" err="1"/>
              <a:t>approximately</a:t>
            </a:r>
            <a:r>
              <a:rPr lang="fr-FR"/>
              <a:t> 70% of cases and </a:t>
            </a:r>
            <a:r>
              <a:rPr lang="fr-FR" err="1"/>
              <a:t>controls</a:t>
            </a:r>
            <a:r>
              <a:rPr lang="fr-FR"/>
              <a:t> </a:t>
            </a:r>
            <a:r>
              <a:rPr lang="fr-FR" err="1"/>
              <a:t>who</a:t>
            </a:r>
            <a:r>
              <a:rPr lang="fr-FR"/>
              <a:t> </a:t>
            </a:r>
            <a:r>
              <a:rPr lang="fr-FR" err="1"/>
              <a:t>took</a:t>
            </a:r>
            <a:r>
              <a:rPr lang="fr-FR"/>
              <a:t> zidovudine, the source patients </a:t>
            </a:r>
            <a:r>
              <a:rPr lang="fr-FR" err="1"/>
              <a:t>were</a:t>
            </a:r>
            <a:r>
              <a:rPr lang="fr-FR"/>
              <a:t> </a:t>
            </a:r>
            <a:r>
              <a:rPr lang="fr-FR" err="1"/>
              <a:t>taking</a:t>
            </a:r>
            <a:r>
              <a:rPr lang="fr-FR"/>
              <a:t> zidovudine at the time of the </a:t>
            </a:r>
            <a:r>
              <a:rPr lang="fr-FR" err="1"/>
              <a:t>HCW’s</a:t>
            </a:r>
            <a:r>
              <a:rPr lang="fr-FR"/>
              <a:t> </a:t>
            </a:r>
            <a:r>
              <a:rPr lang="fr-FR" err="1"/>
              <a:t>exposure</a:t>
            </a:r>
            <a:r>
              <a:rPr lang="fr-FR"/>
              <a:t>.</a:t>
            </a:r>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11</a:t>
            </a:fld>
            <a:endParaRPr lang="fr-FR"/>
          </a:p>
        </p:txBody>
      </p:sp>
    </p:spTree>
    <p:extLst>
      <p:ext uri="{BB962C8B-B14F-4D97-AF65-F5344CB8AC3E}">
        <p14:creationId xmlns:p14="http://schemas.microsoft.com/office/powerpoint/2010/main" val="6456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question n’est pas tant un élargissement de l’accès au TPE mais plutôt un accès rapide à ceux qui en ont besoin</a:t>
            </a:r>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18</a:t>
            </a:fld>
            <a:endParaRPr lang="fr-FR"/>
          </a:p>
        </p:txBody>
      </p:sp>
    </p:spTree>
    <p:extLst>
      <p:ext uri="{BB962C8B-B14F-4D97-AF65-F5344CB8AC3E}">
        <p14:creationId xmlns:p14="http://schemas.microsoft.com/office/powerpoint/2010/main" val="398620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05669A"/>
                </a:solidFill>
                <a:latin typeface="Arial" panose="020B0604020202020204" pitchFamily="34" charset="0"/>
              </a:rPr>
              <a:t>* Dans le cas d’une personne source connue comme infectée par le VIH, suivie et traitée, dont la charge virale plasmatique est régulièrement indétectable, il est légitime de ne pas traiter. Il est recommandé de ne contrôler la charge virale du patient source que si le dernier contrôle biologique notant une CV indétectable date de plus de six mois ou si existent des doutes sur la bonne observance aux ARV du patient source. Dans ces situations un TPE peut être instauré en urgence mais il devra être interrompu à 48-96 heures lorsque le référent reverra la personne exposée, si la charge virale de la personne source s’avère toujours indétectable (contrôle fait juste après l’exposition). </a:t>
            </a:r>
          </a:p>
          <a:p>
            <a:endParaRPr lang="fr-FR"/>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19</a:t>
            </a:fld>
            <a:endParaRPr lang="fr-FR"/>
          </a:p>
        </p:txBody>
      </p:sp>
    </p:spTree>
    <p:extLst>
      <p:ext uri="{BB962C8B-B14F-4D97-AF65-F5344CB8AC3E}">
        <p14:creationId xmlns:p14="http://schemas.microsoft.com/office/powerpoint/2010/main" val="241349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spcBef>
                <a:spcPct val="0"/>
              </a:spcBef>
              <a:spcAft>
                <a:spcPct val="0"/>
              </a:spcAft>
            </a:pPr>
            <a:r>
              <a:rPr lang="fr-FR" sz="1200">
                <a:solidFill>
                  <a:schemeClr val="accent2">
                    <a:lumMod val="75000"/>
                  </a:schemeClr>
                </a:solidFill>
                <a:latin typeface="Arial" panose="020B0604020202020204" pitchFamily="34" charset="0"/>
              </a:rPr>
              <a:t>* Dans le cas d’une personne source connue comme infectée par le VIH, suivie et traitée, dont la charge virale plasmatique est régulièrement indétectable, il est légitime de ne pas traiter. Il est recommandé de ne contrôler la charge virale du patient source que si le dernier contrôle biologique notant une CV indétectable date de plus de six mois ou si existent des doutes sur la bonne observance aux ARV du patient source. Dans ces situations un TPE peut être instauré en urgence mais il devra être interrompu à 48-96 heures lorsque le référent reverra la personne exposée, si la charge virale de la personne source s’avère toujours indétectable (contrôle fait juste après l’exposition).</a:t>
            </a:r>
          </a:p>
          <a:p>
            <a:pPr fontAlgn="base">
              <a:spcBef>
                <a:spcPct val="0"/>
              </a:spcBef>
              <a:spcAft>
                <a:spcPct val="0"/>
              </a:spcAft>
            </a:pPr>
            <a:r>
              <a:rPr lang="fr-FR" sz="1200">
                <a:solidFill>
                  <a:schemeClr val="accent2">
                    <a:lumMod val="75000"/>
                  </a:schemeClr>
                </a:solidFill>
                <a:latin typeface="Arial" panose="020B0604020202020204" pitchFamily="34" charset="0"/>
              </a:rPr>
              <a:t>** Groupe à prévalence élevée : HSH multipartenaires, travailleurs du sexe, ou personne originaire de région à prévalence du VIH &gt;1 % (Afrique, Caraïbes dont Antilles françaises, Amérique du Sud dont Guyane, Asie), ou usager de drogue injectable.</a:t>
            </a:r>
          </a:p>
          <a:p>
            <a:endParaRPr lang="fr-FR"/>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20</a:t>
            </a:fld>
            <a:endParaRPr lang="fr-FR"/>
          </a:p>
        </p:txBody>
      </p:sp>
    </p:spTree>
    <p:extLst>
      <p:ext uri="{BB962C8B-B14F-4D97-AF65-F5344CB8AC3E}">
        <p14:creationId xmlns:p14="http://schemas.microsoft.com/office/powerpoint/2010/main" val="299075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22</a:t>
            </a:fld>
            <a:endParaRPr lang="fr-FR"/>
          </a:p>
        </p:txBody>
      </p:sp>
    </p:spTree>
    <p:extLst>
      <p:ext uri="{BB962C8B-B14F-4D97-AF65-F5344CB8AC3E}">
        <p14:creationId xmlns:p14="http://schemas.microsoft.com/office/powerpoint/2010/main" val="140942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9994C3-367D-834C-9F3C-00B113948A4D}" type="slidenum">
              <a:rPr lang="fr-FR" smtClean="0"/>
              <a:t>25</a:t>
            </a:fld>
            <a:endParaRPr lang="fr-FR"/>
          </a:p>
        </p:txBody>
      </p:sp>
    </p:spTree>
    <p:extLst>
      <p:ext uri="{BB962C8B-B14F-4D97-AF65-F5344CB8AC3E}">
        <p14:creationId xmlns:p14="http://schemas.microsoft.com/office/powerpoint/2010/main" val="2174996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chemeClr val="accent1">
              <a:lumMod val="40000"/>
              <a:lumOff val="60000"/>
            </a:schemeClr>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CFC82212-26E9-1744-B007-DB23F3999471}" type="datetime10">
              <a:rPr lang="fr-FR" smtClean="0"/>
              <a:t>09:00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pPr/>
              <a:t>‹N°›</a:t>
            </a:fld>
            <a:endParaRPr lang="en-US"/>
          </a:p>
        </p:txBody>
      </p:sp>
      <p:pic>
        <p:nvPicPr>
          <p:cNvPr id="5" name="Image 4">
            <a:extLst>
              <a:ext uri="{FF2B5EF4-FFF2-40B4-BE49-F238E27FC236}">
                <a16:creationId xmlns:a16="http://schemas.microsoft.com/office/drawing/2014/main" id="{B87F58A9-2C0B-3647-A35E-890EC7288133}"/>
              </a:ext>
            </a:extLst>
          </p:cNvPr>
          <p:cNvPicPr>
            <a:picLocks noChangeAspect="1"/>
          </p:cNvPicPr>
          <p:nvPr userDrawn="1"/>
        </p:nvPicPr>
        <p:blipFill>
          <a:blip r:embed="rId2"/>
          <a:stretch>
            <a:fillRect/>
          </a:stretch>
        </p:blipFill>
        <p:spPr>
          <a:xfrm>
            <a:off x="185309" y="180592"/>
            <a:ext cx="2587251" cy="1645920"/>
          </a:xfrm>
          <a:prstGeom prst="rect">
            <a:avLst/>
          </a:prstGeom>
        </p:spPr>
      </p:pic>
      <p:pic>
        <p:nvPicPr>
          <p:cNvPr id="10" name="Image 9">
            <a:extLst>
              <a:ext uri="{FF2B5EF4-FFF2-40B4-BE49-F238E27FC236}">
                <a16:creationId xmlns:a16="http://schemas.microsoft.com/office/drawing/2014/main" id="{FDDC6978-4795-B240-93A9-760CAA4E403D}"/>
              </a:ext>
            </a:extLst>
          </p:cNvPr>
          <p:cNvPicPr>
            <a:picLocks noChangeAspect="1"/>
          </p:cNvPicPr>
          <p:nvPr userDrawn="1"/>
        </p:nvPicPr>
        <p:blipFill>
          <a:blip r:embed="rId3"/>
          <a:stretch>
            <a:fillRect/>
          </a:stretch>
        </p:blipFill>
        <p:spPr>
          <a:xfrm>
            <a:off x="8941352" y="271400"/>
            <a:ext cx="2642118" cy="145856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A57D0-14C7-7442-B49C-F174F9B721E8}" type="datetime10">
              <a:rPr lang="fr-FR" smtClean="0"/>
              <a:t>09:00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08C1CA-E1E9-7E49-BB0E-4057CC99BD30}" type="datetime10">
              <a:rPr lang="fr-FR" smtClean="0"/>
              <a:t>09:00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28053" y="0"/>
            <a:ext cx="11436905" cy="883920"/>
          </a:xfrm>
        </p:spPr>
        <p:txBody>
          <a:bodyPr anchor="ctr" anchorCtr="0"/>
          <a:lstStyle>
            <a:lvl1pPr>
              <a:defRPr>
                <a:solidFill>
                  <a:srgbClr val="88297E"/>
                </a:solidFill>
              </a:defRPr>
            </a:lvl1pPr>
          </a:lstStyle>
          <a:p>
            <a:r>
              <a:rPr lang="fr-FR" dirty="0"/>
              <a:t>Cliquez et modifiez le titre</a:t>
            </a:r>
          </a:p>
        </p:txBody>
      </p:sp>
      <p:sp>
        <p:nvSpPr>
          <p:cNvPr id="6" name="Espace réservé du numéro de diapositive 5"/>
          <p:cNvSpPr>
            <a:spLocks noGrp="1"/>
          </p:cNvSpPr>
          <p:nvPr>
            <p:ph type="sldNum" sz="quarter" idx="12"/>
          </p:nvPr>
        </p:nvSpPr>
        <p:spPr>
          <a:xfrm>
            <a:off x="6756935" y="6366512"/>
            <a:ext cx="2844800" cy="365125"/>
          </a:xfrm>
        </p:spPr>
        <p:txBody>
          <a:bodyPr/>
          <a:lstStyle/>
          <a:p>
            <a:fld id="{6D31A66A-5BF4-DC42-9359-11F19BFB9445}" type="slidenum">
              <a:rPr lang="fr-FR" smtClean="0"/>
              <a:t>‹N°›</a:t>
            </a:fld>
            <a:endParaRPr lang="fr-FR"/>
          </a:p>
        </p:txBody>
      </p:sp>
      <p:sp>
        <p:nvSpPr>
          <p:cNvPr id="8" name="Espace réservé du contenu 7">
            <a:extLst>
              <a:ext uri="{FF2B5EF4-FFF2-40B4-BE49-F238E27FC236}">
                <a16:creationId xmlns:a16="http://schemas.microsoft.com/office/drawing/2014/main" id="{D2D59493-319B-4A99-99B3-6260176DDA32}"/>
              </a:ext>
            </a:extLst>
          </p:cNvPr>
          <p:cNvSpPr>
            <a:spLocks noGrp="1"/>
          </p:cNvSpPr>
          <p:nvPr>
            <p:ph sz="quarter" idx="13"/>
          </p:nvPr>
        </p:nvSpPr>
        <p:spPr>
          <a:xfrm>
            <a:off x="528000" y="1046496"/>
            <a:ext cx="11321144" cy="5070687"/>
          </a:xfrm>
        </p:spPr>
        <p:txBody>
          <a:bodyPr/>
          <a:lstStyle>
            <a:lvl1pPr marL="198690" indent="-198690">
              <a:buClr>
                <a:schemeClr val="accent2"/>
              </a:buClr>
              <a:buSzPct val="100000"/>
              <a:buFontTx/>
              <a:buBlip>
                <a:blip r:embed="rId3"/>
              </a:buBlip>
              <a:defRPr>
                <a:solidFill>
                  <a:schemeClr val="accent2"/>
                </a:solidFill>
              </a:defRPr>
            </a:lvl1pPr>
            <a:lvl2pPr marL="587671" indent="-224089">
              <a:buSzPct val="75000"/>
              <a:buFont typeface="Apple Symbols" panose="02000000000000000000" pitchFamily="2" charset="-79"/>
              <a:buChar char="⦿"/>
              <a:defRPr>
                <a:solidFill>
                  <a:srgbClr val="C00000"/>
                </a:solidFill>
              </a:defRPr>
            </a:lvl2pPr>
            <a:lvl3pPr marL="854024" indent="-255804">
              <a:buClrTx/>
              <a:buSzPct val="100000"/>
              <a:buFont typeface="Arial" panose="020B0604020202020204" pitchFamily="34" charset="0"/>
              <a:buChar char="•"/>
              <a:defRPr>
                <a:solidFill>
                  <a:srgbClr val="88297E"/>
                </a:solidFill>
              </a:defRPr>
            </a:lvl3pPr>
            <a:lvl4pPr>
              <a:defRPr>
                <a:solidFill>
                  <a:schemeClr val="bg1">
                    <a:lumMod val="75000"/>
                  </a:schemeClr>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0045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6A6D3EE2-302F-4352-A7E8-F2ABC7EF2CDD}" type="datetimeFigureOut">
              <a:rPr lang="fr-FR">
                <a:solidFill>
                  <a:prstClr val="black">
                    <a:tint val="75000"/>
                  </a:prstClr>
                </a:solidFill>
                <a:latin typeface="Calibri"/>
              </a:rPr>
              <a:pPr>
                <a:defRPr/>
              </a:pPr>
              <a:t>14/10/2022</a:t>
            </a:fld>
            <a:endParaRPr lang="fr-FR">
              <a:solidFill>
                <a:prstClr val="black">
                  <a:tint val="75000"/>
                </a:prstClr>
              </a:solidFill>
              <a:latin typeface="Calibri"/>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9" name="Espace réservé du numéro de diapositive 5"/>
          <p:cNvSpPr>
            <a:spLocks noGrp="1"/>
          </p:cNvSpPr>
          <p:nvPr>
            <p:ph type="sldNum" sz="quarter" idx="12"/>
          </p:nvPr>
        </p:nvSpPr>
        <p:spPr/>
        <p:txBody>
          <a:bodyPr/>
          <a:lstStyle>
            <a:lvl1pPr>
              <a:defRPr/>
            </a:lvl1pPr>
          </a:lstStyle>
          <a:p>
            <a:fld id="{598D06A9-7C64-4850-AB66-F2BD0082AA4B}" type="slidenum">
              <a:rPr lang="fr-FR" altLang="fr-FR"/>
              <a:pPr/>
              <a:t>‹N°›</a:t>
            </a:fld>
            <a:endParaRPr lang="fr-FR" altLang="fr-FR"/>
          </a:p>
        </p:txBody>
      </p:sp>
    </p:spTree>
    <p:extLst>
      <p:ext uri="{BB962C8B-B14F-4D97-AF65-F5344CB8AC3E}">
        <p14:creationId xmlns:p14="http://schemas.microsoft.com/office/powerpoint/2010/main" val="135763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B0B078-4E49-B24F-B570-A5A8D6293947}" type="datetime10">
              <a:rPr lang="fr-FR" smtClean="0"/>
              <a:t>09:00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E2974BD-5FE4-E946-B3FA-F1BDEA2FB50F}" type="datetime10">
              <a:rPr lang="fr-FR" smtClean="0"/>
              <a:t>09:00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2728FE00-4B41-784D-94AD-FD3A808A2AAA}" type="datetime10">
              <a:rPr lang="fr-FR" smtClean="0"/>
              <a:t>09:00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8D2A6F8E-F2E5-874F-87F2-046FBDB0EF0E}" type="datetime10">
              <a:rPr lang="fr-FR" smtClean="0"/>
              <a:t>09:00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t>‹N°›</a:t>
            </a:fld>
            <a:endParaRPr lang="en-US"/>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CA2E9E-AB93-A242-B55E-0485F9790974}" type="datetime10">
              <a:rPr lang="fr-FR" smtClean="0"/>
              <a:t>09:00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0AE97-FE4B-8040-A132-D695C3DF95B7}" type="datetime10">
              <a:rPr lang="fr-FR" smtClean="0"/>
              <a:t>09:00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4E2FA3DD-ECC0-5847-A37C-6CB592992E02}" type="datetime10">
              <a:rPr lang="fr-FR" smtClean="0"/>
              <a:t>09:00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32969BF-B317-DD47-8207-A7916057F255}" type="datetime10">
              <a:rPr lang="fr-FR" smtClean="0"/>
              <a:t>09:00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739" y="322227"/>
            <a:ext cx="10863469" cy="1188720"/>
          </a:xfrm>
          <a:prstGeom prst="rect">
            <a:avLst/>
          </a:prstGeom>
          <a:solidFill>
            <a:schemeClr val="accent1">
              <a:lumMod val="40000"/>
              <a:lumOff val="60000"/>
            </a:schemeClr>
          </a:solidFill>
          <a:ln w="31750" cap="sq">
            <a:solidFill>
              <a:schemeClr val="tx1"/>
            </a:solidFill>
            <a:miter lim="800000"/>
          </a:ln>
        </p:spPr>
        <p:txBody>
          <a:bodyPr vert="horz" lIns="182880" tIns="182880" rIns="182880" bIns="18288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95739" y="1779104"/>
            <a:ext cx="10933044" cy="43135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4621FD3-4CC2-8B43-BDB1-FF4CB1C017CD}" type="datetime10">
              <a:rPr lang="fr-FR" smtClean="0"/>
              <a:t>09:00</a:t>
            </a:fld>
            <a:endParaRPr lang="en-US"/>
          </a:p>
        </p:txBody>
      </p:sp>
      <p:sp>
        <p:nvSpPr>
          <p:cNvPr id="5" name="Footer Placeholder 4"/>
          <p:cNvSpPr>
            <a:spLocks noGrp="1"/>
          </p:cNvSpPr>
          <p:nvPr>
            <p:ph type="ftr" sz="quarter" idx="3"/>
          </p:nvPr>
        </p:nvSpPr>
        <p:spPr>
          <a:xfrm>
            <a:off x="695740" y="6236208"/>
            <a:ext cx="6805650"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Document_Microsoft_Word.docx"/><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99058-9571-3341-8D38-40E9E51DD03E}"/>
              </a:ext>
            </a:extLst>
          </p:cNvPr>
          <p:cNvSpPr>
            <a:spLocks noGrp="1"/>
          </p:cNvSpPr>
          <p:nvPr>
            <p:ph type="ctrTitle"/>
          </p:nvPr>
        </p:nvSpPr>
        <p:spPr/>
        <p:txBody>
          <a:bodyPr/>
          <a:lstStyle/>
          <a:p>
            <a:r>
              <a:rPr lang="fr-FR" dirty="0"/>
              <a:t>Parcours « Accident d’exposition aux virus - </a:t>
            </a:r>
            <a:r>
              <a:rPr lang="fr-FR" cap="none" dirty="0" err="1"/>
              <a:t>AEs</a:t>
            </a:r>
            <a:r>
              <a:rPr lang="fr-FR" dirty="0"/>
              <a:t> »</a:t>
            </a:r>
          </a:p>
        </p:txBody>
      </p:sp>
      <p:sp>
        <p:nvSpPr>
          <p:cNvPr id="3" name="Sous-titre 2">
            <a:extLst>
              <a:ext uri="{FF2B5EF4-FFF2-40B4-BE49-F238E27FC236}">
                <a16:creationId xmlns:a16="http://schemas.microsoft.com/office/drawing/2014/main" id="{B4244B9C-9C65-2846-B0F0-FE89339D924D}"/>
              </a:ext>
            </a:extLst>
          </p:cNvPr>
          <p:cNvSpPr>
            <a:spLocks noGrp="1"/>
          </p:cNvSpPr>
          <p:nvPr>
            <p:ph type="subTitle" idx="1"/>
          </p:nvPr>
        </p:nvSpPr>
        <p:spPr>
          <a:xfrm>
            <a:off x="2695194" y="4352544"/>
            <a:ext cx="6801612" cy="1827192"/>
          </a:xfrm>
        </p:spPr>
        <p:txBody>
          <a:bodyPr>
            <a:normAutofit/>
          </a:bodyPr>
          <a:lstStyle/>
          <a:p>
            <a:endParaRPr lang="fr-FR" dirty="0"/>
          </a:p>
          <a:p>
            <a:endParaRPr lang="fr-FR" dirty="0"/>
          </a:p>
          <a:p>
            <a:r>
              <a:rPr lang="fr-FR" dirty="0"/>
              <a:t>Dr Cédric Arvieux</a:t>
            </a:r>
          </a:p>
          <a:p>
            <a:r>
              <a:rPr lang="fr-FR" dirty="0"/>
              <a:t>14 octobre 2022 - Quimper</a:t>
            </a:r>
          </a:p>
        </p:txBody>
      </p:sp>
    </p:spTree>
    <p:extLst>
      <p:ext uri="{BB962C8B-B14F-4D97-AF65-F5344CB8AC3E}">
        <p14:creationId xmlns:p14="http://schemas.microsoft.com/office/powerpoint/2010/main" val="11417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AFC2F-DD56-5340-A457-4F49B0BD1C45}"/>
              </a:ext>
            </a:extLst>
          </p:cNvPr>
          <p:cNvSpPr>
            <a:spLocks noGrp="1"/>
          </p:cNvSpPr>
          <p:nvPr>
            <p:ph type="title"/>
          </p:nvPr>
        </p:nvSpPr>
        <p:spPr/>
        <p:txBody>
          <a:bodyPr/>
          <a:lstStyle/>
          <a:p>
            <a:r>
              <a:rPr lang="fr-FR"/>
              <a:t>Transmissions professionnelles en France</a:t>
            </a:r>
          </a:p>
        </p:txBody>
      </p:sp>
      <p:sp>
        <p:nvSpPr>
          <p:cNvPr id="3" name="Espace réservé du contenu 2">
            <a:extLst>
              <a:ext uri="{FF2B5EF4-FFF2-40B4-BE49-F238E27FC236}">
                <a16:creationId xmlns:a16="http://schemas.microsoft.com/office/drawing/2014/main" id="{E71F83A2-B537-4A4A-A5FB-F67509BEA66B}"/>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12239DE2-20F9-3741-BBE5-C72EB7FCD6BD}"/>
              </a:ext>
            </a:extLst>
          </p:cNvPr>
          <p:cNvSpPr>
            <a:spLocks noGrp="1"/>
          </p:cNvSpPr>
          <p:nvPr>
            <p:ph type="dt" sz="half" idx="10"/>
          </p:nvPr>
        </p:nvSpPr>
        <p:spPr/>
        <p:txBody>
          <a:bodyPr/>
          <a:lstStyle/>
          <a:p>
            <a:fld id="{D5B0B078-4E49-B24F-B570-A5A8D6293947}" type="datetime10">
              <a:rPr lang="fr-FR" smtClean="0"/>
              <a:t>09:00</a:t>
            </a:fld>
            <a:endParaRPr lang="en-US"/>
          </a:p>
        </p:txBody>
      </p:sp>
      <p:sp>
        <p:nvSpPr>
          <p:cNvPr id="5" name="Espace réservé du numéro de diapositive 4">
            <a:extLst>
              <a:ext uri="{FF2B5EF4-FFF2-40B4-BE49-F238E27FC236}">
                <a16:creationId xmlns:a16="http://schemas.microsoft.com/office/drawing/2014/main" id="{3E6F0677-9398-5740-8F67-913625AA1BB1}"/>
              </a:ext>
            </a:extLst>
          </p:cNvPr>
          <p:cNvSpPr>
            <a:spLocks noGrp="1"/>
          </p:cNvSpPr>
          <p:nvPr>
            <p:ph type="sldNum" sz="quarter" idx="12"/>
          </p:nvPr>
        </p:nvSpPr>
        <p:spPr/>
        <p:txBody>
          <a:bodyPr/>
          <a:lstStyle/>
          <a:p>
            <a:fld id="{8A7A6979-0714-4377-B894-6BE4C2D6E202}" type="slidenum">
              <a:rPr lang="en-US" smtClean="0"/>
              <a:pPr/>
              <a:t>10</a:t>
            </a:fld>
            <a:endParaRPr lang="en-US"/>
          </a:p>
        </p:txBody>
      </p:sp>
      <p:graphicFrame>
        <p:nvGraphicFramePr>
          <p:cNvPr id="6" name="Object 2">
            <a:extLst>
              <a:ext uri="{FF2B5EF4-FFF2-40B4-BE49-F238E27FC236}">
                <a16:creationId xmlns:a16="http://schemas.microsoft.com/office/drawing/2014/main" id="{1F7EF552-FB39-DD4D-985B-173291EAD8DD}"/>
              </a:ext>
            </a:extLst>
          </p:cNvPr>
          <p:cNvGraphicFramePr>
            <a:graphicFrameLocks noChangeAspect="1"/>
          </p:cNvGraphicFramePr>
          <p:nvPr>
            <p:extLst>
              <p:ext uri="{D42A27DB-BD31-4B8C-83A1-F6EECF244321}">
                <p14:modId xmlns:p14="http://schemas.microsoft.com/office/powerpoint/2010/main" val="913357991"/>
              </p:ext>
            </p:extLst>
          </p:nvPr>
        </p:nvGraphicFramePr>
        <p:xfrm>
          <a:off x="695739" y="2363548"/>
          <a:ext cx="5538590" cy="331589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3">
            <a:extLst>
              <a:ext uri="{FF2B5EF4-FFF2-40B4-BE49-F238E27FC236}">
                <a16:creationId xmlns:a16="http://schemas.microsoft.com/office/drawing/2014/main" id="{119D5BE7-E546-BC4C-9971-194B92339544}"/>
              </a:ext>
            </a:extLst>
          </p:cNvPr>
          <p:cNvPicPr>
            <a:picLocks noChangeAspect="1" noChangeArrowheads="1"/>
          </p:cNvPicPr>
          <p:nvPr/>
        </p:nvPicPr>
        <p:blipFill>
          <a:blip r:embed="rId3" cstate="print"/>
          <a:srcRect/>
          <a:stretch>
            <a:fillRect/>
          </a:stretch>
        </p:blipFill>
        <p:spPr bwMode="auto">
          <a:xfrm>
            <a:off x="6424268" y="2363548"/>
            <a:ext cx="5071993" cy="3338884"/>
          </a:xfrm>
          <a:prstGeom prst="rect">
            <a:avLst/>
          </a:prstGeom>
          <a:noFill/>
          <a:ln w="9525">
            <a:solidFill>
              <a:srgbClr val="073779"/>
            </a:solidFill>
            <a:miter lim="800000"/>
            <a:headEnd/>
            <a:tailEnd/>
          </a:ln>
        </p:spPr>
      </p:pic>
      <p:sp>
        <p:nvSpPr>
          <p:cNvPr id="8" name="ZoneTexte 7">
            <a:extLst>
              <a:ext uri="{FF2B5EF4-FFF2-40B4-BE49-F238E27FC236}">
                <a16:creationId xmlns:a16="http://schemas.microsoft.com/office/drawing/2014/main" id="{14CDA37D-BFC7-354A-947E-0FE0F52E6495}"/>
              </a:ext>
            </a:extLst>
          </p:cNvPr>
          <p:cNvSpPr txBox="1"/>
          <p:nvPr/>
        </p:nvSpPr>
        <p:spPr>
          <a:xfrm>
            <a:off x="4683760" y="2475308"/>
            <a:ext cx="764953" cy="461665"/>
          </a:xfrm>
          <a:prstGeom prst="rect">
            <a:avLst/>
          </a:prstGeom>
          <a:noFill/>
        </p:spPr>
        <p:txBody>
          <a:bodyPr wrap="none" rtlCol="0">
            <a:spAutoFit/>
          </a:bodyPr>
          <a:lstStyle/>
          <a:p>
            <a:r>
              <a:rPr lang="fr-FR" sz="2400" b="1"/>
              <a:t>VIH</a:t>
            </a:r>
          </a:p>
        </p:txBody>
      </p:sp>
    </p:spTree>
    <p:extLst>
      <p:ext uri="{BB962C8B-B14F-4D97-AF65-F5344CB8AC3E}">
        <p14:creationId xmlns:p14="http://schemas.microsoft.com/office/powerpoint/2010/main" val="9889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Rationnel du TPE dans les AES sanguins</a:t>
            </a:r>
          </a:p>
        </p:txBody>
      </p:sp>
      <p:sp>
        <p:nvSpPr>
          <p:cNvPr id="3" name="Espace réservé du contenu 2"/>
          <p:cNvSpPr>
            <a:spLocks noGrp="1"/>
          </p:cNvSpPr>
          <p:nvPr>
            <p:ph idx="1"/>
          </p:nvPr>
        </p:nvSpPr>
        <p:spPr>
          <a:xfrm>
            <a:off x="426785" y="1586064"/>
            <a:ext cx="10933044" cy="4313583"/>
          </a:xfrm>
        </p:spPr>
        <p:txBody>
          <a:bodyPr/>
          <a:lstStyle/>
          <a:p>
            <a:pPr>
              <a:lnSpc>
                <a:spcPct val="110000"/>
              </a:lnSpc>
            </a:pPr>
            <a:r>
              <a:rPr lang="fr-FR" sz="2667"/>
              <a:t> </a:t>
            </a:r>
            <a:r>
              <a:rPr lang="fr-FR" sz="1800"/>
              <a:t>Risque de transmission globale = 0,32%</a:t>
            </a:r>
          </a:p>
          <a:p>
            <a:pPr>
              <a:lnSpc>
                <a:spcPct val="110000"/>
              </a:lnSpc>
            </a:pPr>
            <a:r>
              <a:rPr lang="fr-FR" sz="1800"/>
              <a:t> Etude cas-témoins: 33 cas, 679 contrôles</a:t>
            </a:r>
          </a:p>
          <a:p>
            <a:pPr lvl="1">
              <a:lnSpc>
                <a:spcPct val="110000"/>
              </a:lnSpc>
            </a:pPr>
            <a:r>
              <a:rPr lang="fr-FR" sz="1600"/>
              <a:t>étude cas-contrôles, rétrospective, France, Italie, UK, USA – 01/1988 – 08/1994</a:t>
            </a:r>
          </a:p>
          <a:p>
            <a:endParaRPr lang="fr-FR"/>
          </a:p>
        </p:txBody>
      </p:sp>
      <p:graphicFrame>
        <p:nvGraphicFramePr>
          <p:cNvPr id="4" name="Group 140"/>
          <p:cNvGraphicFramePr>
            <a:graphicFrameLocks/>
          </p:cNvGraphicFramePr>
          <p:nvPr>
            <p:extLst>
              <p:ext uri="{D42A27DB-BD31-4B8C-83A1-F6EECF244321}">
                <p14:modId xmlns:p14="http://schemas.microsoft.com/office/powerpoint/2010/main" val="538178686"/>
              </p:ext>
            </p:extLst>
          </p:nvPr>
        </p:nvGraphicFramePr>
        <p:xfrm>
          <a:off x="336273" y="3187302"/>
          <a:ext cx="11582400" cy="2974354"/>
        </p:xfrm>
        <a:graphic>
          <a:graphicData uri="http://schemas.openxmlformats.org/drawingml/2006/table">
            <a:tbl>
              <a:tblPr/>
              <a:tblGrid>
                <a:gridCol w="6919384">
                  <a:extLst>
                    <a:ext uri="{9D8B030D-6E8A-4147-A177-3AD203B41FA5}">
                      <a16:colId xmlns:a16="http://schemas.microsoft.com/office/drawing/2014/main" val="20000"/>
                    </a:ext>
                  </a:extLst>
                </a:gridCol>
                <a:gridCol w="2846916">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tblGrid>
              <a:tr h="962129">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r-FR" sz="1800" b="1" i="0" u="none" strike="noStrike" cap="none" normalizeH="0" baseline="0">
                          <a:ln>
                            <a:noFill/>
                          </a:ln>
                          <a:solidFill>
                            <a:srgbClr val="8A297F"/>
                          </a:solidFill>
                          <a:effectLst/>
                          <a:latin typeface="Arial" charset="0"/>
                          <a:cs typeface="Arial" charset="0"/>
                        </a:rPr>
                        <a:t>Facteurs de risque d’infection à VIH chez</a:t>
                      </a:r>
                      <a:br>
                        <a:rPr kumimoji="0" lang="fr-FR" sz="1800" b="1" i="0" u="none" strike="noStrike" cap="none" normalizeH="0" baseline="0">
                          <a:ln>
                            <a:noFill/>
                          </a:ln>
                          <a:solidFill>
                            <a:srgbClr val="8A297F"/>
                          </a:solidFill>
                          <a:effectLst/>
                          <a:latin typeface="Arial" charset="0"/>
                          <a:cs typeface="Arial" charset="0"/>
                        </a:rPr>
                      </a:br>
                      <a:r>
                        <a:rPr kumimoji="0" lang="fr-FR" sz="1800" b="1" i="0" u="none" strike="noStrike" cap="none" normalizeH="0" baseline="0">
                          <a:ln>
                            <a:noFill/>
                          </a:ln>
                          <a:solidFill>
                            <a:srgbClr val="8A297F"/>
                          </a:solidFill>
                          <a:effectLst/>
                          <a:latin typeface="Arial" charset="0"/>
                          <a:cs typeface="Arial" charset="0"/>
                        </a:rPr>
                        <a:t>des professionnels de santé exposés</a:t>
                      </a:r>
                    </a:p>
                  </a:txBody>
                  <a:tcPr marL="121920" marR="121920" marT="60960" marB="60960" anchor="ctr" horzOverflow="overflow">
                    <a:lnL>
                      <a:noFill/>
                    </a:lnL>
                    <a:lnR>
                      <a:noFill/>
                    </a:lnR>
                    <a:lnT w="19050" cap="flat" cmpd="sng" algn="ctr">
                      <a:solidFill>
                        <a:srgbClr val="CC3399"/>
                      </a:solidFill>
                      <a:prstDash val="solid"/>
                      <a:round/>
                      <a:headEnd type="none" w="med" len="med"/>
                      <a:tailEnd type="none" w="med" len="med"/>
                    </a:lnT>
                    <a:lnB w="19050" cap="flat" cmpd="sng" algn="ctr">
                      <a:solidFill>
                        <a:srgbClr val="CC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r-FR" sz="1800" b="1" i="0" u="none" strike="noStrike" cap="none" normalizeH="0" baseline="0" err="1">
                          <a:ln>
                            <a:noFill/>
                          </a:ln>
                          <a:solidFill>
                            <a:srgbClr val="8A297F"/>
                          </a:solidFill>
                          <a:effectLst/>
                          <a:latin typeface="Arial" charset="0"/>
                          <a:cs typeface="Arial" charset="0"/>
                        </a:rPr>
                        <a:t>Odds</a:t>
                      </a:r>
                      <a:r>
                        <a:rPr kumimoji="0" lang="fr-FR" sz="1800" b="1" i="0" u="none" strike="noStrike" cap="none" normalizeH="0" baseline="0">
                          <a:ln>
                            <a:noFill/>
                          </a:ln>
                          <a:solidFill>
                            <a:srgbClr val="8A297F"/>
                          </a:solidFill>
                          <a:effectLst/>
                          <a:latin typeface="Arial" charset="0"/>
                          <a:cs typeface="Arial" charset="0"/>
                        </a:rPr>
                        <a:t> ratio ajusté*</a:t>
                      </a:r>
                    </a:p>
                  </a:txBody>
                  <a:tcPr marL="121920" marR="121920" marT="60960" marB="60960" anchor="ctr" horzOverflow="overflow">
                    <a:lnL>
                      <a:noFill/>
                    </a:lnL>
                    <a:lnR>
                      <a:noFill/>
                    </a:lnR>
                    <a:lnT w="19050" cap="flat" cmpd="sng" algn="ctr">
                      <a:solidFill>
                        <a:srgbClr val="CC3399"/>
                      </a:solidFill>
                      <a:prstDash val="solid"/>
                      <a:round/>
                      <a:headEnd type="none" w="med" len="med"/>
                      <a:tailEnd type="none" w="med" len="med"/>
                    </a:lnT>
                    <a:lnB w="19050" cap="flat" cmpd="sng" algn="ctr">
                      <a:solidFill>
                        <a:srgbClr val="CC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r-FR" sz="1800" b="1" i="0" u="none" strike="noStrike" cap="none" normalizeH="0" baseline="0">
                          <a:ln>
                            <a:noFill/>
                          </a:ln>
                          <a:solidFill>
                            <a:srgbClr val="8A297F"/>
                          </a:solidFill>
                          <a:effectLst/>
                          <a:latin typeface="Arial" charset="0"/>
                          <a:cs typeface="Arial" charset="0"/>
                        </a:rPr>
                        <a:t>IC 95%</a:t>
                      </a:r>
                    </a:p>
                  </a:txBody>
                  <a:tcPr marL="121920" marR="121920" marT="60960" marB="60960" anchor="ctr" horzOverflow="overflow">
                    <a:lnL>
                      <a:noFill/>
                    </a:lnL>
                    <a:lnR>
                      <a:noFill/>
                    </a:lnR>
                    <a:lnT w="19050" cap="flat" cmpd="sng" algn="ctr">
                      <a:solidFill>
                        <a:srgbClr val="CC3399"/>
                      </a:solidFill>
                      <a:prstDash val="solid"/>
                      <a:round/>
                      <a:headEnd type="none" w="med" len="med"/>
                      <a:tailEnd type="none" w="med" len="med"/>
                    </a:lnT>
                    <a:lnB w="19050" cap="flat" cmpd="sng" algn="ctr">
                      <a:solidFill>
                        <a:srgbClr val="CC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0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Blessure profonde</a:t>
                      </a:r>
                    </a:p>
                  </a:txBody>
                  <a:tcPr marL="121920" marR="121920" marT="60960" marB="60960" anchor="ctr" horzOverflow="overflow">
                    <a:lnL>
                      <a:noFill/>
                    </a:lnL>
                    <a:lnR>
                      <a:noFill/>
                    </a:lnR>
                    <a:lnT w="19050" cap="flat" cmpd="sng" algn="ctr">
                      <a:solidFill>
                        <a:srgbClr val="CC33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16,1</a:t>
                      </a:r>
                    </a:p>
                  </a:txBody>
                  <a:tcPr marL="121920" marR="121920" marT="60960" marB="60960" anchor="ctr" horzOverflow="overflow">
                    <a:lnL>
                      <a:noFill/>
                    </a:lnL>
                    <a:lnR>
                      <a:noFill/>
                    </a:lnR>
                    <a:lnT w="19050" cap="flat" cmpd="sng" algn="ctr">
                      <a:solidFill>
                        <a:srgbClr val="CC33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6,1-44,6</a:t>
                      </a:r>
                    </a:p>
                  </a:txBody>
                  <a:tcPr marL="121920" marR="121920" marT="60960" marB="60960" anchor="ctr" horzOverflow="overflow">
                    <a:lnL>
                      <a:noFill/>
                    </a:lnL>
                    <a:lnR>
                      <a:noFill/>
                    </a:lnR>
                    <a:lnT w="19050" cap="flat" cmpd="sng" algn="ctr">
                      <a:solidFill>
                        <a:srgbClr val="CC3399"/>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8448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Présence de sang sur matériel</a:t>
                      </a:r>
                    </a:p>
                  </a:txBody>
                  <a:tcPr marL="121920" marR="121920" marT="60960" marB="609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5,2</a:t>
                      </a:r>
                    </a:p>
                  </a:txBody>
                  <a:tcPr marL="121920" marR="121920" marT="60960" marB="609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1,8-17,7</a:t>
                      </a:r>
                    </a:p>
                  </a:txBody>
                  <a:tcPr marL="121920" marR="121920" marT="60960" marB="6096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592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Sang provenant d’une artère ou d’une veine</a:t>
                      </a:r>
                    </a:p>
                  </a:txBody>
                  <a:tcPr marL="121920" marR="121920" marT="60960" marB="609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5,1</a:t>
                      </a:r>
                    </a:p>
                  </a:txBody>
                  <a:tcPr marL="121920" marR="121920" marT="60960" marB="609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1,9-14,8</a:t>
                      </a:r>
                    </a:p>
                  </a:txBody>
                  <a:tcPr marL="121920" marR="121920" marT="60960" marB="6096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6256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Patient à un stade évolué*</a:t>
                      </a:r>
                    </a:p>
                  </a:txBody>
                  <a:tcPr marL="121920" marR="121920" marT="60960" marB="609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6,4</a:t>
                      </a:r>
                    </a:p>
                  </a:txBody>
                  <a:tcPr marL="121920" marR="121920" marT="60960" marB="609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2,2-18,9</a:t>
                      </a:r>
                    </a:p>
                  </a:txBody>
                  <a:tcPr marL="121920" marR="121920" marT="60960" marB="6096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2726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Personne ayant reçu de la ZDV*</a:t>
                      </a:r>
                    </a:p>
                  </a:txBody>
                  <a:tcPr marL="121920" marR="121920" marT="60960" marB="60960" anchor="ctr" horzOverflow="overflow">
                    <a:lnL>
                      <a:noFill/>
                    </a:lnL>
                    <a:lnR>
                      <a:noFill/>
                    </a:lnR>
                    <a:lnT>
                      <a:noFill/>
                    </a:lnT>
                    <a:lnB w="19050" cap="flat" cmpd="sng" algn="ctr">
                      <a:solidFill>
                        <a:srgbClr val="CC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0,2</a:t>
                      </a:r>
                    </a:p>
                  </a:txBody>
                  <a:tcPr marL="121920" marR="121920" marT="60960" marB="60960" anchor="ctr" horzOverflow="overflow">
                    <a:lnL>
                      <a:noFill/>
                    </a:lnL>
                    <a:lnR>
                      <a:noFill/>
                    </a:lnR>
                    <a:lnT>
                      <a:noFill/>
                    </a:lnT>
                    <a:lnB w="19050" cap="flat" cmpd="sng" algn="ctr">
                      <a:solidFill>
                        <a:srgbClr val="CC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r-FR" sz="1800" b="0" i="0" u="none" strike="noStrike" cap="none" normalizeH="0" baseline="0">
                          <a:ln>
                            <a:noFill/>
                          </a:ln>
                          <a:solidFill>
                            <a:schemeClr val="accent2">
                              <a:lumMod val="50000"/>
                            </a:schemeClr>
                          </a:solidFill>
                          <a:effectLst/>
                          <a:latin typeface="Arial" charset="0"/>
                          <a:cs typeface="Arial" charset="0"/>
                        </a:rPr>
                        <a:t>0,1-0,6</a:t>
                      </a:r>
                    </a:p>
                  </a:txBody>
                  <a:tcPr marL="121920" marR="121920" marT="60960" marB="60960" anchor="ctr" horzOverflow="overflow">
                    <a:lnL>
                      <a:noFill/>
                    </a:lnL>
                    <a:lnR>
                      <a:noFill/>
                    </a:lnR>
                    <a:lnT>
                      <a:noFill/>
                    </a:lnT>
                    <a:lnB w="19050" cap="flat" cmpd="sng" algn="ctr">
                      <a:solidFill>
                        <a:srgbClr val="CC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ZoneTexte 4">
            <a:extLst>
              <a:ext uri="{FF2B5EF4-FFF2-40B4-BE49-F238E27FC236}">
                <a16:creationId xmlns:a16="http://schemas.microsoft.com/office/drawing/2014/main" id="{22A0915B-AD24-554D-B8F8-B580A94C2718}"/>
              </a:ext>
            </a:extLst>
          </p:cNvPr>
          <p:cNvSpPr txBox="1"/>
          <p:nvPr/>
        </p:nvSpPr>
        <p:spPr>
          <a:xfrm>
            <a:off x="8954400" y="6275187"/>
            <a:ext cx="2964273" cy="261610"/>
          </a:xfrm>
          <a:prstGeom prst="rect">
            <a:avLst/>
          </a:prstGeom>
          <a:noFill/>
        </p:spPr>
        <p:txBody>
          <a:bodyPr wrap="none" rtlCol="0">
            <a:spAutoFit/>
          </a:bodyPr>
          <a:lstStyle/>
          <a:p>
            <a:r>
              <a:rPr lang="fr-FR" sz="1100">
                <a:solidFill>
                  <a:schemeClr val="accent2">
                    <a:lumMod val="50000"/>
                  </a:schemeClr>
                </a:solidFill>
              </a:rPr>
              <a:t>DM </a:t>
            </a:r>
            <a:r>
              <a:rPr lang="fr-FR" sz="1100" err="1">
                <a:solidFill>
                  <a:schemeClr val="accent2">
                    <a:lumMod val="50000"/>
                  </a:schemeClr>
                </a:solidFill>
              </a:rPr>
              <a:t>Cardo</a:t>
            </a:r>
            <a:r>
              <a:rPr lang="fr-FR" sz="1100">
                <a:solidFill>
                  <a:schemeClr val="accent2">
                    <a:lumMod val="50000"/>
                  </a:schemeClr>
                </a:solidFill>
              </a:rPr>
              <a:t> et al. N </a:t>
            </a:r>
            <a:r>
              <a:rPr lang="fr-FR" sz="1100" err="1">
                <a:solidFill>
                  <a:schemeClr val="accent2">
                    <a:lumMod val="50000"/>
                  </a:schemeClr>
                </a:solidFill>
              </a:rPr>
              <a:t>Engl</a:t>
            </a:r>
            <a:r>
              <a:rPr lang="fr-FR" sz="1100">
                <a:solidFill>
                  <a:schemeClr val="accent2">
                    <a:lumMod val="50000"/>
                  </a:schemeClr>
                </a:solidFill>
              </a:rPr>
              <a:t> J Med 1997;337:1485-90</a:t>
            </a:r>
          </a:p>
        </p:txBody>
      </p:sp>
      <p:sp>
        <p:nvSpPr>
          <p:cNvPr id="6" name="ZoneTexte 5">
            <a:extLst>
              <a:ext uri="{FF2B5EF4-FFF2-40B4-BE49-F238E27FC236}">
                <a16:creationId xmlns:a16="http://schemas.microsoft.com/office/drawing/2014/main" id="{D4B57B83-7338-8548-8757-B29302A2D96F}"/>
              </a:ext>
            </a:extLst>
          </p:cNvPr>
          <p:cNvSpPr txBox="1"/>
          <p:nvPr/>
        </p:nvSpPr>
        <p:spPr>
          <a:xfrm>
            <a:off x="243840" y="6259584"/>
            <a:ext cx="5601213" cy="261610"/>
          </a:xfrm>
          <a:prstGeom prst="rect">
            <a:avLst/>
          </a:prstGeom>
          <a:noFill/>
        </p:spPr>
        <p:txBody>
          <a:bodyPr wrap="none" rtlCol="0">
            <a:spAutoFit/>
          </a:bodyPr>
          <a:lstStyle>
            <a:defPPr>
              <a:defRPr lang="en-US"/>
            </a:defPPr>
            <a:lvl1pPr>
              <a:defRPr sz="1100">
                <a:solidFill>
                  <a:schemeClr val="accent2">
                    <a:lumMod val="50000"/>
                  </a:schemeClr>
                </a:solidFill>
              </a:defRPr>
            </a:lvl1pPr>
          </a:lstStyle>
          <a:p>
            <a:r>
              <a:rPr lang="fr-FR"/>
              <a:t>* Etude ancienne antérieure à l’existence de la technique de charge virale et aux </a:t>
            </a:r>
            <a:r>
              <a:rPr lang="fr-FR" err="1"/>
              <a:t>multithérapies</a:t>
            </a:r>
            <a:endParaRPr lang="fr-FR"/>
          </a:p>
        </p:txBody>
      </p:sp>
    </p:spTree>
    <p:extLst>
      <p:ext uri="{BB962C8B-B14F-4D97-AF65-F5344CB8AC3E}">
        <p14:creationId xmlns:p14="http://schemas.microsoft.com/office/powerpoint/2010/main" val="10065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A03A8B-7219-AF49-A645-928D6BF7DCF8}"/>
              </a:ext>
            </a:extLst>
          </p:cNvPr>
          <p:cNvSpPr>
            <a:spLocks noGrp="1"/>
          </p:cNvSpPr>
          <p:nvPr>
            <p:ph type="title"/>
          </p:nvPr>
        </p:nvSpPr>
        <p:spPr/>
        <p:txBody>
          <a:bodyPr/>
          <a:lstStyle/>
          <a:p>
            <a:r>
              <a:rPr lang="fr-FR"/>
              <a:t>AES sexuels</a:t>
            </a:r>
          </a:p>
        </p:txBody>
      </p:sp>
      <p:sp>
        <p:nvSpPr>
          <p:cNvPr id="7" name="Espace réservé du texte 6">
            <a:extLst>
              <a:ext uri="{FF2B5EF4-FFF2-40B4-BE49-F238E27FC236}">
                <a16:creationId xmlns:a16="http://schemas.microsoft.com/office/drawing/2014/main" id="{3BC35F59-8FCD-E848-BBCD-CA964AB052DD}"/>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29ACC7D0-8904-424F-BA21-CEBFA99F00F6}"/>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6D5F4024-377F-2145-96D2-2B50387F46FC}"/>
              </a:ext>
            </a:extLst>
          </p:cNvPr>
          <p:cNvSpPr>
            <a:spLocks noGrp="1"/>
          </p:cNvSpPr>
          <p:nvPr>
            <p:ph type="sldNum" sz="quarter" idx="12"/>
          </p:nvPr>
        </p:nvSpPr>
        <p:spPr/>
        <p:txBody>
          <a:bodyPr/>
          <a:lstStyle/>
          <a:p>
            <a:fld id="{8A7A6979-0714-4377-B894-6BE4C2D6E202}" type="slidenum">
              <a:rPr lang="en-US" smtClean="0"/>
              <a:pPr/>
              <a:t>12</a:t>
            </a:fld>
            <a:endParaRPr lang="en-US"/>
          </a:p>
        </p:txBody>
      </p:sp>
    </p:spTree>
    <p:extLst>
      <p:ext uri="{BB962C8B-B14F-4D97-AF65-F5344CB8AC3E}">
        <p14:creationId xmlns:p14="http://schemas.microsoft.com/office/powerpoint/2010/main" val="30674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93FD3-8629-F546-97EE-6EDDFFAA4560}"/>
              </a:ext>
            </a:extLst>
          </p:cNvPr>
          <p:cNvSpPr>
            <a:spLocks noGrp="1"/>
          </p:cNvSpPr>
          <p:nvPr>
            <p:ph type="title"/>
          </p:nvPr>
        </p:nvSpPr>
        <p:spPr/>
        <p:txBody>
          <a:bodyPr/>
          <a:lstStyle/>
          <a:p>
            <a:r>
              <a:rPr lang="fr-FR"/>
              <a:t>Facteurs modulant le risque sexuel</a:t>
            </a:r>
          </a:p>
        </p:txBody>
      </p:sp>
      <p:sp>
        <p:nvSpPr>
          <p:cNvPr id="3" name="Espace réservé du contenu 2">
            <a:extLst>
              <a:ext uri="{FF2B5EF4-FFF2-40B4-BE49-F238E27FC236}">
                <a16:creationId xmlns:a16="http://schemas.microsoft.com/office/drawing/2014/main" id="{BC44EEAB-26C3-F54E-A959-2404C7E52E2E}"/>
              </a:ext>
            </a:extLst>
          </p:cNvPr>
          <p:cNvSpPr>
            <a:spLocks noGrp="1"/>
          </p:cNvSpPr>
          <p:nvPr>
            <p:ph idx="1"/>
          </p:nvPr>
        </p:nvSpPr>
        <p:spPr>
          <a:xfrm>
            <a:off x="695739" y="1779104"/>
            <a:ext cx="10933044" cy="4932592"/>
          </a:xfrm>
        </p:spPr>
        <p:txBody>
          <a:bodyPr>
            <a:normAutofit lnSpcReduction="10000"/>
          </a:bodyPr>
          <a:lstStyle/>
          <a:p>
            <a:r>
              <a:rPr lang="fr-FR" sz="3200" dirty="0"/>
              <a:t>Pas de transmission en cas de CV indétectable</a:t>
            </a:r>
          </a:p>
          <a:p>
            <a:r>
              <a:rPr lang="fr-FR" sz="3200" dirty="0"/>
              <a:t>Situations associées à une CV élevée:</a:t>
            </a:r>
          </a:p>
          <a:p>
            <a:pPr lvl="1"/>
            <a:r>
              <a:rPr lang="fr-FR" sz="2800" dirty="0"/>
              <a:t>Primo-infection</a:t>
            </a:r>
          </a:p>
          <a:p>
            <a:pPr lvl="1"/>
            <a:r>
              <a:rPr lang="fr-FR" sz="2800" dirty="0"/>
              <a:t>Stade évolué non traité</a:t>
            </a:r>
          </a:p>
          <a:p>
            <a:r>
              <a:rPr lang="fr-FR" sz="3200" b="1" dirty="0"/>
              <a:t>En cas de CV non indétectable</a:t>
            </a:r>
            <a:r>
              <a:rPr lang="fr-FR" sz="3200" dirty="0"/>
              <a:t>, situations associées à un risque majoré:</a:t>
            </a:r>
          </a:p>
          <a:p>
            <a:pPr lvl="1"/>
            <a:r>
              <a:rPr lang="fr-FR" sz="2800" dirty="0"/>
              <a:t>IST ou ulcération génitale chez l’un ou l’autre partenaire</a:t>
            </a:r>
          </a:p>
          <a:p>
            <a:pPr lvl="1"/>
            <a:r>
              <a:rPr lang="fr-FR" sz="2800" dirty="0"/>
              <a:t>Saignements</a:t>
            </a:r>
          </a:p>
          <a:p>
            <a:pPr lvl="1"/>
            <a:r>
              <a:rPr lang="fr-FR" sz="2800" dirty="0"/>
              <a:t>Absence de circoncision</a:t>
            </a:r>
          </a:p>
          <a:p>
            <a:endParaRPr lang="fr-FR" sz="3200" dirty="0"/>
          </a:p>
        </p:txBody>
      </p:sp>
      <p:sp>
        <p:nvSpPr>
          <p:cNvPr id="4" name="Espace réservé de la date 3">
            <a:extLst>
              <a:ext uri="{FF2B5EF4-FFF2-40B4-BE49-F238E27FC236}">
                <a16:creationId xmlns:a16="http://schemas.microsoft.com/office/drawing/2014/main" id="{7786D18B-7E52-8246-9382-FEA98BB357AA}"/>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FB51F35B-C9B9-724B-AE4A-FA46BA84BBB3}"/>
              </a:ext>
            </a:extLst>
          </p:cNvPr>
          <p:cNvSpPr>
            <a:spLocks noGrp="1"/>
          </p:cNvSpPr>
          <p:nvPr>
            <p:ph type="sldNum" sz="quarter" idx="12"/>
          </p:nvPr>
        </p:nvSpPr>
        <p:spPr/>
        <p:txBody>
          <a:bodyPr/>
          <a:lstStyle/>
          <a:p>
            <a:fld id="{8A7A6979-0714-4377-B894-6BE4C2D6E202}" type="slidenum">
              <a:rPr lang="en-US" smtClean="0"/>
              <a:pPr/>
              <a:t>13</a:t>
            </a:fld>
            <a:endParaRPr lang="en-US"/>
          </a:p>
        </p:txBody>
      </p:sp>
      <p:pic>
        <p:nvPicPr>
          <p:cNvPr id="6" name="Picture 2" descr="U=U: The Most Important Equation in HIV Science Today - Nine Circles  Community Health Centre">
            <a:extLst>
              <a:ext uri="{FF2B5EF4-FFF2-40B4-BE49-F238E27FC236}">
                <a16:creationId xmlns:a16="http://schemas.microsoft.com/office/drawing/2014/main" id="{FEF53FB3-F890-2241-8CD0-A1F0E13C3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680" y="1875712"/>
            <a:ext cx="1373002" cy="13730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8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4D449-0EEB-C6F6-15AB-4B7A2B003ACC}"/>
              </a:ext>
            </a:extLst>
          </p:cNvPr>
          <p:cNvSpPr>
            <a:spLocks noGrp="1"/>
          </p:cNvSpPr>
          <p:nvPr>
            <p:ph type="title"/>
          </p:nvPr>
        </p:nvSpPr>
        <p:spPr/>
        <p:txBody>
          <a:bodyPr/>
          <a:lstStyle/>
          <a:p>
            <a:r>
              <a:rPr lang="fr-FR" dirty="0"/>
              <a:t>Que prendre en compte pour décider de traiter ou non ?</a:t>
            </a:r>
          </a:p>
        </p:txBody>
      </p:sp>
      <p:sp>
        <p:nvSpPr>
          <p:cNvPr id="3" name="Espace réservé du contenu 2">
            <a:extLst>
              <a:ext uri="{FF2B5EF4-FFF2-40B4-BE49-F238E27FC236}">
                <a16:creationId xmlns:a16="http://schemas.microsoft.com/office/drawing/2014/main" id="{AB899F74-B68C-AF0E-7238-C7037613EF91}"/>
              </a:ext>
            </a:extLst>
          </p:cNvPr>
          <p:cNvSpPr>
            <a:spLocks noGrp="1"/>
          </p:cNvSpPr>
          <p:nvPr>
            <p:ph idx="1"/>
          </p:nvPr>
        </p:nvSpPr>
        <p:spPr>
          <a:xfrm>
            <a:off x="695739" y="2363372"/>
            <a:ext cx="10933044" cy="3729315"/>
          </a:xfrm>
        </p:spPr>
        <p:txBody>
          <a:bodyPr/>
          <a:lstStyle/>
          <a:p>
            <a:r>
              <a:rPr lang="fr-FR" dirty="0"/>
              <a:t>Prévalence dans la population « source » +++</a:t>
            </a:r>
          </a:p>
          <a:p>
            <a:pPr marL="228600" lvl="1" indent="0">
              <a:buNone/>
            </a:pPr>
            <a:r>
              <a:rPr lang="fr-FR" dirty="0">
                <a:sym typeface="Wingdings" pitchFamily="2" charset="2"/>
              </a:rPr>
              <a:t> Notamment risque que la source soit en primo-infection</a:t>
            </a:r>
            <a:endParaRPr lang="fr-FR" dirty="0"/>
          </a:p>
          <a:p>
            <a:endParaRPr lang="fr-FR" dirty="0"/>
          </a:p>
          <a:p>
            <a:r>
              <a:rPr lang="fr-FR" dirty="0"/>
              <a:t>Pratiques +/-</a:t>
            </a:r>
          </a:p>
          <a:p>
            <a:endParaRPr lang="fr-FR" dirty="0"/>
          </a:p>
          <a:p>
            <a:r>
              <a:rPr lang="fr-FR" dirty="0"/>
              <a:t>Délais +++</a:t>
            </a:r>
          </a:p>
        </p:txBody>
      </p:sp>
      <p:sp>
        <p:nvSpPr>
          <p:cNvPr id="4" name="Espace réservé de la date 3">
            <a:extLst>
              <a:ext uri="{FF2B5EF4-FFF2-40B4-BE49-F238E27FC236}">
                <a16:creationId xmlns:a16="http://schemas.microsoft.com/office/drawing/2014/main" id="{F28E28F7-0173-0E7A-54FA-7155DFAA1EDB}"/>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63EF518D-A811-9718-5032-6E4F3FE1BB08}"/>
              </a:ext>
            </a:extLst>
          </p:cNvPr>
          <p:cNvSpPr>
            <a:spLocks noGrp="1"/>
          </p:cNvSpPr>
          <p:nvPr>
            <p:ph type="sldNum" sz="quarter" idx="12"/>
          </p:nvPr>
        </p:nvSpPr>
        <p:spPr/>
        <p:txBody>
          <a:bodyPr/>
          <a:lstStyle/>
          <a:p>
            <a:fld id="{8A7A6979-0714-4377-B894-6BE4C2D6E202}" type="slidenum">
              <a:rPr lang="en-US" smtClean="0"/>
              <a:pPr/>
              <a:t>14</a:t>
            </a:fld>
            <a:endParaRPr lang="en-US"/>
          </a:p>
        </p:txBody>
      </p:sp>
    </p:spTree>
    <p:extLst>
      <p:ext uri="{BB962C8B-B14F-4D97-AF65-F5344CB8AC3E}">
        <p14:creationId xmlns:p14="http://schemas.microsoft.com/office/powerpoint/2010/main" val="383298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CF110-C3D9-3E4F-962F-D8EB42C03F55}"/>
              </a:ext>
            </a:extLst>
          </p:cNvPr>
          <p:cNvSpPr>
            <a:spLocks noGrp="1"/>
          </p:cNvSpPr>
          <p:nvPr>
            <p:ph type="title"/>
          </p:nvPr>
        </p:nvSpPr>
        <p:spPr/>
        <p:txBody>
          <a:bodyPr/>
          <a:lstStyle/>
          <a:p>
            <a:r>
              <a:rPr lang="fr-FR" dirty="0"/>
              <a:t>TPE : efficacité et indications</a:t>
            </a:r>
          </a:p>
        </p:txBody>
      </p:sp>
      <p:sp>
        <p:nvSpPr>
          <p:cNvPr id="6" name="Espace réservé du texte 5">
            <a:extLst>
              <a:ext uri="{FF2B5EF4-FFF2-40B4-BE49-F238E27FC236}">
                <a16:creationId xmlns:a16="http://schemas.microsoft.com/office/drawing/2014/main" id="{0F18DCD1-6BE4-0640-B35B-ABDB3E8EAD0B}"/>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0C2D3793-D9A8-4045-97B6-090A786BC9F4}"/>
              </a:ext>
            </a:extLst>
          </p:cNvPr>
          <p:cNvSpPr>
            <a:spLocks noGrp="1"/>
          </p:cNvSpPr>
          <p:nvPr>
            <p:ph type="dt" sz="half" idx="10"/>
          </p:nvPr>
        </p:nvSpPr>
        <p:spPr/>
        <p:txBody>
          <a:bodyPr/>
          <a:lstStyle/>
          <a:p>
            <a:fld id="{D5B0B078-4E49-B24F-B570-A5A8D6293947}" type="datetime10">
              <a:rPr lang="fr-FR" smtClean="0"/>
              <a:t>09:05</a:t>
            </a:fld>
            <a:endParaRPr lang="en-US" dirty="0"/>
          </a:p>
        </p:txBody>
      </p:sp>
      <p:sp>
        <p:nvSpPr>
          <p:cNvPr id="5" name="Espace réservé du numéro de diapositive 4">
            <a:extLst>
              <a:ext uri="{FF2B5EF4-FFF2-40B4-BE49-F238E27FC236}">
                <a16:creationId xmlns:a16="http://schemas.microsoft.com/office/drawing/2014/main" id="{2ADDECF0-5014-F64A-8C61-7EE172B4E8BE}"/>
              </a:ext>
            </a:extLst>
          </p:cNvPr>
          <p:cNvSpPr>
            <a:spLocks noGrp="1"/>
          </p:cNvSpPr>
          <p:nvPr>
            <p:ph type="sldNum" sz="quarter" idx="12"/>
          </p:nvPr>
        </p:nvSpPr>
        <p:spPr/>
        <p:txBody>
          <a:bodyPr/>
          <a:lstStyle/>
          <a:p>
            <a:fld id="{8A7A6979-0714-4377-B894-6BE4C2D6E202}" type="slidenum">
              <a:rPr lang="en-US" smtClean="0"/>
              <a:pPr/>
              <a:t>15</a:t>
            </a:fld>
            <a:endParaRPr lang="en-US"/>
          </a:p>
        </p:txBody>
      </p:sp>
    </p:spTree>
    <p:extLst>
      <p:ext uri="{BB962C8B-B14F-4D97-AF65-F5344CB8AC3E}">
        <p14:creationId xmlns:p14="http://schemas.microsoft.com/office/powerpoint/2010/main" val="339762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7E49A-D654-0A43-8797-812C6D939BD3}"/>
              </a:ext>
            </a:extLst>
          </p:cNvPr>
          <p:cNvSpPr>
            <a:spLocks noGrp="1"/>
          </p:cNvSpPr>
          <p:nvPr>
            <p:ph type="title"/>
          </p:nvPr>
        </p:nvSpPr>
        <p:spPr/>
        <p:txBody>
          <a:bodyPr/>
          <a:lstStyle/>
          <a:p>
            <a:r>
              <a:rPr lang="fr-FR"/>
              <a:t>Etudes animales</a:t>
            </a:r>
          </a:p>
        </p:txBody>
      </p:sp>
      <p:sp>
        <p:nvSpPr>
          <p:cNvPr id="3" name="Espace réservé du contenu 2">
            <a:extLst>
              <a:ext uri="{FF2B5EF4-FFF2-40B4-BE49-F238E27FC236}">
                <a16:creationId xmlns:a16="http://schemas.microsoft.com/office/drawing/2014/main" id="{04AE3635-5ABA-954C-838F-26364D157004}"/>
              </a:ext>
            </a:extLst>
          </p:cNvPr>
          <p:cNvSpPr>
            <a:spLocks noGrp="1"/>
          </p:cNvSpPr>
          <p:nvPr>
            <p:ph idx="1"/>
          </p:nvPr>
        </p:nvSpPr>
        <p:spPr/>
        <p:txBody>
          <a:bodyPr/>
          <a:lstStyle/>
          <a:p>
            <a:r>
              <a:rPr lang="fr-FR"/>
              <a:t>Inoculation par voie IV</a:t>
            </a:r>
          </a:p>
          <a:p>
            <a:r>
              <a:rPr lang="fr-FR"/>
              <a:t>Traitement pendant 3, 10 ou 28 jours</a:t>
            </a:r>
          </a:p>
          <a:p>
            <a:r>
              <a:rPr lang="fr-FR"/>
              <a:t>Introduction du traitement à H24, H48 ou H72</a:t>
            </a:r>
          </a:p>
          <a:p>
            <a:r>
              <a:rPr lang="fr-FR"/>
              <a:t>Suivi 46 semaines</a:t>
            </a:r>
          </a:p>
          <a:p>
            <a:endParaRPr lang="fr-FR"/>
          </a:p>
        </p:txBody>
      </p:sp>
      <p:sp>
        <p:nvSpPr>
          <p:cNvPr id="4" name="Espace réservé de la date 3">
            <a:extLst>
              <a:ext uri="{FF2B5EF4-FFF2-40B4-BE49-F238E27FC236}">
                <a16:creationId xmlns:a16="http://schemas.microsoft.com/office/drawing/2014/main" id="{62E204DA-42B5-9A46-9C7A-B4786B39FEBA}"/>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B5D22D16-2325-D84A-BB26-ED5EF22772EF}"/>
              </a:ext>
            </a:extLst>
          </p:cNvPr>
          <p:cNvSpPr>
            <a:spLocks noGrp="1"/>
          </p:cNvSpPr>
          <p:nvPr>
            <p:ph type="sldNum" sz="quarter" idx="12"/>
          </p:nvPr>
        </p:nvSpPr>
        <p:spPr/>
        <p:txBody>
          <a:bodyPr/>
          <a:lstStyle/>
          <a:p>
            <a:fld id="{8A7A6979-0714-4377-B894-6BE4C2D6E202}" type="slidenum">
              <a:rPr lang="en-US" smtClean="0"/>
              <a:pPr/>
              <a:t>16</a:t>
            </a:fld>
            <a:endParaRPr lang="en-US"/>
          </a:p>
        </p:txBody>
      </p:sp>
      <p:sp>
        <p:nvSpPr>
          <p:cNvPr id="6" name="Rectangle 5">
            <a:extLst>
              <a:ext uri="{FF2B5EF4-FFF2-40B4-BE49-F238E27FC236}">
                <a16:creationId xmlns:a16="http://schemas.microsoft.com/office/drawing/2014/main" id="{46F54ECA-F094-0F4B-B7F1-05401EB653A1}"/>
              </a:ext>
            </a:extLst>
          </p:cNvPr>
          <p:cNvSpPr/>
          <p:nvPr/>
        </p:nvSpPr>
        <p:spPr>
          <a:xfrm>
            <a:off x="224181" y="6488668"/>
            <a:ext cx="4146391" cy="369332"/>
          </a:xfrm>
          <a:prstGeom prst="rect">
            <a:avLst/>
          </a:prstGeom>
        </p:spPr>
        <p:txBody>
          <a:bodyPr wrap="none">
            <a:spAutoFit/>
          </a:bodyPr>
          <a:lstStyle/>
          <a:p>
            <a:pPr algn="ctr"/>
            <a:r>
              <a:rPr lang="fr-FR" err="1">
                <a:solidFill>
                  <a:schemeClr val="accent3">
                    <a:lumMod val="50000"/>
                  </a:schemeClr>
                </a:solidFill>
                <a:latin typeface="Tw Cen MT"/>
              </a:rPr>
              <a:t>Tsai</a:t>
            </a:r>
            <a:r>
              <a:rPr lang="fr-FR">
                <a:solidFill>
                  <a:schemeClr val="accent3">
                    <a:lumMod val="50000"/>
                  </a:schemeClr>
                </a:solidFill>
                <a:latin typeface="Tw Cen MT"/>
              </a:rPr>
              <a:t> CC, et al. </a:t>
            </a:r>
            <a:r>
              <a:rPr lang="fr-FR" i="1">
                <a:solidFill>
                  <a:schemeClr val="accent3">
                    <a:lumMod val="50000"/>
                  </a:schemeClr>
                </a:solidFill>
                <a:latin typeface="Tw Cen MT"/>
              </a:rPr>
              <a:t>J </a:t>
            </a:r>
            <a:r>
              <a:rPr lang="fr-FR" i="1" err="1">
                <a:solidFill>
                  <a:schemeClr val="accent3">
                    <a:lumMod val="50000"/>
                  </a:schemeClr>
                </a:solidFill>
                <a:latin typeface="Tw Cen MT"/>
              </a:rPr>
              <a:t>Virol</a:t>
            </a:r>
            <a:r>
              <a:rPr lang="fr-FR" i="1">
                <a:solidFill>
                  <a:schemeClr val="accent3">
                    <a:lumMod val="50000"/>
                  </a:schemeClr>
                </a:solidFill>
                <a:latin typeface="Tw Cen MT"/>
              </a:rPr>
              <a:t> 1998;72:4265-4273</a:t>
            </a:r>
          </a:p>
        </p:txBody>
      </p:sp>
      <p:pic>
        <p:nvPicPr>
          <p:cNvPr id="8" name="Image 7">
            <a:extLst>
              <a:ext uri="{FF2B5EF4-FFF2-40B4-BE49-F238E27FC236}">
                <a16:creationId xmlns:a16="http://schemas.microsoft.com/office/drawing/2014/main" id="{E3986727-CDAB-4F4C-A3A8-FB72F7606C68}"/>
              </a:ext>
            </a:extLst>
          </p:cNvPr>
          <p:cNvPicPr>
            <a:picLocks noChangeAspect="1"/>
          </p:cNvPicPr>
          <p:nvPr/>
        </p:nvPicPr>
        <p:blipFill>
          <a:blip r:embed="rId2"/>
          <a:stretch>
            <a:fillRect/>
          </a:stretch>
        </p:blipFill>
        <p:spPr>
          <a:xfrm>
            <a:off x="498009" y="3834114"/>
            <a:ext cx="3163171" cy="2376592"/>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1AECFA87-5C33-7E4F-B046-39A39A24276E}"/>
              </a:ext>
            </a:extLst>
          </p:cNvPr>
          <p:cNvPicPr>
            <a:picLocks noChangeAspect="1"/>
          </p:cNvPicPr>
          <p:nvPr/>
        </p:nvPicPr>
        <p:blipFill>
          <a:blip r:embed="rId3"/>
          <a:stretch>
            <a:fillRect/>
          </a:stretch>
        </p:blipFill>
        <p:spPr>
          <a:xfrm>
            <a:off x="3738733" y="3834114"/>
            <a:ext cx="3006090" cy="2258572"/>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64E756CD-07D3-8443-929E-86DCCDF2D44C}"/>
              </a:ext>
            </a:extLst>
          </p:cNvPr>
          <p:cNvPicPr>
            <a:picLocks noChangeAspect="1"/>
          </p:cNvPicPr>
          <p:nvPr/>
        </p:nvPicPr>
        <p:blipFill>
          <a:blip r:embed="rId4"/>
          <a:stretch>
            <a:fillRect/>
          </a:stretch>
        </p:blipFill>
        <p:spPr>
          <a:xfrm>
            <a:off x="7082155" y="3834113"/>
            <a:ext cx="3006090" cy="2286684"/>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09F5311A-BFFA-324F-9E29-3910A936443D}"/>
              </a:ext>
            </a:extLst>
          </p:cNvPr>
          <p:cNvPicPr>
            <a:picLocks noChangeAspect="1"/>
          </p:cNvPicPr>
          <p:nvPr/>
        </p:nvPicPr>
        <p:blipFill>
          <a:blip r:embed="rId5"/>
          <a:stretch>
            <a:fillRect/>
          </a:stretch>
        </p:blipFill>
        <p:spPr>
          <a:xfrm>
            <a:off x="6979456" y="3834114"/>
            <a:ext cx="3379303" cy="2376592"/>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967E20FF-B098-D241-9DD4-A91654978498}"/>
              </a:ext>
            </a:extLst>
          </p:cNvPr>
          <p:cNvPicPr>
            <a:picLocks noChangeAspect="1"/>
          </p:cNvPicPr>
          <p:nvPr/>
        </p:nvPicPr>
        <p:blipFill>
          <a:blip r:embed="rId6"/>
          <a:stretch>
            <a:fillRect/>
          </a:stretch>
        </p:blipFill>
        <p:spPr>
          <a:xfrm>
            <a:off x="3694303" y="3848168"/>
            <a:ext cx="3203471" cy="2376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08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866A7-E178-D04E-993D-8073344D6B0E}"/>
              </a:ext>
            </a:extLst>
          </p:cNvPr>
          <p:cNvSpPr>
            <a:spLocks noGrp="1"/>
          </p:cNvSpPr>
          <p:nvPr>
            <p:ph type="title"/>
          </p:nvPr>
        </p:nvSpPr>
        <p:spPr/>
        <p:txBody>
          <a:bodyPr/>
          <a:lstStyle/>
          <a:p>
            <a:r>
              <a:rPr lang="fr-FR"/>
              <a:t>Toutes les études animales plaident pour le TPE</a:t>
            </a:r>
          </a:p>
        </p:txBody>
      </p:sp>
      <p:pic>
        <p:nvPicPr>
          <p:cNvPr id="6" name="Espace réservé du contenu 5">
            <a:extLst>
              <a:ext uri="{FF2B5EF4-FFF2-40B4-BE49-F238E27FC236}">
                <a16:creationId xmlns:a16="http://schemas.microsoft.com/office/drawing/2014/main" id="{06B41EEC-EF03-C346-84E1-9EF18C36B5B4}"/>
              </a:ext>
            </a:extLst>
          </p:cNvPr>
          <p:cNvPicPr>
            <a:picLocks noGrp="1" noChangeAspect="1"/>
          </p:cNvPicPr>
          <p:nvPr>
            <p:ph idx="1"/>
          </p:nvPr>
        </p:nvPicPr>
        <p:blipFill>
          <a:blip r:embed="rId2"/>
          <a:stretch>
            <a:fillRect/>
          </a:stretch>
        </p:blipFill>
        <p:spPr>
          <a:xfrm>
            <a:off x="2047131" y="1722148"/>
            <a:ext cx="7675093" cy="4678652"/>
          </a:xfrm>
          <a:prstGeom prst="rect">
            <a:avLst/>
          </a:prstGeom>
          <a:ln>
            <a:noFill/>
          </a:ln>
          <a:effectLst>
            <a:outerShdw blurRad="292100" dist="139700" dir="2700000" algn="tl" rotWithShape="0">
              <a:srgbClr val="333333">
                <a:alpha val="65000"/>
              </a:srgbClr>
            </a:outerShdw>
          </a:effectLst>
        </p:spPr>
      </p:pic>
      <p:sp>
        <p:nvSpPr>
          <p:cNvPr id="4" name="Espace réservé de la date 3">
            <a:extLst>
              <a:ext uri="{FF2B5EF4-FFF2-40B4-BE49-F238E27FC236}">
                <a16:creationId xmlns:a16="http://schemas.microsoft.com/office/drawing/2014/main" id="{AAB4B74F-260A-6E45-A7B0-75AF42C89ECE}"/>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6BF3983B-DBC3-2040-8DCC-9BDF3CD6DCC8}"/>
              </a:ext>
            </a:extLst>
          </p:cNvPr>
          <p:cNvSpPr>
            <a:spLocks noGrp="1"/>
          </p:cNvSpPr>
          <p:nvPr>
            <p:ph type="sldNum" sz="quarter" idx="12"/>
          </p:nvPr>
        </p:nvSpPr>
        <p:spPr/>
        <p:txBody>
          <a:bodyPr/>
          <a:lstStyle/>
          <a:p>
            <a:fld id="{8A7A6979-0714-4377-B894-6BE4C2D6E202}" type="slidenum">
              <a:rPr lang="en-US" smtClean="0"/>
              <a:pPr/>
              <a:t>17</a:t>
            </a:fld>
            <a:endParaRPr lang="en-US"/>
          </a:p>
        </p:txBody>
      </p:sp>
      <p:sp>
        <p:nvSpPr>
          <p:cNvPr id="7" name="ZoneTexte 6">
            <a:extLst>
              <a:ext uri="{FF2B5EF4-FFF2-40B4-BE49-F238E27FC236}">
                <a16:creationId xmlns:a16="http://schemas.microsoft.com/office/drawing/2014/main" id="{6B090789-A9F4-5F47-9FE8-66B54F8DD03D}"/>
              </a:ext>
            </a:extLst>
          </p:cNvPr>
          <p:cNvSpPr txBox="1"/>
          <p:nvPr/>
        </p:nvSpPr>
        <p:spPr>
          <a:xfrm>
            <a:off x="56966" y="6499046"/>
            <a:ext cx="8748164" cy="369332"/>
          </a:xfrm>
          <a:prstGeom prst="rect">
            <a:avLst/>
          </a:prstGeom>
          <a:noFill/>
        </p:spPr>
        <p:txBody>
          <a:bodyPr wrap="none" rtlCol="0">
            <a:spAutoFit/>
          </a:bodyPr>
          <a:lstStyle/>
          <a:p>
            <a:r>
              <a:rPr lang="fr-FR"/>
              <a:t>Cadi Irvine et al. </a:t>
            </a:r>
            <a:r>
              <a:rPr lang="fr-FR" err="1"/>
              <a:t>Review</a:t>
            </a:r>
            <a:r>
              <a:rPr lang="fr-FR"/>
              <a:t> of Animal </a:t>
            </a:r>
            <a:r>
              <a:rPr lang="fr-FR" err="1"/>
              <a:t>Efficacy</a:t>
            </a:r>
            <a:r>
              <a:rPr lang="fr-FR"/>
              <a:t> Data for HIV PEP • CID 2015:60 (</a:t>
            </a:r>
            <a:r>
              <a:rPr lang="fr-FR" err="1"/>
              <a:t>Suppl</a:t>
            </a:r>
            <a:r>
              <a:rPr lang="fr-FR"/>
              <a:t> 3) • S165</a:t>
            </a:r>
          </a:p>
        </p:txBody>
      </p:sp>
    </p:spTree>
    <p:extLst>
      <p:ext uri="{BB962C8B-B14F-4D97-AF65-F5344CB8AC3E}">
        <p14:creationId xmlns:p14="http://schemas.microsoft.com/office/powerpoint/2010/main" val="409751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E5D6E-642E-E849-8A55-688CA7A10BDB}"/>
              </a:ext>
            </a:extLst>
          </p:cNvPr>
          <p:cNvSpPr>
            <a:spLocks noGrp="1"/>
          </p:cNvSpPr>
          <p:nvPr>
            <p:ph type="title"/>
          </p:nvPr>
        </p:nvSpPr>
        <p:spPr/>
        <p:txBody>
          <a:bodyPr/>
          <a:lstStyle/>
          <a:p>
            <a:r>
              <a:rPr lang="fr-FR" dirty="0"/>
              <a:t>Timing</a:t>
            </a:r>
          </a:p>
        </p:txBody>
      </p:sp>
      <p:sp>
        <p:nvSpPr>
          <p:cNvPr id="3" name="Espace réservé du contenu 2">
            <a:extLst>
              <a:ext uri="{FF2B5EF4-FFF2-40B4-BE49-F238E27FC236}">
                <a16:creationId xmlns:a16="http://schemas.microsoft.com/office/drawing/2014/main" id="{E0D715F7-F09A-B845-9A32-D33FAB6687C0}"/>
              </a:ext>
            </a:extLst>
          </p:cNvPr>
          <p:cNvSpPr>
            <a:spLocks noGrp="1"/>
          </p:cNvSpPr>
          <p:nvPr>
            <p:ph idx="1"/>
          </p:nvPr>
        </p:nvSpPr>
        <p:spPr>
          <a:xfrm>
            <a:off x="695739" y="3428999"/>
            <a:ext cx="10933044" cy="2663687"/>
          </a:xfrm>
        </p:spPr>
        <p:txBody>
          <a:bodyPr/>
          <a:lstStyle/>
          <a:p>
            <a:r>
              <a:rPr lang="fr-FR" dirty="0"/>
              <a:t>La plupart des modèles plaident pour une très forte diminution de l’efficacité du TPE après 24 h et une INEFFICACITÉ au-delà de 48h</a:t>
            </a:r>
          </a:p>
          <a:p>
            <a:r>
              <a:rPr lang="fr-FR" dirty="0"/>
              <a:t>Le TPE sera d’autant plus efficace qu’il sera administré tôt : </a:t>
            </a:r>
            <a:r>
              <a:rPr lang="fr-FR" b="1" dirty="0"/>
              <a:t>RACCOURCIR LES DELAIS D’ACCÈS !</a:t>
            </a:r>
          </a:p>
          <a:p>
            <a:pPr marL="0" indent="0">
              <a:buNone/>
            </a:pPr>
            <a:endParaRPr lang="fr-FR" dirty="0"/>
          </a:p>
        </p:txBody>
      </p:sp>
      <p:sp>
        <p:nvSpPr>
          <p:cNvPr id="4" name="Espace réservé de la date 3">
            <a:extLst>
              <a:ext uri="{FF2B5EF4-FFF2-40B4-BE49-F238E27FC236}">
                <a16:creationId xmlns:a16="http://schemas.microsoft.com/office/drawing/2014/main" id="{5E1204E3-AA70-2C4B-B42F-A077531E2958}"/>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4B7AEE7C-62AA-3242-91C8-BF6E84ED2D50}"/>
              </a:ext>
            </a:extLst>
          </p:cNvPr>
          <p:cNvSpPr>
            <a:spLocks noGrp="1"/>
          </p:cNvSpPr>
          <p:nvPr>
            <p:ph type="sldNum" sz="quarter" idx="12"/>
          </p:nvPr>
        </p:nvSpPr>
        <p:spPr/>
        <p:txBody>
          <a:bodyPr/>
          <a:lstStyle/>
          <a:p>
            <a:fld id="{8A7A6979-0714-4377-B894-6BE4C2D6E202}" type="slidenum">
              <a:rPr lang="en-US" smtClean="0"/>
              <a:pPr/>
              <a:t>18</a:t>
            </a:fld>
            <a:endParaRPr lang="en-US"/>
          </a:p>
        </p:txBody>
      </p:sp>
      <p:pic>
        <p:nvPicPr>
          <p:cNvPr id="1026" name="Picture 2" descr="Compte à rebours – Lala aime sa classe">
            <a:extLst>
              <a:ext uri="{FF2B5EF4-FFF2-40B4-BE49-F238E27FC236}">
                <a16:creationId xmlns:a16="http://schemas.microsoft.com/office/drawing/2014/main" id="{F0FA2DD3-5944-B487-2A60-FAB67C893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 y="916587"/>
            <a:ext cx="2691172" cy="1594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a:t>Indication de TPE après exposition au sang</a:t>
            </a:r>
          </a:p>
        </p:txBody>
      </p:sp>
      <p:sp>
        <p:nvSpPr>
          <p:cNvPr id="3" name="Espace réservé du contenu 2">
            <a:extLst>
              <a:ext uri="{FF2B5EF4-FFF2-40B4-BE49-F238E27FC236}">
                <a16:creationId xmlns:a16="http://schemas.microsoft.com/office/drawing/2014/main" id="{280F5FC3-FF11-6241-9A01-85395F289AC2}"/>
              </a:ext>
            </a:extLst>
          </p:cNvPr>
          <p:cNvSpPr>
            <a:spLocks noGrp="1"/>
          </p:cNvSpPr>
          <p:nvPr>
            <p:ph idx="1"/>
          </p:nvPr>
        </p:nvSpPr>
        <p:spPr/>
        <p:txBody>
          <a:bodyPr/>
          <a:lstStyle/>
          <a:p>
            <a:endParaRPr lang="fr-FR"/>
          </a:p>
        </p:txBody>
      </p:sp>
      <p:graphicFrame>
        <p:nvGraphicFramePr>
          <p:cNvPr id="4" name="Tableau 3"/>
          <p:cNvGraphicFramePr>
            <a:graphicFrameLocks noGrp="1"/>
          </p:cNvGraphicFramePr>
          <p:nvPr/>
        </p:nvGraphicFramePr>
        <p:xfrm>
          <a:off x="113525" y="1646325"/>
          <a:ext cx="11964949" cy="4767922"/>
        </p:xfrm>
        <a:graphic>
          <a:graphicData uri="http://schemas.openxmlformats.org/drawingml/2006/table">
            <a:tbl>
              <a:tblPr firstRow="1" bandRow="1">
                <a:tableStyleId>{5C22544A-7EE6-4342-B048-85BDC9FD1C3A}</a:tableStyleId>
              </a:tblPr>
              <a:tblGrid>
                <a:gridCol w="4284133">
                  <a:extLst>
                    <a:ext uri="{9D8B030D-6E8A-4147-A177-3AD203B41FA5}">
                      <a16:colId xmlns:a16="http://schemas.microsoft.com/office/drawing/2014/main" val="20000"/>
                    </a:ext>
                  </a:extLst>
                </a:gridCol>
                <a:gridCol w="2347420">
                  <a:extLst>
                    <a:ext uri="{9D8B030D-6E8A-4147-A177-3AD203B41FA5}">
                      <a16:colId xmlns:a16="http://schemas.microsoft.com/office/drawing/2014/main" val="20001"/>
                    </a:ext>
                  </a:extLst>
                </a:gridCol>
                <a:gridCol w="2990593">
                  <a:extLst>
                    <a:ext uri="{9D8B030D-6E8A-4147-A177-3AD203B41FA5}">
                      <a16:colId xmlns:a16="http://schemas.microsoft.com/office/drawing/2014/main" val="20002"/>
                    </a:ext>
                  </a:extLst>
                </a:gridCol>
                <a:gridCol w="2342803">
                  <a:extLst>
                    <a:ext uri="{9D8B030D-6E8A-4147-A177-3AD203B41FA5}">
                      <a16:colId xmlns:a16="http://schemas.microsoft.com/office/drawing/2014/main" val="20003"/>
                    </a:ext>
                  </a:extLst>
                </a:gridCol>
              </a:tblGrid>
              <a:tr h="493543">
                <a:tc>
                  <a:txBody>
                    <a:bodyPr/>
                    <a:lstStyle/>
                    <a:p>
                      <a:endParaRPr lang="fr-FR" sz="2100">
                        <a:solidFill>
                          <a:schemeClr val="accent4"/>
                        </a:solidFill>
                      </a:endParaRPr>
                    </a:p>
                  </a:txBody>
                  <a:tcPr marL="121920" marR="121920" marT="60960" marB="60960">
                    <a:solidFill>
                      <a:schemeClr val="accent2">
                        <a:lumMod val="75000"/>
                      </a:schemeClr>
                    </a:solidFill>
                  </a:tcPr>
                </a:tc>
                <a:tc gridSpan="3">
                  <a:txBody>
                    <a:bodyPr/>
                    <a:lstStyle/>
                    <a:p>
                      <a:pPr algn="ctr"/>
                      <a:r>
                        <a:rPr lang="fr-FR" sz="2100">
                          <a:solidFill>
                            <a:schemeClr val="bg1"/>
                          </a:solidFill>
                        </a:rPr>
                        <a:t>Statut VIH de la personne source</a:t>
                      </a:r>
                    </a:p>
                  </a:txBody>
                  <a:tcPr marL="121920" marR="121920" marT="60960" marB="60960" anchor="ctr">
                    <a:solidFill>
                      <a:schemeClr val="accent2">
                        <a:lumMod val="7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431847">
                <a:tc rowSpan="2">
                  <a:txBody>
                    <a:bodyPr/>
                    <a:lstStyle/>
                    <a:p>
                      <a:pPr algn="ctr"/>
                      <a:r>
                        <a:rPr lang="fr-FR" sz="1900">
                          <a:solidFill>
                            <a:schemeClr val="accent2">
                              <a:lumMod val="75000"/>
                            </a:schemeClr>
                          </a:solidFill>
                        </a:rPr>
                        <a:t>Risque et nature de l’exposition</a:t>
                      </a:r>
                    </a:p>
                  </a:txBody>
                  <a:tcPr marL="121920" marR="121920" marT="60960" marB="60960" anchor="ctr">
                    <a:solidFill>
                      <a:schemeClr val="accent2">
                        <a:lumMod val="20000"/>
                        <a:lumOff val="80000"/>
                      </a:schemeClr>
                    </a:solidFill>
                  </a:tcPr>
                </a:tc>
                <a:tc gridSpan="2">
                  <a:txBody>
                    <a:bodyPr/>
                    <a:lstStyle/>
                    <a:p>
                      <a:pPr algn="ctr"/>
                      <a:r>
                        <a:rPr lang="fr-FR" sz="1900">
                          <a:solidFill>
                            <a:schemeClr val="accent2">
                              <a:lumMod val="75000"/>
                            </a:schemeClr>
                          </a:solidFill>
                        </a:rPr>
                        <a:t>positif</a:t>
                      </a:r>
                    </a:p>
                  </a:txBody>
                  <a:tcPr marL="121920" marR="121920" marT="60960" marB="60960" anchor="ctr">
                    <a:solidFill>
                      <a:schemeClr val="accent2">
                        <a:lumMod val="20000"/>
                        <a:lumOff val="80000"/>
                      </a:schemeClr>
                    </a:solidFill>
                  </a:tcPr>
                </a:tc>
                <a:tc hMerge="1">
                  <a:txBody>
                    <a:bodyPr/>
                    <a:lstStyle/>
                    <a:p>
                      <a:endParaRPr lang="fr-FR" dirty="0"/>
                    </a:p>
                  </a:txBody>
                  <a:tcPr/>
                </a:tc>
                <a:tc rowSpan="2">
                  <a:txBody>
                    <a:bodyPr/>
                    <a:lstStyle/>
                    <a:p>
                      <a:pPr algn="ctr"/>
                      <a:r>
                        <a:rPr lang="fr-FR" sz="1900">
                          <a:solidFill>
                            <a:srgbClr val="05669A"/>
                          </a:solidFill>
                        </a:rPr>
                        <a:t>inconnu</a:t>
                      </a:r>
                    </a:p>
                  </a:txBody>
                  <a:tcPr marL="121920" marR="121920" marT="60960" marB="60960" anchor="ctr">
                    <a:solidFill>
                      <a:schemeClr val="accent2">
                        <a:lumMod val="20000"/>
                        <a:lumOff val="80000"/>
                      </a:schemeClr>
                    </a:solidFill>
                  </a:tcPr>
                </a:tc>
                <a:extLst>
                  <a:ext uri="{0D108BD9-81ED-4DB2-BD59-A6C34878D82A}">
                    <a16:rowId xmlns:a16="http://schemas.microsoft.com/office/drawing/2014/main" val="10001"/>
                  </a:ext>
                </a:extLst>
              </a:tr>
              <a:tr h="406400">
                <a:tc vMerge="1">
                  <a:txBody>
                    <a:bodyPr/>
                    <a:lstStyle/>
                    <a:p>
                      <a:endParaRPr lang="fr-FR" dirty="0"/>
                    </a:p>
                  </a:txBody>
                  <a:tcPr/>
                </a:tc>
                <a:tc>
                  <a:txBody>
                    <a:bodyPr/>
                    <a:lstStyle/>
                    <a:p>
                      <a:pPr algn="ctr"/>
                      <a:r>
                        <a:rPr lang="fr-FR" sz="1900">
                          <a:solidFill>
                            <a:schemeClr val="accent6">
                              <a:lumMod val="75000"/>
                            </a:schemeClr>
                          </a:solidFill>
                        </a:rPr>
                        <a:t>CV détectable</a:t>
                      </a:r>
                    </a:p>
                  </a:txBody>
                  <a:tcPr marL="121920" marR="121920" marT="60960" marB="60960" anchor="ctr">
                    <a:solidFill>
                      <a:schemeClr val="accent6">
                        <a:lumMod val="20000"/>
                        <a:lumOff val="80000"/>
                      </a:schemeClr>
                    </a:solidFill>
                  </a:tcPr>
                </a:tc>
                <a:tc>
                  <a:txBody>
                    <a:bodyPr/>
                    <a:lstStyle/>
                    <a:p>
                      <a:pPr algn="ctr"/>
                      <a:r>
                        <a:rPr lang="fr-FR" sz="1900">
                          <a:solidFill>
                            <a:schemeClr val="accent6">
                              <a:lumMod val="75000"/>
                            </a:schemeClr>
                          </a:solidFill>
                        </a:rPr>
                        <a:t>CV &lt; 50 copies/ml</a:t>
                      </a:r>
                    </a:p>
                  </a:txBody>
                  <a:tcPr marL="121920" marR="121920" marT="60960" marB="60960" anchor="ctr">
                    <a:solidFill>
                      <a:schemeClr val="accent6">
                        <a:lumMod val="20000"/>
                        <a:lumOff val="80000"/>
                      </a:schemeClr>
                    </a:solidFill>
                  </a:tcPr>
                </a:tc>
                <a:tc vMerge="1">
                  <a:txBody>
                    <a:bodyPr/>
                    <a:lstStyle/>
                    <a:p>
                      <a:endParaRPr lang="fr-FR" dirty="0"/>
                    </a:p>
                  </a:txBody>
                  <a:tcPr/>
                </a:tc>
                <a:extLst>
                  <a:ext uri="{0D108BD9-81ED-4DB2-BD59-A6C34878D82A}">
                    <a16:rowId xmlns:a16="http://schemas.microsoft.com/office/drawing/2014/main" val="10002"/>
                  </a:ext>
                </a:extLst>
              </a:tr>
              <a:tr h="885996">
                <a:tc>
                  <a:txBody>
                    <a:bodyPr/>
                    <a:lstStyle/>
                    <a:p>
                      <a:r>
                        <a:rPr lang="fr-FR" sz="1600">
                          <a:solidFill>
                            <a:srgbClr val="EDEFE9"/>
                          </a:solidFill>
                        </a:rPr>
                        <a:t>Important:</a:t>
                      </a:r>
                    </a:p>
                    <a:p>
                      <a:pPr marL="285750" indent="-285750">
                        <a:buFontTx/>
                        <a:buChar char="-"/>
                      </a:pPr>
                      <a:r>
                        <a:rPr lang="fr-FR" sz="1600">
                          <a:solidFill>
                            <a:srgbClr val="EDEFE9"/>
                          </a:solidFill>
                        </a:rPr>
                        <a:t>Piqure profonde,</a:t>
                      </a:r>
                      <a:r>
                        <a:rPr lang="fr-FR" sz="1600" baseline="0">
                          <a:solidFill>
                            <a:srgbClr val="EDEFE9"/>
                          </a:solidFill>
                        </a:rPr>
                        <a:t> aiguille creuse et </a:t>
                      </a:r>
                      <a:r>
                        <a:rPr lang="fr-FR" sz="1600" baseline="0" err="1">
                          <a:solidFill>
                            <a:srgbClr val="EDEFE9"/>
                          </a:solidFill>
                        </a:rPr>
                        <a:t>intra-vasculaire</a:t>
                      </a:r>
                      <a:r>
                        <a:rPr lang="fr-FR" sz="1600" baseline="0">
                          <a:solidFill>
                            <a:srgbClr val="EDEFE9"/>
                          </a:solidFill>
                        </a:rPr>
                        <a:t> (artérielle ou veineuse)</a:t>
                      </a:r>
                    </a:p>
                  </a:txBody>
                  <a:tcPr marL="121920" marR="121920" marT="60960" marB="60960">
                    <a:solidFill>
                      <a:srgbClr val="8A297F"/>
                    </a:solidFill>
                  </a:tcPr>
                </a:tc>
                <a:tc>
                  <a:txBody>
                    <a:bodyPr/>
                    <a:lstStyle/>
                    <a:p>
                      <a:r>
                        <a:rPr lang="fr-FR" sz="1900" b="1">
                          <a:solidFill>
                            <a:schemeClr val="accent1"/>
                          </a:solidFill>
                        </a:rPr>
                        <a:t>TPE recommandé</a:t>
                      </a:r>
                    </a:p>
                  </a:txBody>
                  <a:tcPr marL="121920" marR="121920" marT="60960" marB="60960" anchor="ct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a:solidFill>
                            <a:schemeClr val="accent1"/>
                          </a:solidFill>
                        </a:rPr>
                        <a:t>TPE non recommandé *</a:t>
                      </a:r>
                    </a:p>
                  </a:txBody>
                  <a:tcPr marL="121920" marR="121920" marT="60960" marB="60960" anchor="ct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a:solidFill>
                            <a:schemeClr val="accent1"/>
                          </a:solidFill>
                        </a:rPr>
                        <a:t>TPE recommandé</a:t>
                      </a:r>
                    </a:p>
                  </a:txBody>
                  <a:tcPr marL="121920" marR="121920" marT="60960" marB="60960" anchor="ctr">
                    <a:solidFill>
                      <a:schemeClr val="bg2">
                        <a:lumMod val="40000"/>
                        <a:lumOff val="60000"/>
                      </a:schemeClr>
                    </a:solidFill>
                  </a:tcPr>
                </a:tc>
                <a:extLst>
                  <a:ext uri="{0D108BD9-81ED-4DB2-BD59-A6C34878D82A}">
                    <a16:rowId xmlns:a16="http://schemas.microsoft.com/office/drawing/2014/main" val="10003"/>
                  </a:ext>
                </a:extLst>
              </a:tr>
              <a:tr h="1584960">
                <a:tc>
                  <a:txBody>
                    <a:bodyPr/>
                    <a:lstStyle/>
                    <a:p>
                      <a:r>
                        <a:rPr lang="fr-FR" sz="1600">
                          <a:solidFill>
                            <a:srgbClr val="EDEFE9"/>
                          </a:solidFill>
                        </a:rPr>
                        <a:t>Intermédiaire:</a:t>
                      </a:r>
                    </a:p>
                    <a:p>
                      <a:pPr marL="285750" indent="-285750">
                        <a:buFontTx/>
                        <a:buChar char="-"/>
                      </a:pPr>
                      <a:r>
                        <a:rPr lang="fr-FR" sz="1600">
                          <a:solidFill>
                            <a:srgbClr val="EDEFE9"/>
                          </a:solidFill>
                        </a:rPr>
                        <a:t>Coupure avec bistouri</a:t>
                      </a:r>
                    </a:p>
                    <a:p>
                      <a:pPr marL="285750" indent="-285750">
                        <a:buFontTx/>
                        <a:buChar char="-"/>
                      </a:pPr>
                      <a:r>
                        <a:rPr lang="fr-FR" sz="1600">
                          <a:solidFill>
                            <a:srgbClr val="EDEFE9"/>
                          </a:solidFill>
                        </a:rPr>
                        <a:t>Piqûre avec aiguille IM ou SC</a:t>
                      </a:r>
                    </a:p>
                    <a:p>
                      <a:pPr marL="285750" indent="-285750">
                        <a:buFontTx/>
                        <a:buChar char="-"/>
                      </a:pPr>
                      <a:r>
                        <a:rPr lang="fr-FR" sz="1600">
                          <a:solidFill>
                            <a:srgbClr val="EDEFE9"/>
                          </a:solidFill>
                        </a:rPr>
                        <a:t>Piqûre avec aiguille pleine</a:t>
                      </a:r>
                    </a:p>
                    <a:p>
                      <a:pPr marL="285750" indent="-285750">
                        <a:buFontTx/>
                        <a:buChar char="-"/>
                      </a:pPr>
                      <a:r>
                        <a:rPr lang="fr-FR" sz="1600">
                          <a:solidFill>
                            <a:srgbClr val="EDEFE9"/>
                          </a:solidFill>
                        </a:rPr>
                        <a:t>Exposition </a:t>
                      </a:r>
                      <a:r>
                        <a:rPr lang="fr-FR" sz="1600" err="1">
                          <a:solidFill>
                            <a:srgbClr val="EDEFE9"/>
                          </a:solidFill>
                        </a:rPr>
                        <a:t>cutanéo</a:t>
                      </a:r>
                      <a:r>
                        <a:rPr lang="fr-FR" sz="1600">
                          <a:solidFill>
                            <a:srgbClr val="EDEFE9"/>
                          </a:solidFill>
                        </a:rPr>
                        <a:t>-muqueuse avec temps</a:t>
                      </a:r>
                      <a:r>
                        <a:rPr lang="fr-FR" sz="1600" baseline="0">
                          <a:solidFill>
                            <a:srgbClr val="EDEFE9"/>
                          </a:solidFill>
                        </a:rPr>
                        <a:t> de contact &gt; 15 minutes</a:t>
                      </a:r>
                      <a:endParaRPr lang="fr-FR" sz="1600">
                        <a:solidFill>
                          <a:srgbClr val="EDEFE9"/>
                        </a:solidFill>
                      </a:endParaRPr>
                    </a:p>
                  </a:txBody>
                  <a:tcPr marL="121920" marR="121920" marT="60960" marB="60960">
                    <a:solidFill>
                      <a:srgbClr val="8A297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a:solidFill>
                            <a:schemeClr val="accent1"/>
                          </a:solidFill>
                        </a:rPr>
                        <a:t>TPE recommandé</a:t>
                      </a:r>
                    </a:p>
                  </a:txBody>
                  <a:tcPr marL="121920" marR="121920" marT="60960" marB="6096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a:solidFill>
                            <a:schemeClr val="accent1"/>
                          </a:solidFill>
                        </a:rPr>
                        <a:t>TPE non recommandé *</a:t>
                      </a:r>
                    </a:p>
                  </a:txBody>
                  <a:tcPr marL="121920" marR="121920" marT="60960" marB="6096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a:solidFill>
                            <a:schemeClr val="accent1"/>
                          </a:solidFill>
                        </a:rPr>
                        <a:t>TPE non recommandé</a:t>
                      </a:r>
                    </a:p>
                  </a:txBody>
                  <a:tcPr marL="121920" marR="121920" marT="60960" marB="60960" anchor="ctr">
                    <a:solidFill>
                      <a:schemeClr val="bg2">
                        <a:lumMod val="20000"/>
                        <a:lumOff val="80000"/>
                      </a:schemeClr>
                    </a:solidFill>
                  </a:tcPr>
                </a:tc>
                <a:extLst>
                  <a:ext uri="{0D108BD9-81ED-4DB2-BD59-A6C34878D82A}">
                    <a16:rowId xmlns:a16="http://schemas.microsoft.com/office/drawing/2014/main" val="10004"/>
                  </a:ext>
                </a:extLst>
              </a:tr>
              <a:tr h="960096">
                <a:tc>
                  <a:txBody>
                    <a:bodyPr/>
                    <a:lstStyle/>
                    <a:p>
                      <a:r>
                        <a:rPr lang="fr-FR" sz="1600">
                          <a:solidFill>
                            <a:srgbClr val="EDEFE9"/>
                          </a:solidFill>
                        </a:rPr>
                        <a:t>Faible</a:t>
                      </a:r>
                    </a:p>
                    <a:p>
                      <a:pPr marL="285750" indent="-285750">
                        <a:buFontTx/>
                        <a:buChar char="-"/>
                      </a:pPr>
                      <a:r>
                        <a:rPr lang="fr-FR" sz="1600">
                          <a:solidFill>
                            <a:srgbClr val="EDEFE9"/>
                          </a:solidFill>
                        </a:rPr>
                        <a:t>Piqûres avec seringues abandonnées</a:t>
                      </a:r>
                    </a:p>
                    <a:p>
                      <a:pPr marL="285750" indent="-285750">
                        <a:buFontTx/>
                        <a:buChar char="-"/>
                      </a:pPr>
                      <a:r>
                        <a:rPr lang="fr-FR" sz="1600">
                          <a:solidFill>
                            <a:srgbClr val="EDEFE9"/>
                          </a:solidFill>
                        </a:rPr>
                        <a:t>Crachats, morsures ou griffures, autres cas</a:t>
                      </a:r>
                    </a:p>
                  </a:txBody>
                  <a:tcPr marL="121920" marR="121920" marT="60960" marB="60960">
                    <a:solidFill>
                      <a:srgbClr val="8A297F"/>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900" b="1" kern="1200">
                          <a:solidFill>
                            <a:schemeClr val="accent1"/>
                          </a:solidFill>
                          <a:latin typeface="+mn-lt"/>
                          <a:ea typeface="+mn-ea"/>
                          <a:cs typeface="+mn-cs"/>
                        </a:rPr>
                        <a:t>TPE non recommandé</a:t>
                      </a:r>
                    </a:p>
                  </a:txBody>
                  <a:tcPr marL="121920" marR="121920" marT="60960" marB="60960" anchor="ctr">
                    <a:solidFill>
                      <a:srgbClr val="F6F4EB"/>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b="1" dirty="0">
                        <a:solidFill>
                          <a:schemeClr val="tx2"/>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b="1" dirty="0">
                        <a:solidFill>
                          <a:schemeClr val="tx2"/>
                        </a:solidFill>
                      </a:endParaRPr>
                    </a:p>
                  </a:txBody>
                  <a:tcPr anchor="ctr"/>
                </a:tc>
                <a:extLst>
                  <a:ext uri="{0D108BD9-81ED-4DB2-BD59-A6C34878D82A}">
                    <a16:rowId xmlns:a16="http://schemas.microsoft.com/office/drawing/2014/main" val="10005"/>
                  </a:ext>
                </a:extLst>
              </a:tr>
            </a:tbl>
          </a:graphicData>
        </a:graphic>
      </p:graphicFrame>
      <p:sp>
        <p:nvSpPr>
          <p:cNvPr id="6" name="ZoneTexte 5">
            <a:extLst>
              <a:ext uri="{FF2B5EF4-FFF2-40B4-BE49-F238E27FC236}">
                <a16:creationId xmlns:a16="http://schemas.microsoft.com/office/drawing/2014/main" id="{BB4781D7-431B-744E-B1E2-1246A3BC3AF6}"/>
              </a:ext>
            </a:extLst>
          </p:cNvPr>
          <p:cNvSpPr txBox="1"/>
          <p:nvPr/>
        </p:nvSpPr>
        <p:spPr>
          <a:xfrm>
            <a:off x="605118" y="6642847"/>
            <a:ext cx="184731" cy="369332"/>
          </a:xfrm>
          <a:prstGeom prst="rect">
            <a:avLst/>
          </a:prstGeom>
          <a:noFill/>
        </p:spPr>
        <p:txBody>
          <a:bodyPr wrap="none" rtlCol="0">
            <a:spAutoFit/>
          </a:bodyPr>
          <a:lstStyle/>
          <a:p>
            <a:endParaRPr lang="fr-FR"/>
          </a:p>
        </p:txBody>
      </p:sp>
      <p:sp>
        <p:nvSpPr>
          <p:cNvPr id="8" name="ZoneTexte 7">
            <a:extLst>
              <a:ext uri="{FF2B5EF4-FFF2-40B4-BE49-F238E27FC236}">
                <a16:creationId xmlns:a16="http://schemas.microsoft.com/office/drawing/2014/main" id="{85678D6E-3762-D94B-93EA-C5AA803A0B5C}"/>
              </a:ext>
            </a:extLst>
          </p:cNvPr>
          <p:cNvSpPr txBox="1"/>
          <p:nvPr/>
        </p:nvSpPr>
        <p:spPr>
          <a:xfrm>
            <a:off x="113525" y="6458181"/>
            <a:ext cx="11964948" cy="369332"/>
          </a:xfrm>
          <a:prstGeom prst="rect">
            <a:avLst/>
          </a:prstGeom>
          <a:noFill/>
        </p:spPr>
        <p:txBody>
          <a:bodyPr wrap="square" rtlCol="0">
            <a:spAutoFit/>
          </a:bodyPr>
          <a:lstStyle/>
          <a:p>
            <a:pPr lvl="0" defTabSz="914400">
              <a:defRPr/>
            </a:pPr>
            <a:r>
              <a:rPr lang="fr-FR">
                <a:solidFill>
                  <a:srgbClr val="05669A"/>
                </a:solidFill>
                <a:latin typeface="Arial" panose="020B0604020202020204" pitchFamily="34" charset="0"/>
              </a:rPr>
              <a:t>* Pas de traitement si CV indétectable connue, contrôle &lt; 6 mois</a:t>
            </a:r>
          </a:p>
        </p:txBody>
      </p:sp>
      <p:grpSp>
        <p:nvGrpSpPr>
          <p:cNvPr id="9" name="Groupe 8">
            <a:extLst>
              <a:ext uri="{FF2B5EF4-FFF2-40B4-BE49-F238E27FC236}">
                <a16:creationId xmlns:a16="http://schemas.microsoft.com/office/drawing/2014/main" id="{2F04FD55-0DC0-6923-A5F5-0916107324B7}"/>
              </a:ext>
            </a:extLst>
          </p:cNvPr>
          <p:cNvGrpSpPr/>
          <p:nvPr/>
        </p:nvGrpSpPr>
        <p:grpSpPr>
          <a:xfrm>
            <a:off x="113525" y="2564514"/>
            <a:ext cx="6658750" cy="2964750"/>
            <a:chOff x="113525" y="2564514"/>
            <a:chExt cx="6658750" cy="2964750"/>
          </a:xfrm>
        </p:grpSpPr>
        <p:sp>
          <p:nvSpPr>
            <p:cNvPr id="5" name="Cadre 4">
              <a:extLst>
                <a:ext uri="{FF2B5EF4-FFF2-40B4-BE49-F238E27FC236}">
                  <a16:creationId xmlns:a16="http://schemas.microsoft.com/office/drawing/2014/main" id="{FF5B712E-F7CF-D731-ADD3-C3A0581CA152}"/>
                </a:ext>
              </a:extLst>
            </p:cNvPr>
            <p:cNvSpPr/>
            <p:nvPr/>
          </p:nvSpPr>
          <p:spPr>
            <a:xfrm>
              <a:off x="113525" y="2928938"/>
              <a:ext cx="6658750" cy="2600326"/>
            </a:xfrm>
            <a:prstGeom prst="frame">
              <a:avLst>
                <a:gd name="adj1" fmla="val 231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Cadre 6">
              <a:extLst>
                <a:ext uri="{FF2B5EF4-FFF2-40B4-BE49-F238E27FC236}">
                  <a16:creationId xmlns:a16="http://schemas.microsoft.com/office/drawing/2014/main" id="{5D446C18-4CD1-92F2-A1DC-C27D92C3D525}"/>
                </a:ext>
              </a:extLst>
            </p:cNvPr>
            <p:cNvSpPr/>
            <p:nvPr/>
          </p:nvSpPr>
          <p:spPr>
            <a:xfrm>
              <a:off x="4343400" y="2564514"/>
              <a:ext cx="2428875" cy="426244"/>
            </a:xfrm>
            <a:prstGeom prst="frame">
              <a:avLst>
                <a:gd name="adj1" fmla="val 1572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6312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47D05-1F98-F944-B2D0-25A92E4E7C3C}"/>
              </a:ext>
            </a:extLst>
          </p:cNvPr>
          <p:cNvSpPr>
            <a:spLocks noGrp="1"/>
          </p:cNvSpPr>
          <p:nvPr>
            <p:ph type="title"/>
          </p:nvPr>
        </p:nvSpPr>
        <p:spPr/>
        <p:txBody>
          <a:bodyPr/>
          <a:lstStyle/>
          <a:p>
            <a:r>
              <a:rPr lang="fr-FR"/>
              <a:t>Objectifs pédagogiques</a:t>
            </a:r>
          </a:p>
        </p:txBody>
      </p:sp>
      <p:sp>
        <p:nvSpPr>
          <p:cNvPr id="3" name="Espace réservé du contenu 2">
            <a:extLst>
              <a:ext uri="{FF2B5EF4-FFF2-40B4-BE49-F238E27FC236}">
                <a16:creationId xmlns:a16="http://schemas.microsoft.com/office/drawing/2014/main" id="{F9EF92C3-76C3-F64D-ADC2-689DBBB1F603}"/>
              </a:ext>
            </a:extLst>
          </p:cNvPr>
          <p:cNvSpPr>
            <a:spLocks noGrp="1"/>
          </p:cNvSpPr>
          <p:nvPr>
            <p:ph idx="1"/>
          </p:nvPr>
        </p:nvSpPr>
        <p:spPr>
          <a:xfrm>
            <a:off x="695739" y="2665708"/>
            <a:ext cx="10933044" cy="3426979"/>
          </a:xfrm>
        </p:spPr>
        <p:txBody>
          <a:bodyPr/>
          <a:lstStyle/>
          <a:p>
            <a:r>
              <a:rPr lang="fr-FR" dirty="0"/>
              <a:t>Être en capacité d’accompagner une personne en situation d’accident d’exposition aux virus, que ce soit par voie sanguine ou sexuelle</a:t>
            </a:r>
          </a:p>
          <a:p>
            <a:r>
              <a:rPr lang="fr-FR" dirty="0"/>
              <a:t>Pouvoir argumenter les avantages et les inconvénients du traitement post-exposition (TPE) pour une décision partagée avec la personne concernée</a:t>
            </a:r>
          </a:p>
          <a:p>
            <a:pPr marL="0" indent="0">
              <a:buNone/>
            </a:pPr>
            <a:endParaRPr lang="fr-FR" dirty="0"/>
          </a:p>
        </p:txBody>
      </p:sp>
      <p:sp>
        <p:nvSpPr>
          <p:cNvPr id="4" name="Espace réservé de la date 3">
            <a:extLst>
              <a:ext uri="{FF2B5EF4-FFF2-40B4-BE49-F238E27FC236}">
                <a16:creationId xmlns:a16="http://schemas.microsoft.com/office/drawing/2014/main" id="{9E729374-F400-B14A-BAE2-828B76F49EFC}"/>
              </a:ext>
            </a:extLst>
          </p:cNvPr>
          <p:cNvSpPr>
            <a:spLocks noGrp="1"/>
          </p:cNvSpPr>
          <p:nvPr>
            <p:ph type="dt" sz="half" idx="10"/>
          </p:nvPr>
        </p:nvSpPr>
        <p:spPr/>
        <p:txBody>
          <a:bodyPr/>
          <a:lstStyle/>
          <a:p>
            <a:fld id="{D5B0B078-4E49-B24F-B570-A5A8D6293947}" type="datetime10">
              <a:rPr lang="fr-FR" smtClean="0"/>
              <a:t>09:00</a:t>
            </a:fld>
            <a:endParaRPr lang="en-US"/>
          </a:p>
        </p:txBody>
      </p:sp>
      <p:sp>
        <p:nvSpPr>
          <p:cNvPr id="5" name="Espace réservé du numéro de diapositive 4">
            <a:extLst>
              <a:ext uri="{FF2B5EF4-FFF2-40B4-BE49-F238E27FC236}">
                <a16:creationId xmlns:a16="http://schemas.microsoft.com/office/drawing/2014/main" id="{771DD085-94CD-AE40-AA77-31D20F68F97B}"/>
              </a:ext>
            </a:extLst>
          </p:cNvPr>
          <p:cNvSpPr>
            <a:spLocks noGrp="1"/>
          </p:cNvSpPr>
          <p:nvPr>
            <p:ph type="sldNum" sz="quarter" idx="12"/>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239331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739" y="242906"/>
            <a:ext cx="10863469" cy="645489"/>
          </a:xfrm>
        </p:spPr>
        <p:txBody>
          <a:bodyPr>
            <a:normAutofit fontScale="90000"/>
          </a:bodyPr>
          <a:lstStyle/>
          <a:p>
            <a:r>
              <a:rPr lang="fr-FR" sz="3200"/>
              <a:t>Indication de TPE après exposition sexuelle</a:t>
            </a:r>
          </a:p>
        </p:txBody>
      </p:sp>
      <p:sp>
        <p:nvSpPr>
          <p:cNvPr id="3" name="Espace réservé du contenu 2">
            <a:extLst>
              <a:ext uri="{FF2B5EF4-FFF2-40B4-BE49-F238E27FC236}">
                <a16:creationId xmlns:a16="http://schemas.microsoft.com/office/drawing/2014/main" id="{42511F53-CCA1-7F41-8014-C9A7E0B34015}"/>
              </a:ext>
            </a:extLst>
          </p:cNvPr>
          <p:cNvSpPr>
            <a:spLocks noGrp="1"/>
          </p:cNvSpPr>
          <p:nvPr>
            <p:ph idx="1"/>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611133818"/>
              </p:ext>
            </p:extLst>
          </p:nvPr>
        </p:nvGraphicFramePr>
        <p:xfrm>
          <a:off x="199153" y="982524"/>
          <a:ext cx="11856640" cy="5527036"/>
        </p:xfrm>
        <a:graphic>
          <a:graphicData uri="http://schemas.openxmlformats.org/drawingml/2006/table">
            <a:tbl>
              <a:tblPr firstRow="1" bandRow="1">
                <a:tableStyleId>{5C22544A-7EE6-4342-B048-85BDC9FD1C3A}</a:tableStyleId>
              </a:tblPr>
              <a:tblGrid>
                <a:gridCol w="2751627">
                  <a:extLst>
                    <a:ext uri="{9D8B030D-6E8A-4147-A177-3AD203B41FA5}">
                      <a16:colId xmlns:a16="http://schemas.microsoft.com/office/drawing/2014/main" val="20000"/>
                    </a:ext>
                  </a:extLst>
                </a:gridCol>
                <a:gridCol w="2257811">
                  <a:extLst>
                    <a:ext uri="{9D8B030D-6E8A-4147-A177-3AD203B41FA5}">
                      <a16:colId xmlns:a16="http://schemas.microsoft.com/office/drawing/2014/main" val="20001"/>
                    </a:ext>
                  </a:extLst>
                </a:gridCol>
                <a:gridCol w="2220963">
                  <a:extLst>
                    <a:ext uri="{9D8B030D-6E8A-4147-A177-3AD203B41FA5}">
                      <a16:colId xmlns:a16="http://schemas.microsoft.com/office/drawing/2014/main" val="20002"/>
                    </a:ext>
                  </a:extLst>
                </a:gridCol>
                <a:gridCol w="2254911">
                  <a:extLst>
                    <a:ext uri="{9D8B030D-6E8A-4147-A177-3AD203B41FA5}">
                      <a16:colId xmlns:a16="http://schemas.microsoft.com/office/drawing/2014/main" val="20003"/>
                    </a:ext>
                  </a:extLst>
                </a:gridCol>
                <a:gridCol w="2371328">
                  <a:extLst>
                    <a:ext uri="{9D8B030D-6E8A-4147-A177-3AD203B41FA5}">
                      <a16:colId xmlns:a16="http://schemas.microsoft.com/office/drawing/2014/main" val="20004"/>
                    </a:ext>
                  </a:extLst>
                </a:gridCol>
              </a:tblGrid>
              <a:tr h="447040">
                <a:tc>
                  <a:txBody>
                    <a:bodyPr/>
                    <a:lstStyle/>
                    <a:p>
                      <a:endParaRPr lang="fr-FR" sz="2100">
                        <a:solidFill>
                          <a:schemeClr val="accent4"/>
                        </a:solidFill>
                      </a:endParaRPr>
                    </a:p>
                  </a:txBody>
                  <a:tcPr marL="121920" marR="121920" marT="60960" marB="60960">
                    <a:solidFill>
                      <a:schemeClr val="accent2">
                        <a:lumMod val="75000"/>
                      </a:schemeClr>
                    </a:solidFill>
                  </a:tcPr>
                </a:tc>
                <a:tc gridSpan="4">
                  <a:txBody>
                    <a:bodyPr/>
                    <a:lstStyle/>
                    <a:p>
                      <a:pPr algn="ctr"/>
                      <a:r>
                        <a:rPr lang="fr-FR" sz="2100">
                          <a:solidFill>
                            <a:schemeClr val="bg1"/>
                          </a:solidFill>
                        </a:rPr>
                        <a:t>Statut VIH de la personne source</a:t>
                      </a:r>
                    </a:p>
                  </a:txBody>
                  <a:tcPr marL="121920" marR="121920" marT="60960" marB="60960">
                    <a:solidFill>
                      <a:schemeClr val="accent2">
                        <a:lumMod val="7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411480">
                <a:tc>
                  <a:txBody>
                    <a:bodyPr/>
                    <a:lstStyle/>
                    <a:p>
                      <a:endParaRPr lang="fr-FR" sz="1900"/>
                    </a:p>
                  </a:txBody>
                  <a:tcPr marL="121920" marR="121920" marT="60960" marB="60960">
                    <a:solidFill>
                      <a:schemeClr val="accent6">
                        <a:lumMod val="20000"/>
                        <a:lumOff val="80000"/>
                      </a:schemeClr>
                    </a:solidFill>
                  </a:tcPr>
                </a:tc>
                <a:tc gridSpan="2">
                  <a:txBody>
                    <a:bodyPr/>
                    <a:lstStyle/>
                    <a:p>
                      <a:pPr algn="ctr"/>
                      <a:r>
                        <a:rPr lang="fr-FR" sz="1900" dirty="0">
                          <a:solidFill>
                            <a:srgbClr val="002060"/>
                          </a:solidFill>
                        </a:rPr>
                        <a:t>positif</a:t>
                      </a:r>
                    </a:p>
                  </a:txBody>
                  <a:tcPr marL="121920" marR="121920" marT="60960" marB="60960">
                    <a:solidFill>
                      <a:schemeClr val="accent6">
                        <a:lumMod val="20000"/>
                        <a:lumOff val="80000"/>
                      </a:schemeClr>
                    </a:solidFill>
                  </a:tcPr>
                </a:tc>
                <a:tc hMerge="1">
                  <a:txBody>
                    <a:bodyPr/>
                    <a:lstStyle/>
                    <a:p>
                      <a:endParaRPr lang="fr-FR" dirty="0"/>
                    </a:p>
                  </a:txBody>
                  <a:tcPr/>
                </a:tc>
                <a:tc gridSpan="2">
                  <a:txBody>
                    <a:bodyPr/>
                    <a:lstStyle/>
                    <a:p>
                      <a:pPr algn="ctr"/>
                      <a:r>
                        <a:rPr lang="fr-FR" sz="1900">
                          <a:solidFill>
                            <a:srgbClr val="002060"/>
                          </a:solidFill>
                        </a:rPr>
                        <a:t>inconnu</a:t>
                      </a:r>
                    </a:p>
                  </a:txBody>
                  <a:tcPr marL="121920" marR="121920" marT="60960" marB="60960">
                    <a:solidFill>
                      <a:schemeClr val="accent6">
                        <a:lumMod val="20000"/>
                        <a:lumOff val="80000"/>
                      </a:schemeClr>
                    </a:solidFill>
                  </a:tcPr>
                </a:tc>
                <a:tc hMerge="1">
                  <a:txBody>
                    <a:bodyPr/>
                    <a:lstStyle/>
                    <a:p>
                      <a:endParaRPr lang="fr-FR" dirty="0"/>
                    </a:p>
                  </a:txBody>
                  <a:tcPr/>
                </a:tc>
                <a:extLst>
                  <a:ext uri="{0D108BD9-81ED-4DB2-BD59-A6C34878D82A}">
                    <a16:rowId xmlns:a16="http://schemas.microsoft.com/office/drawing/2014/main" val="10001"/>
                  </a:ext>
                </a:extLst>
              </a:tr>
              <a:tr h="767076">
                <a:tc>
                  <a:txBody>
                    <a:bodyPr/>
                    <a:lstStyle/>
                    <a:p>
                      <a:r>
                        <a:rPr lang="fr-FR" sz="1700">
                          <a:solidFill>
                            <a:srgbClr val="002060"/>
                          </a:solidFill>
                        </a:rPr>
                        <a:t>Risque et nature de l’exposition</a:t>
                      </a:r>
                    </a:p>
                  </a:txBody>
                  <a:tcPr marL="121920" marR="121920" marT="60960" marB="60960">
                    <a:solidFill>
                      <a:schemeClr val="accent2">
                        <a:lumMod val="20000"/>
                        <a:lumOff val="80000"/>
                      </a:schemeClr>
                    </a:solidFill>
                  </a:tcPr>
                </a:tc>
                <a:tc>
                  <a:txBody>
                    <a:bodyPr/>
                    <a:lstStyle/>
                    <a:p>
                      <a:r>
                        <a:rPr lang="fr-FR" sz="1700" dirty="0">
                          <a:solidFill>
                            <a:srgbClr val="002060"/>
                          </a:solidFill>
                        </a:rPr>
                        <a:t>Cv détectable</a:t>
                      </a:r>
                    </a:p>
                  </a:txBody>
                  <a:tcPr marL="121920" marR="121920" marT="60960" marB="60960">
                    <a:solidFill>
                      <a:schemeClr val="accent2">
                        <a:lumMod val="20000"/>
                        <a:lumOff val="80000"/>
                      </a:schemeClr>
                    </a:solidFill>
                  </a:tcPr>
                </a:tc>
                <a:tc>
                  <a:txBody>
                    <a:bodyPr/>
                    <a:lstStyle/>
                    <a:p>
                      <a:r>
                        <a:rPr lang="fr-FR" sz="1700">
                          <a:solidFill>
                            <a:srgbClr val="002060"/>
                          </a:solidFill>
                        </a:rPr>
                        <a:t>Cv &lt; 50 copies/ml *</a:t>
                      </a:r>
                    </a:p>
                  </a:txBody>
                  <a:tcPr marL="121920" marR="121920" marT="60960" marB="60960">
                    <a:solidFill>
                      <a:schemeClr val="accent2">
                        <a:lumMod val="20000"/>
                        <a:lumOff val="80000"/>
                      </a:schemeClr>
                    </a:solidFill>
                  </a:tcPr>
                </a:tc>
                <a:tc>
                  <a:txBody>
                    <a:bodyPr/>
                    <a:lstStyle/>
                    <a:p>
                      <a:r>
                        <a:rPr lang="fr-FR" sz="1700">
                          <a:solidFill>
                            <a:srgbClr val="002060"/>
                          </a:solidFill>
                        </a:rPr>
                        <a:t>Groupe à prévalence élevée **</a:t>
                      </a:r>
                    </a:p>
                  </a:txBody>
                  <a:tcPr marL="121920" marR="121920" marT="60960" marB="60960">
                    <a:solidFill>
                      <a:schemeClr val="accent2">
                        <a:lumMod val="20000"/>
                        <a:lumOff val="80000"/>
                      </a:schemeClr>
                    </a:solidFill>
                  </a:tcPr>
                </a:tc>
                <a:tc>
                  <a:txBody>
                    <a:bodyPr/>
                    <a:lstStyle/>
                    <a:p>
                      <a:r>
                        <a:rPr lang="fr-FR" sz="1700">
                          <a:solidFill>
                            <a:srgbClr val="002060"/>
                          </a:solidFill>
                        </a:rPr>
                        <a:t>Groupe à prévalence faible ou inconnue</a:t>
                      </a:r>
                    </a:p>
                  </a:txBody>
                  <a:tcPr marL="121920" marR="121920" marT="60960" marB="60960">
                    <a:solidFill>
                      <a:schemeClr val="accent2">
                        <a:lumMod val="20000"/>
                        <a:lumOff val="80000"/>
                      </a:schemeClr>
                    </a:solidFill>
                  </a:tcPr>
                </a:tc>
                <a:extLst>
                  <a:ext uri="{0D108BD9-81ED-4DB2-BD59-A6C34878D82A}">
                    <a16:rowId xmlns:a16="http://schemas.microsoft.com/office/drawing/2014/main" val="10002"/>
                  </a:ext>
                </a:extLst>
              </a:tr>
              <a:tr h="609600">
                <a:tc>
                  <a:txBody>
                    <a:bodyPr/>
                    <a:lstStyle/>
                    <a:p>
                      <a:r>
                        <a:rPr lang="fr-FR" sz="1600">
                          <a:solidFill>
                            <a:schemeClr val="bg1"/>
                          </a:solidFill>
                        </a:rPr>
                        <a:t>Rapport anal réceptif</a:t>
                      </a:r>
                    </a:p>
                  </a:txBody>
                  <a:tcPr marL="121920" marR="121920" marT="60960" marB="60960">
                    <a:solidFill>
                      <a:schemeClr val="accent1"/>
                    </a:solidFill>
                  </a:tcPr>
                </a:tc>
                <a:tc>
                  <a:txBody>
                    <a:bodyPr/>
                    <a:lstStyle/>
                    <a:p>
                      <a:r>
                        <a:rPr lang="fr-FR" sz="1400" b="1">
                          <a:solidFill>
                            <a:srgbClr val="002060"/>
                          </a:solidFill>
                        </a:rPr>
                        <a:t>TPE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3"/>
                  </a:ext>
                </a:extLst>
              </a:tr>
              <a:tr h="609600">
                <a:tc>
                  <a:txBody>
                    <a:bodyPr/>
                    <a:lstStyle/>
                    <a:p>
                      <a:r>
                        <a:rPr lang="fr-FR" sz="1600">
                          <a:solidFill>
                            <a:schemeClr val="bg1"/>
                          </a:solidFill>
                        </a:rPr>
                        <a:t>Rapport anal </a:t>
                      </a:r>
                      <a:r>
                        <a:rPr lang="fr-FR" sz="1600" err="1">
                          <a:solidFill>
                            <a:schemeClr val="bg1"/>
                          </a:solidFill>
                        </a:rPr>
                        <a:t>insertif</a:t>
                      </a:r>
                      <a:endParaRPr lang="fr-FR" sz="1600">
                        <a:solidFill>
                          <a:schemeClr val="bg1"/>
                        </a:solidFill>
                      </a:endParaRPr>
                    </a:p>
                  </a:txBody>
                  <a:tcPr marL="121920" marR="121920" marT="60960" marB="6096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extLst>
                  <a:ext uri="{0D108BD9-81ED-4DB2-BD59-A6C34878D82A}">
                    <a16:rowId xmlns:a16="http://schemas.microsoft.com/office/drawing/2014/main" val="10004"/>
                  </a:ext>
                </a:extLst>
              </a:tr>
              <a:tr h="609600">
                <a:tc>
                  <a:txBody>
                    <a:bodyPr/>
                    <a:lstStyle/>
                    <a:p>
                      <a:r>
                        <a:rPr lang="fr-FR" sz="1600">
                          <a:solidFill>
                            <a:schemeClr val="bg1"/>
                          </a:solidFill>
                        </a:rPr>
                        <a:t>Rapport vaginal réceptif</a:t>
                      </a:r>
                    </a:p>
                  </a:txBody>
                  <a:tcPr marL="121920" marR="121920" marT="60960" marB="6096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a:solidFill>
                            <a:srgbClr val="002060"/>
                          </a:solidFill>
                          <a:latin typeface="+mn-lt"/>
                          <a:ea typeface="+mn-ea"/>
                          <a:cs typeface="+mn-cs"/>
                        </a:rPr>
                        <a:t>TPE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a:solidFill>
                            <a:srgbClr val="002060"/>
                          </a:solidFill>
                          <a:latin typeface="+mn-lt"/>
                          <a:ea typeface="+mn-ea"/>
                          <a:cs typeface="+mn-cs"/>
                        </a:rPr>
                        <a:t>TPE non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a:solidFill>
                            <a:srgbClr val="002060"/>
                          </a:solidFill>
                          <a:latin typeface="+mn-lt"/>
                          <a:ea typeface="+mn-ea"/>
                          <a:cs typeface="+mn-cs"/>
                        </a:rPr>
                        <a:t>TPE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a:solidFill>
                            <a:srgbClr val="002060"/>
                          </a:solidFill>
                          <a:latin typeface="+mn-lt"/>
                          <a:ea typeface="+mn-ea"/>
                          <a:cs typeface="+mn-cs"/>
                        </a:rPr>
                        <a:t>TPE non recommandé</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5"/>
                  </a:ext>
                </a:extLst>
              </a:tr>
              <a:tr h="609600">
                <a:tc>
                  <a:txBody>
                    <a:bodyPr/>
                    <a:lstStyle/>
                    <a:p>
                      <a:r>
                        <a:rPr lang="fr-FR" sz="1600">
                          <a:solidFill>
                            <a:schemeClr val="bg1"/>
                          </a:solidFill>
                        </a:rPr>
                        <a:t>Rapport vaginal </a:t>
                      </a:r>
                      <a:r>
                        <a:rPr lang="fr-FR" sz="1600" err="1">
                          <a:solidFill>
                            <a:schemeClr val="bg1"/>
                          </a:solidFill>
                        </a:rPr>
                        <a:t>insertif</a:t>
                      </a:r>
                      <a:endParaRPr lang="fr-FR" sz="1600">
                        <a:solidFill>
                          <a:schemeClr val="bg1"/>
                        </a:solidFill>
                      </a:endParaRPr>
                    </a:p>
                  </a:txBody>
                  <a:tcPr marL="121920" marR="121920" marT="60960" marB="6096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extLst>
                  <a:ext uri="{0D108BD9-81ED-4DB2-BD59-A6C34878D82A}">
                    <a16:rowId xmlns:a16="http://schemas.microsoft.com/office/drawing/2014/main" val="10006"/>
                  </a:ext>
                </a:extLst>
              </a:tr>
              <a:tr h="609600">
                <a:tc>
                  <a:txBody>
                    <a:bodyPr/>
                    <a:lstStyle/>
                    <a:p>
                      <a:r>
                        <a:rPr lang="fr-FR" sz="1600">
                          <a:solidFill>
                            <a:schemeClr val="bg1"/>
                          </a:solidFill>
                        </a:rPr>
                        <a:t>Fellation réceptive avec éjaculation</a:t>
                      </a:r>
                    </a:p>
                  </a:txBody>
                  <a:tcPr marL="121920" marR="121920" marT="60960" marB="6096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recommandé</a:t>
                      </a:r>
                    </a:p>
                  </a:txBody>
                  <a:tcPr marL="121920" marR="121920" marT="60960" marB="6096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7"/>
                  </a:ext>
                </a:extLst>
              </a:tr>
              <a:tr h="853440">
                <a:tc>
                  <a:txBody>
                    <a:bodyPr/>
                    <a:lstStyle/>
                    <a:p>
                      <a:r>
                        <a:rPr lang="fr-FR" sz="1600">
                          <a:solidFill>
                            <a:schemeClr val="bg1"/>
                          </a:solidFill>
                        </a:rPr>
                        <a:t>Fellation réceptive sans éjaculation ou </a:t>
                      </a:r>
                      <a:r>
                        <a:rPr lang="fr-FR" sz="1600" err="1">
                          <a:solidFill>
                            <a:schemeClr val="bg1"/>
                          </a:solidFill>
                        </a:rPr>
                        <a:t>insertive</a:t>
                      </a:r>
                      <a:endParaRPr lang="fr-FR" sz="1600">
                        <a:solidFill>
                          <a:schemeClr val="bg1"/>
                        </a:solidFill>
                      </a:endParaRPr>
                    </a:p>
                  </a:txBody>
                  <a:tcPr marL="121920" marR="121920" marT="60960" marB="6096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002060"/>
                          </a:solidFill>
                        </a:rPr>
                        <a:t>TPE non recommandé</a:t>
                      </a:r>
                    </a:p>
                  </a:txBody>
                  <a:tcPr marL="121920" marR="121920" marT="60960" marB="6096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002060"/>
                          </a:solidFill>
                        </a:rPr>
                        <a:t>TPE non recommandé</a:t>
                      </a:r>
                    </a:p>
                  </a:txBody>
                  <a:tcPr marL="121920" marR="121920" marT="60960" marB="60960">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
        <p:nvSpPr>
          <p:cNvPr id="6" name="ZoneTexte 5">
            <a:extLst>
              <a:ext uri="{FF2B5EF4-FFF2-40B4-BE49-F238E27FC236}">
                <a16:creationId xmlns:a16="http://schemas.microsoft.com/office/drawing/2014/main" id="{D3A9EC4A-914C-0C4E-B2F8-6CF97BB70BB6}"/>
              </a:ext>
            </a:extLst>
          </p:cNvPr>
          <p:cNvSpPr txBox="1"/>
          <p:nvPr/>
        </p:nvSpPr>
        <p:spPr>
          <a:xfrm>
            <a:off x="113525" y="6498522"/>
            <a:ext cx="11964948" cy="307777"/>
          </a:xfrm>
          <a:prstGeom prst="rect">
            <a:avLst/>
          </a:prstGeom>
          <a:noFill/>
        </p:spPr>
        <p:txBody>
          <a:bodyPr wrap="square" rtlCol="0">
            <a:spAutoFit/>
          </a:bodyPr>
          <a:lstStyle/>
          <a:p>
            <a:pPr lvl="0" defTabSz="914400">
              <a:defRPr/>
            </a:pPr>
            <a:r>
              <a:rPr lang="fr-FR" sz="1400">
                <a:solidFill>
                  <a:srgbClr val="05669A"/>
                </a:solidFill>
                <a:latin typeface="Arial" panose="020B0604020202020204" pitchFamily="34" charset="0"/>
              </a:rPr>
              <a:t>* Pas de traitement si CV indétectable connue, contrôle &lt; 6 mois</a:t>
            </a:r>
          </a:p>
        </p:txBody>
      </p:sp>
      <p:sp>
        <p:nvSpPr>
          <p:cNvPr id="5" name="Cadre 4">
            <a:extLst>
              <a:ext uri="{FF2B5EF4-FFF2-40B4-BE49-F238E27FC236}">
                <a16:creationId xmlns:a16="http://schemas.microsoft.com/office/drawing/2014/main" id="{4323B997-8BF6-8148-867C-EC8293DAC724}"/>
              </a:ext>
            </a:extLst>
          </p:cNvPr>
          <p:cNvSpPr/>
          <p:nvPr/>
        </p:nvSpPr>
        <p:spPr>
          <a:xfrm>
            <a:off x="2907792" y="1779104"/>
            <a:ext cx="2322576" cy="83608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Cadre 6">
            <a:extLst>
              <a:ext uri="{FF2B5EF4-FFF2-40B4-BE49-F238E27FC236}">
                <a16:creationId xmlns:a16="http://schemas.microsoft.com/office/drawing/2014/main" id="{E7927267-A34D-0F4D-8E69-78087B263B3E}"/>
              </a:ext>
            </a:extLst>
          </p:cNvPr>
          <p:cNvSpPr/>
          <p:nvPr/>
        </p:nvSpPr>
        <p:spPr>
          <a:xfrm>
            <a:off x="5230368" y="1709359"/>
            <a:ext cx="2322576" cy="83608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Cadre 7">
            <a:extLst>
              <a:ext uri="{FF2B5EF4-FFF2-40B4-BE49-F238E27FC236}">
                <a16:creationId xmlns:a16="http://schemas.microsoft.com/office/drawing/2014/main" id="{0D823157-6E43-9441-89CA-E75E14552578}"/>
              </a:ext>
            </a:extLst>
          </p:cNvPr>
          <p:cNvSpPr/>
          <p:nvPr/>
        </p:nvSpPr>
        <p:spPr>
          <a:xfrm>
            <a:off x="5132397" y="2448084"/>
            <a:ext cx="2322576" cy="4167009"/>
          </a:xfrm>
          <a:prstGeom prst="frame">
            <a:avLst>
              <a:gd name="adj1" fmla="val 547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Cadre 8">
            <a:extLst>
              <a:ext uri="{FF2B5EF4-FFF2-40B4-BE49-F238E27FC236}">
                <a16:creationId xmlns:a16="http://schemas.microsoft.com/office/drawing/2014/main" id="{D0295F5F-BF0B-9942-847C-0D83BF1AA438}"/>
              </a:ext>
            </a:extLst>
          </p:cNvPr>
          <p:cNvSpPr/>
          <p:nvPr/>
        </p:nvSpPr>
        <p:spPr>
          <a:xfrm>
            <a:off x="7442421" y="1738476"/>
            <a:ext cx="2322576" cy="83608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Cadre 9">
            <a:extLst>
              <a:ext uri="{FF2B5EF4-FFF2-40B4-BE49-F238E27FC236}">
                <a16:creationId xmlns:a16="http://schemas.microsoft.com/office/drawing/2014/main" id="{E54409C3-0D3E-6946-B34E-F26B3E844C21}"/>
              </a:ext>
            </a:extLst>
          </p:cNvPr>
          <p:cNvSpPr/>
          <p:nvPr/>
        </p:nvSpPr>
        <p:spPr>
          <a:xfrm>
            <a:off x="9654474" y="1738476"/>
            <a:ext cx="2322576" cy="83608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Cadre 10">
            <a:extLst>
              <a:ext uri="{FF2B5EF4-FFF2-40B4-BE49-F238E27FC236}">
                <a16:creationId xmlns:a16="http://schemas.microsoft.com/office/drawing/2014/main" id="{5808674F-BCA3-F047-8661-24B4C00BF93E}"/>
              </a:ext>
            </a:extLst>
          </p:cNvPr>
          <p:cNvSpPr/>
          <p:nvPr/>
        </p:nvSpPr>
        <p:spPr>
          <a:xfrm>
            <a:off x="9661252" y="2410557"/>
            <a:ext cx="2322576" cy="4167009"/>
          </a:xfrm>
          <a:prstGeom prst="frame">
            <a:avLst>
              <a:gd name="adj1" fmla="val 547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876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78 0.01366 L 0.00534 0.55301 " pathEditMode="relative" rAng="0" ptsTypes="AA">
                                      <p:cBhvr>
                                        <p:cTn id="10" dur="2000" fill="hold"/>
                                        <p:tgtEl>
                                          <p:spTgt spid="5"/>
                                        </p:tgtEl>
                                        <p:attrNameLst>
                                          <p:attrName>ppt_x</p:attrName>
                                          <p:attrName>ppt_y</p:attrName>
                                        </p:attrNameLst>
                                      </p:cBhvr>
                                      <p:rCtr x="299" y="26968"/>
                                    </p:animMotion>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1.04167E-6 -1.85185E-6 L -0.00378 0.54236 " pathEditMode="relative" rAng="0" ptsTypes="AA">
                                      <p:cBhvr>
                                        <p:cTn id="26" dur="2000" fill="hold"/>
                                        <p:tgtEl>
                                          <p:spTgt spid="9"/>
                                        </p:tgtEl>
                                        <p:attrNameLst>
                                          <p:attrName>ppt_x</p:attrName>
                                          <p:attrName>ppt_y</p:attrName>
                                        </p:attrNameLst>
                                      </p:cBhvr>
                                      <p:rCtr x="-195" y="27106"/>
                                    </p:animMotion>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1" animBg="1"/>
      <p:bldP spid="8" grpId="0" animBg="1"/>
      <p:bldP spid="9" grpId="0" animBg="1"/>
      <p:bldP spid="9" grpId="1"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00212F3-E326-054C-8444-9C7D53E55CDC}"/>
              </a:ext>
            </a:extLst>
          </p:cNvPr>
          <p:cNvSpPr>
            <a:spLocks noGrp="1"/>
          </p:cNvSpPr>
          <p:nvPr>
            <p:ph type="title"/>
          </p:nvPr>
        </p:nvSpPr>
        <p:spPr/>
        <p:txBody>
          <a:bodyPr/>
          <a:lstStyle/>
          <a:p>
            <a:r>
              <a:rPr lang="fr-FR"/>
              <a:t>Choix du traitement</a:t>
            </a:r>
          </a:p>
        </p:txBody>
      </p:sp>
      <p:sp>
        <p:nvSpPr>
          <p:cNvPr id="7" name="Espace réservé du texte 6">
            <a:extLst>
              <a:ext uri="{FF2B5EF4-FFF2-40B4-BE49-F238E27FC236}">
                <a16:creationId xmlns:a16="http://schemas.microsoft.com/office/drawing/2014/main" id="{291F4CB9-F886-6242-9205-5E896FEEB792}"/>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A0374623-21EA-FC49-B9EF-FE9F2FD42547}"/>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0FED0E4A-241E-7D4C-B415-FD12DE485E2C}"/>
              </a:ext>
            </a:extLst>
          </p:cNvPr>
          <p:cNvSpPr>
            <a:spLocks noGrp="1"/>
          </p:cNvSpPr>
          <p:nvPr>
            <p:ph type="sldNum" sz="quarter" idx="12"/>
          </p:nvPr>
        </p:nvSpPr>
        <p:spPr/>
        <p:txBody>
          <a:bodyPr/>
          <a:lstStyle/>
          <a:p>
            <a:fld id="{8A7A6979-0714-4377-B894-6BE4C2D6E202}" type="slidenum">
              <a:rPr lang="en-US" smtClean="0"/>
              <a:pPr/>
              <a:t>21</a:t>
            </a:fld>
            <a:endParaRPr lang="en-US"/>
          </a:p>
        </p:txBody>
      </p:sp>
    </p:spTree>
    <p:extLst>
      <p:ext uri="{BB962C8B-B14F-4D97-AF65-F5344CB8AC3E}">
        <p14:creationId xmlns:p14="http://schemas.microsoft.com/office/powerpoint/2010/main" val="41187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36140B6-11F8-0444-BB15-AD7E699D53FF}"/>
              </a:ext>
            </a:extLst>
          </p:cNvPr>
          <p:cNvSpPr>
            <a:spLocks noGrp="1"/>
          </p:cNvSpPr>
          <p:nvPr>
            <p:ph type="title"/>
          </p:nvPr>
        </p:nvSpPr>
        <p:spPr/>
        <p:txBody>
          <a:bodyPr/>
          <a:lstStyle/>
          <a:p>
            <a:r>
              <a:rPr lang="fr-FR"/>
              <a:t>Critères de choix</a:t>
            </a:r>
          </a:p>
        </p:txBody>
      </p:sp>
      <p:sp>
        <p:nvSpPr>
          <p:cNvPr id="7" name="Espace réservé du contenu 6">
            <a:extLst>
              <a:ext uri="{FF2B5EF4-FFF2-40B4-BE49-F238E27FC236}">
                <a16:creationId xmlns:a16="http://schemas.microsoft.com/office/drawing/2014/main" id="{946F94F9-6A3B-8E49-9DEA-2D5B72A666BE}"/>
              </a:ext>
            </a:extLst>
          </p:cNvPr>
          <p:cNvSpPr>
            <a:spLocks noGrp="1"/>
          </p:cNvSpPr>
          <p:nvPr>
            <p:ph idx="1"/>
          </p:nvPr>
        </p:nvSpPr>
        <p:spPr/>
        <p:txBody>
          <a:bodyPr/>
          <a:lstStyle/>
          <a:p>
            <a:r>
              <a:rPr lang="fr-FR" dirty="0"/>
              <a:t>Efficacité</a:t>
            </a:r>
          </a:p>
          <a:p>
            <a:pPr lvl="1"/>
            <a:r>
              <a:rPr lang="fr-FR" dirty="0"/>
              <a:t>Evaluation de la résistance dans la population concernée</a:t>
            </a:r>
          </a:p>
          <a:p>
            <a:r>
              <a:rPr lang="fr-FR" dirty="0"/>
              <a:t>Diffusion dans le compartiment génital (</a:t>
            </a:r>
            <a:r>
              <a:rPr lang="fr-FR" dirty="0" err="1"/>
              <a:t>AEs</a:t>
            </a:r>
            <a:r>
              <a:rPr lang="fr-FR" dirty="0"/>
              <a:t> sexuels)</a:t>
            </a:r>
          </a:p>
          <a:p>
            <a:r>
              <a:rPr lang="fr-FR" dirty="0"/>
              <a:t>Bonne tolérance</a:t>
            </a:r>
          </a:p>
          <a:p>
            <a:r>
              <a:rPr lang="fr-FR" dirty="0"/>
              <a:t>Absence d’interactions médicamenteuses</a:t>
            </a:r>
          </a:p>
          <a:p>
            <a:r>
              <a:rPr lang="fr-FR" dirty="0"/>
              <a:t>Compatible grossesse</a:t>
            </a:r>
          </a:p>
          <a:p>
            <a:r>
              <a:rPr lang="fr-FR" dirty="0"/>
              <a:t>Déconditionnement possible pour les 3 premiers jours</a:t>
            </a:r>
          </a:p>
          <a:p>
            <a:r>
              <a:rPr lang="fr-FR" dirty="0"/>
              <a:t>Coût</a:t>
            </a:r>
          </a:p>
        </p:txBody>
      </p:sp>
      <p:sp>
        <p:nvSpPr>
          <p:cNvPr id="4" name="Espace réservé de la date 3">
            <a:extLst>
              <a:ext uri="{FF2B5EF4-FFF2-40B4-BE49-F238E27FC236}">
                <a16:creationId xmlns:a16="http://schemas.microsoft.com/office/drawing/2014/main" id="{81377348-EF49-CC4A-8B8D-0F231303B04D}"/>
              </a:ext>
            </a:extLst>
          </p:cNvPr>
          <p:cNvSpPr>
            <a:spLocks noGrp="1"/>
          </p:cNvSpPr>
          <p:nvPr>
            <p:ph type="dt" sz="half" idx="10"/>
          </p:nvPr>
        </p:nvSpPr>
        <p:spPr/>
        <p:txBody>
          <a:bodyPr/>
          <a:lstStyle/>
          <a:p>
            <a:fld id="{CE2974BD-5FE4-E946-B3FA-F1BDEA2FB50F}"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527F86EF-31A5-2741-948B-6808A8A4F1C4}"/>
              </a:ext>
            </a:extLst>
          </p:cNvPr>
          <p:cNvSpPr>
            <a:spLocks noGrp="1"/>
          </p:cNvSpPr>
          <p:nvPr>
            <p:ph type="sldNum" sz="quarter" idx="12"/>
          </p:nvPr>
        </p:nvSpPr>
        <p:spPr/>
        <p:txBody>
          <a:bodyPr/>
          <a:lstStyle/>
          <a:p>
            <a:fld id="{8A7A6979-0714-4377-B894-6BE4C2D6E202}" type="slidenum">
              <a:rPr lang="en-US" smtClean="0"/>
              <a:pPr/>
              <a:t>22</a:t>
            </a:fld>
            <a:endParaRPr lang="en-US"/>
          </a:p>
        </p:txBody>
      </p:sp>
    </p:spTree>
    <p:extLst>
      <p:ext uri="{BB962C8B-B14F-4D97-AF65-F5344CB8AC3E}">
        <p14:creationId xmlns:p14="http://schemas.microsoft.com/office/powerpoint/2010/main" val="96400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a:t>Choix du TPE en France 2004-2017</a:t>
            </a: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1203487" y="916587"/>
            <a:ext cx="9060161" cy="5874885"/>
          </a:xfrm>
          <a:prstGeom prst="rect">
            <a:avLst/>
          </a:prstGeom>
          <a:ln>
            <a:noFill/>
          </a:ln>
        </p:spPr>
      </p:pic>
      <p:sp>
        <p:nvSpPr>
          <p:cNvPr id="5" name="ZoneTexte 4"/>
          <p:cNvSpPr txBox="1"/>
          <p:nvPr/>
        </p:nvSpPr>
        <p:spPr>
          <a:xfrm>
            <a:off x="204792" y="6452918"/>
            <a:ext cx="5732747" cy="338554"/>
          </a:xfrm>
          <a:prstGeom prst="rect">
            <a:avLst/>
          </a:prstGeom>
          <a:noFill/>
          <a:ln>
            <a:noFill/>
          </a:ln>
        </p:spPr>
        <p:txBody>
          <a:bodyPr wrap="square" rtlCol="0">
            <a:spAutoFit/>
          </a:bodyPr>
          <a:lstStyle/>
          <a:p>
            <a:r>
              <a:rPr lang="fr-FR" sz="1600" err="1">
                <a:solidFill>
                  <a:srgbClr val="034467"/>
                </a:solidFill>
              </a:rPr>
              <a:t>Gantner</a:t>
            </a:r>
            <a:r>
              <a:rPr lang="fr-FR" sz="1600">
                <a:solidFill>
                  <a:srgbClr val="034467"/>
                </a:solidFill>
              </a:rPr>
              <a:t> P, et al. HIV </a:t>
            </a:r>
            <a:r>
              <a:rPr lang="fr-FR" sz="1600" err="1">
                <a:solidFill>
                  <a:srgbClr val="034467"/>
                </a:solidFill>
              </a:rPr>
              <a:t>Medicine</a:t>
            </a:r>
            <a:r>
              <a:rPr lang="fr-FR" sz="1600">
                <a:solidFill>
                  <a:srgbClr val="034467"/>
                </a:solidFill>
              </a:rPr>
              <a:t>, 2020;21:463-469</a:t>
            </a:r>
          </a:p>
        </p:txBody>
      </p:sp>
    </p:spTree>
    <p:extLst>
      <p:ext uri="{BB962C8B-B14F-4D97-AF65-F5344CB8AC3E}">
        <p14:creationId xmlns:p14="http://schemas.microsoft.com/office/powerpoint/2010/main" val="49293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E49326C-B5AF-F04A-B763-C7C75F39C275}"/>
              </a:ext>
            </a:extLst>
          </p:cNvPr>
          <p:cNvSpPr>
            <a:spLocks noGrp="1"/>
          </p:cNvSpPr>
          <p:nvPr>
            <p:ph type="title"/>
          </p:nvPr>
        </p:nvSpPr>
        <p:spPr/>
        <p:txBody>
          <a:bodyPr/>
          <a:lstStyle/>
          <a:p>
            <a:r>
              <a:rPr lang="fr-FR" dirty="0"/>
              <a:t>Recommandations françaises </a:t>
            </a:r>
            <a:r>
              <a:rPr lang="fr-FR" sz="1400" dirty="0"/>
              <a:t>(2017…donc très vieux )</a:t>
            </a:r>
            <a:endParaRPr lang="fr-FR" dirty="0"/>
          </a:p>
        </p:txBody>
      </p:sp>
      <p:sp>
        <p:nvSpPr>
          <p:cNvPr id="7" name="Espace réservé du contenu 6">
            <a:extLst>
              <a:ext uri="{FF2B5EF4-FFF2-40B4-BE49-F238E27FC236}">
                <a16:creationId xmlns:a16="http://schemas.microsoft.com/office/drawing/2014/main" id="{1910AD31-3C22-6D46-9BF4-2F996C3C49B7}"/>
              </a:ext>
            </a:extLst>
          </p:cNvPr>
          <p:cNvSpPr>
            <a:spLocks noGrp="1"/>
          </p:cNvSpPr>
          <p:nvPr>
            <p:ph idx="1"/>
          </p:nvPr>
        </p:nvSpPr>
        <p:spPr>
          <a:xfrm>
            <a:off x="3718561" y="1774210"/>
            <a:ext cx="7910222" cy="4464606"/>
          </a:xfrm>
        </p:spPr>
        <p:txBody>
          <a:bodyPr>
            <a:normAutofit/>
          </a:bodyPr>
          <a:lstStyle/>
          <a:p>
            <a:pPr>
              <a:lnSpc>
                <a:spcPct val="120000"/>
              </a:lnSpc>
            </a:pPr>
            <a:r>
              <a:rPr lang="fr-FR" dirty="0"/>
              <a:t>Choix préférentiel:</a:t>
            </a:r>
          </a:p>
          <a:p>
            <a:pPr lvl="1">
              <a:lnSpc>
                <a:spcPct val="120000"/>
              </a:lnSpc>
            </a:pPr>
            <a:r>
              <a:rPr lang="fr-FR" sz="1800" dirty="0"/>
              <a:t>Ténofovir + emtricitabine + rilpivirine (bonne tolérance, simplicité de prise, faible risque d’interaction médicamenteuse, moindre coût) </a:t>
            </a:r>
            <a:r>
              <a:rPr lang="fr-FR" sz="1800" dirty="0">
                <a:latin typeface="Wingdings"/>
                <a:ea typeface="Wingdings"/>
                <a:cs typeface="Wingdings"/>
                <a:sym typeface="Wingdings"/>
              </a:rPr>
              <a:t></a:t>
            </a:r>
            <a:r>
              <a:rPr lang="fr-FR" sz="1600" dirty="0">
                <a:sym typeface="Wingdings"/>
              </a:rPr>
              <a:t> </a:t>
            </a:r>
            <a:r>
              <a:rPr lang="fr-FR" sz="1600" b="1" dirty="0">
                <a:solidFill>
                  <a:srgbClr val="FF0000"/>
                </a:solidFill>
                <a:sym typeface="Wingdings"/>
              </a:rPr>
              <a:t>ODEFSEY  ou EVIPLERA 1 </a:t>
            </a:r>
            <a:r>
              <a:rPr lang="fr-FR" sz="1600" b="1" dirty="0" err="1">
                <a:solidFill>
                  <a:srgbClr val="FF0000"/>
                </a:solidFill>
                <a:sym typeface="Wingdings"/>
              </a:rPr>
              <a:t>cp</a:t>
            </a:r>
            <a:r>
              <a:rPr lang="fr-FR" sz="1600" b="1" dirty="0">
                <a:solidFill>
                  <a:srgbClr val="FF0000"/>
                </a:solidFill>
                <a:sym typeface="Wingdings"/>
              </a:rPr>
              <a:t>/j</a:t>
            </a:r>
            <a:endParaRPr lang="fr-FR" sz="1600" b="1" dirty="0">
              <a:solidFill>
                <a:srgbClr val="FF0000"/>
              </a:solidFill>
            </a:endParaRPr>
          </a:p>
          <a:p>
            <a:pPr>
              <a:lnSpc>
                <a:spcPct val="120000"/>
              </a:lnSpc>
            </a:pPr>
            <a:r>
              <a:rPr lang="fr-FR" dirty="0"/>
              <a:t>Choix alternatifs:</a:t>
            </a:r>
          </a:p>
          <a:p>
            <a:pPr lvl="1">
              <a:lnSpc>
                <a:spcPct val="120000"/>
              </a:lnSpc>
            </a:pPr>
            <a:r>
              <a:rPr lang="fr-FR" sz="1800" dirty="0"/>
              <a:t>Ténofovir DF + emtricitabine </a:t>
            </a:r>
          </a:p>
          <a:p>
            <a:pPr lvl="2">
              <a:lnSpc>
                <a:spcPct val="120000"/>
              </a:lnSpc>
            </a:pPr>
            <a:r>
              <a:rPr lang="fr-FR" sz="1800" dirty="0"/>
              <a:t>avec </a:t>
            </a:r>
            <a:r>
              <a:rPr lang="fr-FR" sz="1800" b="1" dirty="0"/>
              <a:t>darunavir/r </a:t>
            </a:r>
            <a:r>
              <a:rPr lang="fr-FR" sz="1800" dirty="0"/>
              <a:t>(= 3 </a:t>
            </a:r>
            <a:r>
              <a:rPr lang="fr-FR" sz="1800" dirty="0" err="1"/>
              <a:t>cp</a:t>
            </a:r>
            <a:r>
              <a:rPr lang="fr-FR" sz="1800" dirty="0"/>
              <a:t> en 1 prise/j)</a:t>
            </a:r>
          </a:p>
          <a:p>
            <a:pPr lvl="2">
              <a:lnSpc>
                <a:spcPct val="120000"/>
              </a:lnSpc>
            </a:pPr>
            <a:r>
              <a:rPr lang="fr-FR" sz="1800" dirty="0"/>
              <a:t>ou </a:t>
            </a:r>
            <a:r>
              <a:rPr lang="fr-FR" sz="1800" b="1" dirty="0" err="1"/>
              <a:t>raltégravir</a:t>
            </a:r>
            <a:r>
              <a:rPr lang="fr-FR" sz="1800" dirty="0"/>
              <a:t> (= 3 </a:t>
            </a:r>
            <a:r>
              <a:rPr lang="fr-FR" sz="1800" dirty="0" err="1"/>
              <a:t>cp</a:t>
            </a:r>
            <a:r>
              <a:rPr lang="fr-FR" sz="1800" dirty="0"/>
              <a:t> en 1 ou 2 prises/j)</a:t>
            </a:r>
          </a:p>
          <a:p>
            <a:pPr lvl="1">
              <a:lnSpc>
                <a:spcPct val="120000"/>
              </a:lnSpc>
            </a:pPr>
            <a:r>
              <a:rPr lang="fr-FR" sz="1800" dirty="0" err="1"/>
              <a:t>Coformulation</a:t>
            </a:r>
            <a:r>
              <a:rPr lang="fr-FR" sz="1800" dirty="0"/>
              <a:t> ténofovir DF + emtricitabine + </a:t>
            </a:r>
            <a:r>
              <a:rPr lang="fr-FR" sz="1800" dirty="0" err="1"/>
              <a:t>elvitégravir</a:t>
            </a:r>
            <a:r>
              <a:rPr lang="fr-FR" sz="1800" dirty="0"/>
              <a:t>/c (</a:t>
            </a:r>
            <a:r>
              <a:rPr lang="fr-FR" sz="1800" dirty="0" err="1"/>
              <a:t>Genvoya</a:t>
            </a:r>
            <a:r>
              <a:rPr lang="fr-FR" sz="1800" dirty="0"/>
              <a:t>)</a:t>
            </a:r>
          </a:p>
          <a:p>
            <a:endParaRPr lang="fr-FR" sz="2800" dirty="0"/>
          </a:p>
        </p:txBody>
      </p:sp>
      <p:sp>
        <p:nvSpPr>
          <p:cNvPr id="4" name="Espace réservé de la date 3">
            <a:extLst>
              <a:ext uri="{FF2B5EF4-FFF2-40B4-BE49-F238E27FC236}">
                <a16:creationId xmlns:a16="http://schemas.microsoft.com/office/drawing/2014/main" id="{0E781149-B191-8E4F-9E55-B1EB52A09B62}"/>
              </a:ext>
            </a:extLst>
          </p:cNvPr>
          <p:cNvSpPr>
            <a:spLocks noGrp="1"/>
          </p:cNvSpPr>
          <p:nvPr>
            <p:ph type="dt" sz="half" idx="10"/>
          </p:nvPr>
        </p:nvSpPr>
        <p:spPr/>
        <p:txBody>
          <a:bodyPr/>
          <a:lstStyle/>
          <a:p>
            <a:fld id="{CE2974BD-5FE4-E946-B3FA-F1BDEA2FB50F}"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9A8C59BB-4068-6A48-8786-367513C4D035}"/>
              </a:ext>
            </a:extLst>
          </p:cNvPr>
          <p:cNvSpPr>
            <a:spLocks noGrp="1"/>
          </p:cNvSpPr>
          <p:nvPr>
            <p:ph type="sldNum" sz="quarter" idx="12"/>
          </p:nvPr>
        </p:nvSpPr>
        <p:spPr/>
        <p:txBody>
          <a:bodyPr/>
          <a:lstStyle/>
          <a:p>
            <a:fld id="{8A7A6979-0714-4377-B894-6BE4C2D6E202}" type="slidenum">
              <a:rPr lang="en-US" smtClean="0"/>
              <a:pPr/>
              <a:t>24</a:t>
            </a:fld>
            <a:endParaRPr lang="en-US"/>
          </a:p>
        </p:txBody>
      </p:sp>
      <p:pic>
        <p:nvPicPr>
          <p:cNvPr id="9" name="Image 8">
            <a:extLst>
              <a:ext uri="{FF2B5EF4-FFF2-40B4-BE49-F238E27FC236}">
                <a16:creationId xmlns:a16="http://schemas.microsoft.com/office/drawing/2014/main" id="{24C7D48E-A332-AD4F-A98C-37C6AB28D255}"/>
              </a:ext>
            </a:extLst>
          </p:cNvPr>
          <p:cNvPicPr>
            <a:picLocks noChangeAspect="1"/>
          </p:cNvPicPr>
          <p:nvPr/>
        </p:nvPicPr>
        <p:blipFill>
          <a:blip r:embed="rId2"/>
          <a:stretch>
            <a:fillRect/>
          </a:stretch>
        </p:blipFill>
        <p:spPr>
          <a:xfrm>
            <a:off x="401099" y="2574978"/>
            <a:ext cx="2931381" cy="3198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782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Autres recommandations ailleurs</a:t>
            </a:r>
          </a:p>
        </p:txBody>
      </p:sp>
      <p:sp>
        <p:nvSpPr>
          <p:cNvPr id="3" name="Espace réservé du contenu 2">
            <a:extLst>
              <a:ext uri="{FF2B5EF4-FFF2-40B4-BE49-F238E27FC236}">
                <a16:creationId xmlns:a16="http://schemas.microsoft.com/office/drawing/2014/main" id="{D293C05C-2E17-6648-B5E8-7EC6F0551FC3}"/>
              </a:ext>
            </a:extLst>
          </p:cNvPr>
          <p:cNvSpPr>
            <a:spLocks noGrp="1"/>
          </p:cNvSpPr>
          <p:nvPr>
            <p:ph idx="1"/>
          </p:nvPr>
        </p:nvSpPr>
        <p:spPr/>
        <p:txBody>
          <a:bodyPr/>
          <a:lstStyle/>
          <a:p>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085595862"/>
              </p:ext>
            </p:extLst>
          </p:nvPr>
        </p:nvGraphicFramePr>
        <p:xfrm>
          <a:off x="147594" y="2006047"/>
          <a:ext cx="11896811" cy="3951136"/>
        </p:xfrm>
        <a:graphic>
          <a:graphicData uri="http://schemas.openxmlformats.org/drawingml/2006/table">
            <a:tbl>
              <a:tblPr firstRow="1" bandRow="1">
                <a:tableStyleId>{5C22544A-7EE6-4342-B048-85BDC9FD1C3A}</a:tableStyleId>
              </a:tblPr>
              <a:tblGrid>
                <a:gridCol w="2333037">
                  <a:extLst>
                    <a:ext uri="{9D8B030D-6E8A-4147-A177-3AD203B41FA5}">
                      <a16:colId xmlns:a16="http://schemas.microsoft.com/office/drawing/2014/main" val="20000"/>
                    </a:ext>
                  </a:extLst>
                </a:gridCol>
                <a:gridCol w="4446642">
                  <a:extLst>
                    <a:ext uri="{9D8B030D-6E8A-4147-A177-3AD203B41FA5}">
                      <a16:colId xmlns:a16="http://schemas.microsoft.com/office/drawing/2014/main" val="20001"/>
                    </a:ext>
                  </a:extLst>
                </a:gridCol>
                <a:gridCol w="2533785">
                  <a:extLst>
                    <a:ext uri="{9D8B030D-6E8A-4147-A177-3AD203B41FA5}">
                      <a16:colId xmlns:a16="http://schemas.microsoft.com/office/drawing/2014/main" val="20002"/>
                    </a:ext>
                  </a:extLst>
                </a:gridCol>
                <a:gridCol w="2583347">
                  <a:extLst>
                    <a:ext uri="{9D8B030D-6E8A-4147-A177-3AD203B41FA5}">
                      <a16:colId xmlns:a16="http://schemas.microsoft.com/office/drawing/2014/main" val="20003"/>
                    </a:ext>
                  </a:extLst>
                </a:gridCol>
              </a:tblGrid>
              <a:tr h="774296">
                <a:tc>
                  <a:txBody>
                    <a:bodyPr/>
                    <a:lstStyle/>
                    <a:p>
                      <a:endParaRPr lang="fr-FR" sz="2000">
                        <a:solidFill>
                          <a:schemeClr val="bg1"/>
                        </a:solidFill>
                      </a:endParaRPr>
                    </a:p>
                  </a:txBody>
                  <a:tcPr marL="121920" marR="121920" marT="60960" marB="60960">
                    <a:solidFill>
                      <a:schemeClr val="accent1"/>
                    </a:solidFill>
                  </a:tcPr>
                </a:tc>
                <a:tc>
                  <a:txBody>
                    <a:bodyPr/>
                    <a:lstStyle/>
                    <a:p>
                      <a:pPr algn="ctr"/>
                      <a:r>
                        <a:rPr lang="fr-FR" sz="2000">
                          <a:solidFill>
                            <a:schemeClr val="bg1"/>
                          </a:solidFill>
                        </a:rPr>
                        <a:t>TPE recommandé</a:t>
                      </a:r>
                    </a:p>
                  </a:txBody>
                  <a:tcPr marL="121920" marR="121920" marT="60960" marB="60960" anchor="ctr">
                    <a:solidFill>
                      <a:schemeClr val="accent1"/>
                    </a:solidFill>
                  </a:tcPr>
                </a:tc>
                <a:tc>
                  <a:txBody>
                    <a:bodyPr/>
                    <a:lstStyle/>
                    <a:p>
                      <a:pPr algn="ctr"/>
                      <a:r>
                        <a:rPr lang="fr-FR" sz="2000" dirty="0">
                          <a:solidFill>
                            <a:schemeClr val="bg1"/>
                          </a:solidFill>
                        </a:rPr>
                        <a:t>Alternative</a:t>
                      </a:r>
                    </a:p>
                  </a:txBody>
                  <a:tcPr marL="121920" marR="121920" marT="60960" marB="60960" anchor="ctr">
                    <a:solidFill>
                      <a:schemeClr val="accent1"/>
                    </a:solidFill>
                  </a:tcPr>
                </a:tc>
                <a:tc>
                  <a:txBody>
                    <a:bodyPr/>
                    <a:lstStyle/>
                    <a:p>
                      <a:pPr algn="ctr"/>
                      <a:r>
                        <a:rPr lang="fr-FR" sz="2000">
                          <a:solidFill>
                            <a:schemeClr val="bg1"/>
                          </a:solidFill>
                        </a:rPr>
                        <a:t>délai</a:t>
                      </a:r>
                    </a:p>
                  </a:txBody>
                  <a:tcPr marL="121920" marR="121920" marT="60960" marB="60960" anchor="ctr">
                    <a:solidFill>
                      <a:schemeClr val="accent1"/>
                    </a:solidFill>
                  </a:tcPr>
                </a:tc>
                <a:extLst>
                  <a:ext uri="{0D108BD9-81ED-4DB2-BD59-A6C34878D82A}">
                    <a16:rowId xmlns:a16="http://schemas.microsoft.com/office/drawing/2014/main" val="10000"/>
                  </a:ext>
                </a:extLst>
              </a:tr>
              <a:tr h="962416">
                <a:tc>
                  <a:txBody>
                    <a:bodyPr/>
                    <a:lstStyle/>
                    <a:p>
                      <a:r>
                        <a:rPr lang="fr-FR" sz="2000" b="1">
                          <a:solidFill>
                            <a:schemeClr val="accent1">
                              <a:lumMod val="50000"/>
                            </a:schemeClr>
                          </a:solidFill>
                        </a:rPr>
                        <a:t>européennes</a:t>
                      </a:r>
                    </a:p>
                    <a:p>
                      <a:r>
                        <a:rPr lang="fr-FR" sz="2000" b="1">
                          <a:solidFill>
                            <a:schemeClr val="accent1">
                              <a:lumMod val="50000"/>
                            </a:schemeClr>
                          </a:solidFill>
                        </a:rPr>
                        <a:t>(EACS 10/2021)</a:t>
                      </a:r>
                    </a:p>
                  </a:txBody>
                  <a:tcPr marL="121920" marR="121920" marT="60960" marB="60960" anchor="ctr"/>
                </a:tc>
                <a:tc>
                  <a:txBody>
                    <a:bodyPr/>
                    <a:lstStyle/>
                    <a:p>
                      <a:r>
                        <a:rPr lang="fr-FR" sz="1800" dirty="0">
                          <a:solidFill>
                            <a:schemeClr val="accent3">
                              <a:lumMod val="50000"/>
                            </a:schemeClr>
                          </a:solidFill>
                        </a:rPr>
                        <a:t>TDF/FTC ou TAF/FTC + </a:t>
                      </a:r>
                      <a:r>
                        <a:rPr lang="fr-FR" sz="1800" b="1" dirty="0">
                          <a:solidFill>
                            <a:schemeClr val="accent3">
                              <a:lumMod val="50000"/>
                            </a:schemeClr>
                          </a:solidFill>
                        </a:rPr>
                        <a:t>RALx2</a:t>
                      </a:r>
                      <a:r>
                        <a:rPr lang="fr-FR" sz="1800" dirty="0">
                          <a:solidFill>
                            <a:schemeClr val="accent3">
                              <a:lumMod val="50000"/>
                            </a:schemeClr>
                          </a:solidFill>
                        </a:rPr>
                        <a:t>/j ou x1/j,</a:t>
                      </a:r>
                      <a:endParaRPr lang="fr-FR" sz="1800" baseline="0" dirty="0">
                        <a:solidFill>
                          <a:schemeClr val="accent3">
                            <a:lumMod val="50000"/>
                          </a:schemeClr>
                        </a:solidFill>
                      </a:endParaRPr>
                    </a:p>
                    <a:p>
                      <a:r>
                        <a:rPr lang="fr-FR" sz="1800" baseline="0" dirty="0">
                          <a:solidFill>
                            <a:schemeClr val="accent3">
                              <a:lumMod val="50000"/>
                            </a:schemeClr>
                          </a:solidFill>
                        </a:rPr>
                        <a:t>ou + DRV/r x1/j</a:t>
                      </a:r>
                      <a:endParaRPr lang="fr-FR" sz="1800" dirty="0">
                        <a:solidFill>
                          <a:schemeClr val="accent3">
                            <a:lumMod val="50000"/>
                          </a:schemeClr>
                        </a:solidFill>
                      </a:endParaRPr>
                    </a:p>
                  </a:txBody>
                  <a:tcPr marL="121920" marR="121920"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accent3">
                              <a:lumMod val="50000"/>
                            </a:schemeClr>
                          </a:solidFill>
                        </a:rPr>
                        <a:t>TDF/FTC</a:t>
                      </a:r>
                      <a:r>
                        <a:rPr lang="fr-FR" sz="1800" baseline="0" dirty="0">
                          <a:solidFill>
                            <a:schemeClr val="accent3">
                              <a:lumMod val="50000"/>
                            </a:schemeClr>
                          </a:solidFill>
                        </a:rPr>
                        <a:t> ou TAF/FTC</a:t>
                      </a:r>
                      <a:r>
                        <a:rPr lang="fr-FR" sz="1800" dirty="0">
                          <a:solidFill>
                            <a:schemeClr val="accent3">
                              <a:lumMod val="50000"/>
                            </a:schemeClr>
                          </a:solidFill>
                        </a:rPr>
                        <a:t> + </a:t>
                      </a:r>
                      <a:r>
                        <a:rPr lang="fr-FR" sz="1800" b="1" dirty="0">
                          <a:solidFill>
                            <a:schemeClr val="accent3">
                              <a:lumMod val="50000"/>
                            </a:schemeClr>
                          </a:solidFill>
                        </a:rPr>
                        <a:t>DTG</a:t>
                      </a:r>
                      <a:r>
                        <a:rPr lang="fr-FR" sz="1800" dirty="0">
                          <a:solidFill>
                            <a:schemeClr val="accent3">
                              <a:lumMod val="50000"/>
                            </a:schemeClr>
                          </a:solidFill>
                        </a:rPr>
                        <a:t>, ou TAF/FTC/</a:t>
                      </a:r>
                      <a:r>
                        <a:rPr lang="fr-FR" sz="1800" b="1" dirty="0">
                          <a:solidFill>
                            <a:schemeClr val="accent3">
                              <a:lumMod val="50000"/>
                            </a:schemeClr>
                          </a:solidFill>
                        </a:rPr>
                        <a:t>BIC</a:t>
                      </a:r>
                    </a:p>
                  </a:txBody>
                  <a:tcPr marL="121920" marR="121920" marT="60960" marB="60960" anchor="ctr"/>
                </a:tc>
                <a:tc>
                  <a:txBody>
                    <a:bodyPr/>
                    <a:lstStyle/>
                    <a:p>
                      <a:pPr marL="285750" indent="-285750">
                        <a:buFont typeface="Arial"/>
                        <a:buChar char="•"/>
                      </a:pPr>
                      <a:r>
                        <a:rPr lang="fr-FR" sz="2000">
                          <a:solidFill>
                            <a:schemeClr val="bg1"/>
                          </a:solidFill>
                        </a:rPr>
                        <a:t>idéalement &lt; 4H</a:t>
                      </a:r>
                    </a:p>
                    <a:p>
                      <a:pPr marL="285750" indent="-285750">
                        <a:buFont typeface="Arial"/>
                        <a:buChar char="•"/>
                      </a:pPr>
                      <a:r>
                        <a:rPr lang="fr-FR" sz="2000">
                          <a:solidFill>
                            <a:schemeClr val="bg1"/>
                          </a:solidFill>
                        </a:rPr>
                        <a:t>&lt; 48-72H</a:t>
                      </a:r>
                    </a:p>
                  </a:txBody>
                  <a:tcPr marL="121920" marR="121920" marT="60960" marB="60960" anchor="ctr">
                    <a:solidFill>
                      <a:schemeClr val="accent1"/>
                    </a:solidFill>
                  </a:tcPr>
                </a:tc>
                <a:extLst>
                  <a:ext uri="{0D108BD9-81ED-4DB2-BD59-A6C34878D82A}">
                    <a16:rowId xmlns:a16="http://schemas.microsoft.com/office/drawing/2014/main" val="10001"/>
                  </a:ext>
                </a:extLst>
              </a:tr>
              <a:tr h="1127760">
                <a:tc>
                  <a:txBody>
                    <a:bodyPr/>
                    <a:lstStyle/>
                    <a:p>
                      <a:r>
                        <a:rPr lang="fr-FR" sz="2000" b="1">
                          <a:solidFill>
                            <a:schemeClr val="accent1">
                              <a:lumMod val="50000"/>
                            </a:schemeClr>
                          </a:solidFill>
                        </a:rPr>
                        <a:t>UK</a:t>
                      </a:r>
                    </a:p>
                    <a:p>
                      <a:r>
                        <a:rPr lang="fr-FR" sz="2000" b="1">
                          <a:solidFill>
                            <a:schemeClr val="accent1">
                              <a:lumMod val="50000"/>
                            </a:schemeClr>
                          </a:solidFill>
                        </a:rPr>
                        <a:t>(BHIVA 2021)</a:t>
                      </a:r>
                    </a:p>
                  </a:txBody>
                  <a:tcPr marL="121920" marR="121920"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accent3">
                              <a:lumMod val="50000"/>
                            </a:schemeClr>
                          </a:solidFill>
                        </a:rPr>
                        <a:t>TDF/FTC + </a:t>
                      </a:r>
                      <a:r>
                        <a:rPr lang="fr-FR" sz="1800" b="1" dirty="0">
                          <a:solidFill>
                            <a:schemeClr val="accent3">
                              <a:lumMod val="50000"/>
                            </a:schemeClr>
                          </a:solidFill>
                        </a:rPr>
                        <a:t>RAL</a:t>
                      </a:r>
                      <a:r>
                        <a:rPr lang="fr-FR" sz="1800" dirty="0">
                          <a:solidFill>
                            <a:schemeClr val="accent3">
                              <a:lumMod val="50000"/>
                            </a:schemeClr>
                          </a:solidFill>
                        </a:rPr>
                        <a:t> 1200</a:t>
                      </a:r>
                      <a:r>
                        <a:rPr lang="fr-FR" sz="1800" baseline="0" dirty="0">
                          <a:solidFill>
                            <a:schemeClr val="accent3">
                              <a:lumMod val="50000"/>
                            </a:schemeClr>
                          </a:solidFill>
                        </a:rPr>
                        <a:t> mg</a:t>
                      </a:r>
                      <a:r>
                        <a:rPr lang="fr-FR" sz="1800" dirty="0">
                          <a:solidFill>
                            <a:schemeClr val="accent3">
                              <a:lumMod val="50000"/>
                            </a:schemeClr>
                          </a:solidFill>
                        </a:rPr>
                        <a:t> x1/j</a:t>
                      </a:r>
                    </a:p>
                  </a:txBody>
                  <a:tcPr marL="121920" marR="121920" marT="60960" marB="60960" anchor="ctr"/>
                </a:tc>
                <a:tc>
                  <a:txBody>
                    <a:bodyPr/>
                    <a:lstStyle/>
                    <a:p>
                      <a:r>
                        <a:rPr lang="fr-FR" sz="1800" b="1" dirty="0" err="1">
                          <a:solidFill>
                            <a:schemeClr val="accent3">
                              <a:lumMod val="50000"/>
                            </a:schemeClr>
                          </a:solidFill>
                        </a:rPr>
                        <a:t>Elvitegravir</a:t>
                      </a:r>
                      <a:r>
                        <a:rPr lang="fr-FR" sz="1800" dirty="0">
                          <a:solidFill>
                            <a:schemeClr val="accent3">
                              <a:lumMod val="50000"/>
                            </a:schemeClr>
                          </a:solidFill>
                        </a:rPr>
                        <a:t>/</a:t>
                      </a:r>
                      <a:r>
                        <a:rPr lang="fr-FR" sz="1800" dirty="0" err="1">
                          <a:solidFill>
                            <a:schemeClr val="accent3">
                              <a:lumMod val="50000"/>
                            </a:schemeClr>
                          </a:solidFill>
                        </a:rPr>
                        <a:t>cobicistat</a:t>
                      </a:r>
                      <a:r>
                        <a:rPr lang="fr-FR" sz="1800" dirty="0">
                          <a:solidFill>
                            <a:schemeClr val="accent3">
                              <a:lumMod val="50000"/>
                            </a:schemeClr>
                          </a:solidFill>
                        </a:rPr>
                        <a:t>/</a:t>
                      </a:r>
                      <a:r>
                        <a:rPr lang="fr-FR" sz="1800" dirty="0" err="1">
                          <a:solidFill>
                            <a:schemeClr val="accent3">
                              <a:lumMod val="50000"/>
                            </a:schemeClr>
                          </a:solidFill>
                        </a:rPr>
                        <a:t>tenofovir</a:t>
                      </a:r>
                      <a:r>
                        <a:rPr lang="fr-FR" sz="1800" dirty="0">
                          <a:solidFill>
                            <a:schemeClr val="accent3">
                              <a:lumMod val="50000"/>
                            </a:schemeClr>
                          </a:solidFill>
                        </a:rPr>
                        <a:t>/emtricitabine (TAF si insuffisance</a:t>
                      </a:r>
                      <a:r>
                        <a:rPr lang="fr-FR" sz="1800" baseline="0" dirty="0">
                          <a:solidFill>
                            <a:schemeClr val="accent3">
                              <a:lumMod val="50000"/>
                            </a:schemeClr>
                          </a:solidFill>
                        </a:rPr>
                        <a:t> rénale)</a:t>
                      </a:r>
                      <a:endParaRPr lang="fr-FR" sz="1800" dirty="0">
                        <a:solidFill>
                          <a:schemeClr val="accent3">
                            <a:lumMod val="50000"/>
                          </a:schemeClr>
                        </a:solidFill>
                      </a:endParaRPr>
                    </a:p>
                  </a:txBody>
                  <a:tcPr marL="121920" marR="121920" marT="60960" marB="60960" anchor="ctr"/>
                </a:tc>
                <a:tc>
                  <a:txBody>
                    <a:bodyPr/>
                    <a:lstStyle/>
                    <a:p>
                      <a:pPr marL="285750" indent="-285750">
                        <a:buFont typeface="Arial"/>
                        <a:buChar char="•"/>
                      </a:pPr>
                      <a:r>
                        <a:rPr lang="fr-FR" sz="2000">
                          <a:solidFill>
                            <a:schemeClr val="bg1"/>
                          </a:solidFill>
                        </a:rPr>
                        <a:t>idéalement &lt; 24H</a:t>
                      </a:r>
                    </a:p>
                    <a:p>
                      <a:pPr marL="285750" indent="-285750">
                        <a:buFont typeface="Arial"/>
                        <a:buChar char="•"/>
                      </a:pPr>
                      <a:r>
                        <a:rPr lang="fr-FR" sz="2000">
                          <a:solidFill>
                            <a:schemeClr val="bg1"/>
                          </a:solidFill>
                        </a:rPr>
                        <a:t>&lt; 72H</a:t>
                      </a:r>
                    </a:p>
                  </a:txBody>
                  <a:tcPr marL="121920" marR="121920" marT="60960" marB="60960" anchor="ctr">
                    <a:solidFill>
                      <a:schemeClr val="accent1"/>
                    </a:solidFill>
                  </a:tcPr>
                </a:tc>
                <a:extLst>
                  <a:ext uri="{0D108BD9-81ED-4DB2-BD59-A6C34878D82A}">
                    <a16:rowId xmlns:a16="http://schemas.microsoft.com/office/drawing/2014/main" val="10002"/>
                  </a:ext>
                </a:extLst>
              </a:tr>
              <a:tr h="995224">
                <a:tc>
                  <a:txBody>
                    <a:bodyPr/>
                    <a:lstStyle/>
                    <a:p>
                      <a:r>
                        <a:rPr lang="fr-FR" sz="2000" b="1">
                          <a:solidFill>
                            <a:schemeClr val="accent1">
                              <a:lumMod val="50000"/>
                            </a:schemeClr>
                          </a:solidFill>
                        </a:rPr>
                        <a:t>américaines (2016)</a:t>
                      </a:r>
                    </a:p>
                  </a:txBody>
                  <a:tcPr marL="121920" marR="121920" marT="60960" marB="60960" anchor="ctr"/>
                </a:tc>
                <a:tc>
                  <a:txBody>
                    <a:bodyPr/>
                    <a:lstStyle/>
                    <a:p>
                      <a:r>
                        <a:rPr lang="fr-FR" sz="1800" dirty="0">
                          <a:solidFill>
                            <a:schemeClr val="accent3">
                              <a:lumMod val="50000"/>
                            </a:schemeClr>
                          </a:solidFill>
                        </a:rPr>
                        <a:t>TDF/FTC +</a:t>
                      </a:r>
                    </a:p>
                    <a:p>
                      <a:pPr marL="342900" indent="-342900">
                        <a:buFontTx/>
                        <a:buChar char="-"/>
                      </a:pPr>
                      <a:r>
                        <a:rPr lang="fr-FR" sz="1800" b="1" dirty="0">
                          <a:solidFill>
                            <a:schemeClr val="accent3">
                              <a:lumMod val="50000"/>
                            </a:schemeClr>
                          </a:solidFill>
                        </a:rPr>
                        <a:t>RAL</a:t>
                      </a:r>
                      <a:r>
                        <a:rPr lang="fr-FR" sz="1800" dirty="0">
                          <a:solidFill>
                            <a:schemeClr val="accent3">
                              <a:lumMod val="50000"/>
                            </a:schemeClr>
                          </a:solidFill>
                        </a:rPr>
                        <a:t> 400 mg x2/j</a:t>
                      </a:r>
                    </a:p>
                    <a:p>
                      <a:pPr marL="342900" indent="-342900">
                        <a:buFontTx/>
                        <a:buChar char="-"/>
                      </a:pPr>
                      <a:r>
                        <a:rPr lang="fr-FR" sz="1800" dirty="0">
                          <a:solidFill>
                            <a:schemeClr val="accent3">
                              <a:lumMod val="50000"/>
                            </a:schemeClr>
                          </a:solidFill>
                        </a:rPr>
                        <a:t>ou </a:t>
                      </a:r>
                      <a:r>
                        <a:rPr lang="fr-FR" sz="1800" b="1" dirty="0">
                          <a:solidFill>
                            <a:schemeClr val="accent3">
                              <a:lumMod val="50000"/>
                            </a:schemeClr>
                          </a:solidFill>
                        </a:rPr>
                        <a:t>DTG</a:t>
                      </a:r>
                      <a:r>
                        <a:rPr lang="fr-FR" sz="1800" dirty="0">
                          <a:solidFill>
                            <a:schemeClr val="accent3">
                              <a:lumMod val="50000"/>
                            </a:schemeClr>
                          </a:solidFill>
                        </a:rPr>
                        <a:t> 50 mg/j</a:t>
                      </a:r>
                    </a:p>
                  </a:txBody>
                  <a:tcPr marL="121920" marR="121920"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accent3">
                              <a:lumMod val="50000"/>
                            </a:schemeClr>
                          </a:solidFill>
                        </a:rPr>
                        <a:t>TDF/FTC +</a:t>
                      </a:r>
                      <a:r>
                        <a:rPr lang="fr-FR" sz="1800" baseline="0" dirty="0">
                          <a:solidFill>
                            <a:schemeClr val="accent3">
                              <a:lumMod val="50000"/>
                            </a:schemeClr>
                          </a:solidFill>
                        </a:rPr>
                        <a:t> </a:t>
                      </a:r>
                      <a:r>
                        <a:rPr lang="fr-FR" sz="1800" b="1" baseline="0" dirty="0">
                          <a:solidFill>
                            <a:schemeClr val="accent3">
                              <a:lumMod val="50000"/>
                            </a:schemeClr>
                          </a:solidFill>
                        </a:rPr>
                        <a:t>DRV/r</a:t>
                      </a:r>
                      <a:r>
                        <a:rPr lang="fr-FR" sz="1800" baseline="0" dirty="0">
                          <a:solidFill>
                            <a:schemeClr val="accent3">
                              <a:lumMod val="50000"/>
                            </a:schemeClr>
                          </a:solidFill>
                        </a:rPr>
                        <a:t> 800/100 mg</a:t>
                      </a:r>
                      <a:endParaRPr lang="fr-FR" sz="1800" dirty="0">
                        <a:solidFill>
                          <a:schemeClr val="accent3">
                            <a:lumMod val="50000"/>
                          </a:schemeClr>
                        </a:solidFill>
                      </a:endParaRPr>
                    </a:p>
                  </a:txBody>
                  <a:tcPr marL="121920" marR="121920" marT="60960" marB="60960" anchor="ctr"/>
                </a:tc>
                <a:tc>
                  <a:txBody>
                    <a:bodyPr/>
                    <a:lstStyle/>
                    <a:p>
                      <a:pPr marL="285750" indent="-285750">
                        <a:buFont typeface="Arial"/>
                        <a:buChar char="•"/>
                      </a:pPr>
                      <a:r>
                        <a:rPr lang="fr-FR" sz="2000" dirty="0">
                          <a:solidFill>
                            <a:schemeClr val="bg1"/>
                          </a:solidFill>
                        </a:rPr>
                        <a:t>&lt; 72H</a:t>
                      </a:r>
                    </a:p>
                  </a:txBody>
                  <a:tcPr marL="121920" marR="121920" marT="60960" marB="60960" anchor="ctr">
                    <a:solidFill>
                      <a:schemeClr val="accen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27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85FF1B4-A4B5-F14A-9716-A05ECF398129}"/>
              </a:ext>
            </a:extLst>
          </p:cNvPr>
          <p:cNvSpPr>
            <a:spLocks noGrp="1"/>
          </p:cNvSpPr>
          <p:nvPr>
            <p:ph type="title"/>
          </p:nvPr>
        </p:nvSpPr>
        <p:spPr/>
        <p:txBody>
          <a:bodyPr/>
          <a:lstStyle/>
          <a:p>
            <a:r>
              <a:rPr lang="fr-FR" dirty="0"/>
              <a:t>Risque VHB</a:t>
            </a:r>
          </a:p>
        </p:txBody>
      </p:sp>
      <p:sp>
        <p:nvSpPr>
          <p:cNvPr id="7" name="Espace réservé du texte 6">
            <a:extLst>
              <a:ext uri="{FF2B5EF4-FFF2-40B4-BE49-F238E27FC236}">
                <a16:creationId xmlns:a16="http://schemas.microsoft.com/office/drawing/2014/main" id="{E21A09BD-9BBB-A14F-B6A1-3C50653F1F5E}"/>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B1E38E1E-CAC2-0F4A-AC5C-DD4AFB1A8E0C}"/>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3EC6E51D-4A16-4741-BF01-915F2672693B}"/>
              </a:ext>
            </a:extLst>
          </p:cNvPr>
          <p:cNvSpPr>
            <a:spLocks noGrp="1"/>
          </p:cNvSpPr>
          <p:nvPr>
            <p:ph type="sldNum" sz="quarter" idx="12"/>
          </p:nvPr>
        </p:nvSpPr>
        <p:spPr/>
        <p:txBody>
          <a:bodyPr/>
          <a:lstStyle/>
          <a:p>
            <a:fld id="{8A7A6979-0714-4377-B894-6BE4C2D6E202}" type="slidenum">
              <a:rPr lang="en-US" smtClean="0"/>
              <a:pPr/>
              <a:t>26</a:t>
            </a:fld>
            <a:endParaRPr lang="en-US"/>
          </a:p>
        </p:txBody>
      </p:sp>
    </p:spTree>
    <p:extLst>
      <p:ext uri="{BB962C8B-B14F-4D97-AF65-F5344CB8AC3E}">
        <p14:creationId xmlns:p14="http://schemas.microsoft.com/office/powerpoint/2010/main" val="410936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3A87BD"/>
                </a:solidFill>
              </a:rPr>
              <a:t>Indication de la sérovaccination VHB</a:t>
            </a:r>
          </a:p>
        </p:txBody>
      </p:sp>
      <p:sp>
        <p:nvSpPr>
          <p:cNvPr id="5" name="Espace réservé du contenu 4">
            <a:extLst>
              <a:ext uri="{FF2B5EF4-FFF2-40B4-BE49-F238E27FC236}">
                <a16:creationId xmlns:a16="http://schemas.microsoft.com/office/drawing/2014/main" id="{F0E06452-23ED-784A-92A0-B71207F1840F}"/>
              </a:ext>
            </a:extLst>
          </p:cNvPr>
          <p:cNvSpPr>
            <a:spLocks noGrp="1"/>
          </p:cNvSpPr>
          <p:nvPr>
            <p:ph idx="1"/>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124569505"/>
              </p:ext>
            </p:extLst>
          </p:nvPr>
        </p:nvGraphicFramePr>
        <p:xfrm>
          <a:off x="383365" y="1660981"/>
          <a:ext cx="11425269" cy="3461692"/>
        </p:xfrm>
        <a:graphic>
          <a:graphicData uri="http://schemas.openxmlformats.org/drawingml/2006/table">
            <a:tbl>
              <a:tblPr firstRow="1" bandRow="1">
                <a:tableStyleId>{5C22544A-7EE6-4342-B048-85BDC9FD1C3A}</a:tableStyleId>
              </a:tblPr>
              <a:tblGrid>
                <a:gridCol w="5318660">
                  <a:extLst>
                    <a:ext uri="{9D8B030D-6E8A-4147-A177-3AD203B41FA5}">
                      <a16:colId xmlns:a16="http://schemas.microsoft.com/office/drawing/2014/main" val="20000"/>
                    </a:ext>
                  </a:extLst>
                </a:gridCol>
                <a:gridCol w="3053305">
                  <a:extLst>
                    <a:ext uri="{9D8B030D-6E8A-4147-A177-3AD203B41FA5}">
                      <a16:colId xmlns:a16="http://schemas.microsoft.com/office/drawing/2014/main" val="20001"/>
                    </a:ext>
                  </a:extLst>
                </a:gridCol>
                <a:gridCol w="3053304">
                  <a:extLst>
                    <a:ext uri="{9D8B030D-6E8A-4147-A177-3AD203B41FA5}">
                      <a16:colId xmlns:a16="http://schemas.microsoft.com/office/drawing/2014/main" val="20002"/>
                    </a:ext>
                  </a:extLst>
                </a:gridCol>
              </a:tblGrid>
              <a:tr h="734711">
                <a:tc>
                  <a:txBody>
                    <a:bodyPr/>
                    <a:lstStyle/>
                    <a:p>
                      <a:endParaRPr lang="fr-FR" sz="1900" dirty="0"/>
                    </a:p>
                  </a:txBody>
                  <a:tcPr marL="121920" marR="121920"/>
                </a:tc>
                <a:tc gridSpan="2">
                  <a:txBody>
                    <a:bodyPr/>
                    <a:lstStyle/>
                    <a:p>
                      <a:pPr algn="ctr"/>
                      <a:r>
                        <a:rPr lang="fr-FR" sz="1900" dirty="0"/>
                        <a:t>Statut VHB (Ag </a:t>
                      </a:r>
                      <a:r>
                        <a:rPr lang="fr-FR" sz="1900" dirty="0" err="1"/>
                        <a:t>HBs</a:t>
                      </a:r>
                      <a:r>
                        <a:rPr lang="fr-FR" sz="1900" dirty="0"/>
                        <a:t>) de la personne source</a:t>
                      </a:r>
                    </a:p>
                  </a:txBody>
                  <a:tcPr marL="121920" marR="121920" anchor="ctr"/>
                </a:tc>
                <a:tc hMerge="1">
                  <a:txBody>
                    <a:bodyPr/>
                    <a:lstStyle/>
                    <a:p>
                      <a:endParaRPr lang="fr-FR" dirty="0"/>
                    </a:p>
                  </a:txBody>
                  <a:tcPr/>
                </a:tc>
                <a:extLst>
                  <a:ext uri="{0D108BD9-81ED-4DB2-BD59-A6C34878D82A}">
                    <a16:rowId xmlns:a16="http://schemas.microsoft.com/office/drawing/2014/main" val="10000"/>
                  </a:ext>
                </a:extLst>
              </a:tr>
              <a:tr h="382926">
                <a:tc>
                  <a:txBody>
                    <a:bodyPr/>
                    <a:lstStyle/>
                    <a:p>
                      <a:r>
                        <a:rPr lang="fr-FR" sz="1900" dirty="0">
                          <a:solidFill>
                            <a:schemeClr val="accent2"/>
                          </a:solidFill>
                        </a:rPr>
                        <a:t>Sujet exposé</a:t>
                      </a:r>
                    </a:p>
                  </a:txBody>
                  <a:tcPr marL="121920" marR="121920" anchor="ctr">
                    <a:solidFill>
                      <a:srgbClr val="FDEADA"/>
                    </a:solidFill>
                  </a:tcPr>
                </a:tc>
                <a:tc>
                  <a:txBody>
                    <a:bodyPr/>
                    <a:lstStyle/>
                    <a:p>
                      <a:pPr algn="ctr"/>
                      <a:r>
                        <a:rPr lang="fr-FR" sz="1900" dirty="0">
                          <a:solidFill>
                            <a:schemeClr val="accent2"/>
                          </a:solidFill>
                        </a:rPr>
                        <a:t>positif</a:t>
                      </a:r>
                    </a:p>
                  </a:txBody>
                  <a:tcPr marL="121920" marR="121920" anchor="ctr">
                    <a:solidFill>
                      <a:srgbClr val="FDEADA"/>
                    </a:solidFill>
                  </a:tcPr>
                </a:tc>
                <a:tc>
                  <a:txBody>
                    <a:bodyPr/>
                    <a:lstStyle/>
                    <a:p>
                      <a:pPr algn="ctr"/>
                      <a:r>
                        <a:rPr lang="fr-FR" sz="1900" dirty="0">
                          <a:solidFill>
                            <a:schemeClr val="accent2"/>
                          </a:solidFill>
                        </a:rPr>
                        <a:t>inconnu</a:t>
                      </a:r>
                    </a:p>
                  </a:txBody>
                  <a:tcPr marL="121920" marR="121920" anchor="ctr">
                    <a:solidFill>
                      <a:srgbClr val="FDEADA"/>
                    </a:solidFill>
                  </a:tcPr>
                </a:tc>
                <a:extLst>
                  <a:ext uri="{0D108BD9-81ED-4DB2-BD59-A6C34878D82A}">
                    <a16:rowId xmlns:a16="http://schemas.microsoft.com/office/drawing/2014/main" val="10001"/>
                  </a:ext>
                </a:extLst>
              </a:tr>
              <a:tr h="694944">
                <a:tc>
                  <a:txBody>
                    <a:bodyPr/>
                    <a:lstStyle/>
                    <a:p>
                      <a:r>
                        <a:rPr lang="fr-FR" sz="1600" dirty="0"/>
                        <a:t>Vacciné répondeur</a:t>
                      </a:r>
                    </a:p>
                    <a:p>
                      <a:r>
                        <a:rPr lang="fr-FR" sz="1500" i="1" dirty="0"/>
                        <a:t>(anti-</a:t>
                      </a:r>
                      <a:r>
                        <a:rPr lang="fr-FR" sz="1500" i="1" dirty="0" err="1"/>
                        <a:t>HBs</a:t>
                      </a:r>
                      <a:r>
                        <a:rPr lang="fr-FR" sz="1500" i="1" dirty="0"/>
                        <a:t> &gt; 10 </a:t>
                      </a:r>
                      <a:r>
                        <a:rPr lang="fr-FR" sz="1500" i="1" dirty="0" err="1"/>
                        <a:t>mUI</a:t>
                      </a:r>
                      <a:r>
                        <a:rPr lang="fr-FR" sz="1500" i="1" dirty="0"/>
                        <a:t>/ml, ou &gt; 100 </a:t>
                      </a:r>
                      <a:r>
                        <a:rPr lang="fr-FR" sz="1500" i="1" dirty="0" err="1"/>
                        <a:t>mUI</a:t>
                      </a:r>
                      <a:r>
                        <a:rPr lang="fr-FR" sz="1500" i="1" dirty="0"/>
                        <a:t>/ml dans les antécédents)</a:t>
                      </a:r>
                    </a:p>
                  </a:txBody>
                  <a:tcPr marL="121920" marR="121920" anchor="ctr"/>
                </a:tc>
                <a:tc>
                  <a:txBody>
                    <a:bodyPr/>
                    <a:lstStyle/>
                    <a:p>
                      <a:r>
                        <a:rPr lang="fr-FR" sz="1600" b="1" dirty="0">
                          <a:solidFill>
                            <a:srgbClr val="1F497D"/>
                          </a:solidFill>
                        </a:rPr>
                        <a:t>rien</a:t>
                      </a:r>
                    </a:p>
                  </a:txBody>
                  <a:tcPr marL="121920" marR="121920" anchor="ctr"/>
                </a:tc>
                <a:tc>
                  <a:txBody>
                    <a:bodyPr/>
                    <a:lstStyle/>
                    <a:p>
                      <a:r>
                        <a:rPr lang="fr-FR" sz="1600" b="1" dirty="0">
                          <a:solidFill>
                            <a:srgbClr val="1F497D"/>
                          </a:solidFill>
                        </a:rPr>
                        <a:t>rien</a:t>
                      </a:r>
                    </a:p>
                  </a:txBody>
                  <a:tcPr marL="121920" marR="121920" anchor="ctr"/>
                </a:tc>
                <a:extLst>
                  <a:ext uri="{0D108BD9-81ED-4DB2-BD59-A6C34878D82A}">
                    <a16:rowId xmlns:a16="http://schemas.microsoft.com/office/drawing/2014/main" val="10002"/>
                  </a:ext>
                </a:extLst>
              </a:tr>
              <a:tr h="914400">
                <a:tc>
                  <a:txBody>
                    <a:bodyPr/>
                    <a:lstStyle/>
                    <a:p>
                      <a:r>
                        <a:rPr lang="fr-FR" sz="1600" dirty="0"/>
                        <a:t>Vacciné non répondeur</a:t>
                      </a:r>
                    </a:p>
                    <a:p>
                      <a:r>
                        <a:rPr lang="fr-FR" sz="1500" i="1" dirty="0"/>
                        <a:t>(anti-</a:t>
                      </a:r>
                      <a:r>
                        <a:rPr lang="fr-FR" sz="1500" i="1" dirty="0" err="1"/>
                        <a:t>HBs</a:t>
                      </a:r>
                      <a:r>
                        <a:rPr lang="fr-FR" sz="1500" i="1" dirty="0"/>
                        <a:t> &lt; 10 </a:t>
                      </a:r>
                      <a:r>
                        <a:rPr lang="fr-FR" sz="1500" i="1" dirty="0" err="1"/>
                        <a:t>mUI</a:t>
                      </a:r>
                      <a:r>
                        <a:rPr lang="fr-FR" sz="1500" i="1" dirty="0"/>
                        <a:t>/ml sans anti-</a:t>
                      </a:r>
                      <a:r>
                        <a:rPr lang="fr-FR" sz="1500" i="1" dirty="0" err="1"/>
                        <a:t>HBc</a:t>
                      </a:r>
                      <a:r>
                        <a:rPr lang="fr-FR" sz="1500" i="1" baseline="0" dirty="0"/>
                        <a:t> ni notion d’anti-</a:t>
                      </a:r>
                      <a:r>
                        <a:rPr lang="fr-FR" sz="1500" i="1" baseline="0" dirty="0" err="1"/>
                        <a:t>HBs</a:t>
                      </a:r>
                      <a:r>
                        <a:rPr lang="fr-FR" sz="1500" i="1" baseline="0" dirty="0"/>
                        <a:t> &gt; 100 </a:t>
                      </a:r>
                      <a:r>
                        <a:rPr lang="fr-FR" sz="1500" i="1" baseline="0" dirty="0" err="1"/>
                        <a:t>mUI</a:t>
                      </a:r>
                      <a:r>
                        <a:rPr lang="fr-FR" sz="1500" i="1" baseline="0" dirty="0"/>
                        <a:t>/ml dans le passé)</a:t>
                      </a:r>
                      <a:endParaRPr lang="fr-FR" sz="1500" i="1" dirty="0"/>
                    </a:p>
                  </a:txBody>
                  <a:tcPr marL="121920" marR="121920" anchor="ctr"/>
                </a:tc>
                <a:tc>
                  <a:txBody>
                    <a:bodyPr/>
                    <a:lstStyle/>
                    <a:p>
                      <a:r>
                        <a:rPr lang="fr-FR" sz="1600" b="1" dirty="0">
                          <a:solidFill>
                            <a:srgbClr val="1F497D"/>
                          </a:solidFill>
                        </a:rPr>
                        <a:t>Immunoglobulines *</a:t>
                      </a:r>
                    </a:p>
                  </a:txBody>
                  <a:tcPr marL="121920" marR="121920" anchor="ctr"/>
                </a:tc>
                <a:tc>
                  <a:txBody>
                    <a:bodyPr/>
                    <a:lstStyle/>
                    <a:p>
                      <a:r>
                        <a:rPr lang="fr-FR" sz="1600" b="1" dirty="0">
                          <a:solidFill>
                            <a:srgbClr val="1F497D"/>
                          </a:solidFill>
                        </a:rPr>
                        <a:t>rien **</a:t>
                      </a:r>
                    </a:p>
                  </a:txBody>
                  <a:tcPr marL="121920" marR="121920" anchor="ctr"/>
                </a:tc>
                <a:extLst>
                  <a:ext uri="{0D108BD9-81ED-4DB2-BD59-A6C34878D82A}">
                    <a16:rowId xmlns:a16="http://schemas.microsoft.com/office/drawing/2014/main" val="10003"/>
                  </a:ext>
                </a:extLst>
              </a:tr>
              <a:tr h="734711">
                <a:tc>
                  <a:txBody>
                    <a:bodyPr/>
                    <a:lstStyle/>
                    <a:p>
                      <a:r>
                        <a:rPr lang="fr-FR" sz="1600" dirty="0"/>
                        <a:t>Non vacciné</a:t>
                      </a:r>
                    </a:p>
                  </a:txBody>
                  <a:tcPr marL="121920" marR="121920" anchor="ctr"/>
                </a:tc>
                <a:tc>
                  <a:txBody>
                    <a:bodyPr/>
                    <a:lstStyle/>
                    <a:p>
                      <a:r>
                        <a:rPr lang="fr-FR" sz="1600" b="1" dirty="0">
                          <a:solidFill>
                            <a:srgbClr val="1F497D"/>
                          </a:solidFill>
                        </a:rPr>
                        <a:t>Immunoglobulines * +</a:t>
                      </a:r>
                      <a:r>
                        <a:rPr lang="fr-FR" sz="1600" b="1" baseline="0" dirty="0">
                          <a:solidFill>
                            <a:srgbClr val="1F497D"/>
                          </a:solidFill>
                        </a:rPr>
                        <a:t> vaccin</a:t>
                      </a:r>
                      <a:endParaRPr lang="fr-FR" sz="1600" b="1" dirty="0">
                        <a:solidFill>
                          <a:srgbClr val="1F497D"/>
                        </a:solidFill>
                      </a:endParaRPr>
                    </a:p>
                  </a:txBody>
                  <a:tcPr marL="121920" marR="121920" anchor="ctr"/>
                </a:tc>
                <a:tc>
                  <a:txBody>
                    <a:bodyPr/>
                    <a:lstStyle/>
                    <a:p>
                      <a:r>
                        <a:rPr lang="fr-FR" sz="1600" b="1" dirty="0">
                          <a:solidFill>
                            <a:srgbClr val="1F497D"/>
                          </a:solidFill>
                        </a:rPr>
                        <a:t>vaccin **</a:t>
                      </a:r>
                    </a:p>
                  </a:txBody>
                  <a:tcPr marL="121920" marR="121920" anchor="ctr"/>
                </a:tc>
                <a:extLst>
                  <a:ext uri="{0D108BD9-81ED-4DB2-BD59-A6C34878D82A}">
                    <a16:rowId xmlns:a16="http://schemas.microsoft.com/office/drawing/2014/main" val="10004"/>
                  </a:ext>
                </a:extLst>
              </a:tr>
            </a:tbl>
          </a:graphicData>
        </a:graphic>
      </p:graphicFrame>
      <p:sp>
        <p:nvSpPr>
          <p:cNvPr id="4" name="ZoneTexte 3"/>
          <p:cNvSpPr txBox="1"/>
          <p:nvPr/>
        </p:nvSpPr>
        <p:spPr>
          <a:xfrm>
            <a:off x="192021" y="5278273"/>
            <a:ext cx="11856640" cy="1569660"/>
          </a:xfrm>
          <a:prstGeom prst="rect">
            <a:avLst/>
          </a:prstGeom>
          <a:solidFill>
            <a:schemeClr val="bg2"/>
          </a:solidFill>
        </p:spPr>
        <p:txBody>
          <a:bodyPr wrap="square" rtlCol="0">
            <a:spAutoFit/>
          </a:bodyPr>
          <a:lstStyle/>
          <a:p>
            <a:pPr defTabSz="1219170"/>
            <a:r>
              <a:rPr lang="fr-FR" sz="1600" dirty="0">
                <a:solidFill>
                  <a:prstClr val="black"/>
                </a:solidFill>
              </a:rPr>
              <a:t>* L’administration d’immunoglobulines n’est pas nécessaire si absence de virémie VHB (ADN VHB indétectable) chez la personne source et utilisation de </a:t>
            </a:r>
            <a:r>
              <a:rPr lang="fr-FR" sz="1600" dirty="0" err="1">
                <a:solidFill>
                  <a:prstClr val="black"/>
                </a:solidFill>
              </a:rPr>
              <a:t>ténofovir</a:t>
            </a:r>
            <a:r>
              <a:rPr lang="fr-FR" sz="1600" dirty="0">
                <a:solidFill>
                  <a:prstClr val="black"/>
                </a:solidFill>
              </a:rPr>
              <a:t> en TPE</a:t>
            </a:r>
          </a:p>
          <a:p>
            <a:pPr defTabSz="1219170"/>
            <a:r>
              <a:rPr lang="fr-FR" sz="1600" dirty="0">
                <a:solidFill>
                  <a:prstClr val="black"/>
                </a:solidFill>
              </a:rPr>
              <a:t>** L’administration d’immunoglobulines est légitime en l’absence d’utilisation de </a:t>
            </a:r>
            <a:r>
              <a:rPr lang="fr-FR" sz="1600" dirty="0" err="1">
                <a:solidFill>
                  <a:prstClr val="black"/>
                </a:solidFill>
              </a:rPr>
              <a:t>ténofovir</a:t>
            </a:r>
            <a:r>
              <a:rPr lang="fr-FR" sz="1600" dirty="0">
                <a:solidFill>
                  <a:prstClr val="black"/>
                </a:solidFill>
              </a:rPr>
              <a:t> en TPE et si la personne source est originaire d’un pays de haute (Afrique sub-saharienne, Asie) ou moyenne (Outre-mer, Europe de l’Est et du Sud, Afrique du Nord, Moyen-Orient, Sous-continent indien et Amérique du Sud) endémicité pour le VHB et/ou usager de drogues par voie intraveineuse et/ou HSH et/ou avec partenaires multiples </a:t>
            </a:r>
          </a:p>
        </p:txBody>
      </p:sp>
    </p:spTree>
    <p:extLst>
      <p:ext uri="{BB962C8B-B14F-4D97-AF65-F5344CB8AC3E}">
        <p14:creationId xmlns:p14="http://schemas.microsoft.com/office/powerpoint/2010/main" val="49095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4DA72-18FE-DE4D-B4E9-D4FA01B4A1F3}"/>
              </a:ext>
            </a:extLst>
          </p:cNvPr>
          <p:cNvSpPr>
            <a:spLocks noGrp="1"/>
          </p:cNvSpPr>
          <p:nvPr>
            <p:ph type="title"/>
          </p:nvPr>
        </p:nvSpPr>
        <p:spPr/>
        <p:txBody>
          <a:bodyPr/>
          <a:lstStyle/>
          <a:p>
            <a:r>
              <a:rPr lang="fr-FR" dirty="0"/>
              <a:t>Hépatites</a:t>
            </a:r>
          </a:p>
        </p:txBody>
      </p:sp>
      <p:sp>
        <p:nvSpPr>
          <p:cNvPr id="3" name="Espace réservé du contenu 2">
            <a:extLst>
              <a:ext uri="{FF2B5EF4-FFF2-40B4-BE49-F238E27FC236}">
                <a16:creationId xmlns:a16="http://schemas.microsoft.com/office/drawing/2014/main" id="{A2C9C6BE-057D-ED4A-9E9F-581B55260CD5}"/>
              </a:ext>
            </a:extLst>
          </p:cNvPr>
          <p:cNvSpPr>
            <a:spLocks noGrp="1"/>
          </p:cNvSpPr>
          <p:nvPr>
            <p:ph idx="1"/>
          </p:nvPr>
        </p:nvSpPr>
        <p:spPr>
          <a:xfrm>
            <a:off x="695739" y="2928729"/>
            <a:ext cx="10933044" cy="3163957"/>
          </a:xfrm>
        </p:spPr>
        <p:txBody>
          <a:bodyPr/>
          <a:lstStyle/>
          <a:p>
            <a:r>
              <a:rPr lang="fr-FR" dirty="0"/>
              <a:t>Un TPE comportant du Ténofovir a une efficacité en prévention du VHB</a:t>
            </a:r>
          </a:p>
          <a:p>
            <a:r>
              <a:rPr lang="fr-FR" dirty="0"/>
              <a:t>Pas de traitement post exposition pour l’hépatite C</a:t>
            </a:r>
          </a:p>
        </p:txBody>
      </p:sp>
      <p:sp>
        <p:nvSpPr>
          <p:cNvPr id="4" name="Espace réservé de la date 3">
            <a:extLst>
              <a:ext uri="{FF2B5EF4-FFF2-40B4-BE49-F238E27FC236}">
                <a16:creationId xmlns:a16="http://schemas.microsoft.com/office/drawing/2014/main" id="{87D7B30A-3937-AF49-9381-17C812099CD2}"/>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EE08D37C-7AEE-1646-8B94-4744FC09576D}"/>
              </a:ext>
            </a:extLst>
          </p:cNvPr>
          <p:cNvSpPr>
            <a:spLocks noGrp="1"/>
          </p:cNvSpPr>
          <p:nvPr>
            <p:ph type="sldNum" sz="quarter" idx="12"/>
          </p:nvPr>
        </p:nvSpPr>
        <p:spPr/>
        <p:txBody>
          <a:bodyPr/>
          <a:lstStyle/>
          <a:p>
            <a:fld id="{8A7A6979-0714-4377-B894-6BE4C2D6E202}" type="slidenum">
              <a:rPr lang="en-US" smtClean="0"/>
              <a:pPr/>
              <a:t>28</a:t>
            </a:fld>
            <a:endParaRPr lang="en-US"/>
          </a:p>
        </p:txBody>
      </p:sp>
    </p:spTree>
    <p:extLst>
      <p:ext uri="{BB962C8B-B14F-4D97-AF65-F5344CB8AC3E}">
        <p14:creationId xmlns:p14="http://schemas.microsoft.com/office/powerpoint/2010/main" val="23600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CA211E5-4D4B-3E4D-8292-D6B965B7F5D7}"/>
              </a:ext>
            </a:extLst>
          </p:cNvPr>
          <p:cNvSpPr>
            <a:spLocks noGrp="1"/>
          </p:cNvSpPr>
          <p:nvPr>
            <p:ph type="title"/>
          </p:nvPr>
        </p:nvSpPr>
        <p:spPr/>
        <p:txBody>
          <a:bodyPr/>
          <a:lstStyle/>
          <a:p>
            <a:r>
              <a:rPr lang="fr-FR" dirty="0"/>
              <a:t>Bilan initial et Suivi après AES</a:t>
            </a:r>
          </a:p>
        </p:txBody>
      </p:sp>
      <p:sp>
        <p:nvSpPr>
          <p:cNvPr id="7" name="Espace réservé du texte 6">
            <a:extLst>
              <a:ext uri="{FF2B5EF4-FFF2-40B4-BE49-F238E27FC236}">
                <a16:creationId xmlns:a16="http://schemas.microsoft.com/office/drawing/2014/main" id="{205ED169-3DF9-A64D-BBF9-FF512CC89D11}"/>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F1333225-68AB-CD49-9E5D-7E96EDE2388B}"/>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4CBD0B04-A125-DA4D-B7C3-E3C5D0163155}"/>
              </a:ext>
            </a:extLst>
          </p:cNvPr>
          <p:cNvSpPr>
            <a:spLocks noGrp="1"/>
          </p:cNvSpPr>
          <p:nvPr>
            <p:ph type="sldNum" sz="quarter" idx="12"/>
          </p:nvPr>
        </p:nvSpPr>
        <p:spPr/>
        <p:txBody>
          <a:bodyPr/>
          <a:lstStyle/>
          <a:p>
            <a:fld id="{8A7A6979-0714-4377-B894-6BE4C2D6E202}" type="slidenum">
              <a:rPr lang="en-US" smtClean="0"/>
              <a:pPr/>
              <a:t>29</a:t>
            </a:fld>
            <a:endParaRPr lang="en-US"/>
          </a:p>
        </p:txBody>
      </p:sp>
    </p:spTree>
    <p:extLst>
      <p:ext uri="{BB962C8B-B14F-4D97-AF65-F5344CB8AC3E}">
        <p14:creationId xmlns:p14="http://schemas.microsoft.com/office/powerpoint/2010/main" val="33250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873C6-F4BF-2741-B5BF-E4BF5ECAF1BB}"/>
              </a:ext>
            </a:extLst>
          </p:cNvPr>
          <p:cNvSpPr>
            <a:spLocks noGrp="1"/>
          </p:cNvSpPr>
          <p:nvPr>
            <p:ph type="title"/>
          </p:nvPr>
        </p:nvSpPr>
        <p:spPr/>
        <p:txBody>
          <a:bodyPr/>
          <a:lstStyle/>
          <a:p>
            <a:r>
              <a:rPr lang="fr-FR"/>
              <a:t>Définition des AES</a:t>
            </a:r>
          </a:p>
        </p:txBody>
      </p:sp>
      <p:sp>
        <p:nvSpPr>
          <p:cNvPr id="3" name="Espace réservé du contenu 2">
            <a:extLst>
              <a:ext uri="{FF2B5EF4-FFF2-40B4-BE49-F238E27FC236}">
                <a16:creationId xmlns:a16="http://schemas.microsoft.com/office/drawing/2014/main" id="{D7E2C52D-9A0A-E44B-9715-54DB71BA05DB}"/>
              </a:ext>
            </a:extLst>
          </p:cNvPr>
          <p:cNvSpPr>
            <a:spLocks noGrp="1"/>
          </p:cNvSpPr>
          <p:nvPr>
            <p:ph idx="1"/>
          </p:nvPr>
        </p:nvSpPr>
        <p:spPr>
          <a:xfrm>
            <a:off x="502699" y="2540000"/>
            <a:ext cx="10933044" cy="2600960"/>
          </a:xfrm>
        </p:spPr>
        <p:txBody>
          <a:bodyPr/>
          <a:lstStyle/>
          <a:p>
            <a:r>
              <a:rPr lang="fr-FR"/>
              <a:t>Accidents d’exposition sexuelle</a:t>
            </a:r>
          </a:p>
          <a:p>
            <a:r>
              <a:rPr lang="fr-FR"/>
              <a:t>Accidents d’exposition au sang ou autre liquide biologique potentiellement infectant</a:t>
            </a:r>
          </a:p>
          <a:p>
            <a:pPr lvl="1"/>
            <a:r>
              <a:rPr lang="fr-FR"/>
              <a:t>Chez les professionnels</a:t>
            </a:r>
          </a:p>
          <a:p>
            <a:pPr lvl="1"/>
            <a:r>
              <a:rPr lang="fr-FR"/>
              <a:t>Chez les injecteurs de produits</a:t>
            </a:r>
          </a:p>
        </p:txBody>
      </p:sp>
      <p:sp>
        <p:nvSpPr>
          <p:cNvPr id="4" name="Espace réservé de la date 3">
            <a:extLst>
              <a:ext uri="{FF2B5EF4-FFF2-40B4-BE49-F238E27FC236}">
                <a16:creationId xmlns:a16="http://schemas.microsoft.com/office/drawing/2014/main" id="{022A95F8-6C72-DC4E-B929-B684DE60E359}"/>
              </a:ext>
            </a:extLst>
          </p:cNvPr>
          <p:cNvSpPr>
            <a:spLocks noGrp="1"/>
          </p:cNvSpPr>
          <p:nvPr>
            <p:ph type="dt" sz="half" idx="10"/>
          </p:nvPr>
        </p:nvSpPr>
        <p:spPr/>
        <p:txBody>
          <a:bodyPr/>
          <a:lstStyle/>
          <a:p>
            <a:fld id="{D5B0B078-4E49-B24F-B570-A5A8D6293947}" type="datetime10">
              <a:rPr lang="fr-FR" smtClean="0"/>
              <a:t>09:00</a:t>
            </a:fld>
            <a:endParaRPr lang="en-US"/>
          </a:p>
        </p:txBody>
      </p:sp>
      <p:sp>
        <p:nvSpPr>
          <p:cNvPr id="5" name="Espace réservé du numéro de diapositive 4">
            <a:extLst>
              <a:ext uri="{FF2B5EF4-FFF2-40B4-BE49-F238E27FC236}">
                <a16:creationId xmlns:a16="http://schemas.microsoft.com/office/drawing/2014/main" id="{771A8920-3760-3947-BAFB-4A2FEDAD8CCC}"/>
              </a:ext>
            </a:extLst>
          </p:cNvPr>
          <p:cNvSpPr>
            <a:spLocks noGrp="1"/>
          </p:cNvSpPr>
          <p:nvPr>
            <p:ph type="sldNum" sz="quarter" idx="12"/>
          </p:nvPr>
        </p:nvSpPr>
        <p:spPr/>
        <p:txBody>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5646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95739" y="322227"/>
            <a:ext cx="10863469" cy="691564"/>
          </a:xfrm>
        </p:spPr>
        <p:txBody>
          <a:bodyPr>
            <a:normAutofit fontScale="90000"/>
          </a:bodyPr>
          <a:lstStyle/>
          <a:p>
            <a:r>
              <a:rPr lang="fr-FR" sz="3200" b="1">
                <a:solidFill>
                  <a:srgbClr val="3A87BD"/>
                </a:solidFill>
              </a:rPr>
              <a:t>Suivi biologique en cas d’AES</a:t>
            </a:r>
          </a:p>
        </p:txBody>
      </p:sp>
      <p:sp>
        <p:nvSpPr>
          <p:cNvPr id="14" name="Espace réservé du contenu 13">
            <a:extLst>
              <a:ext uri="{FF2B5EF4-FFF2-40B4-BE49-F238E27FC236}">
                <a16:creationId xmlns:a16="http://schemas.microsoft.com/office/drawing/2014/main" id="{076F29A5-C03A-2244-B2AE-A59811FB61B5}"/>
              </a:ext>
            </a:extLst>
          </p:cNvPr>
          <p:cNvSpPr>
            <a:spLocks noGrp="1"/>
          </p:cNvSpPr>
          <p:nvPr>
            <p:ph idx="1"/>
          </p:nvPr>
        </p:nvSpPr>
        <p:spPr/>
        <p:txBody>
          <a:bodyPr/>
          <a:lstStyle/>
          <a:p>
            <a:endParaRPr lang="fr-FR"/>
          </a:p>
        </p:txBody>
      </p:sp>
      <p:pic>
        <p:nvPicPr>
          <p:cNvPr id="2" name="Image 1">
            <a:extLst>
              <a:ext uri="{FF2B5EF4-FFF2-40B4-BE49-F238E27FC236}">
                <a16:creationId xmlns:a16="http://schemas.microsoft.com/office/drawing/2014/main" id="{6B8C5E93-5E0B-5344-86CA-20CF2C61E913}"/>
              </a:ext>
            </a:extLst>
          </p:cNvPr>
          <p:cNvPicPr>
            <a:picLocks noChangeAspect="1"/>
          </p:cNvPicPr>
          <p:nvPr/>
        </p:nvPicPr>
        <p:blipFill>
          <a:blip r:embed="rId3"/>
          <a:stretch>
            <a:fillRect/>
          </a:stretch>
        </p:blipFill>
        <p:spPr>
          <a:xfrm>
            <a:off x="0" y="1115831"/>
            <a:ext cx="12192000" cy="5742169"/>
          </a:xfrm>
          <a:prstGeom prst="rect">
            <a:avLst/>
          </a:prstGeom>
        </p:spPr>
      </p:pic>
      <p:grpSp>
        <p:nvGrpSpPr>
          <p:cNvPr id="7" name="Groupe 6">
            <a:extLst>
              <a:ext uri="{FF2B5EF4-FFF2-40B4-BE49-F238E27FC236}">
                <a16:creationId xmlns:a16="http://schemas.microsoft.com/office/drawing/2014/main" id="{45F89F62-E5FA-7D31-E625-881A7915A5D2}"/>
              </a:ext>
            </a:extLst>
          </p:cNvPr>
          <p:cNvGrpSpPr/>
          <p:nvPr/>
        </p:nvGrpSpPr>
        <p:grpSpPr>
          <a:xfrm>
            <a:off x="281354" y="3319974"/>
            <a:ext cx="11629038" cy="520506"/>
            <a:chOff x="281354" y="3319974"/>
            <a:chExt cx="11629038" cy="520506"/>
          </a:xfrm>
        </p:grpSpPr>
        <p:cxnSp>
          <p:nvCxnSpPr>
            <p:cNvPr id="4" name="Connecteur droit 3">
              <a:extLst>
                <a:ext uri="{FF2B5EF4-FFF2-40B4-BE49-F238E27FC236}">
                  <a16:creationId xmlns:a16="http://schemas.microsoft.com/office/drawing/2014/main" id="{5E5C0438-5297-EB02-0485-43E2AD700294}"/>
                </a:ext>
              </a:extLst>
            </p:cNvPr>
            <p:cNvCxnSpPr/>
            <p:nvPr/>
          </p:nvCxnSpPr>
          <p:spPr>
            <a:xfrm flipV="1">
              <a:off x="281354" y="3319975"/>
              <a:ext cx="5500468" cy="520505"/>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Connecteur droit 5">
              <a:extLst>
                <a:ext uri="{FF2B5EF4-FFF2-40B4-BE49-F238E27FC236}">
                  <a16:creationId xmlns:a16="http://schemas.microsoft.com/office/drawing/2014/main" id="{8469FB7E-2C7C-3D6B-A3CC-DA86963C56DC}"/>
                </a:ext>
              </a:extLst>
            </p:cNvPr>
            <p:cNvCxnSpPr/>
            <p:nvPr/>
          </p:nvCxnSpPr>
          <p:spPr>
            <a:xfrm flipV="1">
              <a:off x="6409924" y="3319974"/>
              <a:ext cx="5500468" cy="520505"/>
            </a:xfrm>
            <a:prstGeom prst="line">
              <a:avLst/>
            </a:prstGeom>
          </p:spPr>
          <p:style>
            <a:lnRef idx="3">
              <a:schemeClr val="accent3"/>
            </a:lnRef>
            <a:fillRef idx="0">
              <a:schemeClr val="accent3"/>
            </a:fillRef>
            <a:effectRef idx="2">
              <a:schemeClr val="accent3"/>
            </a:effectRef>
            <a:fontRef idx="minor">
              <a:schemeClr val="tx1"/>
            </a:fontRef>
          </p:style>
        </p:cxnSp>
      </p:grpSp>
      <p:sp>
        <p:nvSpPr>
          <p:cNvPr id="8" name="ZoneTexte 7">
            <a:extLst>
              <a:ext uri="{FF2B5EF4-FFF2-40B4-BE49-F238E27FC236}">
                <a16:creationId xmlns:a16="http://schemas.microsoft.com/office/drawing/2014/main" id="{AB1071B8-B1D1-ED3B-1F2E-B78D5962363D}"/>
              </a:ext>
            </a:extLst>
          </p:cNvPr>
          <p:cNvSpPr txBox="1"/>
          <p:nvPr/>
        </p:nvSpPr>
        <p:spPr>
          <a:xfrm>
            <a:off x="5948578" y="2293035"/>
            <a:ext cx="388248" cy="369332"/>
          </a:xfrm>
          <a:prstGeom prst="rect">
            <a:avLst/>
          </a:prstGeom>
          <a:noFill/>
        </p:spPr>
        <p:txBody>
          <a:bodyPr wrap="none" rtlCol="0">
            <a:spAutoFit/>
          </a:bodyPr>
          <a:lstStyle/>
          <a:p>
            <a:r>
              <a:rPr lang="fr-FR" b="1" dirty="0"/>
              <a:t>J0</a:t>
            </a:r>
          </a:p>
        </p:txBody>
      </p:sp>
      <p:sp>
        <p:nvSpPr>
          <p:cNvPr id="9" name="ZoneTexte 8">
            <a:extLst>
              <a:ext uri="{FF2B5EF4-FFF2-40B4-BE49-F238E27FC236}">
                <a16:creationId xmlns:a16="http://schemas.microsoft.com/office/drawing/2014/main" id="{A9C9A1B7-DD49-5858-1894-C46C3B711F0A}"/>
              </a:ext>
            </a:extLst>
          </p:cNvPr>
          <p:cNvSpPr txBox="1"/>
          <p:nvPr/>
        </p:nvSpPr>
        <p:spPr>
          <a:xfrm>
            <a:off x="5948578" y="4178106"/>
            <a:ext cx="450764" cy="369332"/>
          </a:xfrm>
          <a:prstGeom prst="rect">
            <a:avLst/>
          </a:prstGeom>
          <a:noFill/>
        </p:spPr>
        <p:txBody>
          <a:bodyPr wrap="none" rtlCol="0">
            <a:spAutoFit/>
          </a:bodyPr>
          <a:lstStyle/>
          <a:p>
            <a:r>
              <a:rPr lang="fr-FR" b="1" dirty="0"/>
              <a:t>S6</a:t>
            </a:r>
          </a:p>
        </p:txBody>
      </p:sp>
      <p:sp>
        <p:nvSpPr>
          <p:cNvPr id="10" name="ZoneTexte 9">
            <a:extLst>
              <a:ext uri="{FF2B5EF4-FFF2-40B4-BE49-F238E27FC236}">
                <a16:creationId xmlns:a16="http://schemas.microsoft.com/office/drawing/2014/main" id="{8E508184-005A-4C31-6242-B24F799C705E}"/>
              </a:ext>
            </a:extLst>
          </p:cNvPr>
          <p:cNvSpPr txBox="1"/>
          <p:nvPr/>
        </p:nvSpPr>
        <p:spPr>
          <a:xfrm>
            <a:off x="5920443" y="5331657"/>
            <a:ext cx="577402" cy="646331"/>
          </a:xfrm>
          <a:prstGeom prst="rect">
            <a:avLst/>
          </a:prstGeom>
          <a:noFill/>
        </p:spPr>
        <p:txBody>
          <a:bodyPr wrap="none" rtlCol="0">
            <a:spAutoFit/>
          </a:bodyPr>
          <a:lstStyle/>
          <a:p>
            <a:r>
              <a:rPr lang="fr-FR" b="1" dirty="0"/>
              <a:t>+/-</a:t>
            </a:r>
          </a:p>
          <a:p>
            <a:r>
              <a:rPr lang="fr-FR" b="1" dirty="0"/>
              <a:t>S12</a:t>
            </a:r>
          </a:p>
        </p:txBody>
      </p:sp>
    </p:spTree>
    <p:extLst>
      <p:ext uri="{BB962C8B-B14F-4D97-AF65-F5344CB8AC3E}">
        <p14:creationId xmlns:p14="http://schemas.microsoft.com/office/powerpoint/2010/main" val="404603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843E4-3966-214B-81D2-D4D12F0EB9D2}"/>
              </a:ext>
            </a:extLst>
          </p:cNvPr>
          <p:cNvSpPr>
            <a:spLocks noGrp="1"/>
          </p:cNvSpPr>
          <p:nvPr>
            <p:ph type="title"/>
          </p:nvPr>
        </p:nvSpPr>
        <p:spPr/>
        <p:txBody>
          <a:bodyPr/>
          <a:lstStyle/>
          <a:p>
            <a:r>
              <a:rPr lang="fr-FR" dirty="0"/>
              <a:t>Et en bonus…</a:t>
            </a:r>
          </a:p>
        </p:txBody>
      </p:sp>
      <p:sp>
        <p:nvSpPr>
          <p:cNvPr id="3" name="Espace réservé du contenu 2">
            <a:extLst>
              <a:ext uri="{FF2B5EF4-FFF2-40B4-BE49-F238E27FC236}">
                <a16:creationId xmlns:a16="http://schemas.microsoft.com/office/drawing/2014/main" id="{D26250F5-1F92-C044-BE22-A192804A2BF0}"/>
              </a:ext>
            </a:extLst>
          </p:cNvPr>
          <p:cNvSpPr>
            <a:spLocks noGrp="1"/>
          </p:cNvSpPr>
          <p:nvPr>
            <p:ph idx="1"/>
          </p:nvPr>
        </p:nvSpPr>
        <p:spPr/>
        <p:txBody>
          <a:bodyPr/>
          <a:lstStyle/>
          <a:p>
            <a:r>
              <a:rPr lang="fr-FR" dirty="0"/>
              <a:t>Ne pas oublier les prescriptions de préservatif</a:t>
            </a:r>
          </a:p>
          <a:p>
            <a:pPr lvl="1"/>
            <a:r>
              <a:rPr lang="fr-FR" dirty="0">
                <a:sym typeface="Wingdings" pitchFamily="2" charset="2"/>
              </a:rPr>
              <a:t> le risque de transmission en cas d’échec du TPE est surtout situé </a:t>
            </a:r>
            <a:r>
              <a:rPr lang="fr-FR" b="1" dirty="0">
                <a:sym typeface="Wingdings" pitchFamily="2" charset="2"/>
              </a:rPr>
              <a:t>APRÈS</a:t>
            </a:r>
            <a:r>
              <a:rPr lang="fr-FR" dirty="0">
                <a:sym typeface="Wingdings" pitchFamily="2" charset="2"/>
              </a:rPr>
              <a:t> l’arrêt : prévenir en cas de haut risque.</a:t>
            </a:r>
          </a:p>
          <a:p>
            <a:r>
              <a:rPr lang="fr-FR" dirty="0">
                <a:sym typeface="Wingdings" pitchFamily="2" charset="2"/>
              </a:rPr>
              <a:t>Donner les conseils adaptés aux molécules choisies en cas de traitement</a:t>
            </a:r>
          </a:p>
          <a:p>
            <a:pPr lvl="1"/>
            <a:r>
              <a:rPr lang="fr-FR" dirty="0">
                <a:sym typeface="Wingdings" pitchFamily="2" charset="2"/>
              </a:rPr>
              <a:t>Fiche thérapeutique utile +++</a:t>
            </a:r>
            <a:endParaRPr lang="fr-FR" dirty="0"/>
          </a:p>
        </p:txBody>
      </p:sp>
      <p:sp>
        <p:nvSpPr>
          <p:cNvPr id="4" name="Espace réservé de la date 3">
            <a:extLst>
              <a:ext uri="{FF2B5EF4-FFF2-40B4-BE49-F238E27FC236}">
                <a16:creationId xmlns:a16="http://schemas.microsoft.com/office/drawing/2014/main" id="{C9133ED2-FAED-CA4D-B0A3-7EAFA0678854}"/>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39343067-89ED-BC45-8259-ED8CA54DEACB}"/>
              </a:ext>
            </a:extLst>
          </p:cNvPr>
          <p:cNvSpPr>
            <a:spLocks noGrp="1"/>
          </p:cNvSpPr>
          <p:nvPr>
            <p:ph type="sldNum" sz="quarter" idx="12"/>
          </p:nvPr>
        </p:nvSpPr>
        <p:spPr/>
        <p:txBody>
          <a:bodyPr/>
          <a:lstStyle/>
          <a:p>
            <a:fld id="{8A7A6979-0714-4377-B894-6BE4C2D6E202}" type="slidenum">
              <a:rPr lang="en-US" smtClean="0"/>
              <a:pPr/>
              <a:t>31</a:t>
            </a:fld>
            <a:endParaRPr lang="en-US"/>
          </a:p>
        </p:txBody>
      </p:sp>
    </p:spTree>
    <p:extLst>
      <p:ext uri="{BB962C8B-B14F-4D97-AF65-F5344CB8AC3E}">
        <p14:creationId xmlns:p14="http://schemas.microsoft.com/office/powerpoint/2010/main" val="7657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60826-8980-1148-AE3E-9FBD8BAEDBFF}"/>
              </a:ext>
            </a:extLst>
          </p:cNvPr>
          <p:cNvSpPr>
            <a:spLocks noGrp="1"/>
          </p:cNvSpPr>
          <p:nvPr>
            <p:ph type="title"/>
          </p:nvPr>
        </p:nvSpPr>
        <p:spPr/>
        <p:txBody>
          <a:bodyPr/>
          <a:lstStyle/>
          <a:p>
            <a:r>
              <a:rPr lang="fr-FR" dirty="0"/>
              <a:t>AVENIR</a:t>
            </a:r>
          </a:p>
        </p:txBody>
      </p:sp>
      <p:sp>
        <p:nvSpPr>
          <p:cNvPr id="6" name="Espace réservé du texte 5">
            <a:extLst>
              <a:ext uri="{FF2B5EF4-FFF2-40B4-BE49-F238E27FC236}">
                <a16:creationId xmlns:a16="http://schemas.microsoft.com/office/drawing/2014/main" id="{337F2381-5258-3B42-AEDF-7BE533D2E474}"/>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123AF2C9-780A-B242-B98E-C8A075D3F9D6}"/>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C6ADDBEF-95C7-EF4F-8DC6-068038E2C0C7}"/>
              </a:ext>
            </a:extLst>
          </p:cNvPr>
          <p:cNvSpPr>
            <a:spLocks noGrp="1"/>
          </p:cNvSpPr>
          <p:nvPr>
            <p:ph type="sldNum" sz="quarter" idx="12"/>
          </p:nvPr>
        </p:nvSpPr>
        <p:spPr/>
        <p:txBody>
          <a:bodyPr/>
          <a:lstStyle/>
          <a:p>
            <a:fld id="{8A7A6979-0714-4377-B894-6BE4C2D6E202}" type="slidenum">
              <a:rPr lang="en-US" smtClean="0"/>
              <a:pPr/>
              <a:t>32</a:t>
            </a:fld>
            <a:endParaRPr lang="en-US"/>
          </a:p>
        </p:txBody>
      </p:sp>
    </p:spTree>
    <p:extLst>
      <p:ext uri="{BB962C8B-B14F-4D97-AF65-F5344CB8AC3E}">
        <p14:creationId xmlns:p14="http://schemas.microsoft.com/office/powerpoint/2010/main" val="3084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8853BF1-14E0-5948-94F8-AF3E30128115}"/>
              </a:ext>
            </a:extLst>
          </p:cNvPr>
          <p:cNvSpPr>
            <a:spLocks noGrp="1"/>
          </p:cNvSpPr>
          <p:nvPr>
            <p:ph type="title"/>
          </p:nvPr>
        </p:nvSpPr>
        <p:spPr/>
        <p:txBody>
          <a:bodyPr/>
          <a:lstStyle/>
          <a:p>
            <a:r>
              <a:rPr lang="fr-FR" dirty="0"/>
              <a:t>Faciliter l’accès, réduire les délais de prise en charge</a:t>
            </a:r>
          </a:p>
        </p:txBody>
      </p:sp>
      <p:sp>
        <p:nvSpPr>
          <p:cNvPr id="7" name="Espace réservé du contenu 6">
            <a:extLst>
              <a:ext uri="{FF2B5EF4-FFF2-40B4-BE49-F238E27FC236}">
                <a16:creationId xmlns:a16="http://schemas.microsoft.com/office/drawing/2014/main" id="{1397A351-30D9-464E-94C7-744D75F99A72}"/>
              </a:ext>
            </a:extLst>
          </p:cNvPr>
          <p:cNvSpPr>
            <a:spLocks noGrp="1"/>
          </p:cNvSpPr>
          <p:nvPr>
            <p:ph idx="1"/>
          </p:nvPr>
        </p:nvSpPr>
        <p:spPr>
          <a:xfrm>
            <a:off x="695739" y="1779104"/>
            <a:ext cx="10933044" cy="4804576"/>
          </a:xfrm>
        </p:spPr>
        <p:txBody>
          <a:bodyPr>
            <a:normAutofit lnSpcReduction="10000"/>
          </a:bodyPr>
          <a:lstStyle/>
          <a:p>
            <a:r>
              <a:rPr lang="fr-FR" dirty="0"/>
              <a:t>Ce qui peut être fait tout de suite :</a:t>
            </a:r>
          </a:p>
          <a:p>
            <a:pPr lvl="1"/>
            <a:r>
              <a:rPr lang="fr-FR" dirty="0"/>
              <a:t>Raccourcir l’accès aux urgences : délivrance systématique par IAO ?</a:t>
            </a:r>
          </a:p>
          <a:p>
            <a:pPr lvl="1"/>
            <a:r>
              <a:rPr lang="fr-FR" dirty="0"/>
              <a:t>Orientation directe vers les structures spécialisées</a:t>
            </a:r>
          </a:p>
          <a:p>
            <a:r>
              <a:rPr lang="fr-FR" dirty="0"/>
              <a:t>A l’avenir (Feuille de route n°2 de la stratégie nationale de santé sexuelle)</a:t>
            </a:r>
          </a:p>
          <a:p>
            <a:endParaRPr lang="fr-FR" dirty="0"/>
          </a:p>
          <a:p>
            <a:pPr lvl="1"/>
            <a:r>
              <a:rPr lang="fr-FR" dirty="0"/>
              <a:t>Délivrance par pharmacie SANS PRESCRIPTION</a:t>
            </a:r>
          </a:p>
          <a:p>
            <a:pPr lvl="1"/>
            <a:r>
              <a:rPr lang="fr-FR" dirty="0"/>
              <a:t>Délivrance par infirmière scolaire SANS PRESCRIPTION</a:t>
            </a:r>
          </a:p>
          <a:p>
            <a:pPr lvl="1"/>
            <a:r>
              <a:rPr lang="fr-FR" dirty="0"/>
              <a:t>Prescription par TOUT MÉDECIN</a:t>
            </a:r>
          </a:p>
          <a:p>
            <a:pPr lvl="1"/>
            <a:endParaRPr lang="fr-FR" dirty="0"/>
          </a:p>
          <a:p>
            <a:r>
              <a:rPr lang="fr-FR" dirty="0"/>
              <a:t>Molécules</a:t>
            </a:r>
          </a:p>
          <a:p>
            <a:pPr lvl="1"/>
            <a:r>
              <a:rPr lang="fr-FR" dirty="0"/>
              <a:t>DELSTRIGO® ou BIKTARVY® ?</a:t>
            </a:r>
          </a:p>
        </p:txBody>
      </p:sp>
      <p:sp>
        <p:nvSpPr>
          <p:cNvPr id="4" name="Espace réservé de la date 3">
            <a:extLst>
              <a:ext uri="{FF2B5EF4-FFF2-40B4-BE49-F238E27FC236}">
                <a16:creationId xmlns:a16="http://schemas.microsoft.com/office/drawing/2014/main" id="{978BFF92-F641-2349-868F-D1F4B56D83C0}"/>
              </a:ext>
            </a:extLst>
          </p:cNvPr>
          <p:cNvSpPr>
            <a:spLocks noGrp="1"/>
          </p:cNvSpPr>
          <p:nvPr>
            <p:ph type="dt" sz="half" idx="10"/>
          </p:nvPr>
        </p:nvSpPr>
        <p:spPr/>
        <p:txBody>
          <a:bodyPr/>
          <a:lstStyle/>
          <a:p>
            <a:fld id="{CE2974BD-5FE4-E946-B3FA-F1BDEA2FB50F}"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C0C99070-1C9A-5A4E-A731-F0E234180A2C}"/>
              </a:ext>
            </a:extLst>
          </p:cNvPr>
          <p:cNvSpPr>
            <a:spLocks noGrp="1"/>
          </p:cNvSpPr>
          <p:nvPr>
            <p:ph type="sldNum" sz="quarter" idx="12"/>
          </p:nvPr>
        </p:nvSpPr>
        <p:spPr/>
        <p:txBody>
          <a:bodyPr/>
          <a:lstStyle/>
          <a:p>
            <a:fld id="{8A7A6979-0714-4377-B894-6BE4C2D6E202}" type="slidenum">
              <a:rPr lang="en-US" smtClean="0"/>
              <a:pPr/>
              <a:t>33</a:t>
            </a:fld>
            <a:endParaRPr lang="en-US"/>
          </a:p>
        </p:txBody>
      </p:sp>
      <p:sp>
        <p:nvSpPr>
          <p:cNvPr id="8" name="Accolade fermante 7">
            <a:extLst>
              <a:ext uri="{FF2B5EF4-FFF2-40B4-BE49-F238E27FC236}">
                <a16:creationId xmlns:a16="http://schemas.microsoft.com/office/drawing/2014/main" id="{4FBE06EC-8859-154C-84EF-F9463C3AF24B}"/>
              </a:ext>
            </a:extLst>
          </p:cNvPr>
          <p:cNvSpPr/>
          <p:nvPr/>
        </p:nvSpPr>
        <p:spPr>
          <a:xfrm>
            <a:off x="7328451" y="3939646"/>
            <a:ext cx="305403" cy="140629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4BBDE336-46DB-3647-A047-3BF182445BE4}"/>
              </a:ext>
            </a:extLst>
          </p:cNvPr>
          <p:cNvSpPr txBox="1"/>
          <p:nvPr/>
        </p:nvSpPr>
        <p:spPr>
          <a:xfrm>
            <a:off x="7964497" y="4181392"/>
            <a:ext cx="261067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dirty="0"/>
              <a:t>DÉJÀ HABILITÉS POUR LA CONTRACEPTION D’URGENCE</a:t>
            </a:r>
          </a:p>
        </p:txBody>
      </p:sp>
    </p:spTree>
    <p:extLst>
      <p:ext uri="{BB962C8B-B14F-4D97-AF65-F5344CB8AC3E}">
        <p14:creationId xmlns:p14="http://schemas.microsoft.com/office/powerpoint/2010/main" val="414366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73E72-FEDD-204F-BD58-FC620450BE80}"/>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7E855D52-523F-C541-B9BA-0FDF6DCF1549}"/>
              </a:ext>
            </a:extLst>
          </p:cNvPr>
          <p:cNvSpPr>
            <a:spLocks noGrp="1"/>
          </p:cNvSpPr>
          <p:nvPr>
            <p:ph idx="1"/>
          </p:nvPr>
        </p:nvSpPr>
        <p:spPr>
          <a:xfrm>
            <a:off x="695739" y="2425148"/>
            <a:ext cx="10933044" cy="3667539"/>
          </a:xfrm>
        </p:spPr>
        <p:txBody>
          <a:bodyPr/>
          <a:lstStyle/>
          <a:p>
            <a:r>
              <a:rPr lang="fr-FR" dirty="0"/>
              <a:t>Dédramatiser l’exposition…</a:t>
            </a:r>
          </a:p>
          <a:p>
            <a:r>
              <a:rPr lang="fr-FR" dirty="0"/>
              <a:t>Connaitre les limites de l’efficacité…</a:t>
            </a:r>
          </a:p>
          <a:p>
            <a:r>
              <a:rPr lang="fr-FR" dirty="0"/>
              <a:t>Facilité l’accès au TPE à ceux qui en ont besoin</a:t>
            </a:r>
          </a:p>
          <a:p>
            <a:r>
              <a:rPr lang="fr-FR" dirty="0"/>
              <a:t>Raccourcir les délais d’accès</a:t>
            </a:r>
          </a:p>
          <a:p>
            <a:r>
              <a:rPr lang="fr-FR" dirty="0"/>
              <a:t>S’il y a indication de TPE… </a:t>
            </a:r>
            <a:r>
              <a:rPr lang="fr-FR" b="1" dirty="0"/>
              <a:t>c’est qu’il y a probablement indication de PrEP !!</a:t>
            </a:r>
          </a:p>
          <a:p>
            <a:endParaRPr lang="fr-FR" b="1" dirty="0"/>
          </a:p>
        </p:txBody>
      </p:sp>
      <p:sp>
        <p:nvSpPr>
          <p:cNvPr id="4" name="Espace réservé de la date 3">
            <a:extLst>
              <a:ext uri="{FF2B5EF4-FFF2-40B4-BE49-F238E27FC236}">
                <a16:creationId xmlns:a16="http://schemas.microsoft.com/office/drawing/2014/main" id="{16F923F7-4168-4445-BDDB-48083A322D6B}"/>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104B145B-349C-654A-8A6F-0778C36878EE}"/>
              </a:ext>
            </a:extLst>
          </p:cNvPr>
          <p:cNvSpPr>
            <a:spLocks noGrp="1"/>
          </p:cNvSpPr>
          <p:nvPr>
            <p:ph type="sldNum" sz="quarter" idx="12"/>
          </p:nvPr>
        </p:nvSpPr>
        <p:spPr/>
        <p:txBody>
          <a:bodyPr/>
          <a:lstStyle/>
          <a:p>
            <a:fld id="{8A7A6979-0714-4377-B894-6BE4C2D6E202}" type="slidenum">
              <a:rPr lang="en-US" smtClean="0"/>
              <a:pPr/>
              <a:t>34</a:t>
            </a:fld>
            <a:endParaRPr lang="en-US"/>
          </a:p>
        </p:txBody>
      </p:sp>
      <p:sp>
        <p:nvSpPr>
          <p:cNvPr id="6" name="Rectangle 5">
            <a:extLst>
              <a:ext uri="{FF2B5EF4-FFF2-40B4-BE49-F238E27FC236}">
                <a16:creationId xmlns:a16="http://schemas.microsoft.com/office/drawing/2014/main" id="{B9C1407F-F009-9341-ABDB-5FF6BDD0F0C3}"/>
              </a:ext>
            </a:extLst>
          </p:cNvPr>
          <p:cNvSpPr/>
          <p:nvPr/>
        </p:nvSpPr>
        <p:spPr>
          <a:xfrm>
            <a:off x="563217" y="5288589"/>
            <a:ext cx="10722422"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sz="3200" b="1" dirty="0">
                <a:sym typeface="Wingdings" pitchFamily="2" charset="2"/>
              </a:rPr>
              <a:t> Des nouvelles recommandations françaises en 2023 !</a:t>
            </a:r>
            <a:endParaRPr lang="fr-FR" sz="3200" b="1" dirty="0"/>
          </a:p>
        </p:txBody>
      </p:sp>
    </p:spTree>
    <p:extLst>
      <p:ext uri="{BB962C8B-B14F-4D97-AF65-F5344CB8AC3E}">
        <p14:creationId xmlns:p14="http://schemas.microsoft.com/office/powerpoint/2010/main" val="164306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01CC5-D553-3B40-96C4-3204CD2C8DEC}"/>
              </a:ext>
            </a:extLst>
          </p:cNvPr>
          <p:cNvSpPr>
            <a:spLocks noGrp="1"/>
          </p:cNvSpPr>
          <p:nvPr>
            <p:ph type="title"/>
          </p:nvPr>
        </p:nvSpPr>
        <p:spPr/>
        <p:txBody>
          <a:bodyPr/>
          <a:lstStyle/>
          <a:p>
            <a:r>
              <a:rPr lang="fr-FR" dirty="0"/>
              <a:t>Remerciements</a:t>
            </a:r>
          </a:p>
        </p:txBody>
      </p:sp>
      <p:sp>
        <p:nvSpPr>
          <p:cNvPr id="3" name="Espace réservé du contenu 2">
            <a:extLst>
              <a:ext uri="{FF2B5EF4-FFF2-40B4-BE49-F238E27FC236}">
                <a16:creationId xmlns:a16="http://schemas.microsoft.com/office/drawing/2014/main" id="{55234301-3550-0041-924F-C979C4B59588}"/>
              </a:ext>
            </a:extLst>
          </p:cNvPr>
          <p:cNvSpPr>
            <a:spLocks noGrp="1"/>
          </p:cNvSpPr>
          <p:nvPr>
            <p:ph idx="1"/>
          </p:nvPr>
        </p:nvSpPr>
        <p:spPr/>
        <p:txBody>
          <a:bodyPr/>
          <a:lstStyle/>
          <a:p>
            <a:r>
              <a:rPr lang="fr-FR" dirty="0"/>
              <a:t>David Rey pour le prêt de son diaporama très complet</a:t>
            </a:r>
          </a:p>
          <a:p>
            <a:r>
              <a:rPr lang="fr-FR" dirty="0"/>
              <a:t>FORMAPREP</a:t>
            </a:r>
          </a:p>
        </p:txBody>
      </p:sp>
      <p:sp>
        <p:nvSpPr>
          <p:cNvPr id="4" name="Espace réservé de la date 3">
            <a:extLst>
              <a:ext uri="{FF2B5EF4-FFF2-40B4-BE49-F238E27FC236}">
                <a16:creationId xmlns:a16="http://schemas.microsoft.com/office/drawing/2014/main" id="{9D046B28-9ABF-6C42-9BF7-C010B6DCCCC5}"/>
              </a:ext>
            </a:extLst>
          </p:cNvPr>
          <p:cNvSpPr>
            <a:spLocks noGrp="1"/>
          </p:cNvSpPr>
          <p:nvPr>
            <p:ph type="dt" sz="half" idx="10"/>
          </p:nvPr>
        </p:nvSpPr>
        <p:spPr/>
        <p:txBody>
          <a:bodyPr/>
          <a:lstStyle/>
          <a:p>
            <a:fld id="{D5B0B078-4E49-B24F-B570-A5A8D6293947}" type="datetime10">
              <a:rPr lang="fr-FR" smtClean="0"/>
              <a:t>09:05</a:t>
            </a:fld>
            <a:endParaRPr lang="en-US"/>
          </a:p>
        </p:txBody>
      </p:sp>
      <p:sp>
        <p:nvSpPr>
          <p:cNvPr id="5" name="Espace réservé du numéro de diapositive 4">
            <a:extLst>
              <a:ext uri="{FF2B5EF4-FFF2-40B4-BE49-F238E27FC236}">
                <a16:creationId xmlns:a16="http://schemas.microsoft.com/office/drawing/2014/main" id="{0B6B951C-8E0D-7F41-A54A-3DAA5BF33887}"/>
              </a:ext>
            </a:extLst>
          </p:cNvPr>
          <p:cNvSpPr>
            <a:spLocks noGrp="1"/>
          </p:cNvSpPr>
          <p:nvPr>
            <p:ph type="sldNum" sz="quarter" idx="12"/>
          </p:nvPr>
        </p:nvSpPr>
        <p:spPr/>
        <p:txBody>
          <a:bodyPr/>
          <a:lstStyle/>
          <a:p>
            <a:fld id="{8A7A6979-0714-4377-B894-6BE4C2D6E202}" type="slidenum">
              <a:rPr lang="en-US" smtClean="0"/>
              <a:pPr/>
              <a:t>35</a:t>
            </a:fld>
            <a:endParaRPr lang="en-US"/>
          </a:p>
        </p:txBody>
      </p:sp>
      <p:pic>
        <p:nvPicPr>
          <p:cNvPr id="6" name="Image 5">
            <a:extLst>
              <a:ext uri="{FF2B5EF4-FFF2-40B4-BE49-F238E27FC236}">
                <a16:creationId xmlns:a16="http://schemas.microsoft.com/office/drawing/2014/main" id="{AA9FB091-FABB-FD49-A63A-407E0101351A}"/>
              </a:ext>
            </a:extLst>
          </p:cNvPr>
          <p:cNvPicPr>
            <a:picLocks noChangeAspect="1"/>
          </p:cNvPicPr>
          <p:nvPr/>
        </p:nvPicPr>
        <p:blipFill>
          <a:blip r:embed="rId2"/>
          <a:stretch>
            <a:fillRect/>
          </a:stretch>
        </p:blipFill>
        <p:spPr>
          <a:xfrm>
            <a:off x="3174335" y="2524650"/>
            <a:ext cx="5598604" cy="37347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4557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a:t>Risque de transmission du VIH</a:t>
            </a:r>
          </a:p>
        </p:txBody>
      </p:sp>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l="25063" r="12617"/>
          <a:stretch/>
        </p:blipFill>
        <p:spPr>
          <a:xfrm>
            <a:off x="163719" y="6327402"/>
            <a:ext cx="1886955" cy="416742"/>
          </a:xfrm>
          <a:prstGeom prst="rect">
            <a:avLst/>
          </a:prstGeom>
          <a:ln>
            <a:noFill/>
          </a:ln>
          <a:effectLst>
            <a:outerShdw blurRad="292100" dist="139700" dir="2700000" algn="tl" rotWithShape="0">
              <a:srgbClr val="333333">
                <a:alpha val="65000"/>
              </a:srgbClr>
            </a:outerShdw>
          </a:effectLst>
        </p:spPr>
      </p:pic>
      <p:graphicFrame>
        <p:nvGraphicFramePr>
          <p:cNvPr id="7" name="Objet 6"/>
          <p:cNvGraphicFramePr>
            <a:graphicFrameLocks noChangeAspect="1"/>
          </p:cNvGraphicFramePr>
          <p:nvPr>
            <p:extLst>
              <p:ext uri="{D42A27DB-BD31-4B8C-83A1-F6EECF244321}">
                <p14:modId xmlns:p14="http://schemas.microsoft.com/office/powerpoint/2010/main" val="1035757594"/>
              </p:ext>
            </p:extLst>
          </p:nvPr>
        </p:nvGraphicFramePr>
        <p:xfrm>
          <a:off x="1599923" y="1817723"/>
          <a:ext cx="9055100" cy="4622800"/>
        </p:xfrm>
        <a:graphic>
          <a:graphicData uri="http://schemas.openxmlformats.org/presentationml/2006/ole">
            <mc:AlternateContent xmlns:mc="http://schemas.openxmlformats.org/markup-compatibility/2006">
              <mc:Choice xmlns:v="urn:schemas-microsoft-com:vml" Requires="v">
                <p:oleObj name="Document" r:id="rId3" imgW="9055100" imgH="4622800" progId="Word.Document.12">
                  <p:embed/>
                </p:oleObj>
              </mc:Choice>
              <mc:Fallback>
                <p:oleObj name="Document" r:id="rId3" imgW="9055100" imgH="4622800" progId="Word.Document.12">
                  <p:embed/>
                  <p:pic>
                    <p:nvPicPr>
                      <p:cNvPr id="7" name="Objet 6"/>
                      <p:cNvPicPr/>
                      <p:nvPr/>
                    </p:nvPicPr>
                    <p:blipFill>
                      <a:blip r:embed="rId4"/>
                      <a:stretch>
                        <a:fillRect/>
                      </a:stretch>
                    </p:blipFill>
                    <p:spPr>
                      <a:xfrm>
                        <a:off x="1599923" y="1817723"/>
                        <a:ext cx="9055100" cy="4622800"/>
                      </a:xfrm>
                      <a:prstGeom prst="rect">
                        <a:avLst/>
                      </a:prstGeom>
                    </p:spPr>
                  </p:pic>
                </p:oleObj>
              </mc:Fallback>
            </mc:AlternateContent>
          </a:graphicData>
        </a:graphic>
      </p:graphicFrame>
      <p:sp>
        <p:nvSpPr>
          <p:cNvPr id="6" name="Espace réservé de la date 5">
            <a:extLst>
              <a:ext uri="{FF2B5EF4-FFF2-40B4-BE49-F238E27FC236}">
                <a16:creationId xmlns:a16="http://schemas.microsoft.com/office/drawing/2014/main" id="{E1220D78-BF6C-AC43-8FFF-800CEDF2E84E}"/>
              </a:ext>
            </a:extLst>
          </p:cNvPr>
          <p:cNvSpPr>
            <a:spLocks noGrp="1"/>
          </p:cNvSpPr>
          <p:nvPr>
            <p:ph type="dt" sz="half" idx="10"/>
          </p:nvPr>
        </p:nvSpPr>
        <p:spPr/>
        <p:txBody>
          <a:bodyPr/>
          <a:lstStyle/>
          <a:p>
            <a:fld id="{A73F8D3E-228F-0440-8F9C-B0C676C87886}" type="datetime10">
              <a:rPr lang="fr-FR" smtClean="0"/>
              <a:t>09:00</a:t>
            </a:fld>
            <a:endParaRPr lang="en-US"/>
          </a:p>
        </p:txBody>
      </p:sp>
      <p:sp>
        <p:nvSpPr>
          <p:cNvPr id="8" name="Espace réservé du numéro de diapositive 7">
            <a:extLst>
              <a:ext uri="{FF2B5EF4-FFF2-40B4-BE49-F238E27FC236}">
                <a16:creationId xmlns:a16="http://schemas.microsoft.com/office/drawing/2014/main" id="{A753742F-C93F-A645-99DF-A8A32A3D175C}"/>
              </a:ext>
            </a:extLst>
          </p:cNvPr>
          <p:cNvSpPr>
            <a:spLocks noGrp="1"/>
          </p:cNvSpPr>
          <p:nvPr>
            <p:ph type="sldNum" sz="quarter" idx="12"/>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301819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AEB718B-6EF1-0A4C-B874-336F52ED9820}"/>
              </a:ext>
            </a:extLst>
          </p:cNvPr>
          <p:cNvSpPr>
            <a:spLocks noGrp="1"/>
          </p:cNvSpPr>
          <p:nvPr>
            <p:ph type="title"/>
          </p:nvPr>
        </p:nvSpPr>
        <p:spPr/>
        <p:txBody>
          <a:bodyPr/>
          <a:lstStyle/>
          <a:p>
            <a:r>
              <a:rPr lang="fr-FR" dirty="0"/>
              <a:t>Parcours</a:t>
            </a:r>
          </a:p>
        </p:txBody>
      </p:sp>
      <p:sp>
        <p:nvSpPr>
          <p:cNvPr id="7" name="Espace réservé du texte 6">
            <a:extLst>
              <a:ext uri="{FF2B5EF4-FFF2-40B4-BE49-F238E27FC236}">
                <a16:creationId xmlns:a16="http://schemas.microsoft.com/office/drawing/2014/main" id="{A4518E46-E363-2446-A450-09650C5826F4}"/>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1876E5F9-5B65-3D47-8E1B-889688BB1D0E}"/>
              </a:ext>
            </a:extLst>
          </p:cNvPr>
          <p:cNvSpPr>
            <a:spLocks noGrp="1"/>
          </p:cNvSpPr>
          <p:nvPr>
            <p:ph type="dt" sz="half" idx="10"/>
          </p:nvPr>
        </p:nvSpPr>
        <p:spPr/>
        <p:txBody>
          <a:bodyPr/>
          <a:lstStyle/>
          <a:p>
            <a:fld id="{D5B0B078-4E49-B24F-B570-A5A8D6293947}" type="datetime10">
              <a:rPr lang="fr-FR" smtClean="0"/>
              <a:t>09:00</a:t>
            </a:fld>
            <a:endParaRPr lang="en-US"/>
          </a:p>
        </p:txBody>
      </p:sp>
      <p:sp>
        <p:nvSpPr>
          <p:cNvPr id="5" name="Espace réservé du numéro de diapositive 4">
            <a:extLst>
              <a:ext uri="{FF2B5EF4-FFF2-40B4-BE49-F238E27FC236}">
                <a16:creationId xmlns:a16="http://schemas.microsoft.com/office/drawing/2014/main" id="{B63620A9-15D7-A846-B851-D0B265A09A43}"/>
              </a:ext>
            </a:extLst>
          </p:cNvPr>
          <p:cNvSpPr>
            <a:spLocks noGrp="1"/>
          </p:cNvSpPr>
          <p:nvPr>
            <p:ph type="sldNum" sz="quarter" idx="12"/>
          </p:nvPr>
        </p:nvSpPr>
        <p:spPr/>
        <p:txBody>
          <a:bodyPr/>
          <a:lstStyle/>
          <a:p>
            <a:fld id="{8A7A6979-0714-4377-B894-6BE4C2D6E202}" type="slidenum">
              <a:rPr lang="en-US" smtClean="0"/>
              <a:pPr/>
              <a:t>5</a:t>
            </a:fld>
            <a:endParaRPr lang="en-US"/>
          </a:p>
        </p:txBody>
      </p:sp>
    </p:spTree>
    <p:extLst>
      <p:ext uri="{BB962C8B-B14F-4D97-AF65-F5344CB8AC3E}">
        <p14:creationId xmlns:p14="http://schemas.microsoft.com/office/powerpoint/2010/main" val="8180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BFC5F82-8CB5-1C4C-89D8-7520C2FF752F}"/>
              </a:ext>
            </a:extLst>
          </p:cNvPr>
          <p:cNvSpPr>
            <a:spLocks noGrp="1"/>
          </p:cNvSpPr>
          <p:nvPr>
            <p:ph type="title"/>
          </p:nvPr>
        </p:nvSpPr>
        <p:spPr/>
        <p:txBody>
          <a:bodyPr/>
          <a:lstStyle/>
          <a:p>
            <a:r>
              <a:rPr lang="fr-FR" dirty="0"/>
              <a:t>Comment est-on sollicités ?</a:t>
            </a:r>
          </a:p>
        </p:txBody>
      </p:sp>
      <p:sp>
        <p:nvSpPr>
          <p:cNvPr id="7" name="Espace réservé du contenu 6">
            <a:extLst>
              <a:ext uri="{FF2B5EF4-FFF2-40B4-BE49-F238E27FC236}">
                <a16:creationId xmlns:a16="http://schemas.microsoft.com/office/drawing/2014/main" id="{5F8BD320-D616-9849-9C14-22375FA31F95}"/>
              </a:ext>
            </a:extLst>
          </p:cNvPr>
          <p:cNvSpPr>
            <a:spLocks noGrp="1"/>
          </p:cNvSpPr>
          <p:nvPr>
            <p:ph idx="1"/>
          </p:nvPr>
        </p:nvSpPr>
        <p:spPr>
          <a:xfrm>
            <a:off x="695738" y="1779104"/>
            <a:ext cx="11248611" cy="4313583"/>
          </a:xfrm>
        </p:spPr>
        <p:txBody>
          <a:bodyPr>
            <a:normAutofit fontScale="92500"/>
          </a:bodyPr>
          <a:lstStyle/>
          <a:p>
            <a:pPr marL="457200" indent="-457200">
              <a:buFont typeface="+mj-lt"/>
              <a:buAutoNum type="arabicPeriod"/>
            </a:pPr>
            <a:r>
              <a:rPr lang="fr-FR" dirty="0"/>
              <a:t>Appel d’un professionnel de santé non apte à délivrer un traitement post-exposition</a:t>
            </a:r>
          </a:p>
          <a:p>
            <a:pPr marL="457200" indent="-457200">
              <a:buFont typeface="+mj-lt"/>
              <a:buAutoNum type="arabicPeriod"/>
            </a:pPr>
            <a:r>
              <a:rPr lang="fr-FR" dirty="0"/>
              <a:t>Consultation dans une structure « non spécialisée, mais apte à prescrire/délivrer le TPE</a:t>
            </a:r>
          </a:p>
          <a:p>
            <a:pPr lvl="1"/>
            <a:r>
              <a:rPr lang="fr-FR" dirty="0"/>
              <a:t>Bilan initial</a:t>
            </a:r>
          </a:p>
          <a:p>
            <a:pPr lvl="1"/>
            <a:r>
              <a:rPr lang="fr-FR" dirty="0"/>
              <a:t>Kit d’urgence : 3 jours</a:t>
            </a:r>
          </a:p>
          <a:p>
            <a:pPr lvl="1"/>
            <a:r>
              <a:rPr lang="fr-FR" dirty="0"/>
              <a:t>Réorientation vers structure spécialisée pour réévaluation et suivi</a:t>
            </a:r>
          </a:p>
          <a:p>
            <a:pPr marL="457200" indent="-457200">
              <a:buFont typeface="+mj-lt"/>
              <a:buAutoNum type="arabicPeriod"/>
            </a:pPr>
            <a:r>
              <a:rPr lang="fr-FR" dirty="0"/>
              <a:t>Consultation initiale dans une structure « spécialisée »</a:t>
            </a:r>
          </a:p>
          <a:p>
            <a:pPr lvl="1"/>
            <a:r>
              <a:rPr lang="fr-FR" dirty="0"/>
              <a:t>Bilan initial</a:t>
            </a:r>
          </a:p>
          <a:p>
            <a:pPr lvl="1"/>
            <a:r>
              <a:rPr lang="fr-FR" dirty="0"/>
              <a:t>Prescription pour 28 jours si indication</a:t>
            </a:r>
          </a:p>
          <a:p>
            <a:pPr lvl="1"/>
            <a:r>
              <a:rPr lang="fr-FR" dirty="0"/>
              <a:t>Suivi 6 ou 12 semaines (fonction TPE, risques hépatites B et C)</a:t>
            </a:r>
          </a:p>
          <a:p>
            <a:pPr lvl="1"/>
            <a:r>
              <a:rPr lang="fr-FR" dirty="0"/>
              <a:t>Discussion TPE </a:t>
            </a:r>
            <a:r>
              <a:rPr lang="fr-FR" dirty="0">
                <a:sym typeface="Wingdings" pitchFamily="2" charset="2"/>
              </a:rPr>
              <a:t></a:t>
            </a:r>
            <a:r>
              <a:rPr lang="fr-FR" dirty="0"/>
              <a:t>  PrEP</a:t>
            </a:r>
          </a:p>
          <a:p>
            <a:pPr lvl="1"/>
            <a:endParaRPr lang="fr-FR" dirty="0"/>
          </a:p>
        </p:txBody>
      </p:sp>
      <p:sp>
        <p:nvSpPr>
          <p:cNvPr id="4" name="Espace réservé de la date 3">
            <a:extLst>
              <a:ext uri="{FF2B5EF4-FFF2-40B4-BE49-F238E27FC236}">
                <a16:creationId xmlns:a16="http://schemas.microsoft.com/office/drawing/2014/main" id="{C19B012B-E4D9-B344-AE67-0C730DF6F44C}"/>
              </a:ext>
            </a:extLst>
          </p:cNvPr>
          <p:cNvSpPr>
            <a:spLocks noGrp="1"/>
          </p:cNvSpPr>
          <p:nvPr>
            <p:ph type="dt" sz="half" idx="10"/>
          </p:nvPr>
        </p:nvSpPr>
        <p:spPr/>
        <p:txBody>
          <a:bodyPr/>
          <a:lstStyle/>
          <a:p>
            <a:fld id="{CE2974BD-5FE4-E946-B3FA-F1BDEA2FB50F}" type="datetime10">
              <a:rPr lang="fr-FR" smtClean="0"/>
              <a:t>09:00</a:t>
            </a:fld>
            <a:endParaRPr lang="en-US" dirty="0"/>
          </a:p>
        </p:txBody>
      </p:sp>
      <p:sp>
        <p:nvSpPr>
          <p:cNvPr id="5" name="Espace réservé du numéro de diapositive 4">
            <a:extLst>
              <a:ext uri="{FF2B5EF4-FFF2-40B4-BE49-F238E27FC236}">
                <a16:creationId xmlns:a16="http://schemas.microsoft.com/office/drawing/2014/main" id="{4AF51471-DAA2-CF41-90C6-F18FF5464CED}"/>
              </a:ext>
            </a:extLst>
          </p:cNvPr>
          <p:cNvSpPr>
            <a:spLocks noGrp="1"/>
          </p:cNvSpPr>
          <p:nvPr>
            <p:ph type="sldNum" sz="quarter" idx="12"/>
          </p:nvPr>
        </p:nvSpPr>
        <p:spPr/>
        <p:txBody>
          <a:bodyPr/>
          <a:lstStyle/>
          <a:p>
            <a:fld id="{8A7A6979-0714-4377-B894-6BE4C2D6E202}" type="slidenum">
              <a:rPr lang="en-US" smtClean="0"/>
              <a:pPr/>
              <a:t>6</a:t>
            </a:fld>
            <a:endParaRPr lang="en-US"/>
          </a:p>
        </p:txBody>
      </p:sp>
      <p:grpSp>
        <p:nvGrpSpPr>
          <p:cNvPr id="8" name="Groupe 7">
            <a:extLst>
              <a:ext uri="{FF2B5EF4-FFF2-40B4-BE49-F238E27FC236}">
                <a16:creationId xmlns:a16="http://schemas.microsoft.com/office/drawing/2014/main" id="{E39C46D3-4F4B-A2D6-CC32-1D079B4918C6}"/>
              </a:ext>
            </a:extLst>
          </p:cNvPr>
          <p:cNvGrpSpPr/>
          <p:nvPr/>
        </p:nvGrpSpPr>
        <p:grpSpPr>
          <a:xfrm>
            <a:off x="3786188" y="3200400"/>
            <a:ext cx="5609604" cy="1857375"/>
            <a:chOff x="3786188" y="3200400"/>
            <a:chExt cx="5609604" cy="1857375"/>
          </a:xfrm>
        </p:grpSpPr>
        <p:grpSp>
          <p:nvGrpSpPr>
            <p:cNvPr id="40" name="Groupe 39">
              <a:extLst>
                <a:ext uri="{FF2B5EF4-FFF2-40B4-BE49-F238E27FC236}">
                  <a16:creationId xmlns:a16="http://schemas.microsoft.com/office/drawing/2014/main" id="{625BBF5A-7A52-E648-8FC0-4D8303E3485F}"/>
                </a:ext>
              </a:extLst>
            </p:cNvPr>
            <p:cNvGrpSpPr/>
            <p:nvPr/>
          </p:nvGrpSpPr>
          <p:grpSpPr>
            <a:xfrm>
              <a:off x="5380382" y="3200400"/>
              <a:ext cx="4015410" cy="1857375"/>
              <a:chOff x="5380382" y="3319671"/>
              <a:chExt cx="4015410" cy="1398103"/>
            </a:xfrm>
          </p:grpSpPr>
          <p:cxnSp>
            <p:nvCxnSpPr>
              <p:cNvPr id="32" name="Connecteur droit 31">
                <a:extLst>
                  <a:ext uri="{FF2B5EF4-FFF2-40B4-BE49-F238E27FC236}">
                    <a16:creationId xmlns:a16="http://schemas.microsoft.com/office/drawing/2014/main" id="{C5F91C0B-3445-5D46-8619-D687C2E1F708}"/>
                  </a:ext>
                </a:extLst>
              </p:cNvPr>
              <p:cNvCxnSpPr/>
              <p:nvPr/>
            </p:nvCxnSpPr>
            <p:spPr>
              <a:xfrm>
                <a:off x="8136835" y="3346175"/>
                <a:ext cx="1232452"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242D0AA-83EF-804A-B7F9-13EE1096F534}"/>
                  </a:ext>
                </a:extLst>
              </p:cNvPr>
              <p:cNvCxnSpPr>
                <a:cxnSpLocks/>
              </p:cNvCxnSpPr>
              <p:nvPr/>
            </p:nvCxnSpPr>
            <p:spPr>
              <a:xfrm flipV="1">
                <a:off x="9375913" y="3319671"/>
                <a:ext cx="0" cy="139810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AA829C3-602D-CF48-B73B-624B38DB706E}"/>
                  </a:ext>
                </a:extLst>
              </p:cNvPr>
              <p:cNvCxnSpPr>
                <a:cxnSpLocks/>
              </p:cNvCxnSpPr>
              <p:nvPr/>
            </p:nvCxnSpPr>
            <p:spPr>
              <a:xfrm>
                <a:off x="5380382" y="4717774"/>
                <a:ext cx="4015410" cy="0"/>
              </a:xfrm>
              <a:prstGeom prst="line">
                <a:avLst/>
              </a:prstGeom>
              <a:ln w="63500">
                <a:headEnd type="triangle"/>
              </a:ln>
            </p:spPr>
            <p:style>
              <a:lnRef idx="1">
                <a:schemeClr val="accent1"/>
              </a:lnRef>
              <a:fillRef idx="0">
                <a:schemeClr val="accent1"/>
              </a:fillRef>
              <a:effectRef idx="0">
                <a:schemeClr val="accent1"/>
              </a:effectRef>
              <a:fontRef idx="minor">
                <a:schemeClr val="tx1"/>
              </a:fontRef>
            </p:style>
          </p:cxnSp>
        </p:grpSp>
        <p:cxnSp>
          <p:nvCxnSpPr>
            <p:cNvPr id="3" name="Connecteur droit 2">
              <a:extLst>
                <a:ext uri="{FF2B5EF4-FFF2-40B4-BE49-F238E27FC236}">
                  <a16:creationId xmlns:a16="http://schemas.microsoft.com/office/drawing/2014/main" id="{0F91E926-BC18-3B76-D610-43134790ACAB}"/>
                </a:ext>
              </a:extLst>
            </p:cNvPr>
            <p:cNvCxnSpPr/>
            <p:nvPr/>
          </p:nvCxnSpPr>
          <p:spPr>
            <a:xfrm flipH="1">
              <a:off x="3786188" y="3235610"/>
              <a:ext cx="4350647" cy="0"/>
            </a:xfrm>
            <a:prstGeom prst="line">
              <a:avLst/>
            </a:prstGeom>
            <a:ln w="53975"/>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04725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E3DB2E5-5298-C943-865C-BB4876AD6421}"/>
              </a:ext>
            </a:extLst>
          </p:cNvPr>
          <p:cNvSpPr>
            <a:spLocks noGrp="1"/>
          </p:cNvSpPr>
          <p:nvPr>
            <p:ph type="title"/>
          </p:nvPr>
        </p:nvSpPr>
        <p:spPr/>
        <p:txBody>
          <a:bodyPr/>
          <a:lstStyle/>
          <a:p>
            <a:r>
              <a:rPr lang="fr-FR"/>
              <a:t>AES sanguins</a:t>
            </a:r>
          </a:p>
        </p:txBody>
      </p:sp>
      <p:sp>
        <p:nvSpPr>
          <p:cNvPr id="7" name="Espace réservé du texte 6">
            <a:extLst>
              <a:ext uri="{FF2B5EF4-FFF2-40B4-BE49-F238E27FC236}">
                <a16:creationId xmlns:a16="http://schemas.microsoft.com/office/drawing/2014/main" id="{E489CA7F-5797-9041-9D6D-162F2161EB50}"/>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E3BD9110-0474-D34E-8F1E-25E15C6B46AE}"/>
              </a:ext>
            </a:extLst>
          </p:cNvPr>
          <p:cNvSpPr>
            <a:spLocks noGrp="1"/>
          </p:cNvSpPr>
          <p:nvPr>
            <p:ph type="dt" sz="half" idx="10"/>
          </p:nvPr>
        </p:nvSpPr>
        <p:spPr/>
        <p:txBody>
          <a:bodyPr/>
          <a:lstStyle/>
          <a:p>
            <a:fld id="{D5B0B078-4E49-B24F-B570-A5A8D6293947}" type="datetime10">
              <a:rPr lang="fr-FR" smtClean="0"/>
              <a:t>09:00</a:t>
            </a:fld>
            <a:endParaRPr lang="en-US"/>
          </a:p>
        </p:txBody>
      </p:sp>
      <p:sp>
        <p:nvSpPr>
          <p:cNvPr id="5" name="Espace réservé du numéro de diapositive 4">
            <a:extLst>
              <a:ext uri="{FF2B5EF4-FFF2-40B4-BE49-F238E27FC236}">
                <a16:creationId xmlns:a16="http://schemas.microsoft.com/office/drawing/2014/main" id="{9232B74B-630C-7D45-8F54-38979C1E4F56}"/>
              </a:ext>
            </a:extLst>
          </p:cNvPr>
          <p:cNvSpPr>
            <a:spLocks noGrp="1"/>
          </p:cNvSpPr>
          <p:nvPr>
            <p:ph type="sldNum" sz="quarter" idx="12"/>
          </p:nvPr>
        </p:nvSpPr>
        <p:spPr/>
        <p:txBody>
          <a:bodyPr/>
          <a:lstStyle/>
          <a:p>
            <a:fld id="{8A7A6979-0714-4377-B894-6BE4C2D6E202}" type="slidenum">
              <a:rPr lang="en-US" smtClean="0"/>
              <a:pPr/>
              <a:t>7</a:t>
            </a:fld>
            <a:endParaRPr lang="en-US"/>
          </a:p>
        </p:txBody>
      </p:sp>
    </p:spTree>
    <p:extLst>
      <p:ext uri="{BB962C8B-B14F-4D97-AF65-F5344CB8AC3E}">
        <p14:creationId xmlns:p14="http://schemas.microsoft.com/office/powerpoint/2010/main" val="4026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62013-812D-4647-B5BB-1714E655D596}"/>
              </a:ext>
            </a:extLst>
          </p:cNvPr>
          <p:cNvSpPr>
            <a:spLocks noGrp="1"/>
          </p:cNvSpPr>
          <p:nvPr>
            <p:ph type="title"/>
          </p:nvPr>
        </p:nvSpPr>
        <p:spPr/>
        <p:txBody>
          <a:bodyPr/>
          <a:lstStyle/>
          <a:p>
            <a:r>
              <a:rPr lang="fr-FR"/>
              <a:t>Comparaison des risques VIH/Hépatites</a:t>
            </a:r>
          </a:p>
        </p:txBody>
      </p:sp>
      <p:sp>
        <p:nvSpPr>
          <p:cNvPr id="4" name="Espace réservé de la date 3">
            <a:extLst>
              <a:ext uri="{FF2B5EF4-FFF2-40B4-BE49-F238E27FC236}">
                <a16:creationId xmlns:a16="http://schemas.microsoft.com/office/drawing/2014/main" id="{FBEEBA24-E9B3-A841-A345-3A95755D9F5C}"/>
              </a:ext>
            </a:extLst>
          </p:cNvPr>
          <p:cNvSpPr>
            <a:spLocks noGrp="1"/>
          </p:cNvSpPr>
          <p:nvPr>
            <p:ph type="dt" sz="half" idx="10"/>
          </p:nvPr>
        </p:nvSpPr>
        <p:spPr/>
        <p:txBody>
          <a:bodyPr/>
          <a:lstStyle/>
          <a:p>
            <a:fld id="{D5B0B078-4E49-B24F-B570-A5A8D6293947}" type="datetime10">
              <a:rPr lang="fr-FR" smtClean="0"/>
              <a:t>09:00</a:t>
            </a:fld>
            <a:endParaRPr lang="en-US"/>
          </a:p>
        </p:txBody>
      </p:sp>
      <p:sp>
        <p:nvSpPr>
          <p:cNvPr id="5" name="Espace réservé du numéro de diapositive 4">
            <a:extLst>
              <a:ext uri="{FF2B5EF4-FFF2-40B4-BE49-F238E27FC236}">
                <a16:creationId xmlns:a16="http://schemas.microsoft.com/office/drawing/2014/main" id="{86062D03-36A2-DF46-828E-C59456FC779F}"/>
              </a:ext>
            </a:extLst>
          </p:cNvPr>
          <p:cNvSpPr>
            <a:spLocks noGrp="1"/>
          </p:cNvSpPr>
          <p:nvPr>
            <p:ph type="sldNum" sz="quarter" idx="12"/>
          </p:nvPr>
        </p:nvSpPr>
        <p:spPr/>
        <p:txBody>
          <a:bodyPr/>
          <a:lstStyle/>
          <a:p>
            <a:fld id="{8A7A6979-0714-4377-B894-6BE4C2D6E202}" type="slidenum">
              <a:rPr lang="en-US" smtClean="0"/>
              <a:pPr/>
              <a:t>8</a:t>
            </a:fld>
            <a:endParaRPr lang="en-US"/>
          </a:p>
        </p:txBody>
      </p:sp>
      <p:graphicFrame>
        <p:nvGraphicFramePr>
          <p:cNvPr id="6" name="Tableau 5">
            <a:extLst>
              <a:ext uri="{FF2B5EF4-FFF2-40B4-BE49-F238E27FC236}">
                <a16:creationId xmlns:a16="http://schemas.microsoft.com/office/drawing/2014/main" id="{52E4551B-3095-A145-9CC1-409D69420D43}"/>
              </a:ext>
            </a:extLst>
          </p:cNvPr>
          <p:cNvGraphicFramePr>
            <a:graphicFrameLocks noGrp="1"/>
          </p:cNvGraphicFramePr>
          <p:nvPr>
            <p:extLst>
              <p:ext uri="{D42A27DB-BD31-4B8C-83A1-F6EECF244321}">
                <p14:modId xmlns:p14="http://schemas.microsoft.com/office/powerpoint/2010/main" val="1979227072"/>
              </p:ext>
            </p:extLst>
          </p:nvPr>
        </p:nvGraphicFramePr>
        <p:xfrm>
          <a:off x="695740" y="2411180"/>
          <a:ext cx="10863468" cy="2516420"/>
        </p:xfrm>
        <a:graphic>
          <a:graphicData uri="http://schemas.openxmlformats.org/drawingml/2006/table">
            <a:tbl>
              <a:tblPr firstRow="1" bandRow="1">
                <a:tableStyleId>{5C22544A-7EE6-4342-B048-85BDC9FD1C3A}</a:tableStyleId>
              </a:tblPr>
              <a:tblGrid>
                <a:gridCol w="1710627">
                  <a:extLst>
                    <a:ext uri="{9D8B030D-6E8A-4147-A177-3AD203B41FA5}">
                      <a16:colId xmlns:a16="http://schemas.microsoft.com/office/drawing/2014/main" val="20000"/>
                    </a:ext>
                  </a:extLst>
                </a:gridCol>
                <a:gridCol w="3722846">
                  <a:extLst>
                    <a:ext uri="{9D8B030D-6E8A-4147-A177-3AD203B41FA5}">
                      <a16:colId xmlns:a16="http://schemas.microsoft.com/office/drawing/2014/main" val="20001"/>
                    </a:ext>
                  </a:extLst>
                </a:gridCol>
                <a:gridCol w="5429995">
                  <a:extLst>
                    <a:ext uri="{9D8B030D-6E8A-4147-A177-3AD203B41FA5}">
                      <a16:colId xmlns:a16="http://schemas.microsoft.com/office/drawing/2014/main" val="20002"/>
                    </a:ext>
                  </a:extLst>
                </a:gridCol>
              </a:tblGrid>
              <a:tr h="791741">
                <a:tc>
                  <a:txBody>
                    <a:bodyPr/>
                    <a:lstStyle/>
                    <a:p>
                      <a:endParaRPr lang="fr-FR" sz="1800">
                        <a:solidFill>
                          <a:schemeClr val="accent4"/>
                        </a:solidFill>
                      </a:endParaRPr>
                    </a:p>
                  </a:txBody>
                  <a:tcPr>
                    <a:solidFill>
                      <a:schemeClr val="accent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a:solidFill>
                            <a:schemeClr val="bg1"/>
                          </a:solidFill>
                        </a:rPr>
                        <a:t>Exposition </a:t>
                      </a:r>
                      <a:r>
                        <a:rPr lang="fr-FR" sz="2000" err="1">
                          <a:solidFill>
                            <a:schemeClr val="bg1"/>
                          </a:solidFill>
                        </a:rPr>
                        <a:t>per-cutanée</a:t>
                      </a:r>
                      <a:endParaRPr lang="fr-FR" sz="2000">
                        <a:solidFill>
                          <a:schemeClr val="bg1"/>
                        </a:solidFill>
                      </a:endParaRPr>
                    </a:p>
                  </a:txBody>
                  <a:tcPr>
                    <a:solidFill>
                      <a:schemeClr val="accent2">
                        <a:lumMod val="50000"/>
                      </a:schemeClr>
                    </a:solidFill>
                  </a:tcPr>
                </a:tc>
                <a:tc>
                  <a:txBody>
                    <a:bodyPr/>
                    <a:lstStyle/>
                    <a:p>
                      <a:pPr algn="ctr"/>
                      <a:r>
                        <a:rPr lang="fr-FR" sz="2000">
                          <a:solidFill>
                            <a:schemeClr val="bg1"/>
                          </a:solidFill>
                        </a:rPr>
                        <a:t>Contact muqueux ou</a:t>
                      </a:r>
                      <a:r>
                        <a:rPr lang="fr-FR" sz="2000" baseline="0">
                          <a:solidFill>
                            <a:schemeClr val="bg1"/>
                          </a:solidFill>
                        </a:rPr>
                        <a:t> </a:t>
                      </a:r>
                      <a:r>
                        <a:rPr lang="fr-FR" sz="2000">
                          <a:solidFill>
                            <a:schemeClr val="bg1"/>
                          </a:solidFill>
                        </a:rPr>
                        <a:t>peau lésée</a:t>
                      </a:r>
                    </a:p>
                  </a:txBody>
                  <a:tcPr>
                    <a:solidFill>
                      <a:schemeClr val="accent2">
                        <a:lumMod val="50000"/>
                      </a:schemeClr>
                    </a:solidFill>
                  </a:tcPr>
                </a:tc>
                <a:extLst>
                  <a:ext uri="{0D108BD9-81ED-4DB2-BD59-A6C34878D82A}">
                    <a16:rowId xmlns:a16="http://schemas.microsoft.com/office/drawing/2014/main" val="10000"/>
                  </a:ext>
                </a:extLst>
              </a:tr>
              <a:tr h="574893">
                <a:tc>
                  <a:txBody>
                    <a:bodyPr/>
                    <a:lstStyle/>
                    <a:p>
                      <a:r>
                        <a:rPr lang="fr-FR" sz="2400">
                          <a:solidFill>
                            <a:schemeClr val="accent2">
                              <a:lumMod val="50000"/>
                            </a:schemeClr>
                          </a:solidFill>
                        </a:rPr>
                        <a:t>VIH</a:t>
                      </a:r>
                    </a:p>
                  </a:txBody>
                  <a:tcPr>
                    <a:solidFill>
                      <a:srgbClr val="A7CEE8"/>
                    </a:solidFill>
                  </a:tcPr>
                </a:tc>
                <a:tc>
                  <a:txBody>
                    <a:bodyPr/>
                    <a:lstStyle/>
                    <a:p>
                      <a:pPr algn="ctr"/>
                      <a:r>
                        <a:rPr lang="fr-FR" sz="2400">
                          <a:solidFill>
                            <a:schemeClr val="accent2">
                              <a:lumMod val="50000"/>
                            </a:schemeClr>
                          </a:solidFill>
                        </a:rPr>
                        <a:t>0,3%</a:t>
                      </a:r>
                    </a:p>
                  </a:txBody>
                  <a:tcPr>
                    <a:solidFill>
                      <a:srgbClr val="A7CEE8"/>
                    </a:solidFill>
                  </a:tcPr>
                </a:tc>
                <a:tc>
                  <a:txBody>
                    <a:bodyPr/>
                    <a:lstStyle/>
                    <a:p>
                      <a:pPr algn="ctr"/>
                      <a:r>
                        <a:rPr lang="fr-FR" sz="2400">
                          <a:solidFill>
                            <a:schemeClr val="accent2">
                              <a:lumMod val="50000"/>
                            </a:schemeClr>
                          </a:solidFill>
                        </a:rPr>
                        <a:t>0,04%</a:t>
                      </a:r>
                    </a:p>
                  </a:txBody>
                  <a:tcPr>
                    <a:solidFill>
                      <a:srgbClr val="A7CEE8"/>
                    </a:solidFill>
                  </a:tcPr>
                </a:tc>
                <a:extLst>
                  <a:ext uri="{0D108BD9-81ED-4DB2-BD59-A6C34878D82A}">
                    <a16:rowId xmlns:a16="http://schemas.microsoft.com/office/drawing/2014/main" val="10001"/>
                  </a:ext>
                </a:extLst>
              </a:tr>
              <a:tr h="574893">
                <a:tc>
                  <a:txBody>
                    <a:bodyPr/>
                    <a:lstStyle/>
                    <a:p>
                      <a:r>
                        <a:rPr lang="fr-FR" sz="2400">
                          <a:solidFill>
                            <a:schemeClr val="accent2">
                              <a:lumMod val="50000"/>
                            </a:schemeClr>
                          </a:solidFill>
                        </a:rPr>
                        <a:t>VHC</a:t>
                      </a:r>
                    </a:p>
                  </a:txBody>
                  <a:tcPr>
                    <a:solidFill>
                      <a:schemeClr val="accent3">
                        <a:lumMod val="20000"/>
                        <a:lumOff val="80000"/>
                      </a:schemeClr>
                    </a:solidFill>
                  </a:tcPr>
                </a:tc>
                <a:tc>
                  <a:txBody>
                    <a:bodyPr/>
                    <a:lstStyle/>
                    <a:p>
                      <a:pPr algn="ctr"/>
                      <a:r>
                        <a:rPr lang="fr-FR" sz="2400">
                          <a:solidFill>
                            <a:schemeClr val="accent2">
                              <a:lumMod val="50000"/>
                            </a:schemeClr>
                          </a:solidFill>
                        </a:rPr>
                        <a:t>2%</a:t>
                      </a:r>
                    </a:p>
                  </a:txBody>
                  <a:tcPr>
                    <a:solidFill>
                      <a:schemeClr val="accent3">
                        <a:lumMod val="20000"/>
                        <a:lumOff val="80000"/>
                      </a:schemeClr>
                    </a:solidFill>
                  </a:tcPr>
                </a:tc>
                <a:tc>
                  <a:txBody>
                    <a:bodyPr/>
                    <a:lstStyle/>
                    <a:p>
                      <a:pPr algn="ctr"/>
                      <a:r>
                        <a:rPr lang="fr-FR" sz="2400">
                          <a:solidFill>
                            <a:schemeClr val="accent2">
                              <a:lumMod val="50000"/>
                            </a:schemeClr>
                          </a:solidFill>
                        </a:rPr>
                        <a:t>non quantifié</a:t>
                      </a:r>
                    </a:p>
                  </a:txBody>
                  <a:tcPr>
                    <a:solidFill>
                      <a:schemeClr val="accent3">
                        <a:lumMod val="20000"/>
                        <a:lumOff val="80000"/>
                      </a:schemeClr>
                    </a:solidFill>
                  </a:tcPr>
                </a:tc>
                <a:extLst>
                  <a:ext uri="{0D108BD9-81ED-4DB2-BD59-A6C34878D82A}">
                    <a16:rowId xmlns:a16="http://schemas.microsoft.com/office/drawing/2014/main" val="10002"/>
                  </a:ext>
                </a:extLst>
              </a:tr>
              <a:tr h="574893">
                <a:tc>
                  <a:txBody>
                    <a:bodyPr/>
                    <a:lstStyle/>
                    <a:p>
                      <a:r>
                        <a:rPr lang="fr-FR" sz="2400">
                          <a:solidFill>
                            <a:schemeClr val="accent2">
                              <a:lumMod val="50000"/>
                            </a:schemeClr>
                          </a:solidFill>
                        </a:rPr>
                        <a:t>VHB</a:t>
                      </a:r>
                    </a:p>
                  </a:txBody>
                  <a:tcPr>
                    <a:solidFill>
                      <a:schemeClr val="accent3">
                        <a:lumMod val="60000"/>
                        <a:lumOff val="40000"/>
                      </a:schemeClr>
                    </a:solidFill>
                  </a:tcPr>
                </a:tc>
                <a:tc>
                  <a:txBody>
                    <a:bodyPr/>
                    <a:lstStyle/>
                    <a:p>
                      <a:pPr algn="ctr"/>
                      <a:r>
                        <a:rPr lang="fr-FR" sz="2400">
                          <a:solidFill>
                            <a:schemeClr val="accent2">
                              <a:lumMod val="50000"/>
                            </a:schemeClr>
                          </a:solidFill>
                        </a:rPr>
                        <a:t>2-40%</a:t>
                      </a: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accent2">
                              <a:lumMod val="50000"/>
                            </a:schemeClr>
                          </a:solidFill>
                        </a:rPr>
                        <a:t>non quantifié</a:t>
                      </a:r>
                    </a:p>
                  </a:txBody>
                  <a:tcP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560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a:t>En France, 14 séroconversions VIH professionnelles authentifiées</a:t>
            </a:r>
          </a:p>
        </p:txBody>
      </p:sp>
      <p:sp>
        <p:nvSpPr>
          <p:cNvPr id="3" name="Espace réservé du contenu 2"/>
          <p:cNvSpPr>
            <a:spLocks noGrp="1"/>
          </p:cNvSpPr>
          <p:nvPr>
            <p:ph idx="1"/>
          </p:nvPr>
        </p:nvSpPr>
        <p:spPr/>
        <p:txBody>
          <a:bodyPr>
            <a:normAutofit fontScale="92500" lnSpcReduction="20000"/>
          </a:bodyPr>
          <a:lstStyle/>
          <a:p>
            <a:pPr>
              <a:lnSpc>
                <a:spcPct val="150000"/>
              </a:lnSpc>
            </a:pPr>
            <a:r>
              <a:rPr lang="fr-FR"/>
              <a:t> 12 infirmier(e)s, 1 interne, 1 secouriste</a:t>
            </a:r>
          </a:p>
          <a:p>
            <a:pPr>
              <a:lnSpc>
                <a:spcPct val="150000"/>
              </a:lnSpc>
            </a:pPr>
            <a:r>
              <a:rPr lang="fr-FR"/>
              <a:t> 13 piqûres avec aiguille creuse</a:t>
            </a:r>
          </a:p>
          <a:p>
            <a:pPr lvl="1">
              <a:lnSpc>
                <a:spcPct val="150000"/>
              </a:lnSpc>
            </a:pPr>
            <a:r>
              <a:rPr lang="fr-FR"/>
              <a:t>8 Prélèvements IV (1 sur chambre implantable)</a:t>
            </a:r>
          </a:p>
          <a:p>
            <a:pPr lvl="1">
              <a:lnSpc>
                <a:spcPct val="150000"/>
              </a:lnSpc>
            </a:pPr>
            <a:r>
              <a:rPr lang="fr-FR"/>
              <a:t>2 Hémocultures</a:t>
            </a:r>
          </a:p>
          <a:p>
            <a:pPr lvl="1">
              <a:lnSpc>
                <a:spcPct val="150000"/>
              </a:lnSpc>
            </a:pPr>
            <a:r>
              <a:rPr lang="fr-FR"/>
              <a:t>Gaz du sang</a:t>
            </a:r>
          </a:p>
          <a:p>
            <a:pPr lvl="1">
              <a:lnSpc>
                <a:spcPct val="150000"/>
              </a:lnSpc>
            </a:pPr>
            <a:r>
              <a:rPr lang="fr-FR"/>
              <a:t>Pompeuse</a:t>
            </a:r>
          </a:p>
          <a:p>
            <a:pPr lvl="1">
              <a:lnSpc>
                <a:spcPct val="150000"/>
              </a:lnSpc>
            </a:pPr>
            <a:r>
              <a:rPr lang="fr-FR"/>
              <a:t>Ponction pleurale</a:t>
            </a:r>
          </a:p>
          <a:p>
            <a:pPr>
              <a:lnSpc>
                <a:spcPct val="150000"/>
              </a:lnSpc>
            </a:pPr>
            <a:r>
              <a:rPr lang="fr-FR"/>
              <a:t>Projection massive au visage (secouriste)</a:t>
            </a:r>
          </a:p>
        </p:txBody>
      </p:sp>
      <p:pic>
        <p:nvPicPr>
          <p:cNvPr id="4" name="Picture 3"/>
          <p:cNvPicPr>
            <a:picLocks noChangeAspect="1" noChangeArrowheads="1"/>
          </p:cNvPicPr>
          <p:nvPr/>
        </p:nvPicPr>
        <p:blipFill>
          <a:blip r:embed="rId3" cstate="print"/>
          <a:srcRect/>
          <a:stretch>
            <a:fillRect/>
          </a:stretch>
        </p:blipFill>
        <p:spPr bwMode="auto">
          <a:xfrm>
            <a:off x="6325445" y="2457969"/>
            <a:ext cx="5460808" cy="2955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169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Modele présentation Cédric 2021 avec horodatage" id="{29272618-ED76-A94A-BBEE-D5F2773521FC}" vid="{E69370ED-0F43-0C4D-8DEF-51AB51AF131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Colis</Template>
  <TotalTime>2578</TotalTime>
  <Words>1969</Words>
  <Application>Microsoft Macintosh PowerPoint</Application>
  <PresentationFormat>Grand écran</PresentationFormat>
  <Paragraphs>339</Paragraphs>
  <Slides>35</Slides>
  <Notes>14</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43" baseType="lpstr">
      <vt:lpstr>Apple Symbols</vt:lpstr>
      <vt:lpstr>Arial</vt:lpstr>
      <vt:lpstr>Calibri</vt:lpstr>
      <vt:lpstr>Gill Sans MT</vt:lpstr>
      <vt:lpstr>Tw Cen MT</vt:lpstr>
      <vt:lpstr>Wingdings</vt:lpstr>
      <vt:lpstr>Colis</vt:lpstr>
      <vt:lpstr>Document</vt:lpstr>
      <vt:lpstr>Parcours « Accident d’exposition aux virus - AEs »</vt:lpstr>
      <vt:lpstr>Objectifs pédagogiques</vt:lpstr>
      <vt:lpstr>Définition des AES</vt:lpstr>
      <vt:lpstr>Risque de transmission du VIH</vt:lpstr>
      <vt:lpstr>Parcours</vt:lpstr>
      <vt:lpstr>Comment est-on sollicités ?</vt:lpstr>
      <vt:lpstr>AES sanguins</vt:lpstr>
      <vt:lpstr>Comparaison des risques VIH/Hépatites</vt:lpstr>
      <vt:lpstr>En France, 14 séroconversions VIH professionnelles authentifiées</vt:lpstr>
      <vt:lpstr>Transmissions professionnelles en France</vt:lpstr>
      <vt:lpstr>Rationnel du TPE dans les AES sanguins</vt:lpstr>
      <vt:lpstr>AES sexuels</vt:lpstr>
      <vt:lpstr>Facteurs modulant le risque sexuel</vt:lpstr>
      <vt:lpstr>Que prendre en compte pour décider de traiter ou non ?</vt:lpstr>
      <vt:lpstr>TPE : efficacité et indications</vt:lpstr>
      <vt:lpstr>Etudes animales</vt:lpstr>
      <vt:lpstr>Toutes les études animales plaident pour le TPE</vt:lpstr>
      <vt:lpstr>Timing</vt:lpstr>
      <vt:lpstr>Indication de TPE après exposition au sang</vt:lpstr>
      <vt:lpstr>Indication de TPE après exposition sexuelle</vt:lpstr>
      <vt:lpstr>Choix du traitement</vt:lpstr>
      <vt:lpstr>Critères de choix</vt:lpstr>
      <vt:lpstr>Choix du TPE en France 2004-2017</vt:lpstr>
      <vt:lpstr>Recommandations françaises (2017…donc très vieux )</vt:lpstr>
      <vt:lpstr>Autres recommandations ailleurs</vt:lpstr>
      <vt:lpstr>Risque VHB</vt:lpstr>
      <vt:lpstr>Indication de la sérovaccination VHB</vt:lpstr>
      <vt:lpstr>Hépatites</vt:lpstr>
      <vt:lpstr>Bilan initial et Suivi après AES</vt:lpstr>
      <vt:lpstr>Suivi biologique en cas d’AES</vt:lpstr>
      <vt:lpstr>Et en bonus…</vt:lpstr>
      <vt:lpstr>AVENIR</vt:lpstr>
      <vt:lpstr>Faciliter l’accès, réduire les délais de prise en charge</vt:lpstr>
      <vt:lpstr>En conclusion</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 « Accident d’exposition aux virus »</dc:title>
  <dc:creator>Cedric Arvieux</dc:creator>
  <cp:lastModifiedBy>Cedric Arvieux</cp:lastModifiedBy>
  <cp:revision>24</cp:revision>
  <dcterms:created xsi:type="dcterms:W3CDTF">2022-03-29T20:51:39Z</dcterms:created>
  <dcterms:modified xsi:type="dcterms:W3CDTF">2022-10-14T07:12:18Z</dcterms:modified>
</cp:coreProperties>
</file>