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image51.jpg" ContentType="image/jpg"/>
  <Override PartName="/ppt/notesSlides/notesSlide28.xml" ContentType="application/vnd.openxmlformats-officedocument.presentationml.notesSlide+xml"/>
  <Override PartName="/ppt/media/image52.jpg" ContentType="image/jpg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media/image54.jpg" ContentType="image/jpg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media/image55.jpg" ContentType="image/jpg"/>
  <Override PartName="/ppt/media/image56.jpg" ContentType="image/jpg"/>
  <Override PartName="/ppt/notesSlides/notesSlide36.xml" ContentType="application/vnd.openxmlformats-officedocument.presentationml.notesSlide+xml"/>
  <Override PartName="/ppt/media/image57.jpg" ContentType="image/jpg"/>
  <Override PartName="/ppt/media/image58.jpg" ContentType="image/jpg"/>
  <Override PartName="/ppt/media/image59.jpg" ContentType="image/jpg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media/image60.jpg" ContentType="image/jpg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media/image74.jpg" ContentType="image/jpg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9" r:id="rId1"/>
    <p:sldMasterId id="2147483926" r:id="rId2"/>
    <p:sldMasterId id="2147484032" r:id="rId3"/>
  </p:sldMasterIdLst>
  <p:notesMasterIdLst>
    <p:notesMasterId r:id="rId113"/>
  </p:notesMasterIdLst>
  <p:handoutMasterIdLst>
    <p:handoutMasterId r:id="rId114"/>
  </p:handoutMasterIdLst>
  <p:sldIdLst>
    <p:sldId id="256" r:id="rId4"/>
    <p:sldId id="1995" r:id="rId5"/>
    <p:sldId id="1946" r:id="rId6"/>
    <p:sldId id="262" r:id="rId7"/>
    <p:sldId id="266" r:id="rId8"/>
    <p:sldId id="449" r:id="rId9"/>
    <p:sldId id="450" r:id="rId10"/>
    <p:sldId id="2019" r:id="rId11"/>
    <p:sldId id="455" r:id="rId12"/>
    <p:sldId id="456" r:id="rId13"/>
    <p:sldId id="563" r:id="rId14"/>
    <p:sldId id="2020" r:id="rId15"/>
    <p:sldId id="2021" r:id="rId16"/>
    <p:sldId id="2022" r:id="rId17"/>
    <p:sldId id="565" r:id="rId18"/>
    <p:sldId id="1979" r:id="rId19"/>
    <p:sldId id="453" r:id="rId20"/>
    <p:sldId id="2009" r:id="rId21"/>
    <p:sldId id="2023" r:id="rId22"/>
    <p:sldId id="550" r:id="rId23"/>
    <p:sldId id="2010" r:id="rId24"/>
    <p:sldId id="2012" r:id="rId25"/>
    <p:sldId id="2013" r:id="rId26"/>
    <p:sldId id="2014" r:id="rId27"/>
    <p:sldId id="2015" r:id="rId28"/>
    <p:sldId id="2016" r:id="rId29"/>
    <p:sldId id="2017" r:id="rId30"/>
    <p:sldId id="469" r:id="rId31"/>
    <p:sldId id="470" r:id="rId32"/>
    <p:sldId id="471" r:id="rId33"/>
    <p:sldId id="472" r:id="rId34"/>
    <p:sldId id="473" r:id="rId35"/>
    <p:sldId id="474" r:id="rId36"/>
    <p:sldId id="566" r:id="rId37"/>
    <p:sldId id="567" r:id="rId38"/>
    <p:sldId id="485" r:id="rId39"/>
    <p:sldId id="486" r:id="rId40"/>
    <p:sldId id="1969" r:id="rId41"/>
    <p:sldId id="487" r:id="rId42"/>
    <p:sldId id="292" r:id="rId43"/>
    <p:sldId id="1945" r:id="rId44"/>
    <p:sldId id="313" r:id="rId45"/>
    <p:sldId id="273" r:id="rId46"/>
    <p:sldId id="484" r:id="rId47"/>
    <p:sldId id="1964" r:id="rId48"/>
    <p:sldId id="570" r:id="rId49"/>
    <p:sldId id="1966" r:id="rId50"/>
    <p:sldId id="2024" r:id="rId51"/>
    <p:sldId id="573" r:id="rId52"/>
    <p:sldId id="2027" r:id="rId53"/>
    <p:sldId id="2028" r:id="rId54"/>
    <p:sldId id="1985" r:id="rId55"/>
    <p:sldId id="1980" r:id="rId56"/>
    <p:sldId id="2029" r:id="rId57"/>
    <p:sldId id="1988" r:id="rId58"/>
    <p:sldId id="1989" r:id="rId59"/>
    <p:sldId id="574" r:id="rId60"/>
    <p:sldId id="294" r:id="rId61"/>
    <p:sldId id="568" r:id="rId62"/>
    <p:sldId id="495" r:id="rId63"/>
    <p:sldId id="302" r:id="rId64"/>
    <p:sldId id="312" r:id="rId65"/>
    <p:sldId id="314" r:id="rId66"/>
    <p:sldId id="315" r:id="rId67"/>
    <p:sldId id="586" r:id="rId68"/>
    <p:sldId id="316" r:id="rId69"/>
    <p:sldId id="320" r:id="rId70"/>
    <p:sldId id="590" r:id="rId71"/>
    <p:sldId id="324" r:id="rId72"/>
    <p:sldId id="342" r:id="rId73"/>
    <p:sldId id="1990" r:id="rId74"/>
    <p:sldId id="1991" r:id="rId75"/>
    <p:sldId id="1992" r:id="rId76"/>
    <p:sldId id="1993" r:id="rId77"/>
    <p:sldId id="499" r:id="rId78"/>
    <p:sldId id="333" r:id="rId79"/>
    <p:sldId id="334" r:id="rId80"/>
    <p:sldId id="335" r:id="rId81"/>
    <p:sldId id="337" r:id="rId82"/>
    <p:sldId id="338" r:id="rId83"/>
    <p:sldId id="339" r:id="rId84"/>
    <p:sldId id="340" r:id="rId85"/>
    <p:sldId id="341" r:id="rId86"/>
    <p:sldId id="378" r:id="rId87"/>
    <p:sldId id="379" r:id="rId88"/>
    <p:sldId id="506" r:id="rId89"/>
    <p:sldId id="535" r:id="rId90"/>
    <p:sldId id="536" r:id="rId91"/>
    <p:sldId id="537" r:id="rId92"/>
    <p:sldId id="1955" r:id="rId93"/>
    <p:sldId id="1947" r:id="rId94"/>
    <p:sldId id="351" r:id="rId95"/>
    <p:sldId id="2032" r:id="rId96"/>
    <p:sldId id="1970" r:id="rId97"/>
    <p:sldId id="587" r:id="rId98"/>
    <p:sldId id="1973" r:id="rId99"/>
    <p:sldId id="1974" r:id="rId100"/>
    <p:sldId id="1976" r:id="rId101"/>
    <p:sldId id="2031" r:id="rId102"/>
    <p:sldId id="2033" r:id="rId103"/>
    <p:sldId id="413" r:id="rId104"/>
    <p:sldId id="417" r:id="rId105"/>
    <p:sldId id="418" r:id="rId106"/>
    <p:sldId id="419" r:id="rId107"/>
    <p:sldId id="420" r:id="rId108"/>
    <p:sldId id="421" r:id="rId109"/>
    <p:sldId id="422" r:id="rId110"/>
    <p:sldId id="540" r:id="rId111"/>
    <p:sldId id="2030" r:id="rId112"/>
  </p:sldIdLst>
  <p:sldSz cx="12192000" cy="6858000"/>
  <p:notesSz cx="9144000" cy="6858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ésentation" id="{8E343510-0BD6-0A44-AF8D-1A1E1255E5B2}">
          <p14:sldIdLst>
            <p14:sldId id="256"/>
          </p14:sldIdLst>
        </p14:section>
        <p14:section name="Introduction" id="{1ED49D6B-E5A6-A845-A48F-4CB4A8D9474B}">
          <p14:sldIdLst>
            <p14:sldId id="1995"/>
            <p14:sldId id="1946"/>
            <p14:sldId id="262"/>
          </p14:sldIdLst>
        </p14:section>
        <p14:section name="Epidémiologie &amp; transmission" id="{224BD2C4-48E0-A64E-B6A9-6A6B8F681A96}">
          <p14:sldIdLst>
            <p14:sldId id="266"/>
            <p14:sldId id="449"/>
            <p14:sldId id="450"/>
            <p14:sldId id="2019"/>
            <p14:sldId id="455"/>
            <p14:sldId id="456"/>
            <p14:sldId id="563"/>
            <p14:sldId id="2020"/>
            <p14:sldId id="2021"/>
            <p14:sldId id="2022"/>
            <p14:sldId id="565"/>
            <p14:sldId id="1979"/>
            <p14:sldId id="453"/>
            <p14:sldId id="2009"/>
            <p14:sldId id="2023"/>
            <p14:sldId id="550"/>
            <p14:sldId id="2010"/>
            <p14:sldId id="2012"/>
            <p14:sldId id="2013"/>
            <p14:sldId id="2014"/>
            <p14:sldId id="2015"/>
            <p14:sldId id="2016"/>
            <p14:sldId id="2017"/>
            <p14:sldId id="469"/>
            <p14:sldId id="470"/>
            <p14:sldId id="471"/>
            <p14:sldId id="472"/>
            <p14:sldId id="473"/>
            <p14:sldId id="474"/>
            <p14:sldId id="566"/>
          </p14:sldIdLst>
        </p14:section>
        <p14:section name="Prévention" id="{B975C4D3-E77E-2741-8D3B-1FFA40685486}">
          <p14:sldIdLst>
            <p14:sldId id="567"/>
            <p14:sldId id="485"/>
            <p14:sldId id="486"/>
            <p14:sldId id="1969"/>
            <p14:sldId id="487"/>
            <p14:sldId id="292"/>
            <p14:sldId id="1945"/>
            <p14:sldId id="313"/>
            <p14:sldId id="273"/>
            <p14:sldId id="484"/>
            <p14:sldId id="1964"/>
            <p14:sldId id="570"/>
            <p14:sldId id="1966"/>
            <p14:sldId id="2024"/>
            <p14:sldId id="573"/>
            <p14:sldId id="2027"/>
            <p14:sldId id="2028"/>
            <p14:sldId id="1985"/>
            <p14:sldId id="1980"/>
            <p14:sldId id="2029"/>
            <p14:sldId id="1988"/>
            <p14:sldId id="1989"/>
            <p14:sldId id="574"/>
          </p14:sldIdLst>
        </p14:section>
        <p14:section name="Dépistage" id="{03688447-CFD1-6F42-B5EC-0CB24551E07C}">
          <p14:sldIdLst>
            <p14:sldId id="294"/>
            <p14:sldId id="568"/>
            <p14:sldId id="495"/>
            <p14:sldId id="302"/>
            <p14:sldId id="312"/>
            <p14:sldId id="314"/>
            <p14:sldId id="315"/>
            <p14:sldId id="586"/>
            <p14:sldId id="316"/>
            <p14:sldId id="320"/>
            <p14:sldId id="590"/>
            <p14:sldId id="324"/>
            <p14:sldId id="342"/>
            <p14:sldId id="1990"/>
            <p14:sldId id="1991"/>
            <p14:sldId id="1992"/>
            <p14:sldId id="1993"/>
            <p14:sldId id="499"/>
            <p14:sldId id="333"/>
            <p14:sldId id="334"/>
            <p14:sldId id="335"/>
            <p14:sldId id="337"/>
            <p14:sldId id="338"/>
            <p14:sldId id="339"/>
            <p14:sldId id="340"/>
            <p14:sldId id="341"/>
          </p14:sldIdLst>
        </p14:section>
        <p14:section name="Traitements ARV" id="{E8DE7DC3-08DD-A142-BC27-8B77C6B45CF7}">
          <p14:sldIdLst>
            <p14:sldId id="378"/>
            <p14:sldId id="379"/>
            <p14:sldId id="506"/>
            <p14:sldId id="535"/>
            <p14:sldId id="536"/>
            <p14:sldId id="537"/>
            <p14:sldId id="1955"/>
            <p14:sldId id="1947"/>
            <p14:sldId id="351"/>
            <p14:sldId id="2032"/>
            <p14:sldId id="1970"/>
            <p14:sldId id="587"/>
            <p14:sldId id="1973"/>
            <p14:sldId id="1974"/>
            <p14:sldId id="1976"/>
            <p14:sldId id="2031"/>
            <p14:sldId id="2033"/>
          </p14:sldIdLst>
        </p14:section>
        <p14:section name="Conclusion" id="{063040FA-9D18-D947-AD66-77A0253201DB}">
          <p14:sldIdLst>
            <p14:sldId id="413"/>
            <p14:sldId id="417"/>
            <p14:sldId id="418"/>
            <p14:sldId id="419"/>
            <p14:sldId id="420"/>
            <p14:sldId id="421"/>
            <p14:sldId id="422"/>
            <p14:sldId id="540"/>
            <p14:sldId id="2030"/>
          </p14:sldIdLst>
        </p14:section>
        <p14:section name="Back-Up" id="{22A21F5C-CE5F-6640-9CC8-3E3A778A7EA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dric Arvieux" initials="C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64"/>
    <p:restoredTop sz="80237"/>
  </p:normalViewPr>
  <p:slideViewPr>
    <p:cSldViewPr>
      <p:cViewPr varScale="1">
        <p:scale>
          <a:sx n="244" d="100"/>
          <a:sy n="244" d="100"/>
        </p:scale>
        <p:origin x="3048" y="232"/>
      </p:cViewPr>
      <p:guideLst>
        <p:guide orient="horz" pos="2880"/>
        <p:guide pos="2880"/>
      </p:guideLst>
    </p:cSldViewPr>
  </p:slideViewPr>
  <p:outlineViewPr>
    <p:cViewPr>
      <p:scale>
        <a:sx n="33" d="100"/>
        <a:sy n="33" d="100"/>
      </p:scale>
      <p:origin x="0" y="-98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80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viewProps" Target="viewProps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notesMaster" Target="notesMasters/notesMaster1.xml"/><Relationship Id="rId118" Type="http://schemas.openxmlformats.org/officeDocument/2006/relationships/theme" Target="theme/theme1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handoutMaster" Target="handoutMasters/handoutMaster1.xml"/><Relationship Id="rId119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commentAuthors" Target="commentAuthor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Graphique%20dans%20Microsoft%20PowerPoint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913871023932803E-2"/>
          <c:y val="9.6285937777685501E-2"/>
          <c:w val="0.90386904884368102"/>
          <c:h val="0.716280787825877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'[Graphique dans Microsoft PowerPoint]Sheet1'!$A$2</c:f>
              <c:strCache>
                <c:ptCount val="1"/>
                <c:pt idx="0">
                  <c:v>&lt; 50 cp/mL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PowerPoint]Sheet1'!$B$2:$E$2</c:f>
              <c:numCache>
                <c:formatCode>General</c:formatCode>
                <c:ptCount val="4"/>
                <c:pt idx="0">
                  <c:v>0</c:v>
                </c:pt>
                <c:pt idx="1">
                  <c:v>0.2</c:v>
                </c:pt>
                <c:pt idx="2">
                  <c:v>0.5</c:v>
                </c:pt>
                <c:pt idx="3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52-5140-BFE1-51F57C12B291}"/>
            </c:ext>
          </c:extLst>
        </c:ser>
        <c:ser>
          <c:idx val="1"/>
          <c:order val="1"/>
          <c:tx>
            <c:strRef>
              <c:f>'[Graphique dans Microsoft PowerPoint]Sheet1'!$A$3</c:f>
              <c:strCache>
                <c:ptCount val="1"/>
                <c:pt idx="0">
                  <c:v>50-400 cp/mL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PowerPoint]Sheet1'!$B$3:$E$3</c:f>
              <c:numCache>
                <c:formatCode>General</c:formatCode>
                <c:ptCount val="4"/>
                <c:pt idx="0">
                  <c:v>0.4</c:v>
                </c:pt>
                <c:pt idx="1">
                  <c:v>1</c:v>
                </c:pt>
                <c:pt idx="2">
                  <c:v>1.1000000000000001</c:v>
                </c:pt>
                <c:pt idx="3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52-5140-BFE1-51F57C12B291}"/>
            </c:ext>
          </c:extLst>
        </c:ser>
        <c:ser>
          <c:idx val="2"/>
          <c:order val="2"/>
          <c:tx>
            <c:strRef>
              <c:f>'[Graphique dans Microsoft PowerPoint]Sheet1'!$A$4</c:f>
              <c:strCache>
                <c:ptCount val="1"/>
                <c:pt idx="0">
                  <c:v>&gt;400 cp/mL</c:v>
                </c:pt>
              </c:strCache>
            </c:strRef>
          </c:tx>
          <c:spPr>
            <a:solidFill>
              <a:srgbClr val="B3D9FF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PowerPoint]Sheet1'!$B$4:$E$4</c:f>
              <c:numCache>
                <c:formatCode>General</c:formatCode>
                <c:ptCount val="4"/>
                <c:pt idx="0">
                  <c:v>2.2000000000000002</c:v>
                </c:pt>
                <c:pt idx="1">
                  <c:v>1.8</c:v>
                </c:pt>
                <c:pt idx="2">
                  <c:v>2.2999999999999998</c:v>
                </c:pt>
                <c:pt idx="3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52-5140-BFE1-51F57C12B2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12228032"/>
        <c:axId val="1012223648"/>
        <c:axId val="0"/>
      </c:bar3DChart>
      <c:catAx>
        <c:axId val="1012228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012223648"/>
        <c:crosses val="autoZero"/>
        <c:auto val="1"/>
        <c:lblAlgn val="ctr"/>
        <c:lblOffset val="100"/>
        <c:noMultiLvlLbl val="0"/>
      </c:catAx>
      <c:valAx>
        <c:axId val="101222364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fr-FR"/>
          </a:p>
        </c:txPr>
        <c:crossAx val="10122280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47BC5-3FED-3D43-9CE5-3518D42EBF38}" type="datetimeFigureOut">
              <a:rPr lang="fr-FR" smtClean="0"/>
              <a:t>24/11/2022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225A1-BC7A-B048-887C-F126BB22A8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0195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15DB5-0BE4-784B-A38C-7CD4D5FB585A}" type="datetimeFigureOut">
              <a:rPr lang="fr-FR" smtClean="0"/>
              <a:t>24/11/2022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A576A-CDC8-6C49-85E7-B429A788B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3253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76A-CDC8-6C49-85E7-B429A788B04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0175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9532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76A-CDC8-6C49-85E7-B429A788B04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411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76A-CDC8-6C49-85E7-B429A788B04A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7628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9069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7D6101-BA13-4BCF-BBA0-88721D7D45F8}" type="slidenum">
              <a:rPr lang="fr-FR" altLang="fr-FR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>
                <a:spcBef>
                  <a:spcPct val="0"/>
                </a:spcBef>
              </a:pPr>
              <a:t>44</a:t>
            </a:fld>
            <a:endParaRPr lang="fr-FR" altLang="fr-FR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236761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76A-CDC8-6C49-85E7-B429A788B04A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07433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02412-BE43-854D-8F8A-99266CDF321B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1659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w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1FD0D-71F1-8E4E-B942-1CED0CCAA50C}" type="slidenum">
              <a:rPr lang="fr-FR" altLang="x-none" smtClean="0"/>
              <a:pPr>
                <a:defRPr/>
              </a:pPr>
              <a:t>47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3848994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76A-CDC8-6C49-85E7-B429A788B04A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6619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Même « découverte » qui sous-entend qu’il y avait quelque chose de cacher peut être vu comme péjoratif, et personnes infectées est mal vécu (= sale). Donc on parlera bien d’infection par le VIH, mais de personnes vivant avec le VIH et non de personne infectées par le VIH.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5528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76A-CDC8-6C49-85E7-B429A788B04A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40099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76A-CDC8-6C49-85E7-B429A788B04A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72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76A-CDC8-6C49-85E7-B429A788B04A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156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82606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F8D669B-C22C-B548-B991-44C281F91A28}" type="slidenum">
              <a:rPr lang="fr-FR">
                <a:solidFill>
                  <a:prstClr val="black"/>
                </a:solidFill>
              </a:rPr>
              <a:pPr/>
              <a:t>60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521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05340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763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34745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5860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2970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21944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95075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5211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72469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7893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608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58148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92178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49673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948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03017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9761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5672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65353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79442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EAB2727-C338-5241-9D2D-C2E6CB68DC1B}" type="slidenum">
              <a:rPr lang="fr-FR" b="0">
                <a:solidFill>
                  <a:prstClr val="black"/>
                </a:solidFill>
              </a:rPr>
              <a:pPr/>
              <a:t>86</a:t>
            </a:fld>
            <a:endParaRPr lang="fr-FR" b="0">
              <a:solidFill>
                <a:prstClr val="black"/>
              </a:solidFill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167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0180" y="3259232"/>
            <a:ext cx="6703640" cy="3086260"/>
          </a:xfrm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4462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867649" y="686233"/>
            <a:ext cx="5406839" cy="235094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95133" y="3264479"/>
            <a:ext cx="6361205" cy="26085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b="1" dirty="0" err="1">
                <a:latin typeface="Arial" charset="0"/>
                <a:cs typeface="msgothic" charset="0"/>
              </a:rPr>
              <a:t>Remontée</a:t>
            </a:r>
            <a:r>
              <a:rPr lang="en-GB" b="1" dirty="0">
                <a:latin typeface="Arial" charset="0"/>
                <a:cs typeface="msgothic" charset="0"/>
              </a:rPr>
              <a:t> de </a:t>
            </a:r>
            <a:r>
              <a:rPr lang="en-GB" b="1" dirty="0" err="1">
                <a:latin typeface="Arial" charset="0"/>
                <a:cs typeface="msgothic" charset="0"/>
              </a:rPr>
              <a:t>l’espérance</a:t>
            </a:r>
            <a:r>
              <a:rPr lang="en-GB" b="1" dirty="0">
                <a:latin typeface="Arial" charset="0"/>
                <a:cs typeface="msgothic" charset="0"/>
              </a:rPr>
              <a:t> de vie </a:t>
            </a:r>
            <a:r>
              <a:rPr lang="en-GB" b="1" dirty="0" err="1">
                <a:latin typeface="Arial" charset="0"/>
                <a:cs typeface="msgothic" charset="0"/>
              </a:rPr>
              <a:t>depuis</a:t>
            </a:r>
            <a:r>
              <a:rPr lang="en-GB" b="1" dirty="0">
                <a:latin typeface="Arial" charset="0"/>
                <a:cs typeface="msgothic" charset="0"/>
              </a:rPr>
              <a:t> </a:t>
            </a:r>
            <a:r>
              <a:rPr lang="en-GB" b="1" dirty="0" err="1">
                <a:latin typeface="Arial" charset="0"/>
                <a:cs typeface="msgothic" charset="0"/>
              </a:rPr>
              <a:t>l’introduction</a:t>
            </a:r>
            <a:r>
              <a:rPr lang="en-GB" b="1" dirty="0">
                <a:latin typeface="Arial" charset="0"/>
                <a:cs typeface="msgothic" charset="0"/>
              </a:rPr>
              <a:t> des ARV</a:t>
            </a:r>
            <a:r>
              <a:rPr lang="en-GB" b="1" baseline="0" dirty="0">
                <a:latin typeface="Arial" charset="0"/>
                <a:cs typeface="msgothic" charset="0"/>
              </a:rPr>
              <a:t> au </a:t>
            </a:r>
            <a:r>
              <a:rPr lang="en-GB" b="1" baseline="0" dirty="0" err="1">
                <a:latin typeface="Arial" charset="0"/>
                <a:cs typeface="msgothic" charset="0"/>
              </a:rPr>
              <a:t>Kwazulu</a:t>
            </a:r>
            <a:r>
              <a:rPr lang="en-GB" b="1" baseline="0" dirty="0">
                <a:latin typeface="Arial" charset="0"/>
                <a:cs typeface="msgothic" charset="0"/>
              </a:rPr>
              <a:t> Natal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dirty="0">
                <a:latin typeface="Arial" charset="0"/>
                <a:cs typeface="msgothic" charset="0"/>
              </a:rPr>
              <a:t>Adult life expectancy, 2000–2011. Adult life expectancy is the mean age to which a 15-year-old could expect to live if subjected to the full pattern of age-specific mortality rates observed in a population for a given period of time. Annual estimates of adult life expectancy (blue squares) are shown for each year, 2000 to 2011, with 95% CIs. Public-sector provision of ART to adults in this community began in 2004, as indicated by the vertical line.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endParaRPr lang="en-GB" dirty="0">
              <a:latin typeface="Arial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7717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76A-CDC8-6C49-85E7-B429A788B04A}" type="slidenum">
              <a:rPr lang="fr-FR" smtClean="0"/>
              <a:t>91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66885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14196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98010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4727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76A-CDC8-6C49-85E7-B429A788B04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276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55824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La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P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IH</a:t>
            </a:r>
            <a:r>
              <a:rPr lang="fr-FR" sz="1200" spc="-2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30" dirty="0">
                <a:solidFill>
                  <a:srgbClr val="001F5F"/>
                </a:solidFill>
                <a:latin typeface="+mn-lt"/>
                <a:cs typeface="Calibri"/>
              </a:rPr>
              <a:t>c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 l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'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spc="-25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d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nn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a</a:t>
            </a:r>
            <a:r>
              <a:rPr lang="fr-FR" sz="1200" spc="15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ce 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d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15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u</a:t>
            </a:r>
            <a:r>
              <a:rPr lang="fr-FR" sz="1200" spc="-30" dirty="0">
                <a:solidFill>
                  <a:srgbClr val="001F5F"/>
                </a:solidFill>
                <a:latin typeface="+mn-lt"/>
                <a:cs typeface="Calibri"/>
              </a:rPr>
              <a:t>v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ell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-5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d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ev</a:t>
            </a:r>
            <a:r>
              <a:rPr lang="fr-FR" sz="1200" spc="-45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ai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-5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20" dirty="0">
                <a:solidFill>
                  <a:srgbClr val="001F5F"/>
                </a:solidFill>
                <a:latin typeface="+mn-lt"/>
                <a:cs typeface="Calibri"/>
              </a:rPr>
              <a:t>ê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"</a:t>
            </a:r>
            <a:r>
              <a:rPr lang="fr-FR" sz="1200" spc="-2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un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qu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es</a:t>
            </a:r>
            <a:r>
              <a:rPr lang="fr-FR" sz="1200" spc="-4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",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c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'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25" dirty="0">
                <a:solidFill>
                  <a:srgbClr val="001F5F"/>
                </a:solidFill>
                <a:latin typeface="+mn-lt"/>
                <a:cs typeface="Calibri"/>
              </a:rPr>
              <a:t>s</a:t>
            </a:r>
            <a:r>
              <a:rPr lang="fr-FR" sz="1200" spc="-5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-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à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-d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</a:t>
            </a:r>
            <a:r>
              <a:rPr lang="fr-FR" sz="1200" spc="-25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 </a:t>
            </a:r>
            <a:r>
              <a:rPr lang="fr-FR" sz="1200" spc="-45" dirty="0">
                <a:solidFill>
                  <a:srgbClr val="001F5F"/>
                </a:solidFill>
                <a:latin typeface="+mn-lt"/>
                <a:cs typeface="Calibri"/>
              </a:rPr>
              <a:t>c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spc="15" dirty="0">
                <a:solidFill>
                  <a:srgbClr val="001F5F"/>
                </a:solidFill>
                <a:latin typeface="+mn-lt"/>
                <a:cs typeface="Calibri"/>
              </a:rPr>
              <a:t>p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spc="-20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er</a:t>
            </a:r>
            <a:r>
              <a:rPr lang="fr-FR" sz="1200" spc="-5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l'e</a:t>
            </a:r>
            <a:r>
              <a:rPr lang="fr-FR" sz="1200" spc="15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spc="-20" dirty="0">
                <a:solidFill>
                  <a:srgbClr val="001F5F"/>
                </a:solidFill>
                <a:latin typeface="+mn-lt"/>
                <a:cs typeface="Calibri"/>
              </a:rPr>
              <a:t>se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b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le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d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es </a:t>
            </a:r>
            <a:r>
              <a:rPr lang="fr-FR" sz="1200" spc="-20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spc="-5" dirty="0">
                <a:solidFill>
                  <a:srgbClr val="001F5F"/>
                </a:solidFill>
                <a:latin typeface="+mn-lt"/>
                <a:cs typeface="Calibri"/>
              </a:rPr>
              <a:t>é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d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</a:t>
            </a:r>
            <a:r>
              <a:rPr lang="fr-FR" sz="1200" spc="-30" dirty="0">
                <a:solidFill>
                  <a:srgbClr val="001F5F"/>
                </a:solidFill>
                <a:latin typeface="+mn-lt"/>
                <a:cs typeface="Calibri"/>
              </a:rPr>
              <a:t>c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amen</a:t>
            </a:r>
            <a:r>
              <a:rPr lang="fr-FR" sz="1200" spc="-5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s</a:t>
            </a:r>
            <a:r>
              <a:rPr lang="fr-FR" sz="1200" spc="-4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p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escri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s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,</a:t>
            </a:r>
            <a:r>
              <a:rPr lang="fr-FR" sz="1200" spc="-4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A</a:t>
            </a:r>
            <a:r>
              <a:rPr lang="fr-FR" sz="1200" spc="-40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V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t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éd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c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am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s</a:t>
            </a:r>
            <a:r>
              <a:rPr lang="fr-FR" sz="1200" spc="-4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associes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(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p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u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la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p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é</a:t>
            </a:r>
            <a:r>
              <a:rPr lang="fr-FR" sz="1200" spc="-25" dirty="0">
                <a:solidFill>
                  <a:srgbClr val="001F5F"/>
                </a:solidFill>
                <a:latin typeface="+mn-lt"/>
                <a:cs typeface="Calibri"/>
              </a:rPr>
              <a:t>v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enti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spc="-8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d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es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20" dirty="0">
                <a:solidFill>
                  <a:srgbClr val="001F5F"/>
                </a:solidFill>
                <a:latin typeface="+mn-lt"/>
                <a:cs typeface="Calibri"/>
              </a:rPr>
              <a:t>a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f</a:t>
            </a:r>
            <a:r>
              <a:rPr lang="fr-FR" sz="1200" spc="-65" dirty="0">
                <a:solidFill>
                  <a:srgbClr val="001F5F"/>
                </a:solidFill>
                <a:latin typeface="+mn-lt"/>
                <a:cs typeface="Calibri"/>
              </a:rPr>
              <a:t>f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ec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io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s 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pp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o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un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</a:t>
            </a:r>
            <a:r>
              <a:rPr lang="fr-FR" sz="1200" spc="-30" dirty="0">
                <a:solidFill>
                  <a:srgbClr val="001F5F"/>
                </a:solidFill>
                <a:latin typeface="+mn-lt"/>
                <a:cs typeface="Calibri"/>
              </a:rPr>
              <a:t>s</a:t>
            </a:r>
            <a:r>
              <a:rPr lang="fr-FR" sz="1200" spc="-50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es,</a:t>
            </a:r>
            <a:r>
              <a:rPr lang="fr-FR" sz="1200" spc="-8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5" dirty="0">
                <a:solidFill>
                  <a:srgbClr val="001F5F"/>
                </a:solidFill>
                <a:latin typeface="+mn-lt"/>
                <a:cs typeface="Calibri"/>
              </a:rPr>
              <a:t>.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.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.</a:t>
            </a:r>
            <a:r>
              <a:rPr lang="fr-FR" sz="1200" spc="-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)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,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p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5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spc="-20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spc="-3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spc="-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au 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ph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armacie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spc="-5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d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spc="-40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l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v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er</a:t>
            </a:r>
            <a:r>
              <a:rPr lang="fr-FR" sz="1200" spc="-10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l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s é</a:t>
            </a:r>
            <a:r>
              <a:rPr lang="fr-FR" sz="1200" spc="-25" dirty="0">
                <a:solidFill>
                  <a:srgbClr val="001F5F"/>
                </a:solidFill>
                <a:latin typeface="+mn-lt"/>
                <a:cs typeface="Calibri"/>
              </a:rPr>
              <a:t>v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ent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u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ell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s</a:t>
            </a:r>
            <a:r>
              <a:rPr lang="fr-FR" sz="1200" spc="-4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nt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40" dirty="0">
                <a:solidFill>
                  <a:srgbClr val="001F5F"/>
                </a:solidFill>
                <a:latin typeface="+mn-lt"/>
                <a:cs typeface="Calibri"/>
              </a:rPr>
              <a:t>r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ac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t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io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n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s</a:t>
            </a:r>
            <a:r>
              <a:rPr lang="fr-FR" sz="1200" spc="-95" dirty="0">
                <a:solidFill>
                  <a:srgbClr val="001F5F"/>
                </a:solidFill>
                <a:latin typeface="+mn-lt"/>
                <a:cs typeface="Calibri"/>
              </a:rPr>
              <a:t> 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m</a:t>
            </a:r>
            <a:r>
              <a:rPr lang="fr-FR" sz="1200" spc="5" dirty="0">
                <a:solidFill>
                  <a:srgbClr val="001F5F"/>
                </a:solidFill>
                <a:latin typeface="+mn-lt"/>
                <a:cs typeface="Calibri"/>
              </a:rPr>
              <a:t>éd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i</a:t>
            </a:r>
            <a:r>
              <a:rPr lang="fr-FR" sz="1200" spc="-35" dirty="0">
                <a:solidFill>
                  <a:srgbClr val="001F5F"/>
                </a:solidFill>
                <a:latin typeface="+mn-lt"/>
                <a:cs typeface="Calibri"/>
              </a:rPr>
              <a:t>c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am</a:t>
            </a:r>
            <a:r>
              <a:rPr lang="fr-FR" sz="1200" spc="1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-15" dirty="0">
                <a:solidFill>
                  <a:srgbClr val="001F5F"/>
                </a:solidFill>
                <a:latin typeface="+mn-lt"/>
                <a:cs typeface="Calibri"/>
              </a:rPr>
              <a:t>nt</a:t>
            </a:r>
            <a:r>
              <a:rPr lang="fr-FR" sz="1200" dirty="0">
                <a:solidFill>
                  <a:srgbClr val="001F5F"/>
                </a:solidFill>
                <a:latin typeface="+mn-lt"/>
                <a:cs typeface="Calibri"/>
              </a:rPr>
              <a:t>e</a:t>
            </a:r>
            <a:r>
              <a:rPr lang="fr-FR" sz="1200" spc="15" dirty="0">
                <a:solidFill>
                  <a:srgbClr val="001F5F"/>
                </a:solidFill>
                <a:latin typeface="+mn-lt"/>
                <a:cs typeface="Calibri"/>
              </a:rPr>
              <a:t>u</a:t>
            </a:r>
            <a:r>
              <a:rPr lang="fr-FR" sz="1200" spc="-5" dirty="0">
                <a:solidFill>
                  <a:srgbClr val="001F5F"/>
                </a:solidFill>
                <a:latin typeface="+mn-lt"/>
                <a:cs typeface="Calibri"/>
              </a:rPr>
              <a:t>ses.</a:t>
            </a:r>
            <a:endParaRPr lang="fr-FR" sz="1200" dirty="0">
              <a:latin typeface="+mn-lt"/>
              <a:cs typeface="Calibri"/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081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55713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7339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76A-CDC8-6C49-85E7-B429A788B04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7055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76A-CDC8-6C49-85E7-B429A788B04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4192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904"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16978" indent="-275761" defTabSz="880904"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03043" indent="-220608" defTabSz="880904"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544260" indent="-220608" defTabSz="880904"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1985478" indent="-220608" defTabSz="880904"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426695" indent="-220608" defTabSz="880904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867912" indent="-220608" defTabSz="880904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309130" indent="-220608" defTabSz="880904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750347" indent="-220608" defTabSz="880904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fld id="{FEBC1E51-DF4B-4139-A94A-4438360107BA}" type="slidenum">
              <a:rPr lang="fr-FR" sz="1200" b="0">
                <a:solidFill>
                  <a:prstClr val="black"/>
                </a:solidFill>
              </a:rPr>
              <a:pPr/>
              <a:t>16</a:t>
            </a:fld>
            <a:endParaRPr lang="fr-FR" sz="1200" b="0">
              <a:solidFill>
                <a:prstClr val="black"/>
              </a:solidFill>
            </a:endParaRPr>
          </a:p>
        </p:txBody>
      </p:sp>
      <p:sp>
        <p:nvSpPr>
          <p:cNvPr id="2" name="Espace réservé des commentaires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Explication à la baisse entre 2019 et 2020</a:t>
            </a:r>
          </a:p>
          <a:p>
            <a:pPr marL="171450" indent="-171450">
              <a:buFontTx/>
              <a:buChar char="-"/>
            </a:pPr>
            <a:r>
              <a:rPr lang="fr-FR" dirty="0"/>
              <a:t>Moins de dépistage lié au COVID ++/</a:t>
            </a:r>
          </a:p>
          <a:p>
            <a:pPr marL="171450" indent="-171450">
              <a:buFontTx/>
              <a:buChar char="-"/>
            </a:pPr>
            <a:r>
              <a:rPr lang="fr-FR" dirty="0"/>
              <a:t>Diminution de l’exposition chez les plus à risque ? (Démontré chez les HSH pour le 1</a:t>
            </a:r>
            <a:r>
              <a:rPr lang="fr-FR" baseline="30000" dirty="0"/>
              <a:t>er</a:t>
            </a:r>
            <a:r>
              <a:rPr lang="fr-FR" dirty="0"/>
              <a:t> confinement)</a:t>
            </a:r>
          </a:p>
          <a:p>
            <a:pPr marL="171450" indent="-171450">
              <a:buFontTx/>
              <a:buChar char="-"/>
            </a:pPr>
            <a:r>
              <a:rPr lang="fr-FR" dirty="0"/>
              <a:t>Diminution des flux migratoires ?</a:t>
            </a:r>
          </a:p>
        </p:txBody>
      </p:sp>
    </p:spTree>
    <p:extLst>
      <p:ext uri="{BB962C8B-B14F-4D97-AF65-F5344CB8AC3E}">
        <p14:creationId xmlns:p14="http://schemas.microsoft.com/office/powerpoint/2010/main" val="1489853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9FA-9DB2-48FB-B76A-EB55F6C2D38A}" type="slidenum">
              <a:rPr lang="fr-FR" smtClean="0">
                <a:solidFill>
                  <a:prstClr val="black"/>
                </a:solidFill>
              </a:rPr>
              <a:pPr/>
              <a:t>17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225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78712" y="168275"/>
            <a:ext cx="2662296" cy="62357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86179" y="168275"/>
            <a:ext cx="7811911" cy="62357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6405" indent="0" algn="ctr">
              <a:buNone/>
              <a:defRPr/>
            </a:lvl2pPr>
            <a:lvl3pPr marL="812810" indent="0" algn="ctr">
              <a:buNone/>
              <a:defRPr/>
            </a:lvl3pPr>
            <a:lvl4pPr marL="1219215" indent="0" algn="ctr">
              <a:buNone/>
              <a:defRPr/>
            </a:lvl4pPr>
            <a:lvl5pPr marL="1625620" indent="0" algn="ctr">
              <a:buNone/>
              <a:defRPr/>
            </a:lvl5pPr>
            <a:lvl6pPr marL="2032025" indent="0" algn="ctr">
              <a:buNone/>
              <a:defRPr/>
            </a:lvl6pPr>
            <a:lvl7pPr marL="2438430" indent="0" algn="ctr">
              <a:buNone/>
              <a:defRPr/>
            </a:lvl7pPr>
            <a:lvl8pPr marL="2844836" indent="0" algn="ctr">
              <a:buNone/>
              <a:defRPr/>
            </a:lvl8pPr>
            <a:lvl9pPr marL="3251241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3"/>
          <p:cNvSpPr/>
          <p:nvPr/>
        </p:nvSpPr>
        <p:spPr>
          <a:xfrm>
            <a:off x="535178" y="959558"/>
            <a:ext cx="11656823" cy="319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8018"/>
            <a:ext cx="3901440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8018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EAE41-17B1-CB49-83AA-A0CF34AA9C77}" type="datetime10">
              <a:rPr lang="fr-FR" smtClean="0"/>
              <a:t>21:09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1379200" y="6377957"/>
            <a:ext cx="711200" cy="2154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0705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8018"/>
            <a:ext cx="3901440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8018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EFE42-51BE-E645-93F6-9F72ADFD6159}" type="datetime10">
              <a:rPr lang="fr-FR" smtClean="0"/>
              <a:t>21:09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1379200" y="6377957"/>
            <a:ext cx="711200" cy="2154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8673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fr-FR" sz="3100" smtClean="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5742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cran transmiss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5366" y="1556795"/>
            <a:ext cx="6581956" cy="648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rgbClr val="30435A"/>
                </a:solidFill>
                <a:latin typeface="+mj-lt"/>
              </a:defRPr>
            </a:lvl1pPr>
            <a:lvl2pPr marL="180975" indent="0">
              <a:buFont typeface="Wingdings" pitchFamily="2" charset="2"/>
              <a:buChar char="Ø"/>
              <a:defRPr sz="1300">
                <a:solidFill>
                  <a:srgbClr val="30435A"/>
                </a:solidFill>
                <a:latin typeface="+mj-lt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3"/>
          </p:nvPr>
        </p:nvSpPr>
        <p:spPr>
          <a:xfrm>
            <a:off x="335366" y="2204865"/>
            <a:ext cx="6581956" cy="720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rgbClr val="30435A"/>
                </a:solidFill>
                <a:latin typeface="+mj-lt"/>
              </a:defRPr>
            </a:lvl1pPr>
            <a:lvl2pPr marL="180975" indent="0">
              <a:buFont typeface="Wingdings" pitchFamily="2" charset="2"/>
              <a:buChar char="Ø"/>
              <a:defRPr sz="1300">
                <a:solidFill>
                  <a:srgbClr val="30435A"/>
                </a:solidFill>
                <a:latin typeface="+mj-lt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idx="14"/>
          </p:nvPr>
        </p:nvSpPr>
        <p:spPr>
          <a:xfrm>
            <a:off x="335366" y="2924945"/>
            <a:ext cx="6581956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rgbClr val="30435A"/>
                </a:solidFill>
                <a:latin typeface="+mj-lt"/>
              </a:defRPr>
            </a:lvl1pPr>
            <a:lvl2pPr marL="180975" indent="0">
              <a:buFont typeface="Wingdings" pitchFamily="2" charset="2"/>
              <a:buChar char="Ø"/>
              <a:defRPr sz="1300">
                <a:solidFill>
                  <a:srgbClr val="30435A"/>
                </a:solidFill>
                <a:latin typeface="+mj-lt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</p:txBody>
      </p:sp>
      <p:sp>
        <p:nvSpPr>
          <p:cNvPr id="14" name="Espace réservé du contenu 2"/>
          <p:cNvSpPr>
            <a:spLocks noGrp="1"/>
          </p:cNvSpPr>
          <p:nvPr>
            <p:ph idx="15"/>
          </p:nvPr>
        </p:nvSpPr>
        <p:spPr>
          <a:xfrm>
            <a:off x="335366" y="3573017"/>
            <a:ext cx="6581956" cy="7200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rgbClr val="30435A"/>
                </a:solidFill>
                <a:latin typeface="+mj-lt"/>
              </a:defRPr>
            </a:lvl1pPr>
            <a:lvl2pPr marL="180975" indent="0">
              <a:buFont typeface="Wingdings" pitchFamily="2" charset="2"/>
              <a:buChar char="Ø"/>
              <a:defRPr sz="1300">
                <a:solidFill>
                  <a:srgbClr val="30435A"/>
                </a:solidFill>
                <a:latin typeface="+mj-lt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6"/>
          </p:nvPr>
        </p:nvSpPr>
        <p:spPr>
          <a:xfrm>
            <a:off x="335366" y="4293096"/>
            <a:ext cx="6581956" cy="648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rgbClr val="30435A"/>
                </a:solidFill>
                <a:latin typeface="+mj-lt"/>
              </a:defRPr>
            </a:lvl1pPr>
            <a:lvl2pPr marL="180975" indent="0">
              <a:buFont typeface="Wingdings" pitchFamily="2" charset="2"/>
              <a:buChar char="Ø"/>
              <a:defRPr sz="1300">
                <a:solidFill>
                  <a:srgbClr val="30435A"/>
                </a:solidFill>
                <a:latin typeface="+mj-lt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</p:txBody>
      </p:sp>
      <p:sp>
        <p:nvSpPr>
          <p:cNvPr id="16" name="Espace réservé du contenu 2"/>
          <p:cNvSpPr>
            <a:spLocks noGrp="1"/>
          </p:cNvSpPr>
          <p:nvPr>
            <p:ph idx="17"/>
          </p:nvPr>
        </p:nvSpPr>
        <p:spPr>
          <a:xfrm>
            <a:off x="7647380" y="4797152"/>
            <a:ext cx="4391773" cy="720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60" i="1">
                <a:solidFill>
                  <a:srgbClr val="527088"/>
                </a:solidFill>
                <a:latin typeface="+mj-lt"/>
              </a:defRPr>
            </a:lvl1pPr>
            <a:lvl2pPr marL="180975" indent="0">
              <a:buFont typeface="Wingdings" pitchFamily="2" charset="2"/>
              <a:buChar char="Ø"/>
              <a:defRPr sz="1320">
                <a:solidFill>
                  <a:srgbClr val="30435A"/>
                </a:solidFill>
                <a:latin typeface="+mj-lt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9" name="Espace réservé du contenu 2"/>
          <p:cNvSpPr>
            <a:spLocks noGrp="1"/>
          </p:cNvSpPr>
          <p:nvPr>
            <p:ph idx="18"/>
          </p:nvPr>
        </p:nvSpPr>
        <p:spPr>
          <a:xfrm>
            <a:off x="346767" y="836712"/>
            <a:ext cx="9490797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rgbClr val="800040"/>
                </a:solidFill>
                <a:latin typeface="Bahamas" pitchFamily="34" charset="0"/>
              </a:defRPr>
            </a:lvl1pPr>
            <a:lvl2pPr marL="180975" indent="0">
              <a:buFont typeface="Wingdings" pitchFamily="2" charset="2"/>
              <a:buChar char="Ø"/>
              <a:defRPr sz="1350">
                <a:solidFill>
                  <a:srgbClr val="30435A"/>
                </a:solidFill>
                <a:latin typeface="+mj-lt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contenu 29"/>
          <p:cNvSpPr>
            <a:spLocks noGrp="1"/>
          </p:cNvSpPr>
          <p:nvPr>
            <p:ph sz="quarter" idx="19"/>
          </p:nvPr>
        </p:nvSpPr>
        <p:spPr>
          <a:xfrm>
            <a:off x="6917322" y="1557341"/>
            <a:ext cx="5109708" cy="309579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175" indent="19050">
              <a:defRPr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contenu 2"/>
          <p:cNvSpPr>
            <a:spLocks noGrp="1"/>
          </p:cNvSpPr>
          <p:nvPr>
            <p:ph idx="20"/>
          </p:nvPr>
        </p:nvSpPr>
        <p:spPr>
          <a:xfrm>
            <a:off x="335366" y="4941168"/>
            <a:ext cx="6581956" cy="648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rgbClr val="30435A"/>
                </a:solidFill>
                <a:latin typeface="+mj-lt"/>
              </a:defRPr>
            </a:lvl1pPr>
            <a:lvl2pPr marL="180975" indent="0">
              <a:buFont typeface="Wingdings" pitchFamily="2" charset="2"/>
              <a:buChar char="Ø"/>
              <a:defRPr sz="1300">
                <a:solidFill>
                  <a:srgbClr val="30435A"/>
                </a:solidFill>
                <a:latin typeface="+mj-lt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</p:txBody>
      </p:sp>
      <p:sp>
        <p:nvSpPr>
          <p:cNvPr id="18" name="Espace réservé du contenu 2"/>
          <p:cNvSpPr>
            <a:spLocks noGrp="1"/>
          </p:cNvSpPr>
          <p:nvPr>
            <p:ph idx="21"/>
          </p:nvPr>
        </p:nvSpPr>
        <p:spPr>
          <a:xfrm>
            <a:off x="1350602" y="404664"/>
            <a:ext cx="8578220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Bahamas" pitchFamily="34" charset="0"/>
              </a:defRPr>
            </a:lvl1pPr>
            <a:lvl2pPr marL="180975" indent="0">
              <a:buFont typeface="Wingdings" pitchFamily="2" charset="2"/>
              <a:buNone/>
              <a:defRPr sz="2000" b="1">
                <a:solidFill>
                  <a:schemeClr val="bg1"/>
                </a:solidFill>
                <a:latin typeface="Bahamas" pitchFamily="34" charset="0"/>
              </a:defRPr>
            </a:lvl2pPr>
            <a:lvl3pPr>
              <a:defRPr sz="1320">
                <a:solidFill>
                  <a:srgbClr val="30435A"/>
                </a:solidFill>
                <a:latin typeface="+mj-lt"/>
              </a:defRPr>
            </a:lvl3pPr>
            <a:lvl4pPr>
              <a:defRPr sz="1320">
                <a:solidFill>
                  <a:srgbClr val="30435A"/>
                </a:solidFill>
                <a:latin typeface="+mj-lt"/>
              </a:defRPr>
            </a:lvl4pPr>
            <a:lvl5pPr>
              <a:defRPr sz="1320">
                <a:solidFill>
                  <a:srgbClr val="30435A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49548" y="2167467"/>
            <a:ext cx="5277565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100"/>
            </a:lvl1pPr>
            <a:lvl2pPr>
              <a:spcBef>
                <a:spcPts val="462"/>
              </a:spcBef>
              <a:buClr>
                <a:srgbClr val="DC5A20"/>
              </a:buClr>
              <a:defRPr sz="1800"/>
            </a:lvl2pPr>
            <a:lvl3pPr>
              <a:spcBef>
                <a:spcPts val="462"/>
              </a:spcBef>
              <a:buClr>
                <a:srgbClr val="DC5A20"/>
              </a:buClr>
              <a:defRPr sz="1600"/>
            </a:lvl3pPr>
            <a:lvl4pPr>
              <a:buClr>
                <a:srgbClr val="DC5A20"/>
              </a:buClr>
              <a:defRPr sz="1600"/>
            </a:lvl4pPr>
            <a:lvl5pPr>
              <a:buClr>
                <a:srgbClr val="DC5A20"/>
              </a:buClr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249550" y="1270001"/>
            <a:ext cx="5277567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300" b="1" i="1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249550" y="5588000"/>
            <a:ext cx="527756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100" b="1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49551" y="120469"/>
            <a:ext cx="10028052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538"/>
              </a:lnSpc>
              <a:defRPr sz="230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Titre </a:t>
            </a:r>
            <a:r>
              <a:rPr lang="fr-FR" dirty="0" err="1"/>
              <a:t>Xxxxxx</a:t>
            </a:r>
            <a:br>
              <a:rPr lang="fr-FR" dirty="0"/>
            </a:br>
            <a:r>
              <a:rPr lang="fr-FR" dirty="0" err="1"/>
              <a:t>xxxxxxx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3" y="242294"/>
            <a:ext cx="508000" cy="381000"/>
          </a:xfrm>
          <a:prstGeom prst="rect">
            <a:avLst/>
          </a:prstGeom>
        </p:spPr>
        <p:txBody>
          <a:bodyPr vert="horz" lIns="105503" tIns="52752" rIns="105503" bIns="5275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C1265A62-3229-2D4B-8DAA-B1F424831F0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7"/>
          </p:nvPr>
        </p:nvSpPr>
        <p:spPr>
          <a:xfrm>
            <a:off x="6777410" y="2167467"/>
            <a:ext cx="5277565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100"/>
            </a:lvl1pPr>
            <a:lvl2pPr>
              <a:spcBef>
                <a:spcPts val="462"/>
              </a:spcBef>
              <a:buClr>
                <a:srgbClr val="DC5A20"/>
              </a:buClr>
              <a:defRPr sz="1800"/>
            </a:lvl2pPr>
            <a:lvl3pPr>
              <a:spcBef>
                <a:spcPts val="462"/>
              </a:spcBef>
              <a:buClr>
                <a:srgbClr val="DC5A20"/>
              </a:buClr>
              <a:defRPr sz="1600"/>
            </a:lvl3pPr>
            <a:lvl4pPr>
              <a:buClr>
                <a:srgbClr val="DC5A20"/>
              </a:buClr>
              <a:defRPr sz="1600"/>
            </a:lvl4pPr>
            <a:lvl5pPr>
              <a:buClr>
                <a:srgbClr val="DC5A20"/>
              </a:buClr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8" hasCustomPrompt="1"/>
          </p:nvPr>
        </p:nvSpPr>
        <p:spPr>
          <a:xfrm>
            <a:off x="6777411" y="1270001"/>
            <a:ext cx="5277567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300" b="1" i="1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6777411" y="5588000"/>
            <a:ext cx="527756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100" b="1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12513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918" y="101600"/>
            <a:ext cx="10385777" cy="960438"/>
          </a:xfrm>
        </p:spPr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03113" y="1484316"/>
            <a:ext cx="10385777" cy="46116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22091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9400" y="85489"/>
            <a:ext cx="8736707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D4D4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98472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5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319" y="4406902"/>
            <a:ext cx="103632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E859-3179-5A4B-A3BE-5372D22ED0D1}" type="datetime10">
              <a:rPr lang="fr-FR" smtClean="0">
                <a:solidFill>
                  <a:prstClr val="black">
                    <a:tint val="75000"/>
                  </a:prstClr>
                </a:solidFill>
              </a:rPr>
              <a:t>21:09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20C20-1A52-3B45-A6E9-C6F8D3937857}" type="datetime10">
              <a:rPr lang="fr-FR" smtClean="0">
                <a:solidFill>
                  <a:prstClr val="black">
                    <a:tint val="75000"/>
                  </a:prstClr>
                </a:solidFill>
              </a:rPr>
              <a:t>21:09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3D4E-14E1-B54A-989B-F5AD4B96EBEC}" type="datetime10">
              <a:rPr lang="fr-FR" smtClean="0">
                <a:solidFill>
                  <a:prstClr val="black">
                    <a:tint val="75000"/>
                  </a:prstClr>
                </a:solidFill>
              </a:rPr>
              <a:t>21:09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525963"/>
          </a:xfrm>
        </p:spPr>
        <p:txBody>
          <a:bodyPr/>
          <a:lstStyle>
            <a:lvl1pPr>
              <a:defRPr sz="3150"/>
            </a:lvl1pPr>
            <a:lvl2pPr>
              <a:defRPr sz="2700"/>
            </a:lvl2pPr>
            <a:lvl3pPr>
              <a:defRPr sz="225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150"/>
            </a:lvl1pPr>
            <a:lvl2pPr>
              <a:defRPr sz="2700"/>
            </a:lvl2pPr>
            <a:lvl3pPr>
              <a:defRPr sz="225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CDF32-A144-7549-950B-2EA3F01F311F}" type="datetime10">
              <a:rPr lang="fr-FR" smtClean="0">
                <a:solidFill>
                  <a:prstClr val="black">
                    <a:tint val="75000"/>
                  </a:prstClr>
                </a:solidFill>
              </a:rPr>
              <a:t>21:09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700"/>
            </a:lvl1pPr>
            <a:lvl2pPr>
              <a:defRPr sz="225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700"/>
            </a:lvl1pPr>
            <a:lvl2pPr>
              <a:defRPr sz="225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40249-D98D-C045-A875-B3F4D0C97097}" type="datetime10">
              <a:rPr lang="fr-FR" smtClean="0">
                <a:solidFill>
                  <a:prstClr val="black">
                    <a:tint val="75000"/>
                  </a:prstClr>
                </a:solidFill>
              </a:rPr>
              <a:t>21:09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2751-6812-044F-A392-C1AC3F209D07}" type="datetime10">
              <a:rPr lang="fr-FR" smtClean="0">
                <a:solidFill>
                  <a:prstClr val="black">
                    <a:tint val="75000"/>
                  </a:prstClr>
                </a:solidFill>
              </a:rPr>
              <a:t>21:09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7E3D-BFA5-3444-B71B-9752510671AB}" type="datetime10">
              <a:rPr lang="fr-FR" smtClean="0">
                <a:solidFill>
                  <a:prstClr val="black">
                    <a:tint val="75000"/>
                  </a:prstClr>
                </a:solidFill>
              </a:rPr>
              <a:t>21:09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25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75"/>
            </a:lvl1pPr>
            <a:lvl2pPr marL="514350" indent="0">
              <a:buNone/>
              <a:defRPr sz="1350"/>
            </a:lvl2pPr>
            <a:lvl3pPr marL="1028700" indent="0">
              <a:buNone/>
              <a:defRPr sz="1125"/>
            </a:lvl3pPr>
            <a:lvl4pPr marL="1543050" indent="0">
              <a:buNone/>
              <a:defRPr sz="1013"/>
            </a:lvl4pPr>
            <a:lvl5pPr marL="2057400" indent="0">
              <a:buNone/>
              <a:defRPr sz="1013"/>
            </a:lvl5pPr>
            <a:lvl6pPr marL="2571750" indent="0">
              <a:buNone/>
              <a:defRPr sz="1013"/>
            </a:lvl6pPr>
            <a:lvl7pPr marL="3086100" indent="0">
              <a:buNone/>
              <a:defRPr sz="1013"/>
            </a:lvl7pPr>
            <a:lvl8pPr marL="3600450" indent="0">
              <a:buNone/>
              <a:defRPr sz="1013"/>
            </a:lvl8pPr>
            <a:lvl9pPr marL="4114800" indent="0">
              <a:buNone/>
              <a:defRPr sz="101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5B6D-8B24-AC49-A05F-76552B659C93}" type="datetime10">
              <a:rPr lang="fr-FR" smtClean="0">
                <a:solidFill>
                  <a:prstClr val="black">
                    <a:tint val="75000"/>
                  </a:prstClr>
                </a:solidFill>
              </a:rPr>
              <a:t>21:09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25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75"/>
            </a:lvl1pPr>
            <a:lvl2pPr marL="514350" indent="0">
              <a:buNone/>
              <a:defRPr sz="1350"/>
            </a:lvl2pPr>
            <a:lvl3pPr marL="1028700" indent="0">
              <a:buNone/>
              <a:defRPr sz="1125"/>
            </a:lvl3pPr>
            <a:lvl4pPr marL="1543050" indent="0">
              <a:buNone/>
              <a:defRPr sz="1013"/>
            </a:lvl4pPr>
            <a:lvl5pPr marL="2057400" indent="0">
              <a:buNone/>
              <a:defRPr sz="1013"/>
            </a:lvl5pPr>
            <a:lvl6pPr marL="2571750" indent="0">
              <a:buNone/>
              <a:defRPr sz="1013"/>
            </a:lvl6pPr>
            <a:lvl7pPr marL="3086100" indent="0">
              <a:buNone/>
              <a:defRPr sz="1013"/>
            </a:lvl7pPr>
            <a:lvl8pPr marL="3600450" indent="0">
              <a:buNone/>
              <a:defRPr sz="1013"/>
            </a:lvl8pPr>
            <a:lvl9pPr marL="4114800" indent="0">
              <a:buNone/>
              <a:defRPr sz="101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E24C-2C50-3C4E-A241-A109C10E5090}" type="datetime10">
              <a:rPr lang="fr-FR" smtClean="0">
                <a:solidFill>
                  <a:prstClr val="black">
                    <a:tint val="75000"/>
                  </a:prstClr>
                </a:solidFill>
              </a:rPr>
              <a:t>21:09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D7AE-2C27-9F42-AF03-BDC371124BA8}" type="datetime10">
              <a:rPr lang="fr-FR" smtClean="0">
                <a:solidFill>
                  <a:prstClr val="black">
                    <a:tint val="75000"/>
                  </a:prstClr>
                </a:solidFill>
              </a:rPr>
              <a:t>21:09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03112" y="1422402"/>
            <a:ext cx="5228637" cy="4981575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12371" y="1422402"/>
            <a:ext cx="5228636" cy="4981575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E1F8-7B5D-CA4A-B1F7-AEA7CFC96D4A}" type="datetime10">
              <a:rPr lang="fr-FR" smtClean="0">
                <a:solidFill>
                  <a:prstClr val="black">
                    <a:tint val="75000"/>
                  </a:prstClr>
                </a:solidFill>
              </a:rPr>
              <a:t>21:09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ctr"/>
          <a:lstStyle>
            <a:lvl1pPr marL="0" indent="0" algn="ctr">
              <a:buNone/>
              <a:defRPr sz="3150" b="1">
                <a:solidFill>
                  <a:srgbClr val="FFFF66"/>
                </a:solidFill>
                <a:latin typeface="Trebuchet MS" pitchFamily="34" charset="0"/>
              </a:defRPr>
            </a:lvl1pPr>
            <a:lvl2pPr marL="514350" indent="0">
              <a:buNone/>
              <a:defRPr sz="2025"/>
            </a:lvl2pPr>
            <a:lvl3pPr marL="1028700" indent="0">
              <a:buNone/>
              <a:defRPr sz="1800"/>
            </a:lvl3pPr>
            <a:lvl4pPr marL="1543050" indent="0">
              <a:buNone/>
              <a:defRPr sz="1575"/>
            </a:lvl4pPr>
            <a:lvl5pPr marL="2057400" indent="0">
              <a:buNone/>
              <a:defRPr sz="1575"/>
            </a:lvl5pPr>
            <a:lvl6pPr marL="2571750" indent="0">
              <a:buNone/>
              <a:defRPr sz="1575"/>
            </a:lvl6pPr>
            <a:lvl7pPr marL="3086100" indent="0">
              <a:buNone/>
              <a:defRPr sz="1575"/>
            </a:lvl7pPr>
            <a:lvl8pPr marL="3600450" indent="0">
              <a:buNone/>
              <a:defRPr sz="1575"/>
            </a:lvl8pPr>
            <a:lvl9pPr marL="4114800" indent="0">
              <a:buNone/>
              <a:defRPr sz="15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3693685" y="6400802"/>
            <a:ext cx="7888715" cy="4703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25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3693685" y="6400802"/>
            <a:ext cx="7888715" cy="4703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25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3693685" y="6400802"/>
            <a:ext cx="7888715" cy="4703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25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683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683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49548" y="2167467"/>
            <a:ext cx="527756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>
              <a:buClr>
                <a:srgbClr val="DC5A20"/>
              </a:buClr>
              <a:defRPr sz="1575"/>
            </a:lvl4pPr>
            <a:lvl5pPr>
              <a:buClr>
                <a:srgbClr val="DC5A20"/>
              </a:buClr>
              <a:defRPr sz="13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249550" y="1270001"/>
            <a:ext cx="5277567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1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249550" y="5588000"/>
            <a:ext cx="527756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49551" y="120469"/>
            <a:ext cx="10028052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25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7"/>
          </p:nvPr>
        </p:nvSpPr>
        <p:spPr>
          <a:xfrm>
            <a:off x="6777409" y="2167467"/>
            <a:ext cx="527756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>
              <a:buClr>
                <a:srgbClr val="DC5A20"/>
              </a:buClr>
              <a:defRPr sz="1575"/>
            </a:lvl4pPr>
            <a:lvl5pPr>
              <a:buClr>
                <a:srgbClr val="DC5A20"/>
              </a:buClr>
              <a:defRPr sz="13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8" hasCustomPrompt="1"/>
          </p:nvPr>
        </p:nvSpPr>
        <p:spPr>
          <a:xfrm>
            <a:off x="6777411" y="1270001"/>
            <a:ext cx="5277567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1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6777411" y="5588000"/>
            <a:ext cx="527756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3693685" y="6400802"/>
            <a:ext cx="7888715" cy="4703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25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3693685" y="6400802"/>
            <a:ext cx="7888715" cy="4703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25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703" y="2167467"/>
            <a:ext cx="1016469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 marL="1214438" indent="-303609">
              <a:buClr>
                <a:srgbClr val="DC5A20"/>
              </a:buClr>
              <a:defRPr sz="1575"/>
            </a:lvl4pPr>
            <a:lvl5pPr marL="1418034" indent="-203597">
              <a:buClr>
                <a:srgbClr val="DC5A20"/>
              </a:buClr>
              <a:defRPr sz="1575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7703" y="1270001"/>
            <a:ext cx="10164696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417704" y="5588000"/>
            <a:ext cx="1016469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417705" y="242295"/>
            <a:ext cx="9859897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47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3693685" y="6400802"/>
            <a:ext cx="7888715" cy="4703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25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49548" y="2167467"/>
            <a:ext cx="527756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>
              <a:buClr>
                <a:srgbClr val="DC5A20"/>
              </a:buClr>
              <a:defRPr sz="1575"/>
            </a:lvl4pPr>
            <a:lvl5pPr>
              <a:buClr>
                <a:srgbClr val="DC5A20"/>
              </a:buClr>
              <a:defRPr sz="13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249550" y="1270001"/>
            <a:ext cx="5277567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1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249550" y="5588000"/>
            <a:ext cx="527756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49551" y="120469"/>
            <a:ext cx="10028052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2475"/>
              </a:lnSpc>
              <a:defRPr sz="225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05962" y="242294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fld id="{ACEAC83A-E9DE-4243-B11F-5A179240A607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3693685" y="6400802"/>
            <a:ext cx="7888715" cy="4703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25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7"/>
          </p:nvPr>
        </p:nvSpPr>
        <p:spPr>
          <a:xfrm>
            <a:off x="6777409" y="2167467"/>
            <a:ext cx="527756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025"/>
            </a:lvl1pPr>
            <a:lvl2pPr>
              <a:spcBef>
                <a:spcPts val="450"/>
              </a:spcBef>
              <a:buClr>
                <a:srgbClr val="DC5A20"/>
              </a:buClr>
              <a:defRPr sz="1800"/>
            </a:lvl2pPr>
            <a:lvl3pPr>
              <a:spcBef>
                <a:spcPts val="450"/>
              </a:spcBef>
              <a:buClr>
                <a:srgbClr val="DC5A20"/>
              </a:buClr>
              <a:defRPr sz="1575"/>
            </a:lvl3pPr>
            <a:lvl4pPr>
              <a:buClr>
                <a:srgbClr val="DC5A20"/>
              </a:buClr>
              <a:defRPr sz="1575"/>
            </a:lvl4pPr>
            <a:lvl5pPr>
              <a:buClr>
                <a:srgbClr val="DC5A20"/>
              </a:buClr>
              <a:defRPr sz="13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8" hasCustomPrompt="1"/>
          </p:nvPr>
        </p:nvSpPr>
        <p:spPr>
          <a:xfrm>
            <a:off x="6777411" y="1270001"/>
            <a:ext cx="5277567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1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6777411" y="5588000"/>
            <a:ext cx="527756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02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chemeClr val="accent1">
              <a:lumMod val="40000"/>
              <a:lumOff val="60000"/>
            </a:schemeClr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B0D5-6435-ED45-A12C-0062A5415D12}" type="datetime10">
              <a:rPr lang="fr-FR" smtClean="0"/>
              <a:t>21:09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7F58A9-2C0B-3647-A35E-890EC72881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309" y="180592"/>
            <a:ext cx="2587251" cy="164592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DDC6978-4795-B240-93A9-760CAA4E40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1352" y="271400"/>
            <a:ext cx="2642118" cy="145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46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8055-529F-2E41-8D2C-1598C4E88893}" type="datetime10">
              <a:rPr lang="fr-FR" smtClean="0"/>
              <a:t>21:09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982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CF21-E572-EE43-B7D1-D222E507FBE3}" type="datetime10">
              <a:rPr lang="fr-FR" smtClean="0"/>
              <a:t>21:09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777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E315-26F2-A24B-B9E5-7827453DD609}" type="datetime10">
              <a:rPr lang="fr-FR" smtClean="0"/>
              <a:t>21:09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2968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C383-63E3-7E46-8681-C76FF903E1FC}" type="datetime10">
              <a:rPr lang="fr-FR" smtClean="0"/>
              <a:t>21:09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2988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607E-1A10-8848-B148-D3CACE26E020}" type="datetime10">
              <a:rPr lang="fr-FR" smtClean="0"/>
              <a:t>21:09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1412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15542-5095-014D-9F76-76C82FD2FFB4}" type="datetime10">
              <a:rPr lang="fr-FR" smtClean="0"/>
              <a:t>21:09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940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F0B0E-6516-E645-AB6A-707258207031}" type="datetime10">
              <a:rPr lang="fr-FR" smtClean="0"/>
              <a:t>21:09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980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717A95C-9491-6044-A1E8-548D1A36167D}" type="datetime10">
              <a:rPr lang="fr-FR" smtClean="0"/>
              <a:t>21:09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1941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E44ED-0A97-F54E-84F5-528D69603DC8}" type="datetime10">
              <a:rPr lang="fr-FR" smtClean="0"/>
              <a:t>21:09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7314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D1C7-2594-A54A-A0B1-433E6CCDB641}" type="datetime10">
              <a:rPr lang="fr-FR" smtClean="0"/>
              <a:t>21:09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12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319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7675" y="273052"/>
            <a:ext cx="6814725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31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r>
              <a:rPr lang="fr-FR" noProof="0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42" name="Rectangle 2"/>
          <p:cNvSpPr>
            <a:spLocks noChangeArrowheads="1"/>
          </p:cNvSpPr>
          <p:nvPr/>
        </p:nvSpPr>
        <p:spPr bwMode="auto">
          <a:xfrm rot="10800000" flipH="1" flipV="1">
            <a:off x="0" y="1069977"/>
            <a:ext cx="12192000" cy="73025"/>
          </a:xfrm>
          <a:prstGeom prst="rect">
            <a:avLst/>
          </a:prstGeom>
          <a:gradFill rotWithShape="0">
            <a:gsLst>
              <a:gs pos="0">
                <a:srgbClr val="9B1513"/>
              </a:gs>
              <a:gs pos="100000">
                <a:srgbClr val="9B1513">
                  <a:gamma/>
                  <a:tint val="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 sz="1600">
              <a:latin typeface="Arial" pitchFamily="34" charset="0"/>
              <a:ea typeface="+mn-ea"/>
            </a:endParaRPr>
          </a:p>
        </p:txBody>
      </p:sp>
      <p:sp>
        <p:nvSpPr>
          <p:cNvPr id="3184643" name="Rectangle 3"/>
          <p:cNvSpPr>
            <a:spLocks noChangeArrowheads="1"/>
          </p:cNvSpPr>
          <p:nvPr/>
        </p:nvSpPr>
        <p:spPr bwMode="auto">
          <a:xfrm>
            <a:off x="2" y="0"/>
            <a:ext cx="530577" cy="685800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 sz="1600">
              <a:latin typeface="Arial" pitchFamily="34" charset="0"/>
              <a:ea typeface="+mn-ea"/>
            </a:endParaRPr>
          </a:p>
        </p:txBody>
      </p:sp>
      <p:sp>
        <p:nvSpPr>
          <p:cNvPr id="3184644" name="Rectangle 4"/>
          <p:cNvSpPr>
            <a:spLocks noChangeArrowheads="1"/>
          </p:cNvSpPr>
          <p:nvPr/>
        </p:nvSpPr>
        <p:spPr bwMode="auto">
          <a:xfrm>
            <a:off x="2" y="0"/>
            <a:ext cx="530577" cy="6858000"/>
          </a:xfrm>
          <a:prstGeom prst="rect">
            <a:avLst/>
          </a:prstGeom>
          <a:solidFill>
            <a:srgbClr val="9B151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 sz="1600">
              <a:latin typeface="Arial" pitchFamily="34" charset="0"/>
              <a:ea typeface="+mn-ea"/>
            </a:endParaRPr>
          </a:p>
        </p:txBody>
      </p:sp>
      <p:sp>
        <p:nvSpPr>
          <p:cNvPr id="3184646" name="Text Box 6"/>
          <p:cNvSpPr txBox="1">
            <a:spLocks noChangeArrowheads="1"/>
          </p:cNvSpPr>
          <p:nvPr/>
        </p:nvSpPr>
        <p:spPr bwMode="auto">
          <a:xfrm rot="16200000">
            <a:off x="-1906240" y="3808205"/>
            <a:ext cx="4254691" cy="338554"/>
          </a:xfrm>
          <a:prstGeom prst="rect">
            <a:avLst/>
          </a:prstGeom>
          <a:noFill/>
          <a:ln w="11176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600" b="1" dirty="0">
                <a:solidFill>
                  <a:schemeClr val="bg1"/>
                </a:solidFill>
              </a:rPr>
              <a:t>Formation pharmaciens </a:t>
            </a:r>
            <a:r>
              <a:rPr lang="mr-IN" sz="1600" b="1" dirty="0">
                <a:solidFill>
                  <a:schemeClr val="bg1"/>
                </a:solidFill>
              </a:rPr>
              <a:t>–</a:t>
            </a:r>
            <a:r>
              <a:rPr lang="fr-FR" sz="1600" b="1" baseline="0" dirty="0">
                <a:solidFill>
                  <a:schemeClr val="bg1"/>
                </a:solidFill>
              </a:rPr>
              <a:t> Novembre 2022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3184648" name="Text Box 8"/>
          <p:cNvSpPr txBox="1">
            <a:spLocks noChangeArrowheads="1"/>
          </p:cNvSpPr>
          <p:nvPr/>
        </p:nvSpPr>
        <p:spPr bwMode="auto">
          <a:xfrm>
            <a:off x="1" y="6583365"/>
            <a:ext cx="498593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DDDAC1CF-1CCA-1846-84AE-E94644D0730E}" type="slidenum">
              <a:rPr lang="fr-FR" sz="1067">
                <a:solidFill>
                  <a:schemeClr val="bg1"/>
                </a:solidFill>
              </a:rPr>
              <a:pPr eaLnBrk="1" hangingPunct="1">
                <a:spcBef>
                  <a:spcPct val="50000"/>
                </a:spcBef>
              </a:pPr>
              <a:t>‹N°›</a:t>
            </a:fld>
            <a:endParaRPr lang="fr-FR" sz="1067">
              <a:solidFill>
                <a:schemeClr val="bg1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886180" y="168277"/>
            <a:ext cx="10385777" cy="7985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1032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3112" y="1422402"/>
            <a:ext cx="10637896" cy="4981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33" name="Picture 13" descr="LogoCoreVIH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8104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45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21" r:id="rId14"/>
    <p:sldLayoutId id="2147484011" r:id="rId15"/>
    <p:sldLayoutId id="2147484016" r:id="rId16"/>
    <p:sldLayoutId id="2147484017" r:id="rId17"/>
    <p:sldLayoutId id="2147484018" r:id="rId18"/>
    <p:sldLayoutId id="2147484031" r:id="rId19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44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" charset="0"/>
          <a:ea typeface="ＭＳ Ｐゴシック" charset="0"/>
        </a:defRPr>
      </a:lvl5pPr>
      <a:lvl6pPr marL="406405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" charset="0"/>
        </a:defRPr>
      </a:lvl6pPr>
      <a:lvl7pPr marL="81281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" charset="0"/>
        </a:defRPr>
      </a:lvl7pPr>
      <a:lvl8pPr marL="1219215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" charset="0"/>
        </a:defRPr>
      </a:lvl8pPr>
      <a:lvl9pPr marL="162562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" charset="0"/>
        </a:defRPr>
      </a:lvl9pPr>
    </p:titleStyle>
    <p:bodyStyle>
      <a:lvl1pPr marL="304804" indent="-304804" algn="l" rtl="0" eaLnBrk="1" fontAlgn="base" hangingPunct="1">
        <a:spcBef>
          <a:spcPct val="20000"/>
        </a:spcBef>
        <a:spcAft>
          <a:spcPct val="0"/>
        </a:spcAft>
        <a:buChar char="•"/>
        <a:defRPr sz="2489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60408" indent="-254003" algn="l" rtl="0" eaLnBrk="1" fontAlgn="base" hangingPunct="1">
        <a:spcBef>
          <a:spcPct val="20000"/>
        </a:spcBef>
        <a:spcAft>
          <a:spcPct val="0"/>
        </a:spcAft>
        <a:buChar char="–"/>
        <a:defRPr sz="2133">
          <a:solidFill>
            <a:schemeClr val="tx1"/>
          </a:solidFill>
          <a:latin typeface="+mn-lt"/>
          <a:ea typeface="ＭＳ Ｐゴシック" charset="0"/>
        </a:defRPr>
      </a:lvl2pPr>
      <a:lvl3pPr marL="1016013" indent="-203203" algn="l" rtl="0" eaLnBrk="1" fontAlgn="base" hangingPunct="1">
        <a:spcBef>
          <a:spcPct val="20000"/>
        </a:spcBef>
        <a:spcAft>
          <a:spcPct val="0"/>
        </a:spcAft>
        <a:buChar char="•"/>
        <a:defRPr sz="1778">
          <a:solidFill>
            <a:schemeClr val="tx1"/>
          </a:solidFill>
          <a:latin typeface="+mn-lt"/>
          <a:ea typeface="ＭＳ Ｐゴシック" charset="0"/>
        </a:defRPr>
      </a:lvl3pPr>
      <a:lvl4pPr marL="1422418" indent="-203203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1828823" indent="-203203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235228" indent="-203203" algn="l" rtl="0" eaLnBrk="1" fontAlgn="base" hangingPunct="1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6pPr>
      <a:lvl7pPr marL="2641633" indent="-203203" algn="l" rtl="0" eaLnBrk="1" fontAlgn="base" hangingPunct="1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7pPr>
      <a:lvl8pPr marL="3048038" indent="-203203" algn="l" rtl="0" eaLnBrk="1" fontAlgn="base" hangingPunct="1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8pPr>
      <a:lvl9pPr marL="3454443" indent="-203203" algn="l" rtl="0" eaLnBrk="1" fontAlgn="base" hangingPunct="1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7896641F-B0DA-B942-AE4F-3949886AE2B8}" type="datetime10">
              <a:rPr lang="fr-FR" smtClean="0">
                <a:solidFill>
                  <a:prstClr val="black">
                    <a:tint val="75000"/>
                  </a:prstClr>
                </a:solidFill>
              </a:rPr>
              <a:t>21:09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ACEAC83A-E9DE-4243-B11F-5A179240A6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514350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" y="6402389"/>
            <a:ext cx="12212041" cy="459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fr-FR" sz="2025">
              <a:solidFill>
                <a:prstClr val="white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 bwMode="auto">
          <a:xfrm>
            <a:off x="3" y="6400800"/>
            <a:ext cx="12212041" cy="1588"/>
          </a:xfrm>
          <a:prstGeom prst="line">
            <a:avLst/>
          </a:prstGeom>
          <a:solidFill>
            <a:schemeClr val="accent1"/>
          </a:solidFill>
          <a:ln w="3175" cap="sq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144563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3948" r:id="rId22"/>
    <p:sldLayoutId id="2147483949" r:id="rId23"/>
    <p:sldLayoutId id="2147483950" r:id="rId24"/>
    <p:sldLayoutId id="2147483951" r:id="rId25"/>
    <p:sldLayoutId id="2147483952" r:id="rId26"/>
    <p:sldLayoutId id="2147483953" r:id="rId27"/>
    <p:sldLayoutId id="2147483954" r:id="rId28"/>
  </p:sldLayoutIdLst>
  <p:hf hdr="0" ftr="0"/>
  <p:txStyles>
    <p:titleStyle>
      <a:lvl1pPr algn="ctr" defTabSz="514350" rtl="0" eaLnBrk="1" latinLnBrk="0" hangingPunct="1"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63" indent="-385763" algn="l" defTabSz="514350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819" indent="-321469" algn="l" defTabSz="514350" rtl="0" eaLnBrk="1" latinLnBrk="0" hangingPunct="1">
        <a:spcBef>
          <a:spcPct val="20000"/>
        </a:spcBef>
        <a:buFont typeface="Arial"/>
        <a:buChar char="–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51435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514350" rtl="0" eaLnBrk="1" latinLnBrk="0" hangingPunct="1">
        <a:spcBef>
          <a:spcPct val="20000"/>
        </a:spcBef>
        <a:buFont typeface="Arial"/>
        <a:buChar char="–"/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514350" rtl="0" eaLnBrk="1" latinLnBrk="0" hangingPunct="1">
        <a:spcBef>
          <a:spcPct val="20000"/>
        </a:spcBef>
        <a:buFont typeface="Arial"/>
        <a:buChar char="»"/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514350" rtl="0" eaLnBrk="1" latinLnBrk="0" hangingPunct="1">
        <a:spcBef>
          <a:spcPct val="20000"/>
        </a:spcBef>
        <a:buFont typeface="Arial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514350" rtl="0" eaLnBrk="1" latinLnBrk="0" hangingPunct="1">
        <a:spcBef>
          <a:spcPct val="20000"/>
        </a:spcBef>
        <a:buFont typeface="Arial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514350" rtl="0" eaLnBrk="1" latinLnBrk="0" hangingPunct="1">
        <a:spcBef>
          <a:spcPct val="20000"/>
        </a:spcBef>
        <a:buFont typeface="Arial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514350" rtl="0" eaLnBrk="1" latinLnBrk="0" hangingPunct="1">
        <a:spcBef>
          <a:spcPct val="20000"/>
        </a:spcBef>
        <a:buFont typeface="Arial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695739" y="322227"/>
            <a:ext cx="10863469" cy="1188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0" cap="sq">
            <a:solidFill>
              <a:schemeClr val="tx1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739" y="1779104"/>
            <a:ext cx="10933044" cy="4313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4F30D03-6B02-5743-B7C5-784392F23DF1}" type="datetime10">
              <a:rPr lang="fr-FR" smtClean="0"/>
              <a:t>21:09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5740" y="6236208"/>
            <a:ext cx="680565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13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sfls.aei.fr/Commission-pharmaciens-medicaments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.docx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9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9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3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totest-sante.com/fr/autotest-VIH-par-AAZ-139.html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formationofficinale.com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6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9.jpg"/><Relationship Id="rId5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#-1,66,&#201;l&#233;ments de suivi clinique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9.xml"/><Relationship Id="rId5" Type="http://schemas.openxmlformats.org/officeDocument/2006/relationships/hyperlink" Target="http://sfls.aei.fr/Commission-pharmaciens-medicaments" TargetMode="External"/><Relationship Id="rId4" Type="http://schemas.openxmlformats.org/officeDocument/2006/relationships/hyperlink" Target="https://online.flipbuilder.com/omox/lak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37F7070-2065-A447-B377-451DB542CC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fr-FR" sz="3200" dirty="0"/>
              <a:t>Infection par le VIH en 2022 – Actualisation des connaissances et rôle du pharmacien d’officine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subTitle" idx="1"/>
          </p:nvPr>
        </p:nvSpPr>
        <p:spPr>
          <a:xfrm>
            <a:off x="2695194" y="5169430"/>
            <a:ext cx="6801612" cy="1233671"/>
          </a:xfrm>
          <a:prstGeom prst="rect">
            <a:avLst/>
          </a:prstGeom>
        </p:spPr>
        <p:txBody>
          <a:bodyPr vert="horz" wrap="square" lIns="0" tIns="49123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94945" marR="5080" indent="-33655">
              <a:lnSpc>
                <a:spcPct val="120100"/>
              </a:lnSpc>
            </a:pPr>
            <a:r>
              <a:rPr lang="fr-FR" sz="1800" b="1" spc="-20" dirty="0">
                <a:latin typeface="Calibri" charset="0"/>
                <a:ea typeface="Calibri" charset="0"/>
                <a:cs typeface="Calibri" charset="0"/>
              </a:rPr>
              <a:t>25 novembre 2022;</a:t>
            </a:r>
            <a:r>
              <a:rPr lang="mr-IN" sz="1800" b="1" spc="-20" dirty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fr-FR" sz="1800" b="1" spc="-20" dirty="0">
                <a:latin typeface="Calibri" charset="0"/>
                <a:ea typeface="Calibri" charset="0"/>
                <a:cs typeface="Calibri" charset="0"/>
              </a:rPr>
              <a:t>  Etudiants en pharmacie « Officine »</a:t>
            </a:r>
            <a:endParaRPr lang="fr-FR" sz="180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endParaRPr sz="1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14400" y="6477000"/>
            <a:ext cx="71240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>
                <a:solidFill>
                  <a:schemeClr val="bg1">
                    <a:lumMod val="65000"/>
                  </a:schemeClr>
                </a:solidFill>
              </a:rPr>
              <a:t>Dr Cédric Arvieux </a:t>
            </a:r>
            <a:r>
              <a:rPr lang="mr-IN" sz="1100" i="1" dirty="0">
                <a:solidFill>
                  <a:schemeClr val="bg1">
                    <a:lumMod val="65000"/>
                  </a:schemeClr>
                </a:solidFill>
              </a:rPr>
              <a:t>–</a:t>
            </a:r>
            <a:r>
              <a:rPr lang="fr-FR" sz="1100" i="1" dirty="0">
                <a:solidFill>
                  <a:schemeClr val="bg1">
                    <a:lumMod val="65000"/>
                  </a:schemeClr>
                </a:solidFill>
              </a:rPr>
              <a:t> CHU de Rennes </a:t>
            </a:r>
            <a:r>
              <a:rPr lang="mr-IN" sz="1100" i="1" dirty="0">
                <a:solidFill>
                  <a:schemeClr val="bg1">
                    <a:lumMod val="65000"/>
                  </a:schemeClr>
                </a:solidFill>
              </a:rPr>
              <a:t>–</a:t>
            </a:r>
            <a:r>
              <a:rPr lang="fr-FR" sz="1100" i="1" dirty="0">
                <a:solidFill>
                  <a:schemeClr val="bg1">
                    <a:lumMod val="65000"/>
                  </a:schemeClr>
                </a:solidFill>
              </a:rPr>
              <a:t> COREVIH Bretagne </a:t>
            </a:r>
            <a:r>
              <a:rPr lang="mr-IN" sz="1100" i="1" dirty="0">
                <a:solidFill>
                  <a:schemeClr val="bg1">
                    <a:lumMod val="65000"/>
                  </a:schemeClr>
                </a:solidFill>
              </a:rPr>
              <a:t>–</a:t>
            </a:r>
            <a:r>
              <a:rPr lang="fr-FR" sz="1100" i="1" dirty="0">
                <a:solidFill>
                  <a:schemeClr val="bg1">
                    <a:lumMod val="65000"/>
                  </a:schemeClr>
                </a:solidFill>
              </a:rPr>
              <a:t> Société française de Lutte contre le Sida (SFLS)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FEC89DF0-FF6F-2945-8B6C-2F27C3809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E9265-4255-BC45-8DF3-A5EC1086258D}" type="datetime10">
              <a:rPr lang="fr-FR" smtClean="0"/>
              <a:t>21:09</a:t>
            </a:fld>
            <a:endParaRPr lang="en-US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87F337C0-9A62-A440-B204-D1EF66A0F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6EEDD1B-E8E0-8D4A-A4A2-09F2AC2CC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41616"/>
            <a:ext cx="1334530" cy="16459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fr-FR" dirty="0">
                <a:latin typeface="Calibri" charset="0"/>
                <a:ea typeface="Calibri" charset="0"/>
                <a:cs typeface="Calibri" charset="0"/>
              </a:rPr>
              <a:t>Une peu d’histoire</a:t>
            </a:r>
            <a:r>
              <a:rPr lang="mr-IN" dirty="0">
                <a:latin typeface="Calibri" charset="0"/>
                <a:ea typeface="Calibri" charset="0"/>
                <a:cs typeface="Calibri" charset="0"/>
              </a:rPr>
              <a:t>…</a:t>
            </a:r>
            <a:r>
              <a:rPr lang="fr-FR" dirty="0"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47108" name="Picture 13" descr="Structure VI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9635" y="4419194"/>
            <a:ext cx="73501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13" descr="Structure VI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3859" y="3841261"/>
            <a:ext cx="735013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13" descr="Structure VI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9459" y="2544273"/>
            <a:ext cx="735013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3" descr="Structure VI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9532" y="5114436"/>
            <a:ext cx="735013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13" descr="Structure VI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1822" y="5766898"/>
            <a:ext cx="735012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3" name="Rectangle 4"/>
          <p:cNvSpPr>
            <a:spLocks noChangeArrowheads="1"/>
          </p:cNvSpPr>
          <p:nvPr/>
        </p:nvSpPr>
        <p:spPr bwMode="auto">
          <a:xfrm>
            <a:off x="1789070" y="6128890"/>
            <a:ext cx="4324352" cy="2437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1981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: Description des 1</a:t>
            </a:r>
            <a:r>
              <a:rPr lang="fr-FR" sz="1200" b="1" baseline="30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ers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cas de « Sida » aux USA</a:t>
            </a:r>
          </a:p>
        </p:txBody>
      </p:sp>
      <p:sp>
        <p:nvSpPr>
          <p:cNvPr id="6" name="Rectangle 5"/>
          <p:cNvSpPr/>
          <p:nvPr/>
        </p:nvSpPr>
        <p:spPr>
          <a:xfrm>
            <a:off x="1965327" y="5742702"/>
            <a:ext cx="3460748" cy="2437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1983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: découverte du VIH1</a:t>
            </a: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2871826" y="5276255"/>
            <a:ext cx="5588043" cy="2437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1983-1985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: mise au point des tests de dépistage, découverte du VIH-2</a:t>
            </a: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3514070" y="4839376"/>
            <a:ext cx="5226805" cy="2437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1987-1994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: antirétroviraux mis sur le marché, INTI : AZT, ddI, </a:t>
            </a:r>
            <a:r>
              <a:rPr lang="fr-FR" sz="1200" b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ddC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d4T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03200" y="4390086"/>
            <a:ext cx="3211513" cy="2437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1995 -1996 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: trithérapies (</a:t>
            </a:r>
            <a:r>
              <a:rPr lang="fr-FR" sz="1200" b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antiprotéases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4801244" y="3953712"/>
            <a:ext cx="4265911" cy="2437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2007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: trithérapie avec anti-Intégrase, découverte de l’effet TasP</a:t>
            </a:r>
          </a:p>
        </p:txBody>
      </p:sp>
      <p:pic>
        <p:nvPicPr>
          <p:cNvPr id="47119" name="Picture 13" descr="Structure VI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8246" y="3188805"/>
            <a:ext cx="735012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0" name="Picture 13" descr="Structure VI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9094" y="1891811"/>
            <a:ext cx="73501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6324925" y="2953334"/>
            <a:ext cx="3208764" cy="2437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 defTabSz="914400">
              <a:lnSpc>
                <a:spcPct val="80000"/>
              </a:lnSpc>
              <a:defRPr/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2017</a:t>
            </a:r>
            <a:r>
              <a:rPr lang="fr-FR" sz="12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: AMM pour le TDF/FTC en PrEP en France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814870" y="3435518"/>
            <a:ext cx="2176943" cy="2437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 defTabSz="914400">
              <a:lnSpc>
                <a:spcPct val="80000"/>
              </a:lnSpc>
              <a:defRPr/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2015</a:t>
            </a:r>
            <a:r>
              <a:rPr lang="fr-FR" sz="12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: </a:t>
            </a:r>
            <a:r>
              <a:rPr lang="fr-FR" sz="1200" b="1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Auto-tests</a:t>
            </a:r>
            <a:r>
              <a:rPr lang="fr-FR" sz="12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en pharmacie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31C20D-F1FE-9A4B-BC34-D88E3D2921DD}"/>
              </a:ext>
            </a:extLst>
          </p:cNvPr>
          <p:cNvSpPr/>
          <p:nvPr/>
        </p:nvSpPr>
        <p:spPr>
          <a:xfrm>
            <a:off x="6916645" y="2501706"/>
            <a:ext cx="3074688" cy="2437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 defTabSz="914400">
              <a:lnSpc>
                <a:spcPct val="80000"/>
              </a:lnSpc>
              <a:defRPr/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2018</a:t>
            </a:r>
            <a:r>
              <a:rPr lang="fr-FR" sz="12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bithérapies et traitements intermittents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4B3E9B-2DCB-E348-A03A-186C821D0CA3}"/>
              </a:ext>
            </a:extLst>
          </p:cNvPr>
          <p:cNvSpPr/>
          <p:nvPr/>
        </p:nvSpPr>
        <p:spPr>
          <a:xfrm>
            <a:off x="6994490" y="2088699"/>
            <a:ext cx="4145329" cy="2437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 defTabSz="914400">
              <a:lnSpc>
                <a:spcPct val="80000"/>
              </a:lnSpc>
              <a:defRPr/>
            </a:pPr>
            <a:r>
              <a:rPr lang="fr-FR" sz="12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2021</a:t>
            </a:r>
            <a:r>
              <a:rPr lang="fr-FR" sz="12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traitements injectables à longue durée d’action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4CE3255-D375-B945-8A4F-DA15899BA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6BE0A-02B6-D94C-8EFD-CC9810266E76}" type="datetime10">
              <a:rPr lang="fr-FR" smtClean="0"/>
              <a:t>21:09</a:t>
            </a:fld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A338CA-D1B3-B34F-86A8-6FCD30A37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73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1946A9-F1A1-9971-4A9D-A11F771BB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outils (2)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71C3EDA4-E363-CA07-2DB7-06E12F127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7154" y="2070836"/>
            <a:ext cx="6873577" cy="4512844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D99523-52C3-BCE9-081D-E5F8C5737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8055-529F-2E41-8D2C-1598C4E88893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71A89A9-6D57-C119-CEB3-E4DD21AF4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451ACFD-FAEE-0E8C-BEDC-24E761875FC9}"/>
              </a:ext>
            </a:extLst>
          </p:cNvPr>
          <p:cNvSpPr txBox="1"/>
          <p:nvPr/>
        </p:nvSpPr>
        <p:spPr>
          <a:xfrm>
            <a:off x="3120888" y="1626669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http://sfls.aei.fr/Commission-pharmaciens-medicaments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2443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0668000" y="228600"/>
            <a:ext cx="1066800" cy="771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367AA7D6-CA60-354B-8E2E-AF3AD9A9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653" y="2438400"/>
            <a:ext cx="8991600" cy="1645920"/>
          </a:xfrm>
        </p:spPr>
        <p:txBody>
          <a:bodyPr>
            <a:normAutofit/>
          </a:bodyPr>
          <a:lstStyle/>
          <a:p>
            <a:r>
              <a:rPr lang="fr-FR" sz="4000" b="1" spc="-55" dirty="0">
                <a:solidFill>
                  <a:srgbClr val="001F5F"/>
                </a:solidFill>
                <a:latin typeface="Calibri"/>
                <a:cs typeface="Calibri"/>
              </a:rPr>
              <a:t>ON récapitule les C</a:t>
            </a:r>
            <a:r>
              <a:rPr lang="fr-FR" sz="4000" b="1" spc="-5" dirty="0">
                <a:solidFill>
                  <a:srgbClr val="001F5F"/>
                </a:solidFill>
                <a:latin typeface="Calibri"/>
                <a:cs typeface="Calibri"/>
              </a:rPr>
              <a:t>OMPETENC</a:t>
            </a:r>
            <a:r>
              <a:rPr lang="fr-FR" sz="4000" b="1" spc="-4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4000" b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40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4000" b="1" spc="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40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400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4000" b="1" spc="-4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4000" b="1" spc="-5" dirty="0">
                <a:solidFill>
                  <a:srgbClr val="001F5F"/>
                </a:solidFill>
                <a:latin typeface="Calibri"/>
                <a:cs typeface="Calibri"/>
              </a:rPr>
              <a:t>OL</a:t>
            </a:r>
            <a:r>
              <a:rPr lang="fr-FR" sz="4000" b="1" spc="-5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4000" b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40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4000" b="1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4000" b="1" dirty="0">
                <a:solidFill>
                  <a:srgbClr val="001F5F"/>
                </a:solidFill>
                <a:latin typeface="Calibri"/>
                <a:cs typeface="Calibri"/>
              </a:rPr>
              <a:t>U </a:t>
            </a:r>
            <a:r>
              <a:rPr lang="fr-FR" sz="4000" b="1" spc="-5" dirty="0">
                <a:solidFill>
                  <a:srgbClr val="001F5F"/>
                </a:solidFill>
                <a:latin typeface="Calibri"/>
                <a:cs typeface="Calibri"/>
              </a:rPr>
              <a:t>PHAR</a:t>
            </a:r>
            <a:r>
              <a:rPr lang="fr-FR" sz="4000" b="1" spc="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sz="4000" b="1" spc="-8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4000" b="1" spc="-5" dirty="0">
                <a:solidFill>
                  <a:srgbClr val="001F5F"/>
                </a:solidFill>
                <a:latin typeface="Calibri"/>
                <a:cs typeface="Calibri"/>
              </a:rPr>
              <a:t>CIEN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AFCB8BB-3174-8341-A416-BC80675258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A2A321-A8C0-AD4C-9B27-E3B5B4A76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737D-D4F9-3345-B2B9-5E9621C18B2B}" type="datetime10">
              <a:rPr lang="fr-FR" smtClean="0"/>
              <a:t>21:10</a:t>
            </a:fld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CF503BA-748F-FA4F-B774-13B908D0A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101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59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5739" y="550590"/>
            <a:ext cx="10863469" cy="731994"/>
          </a:xfrm>
          <a:prstGeom prst="rect">
            <a:avLst/>
          </a:prstGeom>
        </p:spPr>
        <p:txBody>
          <a:bodyPr vert="horz" wrap="square" lIns="0" tIns="1762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19710"/>
            <a:r>
              <a:rPr sz="4000" dirty="0">
                <a:latin typeface="Calibri"/>
                <a:cs typeface="Calibri"/>
              </a:rPr>
              <a:t>LA</a:t>
            </a:r>
            <a:r>
              <a:rPr sz="4000" spc="-15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PR</a:t>
            </a:r>
            <a:r>
              <a:rPr sz="4000" spc="-65" dirty="0">
                <a:latin typeface="Calibri"/>
                <a:cs typeface="Calibri"/>
              </a:rPr>
              <a:t>E</a:t>
            </a:r>
            <a:r>
              <a:rPr sz="4000" dirty="0">
                <a:latin typeface="Calibri"/>
                <a:cs typeface="Calibri"/>
              </a:rPr>
              <a:t>SC</a:t>
            </a:r>
            <a:r>
              <a:rPr sz="4000" spc="-15" dirty="0">
                <a:latin typeface="Calibri"/>
                <a:cs typeface="Calibri"/>
              </a:rPr>
              <a:t>R</a:t>
            </a:r>
            <a:r>
              <a:rPr sz="4000" dirty="0">
                <a:latin typeface="Calibri"/>
                <a:cs typeface="Calibri"/>
              </a:rPr>
              <a:t>IP</a:t>
            </a:r>
            <a:r>
              <a:rPr sz="4000" spc="15" dirty="0">
                <a:latin typeface="Calibri"/>
                <a:cs typeface="Calibri"/>
              </a:rPr>
              <a:t>T</a:t>
            </a:r>
            <a:r>
              <a:rPr sz="4000" spc="-20" dirty="0">
                <a:latin typeface="Calibri"/>
                <a:cs typeface="Calibri"/>
              </a:rPr>
              <a:t>I</a:t>
            </a:r>
            <a:r>
              <a:rPr sz="4000" dirty="0">
                <a:latin typeface="Calibri"/>
                <a:cs typeface="Calibri"/>
              </a:rPr>
              <a:t>ON</a:t>
            </a:r>
            <a:r>
              <a:rPr sz="4000" spc="-90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D</a:t>
            </a:r>
            <a:r>
              <a:rPr sz="4000" spc="-70" dirty="0">
                <a:latin typeface="Calibri"/>
                <a:cs typeface="Calibri"/>
              </a:rPr>
              <a:t>E</a:t>
            </a:r>
            <a:r>
              <a:rPr sz="4000" dirty="0">
                <a:latin typeface="Calibri"/>
                <a:cs typeface="Calibri"/>
              </a:rPr>
              <a:t>S</a:t>
            </a:r>
            <a:r>
              <a:rPr lang="fr-FR" sz="4000" dirty="0">
                <a:latin typeface="Calibri"/>
                <a:cs typeface="Calibri"/>
              </a:rPr>
              <a:t> </a:t>
            </a:r>
            <a:r>
              <a:rPr lang="fr-FR" sz="4000" dirty="0" err="1">
                <a:latin typeface="Calibri"/>
                <a:cs typeface="Calibri"/>
              </a:rPr>
              <a:t>antirétrovitaux</a:t>
            </a:r>
            <a:r>
              <a:rPr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7F71237-03D6-894D-ACBD-68A3883E8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/>
            <a:r>
              <a:rPr lang="fr-FR" sz="2400" b="1" dirty="0">
                <a:solidFill>
                  <a:srgbClr val="001F5F"/>
                </a:solidFill>
                <a:latin typeface="Calibri"/>
                <a:cs typeface="Calibri"/>
              </a:rPr>
              <a:t>Médi</a:t>
            </a:r>
            <a:r>
              <a:rPr lang="fr-FR" sz="2400" b="1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400" b="1" dirty="0">
                <a:solidFill>
                  <a:srgbClr val="001F5F"/>
                </a:solidFill>
                <a:latin typeface="Calibri"/>
                <a:cs typeface="Calibri"/>
              </a:rPr>
              <a:t>ame</a:t>
            </a:r>
            <a:r>
              <a:rPr lang="fr-FR" sz="2400" b="1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b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b="1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lang="fr-FR" sz="2400"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b="1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b="1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b="1" dirty="0">
                <a:solidFill>
                  <a:srgbClr val="001F5F"/>
                </a:solidFill>
                <a:latin typeface="Calibri"/>
                <a:cs typeface="Calibri"/>
              </a:rPr>
              <a:t>ut</a:t>
            </a:r>
            <a:r>
              <a:rPr lang="fr-FR" sz="2400" b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b="1" dirty="0">
                <a:solidFill>
                  <a:srgbClr val="001F5F"/>
                </a:solidFill>
                <a:latin typeface="Calibri"/>
                <a:cs typeface="Calibri"/>
              </a:rPr>
              <a:t>pa</a:t>
            </a:r>
            <a:r>
              <a:rPr lang="fr-FR" sz="2400" b="1" spc="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b="1" dirty="0">
                <a:solidFill>
                  <a:srgbClr val="001F5F"/>
                </a:solidFill>
                <a:latin typeface="Calibri"/>
                <a:cs typeface="Calibri"/>
              </a:rPr>
              <a:t>icul</a:t>
            </a:r>
            <a:r>
              <a:rPr lang="fr-FR" sz="2400" b="1" spc="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4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b="1" spc="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b="1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endParaRPr lang="fr-FR" sz="2400" dirty="0">
              <a:latin typeface="Calibri"/>
              <a:cs typeface="Calibri"/>
            </a:endParaRPr>
          </a:p>
          <a:p>
            <a:pPr marL="356870" marR="338455" indent="-344170">
              <a:spcBef>
                <a:spcPts val="62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0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sc</a:t>
            </a:r>
            <a:r>
              <a:rPr lang="fr-FR" sz="2000" b="1" spc="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pt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000" b="1" spc="-3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b="1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0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b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b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lang="fr-FR" sz="2000" b="1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b="1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0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0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b="1" spc="-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è</a:t>
            </a:r>
            <a:r>
              <a:rPr lang="fr-FR" sz="20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b="1" spc="-15" dirty="0">
                <a:solidFill>
                  <a:srgbClr val="001F5F"/>
                </a:solidFill>
                <a:latin typeface="Calibri"/>
                <a:cs typeface="Calibri"/>
              </a:rPr>
              <a:t>/PIH</a:t>
            </a:r>
            <a:r>
              <a:rPr lang="fr-FR" sz="20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nnue</a:t>
            </a:r>
            <a:r>
              <a:rPr lang="fr-FR" sz="2000" b="1" spc="-5" dirty="0">
                <a:solidFill>
                  <a:srgbClr val="001F5F"/>
                </a:solidFill>
                <a:latin typeface="Calibri"/>
                <a:cs typeface="Calibri"/>
              </a:rPr>
              <a:t>ll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lang="fr-FR" sz="2000" b="1" spc="-3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0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000" b="1" spc="-2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A),</a:t>
            </a:r>
            <a:r>
              <a:rPr lang="fr-FR" sz="20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0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r 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des</a:t>
            </a:r>
            <a:r>
              <a:rPr lang="fr-FR" sz="2000" b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méde</a:t>
            </a:r>
            <a:r>
              <a:rPr lang="fr-FR" sz="20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000" b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ns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lang="fr-FR" sz="2000" b="1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b="1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0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0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b="1" spc="-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spc="-6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b="1" spc="-5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lang="fr-FR" sz="2000" b="1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z="2000" b="1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me</a:t>
            </a:r>
            <a:r>
              <a:rPr lang="fr-FR" sz="2000" b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és</a:t>
            </a:r>
            <a:r>
              <a:rPr lang="fr-FR" sz="2000" b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0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ns</a:t>
            </a:r>
            <a:r>
              <a:rPr lang="fr-FR" sz="20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sz="2000" b="1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000" b="1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se</a:t>
            </a:r>
            <a:r>
              <a:rPr lang="fr-FR" sz="20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000" b="1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b="1" spc="-3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lang="fr-FR" sz="2000" b="1" spc="1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sz="2000" b="1" spc="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000" b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b="1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000" b="1" spc="5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on</a:t>
            </a:r>
            <a:r>
              <a:rPr lang="fr-FR" sz="2000" b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endParaRPr lang="fr-FR" sz="2000" dirty="0">
              <a:latin typeface="Calibri"/>
              <a:cs typeface="Calibri"/>
            </a:endParaRPr>
          </a:p>
          <a:p>
            <a:pPr marL="356870" marR="5080" indent="-344170" algn="just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424180" algn="l"/>
              </a:tabLst>
            </a:pPr>
            <a:r>
              <a:rPr lang="fr-FR" sz="2000" b="1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b="1" spc="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mu</a:t>
            </a:r>
            <a:r>
              <a:rPr lang="fr-FR" sz="2000" b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sz="2000" b="1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0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b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"</a:t>
            </a:r>
            <a:r>
              <a:rPr lang="fr-FR" sz="20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lang="fr-FR" sz="20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000" b="1" spc="-45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lang="fr-FR" sz="2000" b="1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b="1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"</a:t>
            </a:r>
            <a:r>
              <a:rPr lang="fr-FR" sz="200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5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rme</a:t>
            </a:r>
            <a:r>
              <a:rPr lang="fr-FR" sz="20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au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od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èle</a:t>
            </a:r>
            <a:r>
              <a:rPr lang="fr-FR" sz="20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spc="-14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000" spc="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lo</a:t>
            </a:r>
            <a:r>
              <a:rPr lang="fr-FR" sz="2000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la 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rise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en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spc="-3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e,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ait</a:t>
            </a:r>
            <a:r>
              <a:rPr lang="fr-FR" sz="20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'u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ALD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lang="fr-FR" sz="20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000" spc="-6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ecti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e lo</a:t>
            </a:r>
            <a:r>
              <a:rPr lang="fr-FR" sz="20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du</a:t>
            </a:r>
            <a:r>
              <a:rPr lang="fr-FR"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ée</a:t>
            </a:r>
            <a:r>
              <a:rPr lang="fr-FR" sz="2000" spc="-35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endParaRPr lang="fr-FR" sz="2000" dirty="0">
              <a:latin typeface="Calibri"/>
              <a:cs typeface="Calibri"/>
            </a:endParaRPr>
          </a:p>
          <a:p>
            <a:pPr marL="356870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0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b="1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000" b="1" spc="-3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b="1" spc="-5" dirty="0">
                <a:solidFill>
                  <a:srgbClr val="001F5F"/>
                </a:solidFill>
                <a:latin typeface="Calibri"/>
                <a:cs typeface="Calibri"/>
              </a:rPr>
              <a:t>ll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b="1" spc="-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b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000" b="1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ss</a:t>
            </a:r>
            <a:r>
              <a:rPr lang="fr-FR" sz="2000" b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lang="fr-FR" sz="2000" b="1" spc="1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sz="20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lang="fr-FR" sz="20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ri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pt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lang="fr-FR" sz="2000" spc="-55" dirty="0">
                <a:solidFill>
                  <a:srgbClr val="001F5F"/>
                </a:solidFill>
                <a:latin typeface="Calibri"/>
                <a:cs typeface="Calibri"/>
              </a:rPr>
              <a:t> d’ARV sans changements, 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du</a:t>
            </a:r>
            <a:r>
              <a:rPr lang="fr-FR" sz="20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11</a:t>
            </a:r>
            <a:r>
              <a:rPr lang="fr-FR" sz="20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mois,</a:t>
            </a:r>
            <a:r>
              <a:rPr lang="fr-FR" sz="2000" dirty="0">
                <a:latin typeface="Calibri"/>
                <a:cs typeface="Calibri"/>
              </a:rPr>
              <a:t> 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ar 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mé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deci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ville</a:t>
            </a:r>
            <a:endParaRPr lang="fr-FR" sz="2000" dirty="0">
              <a:latin typeface="Calibri"/>
              <a:cs typeface="Calibri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7092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847850" y="1371536"/>
            <a:ext cx="8424926" cy="5459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576C0943-DD3D-2447-969F-6047372B2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322227"/>
            <a:ext cx="10863469" cy="545331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…A</a:t>
            </a:r>
            <a:r>
              <a:rPr lang="fr-FR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LEUR</a:t>
            </a:r>
            <a:r>
              <a:rPr lang="fr-FR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dispensation</a:t>
            </a:r>
            <a:r>
              <a:rPr lang="fr-FR" b="1" spc="-7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N DOUBLE </a:t>
            </a:r>
            <a:r>
              <a:rPr lang="fr-FR" b="1" spc="-5" dirty="0">
                <a:solidFill>
                  <a:srgbClr val="001F5F"/>
                </a:solidFill>
                <a:latin typeface="Calibri"/>
                <a:cs typeface="Calibri"/>
              </a:rPr>
              <a:t>CI</a:t>
            </a:r>
            <a:r>
              <a:rPr lang="fr-FR" b="1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b="1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IT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720E70E-1C12-1A41-8327-14BEAA358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C94B-9094-004B-886B-CEDEE4E5A9A0}" type="datetime10">
              <a:rPr lang="fr-FR" smtClean="0"/>
              <a:t>21:10</a:t>
            </a:fld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78B377-2074-D14F-9CF0-6872C5DC4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103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643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787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23215"/>
            <a:r>
              <a:rPr sz="4000" spc="-50" dirty="0"/>
              <a:t>R</a:t>
            </a:r>
            <a:r>
              <a:rPr sz="4000" spc="-5" dirty="0"/>
              <a:t>OL</a:t>
            </a:r>
            <a:r>
              <a:rPr sz="4000" dirty="0"/>
              <a:t>E</a:t>
            </a:r>
            <a:r>
              <a:rPr sz="4000" spc="-40" dirty="0"/>
              <a:t> </a:t>
            </a:r>
            <a:r>
              <a:rPr sz="4000" spc="-5" dirty="0"/>
              <a:t>D</a:t>
            </a:r>
            <a:r>
              <a:rPr sz="4000" dirty="0"/>
              <a:t>U </a:t>
            </a:r>
            <a:r>
              <a:rPr sz="4000" spc="-5" dirty="0"/>
              <a:t>PHARM</a:t>
            </a:r>
            <a:r>
              <a:rPr sz="4000" spc="-60" dirty="0"/>
              <a:t>A</a:t>
            </a:r>
            <a:r>
              <a:rPr sz="4000" spc="-5" dirty="0"/>
              <a:t>CIE</a:t>
            </a:r>
            <a:r>
              <a:rPr sz="4000" dirty="0"/>
              <a:t>N</a:t>
            </a:r>
            <a:r>
              <a:rPr sz="4000" spc="-45" dirty="0"/>
              <a:t> </a:t>
            </a:r>
            <a:r>
              <a:rPr sz="4000" dirty="0"/>
              <a:t>1</a:t>
            </a:r>
            <a:r>
              <a:rPr sz="4000" spc="5" dirty="0"/>
              <a:t>/</a:t>
            </a:r>
            <a:r>
              <a:rPr sz="4000" dirty="0"/>
              <a:t>4</a:t>
            </a:r>
            <a:endParaRPr sz="4000"/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695739" y="1779104"/>
            <a:ext cx="10933044" cy="2257028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94665" indent="-344170">
              <a:buClr>
                <a:srgbClr val="001F5F"/>
              </a:buClr>
              <a:buFont typeface="Arial"/>
              <a:buChar char="•"/>
              <a:tabLst>
                <a:tab pos="495300" algn="l"/>
              </a:tabLst>
            </a:pPr>
            <a:r>
              <a:rPr spc="-90" dirty="0"/>
              <a:t>P</a:t>
            </a:r>
            <a:r>
              <a:rPr spc="-15" dirty="0"/>
              <a:t>ar</a:t>
            </a:r>
            <a:r>
              <a:rPr spc="-35" dirty="0"/>
              <a:t>t</a:t>
            </a:r>
            <a:r>
              <a:rPr spc="-20" dirty="0"/>
              <a:t>ena</a:t>
            </a:r>
            <a:r>
              <a:rPr spc="-5" dirty="0"/>
              <a:t>i</a:t>
            </a:r>
            <a:r>
              <a:rPr spc="-75" dirty="0"/>
              <a:t>r</a:t>
            </a:r>
            <a:r>
              <a:rPr spc="-20" dirty="0"/>
              <a:t>e</a:t>
            </a:r>
            <a:r>
              <a:rPr spc="10" dirty="0"/>
              <a:t> </a:t>
            </a:r>
            <a:r>
              <a:rPr spc="-25" dirty="0"/>
              <a:t>d</a:t>
            </a:r>
            <a:r>
              <a:rPr spc="-20" dirty="0"/>
              <a:t>e</a:t>
            </a:r>
            <a:r>
              <a:rPr spc="15" dirty="0"/>
              <a:t> </a:t>
            </a:r>
            <a:r>
              <a:rPr spc="-15" dirty="0"/>
              <a:t>la</a:t>
            </a:r>
            <a:r>
              <a:rPr spc="10" dirty="0"/>
              <a:t> </a:t>
            </a:r>
            <a:r>
              <a:rPr spc="-50" dirty="0"/>
              <a:t>c</a:t>
            </a:r>
            <a:r>
              <a:rPr spc="-25" dirty="0"/>
              <a:t>o</a:t>
            </a:r>
            <a:r>
              <a:rPr spc="-35" dirty="0"/>
              <a:t>g</a:t>
            </a:r>
            <a:r>
              <a:rPr spc="-20" dirty="0"/>
              <a:t>e</a:t>
            </a:r>
            <a:r>
              <a:rPr spc="-70" dirty="0"/>
              <a:t>s</a:t>
            </a:r>
            <a:r>
              <a:rPr spc="-10" dirty="0"/>
              <a:t>t</a:t>
            </a:r>
            <a:r>
              <a:rPr spc="-15" dirty="0"/>
              <a:t>ion</a:t>
            </a:r>
            <a:r>
              <a:rPr spc="20" dirty="0"/>
              <a:t> </a:t>
            </a:r>
            <a:r>
              <a:rPr spc="-25" dirty="0"/>
              <a:t>p</a:t>
            </a:r>
            <a:r>
              <a:rPr dirty="0"/>
              <a:t>l</a:t>
            </a:r>
            <a:r>
              <a:rPr spc="-20" dirty="0"/>
              <a:t>urip</a:t>
            </a:r>
            <a:r>
              <a:rPr spc="-65" dirty="0"/>
              <a:t>r</a:t>
            </a:r>
            <a:r>
              <a:rPr spc="-25" dirty="0"/>
              <a:t>o</a:t>
            </a:r>
            <a:r>
              <a:rPr spc="-80" dirty="0"/>
              <a:t>f</a:t>
            </a:r>
            <a:r>
              <a:rPr spc="-15" dirty="0"/>
              <a:t>essionnelle</a:t>
            </a:r>
          </a:p>
          <a:p>
            <a:pPr marL="494665" indent="-344170">
              <a:spcBef>
                <a:spcPts val="770"/>
              </a:spcBef>
              <a:buClr>
                <a:srgbClr val="001F5F"/>
              </a:buClr>
              <a:buFont typeface="Arial"/>
              <a:buChar char="•"/>
              <a:tabLst>
                <a:tab pos="495300" algn="l"/>
              </a:tabLst>
            </a:pPr>
            <a:r>
              <a:rPr spc="-100" dirty="0"/>
              <a:t>R</a:t>
            </a:r>
            <a:r>
              <a:rPr spc="-20" dirty="0"/>
              <a:t>ôle</a:t>
            </a:r>
            <a:r>
              <a:rPr spc="25" dirty="0"/>
              <a:t> </a:t>
            </a:r>
            <a:r>
              <a:rPr spc="-25" dirty="0"/>
              <a:t>d</a:t>
            </a:r>
            <a:r>
              <a:rPr spc="-20" dirty="0"/>
              <a:t>e</a:t>
            </a:r>
            <a:r>
              <a:rPr spc="20" dirty="0"/>
              <a:t> </a:t>
            </a:r>
            <a:r>
              <a:rPr spc="-30" dirty="0"/>
              <a:t>m</a:t>
            </a:r>
            <a:r>
              <a:rPr spc="-35" dirty="0"/>
              <a:t>é</a:t>
            </a:r>
            <a:r>
              <a:rPr spc="-25" dirty="0"/>
              <a:t>d</a:t>
            </a:r>
            <a:r>
              <a:rPr dirty="0"/>
              <a:t>i</a:t>
            </a:r>
            <a:r>
              <a:rPr spc="-40" dirty="0"/>
              <a:t>a</a:t>
            </a:r>
            <a:r>
              <a:rPr spc="-10" dirty="0"/>
              <a:t>t</a:t>
            </a:r>
            <a:r>
              <a:rPr spc="-5" dirty="0"/>
              <a:t>i</a:t>
            </a:r>
            <a:r>
              <a:rPr spc="-25" dirty="0"/>
              <a:t>on</a:t>
            </a:r>
          </a:p>
          <a:p>
            <a:pPr marL="494665" marR="5080" indent="-344170">
              <a:spcBef>
                <a:spcPts val="765"/>
              </a:spcBef>
              <a:buClr>
                <a:srgbClr val="001F5F"/>
              </a:buClr>
              <a:buFont typeface="Arial"/>
              <a:buChar char="•"/>
              <a:tabLst>
                <a:tab pos="495300" algn="l"/>
              </a:tabLst>
            </a:pPr>
            <a:r>
              <a:rPr spc="-25" dirty="0"/>
              <a:t>C</a:t>
            </a:r>
            <a:r>
              <a:rPr spc="-70" dirty="0"/>
              <a:t>r</a:t>
            </a:r>
            <a:r>
              <a:rPr spc="-20" dirty="0"/>
              <a:t>oisée</a:t>
            </a:r>
            <a:r>
              <a:rPr spc="25" dirty="0"/>
              <a:t> </a:t>
            </a:r>
            <a:r>
              <a:rPr spc="-25" dirty="0"/>
              <a:t>de</a:t>
            </a:r>
            <a:r>
              <a:rPr spc="-15" dirty="0"/>
              <a:t>s</a:t>
            </a:r>
            <a:r>
              <a:rPr spc="20" dirty="0"/>
              <a:t> </a:t>
            </a:r>
            <a:r>
              <a:rPr spc="-25" dirty="0"/>
              <a:t>p</a:t>
            </a:r>
            <a:r>
              <a:rPr spc="-15" dirty="0"/>
              <a:t>a</a:t>
            </a:r>
            <a:r>
              <a:rPr spc="-75" dirty="0"/>
              <a:t>r</a:t>
            </a:r>
            <a:r>
              <a:rPr spc="-45" dirty="0"/>
              <a:t>c</a:t>
            </a:r>
            <a:r>
              <a:rPr spc="-25" dirty="0"/>
              <a:t>ou</a:t>
            </a:r>
            <a:r>
              <a:rPr spc="-75" dirty="0"/>
              <a:t>r</a:t>
            </a:r>
            <a:r>
              <a:rPr spc="-15" dirty="0"/>
              <a:t>s</a:t>
            </a:r>
            <a:r>
              <a:rPr spc="40" dirty="0"/>
              <a:t> </a:t>
            </a:r>
            <a:r>
              <a:rPr spc="-25" dirty="0"/>
              <a:t>de</a:t>
            </a:r>
            <a:r>
              <a:rPr spc="-15" dirty="0"/>
              <a:t>s</a:t>
            </a:r>
            <a:r>
              <a:rPr spc="20" dirty="0"/>
              <a:t> </a:t>
            </a:r>
            <a:r>
              <a:rPr spc="-25" dirty="0"/>
              <a:t>p</a:t>
            </a:r>
            <a:r>
              <a:rPr spc="-35" dirty="0"/>
              <a:t>a</a:t>
            </a:r>
            <a:r>
              <a:rPr spc="-10" dirty="0"/>
              <a:t>t</a:t>
            </a:r>
            <a:r>
              <a:rPr spc="-5" dirty="0"/>
              <a:t>i</a:t>
            </a:r>
            <a:r>
              <a:rPr spc="-20" dirty="0"/>
              <a:t>e</a:t>
            </a:r>
            <a:r>
              <a:rPr spc="-50" dirty="0"/>
              <a:t>n</a:t>
            </a:r>
            <a:r>
              <a:rPr spc="-10" dirty="0"/>
              <a:t>t</a:t>
            </a:r>
            <a:r>
              <a:rPr spc="-20" dirty="0"/>
              <a:t>s</a:t>
            </a:r>
            <a:r>
              <a:rPr spc="-10" dirty="0"/>
              <a:t>,</a:t>
            </a:r>
            <a:r>
              <a:rPr dirty="0"/>
              <a:t> </a:t>
            </a:r>
            <a:r>
              <a:rPr spc="-25" dirty="0"/>
              <a:t>de</a:t>
            </a:r>
            <a:r>
              <a:rPr spc="-15" dirty="0"/>
              <a:t>s</a:t>
            </a:r>
            <a:r>
              <a:rPr spc="10" dirty="0"/>
              <a:t> </a:t>
            </a:r>
            <a:r>
              <a:rPr spc="-25" dirty="0" err="1"/>
              <a:t>p</a:t>
            </a:r>
            <a:r>
              <a:rPr spc="-70" dirty="0" err="1"/>
              <a:t>r</a:t>
            </a:r>
            <a:r>
              <a:rPr spc="-25" dirty="0" err="1"/>
              <a:t>och</a:t>
            </a:r>
            <a:r>
              <a:rPr spc="-30" dirty="0" err="1"/>
              <a:t>e</a:t>
            </a:r>
            <a:r>
              <a:rPr spc="-15" dirty="0" err="1"/>
              <a:t>s</a:t>
            </a:r>
            <a:r>
              <a:rPr lang="fr-FR" spc="-15" dirty="0"/>
              <a:t>,</a:t>
            </a:r>
            <a:r>
              <a:rPr spc="-10" dirty="0"/>
              <a:t> </a:t>
            </a:r>
            <a:r>
              <a:rPr spc="-25" dirty="0"/>
              <a:t>de</a:t>
            </a:r>
            <a:r>
              <a:rPr spc="-15" dirty="0"/>
              <a:t>s</a:t>
            </a:r>
            <a:r>
              <a:rPr spc="20" dirty="0"/>
              <a:t> </a:t>
            </a:r>
            <a:r>
              <a:rPr spc="-20" dirty="0"/>
              <a:t>soi</a:t>
            </a:r>
            <a:r>
              <a:rPr dirty="0"/>
              <a:t>g</a:t>
            </a:r>
            <a:r>
              <a:rPr spc="-25" dirty="0"/>
              <a:t>n</a:t>
            </a:r>
            <a:r>
              <a:rPr spc="-15" dirty="0"/>
              <a:t>a</a:t>
            </a:r>
            <a:r>
              <a:rPr spc="-45" dirty="0"/>
              <a:t>n</a:t>
            </a:r>
            <a:r>
              <a:rPr spc="-10" dirty="0"/>
              <a:t>t</a:t>
            </a:r>
            <a:r>
              <a:rPr spc="-15" dirty="0"/>
              <a:t>s</a:t>
            </a:r>
          </a:p>
          <a:p>
            <a:pPr marL="494665" marR="1031240" indent="-344170">
              <a:spcBef>
                <a:spcPts val="770"/>
              </a:spcBef>
              <a:buClr>
                <a:srgbClr val="001F5F"/>
              </a:buClr>
              <a:buFont typeface="Arial"/>
              <a:buChar char="•"/>
              <a:tabLst>
                <a:tab pos="495300" algn="l"/>
              </a:tabLst>
            </a:pPr>
            <a:r>
              <a:rPr spc="-30" dirty="0">
                <a:cs typeface="Calibri"/>
              </a:rPr>
              <a:t>M</a:t>
            </a:r>
            <a:r>
              <a:rPr spc="-5" dirty="0">
                <a:cs typeface="Calibri"/>
              </a:rPr>
              <a:t>i</a:t>
            </a:r>
            <a:r>
              <a:rPr spc="-15" dirty="0">
                <a:cs typeface="Calibri"/>
              </a:rPr>
              <a:t>ssions</a:t>
            </a:r>
            <a:r>
              <a:rPr spc="20" dirty="0">
                <a:cs typeface="Calibri"/>
              </a:rPr>
              <a:t> </a:t>
            </a:r>
            <a:r>
              <a:rPr spc="-20" dirty="0">
                <a:cs typeface="Calibri"/>
              </a:rPr>
              <a:t>d</a:t>
            </a:r>
            <a:r>
              <a:rPr dirty="0">
                <a:cs typeface="Calibri"/>
              </a:rPr>
              <a:t>’</a:t>
            </a:r>
            <a:r>
              <a:rPr spc="-10" dirty="0">
                <a:cs typeface="Calibri"/>
              </a:rPr>
              <a:t>i</a:t>
            </a:r>
            <a:r>
              <a:rPr spc="-35" dirty="0">
                <a:cs typeface="Calibri"/>
              </a:rPr>
              <a:t>n</a:t>
            </a:r>
            <a:r>
              <a:rPr spc="-75" dirty="0">
                <a:cs typeface="Calibri"/>
              </a:rPr>
              <a:t>f</a:t>
            </a:r>
            <a:r>
              <a:rPr spc="-20" dirty="0">
                <a:cs typeface="Calibri"/>
              </a:rPr>
              <a:t>o</a:t>
            </a:r>
            <a:r>
              <a:rPr spc="-30" dirty="0">
                <a:cs typeface="Calibri"/>
              </a:rPr>
              <a:t>rm</a:t>
            </a:r>
            <a:r>
              <a:rPr spc="-50" dirty="0">
                <a:cs typeface="Calibri"/>
              </a:rPr>
              <a:t>a</a:t>
            </a:r>
            <a:r>
              <a:rPr spc="-10" dirty="0">
                <a:cs typeface="Calibri"/>
              </a:rPr>
              <a:t>t</a:t>
            </a:r>
            <a:r>
              <a:rPr spc="-15" dirty="0">
                <a:cs typeface="Calibri"/>
              </a:rPr>
              <a:t>ion</a:t>
            </a:r>
            <a:r>
              <a:rPr spc="25" dirty="0">
                <a:cs typeface="Calibri"/>
              </a:rPr>
              <a:t> </a:t>
            </a:r>
            <a:r>
              <a:rPr spc="-55" dirty="0">
                <a:cs typeface="Calibri"/>
              </a:rPr>
              <a:t>e</a:t>
            </a:r>
            <a:r>
              <a:rPr spc="-15" dirty="0">
                <a:cs typeface="Calibri"/>
              </a:rPr>
              <a:t>t</a:t>
            </a:r>
            <a:r>
              <a:rPr spc="20" dirty="0">
                <a:cs typeface="Calibri"/>
              </a:rPr>
              <a:t> </a:t>
            </a:r>
            <a:r>
              <a:rPr spc="-50" dirty="0">
                <a:cs typeface="Calibri"/>
              </a:rPr>
              <a:t>c</a:t>
            </a:r>
            <a:r>
              <a:rPr spc="-20" dirty="0">
                <a:cs typeface="Calibri"/>
              </a:rPr>
              <a:t>o</a:t>
            </a:r>
            <a:r>
              <a:rPr spc="-50" dirty="0">
                <a:cs typeface="Calibri"/>
              </a:rPr>
              <a:t>n</a:t>
            </a:r>
            <a:r>
              <a:rPr spc="-10" dirty="0">
                <a:cs typeface="Calibri"/>
              </a:rPr>
              <a:t>t</a:t>
            </a:r>
            <a:r>
              <a:rPr spc="-25" dirty="0">
                <a:cs typeface="Calibri"/>
              </a:rPr>
              <a:t>r</a:t>
            </a:r>
            <a:r>
              <a:rPr spc="-10" dirty="0">
                <a:cs typeface="Calibri"/>
              </a:rPr>
              <a:t>i</a:t>
            </a:r>
            <a:r>
              <a:rPr spc="-15" dirty="0">
                <a:cs typeface="Calibri"/>
              </a:rPr>
              <a:t>b</a:t>
            </a:r>
            <a:r>
              <a:rPr spc="-20" dirty="0">
                <a:cs typeface="Calibri"/>
              </a:rPr>
              <a:t>u</a:t>
            </a:r>
            <a:r>
              <a:rPr spc="-10" dirty="0">
                <a:cs typeface="Calibri"/>
              </a:rPr>
              <a:t>t</a:t>
            </a:r>
            <a:r>
              <a:rPr spc="-15" dirty="0">
                <a:cs typeface="Calibri"/>
              </a:rPr>
              <a:t>ion</a:t>
            </a:r>
            <a:r>
              <a:rPr spc="25" dirty="0">
                <a:cs typeface="Calibri"/>
              </a:rPr>
              <a:t> </a:t>
            </a:r>
            <a:r>
              <a:rPr spc="-20" dirty="0">
                <a:cs typeface="Calibri"/>
              </a:rPr>
              <a:t>à</a:t>
            </a:r>
            <a:r>
              <a:rPr spc="-10" dirty="0">
                <a:cs typeface="Calibri"/>
              </a:rPr>
              <a:t> </a:t>
            </a:r>
            <a:r>
              <a:rPr dirty="0">
                <a:cs typeface="Calibri"/>
              </a:rPr>
              <a:t>l</a:t>
            </a:r>
            <a:r>
              <a:rPr spc="-225" dirty="0">
                <a:cs typeface="Calibri"/>
              </a:rPr>
              <a:t>’</a:t>
            </a:r>
            <a:r>
              <a:rPr spc="-20" dirty="0">
                <a:cs typeface="Calibri"/>
              </a:rPr>
              <a:t>édu</a:t>
            </a:r>
            <a:r>
              <a:rPr spc="-50" dirty="0">
                <a:cs typeface="Calibri"/>
              </a:rPr>
              <a:t>c</a:t>
            </a:r>
            <a:r>
              <a:rPr spc="-40" dirty="0">
                <a:cs typeface="Calibri"/>
              </a:rPr>
              <a:t>a</a:t>
            </a:r>
            <a:r>
              <a:rPr spc="-10" dirty="0">
                <a:cs typeface="Calibri"/>
              </a:rPr>
              <a:t>t</a:t>
            </a:r>
            <a:r>
              <a:rPr spc="-15" dirty="0">
                <a:cs typeface="Calibri"/>
              </a:rPr>
              <a:t>ion</a:t>
            </a:r>
            <a:r>
              <a:rPr spc="25" dirty="0">
                <a:cs typeface="Calibri"/>
              </a:rPr>
              <a:t> </a:t>
            </a:r>
            <a:r>
              <a:rPr spc="-20" dirty="0">
                <a:cs typeface="Calibri"/>
              </a:rPr>
              <a:t>à</a:t>
            </a:r>
            <a:r>
              <a:rPr spc="-5" dirty="0">
                <a:cs typeface="Calibri"/>
              </a:rPr>
              <a:t> </a:t>
            </a:r>
            <a:r>
              <a:rPr spc="5" dirty="0">
                <a:cs typeface="Calibri"/>
              </a:rPr>
              <a:t>l</a:t>
            </a:r>
            <a:r>
              <a:rPr spc="-20" dirty="0">
                <a:cs typeface="Calibri"/>
              </a:rPr>
              <a:t>a</a:t>
            </a:r>
            <a:r>
              <a:rPr spc="-5" dirty="0">
                <a:cs typeface="Calibri"/>
              </a:rPr>
              <a:t> </a:t>
            </a:r>
            <a:r>
              <a:rPr spc="-15" dirty="0">
                <a:cs typeface="Calibri"/>
              </a:rPr>
              <a:t>sa</a:t>
            </a:r>
            <a:r>
              <a:rPr spc="-35" dirty="0">
                <a:cs typeface="Calibri"/>
              </a:rPr>
              <a:t>n</a:t>
            </a:r>
            <a:r>
              <a:rPr spc="-30" dirty="0">
                <a:cs typeface="Calibri"/>
              </a:rPr>
              <a:t>t</a:t>
            </a:r>
            <a:r>
              <a:rPr spc="-20" dirty="0">
                <a:cs typeface="Calibri"/>
              </a:rPr>
              <a:t>é</a:t>
            </a:r>
          </a:p>
          <a:p>
            <a:pPr marL="494665" indent="-344170">
              <a:spcBef>
                <a:spcPts val="765"/>
              </a:spcBef>
              <a:buClr>
                <a:srgbClr val="001F5F"/>
              </a:buClr>
              <a:buFont typeface="Arial"/>
              <a:buChar char="•"/>
              <a:tabLst>
                <a:tab pos="495300" algn="l"/>
              </a:tabLst>
            </a:pPr>
            <a:r>
              <a:rPr spc="-75" dirty="0"/>
              <a:t>R</a:t>
            </a:r>
            <a:r>
              <a:rPr spc="-15" dirty="0"/>
              <a:t>ela</a:t>
            </a:r>
            <a:r>
              <a:rPr spc="-10" dirty="0"/>
              <a:t>i</a:t>
            </a:r>
            <a:r>
              <a:rPr spc="5" dirty="0"/>
              <a:t> </a:t>
            </a:r>
            <a:r>
              <a:rPr spc="-25" dirty="0"/>
              <a:t>de</a:t>
            </a:r>
            <a:r>
              <a:rPr spc="-15" dirty="0"/>
              <a:t>s</a:t>
            </a:r>
            <a:r>
              <a:rPr spc="15" dirty="0"/>
              <a:t> </a:t>
            </a:r>
            <a:r>
              <a:rPr spc="-20" dirty="0"/>
              <a:t>a</a:t>
            </a:r>
            <a:r>
              <a:rPr spc="-15" dirty="0"/>
              <a:t>u</a:t>
            </a:r>
            <a:r>
              <a:rPr spc="-30" dirty="0"/>
              <a:t>t</a:t>
            </a:r>
            <a:r>
              <a:rPr spc="-25" dirty="0"/>
              <a:t>o</a:t>
            </a:r>
            <a:r>
              <a:rPr spc="-30" dirty="0"/>
              <a:t>r</a:t>
            </a:r>
            <a:r>
              <a:rPr spc="-5" dirty="0"/>
              <a:t>i</a:t>
            </a:r>
            <a:r>
              <a:rPr spc="-30" dirty="0"/>
              <a:t>t</a:t>
            </a:r>
            <a:r>
              <a:rPr spc="-15" dirty="0"/>
              <a:t>és</a:t>
            </a:r>
            <a:r>
              <a:rPr spc="-5" dirty="0"/>
              <a:t> </a:t>
            </a:r>
            <a:r>
              <a:rPr spc="-20" dirty="0"/>
              <a:t>san</a:t>
            </a:r>
            <a:r>
              <a:rPr dirty="0"/>
              <a:t>i</a:t>
            </a:r>
            <a:r>
              <a:rPr spc="-55" dirty="0"/>
              <a:t>t</a:t>
            </a:r>
            <a:r>
              <a:rPr spc="-20" dirty="0"/>
              <a:t>a</a:t>
            </a:r>
            <a:r>
              <a:rPr dirty="0"/>
              <a:t>i</a:t>
            </a:r>
            <a:r>
              <a:rPr spc="-75" dirty="0"/>
              <a:t>r</a:t>
            </a:r>
            <a:r>
              <a:rPr spc="-15" dirty="0"/>
              <a:t>es</a:t>
            </a:r>
          </a:p>
        </p:txBody>
      </p:sp>
    </p:spTree>
    <p:extLst>
      <p:ext uri="{BB962C8B-B14F-4D97-AF65-F5344CB8AC3E}">
        <p14:creationId xmlns:p14="http://schemas.microsoft.com/office/powerpoint/2010/main" val="2747426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89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56870"/>
            <a:r>
              <a:rPr sz="4000" spc="-50" dirty="0"/>
              <a:t>R</a:t>
            </a:r>
            <a:r>
              <a:rPr sz="4000" spc="-5" dirty="0"/>
              <a:t>OL</a:t>
            </a:r>
            <a:r>
              <a:rPr sz="4000" dirty="0"/>
              <a:t>E</a:t>
            </a:r>
            <a:r>
              <a:rPr sz="4000" spc="-45" dirty="0"/>
              <a:t> </a:t>
            </a:r>
            <a:r>
              <a:rPr sz="4000" spc="-5" dirty="0"/>
              <a:t>D</a:t>
            </a:r>
            <a:r>
              <a:rPr sz="4000" dirty="0"/>
              <a:t>U </a:t>
            </a:r>
            <a:r>
              <a:rPr sz="4000" spc="-5" dirty="0"/>
              <a:t>PH</a:t>
            </a:r>
            <a:r>
              <a:rPr sz="4000" spc="-20" dirty="0"/>
              <a:t>A</a:t>
            </a:r>
            <a:r>
              <a:rPr sz="4000" dirty="0"/>
              <a:t>RM</a:t>
            </a:r>
            <a:r>
              <a:rPr sz="4000" spc="-60" dirty="0"/>
              <a:t>A</a:t>
            </a:r>
            <a:r>
              <a:rPr sz="4000" spc="-5" dirty="0"/>
              <a:t>CI</a:t>
            </a:r>
            <a:r>
              <a:rPr sz="4000" spc="-10" dirty="0"/>
              <a:t>E</a:t>
            </a:r>
            <a:r>
              <a:rPr sz="4000" dirty="0"/>
              <a:t>N</a:t>
            </a:r>
            <a:r>
              <a:rPr sz="4000" spc="-45" dirty="0"/>
              <a:t> </a:t>
            </a:r>
            <a:r>
              <a:rPr sz="4000" dirty="0"/>
              <a:t>2/4</a:t>
            </a:r>
            <a:endParaRPr sz="400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CD6248A-E847-5D43-9F49-BF284FAFE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b="1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400" b="1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b="1" spc="-5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4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b="1" spc="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b="1" spc="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400" b="1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b="1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b="1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sz="2400" b="1" spc="-7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b="1" dirty="0">
                <a:solidFill>
                  <a:srgbClr val="001F5F"/>
                </a:solidFill>
                <a:latin typeface="Calibri"/>
                <a:cs typeface="Calibri"/>
              </a:rPr>
              <a:t>du </a:t>
            </a:r>
            <a:r>
              <a:rPr lang="fr-FR" sz="2400" b="1" spc="-5" dirty="0">
                <a:solidFill>
                  <a:srgbClr val="001F5F"/>
                </a:solidFill>
                <a:latin typeface="Calibri"/>
                <a:cs typeface="Calibri"/>
              </a:rPr>
              <a:t>mé</a:t>
            </a:r>
            <a:r>
              <a:rPr lang="fr-FR" sz="2400" b="1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4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400" b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400" b="1" dirty="0">
                <a:solidFill>
                  <a:srgbClr val="001F5F"/>
                </a:solidFill>
                <a:latin typeface="Calibri"/>
                <a:cs typeface="Calibri"/>
              </a:rPr>
              <a:t>am</a:t>
            </a:r>
            <a:r>
              <a:rPr lang="fr-FR" sz="24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b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b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b="1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endParaRPr lang="fr-FR" sz="2400" dirty="0">
              <a:latin typeface="Calibri"/>
              <a:cs typeface="Calibri"/>
            </a:endParaRPr>
          </a:p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endParaRPr lang="fr-FR" sz="240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14070" lvl="1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Im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lang="fr-FR"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4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ale</a:t>
            </a:r>
            <a:r>
              <a:rPr lang="fr-FR"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du 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DMP</a:t>
            </a:r>
            <a:endParaRPr lang="fr-FR" sz="2400" dirty="0">
              <a:latin typeface="Calibri"/>
              <a:cs typeface="Calibri"/>
            </a:endParaRPr>
          </a:p>
          <a:p>
            <a:pPr marL="814070" marR="78105" lvl="1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Co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aissa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lang="fr-FR"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ents</a:t>
            </a:r>
            <a:r>
              <a:rPr lang="fr-FR" sz="2400" spc="-9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escri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Hô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al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s 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ô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al)</a:t>
            </a:r>
            <a:r>
              <a:rPr lang="fr-FR" sz="2400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 l</a:t>
            </a:r>
            <a:r>
              <a:rPr lang="fr-FR" sz="2400" spc="-18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400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400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endParaRPr lang="fr-FR" sz="2400" spc="-7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14070" marR="78105" lvl="1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Im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lang="fr-FR"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2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ecin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ali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armacie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ré</a:t>
            </a:r>
            <a:r>
              <a:rPr lang="fr-FR" sz="2400" spc="-6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z="2400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ent</a:t>
            </a:r>
            <a:endParaRPr lang="fr-FR" sz="2400" dirty="0">
              <a:latin typeface="Calibri"/>
              <a:cs typeface="Calibri"/>
            </a:endParaRPr>
          </a:p>
          <a:p>
            <a:pPr marL="814070" lvl="1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se</a:t>
            </a:r>
            <a:r>
              <a:rPr lang="fr-FR" sz="2400" spc="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spc="-3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lang="fr-FR"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ents</a:t>
            </a:r>
            <a:endParaRPr lang="fr-FR" sz="2400" dirty="0">
              <a:latin typeface="Calibri"/>
              <a:cs typeface="Calibri"/>
            </a:endParaRPr>
          </a:p>
          <a:p>
            <a:pPr marL="814070" lvl="1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spc="-7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400" spc="-6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spc="-20" dirty="0">
                <a:solidFill>
                  <a:srgbClr val="001F5F"/>
                </a:solidFill>
                <a:latin typeface="Calibri"/>
                <a:cs typeface="Calibri"/>
              </a:rPr>
              <a:t> se</a:t>
            </a:r>
            <a:r>
              <a:rPr lang="fr-FR" sz="24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nd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res</a:t>
            </a:r>
            <a:endParaRPr lang="fr-FR" dirty="0"/>
          </a:p>
        </p:txBody>
      </p:sp>
      <p:pic>
        <p:nvPicPr>
          <p:cNvPr id="5122" name="Picture 2" descr="Mon espace santé - Vous avez la main sur votre santé">
            <a:extLst>
              <a:ext uri="{FF2B5EF4-FFF2-40B4-BE49-F238E27FC236}">
                <a16:creationId xmlns:a16="http://schemas.microsoft.com/office/drawing/2014/main" id="{14FCD781-965D-930D-B69F-493D890D1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038" y="1779104"/>
            <a:ext cx="2190750" cy="1360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853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787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23215"/>
            <a:r>
              <a:rPr sz="4000" spc="-50" dirty="0"/>
              <a:t>R</a:t>
            </a:r>
            <a:r>
              <a:rPr sz="4000" spc="-5" dirty="0"/>
              <a:t>OL</a:t>
            </a:r>
            <a:r>
              <a:rPr sz="4000" dirty="0"/>
              <a:t>E</a:t>
            </a:r>
            <a:r>
              <a:rPr sz="4000" spc="-40" dirty="0"/>
              <a:t> </a:t>
            </a:r>
            <a:r>
              <a:rPr sz="4000" spc="-5" dirty="0"/>
              <a:t>D</a:t>
            </a:r>
            <a:r>
              <a:rPr sz="4000" dirty="0"/>
              <a:t>U </a:t>
            </a:r>
            <a:r>
              <a:rPr sz="4000" spc="-5" dirty="0"/>
              <a:t>PHARM</a:t>
            </a:r>
            <a:r>
              <a:rPr sz="4000" spc="-60" dirty="0"/>
              <a:t>A</a:t>
            </a:r>
            <a:r>
              <a:rPr sz="4000" spc="-5" dirty="0"/>
              <a:t>CIE</a:t>
            </a:r>
            <a:r>
              <a:rPr sz="4000" dirty="0"/>
              <a:t>N</a:t>
            </a:r>
            <a:r>
              <a:rPr sz="4000" spc="-45" dirty="0"/>
              <a:t> </a:t>
            </a:r>
            <a:r>
              <a:rPr sz="4000" dirty="0"/>
              <a:t>3</a:t>
            </a:r>
            <a:r>
              <a:rPr sz="4000" spc="5" dirty="0"/>
              <a:t>/</a:t>
            </a:r>
            <a:r>
              <a:rPr sz="4000" dirty="0"/>
              <a:t>4</a:t>
            </a:r>
            <a:endParaRPr sz="400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433A48-7A71-4341-A7FE-DDCD2CDF8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1779104"/>
            <a:ext cx="10933044" cy="4926496"/>
          </a:xfrm>
        </p:spPr>
        <p:txBody>
          <a:bodyPr>
            <a:normAutofit/>
          </a:bodyPr>
          <a:lstStyle/>
          <a:p>
            <a:pPr marL="12700"/>
            <a:r>
              <a:rPr lang="fr-FR" b="1" spc="-4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ôle</a:t>
            </a:r>
            <a:r>
              <a:rPr lang="fr-FR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da</a:t>
            </a:r>
            <a:r>
              <a:rPr lang="fr-FR" b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la p</a:t>
            </a:r>
            <a:r>
              <a:rPr lang="fr-FR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b="1" spc="-2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b="1" spc="-3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lang="fr-FR" b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l’i</a:t>
            </a:r>
            <a:r>
              <a:rPr lang="fr-FR" b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b="1" spc="-5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b="1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b="1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lang="fr-FR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du</a:t>
            </a:r>
            <a:r>
              <a:rPr lang="fr-FR" b="1"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b="1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lang="fr-FR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lang="fr-FR" dirty="0">
              <a:latin typeface="Calibri"/>
              <a:cs typeface="Calibri"/>
            </a:endParaRPr>
          </a:p>
          <a:p>
            <a:pPr marL="356870" indent="-344170">
              <a:spcBef>
                <a:spcPts val="53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Ri</a:t>
            </a:r>
            <a:r>
              <a:rPr lang="fr-FR" sz="18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lang="fr-FR" sz="1800" spc="-30" dirty="0">
                <a:solidFill>
                  <a:srgbClr val="001F5F"/>
                </a:solidFill>
                <a:latin typeface="Calibri"/>
                <a:cs typeface="Calibri"/>
              </a:rPr>
              <a:t>transmission</a:t>
            </a:r>
            <a:endParaRPr lang="fr-FR" sz="18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1800" spc="-65" dirty="0">
                <a:solidFill>
                  <a:srgbClr val="001F5F"/>
                </a:solidFill>
                <a:latin typeface="Calibri"/>
                <a:cs typeface="Calibri"/>
              </a:rPr>
              <a:t>Information sur les </a:t>
            </a:r>
            <a:r>
              <a:rPr lang="fr-FR" sz="1800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18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z="18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18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z="18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tifs, </a:t>
            </a:r>
            <a:r>
              <a:rPr lang="fr-FR" sz="1800" spc="-10" dirty="0" err="1">
                <a:solidFill>
                  <a:srgbClr val="001F5F"/>
                </a:solidFill>
                <a:latin typeface="Calibri"/>
                <a:cs typeface="Calibri"/>
              </a:rPr>
              <a:t>meur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 possibilité de remboursement</a:t>
            </a:r>
            <a:endParaRPr lang="fr-FR" sz="18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1800" spc="-25" dirty="0">
                <a:solidFill>
                  <a:srgbClr val="001F5F"/>
                </a:solidFill>
                <a:latin typeface="Calibri"/>
                <a:cs typeface="Calibri"/>
              </a:rPr>
              <a:t>Us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1800" spc="-3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lang="fr-FR" sz="18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18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ogu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5" dirty="0">
                <a:solidFill>
                  <a:srgbClr val="001F5F"/>
                </a:solidFill>
                <a:latin typeface="Calibri"/>
                <a:cs typeface="Calibri"/>
              </a:rPr>
              <a:t>in</a:t>
            </a:r>
            <a:r>
              <a:rPr lang="fr-FR" sz="1800" spc="-15" dirty="0">
                <a:solidFill>
                  <a:srgbClr val="001F5F"/>
                </a:solidFill>
                <a:latin typeface="Calibri"/>
                <a:cs typeface="Calibri"/>
              </a:rPr>
              <a:t>jec</a:t>
            </a:r>
            <a:r>
              <a:rPr lang="fr-FR" sz="18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1800" spc="-5" dirty="0">
                <a:solidFill>
                  <a:srgbClr val="001F5F"/>
                </a:solidFill>
                <a:latin typeface="Calibri"/>
                <a:cs typeface="Calibri"/>
              </a:rPr>
              <a:t>bl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15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lang="fr-FR" sz="18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ringue</a:t>
            </a:r>
            <a:r>
              <a:rPr lang="fr-FR" sz="18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lang="fr-FR" sz="18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18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1800" spc="-3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un</a:t>
            </a:r>
            <a:r>
              <a:rPr lang="fr-FR" sz="18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endParaRPr lang="fr-FR" sz="18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1800" spc="-6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1800" spc="-30" dirty="0">
                <a:solidFill>
                  <a:srgbClr val="001F5F"/>
                </a:solidFill>
                <a:latin typeface="Calibri"/>
                <a:cs typeface="Calibri"/>
              </a:rPr>
              <a:t>tt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tion</a:t>
            </a:r>
            <a:r>
              <a:rPr lang="fr-FR" sz="18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par</a:t>
            </a:r>
            <a:r>
              <a:rPr lang="fr-FR" sz="1800" spc="-5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1800" spc="-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lang="fr-FR" sz="1800" spc="-25" dirty="0">
                <a:solidFill>
                  <a:srgbClr val="001F5F"/>
                </a:solidFill>
                <a:latin typeface="Calibri"/>
                <a:cs typeface="Calibri"/>
              </a:rPr>
              <a:t>è</a:t>
            </a:r>
            <a:r>
              <a:rPr lang="fr-FR" sz="18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18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sz="18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18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1800" spc="-15" dirty="0">
                <a:solidFill>
                  <a:srgbClr val="001F5F"/>
                </a:solidFill>
                <a:latin typeface="Calibri"/>
                <a:cs typeface="Calibri"/>
              </a:rPr>
              <a:t>ole</a:t>
            </a:r>
            <a:r>
              <a:rPr lang="fr-FR" sz="18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18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ts</a:t>
            </a:r>
            <a:r>
              <a:rPr lang="fr-FR" sz="1800" spc="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18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sz="18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15" dirty="0">
                <a:solidFill>
                  <a:srgbClr val="001F5F"/>
                </a:solidFill>
                <a:latin typeface="Calibri"/>
                <a:cs typeface="Calibri"/>
              </a:rPr>
              <a:t>jeu</a:t>
            </a:r>
            <a:r>
              <a:rPr lang="fr-FR" sz="18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18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18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sz="1800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lang="fr-FR" sz="1800" dirty="0">
              <a:latin typeface="Calibri"/>
              <a:cs typeface="Calibri"/>
            </a:endParaRPr>
          </a:p>
          <a:p>
            <a:pPr marL="12700">
              <a:spcBef>
                <a:spcPts val="615"/>
              </a:spcBef>
            </a:pPr>
            <a:r>
              <a:rPr lang="fr-FR" b="1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ôle</a:t>
            </a:r>
            <a:r>
              <a:rPr lang="fr-FR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da</a:t>
            </a:r>
            <a:r>
              <a:rPr lang="fr-FR" b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b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lang="fr-FR"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dép</a:t>
            </a:r>
            <a:r>
              <a:rPr lang="fr-FR" b="1" spc="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b="1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b="1" spc="-4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(Au</a:t>
            </a:r>
            <a:r>
              <a:rPr lang="fr-FR"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spc="-4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endParaRPr lang="fr-FR" dirty="0">
              <a:latin typeface="Calibri"/>
              <a:cs typeface="Calibri"/>
            </a:endParaRPr>
          </a:p>
          <a:p>
            <a:pPr marL="356870" indent="-344170">
              <a:spcBef>
                <a:spcPts val="53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Co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nnaî</a:t>
            </a:r>
            <a:r>
              <a:rPr lang="fr-FR" sz="18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18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lang="fr-FR" sz="1800" spc="-3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sz="18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1800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ts</a:t>
            </a:r>
            <a:endParaRPr lang="fr-FR" sz="18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1800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-3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18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z="1800" spc="-15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18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18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z="1800" spc="-15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18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18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-15" dirty="0">
                <a:solidFill>
                  <a:srgbClr val="001F5F"/>
                </a:solidFill>
                <a:latin typeface="Calibri"/>
                <a:cs typeface="Calibri"/>
              </a:rPr>
              <a:t>oin</a:t>
            </a:r>
            <a:r>
              <a:rPr lang="fr-FR" sz="18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18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4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18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18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18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id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endParaRPr lang="fr-FR" sz="18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1800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18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18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itionn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18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18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1800" spc="-30" dirty="0">
                <a:solidFill>
                  <a:srgbClr val="001F5F"/>
                </a:solidFill>
                <a:latin typeface="Calibri"/>
                <a:cs typeface="Calibri"/>
              </a:rPr>
              <a:t>mm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1800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lang="fr-FR" sz="18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18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18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rlocu</a:t>
            </a:r>
            <a:r>
              <a:rPr lang="fr-FR" sz="18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ur</a:t>
            </a:r>
            <a:r>
              <a:rPr lang="fr-FR" sz="18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18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1800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z="18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lang="fr-FR" sz="18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1800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-3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18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z="1800" spc="-15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18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18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nd</a:t>
            </a:r>
            <a:r>
              <a:rPr lang="fr-FR" sz="18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5" dirty="0">
                <a:solidFill>
                  <a:srgbClr val="001F5F"/>
                </a:solidFill>
                <a:latin typeface="Calibri"/>
                <a:cs typeface="Calibri"/>
              </a:rPr>
              <a:t> en</a:t>
            </a:r>
            <a:r>
              <a:rPr lang="fr-FR" sz="18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omp</a:t>
            </a:r>
            <a:r>
              <a:rPr lang="fr-FR" sz="18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sz="18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cts</a:t>
            </a:r>
            <a:r>
              <a:rPr lang="fr-FR" sz="18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1800" spc="-60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lang="fr-FR" sz="1800" spc="-3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lang="fr-FR" sz="18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iqu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-5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lang="fr-FR" sz="18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1800" spc="-7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-3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chiqu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18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-15" dirty="0">
                <a:solidFill>
                  <a:srgbClr val="001F5F"/>
                </a:solidFill>
                <a:latin typeface="Calibri"/>
                <a:cs typeface="Calibri"/>
              </a:rPr>
              <a:t>ocia</a:t>
            </a:r>
            <a:r>
              <a:rPr lang="fr-FR" sz="18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lang="fr-FR" sz="18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1800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1800" dirty="0">
                <a:latin typeface="Calibri"/>
                <a:cs typeface="Calibri"/>
              </a:rPr>
              <a:t> 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18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tie</a:t>
            </a:r>
            <a:r>
              <a:rPr lang="fr-FR" sz="18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lang="fr-FR" sz="1800" dirty="0"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1800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1800" spc="-3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1800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z="1800" spc="-15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18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1800" spc="-15" dirty="0">
                <a:solidFill>
                  <a:srgbClr val="001F5F"/>
                </a:solidFill>
                <a:latin typeface="Calibri"/>
                <a:cs typeface="Calibri"/>
              </a:rPr>
              <a:t>orie</a:t>
            </a:r>
            <a:r>
              <a:rPr lang="fr-FR" sz="1800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18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18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18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</a:p>
          <a:p>
            <a:pPr marL="12700" lvl="0">
              <a:spcBef>
                <a:spcPts val="615"/>
              </a:spcBef>
            </a:pP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Futur proche</a:t>
            </a:r>
            <a:endParaRPr lang="fr-FR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56870" indent="-344170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1800" spc="-35" dirty="0">
                <a:solidFill>
                  <a:srgbClr val="001F5F"/>
                </a:solidFill>
                <a:latin typeface="Calibri"/>
                <a:cs typeface="Calibri"/>
              </a:rPr>
              <a:t>Réalisation des tests à l’officine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1038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057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23215"/>
            <a:r>
              <a:rPr sz="4000" spc="-50" dirty="0"/>
              <a:t>R</a:t>
            </a:r>
            <a:r>
              <a:rPr sz="4000" spc="-5" dirty="0"/>
              <a:t>OL</a:t>
            </a:r>
            <a:r>
              <a:rPr sz="4000" dirty="0"/>
              <a:t>E</a:t>
            </a:r>
            <a:r>
              <a:rPr sz="4000" spc="-40" dirty="0"/>
              <a:t> </a:t>
            </a:r>
            <a:r>
              <a:rPr sz="4000" spc="-5" dirty="0"/>
              <a:t>D</a:t>
            </a:r>
            <a:r>
              <a:rPr sz="4000" dirty="0"/>
              <a:t>U </a:t>
            </a:r>
            <a:r>
              <a:rPr sz="4000" spc="-5" dirty="0"/>
              <a:t>PHARM</a:t>
            </a:r>
            <a:r>
              <a:rPr sz="4000" spc="-60" dirty="0"/>
              <a:t>A</a:t>
            </a:r>
            <a:r>
              <a:rPr sz="4000" spc="-5" dirty="0"/>
              <a:t>CIE</a:t>
            </a:r>
            <a:r>
              <a:rPr sz="4000" dirty="0"/>
              <a:t>N</a:t>
            </a:r>
            <a:r>
              <a:rPr sz="4000" spc="-45" dirty="0"/>
              <a:t> </a:t>
            </a:r>
            <a:r>
              <a:rPr sz="4000" dirty="0"/>
              <a:t>4</a:t>
            </a:r>
            <a:r>
              <a:rPr sz="4000" spc="5" dirty="0"/>
              <a:t>/</a:t>
            </a:r>
            <a:r>
              <a:rPr sz="4000" dirty="0"/>
              <a:t>4</a:t>
            </a:r>
            <a:endParaRPr sz="400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8ED530D-428F-C446-8C2B-73C21A822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2590800"/>
            <a:ext cx="10933044" cy="3501887"/>
          </a:xfrm>
        </p:spPr>
        <p:txBody>
          <a:bodyPr/>
          <a:lstStyle/>
          <a:p>
            <a:pPr marL="356870" indent="-344170">
              <a:lnSpc>
                <a:spcPct val="80000"/>
              </a:lnSpc>
              <a:spcBef>
                <a:spcPts val="1410"/>
              </a:spcBef>
              <a:buClr>
                <a:srgbClr val="006FC0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3200" b="1" spc="-65" dirty="0">
                <a:solidFill>
                  <a:srgbClr val="006FC0"/>
                </a:solidFill>
                <a:latin typeface="Calibri"/>
                <a:cs typeface="Calibri"/>
              </a:rPr>
              <a:t>Compétence</a:t>
            </a:r>
          </a:p>
          <a:p>
            <a:pPr marL="814070" lvl="1" indent="-344170">
              <a:lnSpc>
                <a:spcPct val="80000"/>
              </a:lnSpc>
              <a:spcBef>
                <a:spcPts val="1410"/>
              </a:spcBef>
              <a:buClr>
                <a:srgbClr val="006FC0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Importance de la formation et de l’actualisation des connaissances +++</a:t>
            </a:r>
            <a:endParaRPr lang="fr-FR" sz="2400" dirty="0">
              <a:latin typeface="Calibri"/>
              <a:cs typeface="Calibri"/>
            </a:endParaRPr>
          </a:p>
          <a:p>
            <a:pPr marL="356870" indent="-344170">
              <a:lnSpc>
                <a:spcPct val="80000"/>
              </a:lnSpc>
              <a:spcBef>
                <a:spcPts val="1410"/>
              </a:spcBef>
              <a:buClr>
                <a:srgbClr val="006FC0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3200" b="1" spc="-3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lang="fr-FR" sz="3200" b="1" spc="-20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lang="fr-FR" sz="3200" b="1" spc="-4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3200" b="1" spc="-20" dirty="0">
                <a:solidFill>
                  <a:srgbClr val="006FC0"/>
                </a:solidFill>
                <a:latin typeface="Calibri"/>
                <a:cs typeface="Calibri"/>
              </a:rPr>
              <a:t>fide</a:t>
            </a:r>
            <a:r>
              <a:rPr lang="fr-FR" sz="3200" b="1" spc="-6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3200" b="1" spc="-15" dirty="0">
                <a:solidFill>
                  <a:srgbClr val="006FC0"/>
                </a:solidFill>
                <a:latin typeface="Calibri"/>
                <a:cs typeface="Calibri"/>
              </a:rPr>
              <a:t>tia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lang="fr-FR" sz="3200" b="1" spc="-1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3200" b="1" spc="-6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3200" b="1" spc="-20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</a:p>
          <a:p>
            <a:endParaRPr lang="fr-FR" dirty="0"/>
          </a:p>
        </p:txBody>
      </p:sp>
      <p:sp>
        <p:nvSpPr>
          <p:cNvPr id="3" name="object 3"/>
          <p:cNvSpPr txBox="1"/>
          <p:nvPr/>
        </p:nvSpPr>
        <p:spPr>
          <a:xfrm>
            <a:off x="1219200" y="2971800"/>
            <a:ext cx="10591800" cy="1043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4070" lvl="1" indent="-344170">
              <a:lnSpc>
                <a:spcPct val="80000"/>
              </a:lnSpc>
              <a:spcBef>
                <a:spcPts val="1410"/>
              </a:spcBef>
              <a:buClr>
                <a:srgbClr val="006FC0"/>
              </a:buClr>
              <a:buFont typeface="Arial"/>
              <a:buChar char="•"/>
              <a:tabLst>
                <a:tab pos="357505" algn="l"/>
              </a:tabLst>
            </a:pPr>
            <a:endParaRPr lang="fr-FR" sz="3200" b="1" spc="-20" dirty="0">
              <a:solidFill>
                <a:srgbClr val="006FC0"/>
              </a:solidFill>
              <a:latin typeface="Calibri"/>
              <a:cs typeface="Calibri"/>
            </a:endParaRPr>
          </a:p>
          <a:p>
            <a:pPr marL="356870">
              <a:lnSpc>
                <a:spcPct val="80000"/>
              </a:lnSpc>
            </a:pPr>
            <a:endParaRPr lang="fr-FR" sz="2000" dirty="0">
              <a:solidFill>
                <a:prstClr val="black"/>
              </a:solidFill>
              <a:cs typeface="Calibri"/>
            </a:endParaRPr>
          </a:p>
          <a:p>
            <a:pPr marL="356870">
              <a:lnSpc>
                <a:spcPct val="80000"/>
              </a:lnSpc>
            </a:pPr>
            <a:endParaRPr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2677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86180" y="76200"/>
            <a:ext cx="11001020" cy="798513"/>
          </a:xfrm>
        </p:spPr>
        <p:txBody>
          <a:bodyPr/>
          <a:lstStyle/>
          <a:p>
            <a:r>
              <a:rPr lang="fr-FR" sz="3200" dirty="0"/>
              <a:t>Et pour en savoir plus</a:t>
            </a:r>
            <a:r>
              <a:rPr lang="is-IS" sz="3200" dirty="0"/>
              <a:t>…</a:t>
            </a:r>
            <a:br>
              <a:rPr lang="fr-FR" sz="3200" dirty="0"/>
            </a:br>
            <a:endParaRPr lang="fr-FR" sz="32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CE81FE9-CAC4-85CD-0A20-A77DD7494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447800"/>
            <a:ext cx="4689047" cy="4740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5BECE9-C692-873F-98F4-4A180DB5F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690" y="1428206"/>
            <a:ext cx="3852284" cy="5166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0352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54DE62-F15C-BD49-B5E7-095D1D584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Remerciements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74208D-F282-E14A-8928-4D4F07C091F0}"/>
              </a:ext>
            </a:extLst>
          </p:cNvPr>
          <p:cNvSpPr txBox="1"/>
          <p:nvPr/>
        </p:nvSpPr>
        <p:spPr>
          <a:xfrm>
            <a:off x="1600200" y="1981200"/>
            <a:ext cx="651877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groupe médicaments – pharmacien de la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Santé Publique France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Virginie </a:t>
            </a:r>
            <a:r>
              <a:rPr lang="fr-FR" dirty="0" err="1"/>
              <a:t>Supervie</a:t>
            </a:r>
            <a:r>
              <a:rPr lang="fr-FR" dirty="0"/>
              <a:t>, UMRS 1136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Et tous ceux à qui j’ai emprunté des schémas et graphiques !</a:t>
            </a:r>
          </a:p>
        </p:txBody>
      </p:sp>
      <p:pic>
        <p:nvPicPr>
          <p:cNvPr id="5" name="Shape 186">
            <a:extLst>
              <a:ext uri="{FF2B5EF4-FFF2-40B4-BE49-F238E27FC236}">
                <a16:creationId xmlns:a16="http://schemas.microsoft.com/office/drawing/2014/main" id="{EE040DEA-1FC2-704F-A513-0D788035CDE1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6357" y="1946672"/>
            <a:ext cx="106680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Santé publique France - YouTube">
            <a:extLst>
              <a:ext uri="{FF2B5EF4-FFF2-40B4-BE49-F238E27FC236}">
                <a16:creationId xmlns:a16="http://schemas.microsoft.com/office/drawing/2014/main" id="{89E1A241-E00F-274B-BA97-BB407C343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28" y="2939475"/>
            <a:ext cx="1200329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SERM | GHU Paris psychiatrie &amp; neurosciences">
            <a:extLst>
              <a:ext uri="{FF2B5EF4-FFF2-40B4-BE49-F238E27FC236}">
                <a16:creationId xmlns:a16="http://schemas.microsoft.com/office/drawing/2014/main" id="{984364E1-7A47-8E4B-A692-F89E8AEE8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685" y="4087280"/>
            <a:ext cx="1538143" cy="80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27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Dans le monde, aujourd’hui</a:t>
            </a:r>
            <a:r>
              <a:rPr lang="mr-IN" dirty="0"/>
              <a:t>…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EC825B-1C5F-7843-A635-92207402D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E7565D9-2CDF-D746-A21E-FB0E937FE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0483F-183C-0647-B24A-D6A88B2EAD9F}" type="datetime10">
              <a:rPr lang="fr-FR" smtClean="0"/>
              <a:t>21:09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D7A1AF-AF4C-D44B-A300-8CDBD8905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90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E640D9B-B251-4409-A39B-8F8E4E59BAE0}"/>
              </a:ext>
            </a:extLst>
          </p:cNvPr>
          <p:cNvSpPr txBox="1"/>
          <p:nvPr/>
        </p:nvSpPr>
        <p:spPr>
          <a:xfrm>
            <a:off x="202478" y="6550088"/>
            <a:ext cx="27574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UNAIDS 2022 epidemiological estimates.</a:t>
            </a:r>
            <a:endParaRPr lang="en-CH" sz="1000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C4F1B77D-9239-3545-945A-D29300FE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95" y="168813"/>
            <a:ext cx="10863469" cy="1188720"/>
          </a:xfrm>
        </p:spPr>
        <p:txBody>
          <a:bodyPr/>
          <a:lstStyle/>
          <a:p>
            <a:r>
              <a:rPr lang="fr-FR" dirty="0"/>
              <a:t>Enfants et adultes vivant avec le VIH - 2021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F8E70527-6FAB-5349-83C3-C0A452262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D9428-360A-3F46-ACFE-E7AE6B9F73AD}" type="datetime10">
              <a:rPr lang="fr-FR" smtClean="0"/>
              <a:t>21:09</a:t>
            </a:fld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A58C59-9E09-524D-A93C-4696FEB5B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12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23841E4-782B-52DE-71EF-242DED9FB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5" y="1408483"/>
            <a:ext cx="9418005" cy="4888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E111BF1-008A-D247-9187-76D43D444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2360"/>
            <a:ext cx="11658600" cy="1188720"/>
          </a:xfrm>
        </p:spPr>
        <p:txBody>
          <a:bodyPr/>
          <a:lstStyle/>
          <a:p>
            <a:r>
              <a:rPr lang="fr-FR" dirty="0"/>
              <a:t>Estimation de l’incidence – Enfants et adultes - 2021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1B53E41-9AB3-1143-B817-F828829B6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1CC29-25D1-F54E-A3A2-50A55F158177}" type="datetime10">
              <a:rPr lang="fr-FR" smtClean="0"/>
              <a:t>21:09</a:t>
            </a:fld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D06B7A-9E9F-AD47-811E-A19284C2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13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19A20C9-EFF2-436A-EFA9-F3E32C751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33198"/>
            <a:ext cx="9430807" cy="4894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EBAC791C-5B60-16C8-F9D8-255D0BABEB05}"/>
              </a:ext>
            </a:extLst>
          </p:cNvPr>
          <p:cNvSpPr txBox="1"/>
          <p:nvPr/>
        </p:nvSpPr>
        <p:spPr>
          <a:xfrm>
            <a:off x="202478" y="6550088"/>
            <a:ext cx="27574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UNAIDS 2022 epidemiological estimates.</a:t>
            </a:r>
            <a:endParaRPr lang="en-CH" sz="1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2751767-E66A-2A45-96A3-6E3277CB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526" y="252035"/>
            <a:ext cx="10863469" cy="1188720"/>
          </a:xfrm>
        </p:spPr>
        <p:txBody>
          <a:bodyPr/>
          <a:lstStyle/>
          <a:p>
            <a:r>
              <a:rPr lang="fr-FR" dirty="0"/>
              <a:t>Evolution des décès par Sida – 1990 - 2021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1436E10-C341-C242-8266-4953BF304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9DC-57F1-994B-B5A2-B254EA7C8FF7}" type="datetime10">
              <a:rPr lang="fr-FR" smtClean="0"/>
              <a:t>21:09</a:t>
            </a:fld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69884E-71B5-6E4A-802A-3A08B289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14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2937B16-1B79-86F5-7D79-A94E995CD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524000"/>
            <a:ext cx="8285137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57F1A1C8-7B5E-C54A-72E7-FD881C868D2E}"/>
              </a:ext>
            </a:extLst>
          </p:cNvPr>
          <p:cNvSpPr txBox="1"/>
          <p:nvPr/>
        </p:nvSpPr>
        <p:spPr>
          <a:xfrm>
            <a:off x="202478" y="6550088"/>
            <a:ext cx="27574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UNAIDS 2022 epidemiological estimates.</a:t>
            </a:r>
            <a:endParaRPr lang="en-CH" sz="1000" dirty="0"/>
          </a:p>
        </p:txBody>
      </p:sp>
    </p:spTree>
    <p:extLst>
      <p:ext uri="{BB962C8B-B14F-4D97-AF65-F5344CB8AC3E}">
        <p14:creationId xmlns:p14="http://schemas.microsoft.com/office/powerpoint/2010/main" val="2498262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France, aujourd’hui</a:t>
            </a:r>
            <a:r>
              <a:rPr lang="mr-IN" dirty="0"/>
              <a:t>…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03934F6E-C835-D34A-8105-98ACD1DE5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rapeau France animé Gif 240x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2443"/>
            <a:ext cx="2286000" cy="17145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09C76F4-03E0-8547-893F-74A228835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95D80-DE41-7749-8C60-B817CB67F85A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6669290-30E6-6D40-84E1-D70715D93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18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90675" y="6551849"/>
            <a:ext cx="880692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r>
              <a:rPr lang="fr-FR" sz="1100" dirty="0">
                <a:solidFill>
                  <a:srgbClr val="4D4D4F"/>
                </a:solidFill>
              </a:rPr>
              <a:t>Source : </a:t>
            </a:r>
            <a:r>
              <a:rPr lang="fr-FR" sz="1100" b="0" dirty="0">
                <a:solidFill>
                  <a:srgbClr val="4D4D4F"/>
                </a:solidFill>
              </a:rPr>
              <a:t>Santé publique France; Données de la déclaration obligatoire du VIH au 30/06/2021 corrigées pour les délais, la sous déclaration et les valeurs manquantes</a:t>
            </a:r>
          </a:p>
        </p:txBody>
      </p:sp>
      <p:sp>
        <p:nvSpPr>
          <p:cNvPr id="5122" name="Rectangle 5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/>
              <a:t>Nombre </a:t>
            </a:r>
            <a:r>
              <a:rPr lang="fr-FR" sz="2400" dirty="0"/>
              <a:t>de personnes découvrant leur</a:t>
            </a:r>
            <a:r>
              <a:rPr lang="fr-FR" sz="2400" b="1" dirty="0"/>
              <a:t> séropositivité VIH : 2012 - 2020</a:t>
            </a:r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982E79-5C0E-F549-AF7E-100A6C83A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22" y="1862946"/>
            <a:ext cx="6160755" cy="4336903"/>
          </a:xfrm>
          <a:prstGeom prst="rect">
            <a:avLst/>
          </a:prstGeom>
        </p:spPr>
      </p:pic>
      <p:sp>
        <p:nvSpPr>
          <p:cNvPr id="5" name="Rectangle à coins arrondis 3">
            <a:extLst>
              <a:ext uri="{FF2B5EF4-FFF2-40B4-BE49-F238E27FC236}">
                <a16:creationId xmlns:a16="http://schemas.microsoft.com/office/drawing/2014/main" id="{C6308A28-10B0-764C-B35A-78F411C01A35}"/>
              </a:ext>
            </a:extLst>
          </p:cNvPr>
          <p:cNvSpPr/>
          <p:nvPr/>
        </p:nvSpPr>
        <p:spPr>
          <a:xfrm>
            <a:off x="7061508" y="2365029"/>
            <a:ext cx="907114" cy="1296591"/>
          </a:xfrm>
          <a:prstGeom prst="roundRect">
            <a:avLst/>
          </a:prstGeom>
          <a:solidFill>
            <a:schemeClr val="accent1">
              <a:alpha val="1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1571"/>
            <a:endParaRPr lang="fr-FR" sz="1013">
              <a:solidFill>
                <a:prstClr val="white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DD686A-73AC-D847-B516-A05D4E6D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F9BD-19A9-7E44-AFBE-5C959D385F3F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6CD52AB-2655-0B40-87B3-D6D4D17F0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044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fr-FR" sz="2800" cap="none" dirty="0"/>
              <a:t>DIMINUTION CHEZ LES HSH NÉS EN FRANCE, AUGMENTATION CHEZ CEUX NÉS À L’ ÉTRANGER</a:t>
            </a:r>
            <a:endParaRPr lang="fr-FR" sz="1400" dirty="0"/>
          </a:p>
        </p:txBody>
      </p:sp>
      <p:sp>
        <p:nvSpPr>
          <p:cNvPr id="3" name="ZoneTexte 2"/>
          <p:cNvSpPr txBox="1"/>
          <p:nvPr/>
        </p:nvSpPr>
        <p:spPr>
          <a:xfrm>
            <a:off x="7008283" y="1722252"/>
            <a:ext cx="3389314" cy="27699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Évolution 2013</a:t>
            </a:r>
            <a:r>
              <a:rPr lang="fr-FR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- </a:t>
            </a:r>
            <a:r>
              <a:rPr lang="fr-FR" b="1" dirty="0">
                <a:solidFill>
                  <a:schemeClr val="tx1">
                    <a:lumMod val="50000"/>
                  </a:schemeClr>
                </a:solidFill>
              </a:rPr>
              <a:t>2018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137398" y="2210556"/>
            <a:ext cx="3987801" cy="276999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Hétérosexuel(le)s né(e)s à l’étranger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111469" y="3265591"/>
            <a:ext cx="3308881" cy="276999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HSH nés en France :       -16%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137398" y="4134004"/>
            <a:ext cx="3835401" cy="276999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Hétérosexuel(le)s né(e)s en France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137399" y="4772407"/>
            <a:ext cx="3322640" cy="276999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HSH nés à l’étranger :    +38%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137399" y="5305823"/>
            <a:ext cx="3322640" cy="276999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fr-FR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UDI :                                  -27%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590675" y="6551849"/>
            <a:ext cx="880692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r>
              <a:rPr lang="fr-FR" sz="1100" dirty="0">
                <a:solidFill>
                  <a:srgbClr val="4D4D4F"/>
                </a:solidFill>
              </a:rPr>
              <a:t>Source : </a:t>
            </a:r>
            <a:r>
              <a:rPr lang="fr-FR" sz="1100" b="0" dirty="0">
                <a:solidFill>
                  <a:srgbClr val="4D4D4F"/>
                </a:solidFill>
              </a:rPr>
              <a:t>Santé publique France; Données de la déclaration obligatoire du VIH au 31/03/2019, corrigées pour les délais, la sous déclaration et les valeurs manquantes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74"/>
          <a:stretch/>
        </p:blipFill>
        <p:spPr>
          <a:xfrm>
            <a:off x="1738888" y="1706690"/>
            <a:ext cx="4541910" cy="4224868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97BBE1C-8376-114D-A082-5D9928A83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4EFD-5DDC-7946-8E72-C9CA7B84FCB7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601DB0F-09A3-2047-A517-A1AFC1590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303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E1B1B-5EF0-AC47-AA76-146BF6D7F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Délai médian entre infection et diagnostic</a:t>
            </a:r>
            <a:br>
              <a:rPr lang="fr-FR" dirty="0"/>
            </a:br>
            <a:r>
              <a:rPr lang="fr-FR" b="1" dirty="0"/>
              <a:t>Beaucoup trop long !!</a:t>
            </a:r>
            <a:endParaRPr lang="fr-FR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227124E3-B7C3-EF41-A610-AF5D943C5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D2125D-B36D-D649-A6B3-BC7D2A6AC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7528C4-E03D-3B49-B33C-F21361593D80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0279266-E5BB-7348-911C-5A9551CA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70BBF9B-7AC6-F04B-9602-C5C375ABE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412" y="1670366"/>
            <a:ext cx="6116561" cy="4730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7C19A19-A572-3E48-ADAF-60180786A3A4}"/>
              </a:ext>
            </a:extLst>
          </p:cNvPr>
          <p:cNvSpPr txBox="1"/>
          <p:nvPr/>
        </p:nvSpPr>
        <p:spPr>
          <a:xfrm>
            <a:off x="616688" y="6500466"/>
            <a:ext cx="43268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/>
              <a:t>D’après Virginie </a:t>
            </a:r>
            <a:r>
              <a:rPr lang="fr-FR" sz="1100" i="1" dirty="0" err="1"/>
              <a:t>Supervie</a:t>
            </a:r>
            <a:r>
              <a:rPr lang="fr-FR" sz="1100" i="1" dirty="0"/>
              <a:t> INSERM – Congrès SFLS Grenoble Septembre 2021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2DB0E24-2A51-2340-928F-14CFD6111F55}"/>
              </a:ext>
            </a:extLst>
          </p:cNvPr>
          <p:cNvSpPr txBox="1"/>
          <p:nvPr/>
        </p:nvSpPr>
        <p:spPr>
          <a:xfrm>
            <a:off x="616688" y="3402768"/>
            <a:ext cx="1897912" cy="9233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Données sur la période 2014-2018</a:t>
            </a:r>
          </a:p>
        </p:txBody>
      </p:sp>
    </p:spTree>
    <p:extLst>
      <p:ext uri="{BB962C8B-B14F-4D97-AF65-F5344CB8AC3E}">
        <p14:creationId xmlns:p14="http://schemas.microsoft.com/office/powerpoint/2010/main" val="176407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B1AE445-AFFB-6B47-8904-7610689F3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199407"/>
            <a:ext cx="10863469" cy="1188720"/>
          </a:xfrm>
        </p:spPr>
        <p:txBody>
          <a:bodyPr/>
          <a:lstStyle/>
          <a:p>
            <a:r>
              <a:rPr lang="en-US" b="1" dirty="0"/>
              <a:t>Cascade de la </a:t>
            </a:r>
            <a:r>
              <a:rPr lang="en-US" b="1" dirty="0" err="1"/>
              <a:t>prise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charge </a:t>
            </a:r>
            <a:r>
              <a:rPr lang="en-US" b="1" dirty="0" err="1"/>
              <a:t>en</a:t>
            </a:r>
            <a:r>
              <a:rPr lang="en-US" b="1" dirty="0"/>
              <a:t> 2018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1E2B6E3-8C51-9242-93AD-1EC34DB0F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122856"/>
            <a:ext cx="8455259" cy="460150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0233D80-9EE2-8740-8406-FBBD192BDD6D}"/>
              </a:ext>
            </a:extLst>
          </p:cNvPr>
          <p:cNvSpPr txBox="1"/>
          <p:nvPr/>
        </p:nvSpPr>
        <p:spPr>
          <a:xfrm>
            <a:off x="1828800" y="1524659"/>
            <a:ext cx="1043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/>
              <a:t>∼ 171.300</a:t>
            </a:r>
            <a:r>
              <a:rPr lang="fr-FR" sz="2400" dirty="0"/>
              <a:t> personnes vivaient avec le VIH en 2018, </a:t>
            </a:r>
            <a:r>
              <a:rPr lang="is-IS" sz="2400" dirty="0">
                <a:solidFill>
                  <a:srgbClr val="0432FF"/>
                </a:solidFill>
              </a:rPr>
              <a:t>(</a:t>
            </a:r>
            <a:r>
              <a:rPr lang="fr-FR" sz="2400" dirty="0">
                <a:solidFill>
                  <a:srgbClr val="0432FF"/>
                </a:solidFill>
              </a:rPr>
              <a:t>70% hommes)</a:t>
            </a:r>
            <a:endParaRPr lang="en-US" sz="2400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871E48CA-148E-2242-BED7-02C9E547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111E-B7F2-5644-B49D-C3B55C98FAD4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ADFE7C0-983D-1042-9E55-C998BC0F4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74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CE7C7A4-3427-8F4D-BEB2-1FCD2C9D7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rappels sémantiques…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748E779-7EEB-A54D-9CC5-E2652A8AD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VIH ≠ SIDA</a:t>
            </a:r>
          </a:p>
          <a:p>
            <a:r>
              <a:rPr lang="fr-FR" dirty="0"/>
              <a:t>Réfléchir aux termes que l’on utilise et éviter les termes que les patients peuvent considérer comme péjoratif</a:t>
            </a:r>
          </a:p>
          <a:p>
            <a:pPr lvl="1"/>
            <a:r>
              <a:rPr lang="fr-FR" dirty="0"/>
              <a:t>« Contaminé », voire « infecté » par le VIH</a:t>
            </a:r>
          </a:p>
          <a:p>
            <a:pPr lvl="1"/>
            <a:r>
              <a:rPr lang="fr-FR" dirty="0"/>
              <a:t>« Couple sérodiscordant »</a:t>
            </a:r>
          </a:p>
          <a:p>
            <a:pPr lvl="1"/>
            <a:endParaRPr lang="fr-FR" dirty="0"/>
          </a:p>
          <a:p>
            <a:r>
              <a:rPr lang="fr-FR" i="1" dirty="0"/>
              <a:t>Pour parler d’une personnes vivant avec le VIH, on dit simplement « Personne vivant avec le VIH »… (PVVIH)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A4894A-E03F-3F49-B9C9-D5E4062B5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6F1CB-706A-F549-B317-BAA8A125058E}" type="datetime10">
              <a:rPr lang="fr-FR" smtClean="0"/>
              <a:t>21:09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E194965-880D-654B-AE05-999118A23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27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Bretagne</a:t>
            </a:r>
          </a:p>
        </p:txBody>
      </p:sp>
      <p:pic>
        <p:nvPicPr>
          <p:cNvPr id="2052" name="Picture 4" descr="http://www.drapeau-breton.fr/wp-content/gallery/gifs-bretons_1/drapeau-anime-bretagn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139219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C74F2E6-3723-DA4E-A8F7-DD1547B8B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509155"/>
            <a:ext cx="3744145" cy="5410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139356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B0DDE08-1147-B847-9FCB-E5E92018E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4.000 patients suivis en Bretagne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A1520A0-F4A5-BB46-929D-C336D4D3F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6C31C1-31B0-6847-A9F3-AB8160E692AE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50DB70-AF7C-3049-B0BD-89E9826A8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1471FD21-7FD5-8326-80AC-3F6D90516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0B3670A-B602-E4EB-76BC-1D6065225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609924"/>
            <a:ext cx="5943600" cy="519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22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FA6E8D-D4BF-D94D-B381-DC08C4180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file active « dynamique », mais peu de nouveaux décès ou découvertes…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3FF5B96-94CC-A64C-B3C1-E2471A28C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F86FE9-2B3A-7549-A086-AB65AA41E7BB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06F985-5159-9649-A7DD-CBD70FF3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6A1F870-B1C4-0588-8FBE-65DF747A2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786" y="1714892"/>
            <a:ext cx="7456799" cy="4847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EA46F84-F50C-84D0-DD64-DBD48D117B6D}"/>
              </a:ext>
            </a:extLst>
          </p:cNvPr>
          <p:cNvSpPr txBox="1"/>
          <p:nvPr/>
        </p:nvSpPr>
        <p:spPr>
          <a:xfrm>
            <a:off x="5375181" y="495300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± 112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B3D5F69-BCD5-6087-31C9-79576DE3BF65}"/>
              </a:ext>
            </a:extLst>
          </p:cNvPr>
          <p:cNvSpPr txBox="1"/>
          <p:nvPr/>
        </p:nvSpPr>
        <p:spPr>
          <a:xfrm>
            <a:off x="5365166" y="4461837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± 60</a:t>
            </a:r>
          </a:p>
        </p:txBody>
      </p:sp>
    </p:spTree>
    <p:extLst>
      <p:ext uri="{BB962C8B-B14F-4D97-AF65-F5344CB8AC3E}">
        <p14:creationId xmlns:p14="http://schemas.microsoft.com/office/powerpoint/2010/main" val="3425781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075D97-400C-434A-9F59-36F48BF04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population qui ne rajeunit pas…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F8017A-508C-4641-A476-C1A3ED6DC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30F282-8F5D-1E48-9B25-DDCFE2F8F17A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50C83F-8339-E747-8FFB-8086D57C9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9D0338-3D3A-A051-7F51-676D2C560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676400"/>
            <a:ext cx="7772400" cy="505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4593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D2224D-918F-2948-A467-EE366805E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Une augmentation progressive mais lente de la proportion des PVVIH nés en Afrique </a:t>
            </a:r>
            <a:r>
              <a:rPr lang="fr-FR" dirty="0" err="1"/>
              <a:t>SuBsaharienne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749EB70-4100-2E42-93E2-63244D6287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F718B9-906C-7D41-997C-DC55785EFAF6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4D2F10-B741-1D4D-B947-84403834D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491D242-13FC-5100-DD31-8E4EE9A1C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676400"/>
            <a:ext cx="7772400" cy="505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1709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0C79664-7146-404D-904E-5F7FCA860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69" y="184606"/>
            <a:ext cx="11267661" cy="1188720"/>
          </a:xfrm>
        </p:spPr>
        <p:txBody>
          <a:bodyPr>
            <a:normAutofit fontScale="90000"/>
          </a:bodyPr>
          <a:lstStyle/>
          <a:p>
            <a:r>
              <a:rPr lang="fr-FR" dirty="0"/>
              <a:t>Les hommes ont majoritairement été infectés suite à un contact sexuel avec un homme… et les femmes aussi !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85EB195-8D17-C24A-99EC-1B98768DF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3BE9B3-5E7D-9E44-97E3-81AECBBFC56B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14BB98-33F1-3943-88AA-99211E915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89E3F0A-5217-EC67-C427-96E0A873A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126" y="1607417"/>
            <a:ext cx="7086600" cy="5079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BA0921-94B1-C246-BDD0-DF55B64D61CD}"/>
              </a:ext>
            </a:extLst>
          </p:cNvPr>
          <p:cNvSpPr/>
          <p:nvPr/>
        </p:nvSpPr>
        <p:spPr>
          <a:xfrm>
            <a:off x="6282912" y="3997505"/>
            <a:ext cx="2480088" cy="211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&lt;&lt;&lt;&lt;</a:t>
            </a:r>
          </a:p>
        </p:txBody>
      </p:sp>
    </p:spTree>
    <p:extLst>
      <p:ext uri="{BB962C8B-B14F-4D97-AF65-F5344CB8AC3E}">
        <p14:creationId xmlns:p14="http://schemas.microsoft.com/office/powerpoint/2010/main" val="3213324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CFDF9E-34E2-1A4A-9081-6FEE490E3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Du point de vue biologique, des patients qui vont plutôt bien…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21A9723-E578-C043-8797-BD9007E4B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111B33-3FF7-5347-8E4A-1CF6DA9F0787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19B3F1-6FB2-2347-9EBC-9031D9337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EBC9E9-3F3B-F5AB-3098-6CD4AD8C5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868" y="1628867"/>
            <a:ext cx="6802434" cy="4965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052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5D2DBB-EF6C-7244-A797-F418A3F5A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         en 2021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190E87-E53C-F94F-AFBC-D94B08FAA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/>
              <a:t>Près de 4.000 personnes vivant avec le VIH suivies</a:t>
            </a:r>
          </a:p>
          <a:p>
            <a:pPr lvl="1"/>
            <a:r>
              <a:rPr lang="fr-FR" sz="2400" dirty="0"/>
              <a:t>69% nés en France, 20% nés en Afrique subsaharienne</a:t>
            </a:r>
          </a:p>
          <a:p>
            <a:r>
              <a:rPr lang="fr-FR" sz="2800" dirty="0"/>
              <a:t>Majoritairement des hommes (2/3), dont 60% par transmission homosexuelle</a:t>
            </a:r>
          </a:p>
          <a:p>
            <a:r>
              <a:rPr lang="fr-FR" sz="2800" dirty="0"/>
              <a:t>≤ ¼ ont atteint le stade SIDA</a:t>
            </a:r>
          </a:p>
          <a:p>
            <a:r>
              <a:rPr lang="fr-FR" sz="2800" dirty="0"/>
              <a:t>78 nouveaux diagnostics (1/3 = tardif, dont 11 SIDA)</a:t>
            </a:r>
          </a:p>
          <a:p>
            <a:pPr lvl="1"/>
            <a:r>
              <a:rPr lang="fr-FR" sz="2400" dirty="0"/>
              <a:t>Afrique : 20 % (mais 69% des femmes)</a:t>
            </a:r>
          </a:p>
          <a:p>
            <a:pPr lvl="1"/>
            <a:r>
              <a:rPr lang="fr-FR" sz="2400" dirty="0"/>
              <a:t>Hommes (79%) :  58 % transmissions HSH *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532726B-4F9D-6C4B-B869-4A4348EC0A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E490BC-0881-9547-A0D3-F1E25DC1FDFE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6614745-0329-1941-9708-B436E1AC0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100" name="Picture 4" descr="Résultat de recherche d'images pour &quot;drapeau breton gif&quot;">
            <a:extLst>
              <a:ext uri="{FF2B5EF4-FFF2-40B4-BE49-F238E27FC236}">
                <a16:creationId xmlns:a16="http://schemas.microsoft.com/office/drawing/2014/main" id="{971ADAB4-F4E1-C44E-A1C0-AC75C1D2A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29397"/>
            <a:ext cx="1075403" cy="840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36D71F4-C9F7-694B-BFEA-91A5E4DFF7E5}"/>
              </a:ext>
            </a:extLst>
          </p:cNvPr>
          <p:cNvSpPr txBox="1"/>
          <p:nvPr/>
        </p:nvSpPr>
        <p:spPr>
          <a:xfrm>
            <a:off x="1740441" y="6451482"/>
            <a:ext cx="439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* Pour les modes de transmission « connus »</a:t>
            </a:r>
          </a:p>
        </p:txBody>
      </p:sp>
    </p:spTree>
    <p:extLst>
      <p:ext uri="{BB962C8B-B14F-4D97-AF65-F5344CB8AC3E}">
        <p14:creationId xmlns:p14="http://schemas.microsoft.com/office/powerpoint/2010/main" val="4151780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Quel est le risque de transmission du VIH ?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F368BF3-71C7-754D-80F3-1312DEC033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648BE0E-5854-554B-9908-FA6A5EE59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48CA-5594-F449-833B-A1DEC04EDEBD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440DEE-2286-814D-ADBD-71AB369F3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570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Albert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047999" y="1779104"/>
            <a:ext cx="8580783" cy="4313583"/>
          </a:xfrm>
        </p:spPr>
        <p:txBody>
          <a:bodyPr/>
          <a:lstStyle/>
          <a:p>
            <a:r>
              <a:rPr lang="fr-FR" sz="2800" dirty="0"/>
              <a:t>Albert débarque à votre officine à 9h un lundi matin, tout en panique. Il a eu un rapport sexuel sans préservatif avec une ancienne copine samedi soir, et il ne l’a pas trouvé très en forme</a:t>
            </a:r>
            <a:r>
              <a:rPr lang="is-IS" sz="2800" dirty="0"/>
              <a:t>… dimanche matin, il a pensé qu’elle était peut-être malade et dimanche soir il était persuadé qu’elle avait le SIDA !!!</a:t>
            </a:r>
            <a:endParaRPr lang="fr-FR" sz="28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33600"/>
            <a:ext cx="1965255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2ADE5D0-8C78-374A-B122-122D7F406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E8A51-5036-6C49-8B54-6ACBE6442B50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4CA50D5-D62F-DE41-A273-ACD35F848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45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6D9BC88-EC71-694A-BBA2-3668B9396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FFE0FC7-F6A8-8E4F-8AA4-FA75F773D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Un peu d’épidémiologie : où en est-on du VIH en 2022 ?</a:t>
            </a:r>
          </a:p>
          <a:p>
            <a:r>
              <a:rPr lang="fr-FR" dirty="0"/>
              <a:t>Prise de risque et risque de transmission</a:t>
            </a:r>
          </a:p>
          <a:p>
            <a:r>
              <a:rPr lang="fr-FR" dirty="0"/>
              <a:t>Les outils de la prévention</a:t>
            </a:r>
          </a:p>
          <a:p>
            <a:pPr lvl="1"/>
            <a:r>
              <a:rPr lang="fr-FR" dirty="0" err="1"/>
              <a:t>TasP</a:t>
            </a:r>
            <a:endParaRPr lang="fr-FR" dirty="0"/>
          </a:p>
          <a:p>
            <a:pPr lvl="1"/>
            <a:r>
              <a:rPr lang="fr-FR" dirty="0"/>
              <a:t>PrEP</a:t>
            </a:r>
          </a:p>
          <a:p>
            <a:pPr lvl="1"/>
            <a:r>
              <a:rPr lang="fr-FR" dirty="0"/>
              <a:t>TPE</a:t>
            </a:r>
          </a:p>
          <a:p>
            <a:r>
              <a:rPr lang="fr-FR" dirty="0"/>
              <a:t>Dépistages</a:t>
            </a:r>
          </a:p>
          <a:p>
            <a:r>
              <a:rPr lang="fr-FR" dirty="0"/>
              <a:t>Les traitements antirétroviraux</a:t>
            </a:r>
          </a:p>
          <a:p>
            <a:r>
              <a:rPr lang="fr-FR" dirty="0"/>
              <a:t>Tendances en 2020-2022</a:t>
            </a:r>
          </a:p>
          <a:p>
            <a:r>
              <a:rPr lang="fr-FR" dirty="0"/>
              <a:t>Interactions médicamenteuses</a:t>
            </a:r>
          </a:p>
          <a:p>
            <a:r>
              <a:rPr lang="fr-FR" dirty="0"/>
              <a:t>Récapitulatif des rôles du pharmacien</a:t>
            </a:r>
          </a:p>
          <a:p>
            <a:endParaRPr lang="fr-FR" dirty="0"/>
          </a:p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E881FDE-DF6A-494B-B1DF-951338BFE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EB01-C5B6-304F-B650-A8913C96F9FD}" type="datetime10">
              <a:rPr lang="fr-FR" smtClean="0"/>
              <a:t>21:09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A6C9E48-727E-3541-BE1E-537B302BC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630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200" dirty="0"/>
              <a:t>Quelle est la probabilité approximative que sa copine (née en Bretagne) soit infectée par le VIH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dirty="0"/>
              <a:t>10%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5%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1%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0,1%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0,01%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7B63E6-541A-9D4B-B921-32F838AC2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ECD2-1BAF-BE4F-95E8-0EEE22BE6461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6D7184-A25E-F843-8F40-D665DB2B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103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200" dirty="0"/>
              <a:t>Quelle est la probabilité approximative que sa copine (née en Bretagne) soit infectée par le VIH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10%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5%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1%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0,1%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0,01%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1F0343-6E8F-A345-B4DD-A75286441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72C1-9B09-754A-85CE-C5465E7BE731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389B93-BA74-D641-B660-3A30AB0CC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003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000" dirty="0"/>
              <a:t>Si elle est effectivement infectée par le VIH, quelle est la probabilité approximative de transmission à Albert (probabilité de transmission par un rapport hétérosexuel vaginal sans préservatif)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dirty="0"/>
              <a:t>50%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25%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10%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1%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0,5%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0,05 %</a:t>
            </a:r>
          </a:p>
          <a:p>
            <a:pPr marL="514350" indent="-514350">
              <a:buFont typeface="+mj-lt"/>
              <a:buAutoNum type="alphaLcPeriod"/>
            </a:pP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D5FC6C-D63A-504D-9759-59EB62F59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32375-343E-2741-BB31-367C71223665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271799-34DB-8144-BD0D-9A1FEDA38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84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/>
              <a:t>Si elle est effectivement infectée par le VIH, quelle est la probabilité de transmission à Albert (probabilité de transmission par rapport sexuel non protégé)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50%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25%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10%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1%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0,5%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0,05 %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ED509F-AB48-E747-9F70-AB786CA8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E4B55-4910-224B-8745-F0C773A98C45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A30079-17D7-5845-AC58-59182A0A6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509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Risque de transmission du VIH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63" r="12617"/>
          <a:stretch/>
        </p:blipFill>
        <p:spPr>
          <a:xfrm>
            <a:off x="8991600" y="6295906"/>
            <a:ext cx="1886955" cy="416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Objet 6"/>
          <p:cNvGraphicFramePr>
            <a:graphicFrameLocks noChangeAspect="1"/>
          </p:cNvGraphicFramePr>
          <p:nvPr/>
        </p:nvGraphicFramePr>
        <p:xfrm>
          <a:off x="1600200" y="1695408"/>
          <a:ext cx="9055100" cy="462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9055100" imgH="4622800" progId="Word.Document.12">
                  <p:embed/>
                </p:oleObj>
              </mc:Choice>
              <mc:Fallback>
                <p:oleObj name="Document" r:id="rId3" imgW="9055100" imgH="4622800" progId="Word.Document.12">
                  <p:embed/>
                  <p:pic>
                    <p:nvPicPr>
                      <p:cNvPr id="7" name="Obje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00200" y="1695408"/>
                        <a:ext cx="9055100" cy="462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7AED7B-E5FB-3241-AE5C-FEA8CDB6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2DFD9-0137-B84C-8114-7839B605CBF5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CDEF4C-B11C-CD41-B04A-8A9E0AC96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56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Prévention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0DB3F6A-8F4A-5C46-93A0-C0C5529E13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B96C198-514A-FD41-90C6-7FD02A72E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04E9-B2E0-CF4E-91EC-FB48CEA9031E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8AC5F5-2A2E-BD47-8681-70D342384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805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200" dirty="0"/>
              <a:t>Individuellement, quel est le moyen de prévention du VIH le plus efficace en 2022 ?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dirty="0"/>
              <a:t>La circoncision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Le préservatif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Le traitement antirétroviral du partenaire séropositif (TasP)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Le traitement antirétroviral du partenaire séronégatif (PrEP)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Un programme de conseil d’abstinence</a:t>
            </a:r>
          </a:p>
          <a:p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E77E96F-C394-804E-90D8-192F48E26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6202-9281-BB42-B5F0-92C319809FB9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2DBCFF-3642-164A-B779-DC025C43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909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200" dirty="0"/>
              <a:t>Individuellement, quel est le moyen de prévention du VIH le plus efficace en 2021 ?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D9D9D9"/>
                </a:solidFill>
              </a:rPr>
              <a:t>La circoncision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D9D9D9"/>
                </a:solidFill>
              </a:rPr>
              <a:t>Le préservatif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Le traitement antirétroviral du partenaire séropositif (TasP)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D9D9D9"/>
                </a:solidFill>
              </a:rPr>
              <a:t>Le traitement antirétroviral du partenaire séronégatif (PrEP)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D9D9D9"/>
                </a:solidFill>
              </a:rPr>
              <a:t>Un programme de conseil d’abstinence</a:t>
            </a:r>
          </a:p>
          <a:p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CF46B4C-6F6C-584A-AB52-0BA72C4AA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1ACE6-BA69-014F-9A96-CD24672A25B0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9E0C69A-C73B-5342-9926-E757F3488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208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991FDBB-C72C-F541-93C0-281E885B3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Classez les dans l’ordre !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A7F0CC0-256D-6F4C-97B5-437C79382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dirty="0"/>
              <a:t>La circoncision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Le préservatif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Le traitement antirétroviral du partenaire séropositif (TasP)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Le traitement antirétroviral du partenaire séronégatif (PrEP)</a:t>
            </a:r>
          </a:p>
          <a:p>
            <a:pPr marL="514350" indent="-514350">
              <a:buFont typeface="+mj-lt"/>
              <a:buAutoNum type="alphaLcPeriod"/>
            </a:pPr>
            <a:r>
              <a:rPr lang="fr-FR" dirty="0"/>
              <a:t>Un programme de conseil d’abstinence</a:t>
            </a:r>
          </a:p>
          <a:p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3DEBE83-E603-F742-BE93-17143003B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19D-2A22-3349-ADBA-3F98C4B77693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C28DF36-C71D-AB47-AA99-844287820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595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Dans l’ordre 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Le traitement antirétroviral du partenaire séropositif (TasP)</a:t>
            </a:r>
          </a:p>
          <a:p>
            <a:pPr marL="514350" indent="-514350">
              <a:buFont typeface="+mj-lt"/>
              <a:buAutoNum type="alphaLcPeriod"/>
            </a:pPr>
            <a:endParaRPr lang="fr-FR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Le préservatif</a:t>
            </a:r>
          </a:p>
          <a:p>
            <a:pPr marL="514350" indent="-514350">
              <a:buFont typeface="+mj-lt"/>
              <a:buAutoNum type="alphaLcPeriod"/>
            </a:pPr>
            <a:endParaRPr lang="fr-FR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Le traitement antirétroviral du partenaire séronégatif (PrEP)</a:t>
            </a:r>
          </a:p>
          <a:p>
            <a:pPr marL="514350" indent="-514350">
              <a:buFont typeface="+mj-lt"/>
              <a:buAutoNum type="alphaLcPeriod"/>
            </a:pPr>
            <a:endParaRPr lang="fr-FR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La circoncision</a:t>
            </a:r>
          </a:p>
          <a:p>
            <a:pPr marL="514350" indent="-514350">
              <a:buFont typeface="+mj-lt"/>
              <a:buAutoNum type="alphaLcPeriod"/>
            </a:pPr>
            <a:endParaRPr lang="fr-FR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Un programme de conseil d’abstinence</a:t>
            </a:r>
          </a:p>
        </p:txBody>
      </p:sp>
      <p:sp>
        <p:nvSpPr>
          <p:cNvPr id="4" name="Explosion 2 3"/>
          <p:cNvSpPr/>
          <p:nvPr/>
        </p:nvSpPr>
        <p:spPr bwMode="auto">
          <a:xfrm>
            <a:off x="8968276" y="1847130"/>
            <a:ext cx="2555800" cy="90424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96 %</a:t>
            </a:r>
          </a:p>
        </p:txBody>
      </p:sp>
      <p:sp>
        <p:nvSpPr>
          <p:cNvPr id="5" name="Explosion 2 4"/>
          <p:cNvSpPr/>
          <p:nvPr/>
        </p:nvSpPr>
        <p:spPr bwMode="auto">
          <a:xfrm>
            <a:off x="3685036" y="2223295"/>
            <a:ext cx="2068127" cy="81280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90 %</a:t>
            </a:r>
          </a:p>
        </p:txBody>
      </p:sp>
      <p:sp>
        <p:nvSpPr>
          <p:cNvPr id="6" name="Explosion 2 5"/>
          <p:cNvSpPr/>
          <p:nvPr/>
        </p:nvSpPr>
        <p:spPr bwMode="auto">
          <a:xfrm>
            <a:off x="9481854" y="3553515"/>
            <a:ext cx="2468205" cy="90424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86 %</a:t>
            </a:r>
          </a:p>
        </p:txBody>
      </p:sp>
      <p:sp>
        <p:nvSpPr>
          <p:cNvPr id="7" name="Explosion 2 6"/>
          <p:cNvSpPr/>
          <p:nvPr/>
        </p:nvSpPr>
        <p:spPr bwMode="auto">
          <a:xfrm>
            <a:off x="3674526" y="3943639"/>
            <a:ext cx="2302929" cy="90424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60 %</a:t>
            </a:r>
          </a:p>
        </p:txBody>
      </p:sp>
      <p:sp>
        <p:nvSpPr>
          <p:cNvPr id="8" name="Explosion 2 7"/>
          <p:cNvSpPr/>
          <p:nvPr/>
        </p:nvSpPr>
        <p:spPr bwMode="auto">
          <a:xfrm>
            <a:off x="7162800" y="4851424"/>
            <a:ext cx="2041031" cy="904240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0 %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29EF5087-CF34-2049-8E18-AF8E15224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43E2-40E8-B346-B950-C6D385654194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E32966A-72E8-DC4A-8BAB-D70EB669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09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 pédagogiques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Comprendre le rôle du pharmacien dans le conseil en santé sexuelle</a:t>
            </a:r>
          </a:p>
          <a:p>
            <a:r>
              <a:rPr lang="fr-FR" dirty="0"/>
              <a:t>Accompagner la prévention des IST, orienter vers les structures de dépistage et de soins</a:t>
            </a:r>
          </a:p>
          <a:p>
            <a:r>
              <a:rPr lang="fr-FR" dirty="0"/>
              <a:t>Savoir accompagner l’achat d’un </a:t>
            </a:r>
            <a:r>
              <a:rPr lang="fr-FR" dirty="0" err="1"/>
              <a:t>auto-test</a:t>
            </a:r>
            <a:r>
              <a:rPr lang="fr-FR" dirty="0"/>
              <a:t> de dépistage</a:t>
            </a:r>
          </a:p>
          <a:p>
            <a:r>
              <a:rPr lang="fr-FR" dirty="0"/>
              <a:t>Savoir conseiller une personne s’interrogeant sur son statut sérologique</a:t>
            </a:r>
          </a:p>
          <a:p>
            <a:r>
              <a:rPr lang="fr-FR" dirty="0"/>
              <a:t>Savoir conseiller une personne prenant une prévention </a:t>
            </a:r>
            <a:r>
              <a:rPr lang="fr-FR" dirty="0" err="1"/>
              <a:t>pré-exposition</a:t>
            </a:r>
            <a:r>
              <a:rPr lang="fr-FR" dirty="0"/>
              <a:t> (PrEP)</a:t>
            </a:r>
          </a:p>
          <a:p>
            <a:r>
              <a:rPr lang="fr-FR" dirty="0"/>
              <a:t>Savoir conseiller une personne sous traitement antirétroviral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4A377AB-CB2B-754B-B1DC-8DDF39DBD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DA75-4674-B94C-A367-ACE4CEF604FF}" type="datetime10">
              <a:rPr lang="fr-FR" smtClean="0"/>
              <a:t>21:09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BBF1B4E-8649-0645-9773-D91CBCF1E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53807" y="5824154"/>
            <a:ext cx="10667999" cy="851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0" indent="-457200">
              <a:lnSpc>
                <a:spcPct val="100000"/>
              </a:lnSpc>
              <a:buFont typeface="Arial" charset="0"/>
              <a:buChar char="•"/>
            </a:pPr>
            <a:endParaRPr lang="fr-FR" dirty="0">
              <a:latin typeface="Times New Roman"/>
              <a:cs typeface="Times New Roman"/>
            </a:endParaRPr>
          </a:p>
          <a:p>
            <a:pPr marL="12700" marR="5080">
              <a:spcBef>
                <a:spcPts val="1625"/>
              </a:spcBef>
            </a:pPr>
            <a:r>
              <a:rPr lang="fr-FR" sz="2400" b="1" spc="-12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2400" b="1" spc="-65" dirty="0">
                <a:solidFill>
                  <a:srgbClr val="006FC0"/>
                </a:solidFill>
                <a:latin typeface="Calibri"/>
                <a:cs typeface="Calibri"/>
              </a:rPr>
              <a:t>tt</a:t>
            </a:r>
            <a:r>
              <a:rPr lang="fr-FR" sz="2400" b="1" spc="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2400" b="1" spc="-3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tio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!</a:t>
            </a:r>
            <a:r>
              <a:rPr lang="fr-FR"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85" dirty="0">
                <a:solidFill>
                  <a:srgbClr val="006FC0"/>
                </a:solidFill>
                <a:latin typeface="Calibri"/>
                <a:cs typeface="Calibri"/>
              </a:rPr>
              <a:t>Rasoirs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,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b</a:t>
            </a:r>
            <a:r>
              <a:rPr lang="fr-FR" sz="2400" b="1" spc="-50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os</a:t>
            </a:r>
            <a:r>
              <a:rPr lang="fr-FR" sz="2400" b="1" spc="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es</a:t>
            </a:r>
            <a:r>
              <a:rPr lang="fr-FR" sz="2400" b="1" spc="-20" dirty="0">
                <a:solidFill>
                  <a:srgbClr val="006FC0"/>
                </a:solidFill>
                <a:latin typeface="Calibri"/>
                <a:cs typeface="Calibri"/>
              </a:rPr>
              <a:t> à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 d</a:t>
            </a:r>
            <a:r>
              <a:rPr lang="fr-FR" sz="2400" b="1" spc="1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2400" b="1" spc="-3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ts,</a:t>
            </a:r>
            <a:r>
              <a:rPr lang="fr-FR" sz="2400" b="1" spc="-4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cis</a:t>
            </a:r>
            <a:r>
              <a:rPr lang="fr-FR" sz="2400" b="1" spc="2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aux, </a:t>
            </a:r>
            <a:r>
              <a:rPr lang="fr-FR" sz="2400" b="1" spc="-20" dirty="0">
                <a:solidFill>
                  <a:srgbClr val="006FC0"/>
                </a:solidFill>
                <a:latin typeface="Calibri"/>
                <a:cs typeface="Calibri"/>
              </a:rPr>
              <a:t>co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p</a:t>
            </a:r>
            <a:r>
              <a:rPr lang="fr-FR" sz="2400" b="1" spc="2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-o</a:t>
            </a:r>
            <a:r>
              <a:rPr lang="fr-FR" sz="2400" b="1" spc="1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gles…</a:t>
            </a:r>
            <a:r>
              <a:rPr lang="fr-FR" sz="24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=&gt;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h</a:t>
            </a:r>
            <a:r>
              <a:rPr lang="fr-FR" sz="2400" b="1" spc="15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p</a:t>
            </a:r>
            <a:r>
              <a:rPr lang="fr-FR" sz="2400" b="1" spc="-2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ti</a:t>
            </a:r>
            <a:r>
              <a:rPr lang="fr-FR" sz="2400" b="1" spc="-5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 B &amp; 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endParaRPr lang="fr-FR" sz="2400" dirty="0">
              <a:latin typeface="Calibri"/>
              <a:cs typeface="Calibri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F6DE37B-A475-9449-A714-2C78A8C62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Même en cas de charge virale élevée, la transmission du VIH ne se fait pas…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20221D1-39CB-9D4D-AEAF-EC8CEF8D7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1779104"/>
            <a:ext cx="10933044" cy="4346827"/>
          </a:xfrm>
        </p:spPr>
        <p:txBody>
          <a:bodyPr>
            <a:normAutofit/>
          </a:bodyPr>
          <a:lstStyle/>
          <a:p>
            <a:pPr marL="469900" indent="-457200">
              <a:buFont typeface="Arial" charset="0"/>
              <a:buChar char="•"/>
            </a:pPr>
            <a:r>
              <a:rPr lang="fr-FR" spc="-9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les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se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endParaRPr lang="fr-FR" dirty="0">
              <a:latin typeface="Calibri"/>
              <a:cs typeface="Calibri"/>
            </a:endParaRPr>
          </a:p>
          <a:p>
            <a:pPr marL="469900" indent="-457200">
              <a:spcBef>
                <a:spcPts val="670"/>
              </a:spcBef>
              <a:buFont typeface="Arial" charset="0"/>
              <a:buChar char="•"/>
            </a:pPr>
            <a:r>
              <a:rPr lang="fr-FR" spc="-9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lang="fr-FR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ais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elle</a:t>
            </a:r>
            <a:r>
              <a:rPr lang="fr-FR" spc="-7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ou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le lin</a:t>
            </a:r>
            <a:r>
              <a:rPr lang="fr-FR" spc="-4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lang="fr-FR" dirty="0">
              <a:latin typeface="Calibri"/>
              <a:cs typeface="Calibri"/>
            </a:endParaRPr>
          </a:p>
          <a:p>
            <a:pPr marL="469900" indent="-457200">
              <a:spcBef>
                <a:spcPts val="670"/>
              </a:spcBef>
              <a:buFont typeface="Arial" charset="0"/>
              <a:buChar char="•"/>
            </a:pPr>
            <a:r>
              <a:rPr lang="fr-FR" spc="-9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lang="fr-FR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nt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el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 n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on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-5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el</a:t>
            </a:r>
            <a:endParaRPr lang="fr-FR" dirty="0">
              <a:latin typeface="Calibri"/>
              <a:cs typeface="Calibri"/>
            </a:endParaRPr>
          </a:p>
          <a:p>
            <a:pPr marL="469900" indent="-457200">
              <a:spcBef>
                <a:spcPts val="675"/>
              </a:spcBef>
              <a:buFont typeface="Arial" charset="0"/>
              <a:buChar char="•"/>
            </a:pPr>
            <a:r>
              <a:rPr lang="fr-FR" spc="-9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 b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aiser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ou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les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pc="-5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esses</a:t>
            </a:r>
            <a:endParaRPr lang="fr-FR" dirty="0">
              <a:latin typeface="Calibri"/>
              <a:cs typeface="Calibri"/>
            </a:endParaRPr>
          </a:p>
          <a:p>
            <a:pPr marL="469900" indent="-457200">
              <a:spcBef>
                <a:spcPts val="675"/>
              </a:spcBef>
              <a:buFont typeface="Arial" charset="0"/>
              <a:buChar char="•"/>
            </a:pP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Ra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pp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ts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pc="-4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pc="-4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és par préservatifs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(u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tilis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tion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at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e)</a:t>
            </a:r>
          </a:p>
          <a:p>
            <a:pPr marL="469900" indent="-457200">
              <a:spcBef>
                <a:spcPts val="675"/>
              </a:spcBef>
              <a:buFont typeface="Arial" charset="0"/>
              <a:buChar char="•"/>
            </a:pP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Rapports sans préservatifs en cas de charge virale indétectable</a:t>
            </a:r>
          </a:p>
          <a:p>
            <a:pPr marL="469900" indent="-457200">
              <a:spcBef>
                <a:spcPts val="675"/>
              </a:spcBef>
              <a:buFont typeface="Arial" charset="0"/>
              <a:buChar char="•"/>
            </a:pPr>
            <a:endParaRPr lang="fr-FR" dirty="0">
              <a:latin typeface="Calibri"/>
              <a:cs typeface="Calibri"/>
            </a:endParaRPr>
          </a:p>
          <a:p>
            <a:endParaRPr lang="fr-FR" dirty="0"/>
          </a:p>
        </p:txBody>
      </p:sp>
      <p:pic>
        <p:nvPicPr>
          <p:cNvPr id="3074" name="Picture 2" descr="Résultat de recherche d'images pour &quot;préservatif sur la tête&quot;">
            <a:extLst>
              <a:ext uri="{FF2B5EF4-FFF2-40B4-BE49-F238E27FC236}">
                <a16:creationId xmlns:a16="http://schemas.microsoft.com/office/drawing/2014/main" id="{3956B4D7-358D-E743-A850-3EB76D85D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994" y="2030056"/>
            <a:ext cx="1865376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3C2921-BE4D-9848-92B5-3D035F3F8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E1665-E1A7-B94A-82E8-2A27144F0728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2E9794-0C88-9241-A269-64A14DC19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914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F3D7FE2-2C21-0D45-B7B2-A76CE1B53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Ne pas oublier que le préservatif est remboursé par l’assurance maladie…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952AB44-255F-B94F-9BA0-107C655E3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Conditions</a:t>
            </a:r>
          </a:p>
          <a:p>
            <a:pPr lvl="1"/>
            <a:r>
              <a:rPr lang="fr-FR" dirty="0"/>
              <a:t>Ordonnance d’une première quantité</a:t>
            </a:r>
          </a:p>
          <a:p>
            <a:pPr lvl="1"/>
            <a:r>
              <a:rPr lang="fr-FR" dirty="0"/>
              <a:t>Renouvelable sans limite de quantité pendant un an</a:t>
            </a:r>
          </a:p>
          <a:p>
            <a:pPr lvl="1"/>
            <a:r>
              <a:rPr lang="fr-FR" dirty="0"/>
              <a:t>Coût modique</a:t>
            </a:r>
          </a:p>
          <a:p>
            <a:pPr lvl="1"/>
            <a:r>
              <a:rPr lang="fr-FR" dirty="0"/>
              <a:t>Remboursé 60% (+/- Part mutuelle)</a:t>
            </a:r>
          </a:p>
          <a:p>
            <a:pPr lvl="1"/>
            <a:r>
              <a:rPr lang="fr-FR" dirty="0"/>
              <a:t>Marques : fonction des demandes de remboursement</a:t>
            </a:r>
          </a:p>
        </p:txBody>
      </p:sp>
      <p:pic>
        <p:nvPicPr>
          <p:cNvPr id="3074" name="Picture 2" descr="Learder Santé - Sortez couverts ! - 12 préservatifs">
            <a:extLst>
              <a:ext uri="{FF2B5EF4-FFF2-40B4-BE49-F238E27FC236}">
                <a16:creationId xmlns:a16="http://schemas.microsoft.com/office/drawing/2014/main" id="{B329D8A1-4716-9F44-A12C-67E412B08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333" y1="49667" x2="39000" y2="6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139" y="4160520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915B676-5440-1544-816B-E5DAF2544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58" b="93226" l="9247" r="89247">
                        <a14:foregroundMark x1="30753" y1="9355" x2="33548" y2="93226"/>
                        <a14:foregroundMark x1="33978" y1="8710" x2="49677" y2="9355"/>
                        <a14:foregroundMark x1="49677" y1="9355" x2="54839" y2="40000"/>
                        <a14:foregroundMark x1="54839" y1="40000" x2="68817" y2="59032"/>
                        <a14:foregroundMark x1="68817" y1="59032" x2="74839" y2="81290"/>
                        <a14:foregroundMark x1="74839" y1="81290" x2="59785" y2="87742"/>
                        <a14:foregroundMark x1="59785" y1="87742" x2="66237" y2="61613"/>
                        <a14:foregroundMark x1="66237" y1="61613" x2="68387" y2="59677"/>
                        <a14:foregroundMark x1="69247" y1="58387" x2="75269" y2="76774"/>
                        <a14:foregroundMark x1="73548" y1="57097" x2="76989" y2="72258"/>
                        <a14:foregroundMark x1="74839" y1="56452" x2="76989" y2="59677"/>
                        <a14:foregroundMark x1="78710" y1="55806" x2="78710" y2="55806"/>
                        <a14:foregroundMark x1="44301" y1="6129" x2="45591" y2="6129"/>
                        <a14:foregroundMark x1="32258" y1="9355" x2="53978" y2="2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407" y="2039620"/>
            <a:ext cx="3181350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53196A8-6BF2-B845-B213-96C4032F0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96610-33E5-3046-9781-AF79D5D4689B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6C98249-6E9D-204D-8700-2F18EB42B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879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765102" y="4345187"/>
            <a:ext cx="8743950" cy="1276945"/>
          </a:xfrm>
        </p:spPr>
        <p:txBody>
          <a:bodyPr/>
          <a:lstStyle/>
          <a:p>
            <a:pPr>
              <a:defRPr/>
            </a:pPr>
            <a:r>
              <a:rPr lang="fr-FR" dirty="0"/>
              <a:t>TasP</a:t>
            </a:r>
          </a:p>
        </p:txBody>
      </p:sp>
      <p:sp>
        <p:nvSpPr>
          <p:cNvPr id="66562" name="Espace réservé du texte 4"/>
          <p:cNvSpPr>
            <a:spLocks noGrp="1"/>
          </p:cNvSpPr>
          <p:nvPr>
            <p:ph type="body" idx="1"/>
          </p:nvPr>
        </p:nvSpPr>
        <p:spPr>
          <a:xfrm>
            <a:off x="1765102" y="2939655"/>
            <a:ext cx="8743950" cy="1405533"/>
          </a:xfrm>
        </p:spPr>
        <p:txBody>
          <a:bodyPr/>
          <a:lstStyle/>
          <a:p>
            <a:r>
              <a:rPr lang="fr-FR" altLang="x-none" dirty="0"/>
              <a:t>Pas de transmission sexuelle en cas de charge virale indétectable</a:t>
            </a:r>
            <a:endParaRPr lang="x-none" altLang="x-non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ECF4F3-54C9-6B4F-BFBB-343E3033FB66}"/>
              </a:ext>
            </a:extLst>
          </p:cNvPr>
          <p:cNvSpPr/>
          <p:nvPr/>
        </p:nvSpPr>
        <p:spPr>
          <a:xfrm>
            <a:off x="1981200" y="152400"/>
            <a:ext cx="83927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800" dirty="0">
                <a:solidFill>
                  <a:srgbClr val="FF0000"/>
                </a:solidFill>
              </a:rPr>
              <a:t>Indétectable</a:t>
            </a:r>
            <a:r>
              <a:rPr lang="fr-FR" sz="4800" dirty="0"/>
              <a:t> = </a:t>
            </a:r>
            <a:r>
              <a:rPr lang="fr-FR" sz="4800" dirty="0">
                <a:solidFill>
                  <a:srgbClr val="00B050"/>
                </a:solidFill>
              </a:rPr>
              <a:t>intransmissible</a:t>
            </a:r>
          </a:p>
        </p:txBody>
      </p:sp>
    </p:spTree>
    <p:extLst>
      <p:ext uri="{BB962C8B-B14F-4D97-AF65-F5344CB8AC3E}">
        <p14:creationId xmlns:p14="http://schemas.microsoft.com/office/powerpoint/2010/main" val="273910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DC91349-28F8-8B4C-A912-30F9A2A5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Partner 1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BE131CF-B49B-5D45-9E86-44126D195C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857" y="1382635"/>
            <a:ext cx="5123096" cy="4393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dre 6">
            <a:extLst>
              <a:ext uri="{FF2B5EF4-FFF2-40B4-BE49-F238E27FC236}">
                <a16:creationId xmlns:a16="http://schemas.microsoft.com/office/drawing/2014/main" id="{795B423C-6029-CC4F-9000-A1C557D2C0C9}"/>
              </a:ext>
            </a:extLst>
          </p:cNvPr>
          <p:cNvSpPr/>
          <p:nvPr/>
        </p:nvSpPr>
        <p:spPr>
          <a:xfrm>
            <a:off x="8443887" y="1735223"/>
            <a:ext cx="670699" cy="3803907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39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1B4AD72-AA7E-374B-90D7-4F7FFF7915D4}"/>
              </a:ext>
            </a:extLst>
          </p:cNvPr>
          <p:cNvSpPr txBox="1"/>
          <p:nvPr/>
        </p:nvSpPr>
        <p:spPr>
          <a:xfrm>
            <a:off x="8527174" y="1757697"/>
            <a:ext cx="517273" cy="37732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3417" dirty="0">
                <a:ln>
                  <a:solidFill>
                    <a:schemeClr val="bg1"/>
                  </a:solidFill>
                </a:ln>
                <a:latin typeface="Calibri" charset="0"/>
                <a:ea typeface="Calibri" charset="0"/>
                <a:cs typeface="Calibri" charset="0"/>
              </a:rPr>
              <a:t>Z</a:t>
            </a:r>
          </a:p>
          <a:p>
            <a:endParaRPr lang="fr-FR" sz="3417" dirty="0">
              <a:ln>
                <a:solidFill>
                  <a:schemeClr val="bg1"/>
                </a:solidFill>
              </a:ln>
              <a:latin typeface="Calibri" charset="0"/>
              <a:ea typeface="Calibri" charset="0"/>
              <a:cs typeface="Calibri" charset="0"/>
            </a:endParaRPr>
          </a:p>
          <a:p>
            <a:r>
              <a:rPr lang="fr-FR" sz="3417" dirty="0">
                <a:ln>
                  <a:solidFill>
                    <a:schemeClr val="bg1"/>
                  </a:solidFill>
                </a:ln>
                <a:latin typeface="Calibri" charset="0"/>
                <a:ea typeface="Calibri" charset="0"/>
                <a:cs typeface="Calibri" charset="0"/>
              </a:rPr>
              <a:t>E</a:t>
            </a:r>
          </a:p>
          <a:p>
            <a:endParaRPr lang="fr-FR" sz="3417" dirty="0">
              <a:ln>
                <a:solidFill>
                  <a:schemeClr val="bg1"/>
                </a:solidFill>
              </a:ln>
              <a:latin typeface="Calibri" charset="0"/>
              <a:ea typeface="Calibri" charset="0"/>
              <a:cs typeface="Calibri" charset="0"/>
            </a:endParaRPr>
          </a:p>
          <a:p>
            <a:r>
              <a:rPr lang="fr-FR" sz="3417" dirty="0">
                <a:ln>
                  <a:solidFill>
                    <a:schemeClr val="bg1"/>
                  </a:solidFill>
                </a:ln>
                <a:latin typeface="Calibri" charset="0"/>
                <a:ea typeface="Calibri" charset="0"/>
                <a:cs typeface="Calibri" charset="0"/>
              </a:rPr>
              <a:t>R</a:t>
            </a:r>
          </a:p>
          <a:p>
            <a:endParaRPr lang="fr-FR" sz="3417" dirty="0">
              <a:ln>
                <a:solidFill>
                  <a:schemeClr val="bg1"/>
                </a:solidFill>
              </a:ln>
              <a:latin typeface="Calibri" charset="0"/>
              <a:ea typeface="Calibri" charset="0"/>
              <a:cs typeface="Calibri" charset="0"/>
            </a:endParaRPr>
          </a:p>
          <a:p>
            <a:r>
              <a:rPr lang="fr-FR" sz="3417" dirty="0">
                <a:ln>
                  <a:solidFill>
                    <a:schemeClr val="bg1"/>
                  </a:solidFill>
                </a:ln>
                <a:latin typeface="Calibri" charset="0"/>
                <a:ea typeface="Calibri" charset="0"/>
                <a:cs typeface="Calibri" charset="0"/>
              </a:rPr>
              <a:t>O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53006E-2B05-514D-A624-5382B2527517}"/>
              </a:ext>
            </a:extLst>
          </p:cNvPr>
          <p:cNvSpPr txBox="1"/>
          <p:nvPr/>
        </p:nvSpPr>
        <p:spPr>
          <a:xfrm>
            <a:off x="8779236" y="6004338"/>
            <a:ext cx="172835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13" dirty="0" err="1"/>
              <a:t>Rodger</a:t>
            </a:r>
            <a:r>
              <a:rPr lang="fr-FR" sz="1013" dirty="0"/>
              <a:t> et al. JAMA 2016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621D9BFA-1F52-B84A-B4A7-3E666AFAE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8258" y="3022740"/>
            <a:ext cx="3439062" cy="111368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808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4709"/>
            <a:ext cx="11430000" cy="1082675"/>
          </a:xfrm>
        </p:spPr>
        <p:txBody>
          <a:bodyPr/>
          <a:lstStyle/>
          <a:p>
            <a:pPr eaLnBrk="1" hangingPunct="1"/>
            <a:r>
              <a:rPr lang="fr-FR" altLang="fr-FR" sz="2000" b="1" dirty="0">
                <a:ea typeface="ＭＳ Ｐゴシック" panose="020B0600070205080204" pitchFamily="34" charset="-128"/>
              </a:rPr>
              <a:t>Taux de TME sous </a:t>
            </a:r>
            <a:r>
              <a:rPr lang="fr-FR" altLang="fr-FR" sz="2000" b="1" dirty="0" err="1">
                <a:ea typeface="ＭＳ Ｐゴシック" panose="020B0600070205080204" pitchFamily="34" charset="-128"/>
              </a:rPr>
              <a:t>multithérapie</a:t>
            </a:r>
            <a:r>
              <a:rPr lang="fr-FR" altLang="fr-FR" sz="2000" b="1" dirty="0">
                <a:ea typeface="ＭＳ Ｐゴシック" panose="020B0600070205080204" pitchFamily="34" charset="-128"/>
              </a:rPr>
              <a:t> selon le moment de début de traitement et la charge virale à l</a:t>
            </a:r>
            <a:r>
              <a:rPr lang="fr-FR" altLang="fr-FR" sz="2000" b="1" dirty="0"/>
              <a:t>’</a:t>
            </a:r>
            <a:r>
              <a:rPr lang="fr-FR" altLang="ja-JP" sz="2000" b="1" dirty="0"/>
              <a:t>accouchement, 2000-2010</a:t>
            </a:r>
            <a:endParaRPr lang="fr-FR" altLang="fr-FR" sz="2000" b="1" dirty="0">
              <a:ea typeface="ＭＳ Ｐゴシック" panose="020B0600070205080204" pitchFamily="34" charset="-128"/>
            </a:endParaRPr>
          </a:p>
        </p:txBody>
      </p:sp>
      <p:sp>
        <p:nvSpPr>
          <p:cNvPr id="23554" name="Espace réservé du contenu 3"/>
          <p:cNvSpPr>
            <a:spLocks noGrp="1"/>
          </p:cNvSpPr>
          <p:nvPr>
            <p:ph sz="half" idx="1"/>
          </p:nvPr>
        </p:nvSpPr>
        <p:spPr>
          <a:xfrm>
            <a:off x="2819400" y="6248400"/>
            <a:ext cx="7696200" cy="38100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 marL="0" indent="0" algn="ctr">
              <a:buNone/>
              <a:defRPr/>
            </a:pPr>
            <a:r>
              <a:rPr lang="fr-FR" altLang="fr-FR" sz="2000" dirty="0">
                <a:solidFill>
                  <a:srgbClr val="C00000"/>
                </a:solidFill>
                <a:ea typeface="ＭＳ Ｐゴシック" pitchFamily="34" charset="-128"/>
              </a:rPr>
              <a:t>ARV débutés avant conception et CV &lt;50 : TME = 0% [0.0 - 0.1]</a:t>
            </a:r>
          </a:p>
        </p:txBody>
      </p:sp>
      <p:grpSp>
        <p:nvGrpSpPr>
          <p:cNvPr id="37892" name="Group 69"/>
          <p:cNvGrpSpPr>
            <a:grpSpLocks/>
          </p:cNvGrpSpPr>
          <p:nvPr/>
        </p:nvGrpSpPr>
        <p:grpSpPr bwMode="auto">
          <a:xfrm>
            <a:off x="10363200" y="1824340"/>
            <a:ext cx="810266" cy="760675"/>
            <a:chOff x="4715" y="737"/>
            <a:chExt cx="832" cy="664"/>
          </a:xfrm>
        </p:grpSpPr>
        <p:pic>
          <p:nvPicPr>
            <p:cNvPr id="37904" name="Picture 70" descr="anrs99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" y="912"/>
              <a:ext cx="384" cy="1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3383" name="Rectangle 71"/>
            <p:cNvSpPr>
              <a:spLocks noChangeArrowheads="1"/>
            </p:cNvSpPr>
            <p:nvPr/>
          </p:nvSpPr>
          <p:spPr bwMode="auto">
            <a:xfrm>
              <a:off x="4715" y="1079"/>
              <a:ext cx="832" cy="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900" b="1" i="1">
                  <a:solidFill>
                    <a:srgbClr val="020202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INSERM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900" b="1" i="1">
                  <a:solidFill>
                    <a:srgbClr val="020202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CESP 1018</a:t>
              </a:r>
            </a:p>
          </p:txBody>
        </p:sp>
        <p:sp>
          <p:nvSpPr>
            <p:cNvPr id="653384" name="Rectangle 72"/>
            <p:cNvSpPr>
              <a:spLocks noChangeArrowheads="1"/>
            </p:cNvSpPr>
            <p:nvPr/>
          </p:nvSpPr>
          <p:spPr bwMode="auto">
            <a:xfrm>
              <a:off x="4848" y="737"/>
              <a:ext cx="497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b="1" i="1">
                  <a:solidFill>
                    <a:srgbClr val="020202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EPF</a:t>
              </a:r>
              <a:endParaRPr lang="fr-FR" sz="1000" b="1" i="1">
                <a:solidFill>
                  <a:srgbClr val="020202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7893" name="ZoneTexte 1"/>
          <p:cNvSpPr txBox="1">
            <a:spLocks noChangeArrowheads="1"/>
          </p:cNvSpPr>
          <p:nvPr/>
        </p:nvSpPr>
        <p:spPr bwMode="auto">
          <a:xfrm>
            <a:off x="657683" y="6461835"/>
            <a:ext cx="19759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100" b="1" i="1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rPr>
              <a:t>Mandelbrot et al. CID 2015</a:t>
            </a:r>
          </a:p>
        </p:txBody>
      </p:sp>
      <p:grpSp>
        <p:nvGrpSpPr>
          <p:cNvPr id="37894" name="Grouper 12"/>
          <p:cNvGrpSpPr>
            <a:grpSpLocks/>
          </p:cNvGrpSpPr>
          <p:nvPr/>
        </p:nvGrpSpPr>
        <p:grpSpPr bwMode="auto">
          <a:xfrm>
            <a:off x="1066800" y="1137384"/>
            <a:ext cx="8153400" cy="3983271"/>
            <a:chOff x="2051720" y="1844824"/>
            <a:chExt cx="6192688" cy="3384376"/>
          </a:xfrm>
        </p:grpSpPr>
        <p:grpSp>
          <p:nvGrpSpPr>
            <p:cNvPr id="37900" name="Grouper 13"/>
            <p:cNvGrpSpPr>
              <a:grpSpLocks/>
            </p:cNvGrpSpPr>
            <p:nvPr/>
          </p:nvGrpSpPr>
          <p:grpSpPr bwMode="auto">
            <a:xfrm>
              <a:off x="2700338" y="2636838"/>
              <a:ext cx="1008062" cy="1729312"/>
              <a:chOff x="2700338" y="2636838"/>
              <a:chExt cx="1008062" cy="1729312"/>
            </a:xfrm>
          </p:grpSpPr>
          <p:sp>
            <p:nvSpPr>
              <p:cNvPr id="37902" name="ZoneTexte 11"/>
              <p:cNvSpPr txBox="1">
                <a:spLocks noChangeArrowheads="1"/>
              </p:cNvSpPr>
              <p:nvPr/>
            </p:nvSpPr>
            <p:spPr bwMode="auto">
              <a:xfrm>
                <a:off x="2700338" y="2636838"/>
                <a:ext cx="1008062" cy="361603"/>
              </a:xfrm>
              <a:prstGeom prst="rect">
                <a:avLst/>
              </a:prstGeom>
              <a:solidFill>
                <a:srgbClr val="FFF3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fr-FR" altLang="fr-FR" sz="1600" b="1" i="1">
                    <a:solidFill>
                      <a:srgbClr val="FF0000"/>
                    </a:solidFill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N=2676</a:t>
                </a:r>
              </a:p>
            </p:txBody>
          </p:sp>
          <p:cxnSp>
            <p:nvCxnSpPr>
              <p:cNvPr id="19" name="Connecteur droit avec flèche 6"/>
              <p:cNvCxnSpPr>
                <a:cxnSpLocks noChangeShapeType="1"/>
              </p:cNvCxnSpPr>
              <p:nvPr/>
            </p:nvCxnSpPr>
            <p:spPr bwMode="auto">
              <a:xfrm>
                <a:off x="3059582" y="2997817"/>
                <a:ext cx="0" cy="136833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aphicFrame>
          <p:nvGraphicFramePr>
            <p:cNvPr id="16" name="Espace réservé du contenu 17"/>
            <p:cNvGraphicFramePr>
              <a:graphicFrameLocks/>
            </p:cNvGraphicFramePr>
            <p:nvPr/>
          </p:nvGraphicFramePr>
          <p:xfrm>
            <a:off x="2051720" y="1844824"/>
            <a:ext cx="6192688" cy="33843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cxnSp>
        <p:nvCxnSpPr>
          <p:cNvPr id="5" name="Connecteur droit avec flèche 4"/>
          <p:cNvCxnSpPr>
            <a:cxnSpLocks noChangeShapeType="1"/>
          </p:cNvCxnSpPr>
          <p:nvPr/>
        </p:nvCxnSpPr>
        <p:spPr bwMode="auto">
          <a:xfrm>
            <a:off x="5105400" y="5410200"/>
            <a:ext cx="1297615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" name="Connecteur droit avec flèche 19"/>
          <p:cNvCxnSpPr>
            <a:cxnSpLocks noChangeShapeType="1"/>
          </p:cNvCxnSpPr>
          <p:nvPr/>
        </p:nvCxnSpPr>
        <p:spPr bwMode="auto">
          <a:xfrm flipV="1">
            <a:off x="8915400" y="2514600"/>
            <a:ext cx="0" cy="12192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7897" name="Rectangle 6"/>
          <p:cNvSpPr>
            <a:spLocks noChangeArrowheads="1"/>
          </p:cNvSpPr>
          <p:nvPr/>
        </p:nvSpPr>
        <p:spPr bwMode="auto">
          <a:xfrm>
            <a:off x="2450755" y="5192131"/>
            <a:ext cx="3183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Aft>
                <a:spcPct val="0"/>
              </a:spcAft>
              <a:buNone/>
            </a:pPr>
            <a:r>
              <a:rPr lang="fr-FR" altLang="fr-FR" sz="1800" b="1" i="1" dirty="0">
                <a:solidFill>
                  <a:srgbClr val="000000"/>
                </a:solidFill>
                <a:ea typeface="ＭＳ Ｐゴシック" panose="020B0600070205080204" pitchFamily="34" charset="-128"/>
                <a:cs typeface="ＭＳ Ｐゴシック" charset="0"/>
              </a:rPr>
              <a:t>Effet délai de traitement</a:t>
            </a:r>
          </a:p>
        </p:txBody>
      </p:sp>
      <p:sp>
        <p:nvSpPr>
          <p:cNvPr id="37898" name="Rectangle 7"/>
          <p:cNvSpPr>
            <a:spLocks noChangeArrowheads="1"/>
          </p:cNvSpPr>
          <p:nvPr/>
        </p:nvSpPr>
        <p:spPr bwMode="auto">
          <a:xfrm>
            <a:off x="8947516" y="3061519"/>
            <a:ext cx="19834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7800" indent="-1778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800" b="1" i="1" dirty="0">
                <a:solidFill>
                  <a:srgbClr val="000000"/>
                </a:solidFill>
                <a:ea typeface="ＭＳ Ｐゴシック" panose="020B0600070205080204" pitchFamily="34" charset="-128"/>
                <a:cs typeface="ＭＳ Ｐゴシック" charset="0"/>
              </a:rPr>
              <a:t>Effet charge virale</a:t>
            </a:r>
          </a:p>
        </p:txBody>
      </p:sp>
      <p:sp>
        <p:nvSpPr>
          <p:cNvPr id="37899" name="Rectangle 9"/>
          <p:cNvSpPr>
            <a:spLocks noChangeArrowheads="1"/>
          </p:cNvSpPr>
          <p:nvPr/>
        </p:nvSpPr>
        <p:spPr bwMode="auto">
          <a:xfrm>
            <a:off x="1737892" y="1583679"/>
            <a:ext cx="3657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800" b="1" i="1" dirty="0">
                <a:solidFill>
                  <a:srgbClr val="000000"/>
                </a:solidFill>
                <a:ea typeface="ＭＳ Ｐゴシック" panose="020B0600070205080204" pitchFamily="34" charset="-128"/>
                <a:cs typeface="ＭＳ Ｐゴシック" charset="0"/>
              </a:rPr>
              <a:t>%</a:t>
            </a:r>
            <a:endParaRPr lang="fr-FR" altLang="fr-FR" sz="1800" b="1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93D0A0C-1554-0B45-9C55-59C5420AE5FD}"/>
              </a:ext>
            </a:extLst>
          </p:cNvPr>
          <p:cNvSpPr txBox="1"/>
          <p:nvPr/>
        </p:nvSpPr>
        <p:spPr>
          <a:xfrm>
            <a:off x="2209800" y="2667000"/>
            <a:ext cx="3810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</p:spTree>
    <p:extLst>
      <p:ext uri="{BB962C8B-B14F-4D97-AF65-F5344CB8AC3E}">
        <p14:creationId xmlns:p14="http://schemas.microsoft.com/office/powerpoint/2010/main" val="299627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uiExpand="1" build="p" animBg="1"/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PrEP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3981E73-FF29-084E-AC0E-104F00D618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Image associée">
            <a:extLst>
              <a:ext uri="{FF2B5EF4-FFF2-40B4-BE49-F238E27FC236}">
                <a16:creationId xmlns:a16="http://schemas.microsoft.com/office/drawing/2014/main" id="{4C2F52C9-8082-8E4E-9D14-F0786D6C9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6889" y1="69436" x2="74222" y2="68843"/>
                        <a14:backgroundMark x1="27556" y1="31454" x2="71778" y2="31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7175">
            <a:off x="8555822" y="1841606"/>
            <a:ext cx="3653673" cy="2736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7CA618D-1929-C740-B423-5A1755779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58122-BD04-DD4B-A856-07878B4D2995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2DE76FD-E314-6140-8DA4-03210EAB8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3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Principe de la PrEP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Donner un traitement avant l’exposition au VIH, en partant du principe que la présence du traitement va diminuer le risque de transmission</a:t>
            </a:r>
          </a:p>
          <a:p>
            <a:endParaRPr lang="fr-FR" dirty="0"/>
          </a:p>
          <a:p>
            <a:r>
              <a:rPr lang="fr-FR" dirty="0"/>
              <a:t>Même principe</a:t>
            </a:r>
          </a:p>
          <a:p>
            <a:pPr lvl="1"/>
            <a:r>
              <a:rPr lang="fr-FR" dirty="0"/>
              <a:t>que la prévention du paludisme chez le voyageur : on donne un traitement pendant et après l’exposition</a:t>
            </a:r>
          </a:p>
          <a:p>
            <a:pPr lvl="1"/>
            <a:r>
              <a:rPr lang="fr-FR" dirty="0"/>
              <a:t>que la pilule contraceptive</a:t>
            </a:r>
          </a:p>
          <a:p>
            <a:endParaRPr lang="fr-FR" dirty="0"/>
          </a:p>
          <a:p>
            <a:r>
              <a:rPr lang="fr-FR" dirty="0"/>
              <a:t>Potentiellement modulable : pas d’exposition, pas de traitement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5D492A-127A-864C-88BB-EE766621D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38129-ED0D-D542-A163-667D14939DA7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DF74A6B-2311-B64E-B9A5-113B73F7E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1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3BF79E1-F92C-CA42-A52A-88DEA4BD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PrEP : deux essais essentiels chez les HSH</a:t>
            </a:r>
          </a:p>
        </p:txBody>
      </p:sp>
      <p:sp>
        <p:nvSpPr>
          <p:cNvPr id="72709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35819" indent="-321469">
              <a:spcBef>
                <a:spcPct val="20000"/>
              </a:spcBef>
              <a:buChar char="–"/>
              <a:defRPr sz="31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85875" indent="-2571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800225" indent="-257175">
              <a:spcBef>
                <a:spcPct val="20000"/>
              </a:spcBef>
              <a:buChar char="–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314575" indent="-257175">
              <a:spcBef>
                <a:spcPct val="20000"/>
              </a:spcBef>
              <a:buChar char="»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828925" indent="-257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343275" indent="-257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857625" indent="-257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371975" indent="-257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5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D2E2F0-D440-9341-BFE9-1F9B1020BF33}" type="slidenum">
              <a:rPr lang="fr-FR" altLang="x-none" sz="135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fr-FR" altLang="x-none" sz="1350">
              <a:solidFill>
                <a:schemeClr val="bg1"/>
              </a:solidFill>
            </a:endParaRPr>
          </a:p>
        </p:txBody>
      </p:sp>
      <p:sp>
        <p:nvSpPr>
          <p:cNvPr id="72706" name="Espace réservé du texte 9"/>
          <p:cNvSpPr>
            <a:spLocks noGrp="1"/>
          </p:cNvSpPr>
          <p:nvPr>
            <p:ph type="body" sz="quarter" idx="4294967295"/>
          </p:nvPr>
        </p:nvSpPr>
        <p:spPr>
          <a:xfrm>
            <a:off x="-13855" y="1707118"/>
            <a:ext cx="4454525" cy="595312"/>
          </a:xfrm>
        </p:spPr>
        <p:txBody>
          <a:bodyPr/>
          <a:lstStyle/>
          <a:p>
            <a:pPr algn="ctr"/>
            <a:r>
              <a:rPr lang="fr-FR" altLang="x-none" dirty="0"/>
              <a:t>IPERGAY</a:t>
            </a:r>
          </a:p>
        </p:txBody>
      </p:sp>
      <p:sp>
        <p:nvSpPr>
          <p:cNvPr id="72707" name="Espace réservé du texte 12"/>
          <p:cNvSpPr>
            <a:spLocks noGrp="1"/>
          </p:cNvSpPr>
          <p:nvPr>
            <p:ph type="body" sz="quarter" idx="4294967295"/>
          </p:nvPr>
        </p:nvSpPr>
        <p:spPr>
          <a:xfrm>
            <a:off x="1371600" y="4463272"/>
            <a:ext cx="2881313" cy="1327928"/>
          </a:xfrm>
        </p:spPr>
        <p:txBody>
          <a:bodyPr>
            <a:noAutofit/>
          </a:bodyPr>
          <a:lstStyle/>
          <a:p>
            <a:pPr>
              <a:buFontTx/>
              <a:buChar char="•"/>
            </a:pPr>
            <a:r>
              <a:rPr lang="fr-FR" altLang="x-none" sz="1800" dirty="0"/>
              <a:t>Ça marche très bien !</a:t>
            </a:r>
          </a:p>
          <a:p>
            <a:pPr lvl="1">
              <a:buFont typeface="Arial" charset="0"/>
              <a:buChar char="•"/>
            </a:pPr>
            <a:r>
              <a:rPr lang="fr-FR" altLang="x-none" sz="1800" dirty="0"/>
              <a:t>- 86% d</a:t>
            </a:r>
            <a:r>
              <a:rPr lang="fr-FR" altLang="fr-FR" sz="1800" dirty="0"/>
              <a:t>’</a:t>
            </a:r>
            <a:r>
              <a:rPr lang="fr-FR" altLang="x-none" sz="1800" dirty="0"/>
              <a:t>infection VIH</a:t>
            </a:r>
          </a:p>
          <a:p>
            <a:pPr lvl="1">
              <a:buFont typeface="Arial" charset="0"/>
              <a:buChar char="•"/>
            </a:pPr>
            <a:r>
              <a:rPr lang="fr-FR" altLang="x-none" sz="1800" dirty="0"/>
              <a:t>NPT = 18</a:t>
            </a:r>
          </a:p>
        </p:txBody>
      </p:sp>
      <p:sp>
        <p:nvSpPr>
          <p:cNvPr id="72710" name="Espace réservé du contenu 13"/>
          <p:cNvSpPr>
            <a:spLocks noGrp="1"/>
          </p:cNvSpPr>
          <p:nvPr>
            <p:ph idx="4294967295"/>
          </p:nvPr>
        </p:nvSpPr>
        <p:spPr>
          <a:xfrm>
            <a:off x="6096000" y="2268407"/>
            <a:ext cx="4452937" cy="2038350"/>
          </a:xfrm>
          <a:ln>
            <a:solidFill>
              <a:srgbClr val="C0504D"/>
            </a:solidFill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r>
              <a:rPr lang="fr-FR" altLang="x-none" dirty="0"/>
              <a:t>Ténofovir/emtricitabine </a:t>
            </a:r>
          </a:p>
          <a:p>
            <a:r>
              <a:rPr lang="fr-FR" altLang="x-none" dirty="0"/>
              <a:t>Randomisée</a:t>
            </a:r>
          </a:p>
          <a:p>
            <a:r>
              <a:rPr lang="fr-FR" altLang="x-none" dirty="0"/>
              <a:t>PrEP immédiate versus retardée</a:t>
            </a:r>
          </a:p>
          <a:p>
            <a:r>
              <a:rPr lang="fr-FR" altLang="x-none" dirty="0"/>
              <a:t>UK</a:t>
            </a:r>
          </a:p>
          <a:p>
            <a:r>
              <a:rPr lang="fr-FR" altLang="x-none" b="1" dirty="0"/>
              <a:t>PrEP continue</a:t>
            </a:r>
          </a:p>
          <a:p>
            <a:pPr lvl="1">
              <a:buFont typeface="Arial" charset="0"/>
              <a:buChar char="•"/>
            </a:pPr>
            <a:endParaRPr lang="fr-FR" altLang="x-none" dirty="0"/>
          </a:p>
        </p:txBody>
      </p:sp>
      <p:sp>
        <p:nvSpPr>
          <p:cNvPr id="72711" name="Espace réservé du texte 14"/>
          <p:cNvSpPr>
            <a:spLocks noGrp="1"/>
          </p:cNvSpPr>
          <p:nvPr>
            <p:ph type="body" sz="quarter" idx="4294967295"/>
          </p:nvPr>
        </p:nvSpPr>
        <p:spPr>
          <a:xfrm>
            <a:off x="6127473" y="1652336"/>
            <a:ext cx="4452937" cy="595312"/>
          </a:xfrm>
        </p:spPr>
        <p:txBody>
          <a:bodyPr/>
          <a:lstStyle/>
          <a:p>
            <a:pPr algn="ctr"/>
            <a:r>
              <a:rPr lang="fr-FR" altLang="x-none" dirty="0"/>
              <a:t>PROUD</a:t>
            </a:r>
          </a:p>
        </p:txBody>
      </p:sp>
      <p:sp>
        <p:nvSpPr>
          <p:cNvPr id="72712" name="Espace réservé du texte 15"/>
          <p:cNvSpPr>
            <a:spLocks noGrp="1"/>
          </p:cNvSpPr>
          <p:nvPr>
            <p:ph type="body" sz="quarter" idx="4294967295"/>
          </p:nvPr>
        </p:nvSpPr>
        <p:spPr>
          <a:xfrm>
            <a:off x="6127473" y="4463271"/>
            <a:ext cx="2943225" cy="1327929"/>
          </a:xfrm>
        </p:spPr>
        <p:txBody>
          <a:bodyPr>
            <a:noAutofit/>
          </a:bodyPr>
          <a:lstStyle/>
          <a:p>
            <a:pPr>
              <a:buFontTx/>
              <a:buChar char="•"/>
            </a:pPr>
            <a:r>
              <a:rPr lang="fr-FR" altLang="x-none" sz="1800" dirty="0"/>
              <a:t>Ça marche très bien !</a:t>
            </a:r>
          </a:p>
          <a:p>
            <a:pPr lvl="1">
              <a:buFont typeface="Arial" charset="0"/>
              <a:buChar char="•"/>
            </a:pPr>
            <a:r>
              <a:rPr lang="fr-FR" altLang="x-none" sz="1800" dirty="0"/>
              <a:t>- 86% d</a:t>
            </a:r>
            <a:r>
              <a:rPr lang="fr-FR" altLang="fr-FR" sz="1800" dirty="0"/>
              <a:t>’</a:t>
            </a:r>
            <a:r>
              <a:rPr lang="fr-FR" altLang="x-none" sz="1800" dirty="0"/>
              <a:t>infection VIH</a:t>
            </a:r>
          </a:p>
          <a:p>
            <a:pPr lvl="1">
              <a:buFont typeface="Arial" charset="0"/>
              <a:buChar char="•"/>
            </a:pPr>
            <a:r>
              <a:rPr lang="fr-FR" altLang="x-none" sz="1800" dirty="0"/>
              <a:t>NPT = 13</a:t>
            </a:r>
          </a:p>
          <a:p>
            <a:pPr>
              <a:buFontTx/>
              <a:buChar char="•"/>
            </a:pPr>
            <a:endParaRPr lang="fr-FR" altLang="x-none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D5CDCC-BFA6-9A41-81B2-CD7DBAA3CC1D}"/>
              </a:ext>
            </a:extLst>
          </p:cNvPr>
          <p:cNvSpPr/>
          <p:nvPr/>
        </p:nvSpPr>
        <p:spPr>
          <a:xfrm>
            <a:off x="685800" y="6406634"/>
            <a:ext cx="479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x-none" i="1" dirty="0"/>
              <a:t>Molina JM et al. NEJM, 1</a:t>
            </a:r>
            <a:r>
              <a:rPr lang="fr-FR" altLang="x-none" i="1" baseline="30000" dirty="0"/>
              <a:t>er</a:t>
            </a:r>
            <a:r>
              <a:rPr lang="fr-FR" altLang="x-none" i="1" dirty="0"/>
              <a:t> décembre 2015</a:t>
            </a:r>
            <a:endParaRPr lang="fr-FR" i="1" dirty="0"/>
          </a:p>
        </p:txBody>
      </p:sp>
      <p:sp>
        <p:nvSpPr>
          <p:cNvPr id="12" name="Espace réservé du contenu 13">
            <a:extLst>
              <a:ext uri="{FF2B5EF4-FFF2-40B4-BE49-F238E27FC236}">
                <a16:creationId xmlns:a16="http://schemas.microsoft.com/office/drawing/2014/main" id="{7972259F-185C-0742-AFC6-2230911A7239}"/>
              </a:ext>
            </a:extLst>
          </p:cNvPr>
          <p:cNvSpPr txBox="1">
            <a:spLocks/>
          </p:cNvSpPr>
          <p:nvPr/>
        </p:nvSpPr>
        <p:spPr>
          <a:xfrm>
            <a:off x="1371600" y="2268407"/>
            <a:ext cx="4452937" cy="2038350"/>
          </a:xfrm>
          <a:prstGeom prst="rect">
            <a:avLst/>
          </a:prstGeom>
          <a:ln>
            <a:solidFill>
              <a:srgbClr val="C0504D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x-none" dirty="0"/>
              <a:t>Ténofovir/emtricitabine </a:t>
            </a:r>
          </a:p>
          <a:p>
            <a:r>
              <a:rPr lang="fr-FR" altLang="x-none" dirty="0"/>
              <a:t>Randomisée</a:t>
            </a:r>
          </a:p>
          <a:p>
            <a:r>
              <a:rPr lang="fr-FR" altLang="x-none" dirty="0"/>
              <a:t>Placebo</a:t>
            </a:r>
          </a:p>
          <a:p>
            <a:r>
              <a:rPr lang="fr-FR" altLang="x-none" dirty="0"/>
              <a:t>France/Québec</a:t>
            </a:r>
          </a:p>
          <a:p>
            <a:r>
              <a:rPr lang="fr-FR" altLang="x-none" b="1" dirty="0"/>
              <a:t>PrEP au « coup par coup »</a:t>
            </a:r>
          </a:p>
          <a:p>
            <a:pPr lvl="1">
              <a:buFont typeface="Arial" charset="0"/>
              <a:buChar char="•"/>
            </a:pPr>
            <a:endParaRPr lang="fr-FR" altLang="x-none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9D1218B-B782-134A-8E7D-2D9AE7239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AD90C-10D4-E44A-9975-1357A380A062}" type="datetime10">
              <a:rPr lang="fr-FR" smtClean="0"/>
              <a:t>21:10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6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77ED6E8C-023C-4845-B763-6940157D3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pratique, le schéma continu concerne essentiellement les HSH (rapport anal)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B3BD693-79DA-1D48-B3F0-89F029B5C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2743200"/>
            <a:ext cx="3876261" cy="3349487"/>
          </a:xfrm>
        </p:spPr>
        <p:txBody>
          <a:bodyPr/>
          <a:lstStyle/>
          <a:p>
            <a:r>
              <a:rPr lang="fr-FR" dirty="0"/>
              <a:t>On commence avec 2 comprimés en une prise : protection</a:t>
            </a:r>
          </a:p>
          <a:p>
            <a:r>
              <a:rPr lang="fr-FR" dirty="0"/>
              <a:t>Puis un comprimé par jour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FA9D920-ADC9-4A46-91B9-51E3E2BF1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676400"/>
            <a:ext cx="6959600" cy="46149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C90CAC4F-65F7-9640-BABF-F5C3BA149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735D-DE78-A646-93BA-7FA34E0484DC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719CAC3A-687E-994A-8FAA-00E492F36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43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A5254C6-781C-FA4B-867F-A0D42BF88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arrêter le schéma discontinu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F2E7060-521D-F445-9A40-6241A11F6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2971800"/>
            <a:ext cx="3647661" cy="3120887"/>
          </a:xfrm>
        </p:spPr>
        <p:txBody>
          <a:bodyPr/>
          <a:lstStyle/>
          <a:p>
            <a:r>
              <a:rPr lang="fr-FR" dirty="0"/>
              <a:t>On n’arrête pas avant d’avoir pris deux prises après la dernière exposition à risque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CC1111-7CDE-6244-A2BB-60D430615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601" y="1981200"/>
            <a:ext cx="6882407" cy="3803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809D619-3F40-CC44-80C8-7316FEE31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D5DF4-1974-8D4E-AF8C-5D6D305FBCDB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3EF0305-CB5E-8F48-A668-620D3E6C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495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D0347C8-285F-704A-B3A6-413D17C7E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454" y="2392101"/>
            <a:ext cx="8991600" cy="1645920"/>
          </a:xfrm>
        </p:spPr>
        <p:txBody>
          <a:bodyPr/>
          <a:lstStyle/>
          <a:p>
            <a:r>
              <a:rPr lang="fr-FR" dirty="0"/>
              <a:t>Épidémiologie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07CDD31F-38AF-FE4E-B28E-AE76397E9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6448" y="4357901"/>
            <a:ext cx="6801612" cy="1239894"/>
          </a:xfrm>
        </p:spPr>
        <p:txBody>
          <a:bodyPr>
            <a:normAutofit lnSpcReduction="10000"/>
          </a:bodyPr>
          <a:lstStyle/>
          <a:p>
            <a:pPr marL="12700" marR="1838325" algn="l"/>
            <a:r>
              <a:rPr lang="fr-FR" b="1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lang="fr-FR" b="1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b="1" spc="-6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b="1" spc="-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lang="fr-FR" b="1" spc="-5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spc="-2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b="1" spc="-5" dirty="0">
                <a:solidFill>
                  <a:srgbClr val="001F5F"/>
                </a:solidFill>
                <a:latin typeface="Calibri"/>
                <a:cs typeface="Calibri"/>
              </a:rPr>
              <a:t>u VIH</a:t>
            </a:r>
          </a:p>
          <a:p>
            <a:pPr marL="12700" marR="1838325" algn="l"/>
            <a:r>
              <a:rPr lang="fr-FR" b="1" spc="-5" dirty="0">
                <a:solidFill>
                  <a:srgbClr val="001F5F"/>
                </a:solidFill>
                <a:latin typeface="Calibri"/>
                <a:cs typeface="Calibri"/>
              </a:rPr>
              <a:t>Epidémiologie</a:t>
            </a:r>
          </a:p>
          <a:p>
            <a:pPr marL="12700" marR="1838325" algn="l"/>
            <a:r>
              <a:rPr lang="fr-FR" b="1" spc="-30" dirty="0">
                <a:solidFill>
                  <a:srgbClr val="001F5F"/>
                </a:solidFill>
                <a:latin typeface="Calibri"/>
                <a:cs typeface="Calibri"/>
              </a:rPr>
              <a:t>Mo</a:t>
            </a:r>
            <a:r>
              <a:rPr lang="fr-FR" b="1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b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spc="-8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b="1" spc="-20" dirty="0">
                <a:solidFill>
                  <a:srgbClr val="001F5F"/>
                </a:solidFill>
                <a:latin typeface="Calibri"/>
                <a:cs typeface="Calibri"/>
              </a:rPr>
              <a:t>an</a:t>
            </a:r>
            <a:r>
              <a:rPr lang="fr-FR" b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b="1" spc="-25" dirty="0">
                <a:solidFill>
                  <a:srgbClr val="001F5F"/>
                </a:solidFill>
                <a:latin typeface="Calibri"/>
                <a:cs typeface="Calibri"/>
              </a:rPr>
              <a:t>mis</a:t>
            </a:r>
            <a:r>
              <a:rPr lang="fr-FR" b="1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b="1" spc="-15" dirty="0">
                <a:solidFill>
                  <a:srgbClr val="001F5F"/>
                </a:solidFill>
                <a:latin typeface="Calibri"/>
                <a:cs typeface="Calibri"/>
              </a:rPr>
              <a:t>io</a:t>
            </a:r>
            <a:r>
              <a:rPr lang="fr-FR" b="1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b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lang="fr-FR" dirty="0">
              <a:latin typeface="Calibri"/>
              <a:cs typeface="Calibri"/>
            </a:endParaRPr>
          </a:p>
          <a:p>
            <a:pPr algn="l"/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F4E6130F-618F-1D4C-A719-77A04D1AD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0E1C8-F141-1C40-AF2E-93213B668D8E}" type="datetime10">
              <a:rPr lang="fr-FR" smtClean="0"/>
              <a:t>21:09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BF034C-9664-864A-98CC-61031FF7D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169BB7A-E3C8-5349-A3DE-58935DBAB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9099"/>
            <a:ext cx="1334530" cy="16459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10808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77ED6E8C-023C-4845-B763-6940157D3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schéma continu concerne hommes et femmes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B3BD693-79DA-1D48-B3F0-89F029B5C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521" y="1838588"/>
            <a:ext cx="3550679" cy="4313583"/>
          </a:xfrm>
        </p:spPr>
        <p:txBody>
          <a:bodyPr/>
          <a:lstStyle/>
          <a:p>
            <a:r>
              <a:rPr lang="fr-FR" dirty="0"/>
              <a:t>On commence avec 1 comprimé* en une prise</a:t>
            </a:r>
          </a:p>
          <a:p>
            <a:r>
              <a:rPr lang="fr-FR" dirty="0"/>
              <a:t>Puis un comprimé par jour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sz="2000" i="1" dirty="0"/>
              <a:t>*Les hommes peuvent commencer avec 2 </a:t>
            </a:r>
            <a:r>
              <a:rPr lang="fr-FR" sz="2000" i="1" dirty="0" err="1"/>
              <a:t>cps</a:t>
            </a:r>
            <a:r>
              <a:rPr lang="fr-FR" sz="2000" i="1" dirty="0"/>
              <a:t> pour une protection plus rapide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C1FEF2D-1DAD-AA46-A70B-900778B43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236" y="1905000"/>
            <a:ext cx="6740408" cy="41807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F18C562-0B70-134B-9C8A-22B764405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C33E4-B837-D74B-8CEF-9A2303BC8FCF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2E614-4F27-444B-9773-6DABAFE6B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546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A5254C6-781C-FA4B-867F-A0D42BF88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arrêter le schéma continu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F2E7060-521D-F445-9A40-6241A11F6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2971800"/>
            <a:ext cx="3342861" cy="3120887"/>
          </a:xfrm>
        </p:spPr>
        <p:txBody>
          <a:bodyPr/>
          <a:lstStyle/>
          <a:p>
            <a:r>
              <a:rPr lang="fr-FR" dirty="0"/>
              <a:t>On n’arrête pas avant d’avoir pris 7 prises après la dernière exposition à risque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421977-6608-9048-B188-A16168D0A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924" y="1752600"/>
            <a:ext cx="7248330" cy="4495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0E8036-4C47-0944-A35F-EE80BDAD0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C6560-6906-A848-B476-A0895317A8FB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36C435B-EEE0-0842-83E3-C4E30730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5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5DBA90-CAD8-084C-A0C2-BF4467F93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Documentation et formation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092E08A-A333-4544-9D7B-7A2A481AE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735173"/>
            <a:ext cx="3424773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A79CED-E84F-9742-8BB1-2F86E0625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147" y="1692277"/>
            <a:ext cx="4161866" cy="1073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9814410-B5D4-B247-97C1-AD664A4154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19"/>
          <a:stretch/>
        </p:blipFill>
        <p:spPr>
          <a:xfrm>
            <a:off x="6431646" y="2801181"/>
            <a:ext cx="4089367" cy="2857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AE0D14C-73F4-D548-BFBC-621C26E8A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1172" y="5693943"/>
            <a:ext cx="3339410" cy="622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97A3EBE-F4D8-8A42-AB7C-004018DF30F2}"/>
              </a:ext>
            </a:extLst>
          </p:cNvPr>
          <p:cNvSpPr txBox="1"/>
          <p:nvPr/>
        </p:nvSpPr>
        <p:spPr>
          <a:xfrm>
            <a:off x="5638800" y="6481741"/>
            <a:ext cx="560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Gratuit et accessible, environ une heure par module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1037589D-7152-9C4B-BD95-A321B691D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69C42-56F2-1145-995D-E0497DCD914B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B28515D-FA39-A74F-B8D9-8A152F0C2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897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9D9CCC-DD3D-1545-80E2-084E8B51E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Conditions de prescription et de délivrance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D28E38-843B-5D45-BC4C-5573B71E4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8" y="1779104"/>
            <a:ext cx="11343861" cy="4313583"/>
          </a:xfrm>
        </p:spPr>
        <p:txBody>
          <a:bodyPr>
            <a:normAutofit/>
          </a:bodyPr>
          <a:lstStyle/>
          <a:p>
            <a:r>
              <a:rPr lang="fr-FR" dirty="0"/>
              <a:t>Prescription initiale par tout médecin (depuis le 1</a:t>
            </a:r>
            <a:r>
              <a:rPr lang="fr-FR" baseline="30000" dirty="0"/>
              <a:t>er</a:t>
            </a:r>
            <a:r>
              <a:rPr lang="fr-FR" dirty="0"/>
              <a:t> juin 2021)</a:t>
            </a:r>
          </a:p>
          <a:p>
            <a:r>
              <a:rPr lang="fr-FR" dirty="0"/>
              <a:t>La PrEP peut être primo-prescrite par les médecins généralistes</a:t>
            </a:r>
          </a:p>
          <a:p>
            <a:r>
              <a:rPr lang="fr-FR" dirty="0"/>
              <a:t>Délivrance possible en pharmacie hospitalière ou de ville</a:t>
            </a:r>
          </a:p>
          <a:p>
            <a:r>
              <a:rPr lang="fr-FR" dirty="0"/>
              <a:t>Bien penser à DELIVRER LE GENERIQUE</a:t>
            </a:r>
          </a:p>
          <a:p>
            <a:pPr lvl="1"/>
            <a:r>
              <a:rPr lang="fr-FR" dirty="0"/>
              <a:t>Cout princeps : </a:t>
            </a:r>
          </a:p>
          <a:p>
            <a:pPr lvl="2"/>
            <a:r>
              <a:rPr lang="fr-FR" dirty="0"/>
              <a:t>296 €/mois</a:t>
            </a:r>
          </a:p>
          <a:p>
            <a:pPr lvl="1"/>
            <a:r>
              <a:rPr lang="fr-FR" dirty="0"/>
              <a:t>Cout générique</a:t>
            </a:r>
          </a:p>
          <a:p>
            <a:pPr lvl="2"/>
            <a:r>
              <a:rPr lang="fr-FR" dirty="0"/>
              <a:t>155 €/mois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CC2076-5227-4C43-A14A-5F6CD0F3BC7A}"/>
              </a:ext>
            </a:extLst>
          </p:cNvPr>
          <p:cNvPicPr/>
          <p:nvPr/>
        </p:nvPicPr>
        <p:blipFill rotWithShape="1">
          <a:blip r:embed="rId3"/>
          <a:srcRect l="731" r="1"/>
          <a:stretch/>
        </p:blipFill>
        <p:spPr bwMode="auto">
          <a:xfrm>
            <a:off x="7543800" y="3348674"/>
            <a:ext cx="3810000" cy="2796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Accolade fermante 4">
            <a:extLst>
              <a:ext uri="{FF2B5EF4-FFF2-40B4-BE49-F238E27FC236}">
                <a16:creationId xmlns:a16="http://schemas.microsoft.com/office/drawing/2014/main" id="{9E1ED184-CAC8-934A-8552-B4754D5ABDD6}"/>
              </a:ext>
            </a:extLst>
          </p:cNvPr>
          <p:cNvSpPr/>
          <p:nvPr/>
        </p:nvSpPr>
        <p:spPr>
          <a:xfrm>
            <a:off x="3762991" y="4191000"/>
            <a:ext cx="574765" cy="101904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6280728-6F45-AD4B-8FD7-A21B337F57F3}"/>
              </a:ext>
            </a:extLst>
          </p:cNvPr>
          <p:cNvSpPr txBox="1"/>
          <p:nvPr/>
        </p:nvSpPr>
        <p:spPr>
          <a:xfrm>
            <a:off x="4451196" y="4515857"/>
            <a:ext cx="1604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Symbol" pitchFamily="2" charset="2"/>
              </a:rPr>
              <a:t>D</a:t>
            </a:r>
            <a:r>
              <a:rPr lang="fr-FR" dirty="0">
                <a:latin typeface="Symbol" pitchFamily="2" charset="2"/>
              </a:rPr>
              <a:t> </a:t>
            </a:r>
            <a:r>
              <a:rPr lang="fr-FR" dirty="0"/>
              <a:t>= 1692 €/an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ACC579E-8C0F-0E4D-A584-9A1101DE3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FF79-A353-B541-8536-478375777713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772DAEE-6BA5-E24C-8E61-BED973418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709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B0D071-E0DF-AC44-AFA6-3263A1FAE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de comptoir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227796-D868-BB4A-8BA4-EE903BBBF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Une personne vient régulièrement, tous les mois, chercher son traitement par emtricitabine/ténofovir à la pharmacie</a:t>
            </a:r>
          </a:p>
          <a:p>
            <a:r>
              <a:rPr lang="fr-FR" dirty="0"/>
              <a:t>Vous ne le voyez pas pendant 6 mois et constatez que la PrEP n’a pas été délivrée depuis cette date</a:t>
            </a:r>
          </a:p>
          <a:p>
            <a:endParaRPr lang="fr-FR" dirty="0"/>
          </a:p>
          <a:p>
            <a:endParaRPr lang="fr-FR" dirty="0"/>
          </a:p>
          <a:p>
            <a:pPr marL="0" indent="0" algn="ctr">
              <a:buNone/>
            </a:pPr>
            <a:r>
              <a:rPr lang="fr-FR" dirty="0">
                <a:sym typeface="Wingdings" pitchFamily="2" charset="2"/>
              </a:rPr>
              <a:t> Comment allez-vous aborder cette situation ?</a:t>
            </a:r>
            <a:endParaRPr lang="fr-FR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55B2C6F-C552-254D-A3DA-90138F611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08372"/>
            <a:ext cx="2377440" cy="1188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391ACC-EE94-844F-97FA-B126F7269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A0E33-C2DE-A245-88C3-6B3B84FB1F56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ADD86D-90D2-A241-B88A-B3C92D334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10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B91975D-F490-8A43-A988-38D148D7E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traitement post exposition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446B30C-B6F0-4249-9261-846EF4808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1E6BBE2-C557-3547-8FAA-8273D4D8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717B2-B4D2-1841-A2B1-963ED85AB4C3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C49175-0B54-3C4C-9384-118DF3A3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999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0EF4177-C6DF-7948-B81C-3D1A7A6EF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 post exposition (TPE)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488F968-7ECE-4B42-A8EE-FAF4A896C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Principe</a:t>
            </a:r>
          </a:p>
          <a:p>
            <a:pPr lvl="1"/>
            <a:r>
              <a:rPr lang="fr-FR" dirty="0"/>
              <a:t>Donner un traitement après l’exposition pour faire « avorter » l’infection</a:t>
            </a:r>
          </a:p>
          <a:p>
            <a:r>
              <a:rPr lang="fr-FR" dirty="0"/>
              <a:t>Preuves scientifiques</a:t>
            </a:r>
          </a:p>
          <a:p>
            <a:pPr lvl="1"/>
            <a:r>
              <a:rPr lang="fr-FR" dirty="0"/>
              <a:t>Pas de preuves de l’efficacité chez l’humain</a:t>
            </a:r>
          </a:p>
          <a:p>
            <a:pPr lvl="1"/>
            <a:r>
              <a:rPr lang="fr-FR" dirty="0"/>
              <a:t>Quelques données chez les primates non-humains</a:t>
            </a:r>
          </a:p>
          <a:p>
            <a:r>
              <a:rPr lang="fr-FR" dirty="0"/>
              <a:t>Règles</a:t>
            </a:r>
          </a:p>
          <a:p>
            <a:pPr lvl="1"/>
            <a:r>
              <a:rPr lang="fr-FR" dirty="0"/>
              <a:t>Le plus tôt possible (probablement inefficace &gt; 72h)</a:t>
            </a:r>
          </a:p>
          <a:p>
            <a:pPr lvl="1"/>
            <a:r>
              <a:rPr lang="fr-FR" dirty="0"/>
              <a:t>Traitement « classique »</a:t>
            </a:r>
          </a:p>
          <a:p>
            <a:pPr lvl="1"/>
            <a:r>
              <a:rPr lang="fr-FR" dirty="0"/>
              <a:t>Durée : 28 jours</a:t>
            </a:r>
          </a:p>
          <a:p>
            <a:r>
              <a:rPr lang="fr-FR" dirty="0"/>
              <a:t>Problème actuel</a:t>
            </a:r>
          </a:p>
          <a:p>
            <a:pPr lvl="1"/>
            <a:r>
              <a:rPr lang="fr-FR" dirty="0"/>
              <a:t>Inadéquation totale entre urgence de prise et modalités de dispensation</a:t>
            </a:r>
          </a:p>
          <a:p>
            <a:r>
              <a:rPr lang="fr-FR" dirty="0"/>
              <a:t>Toute prescription de TPE doit faire envisager une PrEP dans la foulée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CD632B7-9841-9A4B-B433-CCA38E532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E2AF7-5270-B145-87E8-EB8E80891868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6F130E2-C41E-3A47-978C-084B5D6D7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B7B57A-9878-649C-08ED-3D9A4CBE8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114800"/>
            <a:ext cx="2958536" cy="1676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618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7296" y="115448"/>
            <a:ext cx="10863469" cy="1188720"/>
          </a:xfrm>
        </p:spPr>
        <p:txBody>
          <a:bodyPr>
            <a:normAutofit/>
          </a:bodyPr>
          <a:lstStyle/>
          <a:p>
            <a:r>
              <a:rPr lang="fr-FR" dirty="0"/>
              <a:t>Les outils de la prévention combinée</a:t>
            </a:r>
          </a:p>
        </p:txBody>
      </p:sp>
      <p:cxnSp>
        <p:nvCxnSpPr>
          <p:cNvPr id="8" name="Connecteur droit avec flèche 7"/>
          <p:cNvCxnSpPr>
            <a:stCxn id="6" idx="7"/>
          </p:cNvCxnSpPr>
          <p:nvPr/>
        </p:nvCxnSpPr>
        <p:spPr>
          <a:xfrm flipV="1">
            <a:off x="6589908" y="2393103"/>
            <a:ext cx="1096093" cy="642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859488" y="1433346"/>
            <a:ext cx="1728192" cy="30777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dirty="0"/>
              <a:t>Circoncision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6800108" y="3217406"/>
            <a:ext cx="1168101" cy="254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cxnSpLocks/>
          </p:cNvCxnSpPr>
          <p:nvPr/>
        </p:nvCxnSpPr>
        <p:spPr>
          <a:xfrm>
            <a:off x="6705600" y="3821943"/>
            <a:ext cx="1262608" cy="687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8111707" y="3063517"/>
            <a:ext cx="2099092" cy="30777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dirty="0"/>
              <a:t>Traitement des IST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111707" y="4386063"/>
            <a:ext cx="2708692" cy="30777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dirty="0"/>
              <a:t>Changement de comportement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6390631" y="4106416"/>
            <a:ext cx="1291813" cy="1046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7169224" y="5223435"/>
            <a:ext cx="2836912" cy="83099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Traitement comme prévention (TasP)</a:t>
            </a:r>
          </a:p>
        </p:txBody>
      </p:sp>
      <p:cxnSp>
        <p:nvCxnSpPr>
          <p:cNvPr id="19" name="Connecteur droit avec flèche 18"/>
          <p:cNvCxnSpPr/>
          <p:nvPr/>
        </p:nvCxnSpPr>
        <p:spPr>
          <a:xfrm flipH="1">
            <a:off x="4308739" y="3922859"/>
            <a:ext cx="1091939" cy="876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1250459" y="4750300"/>
            <a:ext cx="2615157" cy="52322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dirty="0"/>
              <a:t>Traitement post Exposition</a:t>
            </a:r>
          </a:p>
          <a:p>
            <a:r>
              <a:rPr lang="fr-FR" sz="1400" dirty="0"/>
              <a:t>(TPE)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 flipH="1" flipV="1">
            <a:off x="4086875" y="3375839"/>
            <a:ext cx="1313803" cy="13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838200" y="2956147"/>
            <a:ext cx="3153867" cy="707886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/>
              <a:t>Prévention </a:t>
            </a:r>
            <a:r>
              <a:rPr lang="fr-FR" sz="2000" dirty="0" err="1"/>
              <a:t>Pré-Exposition</a:t>
            </a:r>
            <a:r>
              <a:rPr lang="fr-FR" sz="2000" dirty="0"/>
              <a:t> médicamenteuse (PrEP)</a:t>
            </a:r>
          </a:p>
        </p:txBody>
      </p:sp>
      <p:cxnSp>
        <p:nvCxnSpPr>
          <p:cNvPr id="25" name="Connecteur droit avec flèche 24"/>
          <p:cNvCxnSpPr>
            <a:cxnSpLocks/>
          </p:cNvCxnSpPr>
          <p:nvPr/>
        </p:nvCxnSpPr>
        <p:spPr>
          <a:xfrm flipH="1" flipV="1">
            <a:off x="4099689" y="2314887"/>
            <a:ext cx="1288138" cy="809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2006145" y="1869883"/>
            <a:ext cx="2015192" cy="58477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dirty="0"/>
              <a:t>Microbicides</a:t>
            </a:r>
            <a:r>
              <a:rPr lang="fr-FR" sz="1600"/>
              <a:t>, anneaux vaginaux</a:t>
            </a:r>
            <a:endParaRPr lang="fr-FR" sz="1600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H="1" flipV="1">
            <a:off x="5581084" y="1948190"/>
            <a:ext cx="283436" cy="880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640383" y="1421916"/>
            <a:ext cx="2015192" cy="46166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/>
              <a:t>Préservatifs</a:t>
            </a:r>
            <a:endParaRPr lang="fr-FR" sz="2400" dirty="0"/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6269361" y="1937089"/>
            <a:ext cx="804189" cy="9400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7824192" y="2046418"/>
            <a:ext cx="2615208" cy="52322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/>
              <a:t>Dépistage</a:t>
            </a:r>
          </a:p>
        </p:txBody>
      </p:sp>
      <p:cxnSp>
        <p:nvCxnSpPr>
          <p:cNvPr id="40" name="Connecteur droit avec flèche 39"/>
          <p:cNvCxnSpPr>
            <a:cxnSpLocks/>
          </p:cNvCxnSpPr>
          <p:nvPr/>
        </p:nvCxnSpPr>
        <p:spPr>
          <a:xfrm flipH="1">
            <a:off x="5387827" y="4191000"/>
            <a:ext cx="413543" cy="1144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4124093" y="5335669"/>
            <a:ext cx="2836912" cy="83099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Droits humains, accès universel</a:t>
            </a:r>
          </a:p>
        </p:txBody>
      </p:sp>
      <p:sp>
        <p:nvSpPr>
          <p:cNvPr id="6" name="Sourire 5"/>
          <p:cNvSpPr/>
          <p:nvPr/>
        </p:nvSpPr>
        <p:spPr>
          <a:xfrm>
            <a:off x="5237728" y="2825150"/>
            <a:ext cx="1584176" cy="1440160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A6F0A1-2392-8947-9E7A-2FAEB6931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6A7FC-C558-F849-B568-EE424E56BEF7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E74894A-6760-054C-8DA8-62011A99F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72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7131DE8-D038-CD46-8403-A28E8D30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783080"/>
            <a:ext cx="8991600" cy="1645920"/>
          </a:xfrm>
        </p:spPr>
        <p:txBody>
          <a:bodyPr/>
          <a:lstStyle/>
          <a:p>
            <a:r>
              <a:rPr lang="fr-FR" dirty="0"/>
              <a:t>Dépistages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48CA64D-E2FB-B84D-A77E-96FD5FA51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5194" y="3657600"/>
            <a:ext cx="6801612" cy="2505535"/>
          </a:xfrm>
        </p:spPr>
        <p:txBody>
          <a:bodyPr>
            <a:normAutofit/>
          </a:bodyPr>
          <a:lstStyle/>
          <a:p>
            <a:pPr marL="12700"/>
            <a:r>
              <a:rPr lang="fr-FR" sz="3200" b="1" spc="-15" dirty="0">
                <a:solidFill>
                  <a:srgbClr val="001F5F"/>
                </a:solidFill>
                <a:latin typeface="Calibri"/>
                <a:cs typeface="Calibri"/>
              </a:rPr>
              <a:t>St</a:t>
            </a:r>
            <a:r>
              <a:rPr lang="fr-FR" sz="3200" b="1" spc="-10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3200" b="1" spc="-4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3200" b="1" spc="-6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3200" b="1" spc="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z="3200" b="1" spc="-5" dirty="0">
                <a:solidFill>
                  <a:srgbClr val="001F5F"/>
                </a:solidFill>
                <a:latin typeface="Calibri"/>
                <a:cs typeface="Calibri"/>
              </a:rPr>
              <a:t>gi</a:t>
            </a:r>
            <a:r>
              <a:rPr lang="fr-FR" sz="3200" b="1" spc="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3200" b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3200" b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3200" b="1"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32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3200" b="1" spc="-15" dirty="0">
                <a:solidFill>
                  <a:srgbClr val="001F5F"/>
                </a:solidFill>
                <a:latin typeface="Calibri"/>
                <a:cs typeface="Calibri"/>
              </a:rPr>
              <a:t> d</a:t>
            </a:r>
            <a:r>
              <a:rPr lang="fr-FR" sz="3200" b="1" spc="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z="3200" b="1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3200" b="1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3200" b="1" spc="-6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3200" b="1" spc="-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3200" b="1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3200" b="1" spc="-7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lang="fr-FR" sz="32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lang="fr-FR" sz="3200" dirty="0">
              <a:latin typeface="Calibri"/>
              <a:cs typeface="Calibri"/>
            </a:endParaRPr>
          </a:p>
          <a:p>
            <a:pPr marL="12700"/>
            <a:r>
              <a:rPr lang="fr-FR" sz="3200" b="1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3200" b="1" spc="-4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3200" b="1" spc="-5" dirty="0">
                <a:solidFill>
                  <a:srgbClr val="001F5F"/>
                </a:solidFill>
                <a:latin typeface="Calibri"/>
                <a:cs typeface="Calibri"/>
              </a:rPr>
              <a:t>ODS</a:t>
            </a:r>
            <a:endParaRPr lang="fr-FR" sz="3200" dirty="0">
              <a:latin typeface="Calibri"/>
              <a:cs typeface="Calibri"/>
            </a:endParaRPr>
          </a:p>
          <a:p>
            <a:pPr marL="12700"/>
            <a:r>
              <a:rPr lang="fr-FR" sz="3200" b="1" dirty="0">
                <a:solidFill>
                  <a:srgbClr val="001F5F"/>
                </a:solidFill>
                <a:latin typeface="Calibri"/>
                <a:cs typeface="Calibri"/>
              </a:rPr>
              <a:t>Au</a:t>
            </a:r>
            <a:r>
              <a:rPr lang="fr-FR" sz="32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3200" b="1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3200" b="1" spc="-6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32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3200" b="1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3200" b="1" dirty="0">
                <a:solidFill>
                  <a:srgbClr val="001F5F"/>
                </a:solidFill>
                <a:latin typeface="Calibri"/>
                <a:cs typeface="Calibri"/>
              </a:rPr>
              <a:t>ts</a:t>
            </a:r>
            <a:endParaRPr lang="fr-FR" sz="3200" dirty="0">
              <a:latin typeface="Calibri"/>
              <a:cs typeface="Calibri"/>
            </a:endParaRPr>
          </a:p>
          <a:p>
            <a:endParaRPr lang="fr-FR" sz="3200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8FEF7E24-1BBA-FE4D-B2E6-B7710EA8E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C463-6C6F-3C46-864C-938A23A0031D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A0FE13-D9D2-7145-B170-4B0406C4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29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dépistage : techniques</a:t>
            </a:r>
            <a:r>
              <a:rPr lang="mr-IN" dirty="0"/>
              <a:t>…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B7CC44-59A8-EA48-B9EF-B41E9ADA7C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C3C053-B4D0-544B-8166-6E6D350A8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310C-6BE7-9643-92E2-EDDC5E20EFFE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DDCE40-356B-1B49-915E-0B0F1B38D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815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 sait-on de l’origine du VIH en 2022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59F1F7D-C1CC-9C46-BF32-347200250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E1F1A5D-25FF-2943-875F-45539C522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FA23-31D1-504E-A5AE-8318368E694C}" type="datetime10">
              <a:rPr lang="fr-FR" smtClean="0"/>
              <a:t>21:09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810ED2-D2BC-2E40-8225-DA2EB984F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4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Rectangle 6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>
                <a:latin typeface="Arial" charset="0"/>
              </a:rPr>
              <a:t>Représentation schématique des marqueurs virologiques au cours de la primo-infection par le VIH en l'absence de traitement</a:t>
            </a:r>
          </a:p>
        </p:txBody>
      </p:sp>
      <p:sp>
        <p:nvSpPr>
          <p:cNvPr id="8196" name="Line 87"/>
          <p:cNvSpPr>
            <a:spLocks noChangeShapeType="1"/>
          </p:cNvSpPr>
          <p:nvPr/>
        </p:nvSpPr>
        <p:spPr bwMode="auto">
          <a:xfrm>
            <a:off x="1643096" y="4087747"/>
            <a:ext cx="59658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7" name="Freeform 125"/>
          <p:cNvSpPr>
            <a:spLocks/>
          </p:cNvSpPr>
          <p:nvPr/>
        </p:nvSpPr>
        <p:spPr bwMode="auto">
          <a:xfrm>
            <a:off x="3022600" y="2768541"/>
            <a:ext cx="2279650" cy="1595437"/>
          </a:xfrm>
          <a:custGeom>
            <a:avLst/>
            <a:gdLst>
              <a:gd name="T0" fmla="*/ 0 w 1436"/>
              <a:gd name="T1" fmla="*/ 1005 h 1005"/>
              <a:gd name="T2" fmla="*/ 228 w 1436"/>
              <a:gd name="T3" fmla="*/ 873 h 1005"/>
              <a:gd name="T4" fmla="*/ 364 w 1436"/>
              <a:gd name="T5" fmla="*/ 617 h 1005"/>
              <a:gd name="T6" fmla="*/ 520 w 1436"/>
              <a:gd name="T7" fmla="*/ 189 h 1005"/>
              <a:gd name="T8" fmla="*/ 700 w 1436"/>
              <a:gd name="T9" fmla="*/ 17 h 1005"/>
              <a:gd name="T10" fmla="*/ 860 w 1436"/>
              <a:gd name="T11" fmla="*/ 89 h 1005"/>
              <a:gd name="T12" fmla="*/ 1000 w 1436"/>
              <a:gd name="T13" fmla="*/ 385 h 1005"/>
              <a:gd name="T14" fmla="*/ 1108 w 1436"/>
              <a:gd name="T15" fmla="*/ 633 h 1005"/>
              <a:gd name="T16" fmla="*/ 1264 w 1436"/>
              <a:gd name="T17" fmla="*/ 833 h 1005"/>
              <a:gd name="T18" fmla="*/ 1436 w 1436"/>
              <a:gd name="T19" fmla="*/ 973 h 100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36"/>
              <a:gd name="T31" fmla="*/ 0 h 1005"/>
              <a:gd name="T32" fmla="*/ 1436 w 1436"/>
              <a:gd name="T33" fmla="*/ 1005 h 100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36" h="1005">
                <a:moveTo>
                  <a:pt x="0" y="1005"/>
                </a:moveTo>
                <a:cubicBezTo>
                  <a:pt x="83" y="971"/>
                  <a:pt x="167" y="938"/>
                  <a:pt x="228" y="873"/>
                </a:cubicBezTo>
                <a:cubicBezTo>
                  <a:pt x="289" y="808"/>
                  <a:pt x="315" y="731"/>
                  <a:pt x="364" y="617"/>
                </a:cubicBezTo>
                <a:cubicBezTo>
                  <a:pt x="413" y="503"/>
                  <a:pt x="464" y="289"/>
                  <a:pt x="520" y="189"/>
                </a:cubicBezTo>
                <a:cubicBezTo>
                  <a:pt x="576" y="89"/>
                  <a:pt x="643" y="34"/>
                  <a:pt x="700" y="17"/>
                </a:cubicBezTo>
                <a:cubicBezTo>
                  <a:pt x="757" y="0"/>
                  <a:pt x="810" y="28"/>
                  <a:pt x="860" y="89"/>
                </a:cubicBezTo>
                <a:cubicBezTo>
                  <a:pt x="910" y="150"/>
                  <a:pt x="959" y="294"/>
                  <a:pt x="1000" y="385"/>
                </a:cubicBezTo>
                <a:cubicBezTo>
                  <a:pt x="1041" y="476"/>
                  <a:pt x="1064" y="558"/>
                  <a:pt x="1108" y="633"/>
                </a:cubicBezTo>
                <a:cubicBezTo>
                  <a:pt x="1152" y="708"/>
                  <a:pt x="1209" y="776"/>
                  <a:pt x="1264" y="833"/>
                </a:cubicBezTo>
                <a:cubicBezTo>
                  <a:pt x="1319" y="890"/>
                  <a:pt x="1377" y="931"/>
                  <a:pt x="1436" y="973"/>
                </a:cubicBezTo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8" name="Freeform 124"/>
          <p:cNvSpPr>
            <a:spLocks/>
          </p:cNvSpPr>
          <p:nvPr/>
        </p:nvSpPr>
        <p:spPr bwMode="auto">
          <a:xfrm>
            <a:off x="3886201" y="2141472"/>
            <a:ext cx="3181350" cy="2222500"/>
          </a:xfrm>
          <a:custGeom>
            <a:avLst/>
            <a:gdLst>
              <a:gd name="T0" fmla="*/ 0 w 2004"/>
              <a:gd name="T1" fmla="*/ 1400 h 1400"/>
              <a:gd name="T2" fmla="*/ 308 w 2004"/>
              <a:gd name="T3" fmla="*/ 1192 h 1400"/>
              <a:gd name="T4" fmla="*/ 520 w 2004"/>
              <a:gd name="T5" fmla="*/ 872 h 1400"/>
              <a:gd name="T6" fmla="*/ 820 w 2004"/>
              <a:gd name="T7" fmla="*/ 324 h 1400"/>
              <a:gd name="T8" fmla="*/ 952 w 2004"/>
              <a:gd name="T9" fmla="*/ 144 h 1400"/>
              <a:gd name="T10" fmla="*/ 1168 w 2004"/>
              <a:gd name="T11" fmla="*/ 28 h 1400"/>
              <a:gd name="T12" fmla="*/ 1576 w 2004"/>
              <a:gd name="T13" fmla="*/ 4 h 1400"/>
              <a:gd name="T14" fmla="*/ 2004 w 2004"/>
              <a:gd name="T15" fmla="*/ 4 h 14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04"/>
              <a:gd name="T25" fmla="*/ 0 h 1400"/>
              <a:gd name="T26" fmla="*/ 2004 w 2004"/>
              <a:gd name="T27" fmla="*/ 1400 h 14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04" h="1400">
                <a:moveTo>
                  <a:pt x="0" y="1400"/>
                </a:moveTo>
                <a:cubicBezTo>
                  <a:pt x="51" y="1365"/>
                  <a:pt x="221" y="1280"/>
                  <a:pt x="308" y="1192"/>
                </a:cubicBezTo>
                <a:cubicBezTo>
                  <a:pt x="395" y="1104"/>
                  <a:pt x="435" y="1016"/>
                  <a:pt x="520" y="872"/>
                </a:cubicBezTo>
                <a:cubicBezTo>
                  <a:pt x="605" y="728"/>
                  <a:pt x="748" y="445"/>
                  <a:pt x="820" y="324"/>
                </a:cubicBezTo>
                <a:cubicBezTo>
                  <a:pt x="892" y="203"/>
                  <a:pt x="894" y="193"/>
                  <a:pt x="952" y="144"/>
                </a:cubicBezTo>
                <a:cubicBezTo>
                  <a:pt x="1010" y="95"/>
                  <a:pt x="1064" y="51"/>
                  <a:pt x="1168" y="28"/>
                </a:cubicBezTo>
                <a:cubicBezTo>
                  <a:pt x="1272" y="5"/>
                  <a:pt x="1437" y="8"/>
                  <a:pt x="1576" y="4"/>
                </a:cubicBezTo>
                <a:cubicBezTo>
                  <a:pt x="1715" y="0"/>
                  <a:pt x="1915" y="4"/>
                  <a:pt x="2004" y="4"/>
                </a:cubicBezTo>
              </a:path>
            </a:pathLst>
          </a:cu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9" name="Freeform 122"/>
          <p:cNvSpPr>
            <a:spLocks/>
          </p:cNvSpPr>
          <p:nvPr/>
        </p:nvSpPr>
        <p:spPr bwMode="auto">
          <a:xfrm>
            <a:off x="2514600" y="1981200"/>
            <a:ext cx="4064000" cy="2389187"/>
          </a:xfrm>
          <a:custGeom>
            <a:avLst/>
            <a:gdLst>
              <a:gd name="T0" fmla="*/ 0 w 2560"/>
              <a:gd name="T1" fmla="*/ 1505 h 1505"/>
              <a:gd name="T2" fmla="*/ 200 w 2560"/>
              <a:gd name="T3" fmla="*/ 1409 h 1505"/>
              <a:gd name="T4" fmla="*/ 364 w 2560"/>
              <a:gd name="T5" fmla="*/ 1217 h 1505"/>
              <a:gd name="T6" fmla="*/ 548 w 2560"/>
              <a:gd name="T7" fmla="*/ 797 h 1505"/>
              <a:gd name="T8" fmla="*/ 792 w 2560"/>
              <a:gd name="T9" fmla="*/ 197 h 1505"/>
              <a:gd name="T10" fmla="*/ 1000 w 2560"/>
              <a:gd name="T11" fmla="*/ 9 h 1505"/>
              <a:gd name="T12" fmla="*/ 1196 w 2560"/>
              <a:gd name="T13" fmla="*/ 145 h 1505"/>
              <a:gd name="T14" fmla="*/ 1384 w 2560"/>
              <a:gd name="T15" fmla="*/ 553 h 1505"/>
              <a:gd name="T16" fmla="*/ 1516 w 2560"/>
              <a:gd name="T17" fmla="*/ 785 h 1505"/>
              <a:gd name="T18" fmla="*/ 1664 w 2560"/>
              <a:gd name="T19" fmla="*/ 1037 h 1505"/>
              <a:gd name="T20" fmla="*/ 1920 w 2560"/>
              <a:gd name="T21" fmla="*/ 1217 h 1505"/>
              <a:gd name="T22" fmla="*/ 2560 w 2560"/>
              <a:gd name="T23" fmla="*/ 1237 h 150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60"/>
              <a:gd name="T37" fmla="*/ 0 h 1505"/>
              <a:gd name="T38" fmla="*/ 2560 w 2560"/>
              <a:gd name="T39" fmla="*/ 1505 h 150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60" h="1505">
                <a:moveTo>
                  <a:pt x="0" y="1505"/>
                </a:moveTo>
                <a:cubicBezTo>
                  <a:pt x="33" y="1489"/>
                  <a:pt x="139" y="1457"/>
                  <a:pt x="200" y="1409"/>
                </a:cubicBezTo>
                <a:cubicBezTo>
                  <a:pt x="261" y="1361"/>
                  <a:pt x="306" y="1319"/>
                  <a:pt x="364" y="1217"/>
                </a:cubicBezTo>
                <a:cubicBezTo>
                  <a:pt x="422" y="1115"/>
                  <a:pt x="477" y="967"/>
                  <a:pt x="548" y="797"/>
                </a:cubicBezTo>
                <a:cubicBezTo>
                  <a:pt x="619" y="627"/>
                  <a:pt x="717" y="328"/>
                  <a:pt x="792" y="197"/>
                </a:cubicBezTo>
                <a:cubicBezTo>
                  <a:pt x="867" y="66"/>
                  <a:pt x="933" y="18"/>
                  <a:pt x="1000" y="9"/>
                </a:cubicBezTo>
                <a:cubicBezTo>
                  <a:pt x="1067" y="0"/>
                  <a:pt x="1132" y="54"/>
                  <a:pt x="1196" y="145"/>
                </a:cubicBezTo>
                <a:cubicBezTo>
                  <a:pt x="1260" y="236"/>
                  <a:pt x="1331" y="446"/>
                  <a:pt x="1384" y="553"/>
                </a:cubicBezTo>
                <a:cubicBezTo>
                  <a:pt x="1437" y="660"/>
                  <a:pt x="1469" y="704"/>
                  <a:pt x="1516" y="785"/>
                </a:cubicBezTo>
                <a:cubicBezTo>
                  <a:pt x="1563" y="866"/>
                  <a:pt x="1597" y="965"/>
                  <a:pt x="1664" y="1037"/>
                </a:cubicBezTo>
                <a:cubicBezTo>
                  <a:pt x="1731" y="1109"/>
                  <a:pt x="1771" y="1184"/>
                  <a:pt x="1920" y="1217"/>
                </a:cubicBezTo>
                <a:cubicBezTo>
                  <a:pt x="2069" y="1250"/>
                  <a:pt x="2427" y="1233"/>
                  <a:pt x="2560" y="1237"/>
                </a:cubicBezTo>
              </a:path>
            </a:pathLst>
          </a:cu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00" name="Freeform 123"/>
          <p:cNvSpPr>
            <a:spLocks/>
          </p:cNvSpPr>
          <p:nvPr/>
        </p:nvSpPr>
        <p:spPr bwMode="auto">
          <a:xfrm>
            <a:off x="4851400" y="3106676"/>
            <a:ext cx="1727200" cy="576263"/>
          </a:xfrm>
          <a:custGeom>
            <a:avLst/>
            <a:gdLst>
              <a:gd name="T0" fmla="*/ 0 w 1088"/>
              <a:gd name="T1" fmla="*/ 0 h 363"/>
              <a:gd name="T2" fmla="*/ 204 w 1088"/>
              <a:gd name="T3" fmla="*/ 240 h 363"/>
              <a:gd name="T4" fmla="*/ 396 w 1088"/>
              <a:gd name="T5" fmla="*/ 344 h 363"/>
              <a:gd name="T6" fmla="*/ 796 w 1088"/>
              <a:gd name="T7" fmla="*/ 356 h 363"/>
              <a:gd name="T8" fmla="*/ 1088 w 1088"/>
              <a:gd name="T9" fmla="*/ 356 h 3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63"/>
              <a:gd name="T17" fmla="*/ 1088 w 1088"/>
              <a:gd name="T18" fmla="*/ 363 h 36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63">
                <a:moveTo>
                  <a:pt x="0" y="0"/>
                </a:moveTo>
                <a:cubicBezTo>
                  <a:pt x="33" y="40"/>
                  <a:pt x="138" y="183"/>
                  <a:pt x="204" y="240"/>
                </a:cubicBezTo>
                <a:cubicBezTo>
                  <a:pt x="270" y="297"/>
                  <a:pt x="297" y="325"/>
                  <a:pt x="396" y="344"/>
                </a:cubicBezTo>
                <a:cubicBezTo>
                  <a:pt x="495" y="363"/>
                  <a:pt x="681" y="354"/>
                  <a:pt x="796" y="356"/>
                </a:cubicBezTo>
                <a:cubicBezTo>
                  <a:pt x="911" y="358"/>
                  <a:pt x="999" y="357"/>
                  <a:pt x="1088" y="356"/>
                </a:cubicBezTo>
              </a:path>
            </a:pathLst>
          </a:cu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01" name="Rectangle 104"/>
          <p:cNvSpPr>
            <a:spLocks noChangeArrowheads="1"/>
          </p:cNvSpPr>
          <p:nvPr/>
        </p:nvSpPr>
        <p:spPr bwMode="auto">
          <a:xfrm>
            <a:off x="3476625" y="5164137"/>
            <a:ext cx="1614488" cy="252413"/>
          </a:xfrm>
          <a:prstGeom prst="leftRightArrow">
            <a:avLst>
              <a:gd name="adj1" fmla="val 100000"/>
              <a:gd name="adj2" fmla="val 47409"/>
            </a:avLst>
          </a:prstGeom>
          <a:solidFill>
            <a:srgbClr val="53620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Antigénémie P24</a:t>
            </a:r>
          </a:p>
        </p:txBody>
      </p:sp>
      <p:sp>
        <p:nvSpPr>
          <p:cNvPr id="8202" name="Rectangle 77"/>
          <p:cNvSpPr>
            <a:spLocks noChangeArrowheads="1"/>
          </p:cNvSpPr>
          <p:nvPr/>
        </p:nvSpPr>
        <p:spPr bwMode="auto">
          <a:xfrm>
            <a:off x="4448207" y="5479915"/>
            <a:ext cx="3214656" cy="252413"/>
          </a:xfrm>
          <a:prstGeom prst="leftRightArrow">
            <a:avLst>
              <a:gd name="adj1" fmla="val 100000"/>
              <a:gd name="adj2" fmla="val 25989"/>
            </a:avLst>
          </a:prstGeom>
          <a:solidFill>
            <a:srgbClr val="BADC0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Anticorps anti-VIH positifs par ELISA</a:t>
            </a:r>
          </a:p>
        </p:txBody>
      </p:sp>
      <p:sp>
        <p:nvSpPr>
          <p:cNvPr id="8203" name="Rectangle 79"/>
          <p:cNvSpPr>
            <a:spLocks noChangeArrowheads="1"/>
          </p:cNvSpPr>
          <p:nvPr/>
        </p:nvSpPr>
        <p:spPr bwMode="auto">
          <a:xfrm>
            <a:off x="1651004" y="5479460"/>
            <a:ext cx="2786061" cy="252413"/>
          </a:xfrm>
          <a:prstGeom prst="leftRightArrow">
            <a:avLst>
              <a:gd name="adj1" fmla="val 100000"/>
              <a:gd name="adj2" fmla="val 50959"/>
            </a:avLst>
          </a:prstGeom>
          <a:solidFill>
            <a:srgbClr val="536206"/>
          </a:solidFill>
          <a:ln w="9525">
            <a:solidFill>
              <a:srgbClr val="808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Fenêtre sérologique</a:t>
            </a:r>
          </a:p>
        </p:txBody>
      </p:sp>
      <p:sp>
        <p:nvSpPr>
          <p:cNvPr id="8205" name="Freeform 58"/>
          <p:cNvSpPr>
            <a:spLocks/>
          </p:cNvSpPr>
          <p:nvPr/>
        </p:nvSpPr>
        <p:spPr bwMode="auto">
          <a:xfrm>
            <a:off x="3090869" y="3776597"/>
            <a:ext cx="111125" cy="52388"/>
          </a:xfrm>
          <a:custGeom>
            <a:avLst/>
            <a:gdLst>
              <a:gd name="T0" fmla="*/ 2147483647 w 53"/>
              <a:gd name="T1" fmla="*/ 2147483647 h 32"/>
              <a:gd name="T2" fmla="*/ 2147483647 w 53"/>
              <a:gd name="T3" fmla="*/ 0 h 32"/>
              <a:gd name="T4" fmla="*/ 0 w 53"/>
              <a:gd name="T5" fmla="*/ 2147483647 h 32"/>
              <a:gd name="T6" fmla="*/ 2147483647 w 53"/>
              <a:gd name="T7" fmla="*/ 2147483647 h 32"/>
              <a:gd name="T8" fmla="*/ 2147483647 w 53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32"/>
              <a:gd name="T17" fmla="*/ 53 w 53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32">
                <a:moveTo>
                  <a:pt x="53" y="19"/>
                </a:moveTo>
                <a:lnTo>
                  <a:pt x="5" y="0"/>
                </a:lnTo>
                <a:lnTo>
                  <a:pt x="0" y="13"/>
                </a:lnTo>
                <a:lnTo>
                  <a:pt x="48" y="32"/>
                </a:lnTo>
                <a:lnTo>
                  <a:pt x="53" y="19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06" name="Rectangle 61"/>
          <p:cNvSpPr>
            <a:spLocks noChangeArrowheads="1"/>
          </p:cNvSpPr>
          <p:nvPr/>
        </p:nvSpPr>
        <p:spPr bwMode="auto">
          <a:xfrm>
            <a:off x="2826877" y="4587810"/>
            <a:ext cx="38509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11-12</a:t>
            </a:r>
          </a:p>
        </p:txBody>
      </p:sp>
      <p:sp>
        <p:nvSpPr>
          <p:cNvPr id="8207" name="Rectangle 62"/>
          <p:cNvSpPr>
            <a:spLocks noChangeArrowheads="1"/>
          </p:cNvSpPr>
          <p:nvPr/>
        </p:nvSpPr>
        <p:spPr bwMode="auto">
          <a:xfrm>
            <a:off x="3276689" y="4587810"/>
            <a:ext cx="3935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14-15</a:t>
            </a:r>
          </a:p>
        </p:txBody>
      </p:sp>
      <p:sp>
        <p:nvSpPr>
          <p:cNvPr id="8208" name="Rectangle 63"/>
          <p:cNvSpPr>
            <a:spLocks noChangeArrowheads="1"/>
          </p:cNvSpPr>
          <p:nvPr/>
        </p:nvSpPr>
        <p:spPr bwMode="auto">
          <a:xfrm>
            <a:off x="4251414" y="4587810"/>
            <a:ext cx="3935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20-21</a:t>
            </a:r>
          </a:p>
        </p:txBody>
      </p:sp>
      <p:sp>
        <p:nvSpPr>
          <p:cNvPr id="8209" name="Rectangle 64"/>
          <p:cNvSpPr>
            <a:spLocks noChangeArrowheads="1"/>
          </p:cNvSpPr>
          <p:nvPr/>
        </p:nvSpPr>
        <p:spPr bwMode="auto">
          <a:xfrm>
            <a:off x="5226125" y="4587810"/>
            <a:ext cx="3935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28-29</a:t>
            </a:r>
          </a:p>
        </p:txBody>
      </p:sp>
      <p:sp>
        <p:nvSpPr>
          <p:cNvPr id="8210" name="Freeform 66"/>
          <p:cNvSpPr>
            <a:spLocks/>
          </p:cNvSpPr>
          <p:nvPr/>
        </p:nvSpPr>
        <p:spPr bwMode="auto">
          <a:xfrm>
            <a:off x="3484596" y="3833747"/>
            <a:ext cx="109537" cy="57150"/>
          </a:xfrm>
          <a:custGeom>
            <a:avLst/>
            <a:gdLst>
              <a:gd name="T0" fmla="*/ 2147483647 w 53"/>
              <a:gd name="T1" fmla="*/ 2147483647 h 35"/>
              <a:gd name="T2" fmla="*/ 2147483647 w 53"/>
              <a:gd name="T3" fmla="*/ 0 h 35"/>
              <a:gd name="T4" fmla="*/ 0 w 53"/>
              <a:gd name="T5" fmla="*/ 2147483647 h 35"/>
              <a:gd name="T6" fmla="*/ 2147483647 w 53"/>
              <a:gd name="T7" fmla="*/ 2147483647 h 35"/>
              <a:gd name="T8" fmla="*/ 2147483647 w 53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35"/>
              <a:gd name="T17" fmla="*/ 53 w 53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35">
                <a:moveTo>
                  <a:pt x="53" y="21"/>
                </a:moveTo>
                <a:lnTo>
                  <a:pt x="5" y="0"/>
                </a:lnTo>
                <a:lnTo>
                  <a:pt x="0" y="16"/>
                </a:lnTo>
                <a:lnTo>
                  <a:pt x="48" y="35"/>
                </a:lnTo>
                <a:lnTo>
                  <a:pt x="53" y="2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11" name="Rectangle 67"/>
          <p:cNvSpPr>
            <a:spLocks noChangeArrowheads="1"/>
          </p:cNvSpPr>
          <p:nvPr/>
        </p:nvSpPr>
        <p:spPr bwMode="auto">
          <a:xfrm>
            <a:off x="6643688" y="4587810"/>
            <a:ext cx="10060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Temps (jours)</a:t>
            </a:r>
          </a:p>
        </p:txBody>
      </p:sp>
      <p:sp>
        <p:nvSpPr>
          <p:cNvPr id="8212" name="Rectangle 68"/>
          <p:cNvSpPr>
            <a:spLocks noChangeArrowheads="1"/>
          </p:cNvSpPr>
          <p:nvPr/>
        </p:nvSpPr>
        <p:spPr bwMode="auto">
          <a:xfrm>
            <a:off x="6678613" y="2236722"/>
            <a:ext cx="94773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anti-gp</a:t>
            </a:r>
            <a:r>
              <a:rPr lang="fr-FR" sz="1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160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anti-gp</a:t>
            </a:r>
            <a:r>
              <a:rPr lang="fr-FR" sz="1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120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anti-gp</a:t>
            </a:r>
            <a:r>
              <a:rPr lang="fr-FR" sz="1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41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anti-p24</a:t>
            </a:r>
          </a:p>
        </p:txBody>
      </p:sp>
      <p:sp>
        <p:nvSpPr>
          <p:cNvPr id="8213" name="Rectangle 69"/>
          <p:cNvSpPr>
            <a:spLocks noChangeArrowheads="1"/>
          </p:cNvSpPr>
          <p:nvPr/>
        </p:nvSpPr>
        <p:spPr bwMode="auto">
          <a:xfrm>
            <a:off x="985838" y="4559235"/>
            <a:ext cx="87223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Contage J 0</a:t>
            </a:r>
          </a:p>
        </p:txBody>
      </p:sp>
      <p:sp>
        <p:nvSpPr>
          <p:cNvPr id="8214" name="Rectangle 70"/>
          <p:cNvSpPr>
            <a:spLocks noChangeArrowheads="1"/>
          </p:cNvSpPr>
          <p:nvPr/>
        </p:nvSpPr>
        <p:spPr bwMode="auto">
          <a:xfrm>
            <a:off x="1727200" y="2097083"/>
            <a:ext cx="13336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Taux </a:t>
            </a:r>
            <a:br>
              <a:rPr lang="fr-FR" sz="1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sz="1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des marqueurs </a:t>
            </a:r>
          </a:p>
        </p:txBody>
      </p:sp>
      <p:sp>
        <p:nvSpPr>
          <p:cNvPr id="8215" name="Freeform 71"/>
          <p:cNvSpPr>
            <a:spLocks/>
          </p:cNvSpPr>
          <p:nvPr/>
        </p:nvSpPr>
        <p:spPr bwMode="auto">
          <a:xfrm>
            <a:off x="4464050" y="3833747"/>
            <a:ext cx="109538" cy="57150"/>
          </a:xfrm>
          <a:custGeom>
            <a:avLst/>
            <a:gdLst>
              <a:gd name="T0" fmla="*/ 2147483647 w 53"/>
              <a:gd name="T1" fmla="*/ 2147483647 h 35"/>
              <a:gd name="T2" fmla="*/ 2147483647 w 53"/>
              <a:gd name="T3" fmla="*/ 0 h 35"/>
              <a:gd name="T4" fmla="*/ 0 w 53"/>
              <a:gd name="T5" fmla="*/ 2147483647 h 35"/>
              <a:gd name="T6" fmla="*/ 2147483647 w 53"/>
              <a:gd name="T7" fmla="*/ 2147483647 h 35"/>
              <a:gd name="T8" fmla="*/ 2147483647 w 53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35"/>
              <a:gd name="T17" fmla="*/ 53 w 53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35">
                <a:moveTo>
                  <a:pt x="53" y="21"/>
                </a:moveTo>
                <a:lnTo>
                  <a:pt x="5" y="0"/>
                </a:lnTo>
                <a:lnTo>
                  <a:pt x="0" y="16"/>
                </a:lnTo>
                <a:lnTo>
                  <a:pt x="48" y="35"/>
                </a:lnTo>
                <a:lnTo>
                  <a:pt x="53" y="2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17" name="Rectangle 80"/>
          <p:cNvSpPr>
            <a:spLocks noChangeArrowheads="1"/>
          </p:cNvSpPr>
          <p:nvPr/>
        </p:nvSpPr>
        <p:spPr bwMode="auto">
          <a:xfrm>
            <a:off x="5611845" y="5795693"/>
            <a:ext cx="2037903" cy="304800"/>
          </a:xfrm>
          <a:prstGeom prst="leftRightArrow">
            <a:avLst>
              <a:gd name="adj1" fmla="val 100000"/>
              <a:gd name="adj2" fmla="val 31782"/>
            </a:avLst>
          </a:prstGeom>
          <a:solidFill>
            <a:srgbClr val="53620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Ac anti-VIH positifs</a:t>
            </a:r>
            <a:br>
              <a:rPr lang="fr-FR" sz="1200" b="1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</a:br>
            <a:r>
              <a:rPr lang="fr-FR" sz="1200" b="1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Western - Blot </a:t>
            </a:r>
          </a:p>
        </p:txBody>
      </p:sp>
      <p:sp>
        <p:nvSpPr>
          <p:cNvPr id="8218" name="Rectangle 81"/>
          <p:cNvSpPr>
            <a:spLocks noChangeArrowheads="1"/>
          </p:cNvSpPr>
          <p:nvPr/>
        </p:nvSpPr>
        <p:spPr bwMode="auto">
          <a:xfrm>
            <a:off x="1651005" y="4881497"/>
            <a:ext cx="1381125" cy="273050"/>
          </a:xfrm>
          <a:prstGeom prst="leftRightArrow">
            <a:avLst>
              <a:gd name="adj1" fmla="val 100000"/>
              <a:gd name="adj2" fmla="val 57501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100" b="1" dirty="0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Fenêtre virologique</a:t>
            </a:r>
            <a:endParaRPr lang="en-US" sz="1100" b="1" dirty="0">
              <a:solidFill>
                <a:srgbClr val="000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19" name="Rectangle 83"/>
          <p:cNvSpPr>
            <a:spLocks noChangeArrowheads="1"/>
          </p:cNvSpPr>
          <p:nvPr/>
        </p:nvSpPr>
        <p:spPr bwMode="auto">
          <a:xfrm>
            <a:off x="6678621" y="3668648"/>
            <a:ext cx="74803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ARN-VIH</a:t>
            </a:r>
          </a:p>
        </p:txBody>
      </p:sp>
      <p:sp>
        <p:nvSpPr>
          <p:cNvPr id="8220" name="Rectangle 84"/>
          <p:cNvSpPr>
            <a:spLocks noChangeArrowheads="1"/>
          </p:cNvSpPr>
          <p:nvPr/>
        </p:nvSpPr>
        <p:spPr bwMode="auto">
          <a:xfrm>
            <a:off x="5364201" y="4176648"/>
            <a:ext cx="59857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Ag p24</a:t>
            </a:r>
            <a:endParaRPr lang="fr-FR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21" name="Rectangle 86"/>
          <p:cNvSpPr>
            <a:spLocks noChangeArrowheads="1"/>
          </p:cNvSpPr>
          <p:nvPr/>
        </p:nvSpPr>
        <p:spPr bwMode="auto">
          <a:xfrm>
            <a:off x="1651005" y="3697222"/>
            <a:ext cx="12071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1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Seuil de détection</a:t>
            </a:r>
            <a:br>
              <a:rPr lang="fr-FR" sz="11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sz="11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des marqueurs</a:t>
            </a:r>
          </a:p>
        </p:txBody>
      </p:sp>
      <p:sp>
        <p:nvSpPr>
          <p:cNvPr id="8222" name="Rectangle 57"/>
          <p:cNvSpPr>
            <a:spLocks noChangeArrowheads="1"/>
          </p:cNvSpPr>
          <p:nvPr/>
        </p:nvSpPr>
        <p:spPr bwMode="auto">
          <a:xfrm>
            <a:off x="3001964" y="4468747"/>
            <a:ext cx="26987" cy="115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23" name="Rectangle 59"/>
          <p:cNvSpPr>
            <a:spLocks noChangeArrowheads="1"/>
          </p:cNvSpPr>
          <p:nvPr/>
        </p:nvSpPr>
        <p:spPr bwMode="auto">
          <a:xfrm>
            <a:off x="3459196" y="4468747"/>
            <a:ext cx="28575" cy="115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24" name="Rectangle 60"/>
          <p:cNvSpPr>
            <a:spLocks noChangeArrowheads="1"/>
          </p:cNvSpPr>
          <p:nvPr/>
        </p:nvSpPr>
        <p:spPr bwMode="auto">
          <a:xfrm>
            <a:off x="4437066" y="4468747"/>
            <a:ext cx="26987" cy="115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25" name="Rectangle 65"/>
          <p:cNvSpPr>
            <a:spLocks noChangeArrowheads="1"/>
          </p:cNvSpPr>
          <p:nvPr/>
        </p:nvSpPr>
        <p:spPr bwMode="auto">
          <a:xfrm>
            <a:off x="5413375" y="4468747"/>
            <a:ext cx="26988" cy="115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26" name="Line 85"/>
          <p:cNvSpPr>
            <a:spLocks noChangeShapeType="1"/>
          </p:cNvSpPr>
          <p:nvPr/>
        </p:nvSpPr>
        <p:spPr bwMode="auto">
          <a:xfrm flipV="1">
            <a:off x="1625600" y="2043112"/>
            <a:ext cx="0" cy="24812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27" name="Line 88"/>
          <p:cNvSpPr>
            <a:spLocks noChangeShapeType="1"/>
          </p:cNvSpPr>
          <p:nvPr/>
        </p:nvSpPr>
        <p:spPr bwMode="auto">
          <a:xfrm>
            <a:off x="1625633" y="4524310"/>
            <a:ext cx="59658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28" name="Rectangle 89"/>
          <p:cNvSpPr>
            <a:spLocks noChangeArrowheads="1"/>
          </p:cNvSpPr>
          <p:nvPr/>
        </p:nvSpPr>
        <p:spPr bwMode="auto">
          <a:xfrm>
            <a:off x="3040063" y="4881562"/>
            <a:ext cx="4622800" cy="252413"/>
          </a:xfrm>
          <a:prstGeom prst="leftRightArrow">
            <a:avLst>
              <a:gd name="adj1" fmla="val 100000"/>
              <a:gd name="adj2" fmla="val 34848"/>
            </a:avLst>
          </a:prstGeom>
          <a:solidFill>
            <a:srgbClr val="BADC0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FFFF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ARN VIH plasmatique</a:t>
            </a:r>
          </a:p>
        </p:txBody>
      </p:sp>
      <p:sp>
        <p:nvSpPr>
          <p:cNvPr id="8229" name="Freeform 71"/>
          <p:cNvSpPr>
            <a:spLocks/>
          </p:cNvSpPr>
          <p:nvPr/>
        </p:nvSpPr>
        <p:spPr bwMode="auto">
          <a:xfrm rot="17074365">
            <a:off x="4790281" y="3831366"/>
            <a:ext cx="109538" cy="57150"/>
          </a:xfrm>
          <a:custGeom>
            <a:avLst/>
            <a:gdLst>
              <a:gd name="T0" fmla="*/ 2147483647 w 53"/>
              <a:gd name="T1" fmla="*/ 2147483647 h 35"/>
              <a:gd name="T2" fmla="*/ 2147483647 w 53"/>
              <a:gd name="T3" fmla="*/ 0 h 35"/>
              <a:gd name="T4" fmla="*/ 0 w 53"/>
              <a:gd name="T5" fmla="*/ 2147483647 h 35"/>
              <a:gd name="T6" fmla="*/ 2147483647 w 53"/>
              <a:gd name="T7" fmla="*/ 2147483647 h 35"/>
              <a:gd name="T8" fmla="*/ 2147483647 w 53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35"/>
              <a:gd name="T17" fmla="*/ 53 w 53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35">
                <a:moveTo>
                  <a:pt x="53" y="21"/>
                </a:moveTo>
                <a:lnTo>
                  <a:pt x="5" y="0"/>
                </a:lnTo>
                <a:lnTo>
                  <a:pt x="0" y="16"/>
                </a:lnTo>
                <a:lnTo>
                  <a:pt x="48" y="35"/>
                </a:lnTo>
                <a:lnTo>
                  <a:pt x="53" y="2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rot="10800000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object 158"/>
          <p:cNvSpPr txBox="1"/>
          <p:nvPr/>
        </p:nvSpPr>
        <p:spPr>
          <a:xfrm>
            <a:off x="8090747" y="2304311"/>
            <a:ext cx="3770269" cy="32316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47955"/>
            <a:r>
              <a:rPr sz="1600" b="1" spc="-25" dirty="0">
                <a:solidFill>
                  <a:srgbClr val="00B050"/>
                </a:solidFill>
                <a:latin typeface="Calibri"/>
                <a:cs typeface="Calibri"/>
              </a:rPr>
              <a:t>S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é</a:t>
            </a:r>
            <a:r>
              <a:rPr sz="1600" b="1" spc="-20" dirty="0">
                <a:solidFill>
                  <a:srgbClr val="00B050"/>
                </a:solidFill>
                <a:latin typeface="Calibri"/>
                <a:cs typeface="Calibri"/>
              </a:rPr>
              <a:t>rolo</a:t>
            </a:r>
            <a:r>
              <a:rPr sz="1600" b="1" spc="5" dirty="0">
                <a:solidFill>
                  <a:srgbClr val="00B050"/>
                </a:solidFill>
                <a:latin typeface="Calibri"/>
                <a:cs typeface="Calibri"/>
              </a:rPr>
              <a:t>g</a:t>
            </a:r>
            <a:r>
              <a:rPr sz="1600" b="1" spc="-15" dirty="0">
                <a:solidFill>
                  <a:srgbClr val="00B050"/>
                </a:solidFill>
                <a:latin typeface="Calibri"/>
                <a:cs typeface="Calibri"/>
              </a:rPr>
              <a:t>i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e</a:t>
            </a:r>
            <a:r>
              <a:rPr sz="1600" b="1" spc="-2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VIH</a:t>
            </a:r>
            <a:r>
              <a:rPr sz="1600" b="1" spc="1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se</a:t>
            </a:r>
            <a:r>
              <a:rPr sz="1600" b="1" spc="-20" dirty="0">
                <a:solidFill>
                  <a:srgbClr val="00B050"/>
                </a:solidFill>
                <a:latin typeface="Calibri"/>
                <a:cs typeface="Calibri"/>
              </a:rPr>
              <a:t> po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s</a:t>
            </a:r>
            <a:r>
              <a:rPr sz="1600" b="1" spc="-15" dirty="0">
                <a:solidFill>
                  <a:srgbClr val="00B050"/>
                </a:solidFill>
                <a:latin typeface="Calibri"/>
                <a:cs typeface="Calibri"/>
              </a:rPr>
              <a:t>i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t</a:t>
            </a:r>
            <a:r>
              <a:rPr sz="1600" b="1" spc="-15" dirty="0">
                <a:solidFill>
                  <a:srgbClr val="00B050"/>
                </a:solidFill>
                <a:latin typeface="Calibri"/>
                <a:cs typeface="Calibri"/>
              </a:rPr>
              <a:t>i</a:t>
            </a:r>
            <a:r>
              <a:rPr sz="1600" b="1" spc="-40" dirty="0">
                <a:solidFill>
                  <a:srgbClr val="00B050"/>
                </a:solidFill>
                <a:latin typeface="Calibri"/>
                <a:cs typeface="Calibri"/>
              </a:rPr>
              <a:t>v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e 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au </a:t>
            </a:r>
            <a:r>
              <a:rPr sz="1600" b="1" spc="-5" dirty="0">
                <a:solidFill>
                  <a:srgbClr val="00B050"/>
                </a:solidFill>
                <a:latin typeface="Calibri"/>
                <a:cs typeface="Calibri"/>
              </a:rPr>
              <a:t>m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i</a:t>
            </a:r>
            <a:r>
              <a:rPr sz="1600" b="1" spc="-20" dirty="0">
                <a:solidFill>
                  <a:srgbClr val="00B050"/>
                </a:solidFill>
                <a:latin typeface="Calibri"/>
                <a:cs typeface="Calibri"/>
              </a:rPr>
              <a:t>ni</a:t>
            </a:r>
            <a:r>
              <a:rPr sz="1600" b="1" spc="-5" dirty="0">
                <a:solidFill>
                  <a:srgbClr val="00B050"/>
                </a:solidFill>
                <a:latin typeface="Calibri"/>
                <a:cs typeface="Calibri"/>
              </a:rPr>
              <a:t>mu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m</a:t>
            </a:r>
            <a:r>
              <a:rPr sz="1600" b="1" spc="2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00B050"/>
                </a:solidFill>
                <a:latin typeface="Calibri"/>
                <a:cs typeface="Calibri"/>
              </a:rPr>
              <a:t>2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-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3</a:t>
            </a:r>
            <a:r>
              <a:rPr sz="1600" b="1" spc="-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s</a:t>
            </a:r>
            <a:r>
              <a:rPr sz="1600" b="1" spc="5" dirty="0">
                <a:solidFill>
                  <a:srgbClr val="00B050"/>
                </a:solidFill>
                <a:latin typeface="Calibri"/>
                <a:cs typeface="Calibri"/>
              </a:rPr>
              <a:t>e</a:t>
            </a:r>
            <a:r>
              <a:rPr sz="1600" b="1" spc="-20" dirty="0">
                <a:solidFill>
                  <a:srgbClr val="00B050"/>
                </a:solidFill>
                <a:latin typeface="Calibri"/>
                <a:cs typeface="Calibri"/>
              </a:rPr>
              <a:t>main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e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s</a:t>
            </a:r>
            <a:r>
              <a:rPr sz="1600" b="1" spc="-2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a</a:t>
            </a:r>
            <a:r>
              <a:rPr sz="1600" b="1" spc="-20" dirty="0">
                <a:solidFill>
                  <a:srgbClr val="00B050"/>
                </a:solidFill>
                <a:latin typeface="Calibri"/>
                <a:cs typeface="Calibri"/>
              </a:rPr>
              <a:t>pr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è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s</a:t>
            </a:r>
            <a:r>
              <a:rPr sz="1600" b="1" spc="-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fr-FR" sz="1600" b="1" spc="-10" dirty="0">
                <a:solidFill>
                  <a:srgbClr val="00B050"/>
                </a:solidFill>
                <a:latin typeface="Calibri"/>
                <a:cs typeface="Calibri"/>
              </a:rPr>
              <a:t>le contage</a:t>
            </a:r>
            <a:endParaRPr sz="1600" dirty="0">
              <a:solidFill>
                <a:srgbClr val="00B050"/>
              </a:solidFill>
              <a:latin typeface="Calibri"/>
              <a:cs typeface="Calibri"/>
            </a:endParaRPr>
          </a:p>
          <a:p>
            <a:pPr marL="12700" marR="5080"/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C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onc</a:t>
            </a:r>
            <a:r>
              <a:rPr sz="1600" b="1" spc="-20" dirty="0">
                <a:solidFill>
                  <a:srgbClr val="00B050"/>
                </a:solidFill>
                <a:latin typeface="Calibri"/>
                <a:cs typeface="Calibri"/>
              </a:rPr>
              <a:t>l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u</a:t>
            </a:r>
            <a:r>
              <a:rPr sz="1600" b="1" spc="-20" dirty="0">
                <a:solidFill>
                  <a:srgbClr val="00B050"/>
                </a:solidFill>
                <a:latin typeface="Calibri"/>
                <a:cs typeface="Calibri"/>
              </a:rPr>
              <a:t>r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e s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u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r</a:t>
            </a:r>
            <a:r>
              <a:rPr sz="1600" b="1" spc="-2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a</a:t>
            </a:r>
            <a:r>
              <a:rPr sz="1600" b="1" spc="-15" dirty="0">
                <a:solidFill>
                  <a:srgbClr val="00B050"/>
                </a:solidFill>
                <a:latin typeface="Calibri"/>
                <a:cs typeface="Calibri"/>
              </a:rPr>
              <a:t>b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se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nc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e </a:t>
            </a:r>
            <a:r>
              <a:rPr lang="fr-FR" sz="1600" b="1" spc="-10" dirty="0">
                <a:solidFill>
                  <a:srgbClr val="00B050"/>
                </a:solidFill>
                <a:latin typeface="Calibri"/>
                <a:cs typeface="Calibri"/>
              </a:rPr>
              <a:t>de transmission</a:t>
            </a:r>
            <a:r>
              <a:rPr sz="1600" b="1" spc="4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6</a:t>
            </a:r>
            <a:r>
              <a:rPr sz="1600" b="1" spc="-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s</a:t>
            </a:r>
            <a:r>
              <a:rPr sz="1600" b="1" spc="5" dirty="0">
                <a:solidFill>
                  <a:srgbClr val="00B050"/>
                </a:solidFill>
                <a:latin typeface="Calibri"/>
                <a:cs typeface="Calibri"/>
              </a:rPr>
              <a:t>e</a:t>
            </a:r>
            <a:r>
              <a:rPr sz="1600" b="1" spc="-20" dirty="0">
                <a:solidFill>
                  <a:srgbClr val="00B050"/>
                </a:solidFill>
                <a:latin typeface="Calibri"/>
                <a:cs typeface="Calibri"/>
              </a:rPr>
              <a:t>main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e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s</a:t>
            </a:r>
            <a:r>
              <a:rPr sz="1600" b="1" spc="-2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a</a:t>
            </a:r>
            <a:r>
              <a:rPr sz="1600" b="1" spc="-20" dirty="0">
                <a:solidFill>
                  <a:srgbClr val="00B050"/>
                </a:solidFill>
                <a:latin typeface="Calibri"/>
                <a:cs typeface="Calibri"/>
              </a:rPr>
              <a:t>pr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è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s</a:t>
            </a:r>
            <a:r>
              <a:rPr sz="1600" b="1" spc="-2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600" b="1" spc="5" dirty="0">
                <a:solidFill>
                  <a:srgbClr val="00B050"/>
                </a:solidFill>
                <a:latin typeface="Calibri"/>
                <a:cs typeface="Calibri"/>
              </a:rPr>
              <a:t>r</a:t>
            </a:r>
            <a:r>
              <a:rPr sz="1600" b="1" spc="-15" dirty="0">
                <a:solidFill>
                  <a:srgbClr val="00B050"/>
                </a:solidFill>
                <a:latin typeface="Calibri"/>
                <a:cs typeface="Calibri"/>
              </a:rPr>
              <a:t>i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sq</a:t>
            </a:r>
            <a:r>
              <a:rPr sz="1600" b="1" spc="-20" dirty="0">
                <a:solidFill>
                  <a:srgbClr val="00B050"/>
                </a:solidFill>
                <a:latin typeface="Calibri"/>
                <a:cs typeface="Calibri"/>
              </a:rPr>
              <a:t>u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e</a:t>
            </a:r>
            <a:r>
              <a:rPr sz="1600" b="1" spc="-20" dirty="0">
                <a:solidFill>
                  <a:srgbClr val="00B050"/>
                </a:solidFill>
                <a:latin typeface="Calibri"/>
                <a:cs typeface="Calibri"/>
              </a:rPr>
              <a:t> (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e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n</a:t>
            </a:r>
            <a:r>
              <a:rPr sz="1600" b="1" spc="-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00B050"/>
                </a:solidFill>
                <a:latin typeface="Calibri"/>
                <a:cs typeface="Calibri"/>
              </a:rPr>
              <a:t>l</a:t>
            </a:r>
            <a:r>
              <a:rPr sz="1600" b="1" spc="-130" dirty="0">
                <a:solidFill>
                  <a:srgbClr val="00B050"/>
                </a:solidFill>
                <a:latin typeface="Calibri"/>
                <a:cs typeface="Calibri"/>
              </a:rPr>
              <a:t>’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a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b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s</a:t>
            </a:r>
            <a:r>
              <a:rPr sz="1600" b="1" spc="5" dirty="0">
                <a:solidFill>
                  <a:srgbClr val="00B050"/>
                </a:solidFill>
                <a:latin typeface="Calibri"/>
                <a:cs typeface="Calibri"/>
              </a:rPr>
              <a:t>e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nc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e</a:t>
            </a:r>
            <a:r>
              <a:rPr sz="1600" b="1" spc="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d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e</a:t>
            </a:r>
            <a:r>
              <a:rPr sz="1600" b="1" spc="1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00B050"/>
                </a:solidFill>
                <a:latin typeface="Calibri"/>
                <a:cs typeface="Calibri"/>
              </a:rPr>
              <a:t>r</a:t>
            </a:r>
            <a:r>
              <a:rPr sz="1600" b="1" spc="5" dirty="0">
                <a:solidFill>
                  <a:srgbClr val="00B050"/>
                </a:solidFill>
                <a:latin typeface="Calibri"/>
                <a:cs typeface="Calibri"/>
              </a:rPr>
              <a:t>é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-</a:t>
            </a:r>
            <a:r>
              <a:rPr sz="1600" b="1" spc="-20" dirty="0">
                <a:solidFill>
                  <a:srgbClr val="00B050"/>
                </a:solidFill>
                <a:latin typeface="Calibri"/>
                <a:cs typeface="Calibri"/>
              </a:rPr>
              <a:t>e</a:t>
            </a:r>
            <a:r>
              <a:rPr sz="1600" b="1" spc="-15" dirty="0">
                <a:solidFill>
                  <a:srgbClr val="00B050"/>
                </a:solidFill>
                <a:latin typeface="Calibri"/>
                <a:cs typeface="Calibri"/>
              </a:rPr>
              <a:t>x</a:t>
            </a:r>
            <a:r>
              <a:rPr sz="1600" b="1" spc="-20" dirty="0">
                <a:solidFill>
                  <a:srgbClr val="00B050"/>
                </a:solidFill>
                <a:latin typeface="Calibri"/>
                <a:cs typeface="Calibri"/>
              </a:rPr>
              <a:t>po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s</a:t>
            </a:r>
            <a:r>
              <a:rPr sz="1600" b="1" spc="-15" dirty="0">
                <a:solidFill>
                  <a:srgbClr val="00B050"/>
                </a:solidFill>
                <a:latin typeface="Calibri"/>
                <a:cs typeface="Calibri"/>
              </a:rPr>
              <a:t>i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t</a:t>
            </a:r>
            <a:r>
              <a:rPr sz="1600" b="1" spc="-20" dirty="0">
                <a:solidFill>
                  <a:srgbClr val="00B050"/>
                </a:solidFill>
                <a:latin typeface="Calibri"/>
                <a:cs typeface="Calibri"/>
              </a:rPr>
              <a:t>io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n</a:t>
            </a:r>
            <a:r>
              <a:rPr sz="1600" b="1" spc="-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00B050"/>
                </a:solidFill>
                <a:latin typeface="Calibri"/>
                <a:cs typeface="Calibri"/>
              </a:rPr>
              <a:t>du</a:t>
            </a:r>
            <a:r>
              <a:rPr sz="1600" b="1" spc="-45" dirty="0">
                <a:solidFill>
                  <a:srgbClr val="00B050"/>
                </a:solidFill>
                <a:latin typeface="Calibri"/>
                <a:cs typeface="Calibri"/>
              </a:rPr>
              <a:t>r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a</a:t>
            </a:r>
            <a:r>
              <a:rPr sz="1600" b="1" spc="-45" dirty="0">
                <a:solidFill>
                  <a:srgbClr val="00B050"/>
                </a:solidFill>
                <a:latin typeface="Calibri"/>
                <a:cs typeface="Calibri"/>
              </a:rPr>
              <a:t>n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t</a:t>
            </a:r>
            <a:r>
              <a:rPr sz="1600" b="1" spc="2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c</a:t>
            </a:r>
            <a:r>
              <a:rPr sz="1600" b="1" spc="-20" dirty="0">
                <a:solidFill>
                  <a:srgbClr val="00B050"/>
                </a:solidFill>
                <a:latin typeface="Calibri"/>
                <a:cs typeface="Calibri"/>
              </a:rPr>
              <a:t>e</a:t>
            </a:r>
            <a:r>
              <a:rPr sz="1600" b="1" spc="-35" dirty="0">
                <a:solidFill>
                  <a:srgbClr val="00B050"/>
                </a:solidFill>
                <a:latin typeface="Calibri"/>
                <a:cs typeface="Calibri"/>
              </a:rPr>
              <a:t>tt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e </a:t>
            </a:r>
            <a:r>
              <a:rPr sz="1600" b="1" spc="-15" dirty="0">
                <a:solidFill>
                  <a:srgbClr val="00B050"/>
                </a:solidFill>
                <a:latin typeface="Calibri"/>
                <a:cs typeface="Calibri"/>
              </a:rPr>
              <a:t>p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é</a:t>
            </a:r>
            <a:r>
              <a:rPr sz="1600" b="1" spc="5" dirty="0">
                <a:solidFill>
                  <a:srgbClr val="00B050"/>
                </a:solidFill>
                <a:latin typeface="Calibri"/>
                <a:cs typeface="Calibri"/>
              </a:rPr>
              <a:t>r</a:t>
            </a:r>
            <a:r>
              <a:rPr sz="1600" b="1" spc="-20" dirty="0">
                <a:solidFill>
                  <a:srgbClr val="00B050"/>
                </a:solidFill>
                <a:latin typeface="Calibri"/>
                <a:cs typeface="Calibri"/>
              </a:rPr>
              <a:t>iod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e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)</a:t>
            </a:r>
            <a:endParaRPr sz="1600" dirty="0">
              <a:solidFill>
                <a:srgbClr val="00B050"/>
              </a:solidFill>
              <a:latin typeface="Calibri"/>
              <a:cs typeface="Calibri"/>
            </a:endParaRPr>
          </a:p>
          <a:p>
            <a:pPr>
              <a:spcBef>
                <a:spcPts val="34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 marR="95885"/>
            <a:r>
              <a:rPr sz="1600" b="1" spc="-5" dirty="0">
                <a:solidFill>
                  <a:srgbClr val="00B0F0"/>
                </a:solidFill>
                <a:latin typeface="Calibri"/>
                <a:cs typeface="Calibri"/>
              </a:rPr>
              <a:t>P</a:t>
            </a:r>
            <a:r>
              <a:rPr sz="1600" b="1" spc="5" dirty="0">
                <a:solidFill>
                  <a:srgbClr val="00B0F0"/>
                </a:solidFill>
                <a:latin typeface="Calibri"/>
                <a:cs typeface="Calibri"/>
              </a:rPr>
              <a:t>C</a:t>
            </a:r>
            <a:r>
              <a:rPr sz="1600" b="1" spc="-15" dirty="0">
                <a:solidFill>
                  <a:srgbClr val="00B0F0"/>
                </a:solidFill>
                <a:latin typeface="Calibri"/>
                <a:cs typeface="Calibri"/>
              </a:rPr>
              <a:t>R</a:t>
            </a:r>
            <a:r>
              <a:rPr sz="1600" b="1" spc="-10" dirty="0">
                <a:solidFill>
                  <a:srgbClr val="00B0F0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00B0F0"/>
                </a:solidFill>
                <a:latin typeface="Calibri"/>
                <a:cs typeface="Calibri"/>
              </a:rPr>
              <a:t>(</a:t>
            </a:r>
            <a:r>
              <a:rPr sz="1600" b="1" spc="-30" dirty="0">
                <a:solidFill>
                  <a:srgbClr val="00B0F0"/>
                </a:solidFill>
                <a:latin typeface="Calibri"/>
                <a:cs typeface="Calibri"/>
              </a:rPr>
              <a:t>A</a:t>
            </a:r>
            <a:r>
              <a:rPr sz="1600" b="1" spc="-25" dirty="0">
                <a:solidFill>
                  <a:srgbClr val="00B0F0"/>
                </a:solidFill>
                <a:latin typeface="Calibri"/>
                <a:cs typeface="Calibri"/>
              </a:rPr>
              <a:t>R</a:t>
            </a:r>
            <a:r>
              <a:rPr sz="1600" b="1" spc="-30" dirty="0">
                <a:solidFill>
                  <a:srgbClr val="00B0F0"/>
                </a:solidFill>
                <a:latin typeface="Calibri"/>
                <a:cs typeface="Calibri"/>
              </a:rPr>
              <a:t>N</a:t>
            </a:r>
            <a:r>
              <a:rPr sz="1600" b="1" spc="-20" dirty="0">
                <a:solidFill>
                  <a:srgbClr val="00B0F0"/>
                </a:solidFill>
                <a:latin typeface="Calibri"/>
                <a:cs typeface="Calibri"/>
              </a:rPr>
              <a:t>)</a:t>
            </a:r>
            <a:r>
              <a:rPr sz="1600" b="1" spc="-10" dirty="0">
                <a:solidFill>
                  <a:srgbClr val="00B0F0"/>
                </a:solidFill>
                <a:latin typeface="Calibri"/>
                <a:cs typeface="Calibri"/>
              </a:rPr>
              <a:t>=</a:t>
            </a:r>
            <a:r>
              <a:rPr sz="1600" b="1" spc="-15" dirty="0">
                <a:solidFill>
                  <a:srgbClr val="00B0F0"/>
                </a:solidFill>
                <a:latin typeface="Calibri"/>
                <a:cs typeface="Calibri"/>
              </a:rPr>
              <a:t>l</a:t>
            </a:r>
            <a:r>
              <a:rPr sz="1600" b="1" spc="-10" dirty="0">
                <a:solidFill>
                  <a:srgbClr val="00B0F0"/>
                </a:solidFill>
                <a:latin typeface="Calibri"/>
                <a:cs typeface="Calibri"/>
              </a:rPr>
              <a:t>a</a:t>
            </a:r>
            <a:r>
              <a:rPr sz="1600" b="1" spc="-20" dirty="0">
                <a:solidFill>
                  <a:srgbClr val="00B0F0"/>
                </a:solidFill>
                <a:latin typeface="Calibri"/>
                <a:cs typeface="Calibri"/>
              </a:rPr>
              <a:t>b</a:t>
            </a:r>
            <a:r>
              <a:rPr sz="1600" b="1" spc="-10" dirty="0">
                <a:solidFill>
                  <a:srgbClr val="00B0F0"/>
                </a:solidFill>
                <a:latin typeface="Calibri"/>
                <a:cs typeface="Calibri"/>
              </a:rPr>
              <a:t>o</a:t>
            </a:r>
            <a:r>
              <a:rPr sz="1600" b="1" spc="-5" dirty="0">
                <a:solidFill>
                  <a:srgbClr val="00B0F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B0F0"/>
                </a:solidFill>
                <a:latin typeface="Calibri"/>
                <a:cs typeface="Calibri"/>
              </a:rPr>
              <a:t>spé</a:t>
            </a:r>
            <a:r>
              <a:rPr sz="1600" b="1" spc="-10" dirty="0">
                <a:solidFill>
                  <a:srgbClr val="00B0F0"/>
                </a:solidFill>
                <a:latin typeface="Calibri"/>
                <a:cs typeface="Calibri"/>
              </a:rPr>
              <a:t>c</a:t>
            </a:r>
            <a:r>
              <a:rPr sz="1600" b="1" spc="-15" dirty="0">
                <a:solidFill>
                  <a:srgbClr val="00B0F0"/>
                </a:solidFill>
                <a:latin typeface="Calibri"/>
                <a:cs typeface="Calibri"/>
              </a:rPr>
              <a:t>i</a:t>
            </a:r>
            <a:r>
              <a:rPr sz="1600" b="1" spc="-10" dirty="0">
                <a:solidFill>
                  <a:srgbClr val="00B0F0"/>
                </a:solidFill>
                <a:latin typeface="Calibri"/>
                <a:cs typeface="Calibri"/>
              </a:rPr>
              <a:t>a</a:t>
            </a:r>
            <a:r>
              <a:rPr sz="1600" b="1" spc="-20" dirty="0">
                <a:solidFill>
                  <a:srgbClr val="00B0F0"/>
                </a:solidFill>
                <a:latin typeface="Calibri"/>
                <a:cs typeface="Calibri"/>
              </a:rPr>
              <a:t>l</a:t>
            </a:r>
            <a:r>
              <a:rPr sz="1600" b="1" spc="-15" dirty="0">
                <a:solidFill>
                  <a:srgbClr val="00B0F0"/>
                </a:solidFill>
                <a:latin typeface="Calibri"/>
                <a:cs typeface="Calibri"/>
              </a:rPr>
              <a:t>i</a:t>
            </a:r>
            <a:r>
              <a:rPr sz="1600" b="1" dirty="0">
                <a:solidFill>
                  <a:srgbClr val="00B0F0"/>
                </a:solidFill>
                <a:latin typeface="Calibri"/>
                <a:cs typeface="Calibri"/>
              </a:rPr>
              <a:t>sé</a:t>
            </a:r>
            <a:r>
              <a:rPr sz="1600" b="1" spc="5" dirty="0">
                <a:solidFill>
                  <a:srgbClr val="00B0F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00B0F0"/>
                </a:solidFill>
                <a:latin typeface="Calibri"/>
                <a:cs typeface="Calibri"/>
              </a:rPr>
              <a:t>:</a:t>
            </a:r>
            <a:r>
              <a:rPr sz="1600" b="1" spc="5" dirty="0">
                <a:solidFill>
                  <a:srgbClr val="00B0F0"/>
                </a:solidFill>
                <a:latin typeface="Calibri"/>
                <a:cs typeface="Calibri"/>
              </a:rPr>
              <a:t> f</a:t>
            </a:r>
            <a:r>
              <a:rPr sz="1600" b="1" spc="-15" dirty="0">
                <a:solidFill>
                  <a:srgbClr val="00B0F0"/>
                </a:solidFill>
                <a:latin typeface="Calibri"/>
                <a:cs typeface="Calibri"/>
              </a:rPr>
              <a:t>i</a:t>
            </a:r>
            <a:r>
              <a:rPr sz="1600" b="1" spc="-10" dirty="0">
                <a:solidFill>
                  <a:srgbClr val="00B0F0"/>
                </a:solidFill>
                <a:latin typeface="Calibri"/>
                <a:cs typeface="Calibri"/>
              </a:rPr>
              <a:t>a</a:t>
            </a:r>
            <a:r>
              <a:rPr sz="1600" b="1" spc="-20" dirty="0">
                <a:solidFill>
                  <a:srgbClr val="00B0F0"/>
                </a:solidFill>
                <a:latin typeface="Calibri"/>
                <a:cs typeface="Calibri"/>
              </a:rPr>
              <a:t>bl</a:t>
            </a:r>
            <a:r>
              <a:rPr sz="1600" b="1" dirty="0">
                <a:solidFill>
                  <a:srgbClr val="00B0F0"/>
                </a:solidFill>
                <a:latin typeface="Calibri"/>
                <a:cs typeface="Calibri"/>
              </a:rPr>
              <a:t>e </a:t>
            </a:r>
            <a:r>
              <a:rPr sz="1600" b="1" spc="-10" dirty="0" err="1">
                <a:solidFill>
                  <a:srgbClr val="00B0F0"/>
                </a:solidFill>
                <a:latin typeface="Calibri"/>
                <a:cs typeface="Calibri"/>
              </a:rPr>
              <a:t>à</a:t>
            </a:r>
            <a:r>
              <a:rPr sz="1600" b="1" dirty="0">
                <a:solidFill>
                  <a:srgbClr val="00B0F0"/>
                </a:solidFill>
                <a:latin typeface="Calibri"/>
                <a:cs typeface="Calibri"/>
              </a:rPr>
              <a:t> J</a:t>
            </a:r>
            <a:r>
              <a:rPr sz="1600" b="1" spc="-10" dirty="0">
                <a:solidFill>
                  <a:srgbClr val="00B0F0"/>
                </a:solidFill>
                <a:latin typeface="Calibri"/>
                <a:cs typeface="Calibri"/>
              </a:rPr>
              <a:t>12</a:t>
            </a:r>
            <a:endParaRPr lang="fr-FR" sz="1600" b="1" spc="-10" dirty="0">
              <a:solidFill>
                <a:srgbClr val="00B0F0"/>
              </a:solidFill>
              <a:latin typeface="Calibri"/>
              <a:cs typeface="Calibri"/>
            </a:endParaRPr>
          </a:p>
          <a:p>
            <a:pPr marL="12700" marR="95885"/>
            <a:endParaRPr lang="fr-FR" sz="1600" b="1" spc="-5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 marL="12700" marR="95885"/>
            <a:r>
              <a:rPr sz="1600" b="1" spc="5" dirty="0">
                <a:solidFill>
                  <a:srgbClr val="00B050"/>
                </a:solidFill>
                <a:latin typeface="Calibri"/>
                <a:cs typeface="Calibri"/>
              </a:rPr>
              <a:t>E</a:t>
            </a:r>
            <a:r>
              <a:rPr sz="1600" b="1" spc="-20" dirty="0">
                <a:solidFill>
                  <a:srgbClr val="00B050"/>
                </a:solidFill>
                <a:latin typeface="Calibri"/>
                <a:cs typeface="Calibri"/>
              </a:rPr>
              <a:t>li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sa </a:t>
            </a:r>
            <a:r>
              <a:rPr sz="1600" b="1" spc="-20" dirty="0">
                <a:solidFill>
                  <a:srgbClr val="00B050"/>
                </a:solidFill>
                <a:latin typeface="Calibri"/>
                <a:cs typeface="Calibri"/>
              </a:rPr>
              <a:t>(</a:t>
            </a:r>
            <a:r>
              <a:rPr sz="1600" b="1" spc="-15" dirty="0">
                <a:solidFill>
                  <a:srgbClr val="00B050"/>
                </a:solidFill>
                <a:latin typeface="Calibri"/>
                <a:cs typeface="Calibri"/>
              </a:rPr>
              <a:t>A</a:t>
            </a:r>
            <a:r>
              <a:rPr sz="1600" b="1" spc="5" dirty="0">
                <a:solidFill>
                  <a:srgbClr val="00B050"/>
                </a:solidFill>
                <a:latin typeface="Calibri"/>
                <a:cs typeface="Calibri"/>
              </a:rPr>
              <a:t>g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+</a:t>
            </a:r>
            <a:r>
              <a:rPr sz="1600" b="1" spc="-15" dirty="0">
                <a:solidFill>
                  <a:srgbClr val="00B050"/>
                </a:solidFill>
                <a:latin typeface="Calibri"/>
                <a:cs typeface="Calibri"/>
              </a:rPr>
              <a:t>A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c</a:t>
            </a:r>
            <a:r>
              <a:rPr sz="1600" b="1" spc="-20" dirty="0">
                <a:solidFill>
                  <a:srgbClr val="00B050"/>
                </a:solidFill>
                <a:latin typeface="Calibri"/>
                <a:cs typeface="Calibri"/>
              </a:rPr>
              <a:t>)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=</a:t>
            </a:r>
            <a:r>
              <a:rPr lang="fr-FR" sz="1600" b="1" dirty="0">
                <a:solidFill>
                  <a:srgbClr val="00B050"/>
                </a:solidFill>
                <a:latin typeface="Calibri"/>
                <a:cs typeface="Calibri"/>
              </a:rPr>
              <a:t>CeGIDD</a:t>
            </a:r>
            <a:r>
              <a:rPr sz="1600" b="1" spc="-5" dirty="0">
                <a:solidFill>
                  <a:srgbClr val="00B050"/>
                </a:solidFill>
                <a:latin typeface="Calibri"/>
                <a:cs typeface="Calibri"/>
              </a:rPr>
              <a:t>/</a:t>
            </a:r>
            <a:r>
              <a:rPr sz="1600" b="1" spc="-15" dirty="0">
                <a:solidFill>
                  <a:srgbClr val="00B050"/>
                </a:solidFill>
                <a:latin typeface="Calibri"/>
                <a:cs typeface="Calibri"/>
              </a:rPr>
              <a:t>l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a</a:t>
            </a:r>
            <a:r>
              <a:rPr sz="1600" b="1" spc="-15" dirty="0">
                <a:solidFill>
                  <a:srgbClr val="00B050"/>
                </a:solidFill>
                <a:latin typeface="Calibri"/>
                <a:cs typeface="Calibri"/>
              </a:rPr>
              <a:t>b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o f</a:t>
            </a:r>
            <a:r>
              <a:rPr sz="1600" b="1" spc="-15" dirty="0">
                <a:solidFill>
                  <a:srgbClr val="00B050"/>
                </a:solidFill>
                <a:latin typeface="Calibri"/>
                <a:cs typeface="Calibri"/>
              </a:rPr>
              <a:t>i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a</a:t>
            </a:r>
            <a:r>
              <a:rPr sz="1600" b="1" spc="-20" dirty="0">
                <a:solidFill>
                  <a:srgbClr val="00B050"/>
                </a:solidFill>
                <a:latin typeface="Calibri"/>
                <a:cs typeface="Calibri"/>
              </a:rPr>
              <a:t>bl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e 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à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00B050"/>
                </a:solidFill>
                <a:latin typeface="Calibri"/>
                <a:cs typeface="Calibri"/>
              </a:rPr>
              <a:t>S</a:t>
            </a:r>
            <a:r>
              <a:rPr sz="1600" b="1" spc="-10" dirty="0">
                <a:solidFill>
                  <a:srgbClr val="00B050"/>
                </a:solidFill>
                <a:latin typeface="Calibri"/>
                <a:cs typeface="Calibri"/>
              </a:rPr>
              <a:t>6</a:t>
            </a:r>
            <a:endParaRPr sz="1600" dirty="0">
              <a:solidFill>
                <a:srgbClr val="00B050"/>
              </a:solidFill>
              <a:latin typeface="Calibri"/>
              <a:cs typeface="Calibri"/>
            </a:endParaRPr>
          </a:p>
          <a:p>
            <a:pPr marL="12700" marR="50165"/>
            <a:endParaRPr lang="fr-FR" sz="1600" b="1" spc="-5" dirty="0">
              <a:solidFill>
                <a:srgbClr val="008000"/>
              </a:solidFill>
              <a:latin typeface="Calibri"/>
              <a:cs typeface="Calibri"/>
            </a:endParaRPr>
          </a:p>
          <a:p>
            <a:pPr marL="12700" marR="50165"/>
            <a:r>
              <a:rPr sz="1600" b="1" spc="-5" dirty="0">
                <a:solidFill>
                  <a:srgbClr val="008000"/>
                </a:solidFill>
                <a:latin typeface="Calibri"/>
                <a:cs typeface="Calibri"/>
              </a:rPr>
              <a:t>T</a:t>
            </a:r>
            <a:r>
              <a:rPr sz="1600" b="1" spc="-35" dirty="0">
                <a:solidFill>
                  <a:srgbClr val="008000"/>
                </a:solidFill>
                <a:latin typeface="Calibri"/>
                <a:cs typeface="Calibri"/>
              </a:rPr>
              <a:t>R</a:t>
            </a:r>
            <a:r>
              <a:rPr sz="1600" b="1" dirty="0">
                <a:solidFill>
                  <a:srgbClr val="008000"/>
                </a:solidFill>
                <a:latin typeface="Calibri"/>
                <a:cs typeface="Calibri"/>
              </a:rPr>
              <a:t>OD</a:t>
            </a:r>
            <a:r>
              <a:rPr sz="1600" b="1" spc="1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008000"/>
                </a:solidFill>
                <a:latin typeface="Calibri"/>
                <a:cs typeface="Calibri"/>
              </a:rPr>
              <a:t>e</a:t>
            </a:r>
            <a:r>
              <a:rPr sz="1600" b="1" dirty="0">
                <a:solidFill>
                  <a:srgbClr val="008000"/>
                </a:solidFill>
                <a:latin typeface="Calibri"/>
                <a:cs typeface="Calibri"/>
              </a:rPr>
              <a:t>t a</a:t>
            </a:r>
            <a:r>
              <a:rPr sz="1600" b="1" spc="-15" dirty="0">
                <a:solidFill>
                  <a:srgbClr val="008000"/>
                </a:solidFill>
                <a:latin typeface="Calibri"/>
                <a:cs typeface="Calibri"/>
              </a:rPr>
              <a:t>u</a:t>
            </a:r>
            <a:r>
              <a:rPr sz="1600" b="1" spc="-25" dirty="0">
                <a:solidFill>
                  <a:srgbClr val="008000"/>
                </a:solidFill>
                <a:latin typeface="Calibri"/>
                <a:cs typeface="Calibri"/>
              </a:rPr>
              <a:t>t</a:t>
            </a:r>
            <a:r>
              <a:rPr sz="1600" b="1" spc="-10" dirty="0">
                <a:solidFill>
                  <a:srgbClr val="008000"/>
                </a:solidFill>
                <a:latin typeface="Calibri"/>
                <a:cs typeface="Calibri"/>
              </a:rPr>
              <a:t>o</a:t>
            </a:r>
            <a:r>
              <a:rPr sz="1600" b="1" spc="-25" dirty="0">
                <a:solidFill>
                  <a:srgbClr val="008000"/>
                </a:solidFill>
                <a:latin typeface="Calibri"/>
                <a:cs typeface="Calibri"/>
              </a:rPr>
              <a:t>t</a:t>
            </a:r>
            <a:r>
              <a:rPr sz="1600" b="1" spc="-5" dirty="0">
                <a:solidFill>
                  <a:srgbClr val="008000"/>
                </a:solidFill>
                <a:latin typeface="Calibri"/>
                <a:cs typeface="Calibri"/>
              </a:rPr>
              <a:t>e</a:t>
            </a:r>
            <a:r>
              <a:rPr sz="1600" b="1" spc="-20" dirty="0">
                <a:solidFill>
                  <a:srgbClr val="008000"/>
                </a:solidFill>
                <a:latin typeface="Calibri"/>
                <a:cs typeface="Calibri"/>
              </a:rPr>
              <a:t>s</a:t>
            </a:r>
            <a:r>
              <a:rPr sz="1600" b="1" dirty="0">
                <a:solidFill>
                  <a:srgbClr val="008000"/>
                </a:solidFill>
                <a:latin typeface="Calibri"/>
                <a:cs typeface="Calibri"/>
              </a:rPr>
              <a:t>ts </a:t>
            </a:r>
            <a:r>
              <a:rPr sz="1600" b="1" spc="-20" dirty="0">
                <a:solidFill>
                  <a:srgbClr val="008000"/>
                </a:solidFill>
                <a:latin typeface="Calibri"/>
                <a:cs typeface="Calibri"/>
              </a:rPr>
              <a:t>(</a:t>
            </a:r>
            <a:r>
              <a:rPr sz="1600" b="1" spc="-15" dirty="0">
                <a:solidFill>
                  <a:srgbClr val="008000"/>
                </a:solidFill>
                <a:latin typeface="Calibri"/>
                <a:cs typeface="Calibri"/>
              </a:rPr>
              <a:t>A</a:t>
            </a:r>
            <a:r>
              <a:rPr sz="1600" b="1" spc="-10" dirty="0">
                <a:solidFill>
                  <a:srgbClr val="008000"/>
                </a:solidFill>
                <a:latin typeface="Calibri"/>
                <a:cs typeface="Calibri"/>
              </a:rPr>
              <a:t>c</a:t>
            </a:r>
            <a:r>
              <a:rPr sz="1600" b="1" spc="-20" dirty="0">
                <a:solidFill>
                  <a:srgbClr val="008000"/>
                </a:solidFill>
                <a:latin typeface="Calibri"/>
                <a:cs typeface="Calibri"/>
              </a:rPr>
              <a:t>)</a:t>
            </a:r>
            <a:endParaRPr lang="fr-FR" sz="1600" b="1" spc="5" dirty="0">
              <a:solidFill>
                <a:srgbClr val="008000"/>
              </a:solidFill>
              <a:latin typeface="Calibri"/>
              <a:cs typeface="Calibri"/>
            </a:endParaRPr>
          </a:p>
          <a:p>
            <a:pPr marL="184150" marR="50165" indent="-171450">
              <a:buFontTx/>
              <a:buChar char="-"/>
            </a:pPr>
            <a:r>
              <a:rPr lang="fr-FR" sz="1600" b="1" spc="5" dirty="0">
                <a:solidFill>
                  <a:srgbClr val="008000"/>
                </a:solidFill>
                <a:latin typeface="Calibri"/>
                <a:cs typeface="Calibri"/>
              </a:rPr>
              <a:t>Fi</a:t>
            </a:r>
            <a:r>
              <a:rPr sz="1600" b="1" spc="-10" dirty="0" err="1">
                <a:solidFill>
                  <a:srgbClr val="008000"/>
                </a:solidFill>
                <a:latin typeface="Calibri"/>
                <a:cs typeface="Calibri"/>
              </a:rPr>
              <a:t>a</a:t>
            </a:r>
            <a:r>
              <a:rPr sz="1600" b="1" spc="-20" dirty="0" err="1">
                <a:solidFill>
                  <a:srgbClr val="008000"/>
                </a:solidFill>
                <a:latin typeface="Calibri"/>
                <a:cs typeface="Calibri"/>
              </a:rPr>
              <a:t>bl</a:t>
            </a:r>
            <a:r>
              <a:rPr sz="1600" b="1" dirty="0" err="1">
                <a:solidFill>
                  <a:srgbClr val="008000"/>
                </a:solidFill>
                <a:latin typeface="Calibri"/>
                <a:cs typeface="Calibri"/>
              </a:rPr>
              <a:t>e</a:t>
            </a:r>
            <a:r>
              <a:rPr sz="1600" b="1" spc="-10" dirty="0" err="1">
                <a:solidFill>
                  <a:srgbClr val="008000"/>
                </a:solidFill>
                <a:latin typeface="Calibri"/>
                <a:cs typeface="Calibri"/>
              </a:rPr>
              <a:t>s</a:t>
            </a:r>
            <a:r>
              <a:rPr sz="1600" b="1" spc="-2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1600" b="1" spc="-10" dirty="0" err="1">
                <a:solidFill>
                  <a:srgbClr val="008000"/>
                </a:solidFill>
                <a:latin typeface="Calibri"/>
                <a:cs typeface="Calibri"/>
              </a:rPr>
              <a:t>à</a:t>
            </a:r>
            <a:r>
              <a:rPr sz="1600" b="1" spc="2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fr-FR" sz="1600" b="1" spc="5" dirty="0">
                <a:solidFill>
                  <a:srgbClr val="008000"/>
                </a:solidFill>
                <a:latin typeface="Calibri"/>
                <a:cs typeface="Calibri"/>
              </a:rPr>
              <a:t>S12</a:t>
            </a:r>
            <a:r>
              <a:rPr lang="fr-FR" sz="1600" b="1" spc="-10" dirty="0">
                <a:solidFill>
                  <a:srgbClr val="008000"/>
                </a:solidFill>
                <a:latin typeface="Calibri"/>
                <a:cs typeface="Calibri"/>
              </a:rPr>
              <a:t> si </a:t>
            </a:r>
            <a:r>
              <a:rPr lang="fr-FR" sz="1600" b="1" spc="-10" dirty="0" err="1">
                <a:solidFill>
                  <a:srgbClr val="008000"/>
                </a:solidFill>
                <a:latin typeface="Calibri"/>
                <a:cs typeface="Calibri"/>
              </a:rPr>
              <a:t>Ac</a:t>
            </a:r>
            <a:r>
              <a:rPr lang="fr-FR" sz="1600" b="1" spc="-10" dirty="0">
                <a:solidFill>
                  <a:srgbClr val="008000"/>
                </a:solidFill>
                <a:latin typeface="Calibri"/>
                <a:cs typeface="Calibri"/>
              </a:rPr>
              <a:t> seul</a:t>
            </a:r>
          </a:p>
          <a:p>
            <a:pPr marL="184150" marR="50165" indent="-171450">
              <a:buFontTx/>
              <a:buChar char="-"/>
            </a:pPr>
            <a:r>
              <a:rPr lang="fr-FR" sz="1600" b="1" spc="-10" dirty="0">
                <a:solidFill>
                  <a:srgbClr val="008000"/>
                </a:solidFill>
                <a:latin typeface="Calibri"/>
                <a:cs typeface="Calibri"/>
              </a:rPr>
              <a:t>Futurs immédiat :  </a:t>
            </a:r>
            <a:r>
              <a:rPr lang="fr-FR" sz="1600" b="1" spc="-10" dirty="0" err="1">
                <a:solidFill>
                  <a:srgbClr val="008000"/>
                </a:solidFill>
                <a:latin typeface="Calibri"/>
                <a:cs typeface="Calibri"/>
              </a:rPr>
              <a:t>Ac+Ag</a:t>
            </a:r>
            <a:endParaRPr sz="16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F14B89F-28D0-1845-9BBC-4081F081C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CDB4E-ABE6-C94F-AD62-F95131D6E23F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E1CBE6A-46BA-234E-8FE9-9C3C4F006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114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7972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6205"/>
            <a:r>
              <a:rPr spc="-20" dirty="0"/>
              <a:t>E</a:t>
            </a:r>
            <a:r>
              <a:rPr spc="-35" dirty="0"/>
              <a:t>L</a:t>
            </a:r>
            <a:r>
              <a:rPr spc="-25" dirty="0"/>
              <a:t>EMEN</a:t>
            </a:r>
            <a:r>
              <a:rPr spc="-60" dirty="0"/>
              <a:t>T</a:t>
            </a:r>
            <a:r>
              <a:rPr spc="-20" dirty="0"/>
              <a:t>S</a:t>
            </a:r>
            <a:r>
              <a:rPr spc="25" dirty="0"/>
              <a:t> </a:t>
            </a:r>
            <a:r>
              <a:rPr spc="5" dirty="0"/>
              <a:t>D</a:t>
            </a:r>
            <a:r>
              <a:rPr spc="-20" dirty="0"/>
              <a:t>E</a:t>
            </a:r>
            <a:r>
              <a:rPr spc="-25" dirty="0"/>
              <a:t> </a:t>
            </a:r>
            <a:r>
              <a:rPr spc="5" dirty="0"/>
              <a:t>D</a:t>
            </a:r>
            <a:r>
              <a:rPr spc="-10" dirty="0"/>
              <a:t>I</a:t>
            </a:r>
            <a:r>
              <a:rPr spc="-75" dirty="0"/>
              <a:t>A</a:t>
            </a:r>
            <a:r>
              <a:rPr spc="5" dirty="0"/>
              <a:t>G</a:t>
            </a:r>
            <a:r>
              <a:rPr spc="-25" dirty="0"/>
              <a:t>NO</a:t>
            </a:r>
            <a:r>
              <a:rPr spc="-50" dirty="0"/>
              <a:t>S</a:t>
            </a:r>
            <a:r>
              <a:rPr spc="-5" dirty="0"/>
              <a:t>TI</a:t>
            </a:r>
            <a:r>
              <a:rPr dirty="0"/>
              <a:t>C</a:t>
            </a:r>
            <a:r>
              <a:rPr spc="5" dirty="0"/>
              <a:t> </a:t>
            </a:r>
            <a:r>
              <a:rPr spc="-15" dirty="0"/>
              <a:t>BI</a:t>
            </a:r>
            <a:r>
              <a:rPr spc="-45" dirty="0"/>
              <a:t>O</a:t>
            </a:r>
            <a:r>
              <a:rPr spc="-105" dirty="0"/>
              <a:t>L</a:t>
            </a:r>
            <a:r>
              <a:rPr spc="-30" dirty="0"/>
              <a:t>OGIQUE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FF0D82E-40C7-8949-9F72-AAD48E6A9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800" b="1" spc="-2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8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800" b="1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8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lang="fr-FR" sz="28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dépi</a:t>
            </a:r>
            <a:r>
              <a:rPr lang="fr-FR" sz="2800" b="1" spc="-15" dirty="0">
                <a:solidFill>
                  <a:srgbClr val="001F5F"/>
                </a:solidFill>
                <a:latin typeface="Calibri"/>
                <a:cs typeface="Calibri"/>
              </a:rPr>
              <a:t>st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800" b="1" spc="-3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800" b="1" spc="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r>
              <a:rPr lang="fr-FR" sz="2800" b="1" spc="1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sz="2800" b="1" spc="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lang="fr-FR" sz="280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14070" lvl="1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2400" b="1" spc="10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sa</a:t>
            </a:r>
            <a:r>
              <a:rPr lang="fr-FR"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lang="fr-FR" sz="2400" b="1" spc="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m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b</a:t>
            </a:r>
            <a:r>
              <a:rPr lang="fr-FR" sz="2400" b="1" spc="1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né</a:t>
            </a:r>
            <a:r>
              <a:rPr lang="fr-FR"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Ag</a:t>
            </a:r>
            <a:r>
              <a:rPr lang="fr-FR"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+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dirty="0" err="1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-5" dirty="0" err="1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) act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ellem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lang="fr-FR" sz="2400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4</a:t>
            </a:r>
            <a:r>
              <a:rPr lang="fr-FR" sz="2400" b="1" baseline="30000" dirty="0">
                <a:solidFill>
                  <a:srgbClr val="006FC0"/>
                </a:solidFill>
                <a:latin typeface="Calibri"/>
                <a:cs typeface="Calibri"/>
              </a:rPr>
              <a:t>è</a:t>
            </a:r>
            <a:r>
              <a:rPr lang="fr-FR" sz="2400" b="1" spc="-15" baseline="30000" dirty="0">
                <a:solidFill>
                  <a:srgbClr val="006FC0"/>
                </a:solidFill>
                <a:latin typeface="Calibri"/>
                <a:cs typeface="Calibri"/>
              </a:rPr>
              <a:t>m</a:t>
            </a:r>
            <a:r>
              <a:rPr lang="fr-FR" sz="2400" b="1" baseline="3000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35" dirty="0">
                <a:solidFill>
                  <a:srgbClr val="006FC0"/>
                </a:solidFill>
                <a:latin typeface="Calibri"/>
                <a:cs typeface="Calibri"/>
              </a:rPr>
              <a:t>g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né</a:t>
            </a:r>
            <a:r>
              <a:rPr lang="fr-FR" sz="2400" b="1" spc="-4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lang="fr-FR" sz="2400" b="1" spc="-3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ion</a:t>
            </a:r>
            <a:endParaRPr lang="fr-FR" sz="2400" dirty="0">
              <a:latin typeface="Calibri"/>
              <a:cs typeface="Calibri"/>
            </a:endParaRPr>
          </a:p>
          <a:p>
            <a:pPr marL="1271270" lvl="2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ELI</a:t>
            </a:r>
            <a:r>
              <a:rPr lang="fr-FR" sz="24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si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if</a:t>
            </a:r>
            <a:r>
              <a:rPr lang="fr-FR"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: </a:t>
            </a:r>
            <a:r>
              <a:rPr lang="fr-FR" sz="2400" spc="-5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irm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lang="fr-FR" sz="2400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lang="fr-FR" sz="24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125" dirty="0" err="1">
                <a:solidFill>
                  <a:srgbClr val="001F5F"/>
                </a:solidFill>
                <a:latin typeface="Calibri"/>
                <a:cs typeface="Calibri"/>
              </a:rPr>
              <a:t>W</a:t>
            </a:r>
            <a:r>
              <a:rPr lang="fr-FR" sz="2400" spc="-15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35" dirty="0" err="1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spc="-2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15" dirty="0" err="1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lang="fr-FR" sz="2400" dirty="0" err="1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spc="5" dirty="0" err="1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lang="fr-FR" sz="2400" dirty="0" err="1">
                <a:solidFill>
                  <a:srgbClr val="001F5F"/>
                </a:solidFill>
                <a:latin typeface="Calibri"/>
                <a:cs typeface="Calibri"/>
              </a:rPr>
              <a:t>lot</a:t>
            </a:r>
            <a:r>
              <a:rPr lang="fr-FR"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ou</a:t>
            </a:r>
            <a:r>
              <a:rPr lang="fr-FR" sz="2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dirty="0" err="1">
                <a:solidFill>
                  <a:srgbClr val="001F5F"/>
                </a:solidFill>
                <a:latin typeface="Calibri"/>
                <a:cs typeface="Calibri"/>
              </a:rPr>
              <a:t>imm</a:t>
            </a:r>
            <a:r>
              <a:rPr lang="fr-FR" sz="2400" spc="10" dirty="0" err="1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400" spc="5" dirty="0" err="1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spc="5" dirty="0" err="1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lang="fr-FR" sz="2400" dirty="0" err="1">
                <a:solidFill>
                  <a:srgbClr val="001F5F"/>
                </a:solidFill>
                <a:latin typeface="Calibri"/>
                <a:cs typeface="Calibri"/>
              </a:rPr>
              <a:t>lo</a:t>
            </a:r>
            <a:r>
              <a:rPr lang="fr-FR" sz="2400" spc="30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lang="fr-FR" sz="2400" spc="3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140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endParaRPr lang="fr-FR" sz="2800" dirty="0">
              <a:latin typeface="Calibri"/>
              <a:cs typeface="Calibri"/>
            </a:endParaRPr>
          </a:p>
          <a:p>
            <a:pPr marL="356870" indent="-344170">
              <a:buClr>
                <a:srgbClr val="006FC0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Tests Rapides d’Orientation Diagnostique: TROD</a:t>
            </a:r>
          </a:p>
          <a:p>
            <a:pPr marL="469900">
              <a:spcBef>
                <a:spcPts val="575"/>
              </a:spcBef>
            </a:pP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=&gt;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soi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ut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ilisé</a:t>
            </a:r>
            <a:r>
              <a:rPr lang="fr-FR" sz="2000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soig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0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un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4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so</a:t>
            </a:r>
            <a:r>
              <a:rPr lang="fr-FR" sz="20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e)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ili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ée</a:t>
            </a:r>
            <a:endParaRPr lang="fr-FR" sz="2000" dirty="0">
              <a:latin typeface="Calibri"/>
              <a:cs typeface="Calibri"/>
            </a:endParaRPr>
          </a:p>
          <a:p>
            <a:pPr marL="469900">
              <a:spcBef>
                <a:spcPts val="575"/>
              </a:spcBef>
              <a:tabLst>
                <a:tab pos="7125334" algn="l"/>
              </a:tabLst>
            </a:pP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=&gt;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soi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t 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ilisé</a:t>
            </a:r>
            <a:r>
              <a:rPr lang="fr-FR" sz="20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000" spc="-1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5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spc="-5" dirty="0">
                <a:solidFill>
                  <a:srgbClr val="001F5F"/>
                </a:solidFill>
                <a:latin typeface="Calibri"/>
                <a:cs typeface="Calibri"/>
              </a:rPr>
              <a:t>so</a:t>
            </a:r>
            <a:r>
              <a:rPr lang="fr-FR" sz="20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0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se</a:t>
            </a:r>
            <a:r>
              <a:rPr lang="fr-FR" sz="20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ell</a:t>
            </a:r>
            <a:r>
              <a:rPr lang="fr-FR" sz="2000" spc="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lang="fr-FR" sz="2000" spc="-20" dirty="0">
                <a:solidFill>
                  <a:srgbClr val="001F5F"/>
                </a:solidFill>
                <a:latin typeface="Calibri"/>
                <a:cs typeface="Calibri"/>
              </a:rPr>
              <a:t>mê</a:t>
            </a:r>
            <a:r>
              <a:rPr lang="fr-FR" sz="2000" spc="-15" dirty="0">
                <a:solidFill>
                  <a:srgbClr val="001F5F"/>
                </a:solidFill>
                <a:latin typeface="Calibri"/>
                <a:cs typeface="Calibri"/>
              </a:rPr>
              <a:t>me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</a:rPr>
              <a:t>	</a:t>
            </a:r>
            <a:r>
              <a:rPr lang="fr-FR" sz="2000" dirty="0">
                <a:solidFill>
                  <a:srgbClr val="001F5F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fr-FR" sz="2000" b="1" spc="-5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b="1" spc="-2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000" b="1" spc="-8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b="1" spc="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b="1" spc="5" dirty="0">
                <a:solidFill>
                  <a:srgbClr val="001F5F"/>
                </a:solidFill>
                <a:latin typeface="Calibri"/>
                <a:cs typeface="Calibri"/>
              </a:rPr>
              <a:t>-T</a:t>
            </a:r>
            <a:r>
              <a:rPr lang="fr-FR" sz="2000" b="1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b="1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00C4921-761B-D443-AE20-16244EA42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9B2B5-3C5A-4349-B5C0-C8B352FB0034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164E9F-1682-1A48-9289-9496DCF2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5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23215"/>
            <a:r>
              <a:rPr lang="fr-FR" dirty="0">
                <a:latin typeface="Calibri"/>
                <a:cs typeface="Calibri"/>
              </a:rPr>
              <a:t>Les autotests actuellement disponibles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CAF57C-E244-4C49-AB19-D9113FC21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AAZ (1/boite)</a:t>
            </a:r>
          </a:p>
          <a:p>
            <a:r>
              <a:rPr lang="fr-FR" dirty="0"/>
              <a:t>INSTII (1/ boite)</a:t>
            </a:r>
          </a:p>
          <a:p>
            <a:r>
              <a:rPr lang="fr-FR" dirty="0" err="1"/>
              <a:t>Biosynex</a:t>
            </a:r>
            <a:r>
              <a:rPr lang="fr-FR" dirty="0"/>
              <a:t> (1 ou 2/ boite)</a:t>
            </a:r>
          </a:p>
        </p:txBody>
      </p:sp>
      <p:pic>
        <p:nvPicPr>
          <p:cNvPr id="2052" name="Picture 4" descr="Résultat de recherche d'images pour &quot;autotest VIH AAZ&quot;">
            <a:extLst>
              <a:ext uri="{FF2B5EF4-FFF2-40B4-BE49-F238E27FC236}">
                <a16:creationId xmlns:a16="http://schemas.microsoft.com/office/drawing/2014/main" id="{F3CE7C25-85ED-2646-9927-86E3CB469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000" r="18800"/>
          <a:stretch/>
        </p:blipFill>
        <p:spPr bwMode="auto">
          <a:xfrm>
            <a:off x="4191000" y="2286000"/>
            <a:ext cx="2458616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ésultat de recherche d'images pour &quot;autotest VIH INSTI&quot;">
            <a:extLst>
              <a:ext uri="{FF2B5EF4-FFF2-40B4-BE49-F238E27FC236}">
                <a16:creationId xmlns:a16="http://schemas.microsoft.com/office/drawing/2014/main" id="{6F0094F1-A5CA-FD46-ADDB-B84CF6245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 t="8889" r="24341" b="11111"/>
          <a:stretch/>
        </p:blipFill>
        <p:spPr bwMode="auto">
          <a:xfrm>
            <a:off x="7924800" y="1477352"/>
            <a:ext cx="2741084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ésultat de recherche d'images pour &quot;autotest vih biosynex&quot;">
            <a:extLst>
              <a:ext uri="{FF2B5EF4-FFF2-40B4-BE49-F238E27FC236}">
                <a16:creationId xmlns:a16="http://schemas.microsoft.com/office/drawing/2014/main" id="{3A711BD3-38A1-1B45-AA14-CF2CF1584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111" r="7546" b="5210"/>
          <a:stretch/>
        </p:blipFill>
        <p:spPr bwMode="auto">
          <a:xfrm>
            <a:off x="6934200" y="4165134"/>
            <a:ext cx="3956757" cy="237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E1F6E8-27D7-BA43-8F99-012EA6157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2F121-4698-F44A-BD02-7A3FCC2F809C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7D3B9D-EF4E-0645-A665-EAE05C824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62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4265" y="198555"/>
            <a:ext cx="10863469" cy="8682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0" cap="sq">
            <a:solidFill>
              <a:schemeClr val="tx1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dirty="0"/>
              <a:t>DESCRIPTION DE L’ AUTOTEST VIH</a:t>
            </a:r>
            <a:r>
              <a:rPr lang="fr-FR" dirty="0"/>
              <a:t> </a:t>
            </a:r>
            <a:r>
              <a:rPr dirty="0"/>
              <a:t>2/3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0110F5-4B80-544E-8FC5-D28FE30D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7EF9-2008-A449-BBA8-6544406986CE}" type="datetime10">
              <a:rPr lang="fr-FR" smtClean="0"/>
              <a:t>21:10</a:t>
            </a:fld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FA1BCA-17DF-534D-A099-B041F16A0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63</a:t>
            </a:fld>
            <a:endParaRPr lang="fr-FR"/>
          </a:p>
        </p:txBody>
      </p:sp>
      <p:sp>
        <p:nvSpPr>
          <p:cNvPr id="5" name="object 5"/>
          <p:cNvSpPr/>
          <p:nvPr/>
        </p:nvSpPr>
        <p:spPr>
          <a:xfrm>
            <a:off x="2525692" y="1381884"/>
            <a:ext cx="7140615" cy="54101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892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0" cap="sq">
            <a:solidFill>
              <a:schemeClr val="tx1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dirty="0"/>
              <a:t>DESCRIPTION DE L’AUTOTEST VIH 3/3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50563FE-161A-CB41-9857-DC906B174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0EEFA-DBB2-2343-867B-90BDA296D063}" type="datetime10">
              <a:rPr lang="fr-FR" smtClean="0"/>
              <a:t>21:10</a:t>
            </a:fld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5559A42-C2C2-274A-AD98-5379CEBF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64</a:t>
            </a:fld>
            <a:endParaRPr lang="fr-FR"/>
          </a:p>
        </p:txBody>
      </p:sp>
      <p:sp>
        <p:nvSpPr>
          <p:cNvPr id="5" name="object 5"/>
          <p:cNvSpPr/>
          <p:nvPr/>
        </p:nvSpPr>
        <p:spPr>
          <a:xfrm>
            <a:off x="1981200" y="1712488"/>
            <a:ext cx="7315169" cy="4850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5018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EF467B-2C04-9047-9F2A-9D840475D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7943"/>
            <a:ext cx="10863469" cy="1188720"/>
          </a:xfrm>
        </p:spPr>
        <p:txBody>
          <a:bodyPr/>
          <a:lstStyle/>
          <a:p>
            <a:r>
              <a:rPr lang="fr-FR" dirty="0"/>
              <a:t>Gestion des déchets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63500" y="1752600"/>
            <a:ext cx="6265000" cy="437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524000" y="6507132"/>
            <a:ext cx="6720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hlinkClick r:id="rId3"/>
              </a:rPr>
              <a:t>http://www.autotest-sante.com/fr/autotest-VIH-par-AAZ-139.html</a:t>
            </a:r>
            <a:endParaRPr lang="fr-FR" sz="1200" i="1" dirty="0"/>
          </a:p>
          <a:p>
            <a:endParaRPr lang="fr-FR" sz="12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0B11BD-B551-CB40-8377-501102778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5470-A30D-4745-B29C-2453BA1E4022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5148E5-04D5-9A4A-B2BA-CC2750456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423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/>
            <a:r>
              <a:rPr sz="4400" spc="-50" dirty="0">
                <a:latin typeface="Calibri"/>
                <a:cs typeface="Calibri"/>
              </a:rPr>
              <a:t>C</a:t>
            </a:r>
            <a:r>
              <a:rPr sz="4400" spc="-30" dirty="0">
                <a:latin typeface="Calibri"/>
                <a:cs typeface="Calibri"/>
              </a:rPr>
              <a:t>O</a:t>
            </a:r>
            <a:r>
              <a:rPr sz="4400" spc="-20" dirty="0">
                <a:latin typeface="Calibri"/>
                <a:cs typeface="Calibri"/>
              </a:rPr>
              <a:t>N</a:t>
            </a:r>
            <a:r>
              <a:rPr sz="4400" spc="-30" dirty="0">
                <a:latin typeface="Calibri"/>
                <a:cs typeface="Calibri"/>
              </a:rPr>
              <a:t>D</a:t>
            </a:r>
            <a:r>
              <a:rPr sz="4400" spc="-50" dirty="0">
                <a:latin typeface="Calibri"/>
                <a:cs typeface="Calibri"/>
              </a:rPr>
              <a:t>U</a:t>
            </a:r>
            <a:r>
              <a:rPr sz="4400" spc="-20" dirty="0">
                <a:latin typeface="Calibri"/>
                <a:cs typeface="Calibri"/>
              </a:rPr>
              <a:t>ITE</a:t>
            </a:r>
            <a:r>
              <a:rPr sz="4400" spc="35" dirty="0">
                <a:latin typeface="Calibri"/>
                <a:cs typeface="Calibri"/>
              </a:rPr>
              <a:t> </a:t>
            </a:r>
            <a:r>
              <a:rPr sz="4400" spc="-30" dirty="0">
                <a:latin typeface="Calibri"/>
                <a:cs typeface="Calibri"/>
              </a:rPr>
              <a:t>A</a:t>
            </a:r>
            <a:r>
              <a:rPr sz="4400" spc="-5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TENIR</a:t>
            </a:r>
            <a:r>
              <a:rPr sz="4400" spc="10" dirty="0">
                <a:latin typeface="Calibri"/>
                <a:cs typeface="Calibri"/>
              </a:rPr>
              <a:t> </a:t>
            </a:r>
            <a:r>
              <a:rPr sz="4400" spc="-30" dirty="0">
                <a:latin typeface="Calibri"/>
                <a:cs typeface="Calibri"/>
              </a:rPr>
              <a:t>A</a:t>
            </a:r>
            <a:r>
              <a:rPr sz="4400" spc="10" dirty="0">
                <a:latin typeface="Calibri"/>
                <a:cs typeface="Calibri"/>
              </a:rPr>
              <a:t> </a:t>
            </a:r>
            <a:r>
              <a:rPr sz="4400" spc="-345" dirty="0">
                <a:latin typeface="Calibri"/>
                <a:cs typeface="Calibri"/>
              </a:rPr>
              <a:t>L</a:t>
            </a:r>
            <a:r>
              <a:rPr sz="4400" spc="-165" dirty="0">
                <a:latin typeface="Calibri"/>
                <a:cs typeface="Calibri"/>
              </a:rPr>
              <a:t>’</a:t>
            </a:r>
            <a:r>
              <a:rPr sz="4400" spc="-25" dirty="0">
                <a:latin typeface="Calibri"/>
                <a:cs typeface="Calibri"/>
              </a:rPr>
              <a:t>OFFIC</a:t>
            </a:r>
            <a:r>
              <a:rPr sz="4400" spc="-10" dirty="0">
                <a:latin typeface="Calibri"/>
                <a:cs typeface="Calibri"/>
              </a:rPr>
              <a:t>I</a:t>
            </a:r>
            <a:r>
              <a:rPr sz="4400" spc="-30" dirty="0">
                <a:latin typeface="Calibri"/>
                <a:cs typeface="Calibri"/>
              </a:rPr>
              <a:t>NE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3F0B0A-2E06-DB41-9FDB-FB6FAAE25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69900" indent="-457200">
              <a:buFont typeface="+mj-lt"/>
              <a:buAutoNum type="arabicPeriod"/>
            </a:pP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-17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ass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lang="fr-FR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 la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is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-17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pc="-6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ec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tu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en 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dirty="0">
                <a:latin typeface="Calibri"/>
                <a:cs typeface="Calibri"/>
              </a:rPr>
              <a:t> </a:t>
            </a:r>
            <a:r>
              <a:rPr lang="fr-FR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b="1" spc="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b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b="1" spc="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b="1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b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b="1" spc="-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lang="fr-FR" b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</a:p>
          <a:p>
            <a:pPr marL="927100" lvl="1" indent="-457200"/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Discussion autour de la prise de risque</a:t>
            </a:r>
            <a:endParaRPr lang="fr-FR" sz="2400" dirty="0">
              <a:latin typeface="Calibri"/>
              <a:cs typeface="Calibri"/>
            </a:endParaRPr>
          </a:p>
          <a:p>
            <a:pPr marL="469900" indent="-457200">
              <a:spcBef>
                <a:spcPts val="575"/>
              </a:spcBef>
              <a:buFont typeface="+mj-lt"/>
              <a:buAutoNum type="arabicPeriod"/>
            </a:pP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en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les rares si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pc="-5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rg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lang="fr-FR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ant</a:t>
            </a:r>
            <a:r>
              <a:rPr lang="fr-FR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ndu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lang="fr-FR" dirty="0">
                <a:latin typeface="Calibri"/>
                <a:cs typeface="Calibri"/>
              </a:rPr>
              <a:t> 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escri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pt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lang="fr-FR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b="1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b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b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spc="-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b="1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b="1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spc="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lang="fr-FR" b="1" spc="-5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spc="-5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lang="fr-FR" b="1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b="1" spc="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endParaRPr lang="fr-FR" dirty="0">
              <a:latin typeface="Calibri"/>
              <a:cs typeface="Calibri"/>
            </a:endParaRPr>
          </a:p>
          <a:p>
            <a:pPr marL="469900" marR="137795" indent="-457200">
              <a:spcBef>
                <a:spcPts val="575"/>
              </a:spcBef>
              <a:buFont typeface="+mj-lt"/>
              <a:buAutoNum type="arabicPeriod"/>
            </a:pP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-170" dirty="0">
                <a:solidFill>
                  <a:srgbClr val="001F5F"/>
                </a:solidFill>
                <a:latin typeface="Calibri"/>
                <a:cs typeface="Calibri"/>
              </a:rPr>
              <a:t>’assurer 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 le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pc="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pc="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spc="-15" dirty="0">
                <a:solidFill>
                  <a:srgbClr val="001F5F"/>
                </a:solidFill>
                <a:latin typeface="Calibri"/>
                <a:cs typeface="Calibri"/>
              </a:rPr>
              <a:t>adap</a:t>
            </a:r>
            <a:r>
              <a:rPr lang="fr-FR" b="1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la 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si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 la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5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nn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</a:p>
          <a:p>
            <a:pPr marL="927100" marR="137795" lvl="1" indent="-457200">
              <a:spcBef>
                <a:spcPts val="575"/>
              </a:spcBef>
            </a:pPr>
            <a:r>
              <a:rPr lang="fr-FR" sz="2400" b="1" spc="-15" dirty="0">
                <a:solidFill>
                  <a:srgbClr val="C00000"/>
                </a:solidFill>
                <a:latin typeface="Calibri"/>
                <a:cs typeface="Calibri"/>
              </a:rPr>
              <a:t>Mais ne pas rater l’occasion de dépister !!</a:t>
            </a:r>
            <a:endParaRPr lang="fr-FR" sz="2400" b="1" dirty="0">
              <a:solidFill>
                <a:srgbClr val="C00000"/>
              </a:solidFill>
              <a:latin typeface="Calibri"/>
              <a:cs typeface="Calibri"/>
            </a:endParaRPr>
          </a:p>
          <a:p>
            <a:pPr marL="469900" marR="137795" indent="-457200">
              <a:spcBef>
                <a:spcPts val="575"/>
              </a:spcBef>
              <a:buFont typeface="+mj-lt"/>
              <a:buAutoNum type="arabicPeriod"/>
            </a:pP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orm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les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od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ali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és</a:t>
            </a:r>
            <a:r>
              <a:rPr lang="fr-FR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b="1" spc="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b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se</a:t>
            </a:r>
            <a:r>
              <a:rPr lang="fr-FR" b="1" spc="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b="1" spc="-3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b="1" spc="-3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lang="fr-FR" b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spc="-3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spc="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on</a:t>
            </a:r>
            <a:r>
              <a:rPr lang="fr-FR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sa</a:t>
            </a:r>
            <a:r>
              <a:rPr lang="fr-FR" b="1" spc="-4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lang="fr-FR" dirty="0">
              <a:latin typeface="Calibri"/>
              <a:cs typeface="Calibri"/>
            </a:endParaRPr>
          </a:p>
          <a:p>
            <a:pPr marL="469900" indent="-457200">
              <a:buFont typeface="+mj-lt"/>
              <a:buAutoNum type="arabicPeriod"/>
            </a:pP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éciser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4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ndu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te</a:t>
            </a:r>
            <a:r>
              <a:rPr lang="fr-FR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nir</a:t>
            </a:r>
            <a:r>
              <a:rPr lang="fr-FR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sel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b="1" spc="-20" dirty="0">
                <a:solidFill>
                  <a:srgbClr val="001F5F"/>
                </a:solidFill>
                <a:latin typeface="Calibri"/>
                <a:cs typeface="Calibri"/>
              </a:rPr>
              <a:t>és</a:t>
            </a:r>
            <a:r>
              <a:rPr lang="fr-FR" b="1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b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spc="-5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b="1" spc="-10" dirty="0">
                <a:solidFill>
                  <a:srgbClr val="001F5F"/>
                </a:solidFill>
                <a:latin typeface="Calibri"/>
                <a:cs typeface="Calibri"/>
              </a:rPr>
              <a:t>t 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 l’a</a:t>
            </a:r>
            <a:r>
              <a:rPr lang="fr-FR" spc="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</a:p>
          <a:p>
            <a:pPr marL="927100" lvl="1" indent="-457200"/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Négatif : avoir une bonne attitude de prévention, informer sur les préservatifs remboursés etc…</a:t>
            </a:r>
          </a:p>
          <a:p>
            <a:pPr marL="927100" lvl="1" indent="-457200"/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Positif : modalités de confirmation, accompagnement/orientation</a:t>
            </a:r>
            <a:endParaRPr lang="fr-FR" sz="2400" dirty="0">
              <a:latin typeface="Calibri"/>
              <a:cs typeface="Calibri"/>
            </a:endParaRPr>
          </a:p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9EAB95-3D3F-534F-B187-2357CA527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42C1-C8FA-A748-910F-0F6AE20691E3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3F4C77-3C77-5149-84F6-AC958C947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27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5430"/>
            <a:r>
              <a:rPr sz="4400" spc="-75" dirty="0"/>
              <a:t>R</a:t>
            </a:r>
            <a:r>
              <a:rPr sz="4400" spc="-30" dirty="0"/>
              <a:t>OL</a:t>
            </a:r>
            <a:r>
              <a:rPr sz="4400" spc="-25" dirty="0"/>
              <a:t>E</a:t>
            </a:r>
            <a:r>
              <a:rPr sz="4400" spc="25" dirty="0"/>
              <a:t> </a:t>
            </a:r>
            <a:r>
              <a:rPr sz="4400" spc="-35" dirty="0"/>
              <a:t>D</a:t>
            </a:r>
            <a:r>
              <a:rPr sz="4400" spc="-30" dirty="0"/>
              <a:t>U</a:t>
            </a:r>
            <a:r>
              <a:rPr sz="4400" spc="35" dirty="0"/>
              <a:t> </a:t>
            </a:r>
            <a:r>
              <a:rPr sz="4400" spc="-30" dirty="0"/>
              <a:t>P</a:t>
            </a:r>
            <a:r>
              <a:rPr sz="4400" spc="-55" dirty="0"/>
              <a:t>H</a:t>
            </a:r>
            <a:r>
              <a:rPr sz="4400" spc="-30" dirty="0"/>
              <a:t>ARM</a:t>
            </a:r>
            <a:r>
              <a:rPr sz="4400" spc="-80" dirty="0"/>
              <a:t>A</a:t>
            </a:r>
            <a:r>
              <a:rPr sz="4400" spc="-30" dirty="0"/>
              <a:t>CIEN</a:t>
            </a:r>
            <a:endParaRPr sz="440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93F2FF-7351-814F-9862-DB920ECCA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800" b="1" spc="-5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800" b="1" spc="-3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oir o</a:t>
            </a:r>
            <a:r>
              <a:rPr lang="fr-FR" sz="2800" b="1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lang="fr-FR" sz="2800" b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8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8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800" b="1" spc="-55" dirty="0">
                <a:solidFill>
                  <a:srgbClr val="001F5F"/>
                </a:solidFill>
                <a:latin typeface="Calibri"/>
                <a:cs typeface="Calibri"/>
              </a:rPr>
              <a:t>  (</a:t>
            </a:r>
            <a:r>
              <a:rPr lang="fr-FR" sz="2800" b="1" spc="-5" dirty="0">
                <a:solidFill>
                  <a:srgbClr val="006FC0"/>
                </a:solidFill>
                <a:latin typeface="Calibri"/>
                <a:cs typeface="Calibri"/>
              </a:rPr>
              <a:t>fic</a:t>
            </a:r>
            <a:r>
              <a:rPr lang="fr-FR" sz="2800" b="1" spc="5" dirty="0">
                <a:solidFill>
                  <a:srgbClr val="006FC0"/>
                </a:solidFill>
                <a:latin typeface="Calibri"/>
                <a:cs typeface="Calibri"/>
              </a:rPr>
              <a:t>h</a:t>
            </a:r>
            <a:r>
              <a:rPr lang="fr-FR" sz="2800" b="1" dirty="0">
                <a:solidFill>
                  <a:srgbClr val="006FC0"/>
                </a:solidFill>
                <a:latin typeface="Calibri"/>
                <a:cs typeface="Calibri"/>
              </a:rPr>
              <a:t>e </a:t>
            </a:r>
            <a:r>
              <a:rPr lang="fr-FR" sz="2800" b="1" spc="-2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lang="fr-FR" sz="2800" b="1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lang="fr-FR" sz="2800" b="1" spc="-2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2800" b="1" spc="-1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2800" b="1" dirty="0">
                <a:solidFill>
                  <a:srgbClr val="006FC0"/>
                </a:solidFill>
                <a:latin typeface="Calibri"/>
                <a:cs typeface="Calibri"/>
              </a:rPr>
              <a:t>act</a:t>
            </a:r>
            <a:r>
              <a:rPr lang="fr-FR" sz="28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800" b="1" dirty="0">
                <a:solidFill>
                  <a:srgbClr val="006FC0"/>
                </a:solidFill>
                <a:latin typeface="Calibri"/>
                <a:cs typeface="Calibri"/>
              </a:rPr>
              <a:t>à p</a:t>
            </a:r>
            <a:r>
              <a:rPr lang="fr-FR" sz="2800" b="1" spc="-25" dirty="0">
                <a:solidFill>
                  <a:srgbClr val="006FC0"/>
                </a:solidFill>
                <a:latin typeface="Calibri"/>
                <a:cs typeface="Calibri"/>
              </a:rPr>
              <a:t>ré</a:t>
            </a:r>
            <a:r>
              <a:rPr lang="fr-FR" sz="2800" b="1" spc="-35" dirty="0">
                <a:solidFill>
                  <a:srgbClr val="006FC0"/>
                </a:solidFill>
                <a:latin typeface="Calibri"/>
                <a:cs typeface="Calibri"/>
              </a:rPr>
              <a:t>v</a:t>
            </a:r>
            <a:r>
              <a:rPr lang="fr-FR" sz="2800" b="1" dirty="0">
                <a:solidFill>
                  <a:srgbClr val="006FC0"/>
                </a:solidFill>
                <a:latin typeface="Calibri"/>
                <a:cs typeface="Calibri"/>
              </a:rPr>
              <a:t>oir à l’officine)</a:t>
            </a:r>
            <a:endParaRPr lang="fr-FR" sz="2800" dirty="0">
              <a:latin typeface="Calibri"/>
              <a:cs typeface="Calibri"/>
            </a:endParaRPr>
          </a:p>
          <a:p>
            <a:pPr marL="812800" lvl="1" indent="-342900">
              <a:buFont typeface="Arial" charset="0"/>
              <a:buChar char="•"/>
              <a:tabLst>
                <a:tab pos="5484495" algn="l"/>
              </a:tabLst>
            </a:pP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Co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nn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aî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les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es 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spc="-4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imi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é,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5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nn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aî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les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ré</a:t>
            </a:r>
            <a:r>
              <a:rPr lang="fr-FR" sz="2400" spc="-6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z="24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ali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lang="fr-FR" sz="2400" dirty="0">
              <a:latin typeface="Calibri"/>
              <a:cs typeface="Calibri"/>
            </a:endParaRPr>
          </a:p>
          <a:p>
            <a:pPr marL="356870" indent="-344170">
              <a:spcBef>
                <a:spcPts val="63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800" b="1" spc="-2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800" b="1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800" b="1" spc="-5" dirty="0">
                <a:solidFill>
                  <a:srgbClr val="001F5F"/>
                </a:solidFill>
                <a:latin typeface="Calibri"/>
                <a:cs typeface="Calibri"/>
              </a:rPr>
              <a:t>me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800" b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800" b="1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8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spc="-5" dirty="0">
                <a:solidFill>
                  <a:srgbClr val="001F5F"/>
                </a:solidFill>
                <a:latin typeface="Calibri"/>
                <a:cs typeface="Calibri"/>
              </a:rPr>
              <a:t>éq</a:t>
            </a:r>
            <a:r>
              <a:rPr lang="fr-FR" sz="2800" b="1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800" b="1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e (e-learning : 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  <a:hlinkClick r:id="rId3"/>
              </a:rPr>
              <a:t>www.maformationofficinale.com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endParaRPr lang="fr-FR" sz="2800" dirty="0">
              <a:latin typeface="Calibri"/>
              <a:cs typeface="Calibri"/>
            </a:endParaRPr>
          </a:p>
          <a:p>
            <a:pPr marL="356870" marR="747395" indent="-344170">
              <a:lnSpc>
                <a:spcPct val="100299"/>
              </a:lnSpc>
              <a:spcBef>
                <a:spcPts val="66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800" b="1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ù</a:t>
            </a:r>
            <a:r>
              <a:rPr lang="fr-FR" sz="2800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spc="-5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aire</a:t>
            </a:r>
            <a:r>
              <a:rPr lang="fr-FR" sz="28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un </a:t>
            </a:r>
            <a:r>
              <a:rPr lang="fr-FR" sz="2800" b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8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800" b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de dépi</a:t>
            </a:r>
            <a:r>
              <a:rPr lang="fr-FR" sz="2800" b="1" spc="-15" dirty="0">
                <a:solidFill>
                  <a:srgbClr val="001F5F"/>
                </a:solidFill>
                <a:latin typeface="Calibri"/>
                <a:cs typeface="Calibri"/>
              </a:rPr>
              <a:t>st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800" b="1" spc="-3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lang="fr-FR" sz="2800" b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lang="fr-FR" sz="2800" b="1" spc="-5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14070" marR="747395" lvl="1" indent="-344170">
              <a:lnSpc>
                <a:spcPct val="100299"/>
              </a:lnSpc>
              <a:spcBef>
                <a:spcPts val="66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CeGIDD, 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lang="fr-FR"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os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alie</a:t>
            </a:r>
            <a:r>
              <a:rPr lang="fr-FR" sz="2400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s, 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spc="-25" dirty="0">
                <a:solidFill>
                  <a:srgbClr val="001F5F"/>
                </a:solidFill>
                <a:latin typeface="Calibri"/>
                <a:cs typeface="Calibri"/>
              </a:rPr>
              <a:t>at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lang="fr-FR" sz="2400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lang="fr-FR" sz="2400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ville,</a:t>
            </a:r>
            <a:r>
              <a:rPr lang="fr-FR"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lang="fr-FR" sz="2400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MI,</a:t>
            </a:r>
            <a:r>
              <a:rPr lang="fr-FR"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nn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amilial),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lang="fr-FR" sz="2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omm</a:t>
            </a:r>
            <a:r>
              <a:rPr lang="fr-FR" sz="2400" spc="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lang="fr-FR" sz="2400" spc="-4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lang="fr-FR" sz="2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–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Asso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io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</a:p>
          <a:p>
            <a:pPr marL="356870" marR="747395" indent="-344170">
              <a:lnSpc>
                <a:spcPct val="100299"/>
              </a:lnSpc>
              <a:spcBef>
                <a:spcPts val="66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800" b="1" spc="-50" dirty="0">
                <a:solidFill>
                  <a:srgbClr val="001F5F"/>
                </a:solidFill>
                <a:latin typeface="Calibri"/>
                <a:cs typeface="Calibri"/>
              </a:rPr>
              <a:t>Le test de laboratoire est pris en charge à 100%</a:t>
            </a:r>
          </a:p>
          <a:p>
            <a:pPr marL="814070" marR="747395" lvl="1" indent="-344170">
              <a:lnSpc>
                <a:spcPct val="100299"/>
              </a:lnSpc>
              <a:spcBef>
                <a:spcPts val="66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5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lang="fr-FR" sz="2400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élè</a:t>
            </a:r>
            <a:r>
              <a:rPr lang="fr-FR" sz="2400" spc="-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eme</a:t>
            </a:r>
            <a:r>
              <a:rPr lang="fr-FR" sz="24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son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 r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em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spc="-20" dirty="0">
                <a:solidFill>
                  <a:srgbClr val="001F5F"/>
                </a:solidFill>
                <a:latin typeface="Calibri"/>
                <a:cs typeface="Calibri"/>
              </a:rPr>
              <a:t>sés</a:t>
            </a:r>
          </a:p>
          <a:p>
            <a:pPr marL="814070" marR="747395" lvl="1" indent="-344170">
              <a:lnSpc>
                <a:spcPct val="100299"/>
              </a:lnSpc>
              <a:spcBef>
                <a:spcPts val="66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spc="-20" dirty="0">
                <a:solidFill>
                  <a:srgbClr val="001F5F"/>
                </a:solidFill>
                <a:latin typeface="Calibri"/>
                <a:cs typeface="Calibri"/>
              </a:rPr>
              <a:t>Dispositif « Au Labo Sans Ordo »</a:t>
            </a:r>
          </a:p>
          <a:p>
            <a:pPr marL="814070" marR="747395" lvl="1" indent="-344170">
              <a:lnSpc>
                <a:spcPct val="100299"/>
              </a:lnSpc>
              <a:spcBef>
                <a:spcPts val="660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endParaRPr lang="fr-FR" sz="2400" dirty="0">
              <a:latin typeface="Calibri"/>
              <a:cs typeface="Calibri"/>
            </a:endParaRPr>
          </a:p>
          <a:p>
            <a:pPr marL="356870" indent="-344170">
              <a:spcBef>
                <a:spcPts val="49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000" b="1" i="1" spc="-5" dirty="0" err="1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b="1" i="1" spc="-15" dirty="0" err="1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000" b="1" i="1" spc="-10" dirty="0" err="1">
                <a:solidFill>
                  <a:srgbClr val="001F5F"/>
                </a:solidFill>
                <a:latin typeface="Calibri"/>
                <a:cs typeface="Calibri"/>
              </a:rPr>
              <a:t>daIn</a:t>
            </a:r>
            <a:r>
              <a:rPr lang="fr-FR" sz="2000" b="1" i="1" spc="-45" dirty="0" err="1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000" b="1" i="1" spc="-20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b="1" i="1" dirty="0" err="1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000" b="1" i="1" spc="-15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b="1" i="1" dirty="0" err="1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000" b="1" i="1" spc="-15" dirty="0" err="1">
                <a:solidFill>
                  <a:srgbClr val="001F5F"/>
                </a:solidFill>
                <a:latin typeface="Calibri"/>
                <a:cs typeface="Calibri"/>
              </a:rPr>
              <a:t>vi</a:t>
            </a:r>
            <a:r>
              <a:rPr lang="fr-FR" sz="2000" b="1" i="1" spc="-40" dirty="0" err="1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000" b="1" i="1" spc="-15" dirty="0" err="1">
                <a:solidFill>
                  <a:srgbClr val="001F5F"/>
                </a:solidFill>
                <a:latin typeface="Calibri"/>
                <a:cs typeface="Calibri"/>
              </a:rPr>
              <a:t>e.org</a:t>
            </a:r>
            <a:r>
              <a:rPr lang="fr-FR" sz="2000" b="1" i="1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- </a:t>
            </a:r>
            <a:r>
              <a:rPr lang="fr-FR"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0</a:t>
            </a:r>
            <a:r>
              <a:rPr lang="fr-FR" sz="2000" b="1" i="1" spc="-25" dirty="0">
                <a:solidFill>
                  <a:srgbClr val="001F5F"/>
                </a:solidFill>
                <a:latin typeface="Calibri"/>
                <a:cs typeface="Calibri"/>
              </a:rPr>
              <a:t>8</a:t>
            </a:r>
            <a:r>
              <a:rPr lang="fr-FR"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00</a:t>
            </a:r>
            <a:r>
              <a:rPr lang="fr-FR" sz="20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8</a:t>
            </a:r>
            <a:r>
              <a:rPr lang="fr-FR" sz="2000" b="1" i="1" spc="-25" dirty="0">
                <a:solidFill>
                  <a:srgbClr val="001F5F"/>
                </a:solidFill>
                <a:latin typeface="Calibri"/>
                <a:cs typeface="Calibri"/>
              </a:rPr>
              <a:t>4</a:t>
            </a:r>
            <a:r>
              <a:rPr lang="fr-FR"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0</a:t>
            </a:r>
            <a:r>
              <a:rPr lang="fr-FR" sz="20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800</a:t>
            </a:r>
            <a:r>
              <a:rPr lang="fr-FR"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 a</a:t>
            </a:r>
            <a:r>
              <a:rPr lang="fr-FR"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pp</a:t>
            </a:r>
            <a:r>
              <a:rPr lang="fr-FR"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el</a:t>
            </a:r>
            <a:r>
              <a:rPr lang="fr-FR"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i="1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000" b="1" i="1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b="1" i="1" spc="-2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id</a:t>
            </a:r>
            <a:r>
              <a:rPr lang="fr-FR"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b="1" i="1" spc="-4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iel</a:t>
            </a:r>
            <a:r>
              <a:rPr lang="fr-FR"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lang="fr-FR" sz="2000" b="1" i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b="1" i="1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000" b="1" i="1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000" b="1" i="1" spc="-20" dirty="0">
                <a:solidFill>
                  <a:srgbClr val="001F5F"/>
                </a:solidFill>
                <a:latin typeface="Calibri"/>
                <a:cs typeface="Calibri"/>
              </a:rPr>
              <a:t>ym</a:t>
            </a:r>
            <a:r>
              <a:rPr lang="fr-FR"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i="1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0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gratu</a:t>
            </a:r>
            <a:r>
              <a:rPr lang="fr-FR"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lang="fr-FR" sz="2000" dirty="0">
              <a:latin typeface="Calibri"/>
              <a:cs typeface="Calibri"/>
            </a:endParaRPr>
          </a:p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FBA1BEF-E594-764C-AA2A-410751759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3018-524C-E643-877F-3608A37F2ABD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72C8B3-5E02-C644-8600-C8F0BFD4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19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9E5440-A7B8-9E44-A668-3FAFEC09A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322227"/>
            <a:ext cx="10863469" cy="461665"/>
          </a:xfrm>
        </p:spPr>
        <p:txBody>
          <a:bodyPr>
            <a:no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Exemple de « fiche contacts » à compléter par chaque pharmacien</a:t>
            </a:r>
            <a:endParaRPr lang="fr-FR" sz="1600" dirty="0"/>
          </a:p>
        </p:txBody>
      </p:sp>
      <p:graphicFrame>
        <p:nvGraphicFramePr>
          <p:cNvPr id="9" name="Espace réservé du contenu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5594074"/>
              </p:ext>
            </p:extLst>
          </p:nvPr>
        </p:nvGraphicFramePr>
        <p:xfrm>
          <a:off x="661103" y="1312236"/>
          <a:ext cx="10933111" cy="5223537"/>
        </p:xfrm>
        <a:graphic>
          <a:graphicData uri="http://schemas.openxmlformats.org/drawingml/2006/table">
            <a:tbl>
              <a:tblPr/>
              <a:tblGrid>
                <a:gridCol w="6358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3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14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0738" algn="ctr"/>
                          <a:tab pos="1641475" algn="r"/>
                        </a:tabLst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mbria" pitchFamily="18" charset="0"/>
                          <a:ea typeface="ＭＳ Ｐゴシック" pitchFamily="34" charset="-128"/>
                        </a:rPr>
                        <a:t>Réseau d’accompagnement dépistage / prise en charge VIH</a:t>
                      </a:r>
                      <a:endParaRPr kumimoji="0" lang="fr-F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0738" algn="ctr"/>
                          <a:tab pos="1641475" algn="r"/>
                        </a:tabLst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	Structure	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Coordonnées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Jours et heures d’ouverture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CeGIDD</a:t>
                      </a: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Centre de planning familial le plus proche (CPEF, MFPF)</a:t>
                      </a: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Laboratoire de biologie médicale</a:t>
                      </a: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Médecin(s) généraliste(s)</a:t>
                      </a: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Médecin(s) </a:t>
                      </a:r>
                      <a:r>
                        <a:rPr kumimoji="0" lang="fr-F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infectiologue</a:t>
                      </a: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(s) en ville</a:t>
                      </a: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Service hospitalier proposant consultations VIH</a:t>
                      </a:r>
                      <a:endParaRPr kumimoji="0" lang="fr-FR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URGENCES les plus proches proposant un traitement post-exposition au VIH</a:t>
                      </a:r>
                      <a:endParaRPr kumimoji="0" lang="fr-FR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Pharmacie hospitalière proposant des traitements ARV (et TPE)</a:t>
                      </a:r>
                      <a:endParaRPr kumimoji="0" lang="fr-FR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Réseau ville-hôpital VIH</a:t>
                      </a:r>
                      <a:endParaRPr kumimoji="0" lang="fr-FR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COREVIH</a:t>
                      </a: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Association(s) de soutien aux personnes vivant avec le VIH</a:t>
                      </a: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</a:rPr>
                        <a:t>CAARUD le plus proche</a:t>
                      </a: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C47C30A-E986-E247-9E28-442CC9D74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B11A1-ABBA-0840-AA98-B9FD74306111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3978E2-FC95-6140-9AEB-EB63E678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663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0668000" y="304800"/>
            <a:ext cx="1066800" cy="771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9AF5D8E-9DCD-8A4D-B8A9-DAE2DFD53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954496"/>
            <a:ext cx="8991600" cy="2236503"/>
          </a:xfrm>
        </p:spPr>
        <p:txBody>
          <a:bodyPr>
            <a:normAutofit/>
          </a:bodyPr>
          <a:lstStyle/>
          <a:p>
            <a:r>
              <a:rPr lang="fr-FR" sz="4000" b="1" spc="-30" dirty="0">
                <a:solidFill>
                  <a:srgbClr val="001F5F"/>
                </a:solidFill>
                <a:latin typeface="Calibri"/>
                <a:cs typeface="Calibri"/>
              </a:rPr>
              <a:t>CA</a:t>
            </a:r>
            <a:r>
              <a:rPr lang="fr-FR" sz="4000" b="1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400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4000" b="1" spc="-5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4000" b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4000" b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4000" b="1" spc="-5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4000" b="1" spc="-40" dirty="0">
                <a:solidFill>
                  <a:srgbClr val="001F5F"/>
                </a:solidFill>
                <a:latin typeface="Calibri"/>
                <a:cs typeface="Calibri"/>
              </a:rPr>
              <a:t>OM</a:t>
            </a:r>
            <a:r>
              <a:rPr lang="fr-FR" sz="4000" b="1" spc="-6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4000" b="1" spc="-1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4000" b="1" spc="-30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lang="fr-FR" sz="4000" b="1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4000" b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4000" b="1" spc="-15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lang="fr-FR" sz="40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4000" b="1" spc="-3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4000" b="1" spc="-4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4000" b="1" spc="-25" dirty="0">
                <a:solidFill>
                  <a:srgbClr val="001F5F"/>
                </a:solidFill>
                <a:latin typeface="Calibri"/>
                <a:cs typeface="Calibri"/>
              </a:rPr>
              <a:t>PI</a:t>
            </a:r>
            <a:r>
              <a:rPr lang="fr-FR" sz="4000" b="1" spc="-6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4000" b="1" spc="-35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4000" b="1" spc="-8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4000" b="1" spc="-30" dirty="0">
                <a:solidFill>
                  <a:srgbClr val="001F5F"/>
                </a:solidFill>
                <a:latin typeface="Calibri"/>
                <a:cs typeface="Calibri"/>
              </a:rPr>
              <a:t>GE</a:t>
            </a:r>
            <a:r>
              <a:rPr lang="fr-FR" sz="40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4000" b="1" spc="-25" dirty="0">
                <a:solidFill>
                  <a:srgbClr val="001F5F"/>
                </a:solidFill>
                <a:latin typeface="Calibri"/>
                <a:cs typeface="Calibri"/>
              </a:rPr>
              <a:t>ET</a:t>
            </a:r>
            <a:r>
              <a:rPr lang="fr-FR" sz="4000" b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4000" b="1" spc="-10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4000" b="1" spc="-4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4000" b="1" spc="-1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4000" b="1" spc="-12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4000" b="1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4000" b="1" spc="-7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4000" b="1" spc="-6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4000" b="1" spc="-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4000" b="1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40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4000" b="1" spc="-25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r>
              <a:rPr lang="fr-FR" sz="4000" b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4000" b="1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40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4000" b="1" spc="-35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sz="4000" b="1" spc="-16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sz="4000" b="1" spc="-20" dirty="0">
                <a:solidFill>
                  <a:srgbClr val="001F5F"/>
                </a:solidFill>
                <a:latin typeface="Calibri"/>
                <a:cs typeface="Calibri"/>
              </a:rPr>
              <a:t>OFFICI</a:t>
            </a:r>
            <a:r>
              <a:rPr lang="fr-FR" sz="40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4000" b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26D24EA-1BD0-F340-99B9-F9173D5D5B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3F3331C-09C6-8C40-964C-972B24C49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8AB4-3DEC-3F4D-82AD-2B08271023AD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ED811EF-C626-A34F-BA77-C7CC6FEF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226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L’origine de la pandémie de VIH actuelle…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sz="2400" dirty="0"/>
              <a:t>C’est avant tout les grandes campagnes vaccinales des années 1940-60 en Afrique qui contaminent largement la population (comme le VHC en Egypte).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2400" dirty="0"/>
              <a:t>C’est les manipulations génétiques en laboratoire de cellules de rein de singes et l’émergence d’un clone qui échappe.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2400" dirty="0"/>
              <a:t>C’est une transmission unique d’un virus SIV du Chimpanzé à l’Humain, qui entraine la pandémie de VIH-1.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2400" dirty="0"/>
              <a:t>C’est la transmission itérative de virus SIV du singe Mangabey à l’Humain, qui entraine l’épidémie de VIH-2.</a:t>
            </a:r>
          </a:p>
          <a:p>
            <a:pPr marL="514350" indent="-514350">
              <a:buFont typeface="+mj-lt"/>
              <a:buAutoNum type="alphaLcPeriod"/>
            </a:pPr>
            <a:endParaRPr lang="fr-FR" sz="2400" dirty="0"/>
          </a:p>
          <a:p>
            <a:pPr marL="514350" indent="-514350">
              <a:buFont typeface="+mj-lt"/>
              <a:buAutoNum type="alphaLcPeriod"/>
            </a:pPr>
            <a:endParaRPr lang="fr-FR" sz="240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7E66DFB-2F0A-9344-B34B-55092E2A9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5900-3ABC-F84D-AAB3-FA7462CE94D4}" type="datetime10">
              <a:rPr lang="fr-FR" smtClean="0"/>
              <a:t>21:09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4B14408-5C55-B54D-90DD-C3D5EF1C7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85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321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/>
            <a:r>
              <a:rPr spc="-5" dirty="0"/>
              <a:t>QU</a:t>
            </a:r>
            <a:r>
              <a:rPr dirty="0"/>
              <a:t>E </a:t>
            </a:r>
            <a:r>
              <a:rPr spc="-5" dirty="0"/>
              <a:t>P</a:t>
            </a:r>
            <a:r>
              <a:rPr spc="-15" dirty="0"/>
              <a:t>O</a:t>
            </a:r>
            <a:r>
              <a:rPr dirty="0"/>
              <a:t>UV</a:t>
            </a:r>
            <a:r>
              <a:rPr spc="-25" dirty="0"/>
              <a:t>E</a:t>
            </a:r>
            <a:r>
              <a:rPr spc="10" dirty="0"/>
              <a:t>Z</a:t>
            </a:r>
            <a:r>
              <a:rPr dirty="0"/>
              <a:t>-</a:t>
            </a:r>
            <a:r>
              <a:rPr spc="-70" dirty="0"/>
              <a:t>V</a:t>
            </a:r>
            <a:r>
              <a:rPr spc="-15" dirty="0"/>
              <a:t>O</a:t>
            </a:r>
            <a:r>
              <a:rPr dirty="0"/>
              <a:t>US</a:t>
            </a:r>
            <a:r>
              <a:rPr spc="-25" dirty="0"/>
              <a:t> </a:t>
            </a:r>
            <a:r>
              <a:rPr spc="-15" dirty="0"/>
              <a:t>R</a:t>
            </a:r>
            <a:r>
              <a:rPr dirty="0"/>
              <a:t>EP</a:t>
            </a:r>
            <a:r>
              <a:rPr spc="-20" dirty="0"/>
              <a:t>O</a:t>
            </a:r>
            <a:r>
              <a:rPr dirty="0"/>
              <a:t>N</a:t>
            </a:r>
            <a:r>
              <a:rPr spc="5" dirty="0"/>
              <a:t>D</a:t>
            </a:r>
            <a:r>
              <a:rPr spc="-15" dirty="0"/>
              <a:t>R</a:t>
            </a:r>
            <a:r>
              <a:rPr dirty="0"/>
              <a:t>E</a:t>
            </a:r>
            <a:r>
              <a:rPr spc="15" dirty="0"/>
              <a:t> </a:t>
            </a:r>
            <a:r>
              <a:rPr lang="fr-FR" dirty="0"/>
              <a:t>?</a:t>
            </a:r>
            <a:endParaRPr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0691067-1CC2-5140-B432-26B458D2D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object 3"/>
          <p:cNvSpPr txBox="1"/>
          <p:nvPr/>
        </p:nvSpPr>
        <p:spPr>
          <a:xfrm>
            <a:off x="1058824" y="2133600"/>
            <a:ext cx="10447376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« </a:t>
            </a:r>
            <a:r>
              <a:rPr sz="2800" b="1" i="1" spc="-20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800" b="1" i="1" spc="-14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8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du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 di</a:t>
            </a:r>
            <a:r>
              <a:rPr sz="2800" b="1" i="1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800" b="1" i="1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5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2800" b="1" i="1" spc="-2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st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ait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r>
              <a:rPr sz="28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1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2,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-2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800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r>
              <a:rPr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tre</a:t>
            </a:r>
            <a:r>
              <a:rPr sz="2800" b="1" i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 p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ut</a:t>
            </a:r>
            <a:r>
              <a:rPr lang="fr-FR" sz="2800" dirty="0"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ét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800" b="1" i="1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2</a:t>
            </a:r>
            <a:r>
              <a:rPr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r>
              <a:rPr sz="28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endParaRPr lang="fr-FR" sz="2800" b="1" i="1" spc="-1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356870"/>
            <a:endParaRPr sz="2800" dirty="0">
              <a:latin typeface="Calibri"/>
              <a:cs typeface="Calibri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FC2592C-EB3F-F749-91E6-A66C7C84D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B4C63-42A4-ED4E-8889-82544F0D6F6B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255425-8511-1E47-A02B-E30155AF7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283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A60797C-F86C-6341-9082-3E433ADCD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Réponse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286CCD6-1C1B-0941-B0EE-766278A8A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 indent="0">
              <a:buClr>
                <a:srgbClr val="001F5F"/>
              </a:buClr>
              <a:buNone/>
              <a:tabLst>
                <a:tab pos="357505" algn="l"/>
              </a:tabLst>
            </a:pP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« </a:t>
            </a:r>
            <a:r>
              <a:rPr lang="fr-FR" sz="2800" b="1" i="1" spc="-20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lang="fr-FR" sz="2800" b="1" i="1" spc="-14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lang="fr-FR" sz="28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du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 di</a:t>
            </a:r>
            <a:r>
              <a:rPr lang="fr-FR" sz="2800" b="1" i="1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lang="fr-FR" sz="2800" b="1" i="1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5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lang="fr-FR" sz="2800" b="1" i="1" spc="-2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st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ait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r>
              <a:rPr lang="fr-FR" sz="28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1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2,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800" b="1" i="1" spc="-2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lang="fr-FR" sz="2800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r>
              <a:rPr lang="fr-FR"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tre</a:t>
            </a:r>
            <a:r>
              <a:rPr lang="fr-FR" sz="2800" b="1" i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 p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ut</a:t>
            </a:r>
            <a:r>
              <a:rPr lang="fr-FR" sz="2800" dirty="0">
                <a:latin typeface="Calibri"/>
                <a:cs typeface="Calibri"/>
              </a:rPr>
              <a:t> 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800" b="1" i="1" spc="-30" dirty="0">
                <a:solidFill>
                  <a:srgbClr val="001F5F"/>
                </a:solidFill>
                <a:latin typeface="Calibri"/>
                <a:cs typeface="Calibri"/>
              </a:rPr>
              <a:t>ét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800" b="1" i="1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8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2</a:t>
            </a:r>
            <a:r>
              <a:rPr lang="fr-FR" sz="28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10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r>
              <a:rPr lang="fr-FR" sz="28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i="1" spc="-15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endParaRPr lang="fr-FR" sz="2800" dirty="0">
              <a:latin typeface="Calibri"/>
              <a:cs typeface="Calibri"/>
            </a:endParaRPr>
          </a:p>
          <a:p>
            <a:pPr marL="0" indent="0">
              <a:spcBef>
                <a:spcPts val="560"/>
              </a:spcBef>
              <a:buNone/>
            </a:pPr>
            <a:endParaRPr lang="fr-FR" sz="3200" b="1" dirty="0">
              <a:solidFill>
                <a:srgbClr val="006FC0"/>
              </a:solidFill>
              <a:latin typeface="Calibri"/>
              <a:cs typeface="Calibri"/>
            </a:endParaRPr>
          </a:p>
          <a:p>
            <a:pPr marL="0" indent="0">
              <a:spcBef>
                <a:spcPts val="560"/>
              </a:spcBef>
              <a:buNone/>
            </a:pPr>
            <a:endParaRPr lang="fr-FR" sz="3200" b="1" dirty="0">
              <a:solidFill>
                <a:srgbClr val="006FC0"/>
              </a:solidFill>
              <a:latin typeface="Calibri"/>
              <a:cs typeface="Calibri"/>
            </a:endParaRPr>
          </a:p>
          <a:p>
            <a:pPr marL="0" indent="0" algn="ctr">
              <a:spcBef>
                <a:spcPts val="560"/>
              </a:spcBef>
              <a:buNone/>
            </a:pP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lang="fr-FR" sz="3200" b="1" spc="-1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lang="fr-FR" sz="32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2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3200" b="1" spc="5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lang="fr-FR" sz="3200" b="1" spc="-2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lang="fr-FR" sz="3200" b="1" spc="-1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3200" b="1" spc="-30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ts</a:t>
            </a:r>
            <a:r>
              <a:rPr lang="fr-FR" sz="32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200" b="1" spc="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ép</a:t>
            </a:r>
            <a:r>
              <a:rPr lang="fr-FR" sz="3200" b="1" spc="1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3200" b="1" spc="-2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lang="fr-FR" sz="3200" b="1" spc="-2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3200" b="1" spc="-2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32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32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VIH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1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200" b="1" spc="-3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32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 V</a:t>
            </a:r>
            <a:r>
              <a:rPr lang="fr-FR" sz="3200" b="1" spc="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H2,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 m</a:t>
            </a:r>
            <a:r>
              <a:rPr lang="fr-FR" sz="3200" b="1" spc="-1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lang="fr-FR" sz="32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200" b="1" spc="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lang="fr-FR" sz="32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3200" b="1" spc="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3200" b="1" spc="5" dirty="0">
                <a:solidFill>
                  <a:srgbClr val="006FC0"/>
                </a:solidFill>
                <a:latin typeface="Calibri"/>
                <a:cs typeface="Calibri"/>
              </a:rPr>
              <a:t>f</a:t>
            </a:r>
            <a:r>
              <a:rPr lang="fr-FR" sz="3200" b="1" spc="-40" dirty="0">
                <a:solidFill>
                  <a:srgbClr val="006FC0"/>
                </a:solidFill>
                <a:latin typeface="Calibri"/>
                <a:cs typeface="Calibri"/>
              </a:rPr>
              <a:t>f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lang="fr-FR" sz="3200" b="1" spc="-2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en</a:t>
            </a:r>
            <a:r>
              <a:rPr lang="fr-FR" sz="3200" b="1" spc="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lang="fr-FR" sz="3200" b="1" spc="-5" dirty="0">
                <a:solidFill>
                  <a:srgbClr val="006FC0"/>
                </a:solidFill>
                <a:latin typeface="Calibri"/>
                <a:cs typeface="Calibri"/>
              </a:rPr>
              <a:t>ie</a:t>
            </a:r>
            <a:r>
              <a:rPr lang="fr-FR" sz="3200" b="1" spc="-2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32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3200" dirty="0">
                <a:latin typeface="Calibri"/>
                <a:cs typeface="Calibri"/>
              </a:rPr>
              <a:t> </a:t>
            </a:r>
            <a:r>
              <a:rPr lang="fr-FR" sz="3200" b="1" spc="-10" dirty="0">
                <a:solidFill>
                  <a:srgbClr val="006FC0"/>
                </a:solidFill>
                <a:latin typeface="Calibri"/>
                <a:cs typeface="Calibri"/>
              </a:rPr>
              <a:t>pas.</a:t>
            </a:r>
            <a:endParaRPr lang="fr-FR" sz="3200" dirty="0">
              <a:latin typeface="Calibri"/>
              <a:cs typeface="Calibri"/>
            </a:endParaRPr>
          </a:p>
          <a:p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6EEAAFC-7587-7A4B-9F52-5E34EB245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F3B7D-E8F8-5C47-8C2C-A78CD8D27953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76AEC58-1265-864B-BE30-566307ED4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172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3D84AC8-4810-6441-8054-567996950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F995C92-0CD4-0D48-AB54-1E59B56A8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6870" indent="-344170">
              <a:spcBef>
                <a:spcPts val="49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«</a:t>
            </a:r>
            <a:r>
              <a:rPr lang="fr-FR" sz="24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b="1" i="1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lang="fr-FR" sz="2400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b="1" i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r>
              <a:rPr lang="fr-FR"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 j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z="24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ux</a:t>
            </a:r>
            <a:r>
              <a:rPr lang="fr-FR" sz="24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lang="fr-FR"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r u</a:t>
            </a:r>
            <a:r>
              <a:rPr lang="fr-FR"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lang="fr-FR" sz="2400" b="1" i="1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mb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ou</a:t>
            </a:r>
            <a:r>
              <a:rPr lang="fr-FR" sz="2400" b="1" i="1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b="1" i="1" spc="-2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sz="24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b="1" i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 de mon autotest de</a:t>
            </a:r>
            <a:r>
              <a:rPr lang="fr-FR" sz="24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lang="fr-FR" sz="2400" b="1" i="1" spc="-5" dirty="0">
                <a:solidFill>
                  <a:srgbClr val="001F5F"/>
                </a:solidFill>
                <a:latin typeface="Calibri"/>
                <a:cs typeface="Calibri"/>
              </a:rPr>
              <a:t> sé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cur</a:t>
            </a:r>
            <a:r>
              <a:rPr lang="fr-FR"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4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z="24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b="1" i="1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oc</a:t>
            </a:r>
            <a:r>
              <a:rPr lang="fr-FR"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ale, puisque en laboratoire c’est pris en charge</a:t>
            </a:r>
            <a:r>
              <a:rPr lang="fr-FR" sz="2400" b="1" i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r>
              <a:rPr lang="fr-FR"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 »</a:t>
            </a:r>
          </a:p>
          <a:p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0318D35-D37F-BF43-A6D8-B7FE22C1D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D6CC-5199-1D48-958A-84193A8D12B8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5646BB6-D387-4C42-8E4F-2626F5A23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957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817B42D-99D3-EF4E-A158-78C4E6EC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Réponse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75951AA-F4B2-A948-8471-FE3E512AF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« Est-ce que je peux obtenir un remboursement de la sécurité sociale ? »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algn="ctr"/>
            <a:r>
              <a:rPr lang="fr-FR" dirty="0">
                <a:solidFill>
                  <a:srgbClr val="0070C0"/>
                </a:solidFill>
              </a:rPr>
              <a:t>NON, pas actuellement</a:t>
            </a:r>
          </a:p>
          <a:p>
            <a:pPr algn="ctr"/>
            <a:r>
              <a:rPr lang="fr-FR" dirty="0">
                <a:solidFill>
                  <a:srgbClr val="0070C0"/>
                </a:solidFill>
              </a:rPr>
              <a:t>Remboursement 100% des tests de laboratoire sur ordonnance</a:t>
            </a:r>
          </a:p>
          <a:p>
            <a:pPr algn="ctr"/>
            <a:r>
              <a:rPr lang="fr-FR" dirty="0">
                <a:solidFill>
                  <a:srgbClr val="0070C0"/>
                </a:solidFill>
              </a:rPr>
              <a:t>Pris en charge à 100% sans avance de frais pour les assurés sociaux majeurs (ALSO)</a:t>
            </a:r>
          </a:p>
          <a:p>
            <a:pPr algn="ctr"/>
            <a:r>
              <a:rPr lang="fr-FR" dirty="0">
                <a:solidFill>
                  <a:srgbClr val="0070C0"/>
                </a:solidFill>
              </a:rPr>
              <a:t>Gratuit : CeGIDD, TROD en milieu associatif</a:t>
            </a:r>
          </a:p>
          <a:p>
            <a:pPr algn="ctr"/>
            <a:r>
              <a:rPr lang="fr-FR" dirty="0">
                <a:solidFill>
                  <a:srgbClr val="0070C0"/>
                </a:solidFill>
              </a:rPr>
              <a:t>Mutuelles : parfois prise en charge partielle</a:t>
            </a:r>
          </a:p>
          <a:p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D86DB57-75FB-C34B-8FCF-59802DD75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D529-DF90-1A42-8430-2BE7FAAACA4F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82FB8B4-05D0-144F-A3FA-D773E56EF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432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1C26BB0-F40B-7246-8692-3199C9BF4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6FA70EA-3AC5-A948-88CD-9C241DB38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 indent="0">
              <a:spcBef>
                <a:spcPts val="495"/>
              </a:spcBef>
              <a:buClr>
                <a:srgbClr val="001F5F"/>
              </a:buClr>
              <a:buNone/>
              <a:tabLst>
                <a:tab pos="357505" algn="l"/>
              </a:tabLst>
            </a:pPr>
            <a:endParaRPr lang="fr-FR" dirty="0">
              <a:latin typeface="Calibri"/>
              <a:cs typeface="Calibri"/>
            </a:endParaRPr>
          </a:p>
          <a:p>
            <a:pPr marL="12700" indent="0">
              <a:spcBef>
                <a:spcPts val="495"/>
              </a:spcBef>
              <a:buClr>
                <a:srgbClr val="001F5F"/>
              </a:buClr>
              <a:buNone/>
              <a:tabLst>
                <a:tab pos="357505" algn="l"/>
              </a:tabLst>
            </a:pPr>
            <a:endParaRPr lang="fr-FR" b="1" i="1" spc="-1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00" indent="0">
              <a:spcBef>
                <a:spcPts val="495"/>
              </a:spcBef>
              <a:buClr>
                <a:srgbClr val="001F5F"/>
              </a:buClr>
              <a:buNone/>
              <a:tabLst>
                <a:tab pos="357505" algn="l"/>
              </a:tabLst>
            </a:pPr>
            <a:endParaRPr lang="fr-FR" b="1" i="1" spc="-1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00" indent="0">
              <a:spcBef>
                <a:spcPts val="495"/>
              </a:spcBef>
              <a:buClr>
                <a:srgbClr val="001F5F"/>
              </a:buClr>
              <a:buNone/>
              <a:tabLst>
                <a:tab pos="357505" algn="l"/>
              </a:tabLst>
            </a:pPr>
            <a:endParaRPr lang="fr-FR" b="1" i="1" spc="-1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00" indent="0">
              <a:spcBef>
                <a:spcPts val="495"/>
              </a:spcBef>
              <a:buClr>
                <a:srgbClr val="001F5F"/>
              </a:buClr>
              <a:buNone/>
              <a:tabLst>
                <a:tab pos="357505" algn="l"/>
              </a:tabLst>
            </a:pP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« </a:t>
            </a:r>
            <a:r>
              <a:rPr lang="fr-FR" b="1" i="1" spc="-4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i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mm</a:t>
            </a:r>
            <a:r>
              <a:rPr lang="fr-FR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i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i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je</a:t>
            </a:r>
            <a:r>
              <a:rPr lang="fr-FR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ux</a:t>
            </a:r>
            <a:r>
              <a:rPr lang="fr-FR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25" dirty="0">
                <a:solidFill>
                  <a:srgbClr val="001F5F"/>
                </a:solidFill>
                <a:latin typeface="Calibri"/>
                <a:cs typeface="Calibri"/>
              </a:rPr>
              <a:t>ê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tre</a:t>
            </a:r>
            <a:r>
              <a:rPr lang="fr-FR" b="1" i="1" dirty="0">
                <a:solidFill>
                  <a:srgbClr val="001F5F"/>
                </a:solidFill>
                <a:latin typeface="Calibri"/>
                <a:cs typeface="Calibri"/>
              </a:rPr>
              <a:t> s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ûr</a:t>
            </a:r>
            <a:r>
              <a:rPr lang="fr-FR" b="1" i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r>
              <a:rPr lang="fr-FR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lang="fr-FR" b="1" i="1" spc="-14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lang="fr-FR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bi</a:t>
            </a:r>
            <a:r>
              <a:rPr lang="fr-FR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réa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lang="fr-FR" b="1" i="1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b="1" i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lang="fr-FR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i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i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? 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endParaRPr lang="fr-FR" dirty="0">
              <a:latin typeface="Calibri"/>
              <a:cs typeface="Calibri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45F2825-E42C-884B-A07A-33C24C47D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8CE8-061F-2948-B7AE-0D377A4D3602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7852F89-C5B5-F645-8064-886F32FFC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63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321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/>
            <a:r>
              <a:rPr lang="fr-FR" spc="-5" dirty="0"/>
              <a:t>Réponse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914400" y="2128818"/>
            <a:ext cx="10896600" cy="2595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spcBef>
                <a:spcPts val="495"/>
              </a:spcBef>
              <a:buClr>
                <a:srgbClr val="001F5F"/>
              </a:buClr>
              <a:tabLst>
                <a:tab pos="357505" algn="l"/>
              </a:tabLst>
            </a:pP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« </a:t>
            </a:r>
            <a:r>
              <a:rPr sz="2000" b="1" i="1" spc="-4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mm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je</a:t>
            </a:r>
            <a:r>
              <a:rPr sz="20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ux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25" dirty="0">
                <a:solidFill>
                  <a:srgbClr val="001F5F"/>
                </a:solidFill>
                <a:latin typeface="Calibri"/>
                <a:cs typeface="Calibri"/>
              </a:rPr>
              <a:t>ê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tre</a:t>
            </a:r>
            <a:r>
              <a:rPr sz="2000" b="1" i="1" dirty="0">
                <a:solidFill>
                  <a:srgbClr val="001F5F"/>
                </a:solidFill>
                <a:latin typeface="Calibri"/>
                <a:cs typeface="Calibri"/>
              </a:rPr>
              <a:t> s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ûr</a:t>
            </a:r>
            <a:r>
              <a:rPr sz="2000" b="1" i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r>
              <a:rPr sz="20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000" b="1" i="1" spc="-14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0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bi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réa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b="1" i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sz="20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i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i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i="1" spc="-10" dirty="0">
                <a:solidFill>
                  <a:srgbClr val="001F5F"/>
                </a:solidFill>
                <a:latin typeface="Calibri"/>
                <a:cs typeface="Calibri"/>
              </a:rPr>
              <a:t>? </a:t>
            </a:r>
            <a:r>
              <a:rPr sz="2000" b="1" i="1" spc="-15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endParaRPr lang="fr-FR" sz="2000" b="1" i="1" spc="-1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00">
              <a:spcBef>
                <a:spcPts val="495"/>
              </a:spcBef>
              <a:buClr>
                <a:srgbClr val="001F5F"/>
              </a:buClr>
              <a:tabLst>
                <a:tab pos="357505" algn="l"/>
              </a:tabLst>
            </a:pPr>
            <a:endParaRPr lang="fr-FR" sz="2000" b="1" i="1" spc="-1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00">
              <a:spcBef>
                <a:spcPts val="495"/>
              </a:spcBef>
              <a:buClr>
                <a:srgbClr val="001F5F"/>
              </a:buClr>
              <a:tabLst>
                <a:tab pos="357505" algn="l"/>
              </a:tabLst>
            </a:pPr>
            <a:endParaRPr lang="fr-FR" sz="2000" b="1" i="1" spc="-1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355600" indent="-342900">
              <a:spcBef>
                <a:spcPts val="495"/>
              </a:spcBef>
              <a:buClr>
                <a:srgbClr val="001F5F"/>
              </a:buClr>
              <a:buFont typeface="Arial" panose="020B0604020202020204" pitchFamily="34" charset="0"/>
              <a:buChar char="•"/>
              <a:tabLst>
                <a:tab pos="357505" algn="l"/>
              </a:tabLst>
            </a:pPr>
            <a:endParaRPr lang="fr-FR" sz="2000" dirty="0">
              <a:latin typeface="Calibri"/>
              <a:cs typeface="Calibri"/>
            </a:endParaRPr>
          </a:p>
          <a:p>
            <a:pPr marL="469900" lvl="1" algn="ctr">
              <a:spcBef>
                <a:spcPts val="495"/>
              </a:spcBef>
              <a:buClr>
                <a:srgbClr val="001F5F"/>
              </a:buClr>
              <a:tabLst>
                <a:tab pos="357505" algn="l"/>
              </a:tabLst>
            </a:pP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Il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y a 2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006FC0"/>
                </a:solidFill>
                <a:latin typeface="Calibri"/>
                <a:cs typeface="Calibri"/>
              </a:rPr>
              <a:t>f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en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ê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tr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: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a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pp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40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î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006FC0"/>
                </a:solidFill>
                <a:latin typeface="Calibri"/>
                <a:cs typeface="Calibri"/>
              </a:rPr>
              <a:t>f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en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ê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tre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"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m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oi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», 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v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ous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ve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z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ec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m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5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li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sé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2400" dirty="0"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m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pu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ion</a:t>
            </a:r>
            <a:r>
              <a:rPr sz="2400" b="1" spc="-5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(ne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p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h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ési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à s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or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ir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ic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la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b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à</a:t>
            </a:r>
            <a:r>
              <a:rPr lang="fr-FR" sz="2400" dirty="0"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mon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tr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pho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à la personne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).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F8E45F0-42F0-1A43-9C22-F06C269B7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3EE0-BD1F-9841-8D45-D0A97236BC7F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0B6A70-617C-284A-8F4C-C39A1C989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395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71022013-B436-DB49-92D7-382EECDB5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86744"/>
            <a:ext cx="10134600" cy="1645920"/>
          </a:xfrm>
        </p:spPr>
        <p:txBody>
          <a:bodyPr>
            <a:normAutofit/>
          </a:bodyPr>
          <a:lstStyle/>
          <a:p>
            <a:r>
              <a:rPr lang="fr-FR" sz="4000" b="1" spc="-5" dirty="0">
                <a:solidFill>
                  <a:srgbClr val="001F5F"/>
                </a:solidFill>
                <a:latin typeface="Calibri"/>
                <a:cs typeface="Calibri"/>
              </a:rPr>
              <a:t>PRIS</a:t>
            </a:r>
            <a:r>
              <a:rPr lang="fr-FR" sz="40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4000" b="1" spc="-5" dirty="0">
                <a:solidFill>
                  <a:srgbClr val="001F5F"/>
                </a:solidFill>
                <a:latin typeface="Calibri"/>
                <a:cs typeface="Calibri"/>
              </a:rPr>
              <a:t> D</a:t>
            </a:r>
            <a:r>
              <a:rPr lang="fr-FR" sz="4000" b="1" dirty="0">
                <a:solidFill>
                  <a:srgbClr val="001F5F"/>
                </a:solidFill>
                <a:latin typeface="Calibri"/>
                <a:cs typeface="Calibri"/>
              </a:rPr>
              <a:t>E </a:t>
            </a:r>
            <a:r>
              <a:rPr lang="fr-FR" sz="4000" b="1" spc="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4000" b="1" spc="-20" dirty="0">
                <a:solidFill>
                  <a:srgbClr val="001F5F"/>
                </a:solidFill>
                <a:latin typeface="Calibri"/>
                <a:cs typeface="Calibri"/>
              </a:rPr>
              <a:t>IS</a:t>
            </a:r>
            <a:r>
              <a:rPr lang="fr-FR" sz="4000" b="1" spc="-6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lang="fr-FR" sz="4000" b="1" dirty="0">
                <a:solidFill>
                  <a:srgbClr val="001F5F"/>
                </a:solidFill>
                <a:latin typeface="Calibri"/>
                <a:cs typeface="Calibri"/>
              </a:rPr>
              <a:t>UE SEXUEL </a:t>
            </a:r>
            <a:r>
              <a:rPr lang="fr-FR" sz="4000" b="1" spc="-20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lang="fr-FR" sz="4000" b="1" spc="-5" dirty="0">
                <a:solidFill>
                  <a:srgbClr val="001F5F"/>
                </a:solidFill>
                <a:latin typeface="Calibri"/>
                <a:cs typeface="Calibri"/>
              </a:rPr>
              <a:t> Y </a:t>
            </a:r>
            <a:r>
              <a:rPr lang="fr-FR" sz="4000" b="1" dirty="0">
                <a:solidFill>
                  <a:srgbClr val="001F5F"/>
                </a:solidFill>
                <a:latin typeface="Calibri"/>
                <a:cs typeface="Calibri"/>
              </a:rPr>
              <a:t>A 8 </a:t>
            </a:r>
            <a:r>
              <a:rPr lang="fr-FR" sz="4000" b="1" spc="-5" dirty="0">
                <a:solidFill>
                  <a:srgbClr val="001F5F"/>
                </a:solidFill>
                <a:latin typeface="Calibri"/>
                <a:cs typeface="Calibri"/>
              </a:rPr>
              <a:t>JOU</a:t>
            </a:r>
            <a:r>
              <a:rPr lang="fr-FR" sz="4000" b="1" spc="-4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4000" b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507A13D-F5B1-C845-AF41-6C5CFE0E9D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5CF4A00-DB63-D341-A0ED-26244E67B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76B6-BE9C-1A4D-B5E0-EE868601E92C}" type="datetime10">
              <a:rPr lang="fr-FR" smtClean="0"/>
              <a:t>21:10</a:t>
            </a:fld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7B87F4-88AC-D24C-9F09-DED86BBEA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9377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67831" y="2533786"/>
            <a:ext cx="5987034" cy="27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«</a:t>
            </a:r>
            <a:r>
              <a:rPr sz="26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2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6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qu</a:t>
            </a:r>
            <a:r>
              <a:rPr sz="2600" b="1" spc="-3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nd</a:t>
            </a:r>
            <a:r>
              <a:rPr sz="2600" b="1" spc="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4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600" b="1" spc="-25" dirty="0">
                <a:solidFill>
                  <a:srgbClr val="006FC0"/>
                </a:solidFill>
                <a:latin typeface="Calibri"/>
                <a:cs typeface="Calibri"/>
              </a:rPr>
              <a:t>emo</a:t>
            </a:r>
            <a:r>
              <a:rPr sz="2600" b="1" spc="-4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600" b="1" spc="-5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600" b="1" spc="4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6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15" dirty="0" err="1">
                <a:solidFill>
                  <a:srgbClr val="006FC0"/>
                </a:solidFill>
                <a:latin typeface="Calibri"/>
                <a:cs typeface="Calibri"/>
              </a:rPr>
              <a:t>p</a:t>
            </a:r>
            <a:r>
              <a:rPr sz="2600" b="1" spc="-25" dirty="0" err="1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600" b="1" spc="-5" dirty="0" err="1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600" b="1" spc="-15" dirty="0" err="1">
                <a:solidFill>
                  <a:srgbClr val="006FC0"/>
                </a:solidFill>
                <a:latin typeface="Calibri"/>
                <a:cs typeface="Calibri"/>
              </a:rPr>
              <a:t>se</a:t>
            </a:r>
            <a:r>
              <a:rPr sz="26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de</a:t>
            </a:r>
            <a:r>
              <a:rPr lang="fr-FR" sz="2600" dirty="0">
                <a:latin typeface="Calibri"/>
                <a:cs typeface="Calibri"/>
              </a:rPr>
              <a:t> </a:t>
            </a:r>
            <a:r>
              <a:rPr sz="2600" b="1" spc="-20" dirty="0" err="1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600" b="1" spc="-5" dirty="0" err="1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600" b="1" spc="-15" dirty="0" err="1">
                <a:solidFill>
                  <a:srgbClr val="006FC0"/>
                </a:solidFill>
                <a:latin typeface="Calibri"/>
                <a:cs typeface="Calibri"/>
              </a:rPr>
              <a:t>sque</a:t>
            </a:r>
            <a:r>
              <a:rPr sz="26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?</a:t>
            </a:r>
            <a:r>
              <a:rPr sz="26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»</a:t>
            </a:r>
            <a:endParaRPr sz="2600" dirty="0">
              <a:latin typeface="Calibri"/>
              <a:cs typeface="Calibri"/>
            </a:endParaRPr>
          </a:p>
          <a:p>
            <a:pPr marL="12700">
              <a:spcBef>
                <a:spcPts val="625"/>
              </a:spcBef>
            </a:pP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«</a:t>
            </a:r>
            <a:r>
              <a:rPr sz="26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10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sz="2600" b="1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26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6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8</a:t>
            </a:r>
            <a:r>
              <a:rPr sz="2600" b="1" i="1" spc="-5" dirty="0">
                <a:solidFill>
                  <a:srgbClr val="001F5F"/>
                </a:solidFill>
                <a:latin typeface="Calibri"/>
                <a:cs typeface="Calibri"/>
              </a:rPr>
              <a:t> j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our</a:t>
            </a:r>
            <a:r>
              <a:rPr sz="2600" b="1" i="1" spc="-10" dirty="0">
                <a:solidFill>
                  <a:srgbClr val="001F5F"/>
                </a:solidFill>
                <a:latin typeface="Calibri"/>
                <a:cs typeface="Calibri"/>
              </a:rPr>
              <a:t>s,</a:t>
            </a:r>
            <a:r>
              <a:rPr sz="26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600" b="1" i="1" spc="-15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600" b="1" i="1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6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6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pour</a:t>
            </a:r>
            <a:r>
              <a:rPr sz="26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55" dirty="0">
                <a:solidFill>
                  <a:srgbClr val="001F5F"/>
                </a:solidFill>
                <a:latin typeface="Calibri"/>
                <a:cs typeface="Calibri"/>
              </a:rPr>
              <a:t>ç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endParaRPr sz="2600" dirty="0">
              <a:latin typeface="Calibri"/>
              <a:cs typeface="Calibri"/>
            </a:endParaRPr>
          </a:p>
          <a:p>
            <a:pPr marL="12700"/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que</a:t>
            </a:r>
            <a:r>
              <a:rPr sz="26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e v</a:t>
            </a:r>
            <a:r>
              <a:rPr sz="2600" b="1" i="1" spc="-20" dirty="0">
                <a:solidFill>
                  <a:srgbClr val="001F5F"/>
                </a:solidFill>
                <a:latin typeface="Calibri"/>
                <a:cs typeface="Calibri"/>
              </a:rPr>
              <a:t>oudra</a:t>
            </a:r>
            <a:r>
              <a:rPr sz="2600" b="1" i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6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av</a:t>
            </a:r>
            <a:r>
              <a:rPr sz="2600" b="1" i="1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600" b="1" i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600" b="1" i="1" spc="-204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600" b="1" i="1" spc="-10" dirty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endParaRPr sz="2600" dirty="0">
              <a:latin typeface="Calibri"/>
              <a:cs typeface="Calibri"/>
            </a:endParaRPr>
          </a:p>
          <a:p>
            <a:pPr marL="12700">
              <a:spcBef>
                <a:spcPts val="625"/>
              </a:spcBef>
            </a:pP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Je</a:t>
            </a:r>
            <a:r>
              <a:rPr sz="26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2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600" b="1" i="1" spc="1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600" b="1" i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nqu</a:t>
            </a:r>
            <a:r>
              <a:rPr sz="2600" b="1" i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600" b="1" i="1" spc="-45" dirty="0">
                <a:solidFill>
                  <a:srgbClr val="001F5F"/>
                </a:solidFill>
                <a:latin typeface="Calibri"/>
                <a:cs typeface="Calibri"/>
              </a:rPr>
              <a:t>è</a:t>
            </a:r>
            <a:r>
              <a:rPr sz="2600" b="1" i="1" spc="-5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6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10" dirty="0">
                <a:solidFill>
                  <a:srgbClr val="001F5F"/>
                </a:solidFill>
                <a:latin typeface="Calibri"/>
                <a:cs typeface="Calibri"/>
              </a:rPr>
              <a:t>!</a:t>
            </a:r>
            <a:r>
              <a:rPr sz="2600" b="1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00" b="1" i="1" spc="-15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endParaRPr sz="2600" dirty="0">
              <a:latin typeface="Calibri"/>
              <a:cs typeface="Calibri"/>
            </a:endParaRPr>
          </a:p>
          <a:p>
            <a:pPr>
              <a:spcBef>
                <a:spcPts val="40"/>
              </a:spcBef>
            </a:pPr>
            <a:endParaRPr sz="3800" dirty="0">
              <a:latin typeface="Times New Roman"/>
              <a:cs typeface="Times New Roman"/>
            </a:endParaRPr>
          </a:p>
          <a:p>
            <a:pPr marL="12700"/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Comme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800" b="1" spc="-3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73290" y="2359031"/>
            <a:ext cx="4173601" cy="3119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57556" y="2970212"/>
            <a:ext cx="2205355" cy="424180"/>
          </a:xfrm>
          <a:custGeom>
            <a:avLst/>
            <a:gdLst/>
            <a:ahLst/>
            <a:cxnLst/>
            <a:rect l="l" t="t" r="r" b="b"/>
            <a:pathLst>
              <a:path w="2205354" h="424179">
                <a:moveTo>
                  <a:pt x="0" y="423862"/>
                </a:moveTo>
                <a:lnTo>
                  <a:pt x="2205101" y="423862"/>
                </a:lnTo>
                <a:lnTo>
                  <a:pt x="2205101" y="0"/>
                </a:lnTo>
                <a:lnTo>
                  <a:pt x="0" y="0"/>
                </a:lnTo>
                <a:lnTo>
                  <a:pt x="0" y="423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62476" y="2829004"/>
            <a:ext cx="558800" cy="7207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61950" marR="5080"/>
            <a:r>
              <a:rPr lang="fr-FR" dirty="0"/>
              <a:t>Un homme, à peu près 40 ans, se présente au comptoir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C71417FE-2679-3244-8678-DEBB62D5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651D1-2923-B74C-A8B6-B2897582AF76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9266A40-8312-C041-9FD8-924052645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85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96000" y="2068293"/>
            <a:ext cx="5688966" cy="36420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000" b="1" spc="-20" dirty="0">
                <a:solidFill>
                  <a:srgbClr val="001F5F"/>
                </a:solidFill>
                <a:latin typeface="Calibri"/>
                <a:cs typeface="Calibri"/>
              </a:rPr>
              <a:t>TP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 a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ar &gt; 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48</a:t>
            </a:r>
            <a:r>
              <a:rPr sz="2000" b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heu</a:t>
            </a:r>
            <a:r>
              <a:rPr sz="2000" b="1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lang="fr-FR" sz="2000" dirty="0">
              <a:latin typeface="Calibri"/>
              <a:cs typeface="Calibri"/>
            </a:endParaRPr>
          </a:p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000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8 jours: </a:t>
            </a:r>
            <a:r>
              <a:rPr lang="fr-FR" sz="2000" b="1" u="sng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AUCUN </a:t>
            </a:r>
            <a:r>
              <a:rPr lang="fr-FR" sz="2000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test n’est fiable</a:t>
            </a:r>
          </a:p>
          <a:p>
            <a:pPr marL="355600" marR="5080" indent="-342900">
              <a:spcBef>
                <a:spcPts val="480"/>
              </a:spcBef>
              <a:buFont typeface="Arial"/>
              <a:buChar char="•"/>
            </a:pPr>
            <a:r>
              <a:rPr lang="fr-FR" sz="2000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Identification de prise de risques antérieures remontant à &gt; 3 mois</a:t>
            </a:r>
          </a:p>
          <a:p>
            <a:pPr marL="812800" marR="5080" lvl="1" indent="-342900">
              <a:spcBef>
                <a:spcPts val="480"/>
              </a:spcBef>
              <a:buFont typeface="Arial"/>
              <a:buChar char="•"/>
            </a:pPr>
            <a:r>
              <a:rPr lang="fr-FR" sz="2000" b="1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L’autotest est un bon moyen de ne pas rater une occasion de dépistage</a:t>
            </a:r>
            <a:r>
              <a:rPr lang="is-IS" sz="2000" b="1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…</a:t>
            </a:r>
          </a:p>
          <a:p>
            <a:pPr marL="812800" marR="5080" lvl="1" indent="-342900">
              <a:spcBef>
                <a:spcPts val="480"/>
              </a:spcBef>
              <a:buFont typeface="Arial"/>
              <a:buChar char="•"/>
            </a:pPr>
            <a:r>
              <a:rPr lang="is-IS" sz="2000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Mais il faudra renouveler le test à 3 mois si TROD/autotest, à 6 semaines si test “classique”</a:t>
            </a:r>
          </a:p>
          <a:p>
            <a:pPr marL="812800" marR="5080" lvl="1" indent="-342900">
              <a:spcBef>
                <a:spcPts val="480"/>
              </a:spcBef>
              <a:buFont typeface="Arial"/>
              <a:buChar char="•"/>
            </a:pPr>
            <a:r>
              <a:rPr lang="is-IS" sz="2000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Orienter vers le médecin généraliste ou CeGIDD  (identification d’éventuels symptomes de primo infection à venir, dépistage autres IST...)</a:t>
            </a:r>
            <a:endParaRPr lang="fr-FR" sz="2000" spc="-6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95801" y="6019800"/>
            <a:ext cx="1417574" cy="690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7351" y="5710316"/>
            <a:ext cx="2827401" cy="877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63687" y="1989201"/>
            <a:ext cx="4173474" cy="31193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84321" y="2590800"/>
            <a:ext cx="2099055" cy="449722"/>
          </a:xfrm>
          <a:custGeom>
            <a:avLst/>
            <a:gdLst/>
            <a:ahLst/>
            <a:cxnLst/>
            <a:rect l="l" t="t" r="r" b="b"/>
            <a:pathLst>
              <a:path w="2151379" h="548005">
                <a:moveTo>
                  <a:pt x="0" y="547687"/>
                </a:moveTo>
                <a:lnTo>
                  <a:pt x="2150999" y="547687"/>
                </a:lnTo>
                <a:lnTo>
                  <a:pt x="2150999" y="0"/>
                </a:lnTo>
                <a:lnTo>
                  <a:pt x="0" y="0"/>
                </a:lnTo>
                <a:lnTo>
                  <a:pt x="0" y="5476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407670"/>
            <a:r>
              <a:rPr lang="fr-FR" dirty="0"/>
              <a:t>Un homme, à peu près 40 ans, se présente au comptoir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2F60E4A1-2D1C-4741-9369-1899DF24C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53CB-6605-6C46-97A3-680720321983}" type="datetime10">
              <a:rPr lang="fr-FR" smtClean="0"/>
              <a:t>21:35</a:t>
            </a:fld>
            <a:endParaRPr lang="en-US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EF39ABD-6F55-D448-9BA0-854B4CC5C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C7AD160A-CA27-9E2D-6654-07986597A939}"/>
              </a:ext>
            </a:extLst>
          </p:cNvPr>
          <p:cNvSpPr/>
          <p:nvPr/>
        </p:nvSpPr>
        <p:spPr>
          <a:xfrm>
            <a:off x="3657600" y="2515493"/>
            <a:ext cx="1009650" cy="571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227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431800"/>
            <a:r>
              <a:rPr lang="fr-FR" dirty="0"/>
              <a:t>Un homme, à peu près 40 ans, se présente au comptoir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12573" y="2085348"/>
            <a:ext cx="9829800" cy="3718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2915"/>
              </a:lnSpc>
            </a:pP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«</a:t>
            </a:r>
            <a:r>
              <a:rPr sz="2700" b="1" i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spc="-1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700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spc="-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ou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700" b="1" i="1" spc="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700" b="1" i="1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is</a:t>
            </a:r>
            <a:r>
              <a:rPr sz="2700" b="1" i="1" spc="-9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av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ir</a:t>
            </a:r>
            <a:r>
              <a:rPr sz="2700" b="1" i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i </a:t>
            </a:r>
            <a:r>
              <a:rPr sz="2700" b="1" i="1" spc="-5" dirty="0">
                <a:solidFill>
                  <a:srgbClr val="001F5F"/>
                </a:solidFill>
                <a:latin typeface="Calibri"/>
                <a:cs typeface="Calibri"/>
              </a:rPr>
              <a:t>vo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700" b="1" i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spc="-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700" b="1" i="1" spc="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dez</a:t>
            </a:r>
            <a:r>
              <a:rPr sz="2700" b="1" i="1" spc="-8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700" b="1" i="1" spc="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700" b="1" i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700" b="1" i="1" spc="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7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700" b="1" i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700" b="1" i="1" spc="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700" b="1" i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ts</a:t>
            </a:r>
            <a:r>
              <a:rPr sz="2700" b="1" i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700" b="1" i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dirty="0" err="1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lang="fr-FR" sz="2700" dirty="0">
                <a:latin typeface="Calibri"/>
                <a:cs typeface="Calibri"/>
              </a:rPr>
              <a:t> </a:t>
            </a:r>
            <a:r>
              <a:rPr sz="2700" b="1" i="1" dirty="0" err="1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700" b="1" i="1" spc="10" dirty="0" err="1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700" b="1" i="1" spc="5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700" b="1" i="1" dirty="0" err="1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700" b="1" i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700" b="1" i="1" spc="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ix</a:t>
            </a:r>
            <a:r>
              <a:rPr sz="2700" b="1" i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r>
              <a:rPr sz="2700" b="1" i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700" b="1" i="1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endParaRPr sz="27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41244" y="6036403"/>
            <a:ext cx="634047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200" b="1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200" b="1" spc="-25" dirty="0">
                <a:solidFill>
                  <a:srgbClr val="001F5F"/>
                </a:solidFill>
                <a:latin typeface="Calibri"/>
                <a:cs typeface="Calibri"/>
              </a:rPr>
              <a:t>omme</a:t>
            </a:r>
            <a:r>
              <a:rPr sz="3200" b="1" spc="-6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200" b="1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b="1" spc="-30" dirty="0">
                <a:solidFill>
                  <a:srgbClr val="001F5F"/>
                </a:solidFill>
                <a:latin typeface="Calibri"/>
                <a:cs typeface="Calibri"/>
              </a:rPr>
              <a:t>me</a:t>
            </a:r>
            <a:r>
              <a:rPr sz="3200" b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200" b="1" spc="-4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200" b="1" spc="-5" dirty="0">
                <a:solidFill>
                  <a:srgbClr val="001F5F"/>
                </a:solidFill>
                <a:latin typeface="Calibri"/>
                <a:cs typeface="Calibri"/>
              </a:rPr>
              <a:t>z-</a:t>
            </a:r>
            <a:r>
              <a:rPr sz="3200" b="1" spc="-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3200" b="1" spc="-20" dirty="0">
                <a:solidFill>
                  <a:srgbClr val="001F5F"/>
                </a:solidFill>
                <a:latin typeface="Calibri"/>
                <a:cs typeface="Calibri"/>
              </a:rPr>
              <a:t>ous</a:t>
            </a:r>
            <a:r>
              <a:rPr sz="3200" b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200" b="1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200"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200" b="1" spc="-5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200" b="1" spc="-7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200" b="1" spc="-4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tien</a:t>
            </a:r>
            <a:r>
              <a:rPr sz="3200" b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89425" y="2764707"/>
            <a:ext cx="4173474" cy="3119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57800" y="3364004"/>
            <a:ext cx="2205355" cy="424180"/>
          </a:xfrm>
          <a:custGeom>
            <a:avLst/>
            <a:gdLst/>
            <a:ahLst/>
            <a:cxnLst/>
            <a:rect l="l" t="t" r="r" b="b"/>
            <a:pathLst>
              <a:path w="2205354" h="424179">
                <a:moveTo>
                  <a:pt x="0" y="423862"/>
                </a:moveTo>
                <a:lnTo>
                  <a:pt x="2204974" y="423862"/>
                </a:lnTo>
                <a:lnTo>
                  <a:pt x="2204974" y="0"/>
                </a:lnTo>
                <a:lnTo>
                  <a:pt x="0" y="0"/>
                </a:lnTo>
                <a:lnTo>
                  <a:pt x="0" y="423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55652" y="3290344"/>
            <a:ext cx="1009650" cy="571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8BEFB9B-21D4-B94A-A20F-8429DE9F0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7D77-A1E5-184C-BB2B-8C442B8FF644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BB09C99-C145-E542-9FC3-67F868D33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225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L’origine de la pandémie de VIH actuelle…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</a:rPr>
              <a:t>C’est avant tout les grandes campagnes vaccinales des années 1940-60 en Afrique qui contaminent largement la population (comme le VHC en Egypte).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</a:rPr>
              <a:t>C’est les manipulations génétiques en laboratoire de cellules de rein de singes et l’émergence d’un clone qui échappe.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2400" dirty="0"/>
              <a:t>C’est une transmission unique d’un virus SIV du Chimpanzé à l’Humain, qui entraine la pandémie de VIH-1.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2400" dirty="0"/>
              <a:t>C’est la transmission itérative de virus SIV du singe Mangabey à l’Humain, qui entraine l’épidémie de VIH-2.</a:t>
            </a:r>
          </a:p>
          <a:p>
            <a:pPr marL="0" indent="0">
              <a:buNone/>
            </a:pPr>
            <a:endParaRPr lang="fr-FR" sz="2400" dirty="0"/>
          </a:p>
          <a:p>
            <a:pPr marL="514350" indent="-514350">
              <a:buFont typeface="+mj-lt"/>
              <a:buAutoNum type="alphaLcPeriod"/>
            </a:pPr>
            <a:endParaRPr lang="fr-FR" sz="240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6BB31DB-9C82-1B46-9BD4-C84B96D45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685A-02C6-A44A-AE6A-434FC97ED9D6}" type="datetime10">
              <a:rPr lang="fr-FR" smtClean="0"/>
              <a:t>21:09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CB215B9-B7B0-BF4D-A31B-D70B7C3E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731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715000" y="1828800"/>
            <a:ext cx="5761570" cy="3731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8775" marR="110489" indent="-344805">
              <a:spcBef>
                <a:spcPts val="535"/>
              </a:spcBef>
              <a:buClr>
                <a:srgbClr val="001F5F"/>
              </a:buClr>
              <a:buFont typeface="Arial"/>
              <a:buChar char="•"/>
              <a:tabLst>
                <a:tab pos="358775" algn="l"/>
              </a:tabLst>
            </a:pP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opo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u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tie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000" spc="-14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all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cu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0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14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000" spc="-4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rt</a:t>
            </a:r>
            <a:r>
              <a:rPr sz="20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dan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 u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000" b="1" spc="-2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2000" b="1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tia</a:t>
            </a:r>
            <a:r>
              <a:rPr sz="2000" b="1" spc="-2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000" b="1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endParaRPr sz="2000" dirty="0">
              <a:latin typeface="Calibri"/>
              <a:cs typeface="Calibri"/>
            </a:endParaRPr>
          </a:p>
          <a:p>
            <a:pPr marL="358775" indent="-344805">
              <a:spcBef>
                <a:spcPts val="480"/>
              </a:spcBef>
              <a:buClr>
                <a:srgbClr val="001F5F"/>
              </a:buClr>
              <a:buFont typeface="Arial"/>
              <a:buChar char="•"/>
              <a:tabLst>
                <a:tab pos="358775" algn="l"/>
              </a:tabLst>
            </a:pPr>
            <a:r>
              <a:rPr sz="2000" spc="-15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’i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4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000" spc="5" dirty="0">
                <a:solidFill>
                  <a:srgbClr val="001F5F"/>
                </a:solidFill>
                <a:latin typeface="Calibri"/>
                <a:cs typeface="Calibri"/>
              </a:rPr>
              <a:t>les </a:t>
            </a: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000" spc="-60" dirty="0">
                <a:solidFill>
                  <a:srgbClr val="001F5F"/>
                </a:solidFill>
                <a:latin typeface="Calibri"/>
                <a:cs typeface="Calibri"/>
              </a:rPr>
              <a:t>/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ch</a:t>
            </a:r>
            <a:r>
              <a:rPr sz="20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ologie</a:t>
            </a:r>
            <a:r>
              <a:rPr sz="20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sz="2000" dirty="0">
              <a:latin typeface="Calibri"/>
              <a:cs typeface="Calibri"/>
            </a:endParaRPr>
          </a:p>
          <a:p>
            <a:pPr>
              <a:spcBef>
                <a:spcPts val="50"/>
              </a:spcBef>
            </a:pPr>
            <a:endParaRPr sz="2950" dirty="0">
              <a:latin typeface="Times New Roman"/>
              <a:cs typeface="Times New Roman"/>
            </a:endParaRPr>
          </a:p>
          <a:p>
            <a:pPr marL="13970" marR="74930"/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«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 voudra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i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2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i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ur le VIH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i="1" spc="-14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400" b="1" i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pas</a:t>
            </a:r>
            <a:r>
              <a:rPr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b="1" i="1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i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à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mon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2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b="1" i="1" spc="-20" dirty="0">
                <a:solidFill>
                  <a:srgbClr val="001F5F"/>
                </a:solidFill>
                <a:latin typeface="Calibri"/>
                <a:cs typeface="Calibri"/>
              </a:rPr>
              <a:t>ec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r>
              <a:rPr sz="2400" b="1" i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12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ou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s </a:t>
            </a:r>
            <a:r>
              <a:rPr sz="2400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mpren</a:t>
            </a:r>
            <a:r>
              <a:rPr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400" b="1" i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onn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i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 v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dra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i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pas</a:t>
            </a:r>
            <a:r>
              <a:rPr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i="1" spc="2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2400" b="1" i="1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i="1" spc="2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mag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in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i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e 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i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sz="2400" b="1" i="1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b="1" i="1" spc="-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b="1" i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1F5F"/>
                </a:solidFill>
                <a:latin typeface="Calibri"/>
                <a:cs typeface="Calibri"/>
              </a:rPr>
              <a:t>!</a:t>
            </a:r>
            <a:r>
              <a:rPr sz="2400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b="1" i="1" dirty="0">
                <a:solidFill>
                  <a:srgbClr val="001F5F"/>
                </a:solidFill>
                <a:latin typeface="Calibri"/>
                <a:cs typeface="Calibri"/>
              </a:rPr>
              <a:t> »</a:t>
            </a:r>
          </a:p>
          <a:p>
            <a:pPr marL="13970" marR="74930"/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Comme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800" b="1" spc="-1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800" b="1" spc="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800" b="1" spc="-30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sz="2800" b="1" spc="-3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800" b="1"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96430" y="1991791"/>
            <a:ext cx="4173601" cy="3119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90800" y="2590800"/>
            <a:ext cx="2205355" cy="424180"/>
          </a:xfrm>
          <a:custGeom>
            <a:avLst/>
            <a:gdLst/>
            <a:ahLst/>
            <a:cxnLst/>
            <a:rect l="l" t="t" r="r" b="b"/>
            <a:pathLst>
              <a:path w="2205354" h="424179">
                <a:moveTo>
                  <a:pt x="0" y="423862"/>
                </a:moveTo>
                <a:lnTo>
                  <a:pt x="2205101" y="423862"/>
                </a:lnTo>
                <a:lnTo>
                  <a:pt x="2205101" y="0"/>
                </a:lnTo>
                <a:lnTo>
                  <a:pt x="0" y="0"/>
                </a:lnTo>
                <a:lnTo>
                  <a:pt x="0" y="423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1CBB729-2B6D-0945-99B9-2445E5868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14" y="14027"/>
            <a:ext cx="10863469" cy="1188720"/>
          </a:xfrm>
        </p:spPr>
        <p:txBody>
          <a:bodyPr>
            <a:normAutofit/>
          </a:bodyPr>
          <a:lstStyle/>
          <a:p>
            <a:r>
              <a:rPr lang="fr-FR" dirty="0"/>
              <a:t>Un homme, à peu près 40 ans, se présente au comptoir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9EF91136-A867-FA47-9DB2-646D7B025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8C3CC-4F1E-024E-A985-CC2C16E61C7B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2962FF0-A00D-1B4F-96FF-EF46C3247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80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19ABB2-76AD-EF42-8723-5697BE759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65" y="170953"/>
            <a:ext cx="10863469" cy="1188720"/>
          </a:xfrm>
        </p:spPr>
        <p:txBody>
          <a:bodyPr/>
          <a:lstStyle/>
          <a:p>
            <a:r>
              <a:rPr lang="fr-FR" b="1" spc="-5" dirty="0">
                <a:solidFill>
                  <a:srgbClr val="001F5F"/>
                </a:solidFill>
                <a:latin typeface="Calibri"/>
                <a:cs typeface="Calibri"/>
              </a:rPr>
              <a:t>PRIS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ISQU</a:t>
            </a:r>
            <a:r>
              <a:rPr lang="fr-FR" b="1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b="1" spc="-35" dirty="0">
                <a:solidFill>
                  <a:srgbClr val="001F5F"/>
                </a:solidFill>
                <a:latin typeface="Calibri"/>
                <a:cs typeface="Calibri"/>
              </a:rPr>
              <a:t>/</a:t>
            </a:r>
            <a:r>
              <a:rPr lang="fr-FR" b="1" spc="-9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YMP</a:t>
            </a:r>
            <a:r>
              <a:rPr lang="fr-FR" b="1" spc="-1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b="1" spc="-4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spc="-20" dirty="0">
                <a:solidFill>
                  <a:srgbClr val="001F5F"/>
                </a:solidFill>
                <a:latin typeface="Calibri"/>
                <a:cs typeface="Calibri"/>
              </a:rPr>
              <a:t>S/</a:t>
            </a:r>
            <a:r>
              <a:rPr lang="fr-FR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spc="-5" dirty="0">
                <a:solidFill>
                  <a:srgbClr val="001F5F"/>
                </a:solidFill>
                <a:latin typeface="Calibri"/>
                <a:cs typeface="Calibri"/>
              </a:rPr>
              <a:t>CH</a:t>
            </a:r>
            <a:r>
              <a:rPr lang="fr-FR" b="1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b="1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b="1" dirty="0">
                <a:solidFill>
                  <a:srgbClr val="001F5F"/>
                </a:solidFill>
                <a:latin typeface="Calibri"/>
                <a:cs typeface="Calibri"/>
              </a:rPr>
              <a:t>NO</a:t>
            </a:r>
            <a:r>
              <a:rPr lang="fr-FR" b="1" spc="-1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b="1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b="1" spc="-5" dirty="0">
                <a:solidFill>
                  <a:srgbClr val="001F5F"/>
                </a:solidFill>
                <a:latin typeface="Calibri"/>
                <a:cs typeface="Calibri"/>
              </a:rPr>
              <a:t>GIE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481D9B1-BC4D-3943-BCFF-E1E6A8EF7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io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lang="fr-FR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rise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ris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es,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lang="fr-FR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ologi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ése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e 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5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ôm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endParaRPr lang="fr-FR" dirty="0">
              <a:latin typeface="Calibri"/>
              <a:cs typeface="Calibri"/>
            </a:endParaRPr>
          </a:p>
          <a:p>
            <a:pPr marL="356870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b="1" spc="-5" dirty="0">
                <a:solidFill>
                  <a:srgbClr val="006FC0"/>
                </a:solidFill>
                <a:latin typeface="Calibri"/>
                <a:cs typeface="Calibri"/>
              </a:rPr>
              <a:t>P</a:t>
            </a:r>
            <a:r>
              <a:rPr lang="fr-FR" b="1" spc="-20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lang="fr-FR" b="1" spc="-10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lang="fr-FR" b="1" spc="-15" dirty="0">
                <a:solidFill>
                  <a:srgbClr val="006FC0"/>
                </a:solidFill>
                <a:latin typeface="Calibri"/>
                <a:cs typeface="Calibri"/>
              </a:rPr>
              <a:t>se</a:t>
            </a:r>
            <a:r>
              <a:rPr lang="fr-FR" b="1" spc="-4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b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b="1" spc="-1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b="1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lang="fr-FR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b="1" spc="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lang="fr-FR" b="1" dirty="0">
                <a:solidFill>
                  <a:srgbClr val="006FC0"/>
                </a:solidFill>
                <a:latin typeface="Calibri"/>
                <a:cs typeface="Calibri"/>
              </a:rPr>
              <a:t>e p</a:t>
            </a:r>
            <a:r>
              <a:rPr lang="fr-FR" b="1" spc="5" dirty="0">
                <a:solidFill>
                  <a:srgbClr val="006FC0"/>
                </a:solidFill>
                <a:latin typeface="Calibri"/>
                <a:cs typeface="Calibri"/>
              </a:rPr>
              <a:t>ri</a:t>
            </a:r>
            <a:r>
              <a:rPr lang="fr-FR" b="1" dirty="0">
                <a:solidFill>
                  <a:srgbClr val="006FC0"/>
                </a:solidFill>
                <a:latin typeface="Calibri"/>
                <a:cs typeface="Calibri"/>
              </a:rPr>
              <a:t>nc</a:t>
            </a:r>
            <a:r>
              <a:rPr lang="fr-FR" b="1" spc="1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b="1" dirty="0">
                <a:solidFill>
                  <a:srgbClr val="006FC0"/>
                </a:solidFill>
                <a:latin typeface="Calibri"/>
                <a:cs typeface="Calibri"/>
              </a:rPr>
              <a:t>pe</a:t>
            </a:r>
            <a:r>
              <a:rPr lang="fr-FR" b="1" spc="-7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b="1" dirty="0">
                <a:solidFill>
                  <a:srgbClr val="006FC0"/>
                </a:solidFill>
                <a:latin typeface="Calibri"/>
                <a:cs typeface="Calibri"/>
              </a:rPr>
              <a:t>de</a:t>
            </a:r>
            <a:r>
              <a:rPr lang="fr-FR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b="1" spc="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lang="fr-FR" b="1" spc="-140" dirty="0">
                <a:solidFill>
                  <a:srgbClr val="006FC0"/>
                </a:solidFill>
                <a:latin typeface="Calibri"/>
                <a:cs typeface="Calibri"/>
              </a:rPr>
              <a:t>’</a:t>
            </a:r>
            <a:r>
              <a:rPr lang="fr-FR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b="1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lang="fr-FR" b="1" spc="-2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b="1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lang="fr-FR" b="1" spc="-1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b="1" spc="-1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b="1" spc="-2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lang="fr-FR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b="1" dirty="0">
                <a:solidFill>
                  <a:srgbClr val="006FC0"/>
                </a:solidFill>
                <a:latin typeface="Calibri"/>
                <a:cs typeface="Calibri"/>
              </a:rPr>
              <a:t>:</a:t>
            </a:r>
            <a:r>
              <a:rPr lang="fr-FR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b="1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lang="fr-FR" b="1" spc="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lang="fr-FR" b="1" spc="-10" dirty="0">
                <a:solidFill>
                  <a:srgbClr val="006FC0"/>
                </a:solidFill>
                <a:latin typeface="Calibri"/>
                <a:cs typeface="Calibri"/>
              </a:rPr>
              <a:t>mme</a:t>
            </a:r>
            <a:r>
              <a:rPr lang="fr-FR" b="1" spc="-2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b="1" spc="-20" dirty="0">
                <a:solidFill>
                  <a:srgbClr val="006FC0"/>
                </a:solidFill>
                <a:latin typeface="Calibri"/>
                <a:cs typeface="Calibri"/>
              </a:rPr>
              <a:t>ç</a:t>
            </a:r>
            <a:r>
              <a:rPr lang="fr-FR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b="1" spc="-10" dirty="0">
                <a:solidFill>
                  <a:srgbClr val="006FC0"/>
                </a:solidFill>
                <a:latin typeface="Calibri"/>
                <a:cs typeface="Calibri"/>
              </a:rPr>
              <a:t>ma</a:t>
            </a:r>
            <a:r>
              <a:rPr lang="fr-FR" b="1" spc="-1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lang="fr-FR" b="1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lang="fr-FR" b="1" spc="5" dirty="0">
                <a:solidFill>
                  <a:srgbClr val="006FC0"/>
                </a:solidFill>
                <a:latin typeface="Calibri"/>
                <a:cs typeface="Calibri"/>
              </a:rPr>
              <a:t>h</a:t>
            </a:r>
            <a:r>
              <a:rPr lang="fr-FR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b="1" dirty="0">
                <a:solidFill>
                  <a:srgbClr val="006FC0"/>
                </a:solidFill>
                <a:latin typeface="Calibri"/>
                <a:cs typeface="Calibri"/>
              </a:rPr>
              <a:t>?</a:t>
            </a:r>
            <a:endParaRPr lang="fr-FR" dirty="0">
              <a:latin typeface="Calibri"/>
              <a:cs typeface="Calibri"/>
            </a:endParaRPr>
          </a:p>
          <a:p>
            <a:pPr marL="814070" lvl="1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Quand</a:t>
            </a:r>
            <a:r>
              <a:rPr lang="fr-FR" sz="24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2400" b="1" spc="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tre</a:t>
            </a:r>
            <a:r>
              <a:rPr lang="fr-FR" sz="2400" b="1" spc="-6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lang="fr-FR" sz="2400" b="1" spc="5" dirty="0">
                <a:solidFill>
                  <a:srgbClr val="006FC0"/>
                </a:solidFill>
                <a:latin typeface="Calibri"/>
                <a:cs typeface="Calibri"/>
              </a:rPr>
              <a:t>or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ps</a:t>
            </a:r>
            <a:r>
              <a:rPr lang="fr-FR" sz="2400" b="1" spc="-6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2400" b="1" spc="-2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6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x</a:t>
            </a:r>
            <a:r>
              <a:rPr lang="fr-FR" sz="2400" b="1" spc="5" dirty="0">
                <a:solidFill>
                  <a:srgbClr val="006FC0"/>
                </a:solidFill>
                <a:latin typeface="Calibri"/>
                <a:cs typeface="Calibri"/>
              </a:rPr>
              <a:t>p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osé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à </a:t>
            </a:r>
            <a:r>
              <a:rPr lang="fr-FR" sz="2400" b="1" spc="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 m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ic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lang="fr-FR" sz="2400" b="1" spc="3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lang="fr-FR" sz="2400" b="1" spc="5" dirty="0">
                <a:solidFill>
                  <a:srgbClr val="006FC0"/>
                </a:solidFill>
                <a:latin typeface="Calibri"/>
                <a:cs typeface="Calibri"/>
              </a:rPr>
              <a:t>-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lang="fr-FR" sz="2400" b="1" spc="-60" dirty="0">
                <a:solidFill>
                  <a:srgbClr val="006FC0"/>
                </a:solidFill>
                <a:latin typeface="Calibri"/>
                <a:cs typeface="Calibri"/>
              </a:rPr>
              <a:t>g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2400" b="1" spc="1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me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s 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(</a:t>
            </a:r>
            <a:r>
              <a:rPr lang="fr-FR" sz="2400" b="1" spc="-30" dirty="0">
                <a:solidFill>
                  <a:srgbClr val="006FC0"/>
                </a:solidFill>
                <a:latin typeface="Calibri"/>
                <a:cs typeface="Calibri"/>
              </a:rPr>
              <a:t>v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2400" b="1" spc="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us, b</a:t>
            </a:r>
            <a:r>
              <a:rPr lang="fr-FR"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lang="fr-FR" sz="2400" b="1" spc="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es),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lang="fr-FR"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g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24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40" dirty="0">
                <a:solidFill>
                  <a:srgbClr val="006FC0"/>
                </a:solidFill>
                <a:latin typeface="Calibri"/>
                <a:cs typeface="Calibri"/>
              </a:rPr>
              <a:t>f</a:t>
            </a:r>
            <a:r>
              <a:rPr lang="fr-FR"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b</a:t>
            </a:r>
            <a:r>
              <a:rPr lang="fr-FR" sz="2400" b="1" spc="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qu</a:t>
            </a:r>
            <a:r>
              <a:rPr lang="fr-FR"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2400" b="1" spc="-3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24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des</a:t>
            </a:r>
            <a:r>
              <a:rPr lang="fr-FR"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sub</a:t>
            </a:r>
            <a:r>
              <a:rPr lang="fr-FR" sz="2400" b="1" spc="-3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lang="fr-FR" sz="2400" b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ce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ppe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ées </a:t>
            </a:r>
            <a:r>
              <a:rPr lang="fr-FR"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2400" b="1" spc="-3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lang="fr-FR" sz="2400" b="1" spc="5" dirty="0">
                <a:solidFill>
                  <a:srgbClr val="006FC0"/>
                </a:solidFill>
                <a:latin typeface="Calibri"/>
                <a:cs typeface="Calibri"/>
              </a:rPr>
              <a:t>or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ps</a:t>
            </a:r>
            <a:r>
              <a:rPr lang="fr-FR" sz="2400" b="1" spc="-8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qui </a:t>
            </a:r>
            <a:r>
              <a:rPr lang="fr-FR" sz="2400" b="1" spc="-35" dirty="0">
                <a:solidFill>
                  <a:srgbClr val="006FC0"/>
                </a:solidFill>
                <a:latin typeface="Calibri"/>
                <a:cs typeface="Calibri"/>
              </a:rPr>
              <a:t>v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lang="fr-FR" sz="2400" b="1" spc="-3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t p</a:t>
            </a:r>
            <a:r>
              <a:rPr lang="fr-FR"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2400" b="1" spc="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lang="fr-FR" sz="2400" b="1" spc="1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pe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lang="fr-FR" sz="2400" b="1" spc="-5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à</a:t>
            </a:r>
            <a:r>
              <a:rPr lang="fr-FR" sz="2400" b="1" spc="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eu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lang="fr-FR"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neu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2400" b="1" spc="-30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lang="fr-FR"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li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lang="fr-FR" sz="2400" b="1" spc="-5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on</a:t>
            </a:r>
            <a:endParaRPr lang="fr-FR" sz="2400" dirty="0">
              <a:latin typeface="Calibri"/>
              <a:cs typeface="Calibri"/>
            </a:endParaRPr>
          </a:p>
          <a:p>
            <a:pPr marL="814070" lvl="1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M</a:t>
            </a:r>
            <a:r>
              <a:rPr lang="fr-FR"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is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,</a:t>
            </a:r>
            <a:r>
              <a:rPr lang="fr-FR"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lang="fr-FR" sz="2400" b="1" spc="-30" dirty="0">
                <a:solidFill>
                  <a:srgbClr val="006FC0"/>
                </a:solidFill>
                <a:latin typeface="Calibri"/>
                <a:cs typeface="Calibri"/>
              </a:rPr>
              <a:t>ett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40" dirty="0">
                <a:solidFill>
                  <a:srgbClr val="006FC0"/>
                </a:solidFill>
                <a:latin typeface="Calibri"/>
                <a:cs typeface="Calibri"/>
              </a:rPr>
              <a:t>f</a:t>
            </a:r>
            <a:r>
              <a:rPr lang="fr-FR"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b</a:t>
            </a:r>
            <a:r>
              <a:rPr lang="fr-FR" sz="2400" b="1" spc="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2400" b="1" spc="-2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lang="fr-FR" sz="2400" b="1" spc="-5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on</a:t>
            </a:r>
            <a:r>
              <a:rPr lang="fr-FR" sz="2400" b="1" spc="-5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dem</a:t>
            </a:r>
            <a:r>
              <a:rPr lang="fr-FR"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nd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ce</a:t>
            </a:r>
            <a:r>
              <a:rPr lang="fr-FR" sz="2400" b="1" spc="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lang="fr-FR" sz="2400" b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emps</a:t>
            </a:r>
          </a:p>
          <a:p>
            <a:pPr marL="814070" lvl="1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b="1" spc="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lang="fr-FR" sz="2400" b="1" spc="-15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, 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es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lang="fr-FR" sz="2400" b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lang="fr-FR" sz="2400" b="1" spc="-2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2400" b="1" spc="-3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ts dép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2400" b="1" spc="-3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lang="fr-FR" sz="2400" b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lang="fr-FR" sz="2400" b="1" spc="-3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t 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l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es</a:t>
            </a:r>
            <a:r>
              <a:rPr lang="fr-FR"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spc="-2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lang="fr-FR" sz="2400" b="1" spc="-3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lang="fr-FR" sz="2400" b="1" spc="5" dirty="0">
                <a:solidFill>
                  <a:srgbClr val="006FC0"/>
                </a:solidFill>
                <a:latin typeface="Calibri"/>
                <a:cs typeface="Calibri"/>
              </a:rPr>
              <a:t>or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ps</a:t>
            </a:r>
            <a:endParaRPr lang="fr-FR" sz="2400" dirty="0">
              <a:latin typeface="Calibri"/>
              <a:cs typeface="Calibri"/>
            </a:endParaRPr>
          </a:p>
          <a:p>
            <a:pPr marL="814070" lvl="1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2400" b="1" spc="-5" dirty="0">
                <a:solidFill>
                  <a:srgbClr val="006FC0"/>
                </a:solidFill>
                <a:latin typeface="Calibri"/>
                <a:cs typeface="Calibri"/>
              </a:rPr>
              <a:t>Do</a:t>
            </a:r>
            <a:r>
              <a:rPr lang="fr-FR" sz="2400" b="1" spc="5" dirty="0">
                <a:solidFill>
                  <a:srgbClr val="006FC0"/>
                </a:solidFill>
                <a:latin typeface="Calibri"/>
                <a:cs typeface="Calibri"/>
              </a:rPr>
              <a:t>nc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,</a:t>
            </a:r>
            <a:r>
              <a:rPr lang="fr-FR"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fr-FR" sz="2400" b="1" dirty="0">
                <a:solidFill>
                  <a:srgbClr val="006FC0"/>
                </a:solidFill>
                <a:latin typeface="Calibri"/>
                <a:cs typeface="Calibri"/>
              </a:rPr>
              <a:t>l’autotest ne « couvre pas » ce qui s’est passé au cours des trois derniers mois… mais tout ce qu’il s’est passé avant !</a:t>
            </a:r>
            <a:endParaRPr lang="fr-FR" sz="2400" dirty="0">
              <a:latin typeface="Calibri"/>
              <a:cs typeface="Calibri"/>
            </a:endParaRPr>
          </a:p>
          <a:p>
            <a:pPr marL="356870" indent="-344170">
              <a:spcBef>
                <a:spcPts val="575"/>
              </a:spcBef>
              <a:buClr>
                <a:srgbClr val="001F5F"/>
              </a:buClr>
              <a:buFont typeface="Wingdings"/>
              <a:buChar char=""/>
              <a:tabLst>
                <a:tab pos="357505" algn="l"/>
              </a:tabLst>
            </a:pP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ése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nt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lang="fr-FR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spc="-17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ote</a:t>
            </a:r>
            <a:r>
              <a:rPr lang="fr-FR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e)</a:t>
            </a:r>
            <a:endParaRPr lang="fr-FR" dirty="0">
              <a:latin typeface="Calibri"/>
              <a:cs typeface="Calibri"/>
            </a:endParaRPr>
          </a:p>
          <a:p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110679E-5744-394E-BE5C-068D16E0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4BC6-FDA6-8545-A7AE-8DA6EED30BC9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32240D-79DC-2747-982A-DF81C913B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12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05968" y="1279550"/>
            <a:ext cx="105918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endParaRPr sz="24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686800" y="2041316"/>
            <a:ext cx="2057400" cy="18194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81288" y="1652016"/>
            <a:ext cx="1380744" cy="3291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243783" y="2420301"/>
            <a:ext cx="1279525" cy="22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43782" y="2410173"/>
            <a:ext cx="1279525" cy="228600"/>
          </a:xfrm>
          <a:custGeom>
            <a:avLst/>
            <a:gdLst/>
            <a:ahLst/>
            <a:cxnLst/>
            <a:rect l="l" t="t" r="r" b="b"/>
            <a:pathLst>
              <a:path w="1279525" h="228600">
                <a:moveTo>
                  <a:pt x="0" y="228600"/>
                </a:moveTo>
                <a:lnTo>
                  <a:pt x="1279525" y="228600"/>
                </a:lnTo>
                <a:lnTo>
                  <a:pt x="1279525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C8A775B-5A47-544B-94A8-4BC18F25E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87696"/>
            <a:ext cx="10863469" cy="1188720"/>
          </a:xfrm>
        </p:spPr>
        <p:txBody>
          <a:bodyPr/>
          <a:lstStyle/>
          <a:p>
            <a:r>
              <a:rPr lang="fr-FR" b="1" i="1" spc="-25" dirty="0">
                <a:solidFill>
                  <a:srgbClr val="001F5F"/>
                </a:solidFill>
                <a:latin typeface="Calibri"/>
                <a:cs typeface="Calibri"/>
              </a:rPr>
              <a:t>«</a:t>
            </a:r>
            <a:r>
              <a:rPr lang="fr-FR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10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i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si</a:t>
            </a:r>
            <a:r>
              <a:rPr lang="fr-FR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4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b="1" i="1" spc="-26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i="1" spc="-7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b="1" i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i="1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2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si</a:t>
            </a:r>
            <a:r>
              <a:rPr lang="fr-FR" b="1" i="1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b="1" i="1" spc="-18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lang="fr-FR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b="1" i="1" spc="-26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i="1" spc="-7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b="1" i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i="1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2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i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35" dirty="0">
                <a:solidFill>
                  <a:srgbClr val="001F5F"/>
                </a:solidFill>
                <a:latin typeface="Calibri"/>
                <a:cs typeface="Calibri"/>
              </a:rPr>
              <a:t>j</a:t>
            </a:r>
            <a:r>
              <a:rPr lang="fr-FR" b="1" i="1" spc="-26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b="1" i="1" spc="-2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lang="fr-FR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2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25" dirty="0">
                <a:solidFill>
                  <a:srgbClr val="001F5F"/>
                </a:solidFill>
                <a:latin typeface="Calibri"/>
                <a:cs typeface="Calibri"/>
              </a:rPr>
              <a:t>Sida</a:t>
            </a:r>
            <a:r>
              <a:rPr lang="fr-FR" b="1" i="1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25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r>
              <a:rPr lang="fr-FR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25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endParaRPr lang="fr-FR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0C447D5B-630C-C642-8E0D-ACFF30689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800" y="1816608"/>
            <a:ext cx="10933044" cy="4313583"/>
          </a:xfrm>
        </p:spPr>
        <p:txBody>
          <a:bodyPr>
            <a:normAutofit fontScale="92500" lnSpcReduction="20000"/>
          </a:bodyPr>
          <a:lstStyle/>
          <a:p>
            <a:pPr marL="12700"/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Que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pc="-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pc="-3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20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lang="fr-FR" spc="-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nd</a:t>
            </a:r>
            <a:r>
              <a:rPr lang="fr-FR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lang="fr-FR" dirty="0">
              <a:latin typeface="Calibri"/>
              <a:cs typeface="Calibri"/>
            </a:endParaRPr>
          </a:p>
          <a:p>
            <a:pPr marL="12700"/>
            <a:r>
              <a:rPr lang="fr-FR" b="1" u="heavy" spc="-204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u="heavy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u="heavy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b="1" u="heavy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u="heavy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u="heavy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b="1" u="heavy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b="1" u="heavy" spc="-5" dirty="0">
                <a:solidFill>
                  <a:srgbClr val="001F5F"/>
                </a:solidFill>
                <a:latin typeface="Calibri"/>
                <a:cs typeface="Calibri"/>
              </a:rPr>
              <a:t>si</a:t>
            </a:r>
            <a:r>
              <a:rPr lang="fr-FR" b="1" u="heavy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u="heavy" dirty="0">
                <a:solidFill>
                  <a:srgbClr val="001F5F"/>
                </a:solidFill>
                <a:latin typeface="Calibri"/>
                <a:cs typeface="Calibri"/>
              </a:rPr>
              <a:t>if</a:t>
            </a:r>
            <a:endParaRPr lang="fr-FR" dirty="0">
              <a:latin typeface="Calibri"/>
              <a:cs typeface="Calibri"/>
            </a:endParaRPr>
          </a:p>
          <a:p>
            <a:pPr marL="356870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  <a:tab pos="3759200" algn="l"/>
              </a:tabLst>
            </a:pP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oit</a:t>
            </a:r>
            <a:r>
              <a:rPr lang="fr-FR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rp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-7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2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VI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H </a:t>
            </a:r>
            <a:r>
              <a:rPr lang="fr-FR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dirty="0"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spc="-17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dirty="0" err="1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pc="10" dirty="0" err="1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pc="-2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5" dirty="0" err="1">
                <a:solidFill>
                  <a:srgbClr val="001F5F"/>
                </a:solidFill>
                <a:latin typeface="Calibri"/>
                <a:cs typeface="Calibri"/>
              </a:rPr>
              <a:t>o-</a:t>
            </a:r>
            <a:r>
              <a:rPr lang="fr-FR" spc="-2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-15" dirty="0" err="1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35" dirty="0" err="1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-10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si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pc="-13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</a:p>
          <a:p>
            <a:pPr marL="424180" indent="-41148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424180" algn="l"/>
              </a:tabLst>
            </a:pP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Soit</a:t>
            </a:r>
            <a:r>
              <a:rPr lang="fr-FR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pc="-17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osi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if</a:t>
            </a:r>
            <a:r>
              <a:rPr lang="fr-FR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sit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ion</a:t>
            </a:r>
            <a:r>
              <a:rPr lang="fr-FR" spc="-50" dirty="0">
                <a:solidFill>
                  <a:srgbClr val="001F5F"/>
                </a:solidFill>
                <a:latin typeface="Calibri"/>
                <a:cs typeface="Calibri"/>
              </a:rPr>
              <a:t> r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e)</a:t>
            </a:r>
          </a:p>
          <a:p>
            <a:pPr marL="881380" lvl="1" indent="-41148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424180" algn="l"/>
              </a:tabLst>
            </a:pP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VPP dépend du niveau de risque…</a:t>
            </a:r>
          </a:p>
          <a:p>
            <a:pPr marL="424180" indent="-41148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424180" algn="l"/>
              </a:tabLst>
            </a:pP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Dans tous les cas il faut une confirmation</a:t>
            </a:r>
            <a:endParaRPr lang="fr-FR" dirty="0">
              <a:latin typeface="Calibri"/>
              <a:cs typeface="Calibri"/>
            </a:endParaRPr>
          </a:p>
          <a:p>
            <a:pPr marL="814070" lvl="1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  <a:tab pos="3759200" algn="l"/>
              </a:tabLst>
            </a:pP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ù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lang="fr-FR" sz="2400" spc="-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1270" lvl="2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  <a:tab pos="3759200" algn="l"/>
              </a:tabLst>
            </a:pP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eGID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endParaRPr lang="fr-FR" sz="2400" dirty="0">
              <a:latin typeface="Calibri"/>
              <a:cs typeface="Calibri"/>
            </a:endParaRPr>
          </a:p>
          <a:p>
            <a:pPr marL="1271270" lvl="2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  <a:tab pos="3759200" algn="l"/>
              </a:tabLst>
            </a:pPr>
            <a:r>
              <a:rPr lang="fr-FR" sz="2400" spc="-2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ecin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</a:p>
          <a:p>
            <a:pPr marL="1271270" lvl="2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  <a:tab pos="3759200" algn="l"/>
              </a:tabLst>
            </a:pP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Directement au labo de biologie (ASLO)</a:t>
            </a:r>
            <a:endParaRPr lang="fr-FR" sz="2400" spc="-10" dirty="0">
              <a:latin typeface="Calibri"/>
              <a:cs typeface="Calibri"/>
            </a:endParaRPr>
          </a:p>
          <a:p>
            <a:pPr marL="814070" lvl="1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  <a:tab pos="3759200" algn="l"/>
              </a:tabLst>
            </a:pP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Comment ?</a:t>
            </a:r>
          </a:p>
          <a:p>
            <a:pPr marL="1271270" lvl="2" indent="-344170">
              <a:spcBef>
                <a:spcPts val="575"/>
              </a:spcBef>
              <a:buClr>
                <a:srgbClr val="001F5F"/>
              </a:buClr>
              <a:buFont typeface="Arial"/>
              <a:buChar char="•"/>
              <a:tabLst>
                <a:tab pos="357505" algn="l"/>
                <a:tab pos="3759200" algn="l"/>
              </a:tabLst>
            </a:pP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lang="fr-FR"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al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4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lang="fr-FR" sz="2400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sa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in</a:t>
            </a:r>
            <a:r>
              <a:rPr lang="fr-FR" sz="2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ELI</a:t>
            </a:r>
            <a:r>
              <a:rPr lang="fr-FR" sz="24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A </a:t>
            </a:r>
            <a:r>
              <a:rPr lang="fr-FR"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25" dirty="0">
                <a:solidFill>
                  <a:srgbClr val="001F5F"/>
                </a:solidFill>
                <a:latin typeface="Calibri"/>
                <a:cs typeface="Calibri"/>
              </a:rPr>
              <a:t>4</a:t>
            </a:r>
            <a:r>
              <a:rPr lang="fr-FR" sz="2400" spc="-10" dirty="0">
                <a:solidFill>
                  <a:srgbClr val="001F5F"/>
                </a:solidFill>
                <a:latin typeface="Calibri"/>
                <a:cs typeface="Calibri"/>
              </a:rPr>
              <a:t>°</a:t>
            </a:r>
            <a:r>
              <a:rPr lang="fr-FR" sz="2400" spc="-4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400" spc="-1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z="2400" spc="-5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400" dirty="0">
                <a:solidFill>
                  <a:srgbClr val="001F5F"/>
                </a:solidFill>
                <a:latin typeface="Calibri"/>
                <a:cs typeface="Calibri"/>
              </a:rPr>
              <a:t>ion (prise de sang)</a:t>
            </a:r>
            <a:endParaRPr lang="fr-FR" sz="2400" dirty="0">
              <a:latin typeface="Calibri"/>
              <a:cs typeface="Calibri"/>
            </a:endParaRPr>
          </a:p>
          <a:p>
            <a:endParaRPr lang="fr-FR" dirty="0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15AEFBB4-47D5-F64D-91DE-CA52A0FB5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1414-7AC2-204E-86F8-B3D5E8A85542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A2C845B1-C399-0249-B782-367DBD6D7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89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829255" y="1916192"/>
            <a:ext cx="1283119" cy="410770"/>
          </a:xfrm>
          <a:custGeom>
            <a:avLst/>
            <a:gdLst/>
            <a:ahLst/>
            <a:cxnLst/>
            <a:rect l="l" t="t" r="r" b="b"/>
            <a:pathLst>
              <a:path w="1568450" h="433705">
                <a:moveTo>
                  <a:pt x="0" y="433387"/>
                </a:moveTo>
                <a:lnTo>
                  <a:pt x="1568450" y="433387"/>
                </a:lnTo>
                <a:lnTo>
                  <a:pt x="1568450" y="0"/>
                </a:lnTo>
                <a:lnTo>
                  <a:pt x="0" y="0"/>
                </a:lnTo>
                <a:lnTo>
                  <a:pt x="0" y="433387"/>
                </a:lnTo>
                <a:close/>
              </a:path>
            </a:pathLst>
          </a:custGeom>
          <a:ln w="952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BEE0D97B-73F3-D04C-84A0-41FAF89A7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023" y="228600"/>
            <a:ext cx="10863469" cy="1188720"/>
          </a:xfrm>
        </p:spPr>
        <p:txBody>
          <a:bodyPr/>
          <a:lstStyle/>
          <a:p>
            <a:r>
              <a:rPr lang="fr-FR" b="1" i="1" spc="-25" dirty="0">
                <a:solidFill>
                  <a:srgbClr val="001F5F"/>
                </a:solidFill>
                <a:latin typeface="Calibri"/>
                <a:cs typeface="Calibri"/>
              </a:rPr>
              <a:t>«</a:t>
            </a:r>
            <a:r>
              <a:rPr lang="fr-FR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10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i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si </a:t>
            </a:r>
            <a:r>
              <a:rPr lang="fr-FR" b="1" i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b="1" i="1" spc="-27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i="1" spc="-7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b="1" i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i="1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b="1" i="1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b="1" i="1" spc="-2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b="1" i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i="1" spc="-3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15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lang="fr-FR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b="1" i="1" spc="-27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i="1" spc="-7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b="1" i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20" dirty="0">
                <a:solidFill>
                  <a:srgbClr val="001F5F"/>
                </a:solidFill>
                <a:latin typeface="Calibri"/>
                <a:cs typeface="Calibri"/>
              </a:rPr>
              <a:t>sûr q</a:t>
            </a:r>
            <a:r>
              <a:rPr lang="fr-FR" b="1" i="1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b="1" i="1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20" dirty="0">
                <a:solidFill>
                  <a:srgbClr val="001F5F"/>
                </a:solidFill>
                <a:latin typeface="Calibri"/>
                <a:cs typeface="Calibri"/>
              </a:rPr>
              <a:t>je</a:t>
            </a:r>
            <a:r>
              <a:rPr lang="fr-FR" b="1" i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b="1" i="1" spc="-25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b="1" i="1" spc="-2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lang="fr-FR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25" dirty="0">
                <a:solidFill>
                  <a:srgbClr val="001F5F"/>
                </a:solidFill>
                <a:latin typeface="Calibri"/>
                <a:cs typeface="Calibri"/>
              </a:rPr>
              <a:t>pas</a:t>
            </a:r>
            <a:r>
              <a:rPr lang="fr-FR" b="1" i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2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lang="fr-FR" b="1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25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r>
              <a:rPr lang="fr-FR" b="1" i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25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r>
              <a:rPr lang="fr-FR" b="1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i="1" spc="-25" dirty="0">
                <a:solidFill>
                  <a:srgbClr val="001F5F"/>
                </a:solidFill>
                <a:latin typeface="Calibri"/>
                <a:cs typeface="Calibri"/>
              </a:rPr>
              <a:t>»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D196058-C808-0141-983C-0922420D5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1779105"/>
            <a:ext cx="10933044" cy="4545495"/>
          </a:xfrm>
        </p:spPr>
        <p:txBody>
          <a:bodyPr>
            <a:normAutofit fontScale="92500" lnSpcReduction="20000"/>
          </a:bodyPr>
          <a:lstStyle/>
          <a:p>
            <a:pPr marL="12700">
              <a:lnSpc>
                <a:spcPts val="2390"/>
              </a:lnSpc>
            </a:pP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ue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pc="-4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lang="fr-FR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?</a:t>
            </a:r>
            <a:endParaRPr lang="fr-FR" dirty="0">
              <a:latin typeface="Calibri"/>
              <a:cs typeface="Calibri"/>
            </a:endParaRPr>
          </a:p>
          <a:p>
            <a:pPr marL="12700">
              <a:lnSpc>
                <a:spcPts val="2870"/>
              </a:lnSpc>
            </a:pPr>
            <a:r>
              <a:rPr lang="fr-FR" sz="2800" b="1" u="heavy" spc="-204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800" b="1" u="heavy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z="2800" b="1" u="heavy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z="2800" b="1" u="heavy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800" b="1" u="heavy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800" b="1" u="heavy" spc="-10" dirty="0">
                <a:solidFill>
                  <a:srgbClr val="001F5F"/>
                </a:solidFill>
                <a:latin typeface="Calibri"/>
                <a:cs typeface="Calibri"/>
              </a:rPr>
              <a:t>né</a:t>
            </a:r>
            <a:r>
              <a:rPr lang="fr-FR" sz="2800" b="1" u="heavy" spc="-6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lang="fr-FR" sz="2800" b="1" u="heavy" spc="-5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800" b="1" u="heavy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800" b="1" u="heavy" dirty="0">
                <a:solidFill>
                  <a:srgbClr val="001F5F"/>
                </a:solidFill>
                <a:latin typeface="Calibri"/>
                <a:cs typeface="Calibri"/>
              </a:rPr>
              <a:t>if</a:t>
            </a:r>
            <a:endParaRPr lang="fr-FR" sz="2800" dirty="0">
              <a:latin typeface="Calibri"/>
              <a:cs typeface="Calibri"/>
            </a:endParaRPr>
          </a:p>
          <a:p>
            <a:pPr marL="12700">
              <a:spcBef>
                <a:spcPts val="20"/>
              </a:spcBef>
            </a:pP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Il n</a:t>
            </a:r>
            <a:r>
              <a:rPr lang="fr-FR" spc="-5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pas</a:t>
            </a:r>
            <a:r>
              <a:rPr lang="fr-FR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pc="-14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lang="fr-FR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or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2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pc="-3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par</a:t>
            </a:r>
            <a:r>
              <a:rPr lang="fr-FR" dirty="0">
                <a:latin typeface="Calibri"/>
                <a:cs typeface="Calibri"/>
              </a:rPr>
              <a:t> le test</a:t>
            </a:r>
          </a:p>
          <a:p>
            <a:pPr marL="355600" marR="1181735" indent="-342900">
              <a:buClr>
                <a:srgbClr val="001F5F"/>
              </a:buClr>
              <a:buFont typeface="Arial"/>
              <a:buChar char="•"/>
              <a:tabLst>
                <a:tab pos="194945" algn="l"/>
              </a:tabLst>
            </a:pP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Soit</a:t>
            </a:r>
            <a:r>
              <a:rPr lang="fr-FR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pa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 n</a:t>
            </a:r>
            <a:r>
              <a:rPr lang="fr-FR" spc="-50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a pas</a:t>
            </a:r>
            <a:r>
              <a:rPr lang="fr-FR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irus</a:t>
            </a:r>
            <a:r>
              <a:rPr lang="fr-FR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VIH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45" dirty="0">
                <a:solidFill>
                  <a:srgbClr val="001F5F"/>
                </a:solidFill>
                <a:latin typeface="Calibri"/>
                <a:cs typeface="Calibri"/>
              </a:rPr>
              <a:t>ef</a:t>
            </a:r>
            <a:r>
              <a:rPr lang="fr-FR" spc="-7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cti</a:t>
            </a:r>
            <a:r>
              <a:rPr lang="fr-FR" spc="-4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lang="fr-FR" dirty="0">
              <a:latin typeface="Calibri"/>
              <a:cs typeface="Calibri"/>
            </a:endParaRPr>
          </a:p>
          <a:p>
            <a:pPr marL="355600" marR="86360" indent="-342900">
              <a:buClr>
                <a:srgbClr val="001F5F"/>
              </a:buClr>
              <a:buFont typeface="Arial"/>
              <a:buChar char="•"/>
              <a:tabLst>
                <a:tab pos="194945" algn="l"/>
              </a:tabLst>
            </a:pP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Soit</a:t>
            </a:r>
            <a:r>
              <a:rPr lang="fr-FR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pa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ce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q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ue les</a:t>
            </a:r>
            <a:r>
              <a:rPr lang="fr-FR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lang="fr-FR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or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ne so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pas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7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riqu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3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as</a:t>
            </a:r>
            <a:r>
              <a:rPr lang="fr-FR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pc="-14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spc="-4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xp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ition</a:t>
            </a:r>
            <a:r>
              <a:rPr lang="fr-FR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puis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moins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lang="fr-FR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3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;</a:t>
            </a:r>
            <a:r>
              <a:rPr lang="fr-FR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pc="-145" dirty="0">
                <a:solidFill>
                  <a:srgbClr val="001F5F"/>
                </a:solidFill>
                <a:latin typeface="Calibri"/>
                <a:cs typeface="Calibri"/>
              </a:rPr>
              <a:t>’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lang="fr-FR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as,</a:t>
            </a:r>
            <a:r>
              <a:rPr lang="fr-FR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6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4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ôl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lang="fr-FR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da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CeGIDD</a:t>
            </a:r>
            <a:r>
              <a:rPr lang="fr-FR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 u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lab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at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oi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il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(pri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lang="fr-FR" dirty="0">
                <a:latin typeface="Calibri"/>
                <a:cs typeface="Calibri"/>
              </a:rPr>
              <a:t> 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 p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ur</a:t>
            </a:r>
            <a:r>
              <a:rPr lang="fr-FR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7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lang="fr-FR" spc="-3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de </a:t>
            </a:r>
            <a:r>
              <a:rPr lang="fr-FR" spc="25" dirty="0">
                <a:solidFill>
                  <a:srgbClr val="001F5F"/>
                </a:solidFill>
                <a:latin typeface="Calibri"/>
                <a:cs typeface="Calibri"/>
              </a:rPr>
              <a:t>4</a:t>
            </a:r>
            <a:r>
              <a:rPr lang="fr-FR" spc="-10" dirty="0">
                <a:solidFill>
                  <a:srgbClr val="001F5F"/>
                </a:solidFill>
                <a:latin typeface="Arial"/>
                <a:cs typeface="Arial"/>
              </a:rPr>
              <a:t>°</a:t>
            </a:r>
            <a:r>
              <a:rPr lang="fr-FR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fr-FR" spc="-4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tion)</a:t>
            </a:r>
            <a:endParaRPr lang="fr-FR" dirty="0">
              <a:latin typeface="Times New Roman"/>
              <a:cs typeface="Times New Roman"/>
            </a:endParaRPr>
          </a:p>
          <a:p>
            <a:pPr marL="12700" marR="167640">
              <a:lnSpc>
                <a:spcPct val="100299"/>
              </a:lnSpc>
            </a:pPr>
            <a:r>
              <a:rPr lang="fr-FR" sz="2800" b="1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800" b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z="2800" b="1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z="2800" b="1" spc="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z="2800" b="1" spc="-10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lang="fr-FR" sz="2800" b="1" spc="-5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lang="fr-FR" sz="2800" b="1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z="2800" b="1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z="2800" b="1" spc="-15" dirty="0">
                <a:solidFill>
                  <a:srgbClr val="001F5F"/>
                </a:solidFill>
                <a:latin typeface="Calibri"/>
                <a:cs typeface="Calibri"/>
              </a:rPr>
              <a:t>on</a:t>
            </a:r>
            <a:r>
              <a:rPr lang="fr-FR" sz="2800" b="1" spc="-114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: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b="1" spc="-5" dirty="0">
                <a:solidFill>
                  <a:srgbClr val="001F5F"/>
                </a:solidFill>
                <a:latin typeface="Calibri"/>
                <a:cs typeface="Calibri"/>
              </a:rPr>
              <a:t>PrEP ++++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, 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PE</a:t>
            </a:r>
            <a:r>
              <a:rPr lang="fr-FR" spc="35" dirty="0">
                <a:solidFill>
                  <a:srgbClr val="001F5F"/>
                </a:solidFill>
                <a:latin typeface="Calibri"/>
                <a:cs typeface="Calibri"/>
              </a:rPr>
              <a:t>, préservatif</a:t>
            </a:r>
          </a:p>
          <a:p>
            <a:pPr marL="12700" marR="167640">
              <a:lnSpc>
                <a:spcPct val="100299"/>
              </a:lnSpc>
            </a:pPr>
            <a:r>
              <a:rPr lang="fr-FR" spc="35" dirty="0">
                <a:solidFill>
                  <a:srgbClr val="001F5F"/>
                </a:solidFill>
                <a:latin typeface="Calibri"/>
                <a:cs typeface="Calibri"/>
              </a:rPr>
              <a:t>Penser aux autres IST</a:t>
            </a:r>
          </a:p>
          <a:p>
            <a:pPr marL="355600" marR="167640" indent="-342900">
              <a:lnSpc>
                <a:spcPct val="100299"/>
              </a:lnSpc>
            </a:pP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Ell</a:t>
            </a:r>
            <a:r>
              <a:rPr lang="fr-FR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ê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lang="fr-FR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lang="fr-FR" spc="-5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lang="fr-FR" spc="-20" dirty="0">
                <a:solidFill>
                  <a:srgbClr val="001F5F"/>
                </a:solidFill>
                <a:latin typeface="Calibri"/>
                <a:cs typeface="Calibri"/>
              </a:rPr>
              <a:t>ée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lang="fr-FR" spc="6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355600" marR="167640" indent="-342900">
              <a:lnSpc>
                <a:spcPct val="100299"/>
              </a:lnSpc>
            </a:pPr>
            <a:r>
              <a:rPr lang="fr-FR" spc="60" dirty="0">
                <a:solidFill>
                  <a:srgbClr val="001F5F"/>
                </a:solidFill>
                <a:latin typeface="Calibri"/>
                <a:cs typeface="Calibri"/>
              </a:rPr>
              <a:t>Elles peuvent être </a:t>
            </a:r>
            <a:r>
              <a:rPr lang="fr-FR" u="sng" spc="60" dirty="0">
                <a:solidFill>
                  <a:srgbClr val="001F5F"/>
                </a:solidFill>
                <a:latin typeface="Calibri"/>
                <a:cs typeface="Calibri"/>
              </a:rPr>
              <a:t>prévenues</a:t>
            </a:r>
            <a:r>
              <a:rPr lang="fr-FR" spc="60" dirty="0">
                <a:solidFill>
                  <a:srgbClr val="001F5F"/>
                </a:solidFill>
                <a:latin typeface="Calibri"/>
                <a:cs typeface="Calibri"/>
              </a:rPr>
              <a:t> (</a:t>
            </a:r>
            <a:r>
              <a:rPr lang="fr-FR" spc="-140" dirty="0">
                <a:solidFill>
                  <a:srgbClr val="001F5F"/>
                </a:solidFill>
                <a:cs typeface="Calibri"/>
              </a:rPr>
              <a:t>V</a:t>
            </a:r>
            <a:r>
              <a:rPr lang="fr-FR" spc="-10" dirty="0">
                <a:solidFill>
                  <a:srgbClr val="001F5F"/>
                </a:solidFill>
                <a:cs typeface="Calibri"/>
              </a:rPr>
              <a:t>accin</a:t>
            </a:r>
            <a:r>
              <a:rPr lang="fr-FR" spc="-30" dirty="0">
                <a:solidFill>
                  <a:srgbClr val="001F5F"/>
                </a:solidFill>
                <a:cs typeface="Calibri"/>
              </a:rPr>
              <a:t>a</a:t>
            </a:r>
            <a:r>
              <a:rPr lang="fr-FR" spc="-10" dirty="0">
                <a:solidFill>
                  <a:srgbClr val="001F5F"/>
                </a:solidFill>
                <a:cs typeface="Calibri"/>
              </a:rPr>
              <a:t>tio</a:t>
            </a:r>
            <a:r>
              <a:rPr lang="fr-FR" spc="-15" dirty="0">
                <a:solidFill>
                  <a:srgbClr val="001F5F"/>
                </a:solidFill>
                <a:cs typeface="Calibri"/>
              </a:rPr>
              <a:t>n</a:t>
            </a:r>
            <a:r>
              <a:rPr lang="fr-FR" spc="55" dirty="0">
                <a:solidFill>
                  <a:srgbClr val="001F5F"/>
                </a:solidFill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cs typeface="Calibri"/>
              </a:rPr>
              <a:t>h</a:t>
            </a:r>
            <a:r>
              <a:rPr lang="fr-FR" spc="-20" dirty="0">
                <a:solidFill>
                  <a:srgbClr val="001F5F"/>
                </a:solidFill>
                <a:cs typeface="Calibri"/>
              </a:rPr>
              <a:t>é</a:t>
            </a:r>
            <a:r>
              <a:rPr lang="fr-FR" spc="-10" dirty="0">
                <a:solidFill>
                  <a:srgbClr val="001F5F"/>
                </a:solidFill>
                <a:cs typeface="Calibri"/>
              </a:rPr>
              <a:t>p</a:t>
            </a:r>
            <a:r>
              <a:rPr lang="fr-FR" spc="-30" dirty="0">
                <a:solidFill>
                  <a:srgbClr val="001F5F"/>
                </a:solidFill>
                <a:cs typeface="Calibri"/>
              </a:rPr>
              <a:t>a</a:t>
            </a:r>
            <a:r>
              <a:rPr lang="fr-FR" spc="-10" dirty="0">
                <a:solidFill>
                  <a:srgbClr val="001F5F"/>
                </a:solidFill>
                <a:cs typeface="Calibri"/>
              </a:rPr>
              <a:t>ti</a:t>
            </a:r>
            <a:r>
              <a:rPr lang="fr-FR" spc="-25" dirty="0">
                <a:solidFill>
                  <a:srgbClr val="001F5F"/>
                </a:solidFill>
                <a:cs typeface="Calibri"/>
              </a:rPr>
              <a:t>t</a:t>
            </a:r>
            <a:r>
              <a:rPr lang="fr-FR" spc="-10" dirty="0">
                <a:solidFill>
                  <a:srgbClr val="001F5F"/>
                </a:solidFill>
                <a:cs typeface="Calibri"/>
              </a:rPr>
              <a:t>e</a:t>
            </a:r>
            <a:r>
              <a:rPr lang="fr-FR" spc="15" dirty="0">
                <a:solidFill>
                  <a:srgbClr val="001F5F"/>
                </a:solidFill>
                <a:cs typeface="Calibri"/>
              </a:rPr>
              <a:t> </a:t>
            </a:r>
            <a:r>
              <a:rPr lang="fr-FR" spc="-15" dirty="0">
                <a:solidFill>
                  <a:srgbClr val="001F5F"/>
                </a:solidFill>
                <a:cs typeface="Calibri"/>
              </a:rPr>
              <a:t>B</a:t>
            </a:r>
            <a:r>
              <a:rPr lang="fr-FR" spc="-5" dirty="0">
                <a:solidFill>
                  <a:srgbClr val="001F5F"/>
                </a:solidFill>
                <a:cs typeface="Calibri"/>
              </a:rPr>
              <a:t> </a:t>
            </a:r>
            <a:r>
              <a:rPr lang="fr-FR" spc="-10" dirty="0">
                <a:solidFill>
                  <a:srgbClr val="001F5F"/>
                </a:solidFill>
                <a:cs typeface="Calibri"/>
              </a:rPr>
              <a:t>!), </a:t>
            </a:r>
            <a:r>
              <a:rPr lang="fr-FR" u="sng" spc="-10" dirty="0">
                <a:solidFill>
                  <a:srgbClr val="001F5F"/>
                </a:solidFill>
                <a:latin typeface="Calibri"/>
                <a:cs typeface="Calibri"/>
              </a:rPr>
              <a:t>guér</a:t>
            </a:r>
            <a:r>
              <a:rPr lang="fr-FR" u="sng" spc="-20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lang="fr-FR" u="sng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 (syphilis, gonocoque, chlamydiae, mycoplasme) ou </a:t>
            </a:r>
            <a:r>
              <a:rPr lang="fr-FR" u="sng" spc="-10" dirty="0">
                <a:solidFill>
                  <a:srgbClr val="001F5F"/>
                </a:solidFill>
                <a:latin typeface="Calibri"/>
                <a:cs typeface="Calibri"/>
              </a:rPr>
              <a:t>traitées</a:t>
            </a:r>
            <a:r>
              <a:rPr lang="fr-FR" spc="-10" dirty="0">
                <a:solidFill>
                  <a:srgbClr val="001F5F"/>
                </a:solidFill>
                <a:latin typeface="Calibri"/>
                <a:cs typeface="Calibri"/>
              </a:rPr>
              <a:t> (VIH, VHB)</a:t>
            </a:r>
            <a:r>
              <a:rPr lang="fr-FR" spc="-5" dirty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endParaRPr lang="fr-FR" dirty="0">
              <a:latin typeface="Calibri"/>
              <a:cs typeface="Calibri"/>
            </a:endParaRPr>
          </a:p>
          <a:p>
            <a:endParaRPr lang="fr-FR" dirty="0"/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0C044FA1-77E2-0C4F-AF1F-0162E2045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7F7C-1B8F-7845-BDB0-F01FBA5A3610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81AAB06-5A91-254A-83D6-5FE33E909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164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4174" y="4123920"/>
            <a:ext cx="5895975" cy="2215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Qua</a:t>
            </a:r>
            <a:r>
              <a:rPr sz="3600" b="1" spc="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-8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3600" b="1" spc="-6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27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spc="-1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omm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spc="-3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-8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ai</a:t>
            </a:r>
            <a:r>
              <a:rPr sz="3600" b="1" spc="-6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r 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s 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mo</a:t>
            </a:r>
            <a:r>
              <a:rPr sz="3600" b="1" spc="1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600" b="1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sz="3600" dirty="0">
              <a:latin typeface="Calibri"/>
              <a:cs typeface="Calibri"/>
            </a:endParaRPr>
          </a:p>
          <a:p>
            <a:pPr marL="12700"/>
            <a:r>
              <a:rPr sz="3600" b="1" spc="-3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-8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xic</a:t>
            </a:r>
            <a:r>
              <a:rPr sz="3600" b="1" spc="1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3600" b="1" spc="-6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600" b="1" spc="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lang="fr-FR" sz="3600" b="1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12700"/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uivi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et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obse</a:t>
            </a:r>
            <a:r>
              <a:rPr sz="3600" b="1" spc="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600" b="1" spc="-50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3600" b="1" spc="-20" dirty="0">
                <a:solidFill>
                  <a:srgbClr val="001F5F"/>
                </a:solidFill>
                <a:latin typeface="Calibri"/>
                <a:cs typeface="Calibri"/>
              </a:rPr>
              <a:t>an</a:t>
            </a:r>
            <a:r>
              <a:rPr sz="3600" b="1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5298" y="2388466"/>
            <a:ext cx="516890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5400" b="1" spc="-4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5400" b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5400" b="1" spc="-5" dirty="0">
                <a:solidFill>
                  <a:srgbClr val="001F5F"/>
                </a:solidFill>
                <a:latin typeface="Calibri"/>
                <a:cs typeface="Calibri"/>
              </a:rPr>
              <a:t>TRAI</a:t>
            </a:r>
            <a:r>
              <a:rPr sz="5400" b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EM</a:t>
            </a:r>
            <a:r>
              <a:rPr sz="5400" b="1" spc="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5400" b="1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5400" b="1" spc="-4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5400" b="1" spc="-3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58098" y="6420557"/>
            <a:ext cx="29083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15" dirty="0">
                <a:latin typeface="Times New Roman"/>
                <a:cs typeface="Times New Roman"/>
              </a:rPr>
              <a:t>123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829800" y="228600"/>
            <a:ext cx="1066800" cy="771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5362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846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5430"/>
            <a:r>
              <a:rPr sz="4400" spc="-40" dirty="0"/>
              <a:t>Q</a:t>
            </a:r>
            <a:r>
              <a:rPr sz="4400" spc="-155" dirty="0"/>
              <a:t>U</a:t>
            </a:r>
            <a:r>
              <a:rPr sz="4400" spc="-30" dirty="0"/>
              <a:t>AND</a:t>
            </a:r>
            <a:r>
              <a:rPr sz="4400" spc="35" dirty="0"/>
              <a:t> </a:t>
            </a:r>
            <a:r>
              <a:rPr sz="4400" spc="-30" dirty="0"/>
              <a:t>TRAI</a:t>
            </a:r>
            <a:r>
              <a:rPr sz="4400" spc="-10" dirty="0"/>
              <a:t>T</a:t>
            </a:r>
            <a:r>
              <a:rPr sz="4400" spc="-25" dirty="0"/>
              <a:t>ER</a:t>
            </a:r>
            <a:r>
              <a:rPr sz="4400" spc="-20" dirty="0"/>
              <a:t> </a:t>
            </a:r>
            <a:r>
              <a:rPr sz="4400" spc="-10" dirty="0"/>
              <a:t>?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F4EB52C-D5F8-804C-B0F8-DA7E2C066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object 3"/>
          <p:cNvSpPr txBox="1"/>
          <p:nvPr/>
        </p:nvSpPr>
        <p:spPr>
          <a:xfrm>
            <a:off x="762000" y="2057400"/>
            <a:ext cx="10363200" cy="22775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lang="fr-FR" sz="3200" b="1" spc="-25" dirty="0">
                <a:solidFill>
                  <a:srgbClr val="001F5F"/>
                </a:solidFill>
                <a:latin typeface="Calibri"/>
                <a:cs typeface="Calibri"/>
              </a:rPr>
              <a:t>Tous </a:t>
            </a:r>
            <a:r>
              <a:rPr sz="3200" b="1" spc="-25" dirty="0">
                <a:solidFill>
                  <a:srgbClr val="001F5F"/>
                </a:solidFill>
                <a:latin typeface="Calibri"/>
                <a:cs typeface="Calibri"/>
              </a:rPr>
              <a:t>les patients !</a:t>
            </a:r>
            <a:endParaRPr lang="fr-FR" sz="3200" b="1" spc="-2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endParaRPr sz="3600" dirty="0">
              <a:latin typeface="Times New Roman"/>
              <a:cs typeface="Times New Roman"/>
            </a:endParaRPr>
          </a:p>
          <a:p>
            <a:pPr marL="356870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3200" b="1" spc="-30" dirty="0">
                <a:solidFill>
                  <a:srgbClr val="001F5F"/>
                </a:solidFill>
                <a:latin typeface="Calibri"/>
                <a:cs typeface="Calibri"/>
              </a:rPr>
              <a:t>Ob</a:t>
            </a:r>
            <a:r>
              <a:rPr sz="3200" b="1" spc="-20" dirty="0">
                <a:solidFill>
                  <a:srgbClr val="001F5F"/>
                </a:solidFill>
                <a:latin typeface="Calibri"/>
                <a:cs typeface="Calibri"/>
              </a:rPr>
              <a:t>je</a:t>
            </a:r>
            <a:r>
              <a:rPr sz="3200" b="1" spc="-10" dirty="0">
                <a:solidFill>
                  <a:srgbClr val="001F5F"/>
                </a:solidFill>
                <a:latin typeface="Calibri"/>
                <a:cs typeface="Calibri"/>
              </a:rPr>
              <a:t>cti</a:t>
            </a:r>
            <a:r>
              <a:rPr sz="3200" b="1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3200" b="1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3200"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b="1" spc="-3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3200" b="1" spc="-2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3200" b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200" b="1" spc="-1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200" b="1" spc="-100" dirty="0" err="1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3200" b="1" spc="-20" dirty="0" err="1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3200" b="1" dirty="0" err="1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3200" b="1" spc="-6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3200" b="1" spc="-25" dirty="0" err="1">
                <a:solidFill>
                  <a:srgbClr val="001F5F"/>
                </a:solidFill>
                <a:latin typeface="Calibri"/>
                <a:cs typeface="Calibri"/>
              </a:rPr>
              <a:t>eme</a:t>
            </a:r>
            <a:r>
              <a:rPr sz="3200" b="1" spc="-60" dirty="0" err="1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3200" b="1" spc="-15" dirty="0" err="1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endParaRPr lang="fr-FR" sz="3200" b="1" spc="35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14070" lvl="1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Améli</a:t>
            </a:r>
            <a:r>
              <a:rPr sz="2400" spc="5" dirty="0" err="1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2400" spc="-35" dirty="0" err="1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vie,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qu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ali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vie 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,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b="1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2400" b="1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b="1" spc="-2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b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son</a:t>
            </a:r>
            <a:r>
              <a:rPr lang="fr-FR" sz="2400" dirty="0"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imm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endParaRPr lang="fr-FR" sz="2400" spc="-10" dirty="0">
              <a:solidFill>
                <a:srgbClr val="001F5F"/>
              </a:solidFill>
              <a:latin typeface="Calibri"/>
              <a:cs typeface="Calibri"/>
            </a:endParaRPr>
          </a:p>
          <a:p>
            <a:pPr marL="814070" lvl="1" indent="-344170">
              <a:buClr>
                <a:srgbClr val="001F5F"/>
              </a:buClr>
              <a:buFont typeface="Arial"/>
              <a:buChar char="•"/>
              <a:tabLst>
                <a:tab pos="357505" algn="l"/>
              </a:tabLst>
            </a:pP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imi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nu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er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fr-FR" sz="2400" spc="-35" dirty="0">
                <a:solidFill>
                  <a:srgbClr val="001F5F"/>
                </a:solidFill>
                <a:latin typeface="Calibri"/>
                <a:cs typeface="Calibri"/>
              </a:rPr>
              <a:t>transmission</a:t>
            </a:r>
            <a:r>
              <a:rPr sz="2400"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en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é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isa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lang="fr-FR" sz="2400" dirty="0"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h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spc="-45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vi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ale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ie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nt</a:t>
            </a:r>
            <a:endParaRPr lang="fr-FR" sz="2400" spc="-55" dirty="0">
              <a:solidFill>
                <a:srgbClr val="001F5F"/>
              </a:solidFill>
              <a:latin typeface="Calibri"/>
              <a:cs typeface="Calibri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114E954-A880-B248-98C4-4C9338B40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63F6-882C-0445-896A-54233974CB15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98A7B2-26A4-3742-B367-D39CBAD01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898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523" name="Rectangle 211"/>
          <p:cNvSpPr>
            <a:spLocks noChangeArrowheads="1"/>
          </p:cNvSpPr>
          <p:nvPr/>
        </p:nvSpPr>
        <p:spPr bwMode="auto">
          <a:xfrm>
            <a:off x="2080684" y="1105967"/>
            <a:ext cx="8634588" cy="566261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Inhibiteurs de la fusion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Inhibiteurs de la fusion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4" name="Arc 212"/>
          <p:cNvSpPr>
            <a:spLocks/>
          </p:cNvSpPr>
          <p:nvPr/>
        </p:nvSpPr>
        <p:spPr bwMode="auto">
          <a:xfrm>
            <a:off x="2065153" y="2072755"/>
            <a:ext cx="4222044" cy="2286000"/>
          </a:xfrm>
          <a:custGeom>
            <a:avLst/>
            <a:gdLst>
              <a:gd name="T0" fmla="*/ 0 w 21600"/>
              <a:gd name="T1" fmla="*/ 240288464 h 21600"/>
              <a:gd name="T2" fmla="*/ 1044133643 w 21600"/>
              <a:gd name="T3" fmla="*/ 0 h 21600"/>
              <a:gd name="T4" fmla="*/ 1044472286 w 21600"/>
              <a:gd name="T5" fmla="*/ 241935018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21453"/>
                </a:moveTo>
                <a:cubicBezTo>
                  <a:pt x="81" y="9584"/>
                  <a:pt x="9723" y="3"/>
                  <a:pt x="21593" y="0"/>
                </a:cubicBezTo>
              </a:path>
              <a:path w="21600" h="21600" stroke="0" extrusionOk="0">
                <a:moveTo>
                  <a:pt x="0" y="21453"/>
                </a:moveTo>
                <a:cubicBezTo>
                  <a:pt x="81" y="9584"/>
                  <a:pt x="9723" y="3"/>
                  <a:pt x="21593" y="0"/>
                </a:cubicBezTo>
                <a:lnTo>
                  <a:pt x="21600" y="21600"/>
                </a:lnTo>
                <a:lnTo>
                  <a:pt x="0" y="21453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C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5" name="Arc 213"/>
          <p:cNvSpPr>
            <a:spLocks/>
          </p:cNvSpPr>
          <p:nvPr/>
        </p:nvSpPr>
        <p:spPr bwMode="auto">
          <a:xfrm>
            <a:off x="6268853" y="2060111"/>
            <a:ext cx="4388556" cy="2338387"/>
          </a:xfrm>
          <a:custGeom>
            <a:avLst/>
            <a:gdLst>
              <a:gd name="T0" fmla="*/ 0 w 21600"/>
              <a:gd name="T1" fmla="*/ 0 h 21600"/>
              <a:gd name="T2" fmla="*/ 1128481453 w 21600"/>
              <a:gd name="T3" fmla="*/ 252974734 h 21600"/>
              <a:gd name="T4" fmla="*/ 0 w 21600"/>
              <a:gd name="T5" fmla="*/ 2531505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3" y="-1"/>
                  <a:pt x="21591" y="9661"/>
                  <a:pt x="21599" y="21585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3" y="-1"/>
                  <a:pt x="21591" y="9661"/>
                  <a:pt x="21599" y="21585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6" name="Rectangle 214"/>
          <p:cNvSpPr>
            <a:spLocks noChangeArrowheads="1"/>
          </p:cNvSpPr>
          <p:nvPr/>
        </p:nvSpPr>
        <p:spPr bwMode="auto">
          <a:xfrm>
            <a:off x="2055281" y="4323886"/>
            <a:ext cx="8602133" cy="2198687"/>
          </a:xfrm>
          <a:prstGeom prst="rect">
            <a:avLst/>
          </a:pr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7" name="Arc 309"/>
          <p:cNvSpPr>
            <a:spLocks/>
          </p:cNvSpPr>
          <p:nvPr/>
        </p:nvSpPr>
        <p:spPr bwMode="auto">
          <a:xfrm>
            <a:off x="2076470" y="4104811"/>
            <a:ext cx="4326467" cy="2244725"/>
          </a:xfrm>
          <a:custGeom>
            <a:avLst/>
            <a:gdLst>
              <a:gd name="T0" fmla="*/ 0 w 21600"/>
              <a:gd name="T1" fmla="*/ 233277246 h 21600"/>
              <a:gd name="T2" fmla="*/ 1096420448 w 21600"/>
              <a:gd name="T3" fmla="*/ 0 h 21600"/>
              <a:gd name="T4" fmla="*/ 1096775578 w 21600"/>
              <a:gd name="T5" fmla="*/ 2332772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21599"/>
                </a:moveTo>
                <a:cubicBezTo>
                  <a:pt x="-1" y="9673"/>
                  <a:pt x="9666" y="3"/>
                  <a:pt x="21593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73"/>
                  <a:pt x="9666" y="3"/>
                  <a:pt x="21593" y="0"/>
                </a:cubicBezTo>
                <a:lnTo>
                  <a:pt x="21600" y="21600"/>
                </a:lnTo>
                <a:lnTo>
                  <a:pt x="-1" y="21599"/>
                </a:lnTo>
                <a:close/>
              </a:path>
            </a:pathLst>
          </a:custGeom>
          <a:solidFill>
            <a:srgbClr val="59BEDD"/>
          </a:solidFill>
          <a:ln w="12700" cap="rnd">
            <a:solidFill>
              <a:srgbClr val="700094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8" name="Arc 310"/>
          <p:cNvSpPr>
            <a:spLocks/>
          </p:cNvSpPr>
          <p:nvPr/>
        </p:nvSpPr>
        <p:spPr bwMode="auto">
          <a:xfrm>
            <a:off x="6402913" y="4104811"/>
            <a:ext cx="4327877" cy="2244725"/>
          </a:xfrm>
          <a:custGeom>
            <a:avLst/>
            <a:gdLst>
              <a:gd name="T0" fmla="*/ 0 w 21607"/>
              <a:gd name="T1" fmla="*/ 0 h 21600"/>
              <a:gd name="T2" fmla="*/ 1097135586 w 21607"/>
              <a:gd name="T3" fmla="*/ 233277246 h 21600"/>
              <a:gd name="T4" fmla="*/ 355357 w 21607"/>
              <a:gd name="T5" fmla="*/ 233277246 h 21600"/>
              <a:gd name="T6" fmla="*/ 0 60000 65536"/>
              <a:gd name="T7" fmla="*/ 0 60000 65536"/>
              <a:gd name="T8" fmla="*/ 0 60000 65536"/>
              <a:gd name="T9" fmla="*/ 0 w 21607"/>
              <a:gd name="T10" fmla="*/ 0 h 21600"/>
              <a:gd name="T11" fmla="*/ 21607 w 2160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7" h="21600" fill="none" extrusionOk="0">
                <a:moveTo>
                  <a:pt x="0" y="0"/>
                </a:moveTo>
                <a:cubicBezTo>
                  <a:pt x="2" y="0"/>
                  <a:pt x="4" y="-1"/>
                  <a:pt x="7" y="-1"/>
                </a:cubicBezTo>
                <a:cubicBezTo>
                  <a:pt x="11936" y="-1"/>
                  <a:pt x="21607" y="9670"/>
                  <a:pt x="21607" y="21600"/>
                </a:cubicBezTo>
              </a:path>
              <a:path w="21607" h="21600" stroke="0" extrusionOk="0">
                <a:moveTo>
                  <a:pt x="0" y="0"/>
                </a:moveTo>
                <a:cubicBezTo>
                  <a:pt x="2" y="0"/>
                  <a:pt x="4" y="-1"/>
                  <a:pt x="7" y="-1"/>
                </a:cubicBezTo>
                <a:cubicBezTo>
                  <a:pt x="11936" y="-1"/>
                  <a:pt x="21607" y="9670"/>
                  <a:pt x="21607" y="21600"/>
                </a:cubicBezTo>
                <a:lnTo>
                  <a:pt x="7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59BEDD"/>
          </a:solidFill>
          <a:ln w="9525" cap="rnd">
            <a:solidFill>
              <a:srgbClr val="700094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799" name="Group 5"/>
          <p:cNvGrpSpPr>
            <a:grpSpLocks/>
          </p:cNvGrpSpPr>
          <p:nvPr/>
        </p:nvGrpSpPr>
        <p:grpSpPr bwMode="auto">
          <a:xfrm>
            <a:off x="5818737" y="5976473"/>
            <a:ext cx="1406877" cy="358775"/>
            <a:chOff x="2999" y="3961"/>
            <a:chExt cx="997" cy="226"/>
          </a:xfrm>
        </p:grpSpPr>
        <p:grpSp>
          <p:nvGrpSpPr>
            <p:cNvPr id="223442" name="Group 6"/>
            <p:cNvGrpSpPr>
              <a:grpSpLocks/>
            </p:cNvGrpSpPr>
            <p:nvPr/>
          </p:nvGrpSpPr>
          <p:grpSpPr bwMode="auto">
            <a:xfrm>
              <a:off x="2999" y="3962"/>
              <a:ext cx="981" cy="225"/>
              <a:chOff x="2999" y="3962"/>
              <a:chExt cx="981" cy="225"/>
            </a:xfrm>
          </p:grpSpPr>
          <p:grpSp>
            <p:nvGrpSpPr>
              <p:cNvPr id="223494" name="Group 7"/>
              <p:cNvGrpSpPr>
                <a:grpSpLocks/>
              </p:cNvGrpSpPr>
              <p:nvPr/>
            </p:nvGrpSpPr>
            <p:grpSpPr bwMode="auto">
              <a:xfrm>
                <a:off x="2999" y="3963"/>
                <a:ext cx="476" cy="224"/>
                <a:chOff x="2999" y="3963"/>
                <a:chExt cx="476" cy="224"/>
              </a:xfrm>
            </p:grpSpPr>
            <p:sp>
              <p:nvSpPr>
                <p:cNvPr id="223520" name="Arc 8"/>
                <p:cNvSpPr>
                  <a:spLocks/>
                </p:cNvSpPr>
                <p:nvPr/>
              </p:nvSpPr>
              <p:spPr bwMode="auto">
                <a:xfrm rot="9660000">
                  <a:off x="3395" y="3965"/>
                  <a:ext cx="30" cy="50"/>
                </a:xfrm>
                <a:custGeom>
                  <a:avLst/>
                  <a:gdLst>
                    <a:gd name="T0" fmla="*/ 0 w 22365"/>
                    <a:gd name="T1" fmla="*/ 0 h 22053"/>
                    <a:gd name="T2" fmla="*/ 0 w 22365"/>
                    <a:gd name="T3" fmla="*/ 0 h 22053"/>
                    <a:gd name="T4" fmla="*/ 0 w 22365"/>
                    <a:gd name="T5" fmla="*/ 0 h 22053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53"/>
                    <a:gd name="T11" fmla="*/ 22365 w 22365"/>
                    <a:gd name="T12" fmla="*/ 22053 h 2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1" name="Arc 9"/>
                <p:cNvSpPr>
                  <a:spLocks/>
                </p:cNvSpPr>
                <p:nvPr/>
              </p:nvSpPr>
              <p:spPr bwMode="auto">
                <a:xfrm rot="9660000">
                  <a:off x="3397" y="4020"/>
                  <a:ext cx="29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2" name="Arc 10"/>
                <p:cNvSpPr>
                  <a:spLocks/>
                </p:cNvSpPr>
                <p:nvPr/>
              </p:nvSpPr>
              <p:spPr bwMode="auto">
                <a:xfrm rot="9660000">
                  <a:off x="3351" y="3988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3" name="Arc 11"/>
                <p:cNvSpPr>
                  <a:spLocks/>
                </p:cNvSpPr>
                <p:nvPr/>
              </p:nvSpPr>
              <p:spPr bwMode="auto">
                <a:xfrm rot="9660000">
                  <a:off x="3453" y="4002"/>
                  <a:ext cx="22" cy="50"/>
                </a:xfrm>
                <a:custGeom>
                  <a:avLst/>
                  <a:gdLst>
                    <a:gd name="T0" fmla="*/ 0 w 21596"/>
                    <a:gd name="T1" fmla="*/ 0 h 21600"/>
                    <a:gd name="T2" fmla="*/ 0 w 21596"/>
                    <a:gd name="T3" fmla="*/ 0 h 21600"/>
                    <a:gd name="T4" fmla="*/ 0 w 2159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600"/>
                    <a:gd name="T11" fmla="*/ 21596 w 215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600" fill="none" extrusionOk="0">
                      <a:moveTo>
                        <a:pt x="0" y="-1"/>
                      </a:moveTo>
                      <a:cubicBezTo>
                        <a:pt x="11759" y="-1"/>
                        <a:pt x="21358" y="9406"/>
                        <a:pt x="21595" y="21164"/>
                      </a:cubicBezTo>
                    </a:path>
                    <a:path w="21596" h="21600" stroke="0" extrusionOk="0">
                      <a:moveTo>
                        <a:pt x="0" y="-1"/>
                      </a:moveTo>
                      <a:cubicBezTo>
                        <a:pt x="11759" y="-1"/>
                        <a:pt x="21358" y="9406"/>
                        <a:pt x="21595" y="2116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4" name="Arc 12"/>
                <p:cNvSpPr>
                  <a:spLocks/>
                </p:cNvSpPr>
                <p:nvPr/>
              </p:nvSpPr>
              <p:spPr bwMode="auto">
                <a:xfrm rot="9660000">
                  <a:off x="3379" y="4024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5" name="Arc 13"/>
                <p:cNvSpPr>
                  <a:spLocks/>
                </p:cNvSpPr>
                <p:nvPr/>
              </p:nvSpPr>
              <p:spPr bwMode="auto">
                <a:xfrm rot="9660000">
                  <a:off x="3324" y="3991"/>
                  <a:ext cx="28" cy="50"/>
                </a:xfrm>
                <a:custGeom>
                  <a:avLst/>
                  <a:gdLst>
                    <a:gd name="T0" fmla="*/ 0 w 22423"/>
                    <a:gd name="T1" fmla="*/ 0 h 22054"/>
                    <a:gd name="T2" fmla="*/ 0 w 22423"/>
                    <a:gd name="T3" fmla="*/ 0 h 22054"/>
                    <a:gd name="T4" fmla="*/ 0 w 22423"/>
                    <a:gd name="T5" fmla="*/ 0 h 22054"/>
                    <a:gd name="T6" fmla="*/ 0 60000 65536"/>
                    <a:gd name="T7" fmla="*/ 0 60000 65536"/>
                    <a:gd name="T8" fmla="*/ 0 60000 65536"/>
                    <a:gd name="T9" fmla="*/ 0 w 22423"/>
                    <a:gd name="T10" fmla="*/ 0 h 22054"/>
                    <a:gd name="T11" fmla="*/ 22423 w 22423"/>
                    <a:gd name="T12" fmla="*/ 22054 h 2205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423" h="22054" fill="none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</a:path>
                    <a:path w="22423" h="22054" stroke="0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  <a:lnTo>
                        <a:pt x="823" y="454"/>
                      </a:lnTo>
                      <a:lnTo>
                        <a:pt x="2241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6" name="Arc 14"/>
                <p:cNvSpPr>
                  <a:spLocks/>
                </p:cNvSpPr>
                <p:nvPr/>
              </p:nvSpPr>
              <p:spPr bwMode="auto">
                <a:xfrm rot="9660000">
                  <a:off x="3323" y="4047"/>
                  <a:ext cx="27" cy="49"/>
                </a:xfrm>
                <a:custGeom>
                  <a:avLst/>
                  <a:gdLst>
                    <a:gd name="T0" fmla="*/ 0 w 21600"/>
                    <a:gd name="T1" fmla="*/ 0 h 21585"/>
                    <a:gd name="T2" fmla="*/ 0 w 21600"/>
                    <a:gd name="T3" fmla="*/ 0 h 21585"/>
                    <a:gd name="T4" fmla="*/ 0 w 21600"/>
                    <a:gd name="T5" fmla="*/ 0 h 2158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5"/>
                    <a:gd name="T11" fmla="*/ 21600 w 21600"/>
                    <a:gd name="T12" fmla="*/ 21585 h 215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5" fill="none" extrusionOk="0">
                      <a:moveTo>
                        <a:pt x="-1" y="21584"/>
                      </a:moveTo>
                      <a:cubicBezTo>
                        <a:pt x="-1" y="9966"/>
                        <a:pt x="9190" y="429"/>
                        <a:pt x="20800" y="-1"/>
                      </a:cubicBezTo>
                    </a:path>
                    <a:path w="21600" h="21585" stroke="0" extrusionOk="0">
                      <a:moveTo>
                        <a:pt x="-1" y="21584"/>
                      </a:moveTo>
                      <a:cubicBezTo>
                        <a:pt x="-1" y="9966"/>
                        <a:pt x="9190" y="429"/>
                        <a:pt x="20800" y="-1"/>
                      </a:cubicBezTo>
                      <a:lnTo>
                        <a:pt x="21600" y="21585"/>
                      </a:lnTo>
                      <a:lnTo>
                        <a:pt x="-1" y="2158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7" name="Arc 15"/>
                <p:cNvSpPr>
                  <a:spLocks/>
                </p:cNvSpPr>
                <p:nvPr/>
              </p:nvSpPr>
              <p:spPr bwMode="auto">
                <a:xfrm rot="-1140000">
                  <a:off x="3058" y="4126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8" name="Arc 16"/>
                <p:cNvSpPr>
                  <a:spLocks/>
                </p:cNvSpPr>
                <p:nvPr/>
              </p:nvSpPr>
              <p:spPr bwMode="auto">
                <a:xfrm rot="-1140000">
                  <a:off x="3018" y="4091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29" name="Arc 17"/>
                <p:cNvSpPr>
                  <a:spLocks/>
                </p:cNvSpPr>
                <p:nvPr/>
              </p:nvSpPr>
              <p:spPr bwMode="auto">
                <a:xfrm rot="-1140000">
                  <a:off x="3001" y="4138"/>
                  <a:ext cx="21" cy="49"/>
                </a:xfrm>
                <a:custGeom>
                  <a:avLst/>
                  <a:gdLst>
                    <a:gd name="T0" fmla="*/ 0 w 22652"/>
                    <a:gd name="T1" fmla="*/ 0 h 21600"/>
                    <a:gd name="T2" fmla="*/ 0 w 22652"/>
                    <a:gd name="T3" fmla="*/ 0 h 21600"/>
                    <a:gd name="T4" fmla="*/ 0 w 2265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52"/>
                    <a:gd name="T10" fmla="*/ 0 h 21600"/>
                    <a:gd name="T11" fmla="*/ 22652 w 2265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52" h="21600" fill="none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</a:path>
                    <a:path w="22652" h="21600" stroke="0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  <a:lnTo>
                        <a:pt x="1052" y="0"/>
                      </a:lnTo>
                      <a:lnTo>
                        <a:pt x="22652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0" name="Arc 18"/>
                <p:cNvSpPr>
                  <a:spLocks/>
                </p:cNvSpPr>
                <p:nvPr/>
              </p:nvSpPr>
              <p:spPr bwMode="auto">
                <a:xfrm rot="-1140000">
                  <a:off x="2999" y="4100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1" name="Arc 19"/>
                <p:cNvSpPr>
                  <a:spLocks/>
                </p:cNvSpPr>
                <p:nvPr/>
              </p:nvSpPr>
              <p:spPr bwMode="auto">
                <a:xfrm rot="-1140000">
                  <a:off x="3141" y="4100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2" name="Arc 20"/>
                <p:cNvSpPr>
                  <a:spLocks/>
                </p:cNvSpPr>
                <p:nvPr/>
              </p:nvSpPr>
              <p:spPr bwMode="auto">
                <a:xfrm rot="-1140000">
                  <a:off x="3100" y="4065"/>
                  <a:ext cx="29" cy="50"/>
                </a:xfrm>
                <a:custGeom>
                  <a:avLst/>
                  <a:gdLst>
                    <a:gd name="T0" fmla="*/ 0 w 22359"/>
                    <a:gd name="T1" fmla="*/ 0 h 21600"/>
                    <a:gd name="T2" fmla="*/ 0 w 22359"/>
                    <a:gd name="T3" fmla="*/ 0 h 21600"/>
                    <a:gd name="T4" fmla="*/ 0 w 2235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9"/>
                    <a:gd name="T10" fmla="*/ 0 h 21600"/>
                    <a:gd name="T11" fmla="*/ 22359 w 2235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9" h="21600" fill="none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</a:path>
                    <a:path w="22359" h="21600" stroke="0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  <a:lnTo>
                        <a:pt x="763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3" name="Arc 21"/>
                <p:cNvSpPr>
                  <a:spLocks/>
                </p:cNvSpPr>
                <p:nvPr/>
              </p:nvSpPr>
              <p:spPr bwMode="auto">
                <a:xfrm rot="-1140000">
                  <a:off x="3086" y="4121"/>
                  <a:ext cx="22" cy="50"/>
                </a:xfrm>
                <a:custGeom>
                  <a:avLst/>
                  <a:gdLst>
                    <a:gd name="T0" fmla="*/ 0 w 22663"/>
                    <a:gd name="T1" fmla="*/ 0 h 22056"/>
                    <a:gd name="T2" fmla="*/ 0 w 22663"/>
                    <a:gd name="T3" fmla="*/ 0 h 22056"/>
                    <a:gd name="T4" fmla="*/ 0 w 22663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63"/>
                    <a:gd name="T10" fmla="*/ 0 h 22056"/>
                    <a:gd name="T11" fmla="*/ 22663 w 22663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63" h="22056" fill="none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</a:path>
                    <a:path w="22663" h="22056" stroke="0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  <a:lnTo>
                        <a:pt x="1063" y="456"/>
                      </a:lnTo>
                      <a:lnTo>
                        <a:pt x="2265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4" name="Arc 22"/>
                <p:cNvSpPr>
                  <a:spLocks/>
                </p:cNvSpPr>
                <p:nvPr/>
              </p:nvSpPr>
              <p:spPr bwMode="auto">
                <a:xfrm rot="-1140000">
                  <a:off x="3081" y="4073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5" name="Arc 23"/>
                <p:cNvSpPr>
                  <a:spLocks/>
                </p:cNvSpPr>
                <p:nvPr/>
              </p:nvSpPr>
              <p:spPr bwMode="auto">
                <a:xfrm rot="-1140000">
                  <a:off x="3216" y="4076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6" name="Arc 24"/>
                <p:cNvSpPr>
                  <a:spLocks/>
                </p:cNvSpPr>
                <p:nvPr/>
              </p:nvSpPr>
              <p:spPr bwMode="auto">
                <a:xfrm rot="-1140000">
                  <a:off x="3176" y="4041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0 w 22344"/>
                    <a:gd name="T3" fmla="*/ 0 h 21600"/>
                    <a:gd name="T4" fmla="*/ 0 w 2234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4"/>
                    <a:gd name="T10" fmla="*/ 0 h 21600"/>
                    <a:gd name="T11" fmla="*/ 22344 w 2234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7" name="Arc 25"/>
                <p:cNvSpPr>
                  <a:spLocks/>
                </p:cNvSpPr>
                <p:nvPr/>
              </p:nvSpPr>
              <p:spPr bwMode="auto">
                <a:xfrm rot="-1140000">
                  <a:off x="3167" y="4100"/>
                  <a:ext cx="21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8" name="Arc 26"/>
                <p:cNvSpPr>
                  <a:spLocks/>
                </p:cNvSpPr>
                <p:nvPr/>
              </p:nvSpPr>
              <p:spPr bwMode="auto">
                <a:xfrm rot="-1140000">
                  <a:off x="3159" y="4046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39" name="Arc 27"/>
                <p:cNvSpPr>
                  <a:spLocks/>
                </p:cNvSpPr>
                <p:nvPr/>
              </p:nvSpPr>
              <p:spPr bwMode="auto">
                <a:xfrm rot="-1140000">
                  <a:off x="3298" y="4048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40" name="Arc 28"/>
                <p:cNvSpPr>
                  <a:spLocks/>
                </p:cNvSpPr>
                <p:nvPr/>
              </p:nvSpPr>
              <p:spPr bwMode="auto">
                <a:xfrm rot="-1140000">
                  <a:off x="3258" y="4012"/>
                  <a:ext cx="30" cy="49"/>
                </a:xfrm>
                <a:custGeom>
                  <a:avLst/>
                  <a:gdLst>
                    <a:gd name="T0" fmla="*/ 0 w 22332"/>
                    <a:gd name="T1" fmla="*/ 0 h 21600"/>
                    <a:gd name="T2" fmla="*/ 0 w 22332"/>
                    <a:gd name="T3" fmla="*/ 0 h 21600"/>
                    <a:gd name="T4" fmla="*/ 0 w 2233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32"/>
                    <a:gd name="T10" fmla="*/ 0 h 21600"/>
                    <a:gd name="T11" fmla="*/ 22332 w 2233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32" h="21600" fill="none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</a:path>
                    <a:path w="22332" h="21600" stroke="0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  <a:lnTo>
                        <a:pt x="732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41" name="Arc 29"/>
                <p:cNvSpPr>
                  <a:spLocks/>
                </p:cNvSpPr>
                <p:nvPr/>
              </p:nvSpPr>
              <p:spPr bwMode="auto">
                <a:xfrm rot="-1140000">
                  <a:off x="3244" y="4071"/>
                  <a:ext cx="22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42" name="Arc 30"/>
                <p:cNvSpPr>
                  <a:spLocks/>
                </p:cNvSpPr>
                <p:nvPr/>
              </p:nvSpPr>
              <p:spPr bwMode="auto">
                <a:xfrm rot="-1140000">
                  <a:off x="3240" y="4020"/>
                  <a:ext cx="20" cy="48"/>
                </a:xfrm>
                <a:custGeom>
                  <a:avLst/>
                  <a:gdLst>
                    <a:gd name="T0" fmla="*/ 0 w 21596"/>
                    <a:gd name="T1" fmla="*/ 0 h 21575"/>
                    <a:gd name="T2" fmla="*/ 0 w 21596"/>
                    <a:gd name="T3" fmla="*/ 0 h 21575"/>
                    <a:gd name="T4" fmla="*/ 0 w 21596"/>
                    <a:gd name="T5" fmla="*/ 0 h 21575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5"/>
                    <a:gd name="T11" fmla="*/ 21596 w 21596"/>
                    <a:gd name="T12" fmla="*/ 21575 h 215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5" fill="none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</a:path>
                    <a:path w="21596" h="21575" stroke="0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  <a:lnTo>
                        <a:pt x="21596" y="21575"/>
                      </a:lnTo>
                      <a:lnTo>
                        <a:pt x="0" y="2114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43" name="Arc 31"/>
                <p:cNvSpPr>
                  <a:spLocks/>
                </p:cNvSpPr>
                <p:nvPr/>
              </p:nvSpPr>
              <p:spPr bwMode="auto">
                <a:xfrm rot="9660000">
                  <a:off x="3421" y="3963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223495" name="Group 32"/>
              <p:cNvGrpSpPr>
                <a:grpSpLocks/>
              </p:cNvGrpSpPr>
              <p:nvPr/>
            </p:nvGrpSpPr>
            <p:grpSpPr bwMode="auto">
              <a:xfrm>
                <a:off x="3503" y="3962"/>
                <a:ext cx="477" cy="224"/>
                <a:chOff x="3503" y="3962"/>
                <a:chExt cx="477" cy="224"/>
              </a:xfrm>
            </p:grpSpPr>
            <p:sp>
              <p:nvSpPr>
                <p:cNvPr id="223496" name="Arc 33"/>
                <p:cNvSpPr>
                  <a:spLocks/>
                </p:cNvSpPr>
                <p:nvPr/>
              </p:nvSpPr>
              <p:spPr bwMode="auto">
                <a:xfrm rot="-9660000">
                  <a:off x="3552" y="3965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97" name="Arc 34"/>
                <p:cNvSpPr>
                  <a:spLocks/>
                </p:cNvSpPr>
                <p:nvPr/>
              </p:nvSpPr>
              <p:spPr bwMode="auto">
                <a:xfrm rot="-9660000">
                  <a:off x="3551" y="4019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98" name="Arc 35"/>
                <p:cNvSpPr>
                  <a:spLocks/>
                </p:cNvSpPr>
                <p:nvPr/>
              </p:nvSpPr>
              <p:spPr bwMode="auto">
                <a:xfrm rot="-9660000">
                  <a:off x="3604" y="3988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99" name="Arc 36"/>
                <p:cNvSpPr>
                  <a:spLocks/>
                </p:cNvSpPr>
                <p:nvPr/>
              </p:nvSpPr>
              <p:spPr bwMode="auto">
                <a:xfrm rot="-9660000">
                  <a:off x="3503" y="4002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0" name="Arc 37"/>
                <p:cNvSpPr>
                  <a:spLocks/>
                </p:cNvSpPr>
                <p:nvPr/>
              </p:nvSpPr>
              <p:spPr bwMode="auto">
                <a:xfrm rot="-9660000">
                  <a:off x="3576" y="4023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1" name="Arc 38"/>
                <p:cNvSpPr>
                  <a:spLocks/>
                </p:cNvSpPr>
                <p:nvPr/>
              </p:nvSpPr>
              <p:spPr bwMode="auto">
                <a:xfrm rot="-9660000">
                  <a:off x="3625" y="3992"/>
                  <a:ext cx="27" cy="49"/>
                </a:xfrm>
                <a:custGeom>
                  <a:avLst/>
                  <a:gdLst>
                    <a:gd name="T0" fmla="*/ 0 w 21600"/>
                    <a:gd name="T1" fmla="*/ 0 h 22021"/>
                    <a:gd name="T2" fmla="*/ 0 w 21600"/>
                    <a:gd name="T3" fmla="*/ 0 h 22021"/>
                    <a:gd name="T4" fmla="*/ 0 w 21600"/>
                    <a:gd name="T5" fmla="*/ 0 h 2202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1"/>
                    <a:gd name="T11" fmla="*/ 21600 w 21600"/>
                    <a:gd name="T12" fmla="*/ 22021 h 220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1" fill="none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1" stroke="0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7"/>
                      </a:lnTo>
                      <a:lnTo>
                        <a:pt x="20776" y="220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2" name="Arc 39"/>
                <p:cNvSpPr>
                  <a:spLocks/>
                </p:cNvSpPr>
                <p:nvPr/>
              </p:nvSpPr>
              <p:spPr bwMode="auto">
                <a:xfrm rot="-9660000">
                  <a:off x="3626" y="4046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3" name="Arc 40"/>
                <p:cNvSpPr>
                  <a:spLocks/>
                </p:cNvSpPr>
                <p:nvPr/>
              </p:nvSpPr>
              <p:spPr bwMode="auto">
                <a:xfrm rot="1140000">
                  <a:off x="3890" y="4125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4" name="Arc 41"/>
                <p:cNvSpPr>
                  <a:spLocks/>
                </p:cNvSpPr>
                <p:nvPr/>
              </p:nvSpPr>
              <p:spPr bwMode="auto">
                <a:xfrm rot="1140000">
                  <a:off x="3930" y="4090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5" name="Arc 42"/>
                <p:cNvSpPr>
                  <a:spLocks/>
                </p:cNvSpPr>
                <p:nvPr/>
              </p:nvSpPr>
              <p:spPr bwMode="auto">
                <a:xfrm rot="1140000">
                  <a:off x="3955" y="4137"/>
                  <a:ext cx="21" cy="49"/>
                </a:xfrm>
                <a:custGeom>
                  <a:avLst/>
                  <a:gdLst>
                    <a:gd name="T0" fmla="*/ 0 w 21600"/>
                    <a:gd name="T1" fmla="*/ 0 h 21574"/>
                    <a:gd name="T2" fmla="*/ 0 w 21600"/>
                    <a:gd name="T3" fmla="*/ 0 h 21574"/>
                    <a:gd name="T4" fmla="*/ 0 w 21600"/>
                    <a:gd name="T5" fmla="*/ 0 h 215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4"/>
                    <a:gd name="T11" fmla="*/ 21600 w 21600"/>
                    <a:gd name="T12" fmla="*/ 21574 h 215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4" fill="none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</a:path>
                    <a:path w="21600" h="21574" stroke="0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  <a:lnTo>
                        <a:pt x="21600" y="0"/>
                      </a:lnTo>
                      <a:lnTo>
                        <a:pt x="20547" y="2157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6" name="Arc 43"/>
                <p:cNvSpPr>
                  <a:spLocks/>
                </p:cNvSpPr>
                <p:nvPr/>
              </p:nvSpPr>
              <p:spPr bwMode="auto">
                <a:xfrm rot="1140000">
                  <a:off x="3957" y="4098"/>
                  <a:ext cx="23" cy="50"/>
                </a:xfrm>
                <a:custGeom>
                  <a:avLst/>
                  <a:gdLst>
                    <a:gd name="T0" fmla="*/ 0 w 22567"/>
                    <a:gd name="T1" fmla="*/ 0 h 21600"/>
                    <a:gd name="T2" fmla="*/ 0 w 22567"/>
                    <a:gd name="T3" fmla="*/ 0 h 21600"/>
                    <a:gd name="T4" fmla="*/ 0 w 2256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567"/>
                    <a:gd name="T10" fmla="*/ 0 h 21600"/>
                    <a:gd name="T11" fmla="*/ 22567 w 2256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567" h="21600" fill="none" extrusionOk="0">
                      <a:moveTo>
                        <a:pt x="-1" y="21"/>
                      </a:moveTo>
                      <a:cubicBezTo>
                        <a:pt x="323" y="7"/>
                        <a:pt x="647" y="-1"/>
                        <a:pt x="971" y="-1"/>
                      </a:cubicBezTo>
                      <a:cubicBezTo>
                        <a:pt x="12730" y="-1"/>
                        <a:pt x="22329" y="9406"/>
                        <a:pt x="22566" y="21164"/>
                      </a:cubicBezTo>
                    </a:path>
                    <a:path w="22567" h="21600" stroke="0" extrusionOk="0">
                      <a:moveTo>
                        <a:pt x="-1" y="21"/>
                      </a:moveTo>
                      <a:cubicBezTo>
                        <a:pt x="323" y="7"/>
                        <a:pt x="647" y="-1"/>
                        <a:pt x="971" y="-1"/>
                      </a:cubicBezTo>
                      <a:cubicBezTo>
                        <a:pt x="12730" y="-1"/>
                        <a:pt x="22329" y="9406"/>
                        <a:pt x="22566" y="21164"/>
                      </a:cubicBezTo>
                      <a:lnTo>
                        <a:pt x="971" y="21600"/>
                      </a:lnTo>
                      <a:lnTo>
                        <a:pt x="-1" y="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7" name="Arc 44"/>
                <p:cNvSpPr>
                  <a:spLocks/>
                </p:cNvSpPr>
                <p:nvPr/>
              </p:nvSpPr>
              <p:spPr bwMode="auto">
                <a:xfrm rot="1140000">
                  <a:off x="3807" y="4099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8" name="Arc 45"/>
                <p:cNvSpPr>
                  <a:spLocks/>
                </p:cNvSpPr>
                <p:nvPr/>
              </p:nvSpPr>
              <p:spPr bwMode="auto">
                <a:xfrm rot="1140000">
                  <a:off x="3848" y="4064"/>
                  <a:ext cx="28" cy="50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09" name="Arc 46"/>
                <p:cNvSpPr>
                  <a:spLocks/>
                </p:cNvSpPr>
                <p:nvPr/>
              </p:nvSpPr>
              <p:spPr bwMode="auto">
                <a:xfrm rot="1140000">
                  <a:off x="3869" y="4121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0" name="Arc 47"/>
                <p:cNvSpPr>
                  <a:spLocks/>
                </p:cNvSpPr>
                <p:nvPr/>
              </p:nvSpPr>
              <p:spPr bwMode="auto">
                <a:xfrm rot="1140000">
                  <a:off x="3874" y="4072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1" name="Arc 48"/>
                <p:cNvSpPr>
                  <a:spLocks/>
                </p:cNvSpPr>
                <p:nvPr/>
              </p:nvSpPr>
              <p:spPr bwMode="auto">
                <a:xfrm rot="1140000">
                  <a:off x="3732" y="4075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2" name="Arc 49"/>
                <p:cNvSpPr>
                  <a:spLocks/>
                </p:cNvSpPr>
                <p:nvPr/>
              </p:nvSpPr>
              <p:spPr bwMode="auto">
                <a:xfrm rot="1140000">
                  <a:off x="3771" y="4040"/>
                  <a:ext cx="30" cy="49"/>
                </a:xfrm>
                <a:custGeom>
                  <a:avLst/>
                  <a:gdLst>
                    <a:gd name="T0" fmla="*/ 0 w 21600"/>
                    <a:gd name="T1" fmla="*/ 0 h 21588"/>
                    <a:gd name="T2" fmla="*/ 0 w 21600"/>
                    <a:gd name="T3" fmla="*/ 0 h 21588"/>
                    <a:gd name="T4" fmla="*/ 0 w 21600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8"/>
                    <a:gd name="T11" fmla="*/ 21600 w 21600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3" name="Arc 50"/>
                <p:cNvSpPr>
                  <a:spLocks/>
                </p:cNvSpPr>
                <p:nvPr/>
              </p:nvSpPr>
              <p:spPr bwMode="auto">
                <a:xfrm rot="1140000">
                  <a:off x="3788" y="4099"/>
                  <a:ext cx="21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4" name="Arc 51"/>
                <p:cNvSpPr>
                  <a:spLocks/>
                </p:cNvSpPr>
                <p:nvPr/>
              </p:nvSpPr>
              <p:spPr bwMode="auto">
                <a:xfrm rot="1140000">
                  <a:off x="3796" y="4045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5" name="Arc 52"/>
                <p:cNvSpPr>
                  <a:spLocks/>
                </p:cNvSpPr>
                <p:nvPr/>
              </p:nvSpPr>
              <p:spPr bwMode="auto">
                <a:xfrm rot="1140000">
                  <a:off x="3649" y="4046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6" name="Arc 53"/>
                <p:cNvSpPr>
                  <a:spLocks/>
                </p:cNvSpPr>
                <p:nvPr/>
              </p:nvSpPr>
              <p:spPr bwMode="auto">
                <a:xfrm rot="1140000">
                  <a:off x="3689" y="4011"/>
                  <a:ext cx="30" cy="49"/>
                </a:xfrm>
                <a:custGeom>
                  <a:avLst/>
                  <a:gdLst>
                    <a:gd name="T0" fmla="*/ 0 w 21600"/>
                    <a:gd name="T1" fmla="*/ 0 h 21588"/>
                    <a:gd name="T2" fmla="*/ 0 w 21600"/>
                    <a:gd name="T3" fmla="*/ 0 h 21588"/>
                    <a:gd name="T4" fmla="*/ 0 w 21600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8"/>
                    <a:gd name="T11" fmla="*/ 21600 w 21600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7" name="Arc 54"/>
                <p:cNvSpPr>
                  <a:spLocks/>
                </p:cNvSpPr>
                <p:nvPr/>
              </p:nvSpPr>
              <p:spPr bwMode="auto">
                <a:xfrm rot="1140000">
                  <a:off x="3711" y="4071"/>
                  <a:ext cx="22" cy="49"/>
                </a:xfrm>
                <a:custGeom>
                  <a:avLst/>
                  <a:gdLst>
                    <a:gd name="T0" fmla="*/ 0 w 21600"/>
                    <a:gd name="T1" fmla="*/ 0 h 22011"/>
                    <a:gd name="T2" fmla="*/ 0 w 21600"/>
                    <a:gd name="T3" fmla="*/ 0 h 22011"/>
                    <a:gd name="T4" fmla="*/ 0 w 21600"/>
                    <a:gd name="T5" fmla="*/ 0 h 2201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1"/>
                    <a:gd name="T11" fmla="*/ 21600 w 21600"/>
                    <a:gd name="T12" fmla="*/ 22011 h 220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8" name="Arc 55"/>
                <p:cNvSpPr>
                  <a:spLocks/>
                </p:cNvSpPr>
                <p:nvPr/>
              </p:nvSpPr>
              <p:spPr bwMode="auto">
                <a:xfrm rot="1140000">
                  <a:off x="3717" y="4019"/>
                  <a:ext cx="21" cy="48"/>
                </a:xfrm>
                <a:custGeom>
                  <a:avLst/>
                  <a:gdLst>
                    <a:gd name="T0" fmla="*/ 0 w 22652"/>
                    <a:gd name="T1" fmla="*/ 0 h 21600"/>
                    <a:gd name="T2" fmla="*/ 0 w 22652"/>
                    <a:gd name="T3" fmla="*/ 0 h 21600"/>
                    <a:gd name="T4" fmla="*/ 0 w 2265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52"/>
                    <a:gd name="T10" fmla="*/ 0 h 21600"/>
                    <a:gd name="T11" fmla="*/ 22652 w 2265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52" h="21600" fill="none" extrusionOk="0">
                      <a:moveTo>
                        <a:pt x="-1" y="25"/>
                      </a:moveTo>
                      <a:cubicBezTo>
                        <a:pt x="350" y="8"/>
                        <a:pt x="701" y="-1"/>
                        <a:pt x="1052" y="-1"/>
                      </a:cubicBezTo>
                      <a:cubicBezTo>
                        <a:pt x="12981" y="-1"/>
                        <a:pt x="22652" y="9670"/>
                        <a:pt x="22652" y="21600"/>
                      </a:cubicBezTo>
                    </a:path>
                    <a:path w="22652" h="21600" stroke="0" extrusionOk="0">
                      <a:moveTo>
                        <a:pt x="-1" y="25"/>
                      </a:moveTo>
                      <a:cubicBezTo>
                        <a:pt x="350" y="8"/>
                        <a:pt x="701" y="-1"/>
                        <a:pt x="1052" y="-1"/>
                      </a:cubicBezTo>
                      <a:cubicBezTo>
                        <a:pt x="12981" y="-1"/>
                        <a:pt x="22652" y="9670"/>
                        <a:pt x="22652" y="21600"/>
                      </a:cubicBezTo>
                      <a:lnTo>
                        <a:pt x="1052" y="21600"/>
                      </a:lnTo>
                      <a:lnTo>
                        <a:pt x="-1" y="2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519" name="Arc 56"/>
                <p:cNvSpPr>
                  <a:spLocks/>
                </p:cNvSpPr>
                <p:nvPr/>
              </p:nvSpPr>
              <p:spPr bwMode="auto">
                <a:xfrm rot="-9660000">
                  <a:off x="3534" y="3962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223443" name="Group 57"/>
            <p:cNvGrpSpPr>
              <a:grpSpLocks/>
            </p:cNvGrpSpPr>
            <p:nvPr/>
          </p:nvGrpSpPr>
          <p:grpSpPr bwMode="auto">
            <a:xfrm>
              <a:off x="3015" y="3961"/>
              <a:ext cx="981" cy="225"/>
              <a:chOff x="3015" y="3961"/>
              <a:chExt cx="981" cy="225"/>
            </a:xfrm>
          </p:grpSpPr>
          <p:grpSp>
            <p:nvGrpSpPr>
              <p:cNvPr id="223444" name="Group 58"/>
              <p:cNvGrpSpPr>
                <a:grpSpLocks/>
              </p:cNvGrpSpPr>
              <p:nvPr/>
            </p:nvGrpSpPr>
            <p:grpSpPr bwMode="auto">
              <a:xfrm>
                <a:off x="3015" y="3962"/>
                <a:ext cx="477" cy="224"/>
                <a:chOff x="3015" y="3962"/>
                <a:chExt cx="477" cy="224"/>
              </a:xfrm>
            </p:grpSpPr>
            <p:sp>
              <p:nvSpPr>
                <p:cNvPr id="223470" name="Arc 59"/>
                <p:cNvSpPr>
                  <a:spLocks/>
                </p:cNvSpPr>
                <p:nvPr/>
              </p:nvSpPr>
              <p:spPr bwMode="auto">
                <a:xfrm rot="9660000">
                  <a:off x="3412" y="3964"/>
                  <a:ext cx="30" cy="50"/>
                </a:xfrm>
                <a:custGeom>
                  <a:avLst/>
                  <a:gdLst>
                    <a:gd name="T0" fmla="*/ 0 w 22365"/>
                    <a:gd name="T1" fmla="*/ 0 h 22053"/>
                    <a:gd name="T2" fmla="*/ 0 w 22365"/>
                    <a:gd name="T3" fmla="*/ 0 h 22053"/>
                    <a:gd name="T4" fmla="*/ 0 w 22365"/>
                    <a:gd name="T5" fmla="*/ 0 h 22053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53"/>
                    <a:gd name="T11" fmla="*/ 22365 w 22365"/>
                    <a:gd name="T12" fmla="*/ 22053 h 2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1" name="Arc 60"/>
                <p:cNvSpPr>
                  <a:spLocks/>
                </p:cNvSpPr>
                <p:nvPr/>
              </p:nvSpPr>
              <p:spPr bwMode="auto">
                <a:xfrm rot="9660000">
                  <a:off x="3415" y="4019"/>
                  <a:ext cx="28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</a:path>
                    <a:path w="21596" h="21587" stroke="0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  <a:lnTo>
                        <a:pt x="21596" y="21587"/>
                      </a:lnTo>
                      <a:lnTo>
                        <a:pt x="0" y="2115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2" name="Arc 61"/>
                <p:cNvSpPr>
                  <a:spLocks/>
                </p:cNvSpPr>
                <p:nvPr/>
              </p:nvSpPr>
              <p:spPr bwMode="auto">
                <a:xfrm rot="9660000">
                  <a:off x="3368" y="3988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3" name="Arc 62"/>
                <p:cNvSpPr>
                  <a:spLocks/>
                </p:cNvSpPr>
                <p:nvPr/>
              </p:nvSpPr>
              <p:spPr bwMode="auto">
                <a:xfrm rot="9660000">
                  <a:off x="3470" y="4001"/>
                  <a:ext cx="22" cy="50"/>
                </a:xfrm>
                <a:custGeom>
                  <a:avLst/>
                  <a:gdLst>
                    <a:gd name="T0" fmla="*/ 0 w 22589"/>
                    <a:gd name="T1" fmla="*/ 0 h 21600"/>
                    <a:gd name="T2" fmla="*/ 0 w 22589"/>
                    <a:gd name="T3" fmla="*/ 0 h 21600"/>
                    <a:gd name="T4" fmla="*/ 0 w 2258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589"/>
                    <a:gd name="T10" fmla="*/ 0 h 21600"/>
                    <a:gd name="T11" fmla="*/ 22589 w 2258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589" h="21600" fill="none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</a:path>
                    <a:path w="22589" h="21600" stroke="0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  <a:lnTo>
                        <a:pt x="994" y="21600"/>
                      </a:lnTo>
                      <a:lnTo>
                        <a:pt x="-1" y="2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4" name="Arc 63"/>
                <p:cNvSpPr>
                  <a:spLocks/>
                </p:cNvSpPr>
                <p:nvPr/>
              </p:nvSpPr>
              <p:spPr bwMode="auto">
                <a:xfrm rot="9660000">
                  <a:off x="3396" y="4023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5" name="Arc 64"/>
                <p:cNvSpPr>
                  <a:spLocks/>
                </p:cNvSpPr>
                <p:nvPr/>
              </p:nvSpPr>
              <p:spPr bwMode="auto">
                <a:xfrm rot="9660000">
                  <a:off x="3341" y="3991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6" name="Arc 65"/>
                <p:cNvSpPr>
                  <a:spLocks/>
                </p:cNvSpPr>
                <p:nvPr/>
              </p:nvSpPr>
              <p:spPr bwMode="auto">
                <a:xfrm rot="9660000">
                  <a:off x="3339" y="4046"/>
                  <a:ext cx="28" cy="49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7" name="Arc 66"/>
                <p:cNvSpPr>
                  <a:spLocks/>
                </p:cNvSpPr>
                <p:nvPr/>
              </p:nvSpPr>
              <p:spPr bwMode="auto">
                <a:xfrm rot="-1140000">
                  <a:off x="3075" y="4125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8" name="Arc 67"/>
                <p:cNvSpPr>
                  <a:spLocks/>
                </p:cNvSpPr>
                <p:nvPr/>
              </p:nvSpPr>
              <p:spPr bwMode="auto">
                <a:xfrm rot="-1140000">
                  <a:off x="3035" y="4090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79" name="Arc 68"/>
                <p:cNvSpPr>
                  <a:spLocks/>
                </p:cNvSpPr>
                <p:nvPr/>
              </p:nvSpPr>
              <p:spPr bwMode="auto">
                <a:xfrm rot="-1140000">
                  <a:off x="3018" y="4137"/>
                  <a:ext cx="21" cy="49"/>
                </a:xfrm>
                <a:custGeom>
                  <a:avLst/>
                  <a:gdLst>
                    <a:gd name="T0" fmla="*/ 0 w 22652"/>
                    <a:gd name="T1" fmla="*/ 0 h 21600"/>
                    <a:gd name="T2" fmla="*/ 0 w 22652"/>
                    <a:gd name="T3" fmla="*/ 0 h 21600"/>
                    <a:gd name="T4" fmla="*/ 0 w 2265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52"/>
                    <a:gd name="T10" fmla="*/ 0 h 21600"/>
                    <a:gd name="T11" fmla="*/ 22652 w 2265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52" h="21600" fill="none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</a:path>
                    <a:path w="22652" h="21600" stroke="0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  <a:lnTo>
                        <a:pt x="1052" y="0"/>
                      </a:lnTo>
                      <a:lnTo>
                        <a:pt x="22652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0" name="Arc 69"/>
                <p:cNvSpPr>
                  <a:spLocks/>
                </p:cNvSpPr>
                <p:nvPr/>
              </p:nvSpPr>
              <p:spPr bwMode="auto">
                <a:xfrm rot="-1140000">
                  <a:off x="3015" y="4099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1" name="Arc 70"/>
                <p:cNvSpPr>
                  <a:spLocks/>
                </p:cNvSpPr>
                <p:nvPr/>
              </p:nvSpPr>
              <p:spPr bwMode="auto">
                <a:xfrm rot="-1140000">
                  <a:off x="3158" y="4099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2" name="Arc 71"/>
                <p:cNvSpPr>
                  <a:spLocks/>
                </p:cNvSpPr>
                <p:nvPr/>
              </p:nvSpPr>
              <p:spPr bwMode="auto">
                <a:xfrm rot="-1140000">
                  <a:off x="3117" y="4064"/>
                  <a:ext cx="29" cy="50"/>
                </a:xfrm>
                <a:custGeom>
                  <a:avLst/>
                  <a:gdLst>
                    <a:gd name="T0" fmla="*/ 0 w 22359"/>
                    <a:gd name="T1" fmla="*/ 0 h 21600"/>
                    <a:gd name="T2" fmla="*/ 0 w 22359"/>
                    <a:gd name="T3" fmla="*/ 0 h 21600"/>
                    <a:gd name="T4" fmla="*/ 0 w 2235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9"/>
                    <a:gd name="T10" fmla="*/ 0 h 21600"/>
                    <a:gd name="T11" fmla="*/ 22359 w 2235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9" h="21600" fill="none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</a:path>
                    <a:path w="22359" h="21600" stroke="0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  <a:lnTo>
                        <a:pt x="763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3" name="Arc 72"/>
                <p:cNvSpPr>
                  <a:spLocks/>
                </p:cNvSpPr>
                <p:nvPr/>
              </p:nvSpPr>
              <p:spPr bwMode="auto">
                <a:xfrm rot="-1140000">
                  <a:off x="3103" y="4121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4" name="Arc 73"/>
                <p:cNvSpPr>
                  <a:spLocks/>
                </p:cNvSpPr>
                <p:nvPr/>
              </p:nvSpPr>
              <p:spPr bwMode="auto">
                <a:xfrm rot="-1140000">
                  <a:off x="3098" y="4072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5" name="Arc 74"/>
                <p:cNvSpPr>
                  <a:spLocks/>
                </p:cNvSpPr>
                <p:nvPr/>
              </p:nvSpPr>
              <p:spPr bwMode="auto">
                <a:xfrm rot="-1140000">
                  <a:off x="3233" y="4075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6" name="Arc 75"/>
                <p:cNvSpPr>
                  <a:spLocks/>
                </p:cNvSpPr>
                <p:nvPr/>
              </p:nvSpPr>
              <p:spPr bwMode="auto">
                <a:xfrm rot="-1140000">
                  <a:off x="3192" y="4040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0 w 22344"/>
                    <a:gd name="T3" fmla="*/ 0 h 21600"/>
                    <a:gd name="T4" fmla="*/ 0 w 2234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4"/>
                    <a:gd name="T10" fmla="*/ 0 h 21600"/>
                    <a:gd name="T11" fmla="*/ 22344 w 2234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7" name="Arc 76"/>
                <p:cNvSpPr>
                  <a:spLocks/>
                </p:cNvSpPr>
                <p:nvPr/>
              </p:nvSpPr>
              <p:spPr bwMode="auto">
                <a:xfrm rot="-1140000">
                  <a:off x="3183" y="4098"/>
                  <a:ext cx="23" cy="51"/>
                </a:xfrm>
                <a:custGeom>
                  <a:avLst/>
                  <a:gdLst>
                    <a:gd name="T0" fmla="*/ 0 w 22614"/>
                    <a:gd name="T1" fmla="*/ 0 h 22047"/>
                    <a:gd name="T2" fmla="*/ 0 w 22614"/>
                    <a:gd name="T3" fmla="*/ 0 h 22047"/>
                    <a:gd name="T4" fmla="*/ 0 w 22614"/>
                    <a:gd name="T5" fmla="*/ 0 h 22047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47"/>
                    <a:gd name="T11" fmla="*/ 22614 w 22614"/>
                    <a:gd name="T12" fmla="*/ 22047 h 2204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47" fill="none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</a:path>
                    <a:path w="22614" h="22047" stroke="0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  <a:lnTo>
                        <a:pt x="1014" y="447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8" name="Arc 77"/>
                <p:cNvSpPr>
                  <a:spLocks/>
                </p:cNvSpPr>
                <p:nvPr/>
              </p:nvSpPr>
              <p:spPr bwMode="auto">
                <a:xfrm rot="-1140000">
                  <a:off x="3175" y="4045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89" name="Arc 78"/>
                <p:cNvSpPr>
                  <a:spLocks/>
                </p:cNvSpPr>
                <p:nvPr/>
              </p:nvSpPr>
              <p:spPr bwMode="auto">
                <a:xfrm rot="-1140000">
                  <a:off x="3315" y="4047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90" name="Arc 79"/>
                <p:cNvSpPr>
                  <a:spLocks/>
                </p:cNvSpPr>
                <p:nvPr/>
              </p:nvSpPr>
              <p:spPr bwMode="auto">
                <a:xfrm rot="-1140000">
                  <a:off x="3274" y="4011"/>
                  <a:ext cx="30" cy="49"/>
                </a:xfrm>
                <a:custGeom>
                  <a:avLst/>
                  <a:gdLst>
                    <a:gd name="T0" fmla="*/ 0 w 22332"/>
                    <a:gd name="T1" fmla="*/ 0 h 21600"/>
                    <a:gd name="T2" fmla="*/ 0 w 22332"/>
                    <a:gd name="T3" fmla="*/ 0 h 21600"/>
                    <a:gd name="T4" fmla="*/ 0 w 2233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32"/>
                    <a:gd name="T10" fmla="*/ 0 h 21600"/>
                    <a:gd name="T11" fmla="*/ 22332 w 2233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32" h="21600" fill="none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</a:path>
                    <a:path w="22332" h="21600" stroke="0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  <a:lnTo>
                        <a:pt x="732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91" name="Arc 80"/>
                <p:cNvSpPr>
                  <a:spLocks/>
                </p:cNvSpPr>
                <p:nvPr/>
              </p:nvSpPr>
              <p:spPr bwMode="auto">
                <a:xfrm rot="-1140000">
                  <a:off x="3261" y="4070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92" name="Arc 81"/>
                <p:cNvSpPr>
                  <a:spLocks/>
                </p:cNvSpPr>
                <p:nvPr/>
              </p:nvSpPr>
              <p:spPr bwMode="auto">
                <a:xfrm rot="-1140000">
                  <a:off x="3257" y="4019"/>
                  <a:ext cx="20" cy="48"/>
                </a:xfrm>
                <a:custGeom>
                  <a:avLst/>
                  <a:gdLst>
                    <a:gd name="T0" fmla="*/ 0 w 21596"/>
                    <a:gd name="T1" fmla="*/ 0 h 21575"/>
                    <a:gd name="T2" fmla="*/ 0 w 21596"/>
                    <a:gd name="T3" fmla="*/ 0 h 21575"/>
                    <a:gd name="T4" fmla="*/ 0 w 21596"/>
                    <a:gd name="T5" fmla="*/ 0 h 21575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5"/>
                    <a:gd name="T11" fmla="*/ 21596 w 21596"/>
                    <a:gd name="T12" fmla="*/ 21575 h 215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5" fill="none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</a:path>
                    <a:path w="21596" h="21575" stroke="0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  <a:lnTo>
                        <a:pt x="21596" y="21575"/>
                      </a:lnTo>
                      <a:lnTo>
                        <a:pt x="0" y="2114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93" name="Arc 82"/>
                <p:cNvSpPr>
                  <a:spLocks/>
                </p:cNvSpPr>
                <p:nvPr/>
              </p:nvSpPr>
              <p:spPr bwMode="auto">
                <a:xfrm rot="9660000">
                  <a:off x="3438" y="3962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223445" name="Group 83"/>
              <p:cNvGrpSpPr>
                <a:grpSpLocks/>
              </p:cNvGrpSpPr>
              <p:nvPr/>
            </p:nvGrpSpPr>
            <p:grpSpPr bwMode="auto">
              <a:xfrm>
                <a:off x="3519" y="3961"/>
                <a:ext cx="477" cy="224"/>
                <a:chOff x="3519" y="3961"/>
                <a:chExt cx="477" cy="224"/>
              </a:xfrm>
            </p:grpSpPr>
            <p:sp>
              <p:nvSpPr>
                <p:cNvPr id="223446" name="Arc 84"/>
                <p:cNvSpPr>
                  <a:spLocks/>
                </p:cNvSpPr>
                <p:nvPr/>
              </p:nvSpPr>
              <p:spPr bwMode="auto">
                <a:xfrm rot="-9660000">
                  <a:off x="3569" y="3964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47" name="Arc 85"/>
                <p:cNvSpPr>
                  <a:spLocks/>
                </p:cNvSpPr>
                <p:nvPr/>
              </p:nvSpPr>
              <p:spPr bwMode="auto">
                <a:xfrm rot="-9660000">
                  <a:off x="3567" y="4018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48" name="Arc 86"/>
                <p:cNvSpPr>
                  <a:spLocks/>
                </p:cNvSpPr>
                <p:nvPr/>
              </p:nvSpPr>
              <p:spPr bwMode="auto">
                <a:xfrm rot="-9660000">
                  <a:off x="3620" y="3987"/>
                  <a:ext cx="23" cy="50"/>
                </a:xfrm>
                <a:custGeom>
                  <a:avLst/>
                  <a:gdLst>
                    <a:gd name="T0" fmla="*/ 0 w 22614"/>
                    <a:gd name="T1" fmla="*/ 0 h 22056"/>
                    <a:gd name="T2" fmla="*/ 0 w 22614"/>
                    <a:gd name="T3" fmla="*/ 0 h 22056"/>
                    <a:gd name="T4" fmla="*/ 0 w 22614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56"/>
                    <a:gd name="T11" fmla="*/ 22614 w 22614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49" name="Arc 87"/>
                <p:cNvSpPr>
                  <a:spLocks/>
                </p:cNvSpPr>
                <p:nvPr/>
              </p:nvSpPr>
              <p:spPr bwMode="auto">
                <a:xfrm rot="-9660000">
                  <a:off x="3519" y="4001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0" name="Arc 88"/>
                <p:cNvSpPr>
                  <a:spLocks/>
                </p:cNvSpPr>
                <p:nvPr/>
              </p:nvSpPr>
              <p:spPr bwMode="auto">
                <a:xfrm rot="-9660000">
                  <a:off x="3593" y="4024"/>
                  <a:ext cx="21" cy="48"/>
                </a:xfrm>
                <a:custGeom>
                  <a:avLst/>
                  <a:gdLst>
                    <a:gd name="T0" fmla="*/ 0 w 21595"/>
                    <a:gd name="T1" fmla="*/ 0 h 21576"/>
                    <a:gd name="T2" fmla="*/ 0 w 21595"/>
                    <a:gd name="T3" fmla="*/ 0 h 21576"/>
                    <a:gd name="T4" fmla="*/ 0 w 21595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576"/>
                    <a:gd name="T11" fmla="*/ 21595 w 21595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1" name="Arc 89"/>
                <p:cNvSpPr>
                  <a:spLocks/>
                </p:cNvSpPr>
                <p:nvPr/>
              </p:nvSpPr>
              <p:spPr bwMode="auto">
                <a:xfrm rot="-9660000">
                  <a:off x="3642" y="3991"/>
                  <a:ext cx="27" cy="49"/>
                </a:xfrm>
                <a:custGeom>
                  <a:avLst/>
                  <a:gdLst>
                    <a:gd name="T0" fmla="*/ 0 w 21600"/>
                    <a:gd name="T1" fmla="*/ 0 h 21585"/>
                    <a:gd name="T2" fmla="*/ 0 w 21600"/>
                    <a:gd name="T3" fmla="*/ 0 h 21585"/>
                    <a:gd name="T4" fmla="*/ 0 w 21600"/>
                    <a:gd name="T5" fmla="*/ 0 h 2158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5"/>
                    <a:gd name="T11" fmla="*/ 21600 w 21600"/>
                    <a:gd name="T12" fmla="*/ 21585 h 215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5" fill="none" extrusionOk="0">
                      <a:moveTo>
                        <a:pt x="20785" y="21584"/>
                      </a:moveTo>
                      <a:cubicBezTo>
                        <a:pt x="9181" y="21146"/>
                        <a:pt x="-1" y="11612"/>
                        <a:pt x="-1" y="-1"/>
                      </a:cubicBezTo>
                    </a:path>
                    <a:path w="21600" h="21585" stroke="0" extrusionOk="0">
                      <a:moveTo>
                        <a:pt x="20785" y="21584"/>
                      </a:moveTo>
                      <a:cubicBezTo>
                        <a:pt x="9181" y="21146"/>
                        <a:pt x="-1" y="11612"/>
                        <a:pt x="-1" y="-1"/>
                      </a:cubicBezTo>
                      <a:lnTo>
                        <a:pt x="21600" y="0"/>
                      </a:lnTo>
                      <a:lnTo>
                        <a:pt x="20785" y="2158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2" name="Arc 90"/>
                <p:cNvSpPr>
                  <a:spLocks/>
                </p:cNvSpPr>
                <p:nvPr/>
              </p:nvSpPr>
              <p:spPr bwMode="auto">
                <a:xfrm rot="-9660000">
                  <a:off x="3643" y="4045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3" name="Arc 91"/>
                <p:cNvSpPr>
                  <a:spLocks/>
                </p:cNvSpPr>
                <p:nvPr/>
              </p:nvSpPr>
              <p:spPr bwMode="auto">
                <a:xfrm rot="1140000">
                  <a:off x="3906" y="4124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4" name="Arc 92"/>
                <p:cNvSpPr>
                  <a:spLocks/>
                </p:cNvSpPr>
                <p:nvPr/>
              </p:nvSpPr>
              <p:spPr bwMode="auto">
                <a:xfrm rot="1140000">
                  <a:off x="3947" y="4089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5" name="Arc 93"/>
                <p:cNvSpPr>
                  <a:spLocks/>
                </p:cNvSpPr>
                <p:nvPr/>
              </p:nvSpPr>
              <p:spPr bwMode="auto">
                <a:xfrm rot="1140000">
                  <a:off x="3971" y="4136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6" name="Arc 94"/>
                <p:cNvSpPr>
                  <a:spLocks/>
                </p:cNvSpPr>
                <p:nvPr/>
              </p:nvSpPr>
              <p:spPr bwMode="auto">
                <a:xfrm rot="1140000">
                  <a:off x="3974" y="4097"/>
                  <a:ext cx="22" cy="50"/>
                </a:xfrm>
                <a:custGeom>
                  <a:avLst/>
                  <a:gdLst>
                    <a:gd name="T0" fmla="*/ 0 w 22589"/>
                    <a:gd name="T1" fmla="*/ 0 h 21600"/>
                    <a:gd name="T2" fmla="*/ 0 w 22589"/>
                    <a:gd name="T3" fmla="*/ 0 h 21600"/>
                    <a:gd name="T4" fmla="*/ 0 w 2258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589"/>
                    <a:gd name="T10" fmla="*/ 0 h 21600"/>
                    <a:gd name="T11" fmla="*/ 22589 w 2258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589" h="21600" fill="none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</a:path>
                    <a:path w="22589" h="21600" stroke="0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  <a:lnTo>
                        <a:pt x="994" y="21600"/>
                      </a:lnTo>
                      <a:lnTo>
                        <a:pt x="-1" y="2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7" name="Arc 95"/>
                <p:cNvSpPr>
                  <a:spLocks/>
                </p:cNvSpPr>
                <p:nvPr/>
              </p:nvSpPr>
              <p:spPr bwMode="auto">
                <a:xfrm rot="1140000">
                  <a:off x="3823" y="4098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8" name="Arc 96"/>
                <p:cNvSpPr>
                  <a:spLocks/>
                </p:cNvSpPr>
                <p:nvPr/>
              </p:nvSpPr>
              <p:spPr bwMode="auto">
                <a:xfrm rot="1140000">
                  <a:off x="3865" y="4063"/>
                  <a:ext cx="28" cy="50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59" name="Arc 97"/>
                <p:cNvSpPr>
                  <a:spLocks/>
                </p:cNvSpPr>
                <p:nvPr/>
              </p:nvSpPr>
              <p:spPr bwMode="auto">
                <a:xfrm rot="1140000">
                  <a:off x="3886" y="4120"/>
                  <a:ext cx="21" cy="49"/>
                </a:xfrm>
                <a:custGeom>
                  <a:avLst/>
                  <a:gdLst>
                    <a:gd name="T0" fmla="*/ 0 w 21600"/>
                    <a:gd name="T1" fmla="*/ 0 h 21574"/>
                    <a:gd name="T2" fmla="*/ 0 w 21600"/>
                    <a:gd name="T3" fmla="*/ 0 h 21574"/>
                    <a:gd name="T4" fmla="*/ 0 w 21600"/>
                    <a:gd name="T5" fmla="*/ 0 h 215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4"/>
                    <a:gd name="T11" fmla="*/ 21600 w 21600"/>
                    <a:gd name="T12" fmla="*/ 21574 h 215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4" fill="none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</a:path>
                    <a:path w="21600" h="21574" stroke="0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  <a:lnTo>
                        <a:pt x="21600" y="0"/>
                      </a:lnTo>
                      <a:lnTo>
                        <a:pt x="20547" y="2157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0" name="Arc 98"/>
                <p:cNvSpPr>
                  <a:spLocks/>
                </p:cNvSpPr>
                <p:nvPr/>
              </p:nvSpPr>
              <p:spPr bwMode="auto">
                <a:xfrm rot="1140000">
                  <a:off x="3890" y="4071"/>
                  <a:ext cx="22" cy="50"/>
                </a:xfrm>
                <a:custGeom>
                  <a:avLst/>
                  <a:gdLst>
                    <a:gd name="T0" fmla="*/ 0 w 22613"/>
                    <a:gd name="T1" fmla="*/ 0 h 21600"/>
                    <a:gd name="T2" fmla="*/ 0 w 22613"/>
                    <a:gd name="T3" fmla="*/ 0 h 21600"/>
                    <a:gd name="T4" fmla="*/ 0 w 2261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13"/>
                    <a:gd name="T10" fmla="*/ 0 h 21600"/>
                    <a:gd name="T11" fmla="*/ 22613 w 2261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3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</a:path>
                    <a:path w="22613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1" name="Arc 99"/>
                <p:cNvSpPr>
                  <a:spLocks/>
                </p:cNvSpPr>
                <p:nvPr/>
              </p:nvSpPr>
              <p:spPr bwMode="auto">
                <a:xfrm rot="1140000">
                  <a:off x="3749" y="4074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2" name="Arc 100"/>
                <p:cNvSpPr>
                  <a:spLocks/>
                </p:cNvSpPr>
                <p:nvPr/>
              </p:nvSpPr>
              <p:spPr bwMode="auto">
                <a:xfrm rot="1140000">
                  <a:off x="3788" y="4039"/>
                  <a:ext cx="29" cy="49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47"/>
                        <a:pt x="9223" y="400"/>
                        <a:pt x="20855" y="-1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47"/>
                        <a:pt x="9223" y="400"/>
                        <a:pt x="20855" y="-1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3" name="Arc 101"/>
                <p:cNvSpPr>
                  <a:spLocks/>
                </p:cNvSpPr>
                <p:nvPr/>
              </p:nvSpPr>
              <p:spPr bwMode="auto">
                <a:xfrm rot="1140000">
                  <a:off x="3805" y="4098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4" name="Arc 102"/>
                <p:cNvSpPr>
                  <a:spLocks/>
                </p:cNvSpPr>
                <p:nvPr/>
              </p:nvSpPr>
              <p:spPr bwMode="auto">
                <a:xfrm rot="1140000">
                  <a:off x="3813" y="4044"/>
                  <a:ext cx="22" cy="50"/>
                </a:xfrm>
                <a:custGeom>
                  <a:avLst/>
                  <a:gdLst>
                    <a:gd name="T0" fmla="*/ 0 w 22613"/>
                    <a:gd name="T1" fmla="*/ 0 h 21600"/>
                    <a:gd name="T2" fmla="*/ 0 w 22613"/>
                    <a:gd name="T3" fmla="*/ 0 h 21600"/>
                    <a:gd name="T4" fmla="*/ 0 w 2261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13"/>
                    <a:gd name="T10" fmla="*/ 0 h 21600"/>
                    <a:gd name="T11" fmla="*/ 22613 w 2261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3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</a:path>
                    <a:path w="22613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5" name="Arc 103"/>
                <p:cNvSpPr>
                  <a:spLocks/>
                </p:cNvSpPr>
                <p:nvPr/>
              </p:nvSpPr>
              <p:spPr bwMode="auto">
                <a:xfrm rot="1140000">
                  <a:off x="3666" y="4045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6" name="Arc 104"/>
                <p:cNvSpPr>
                  <a:spLocks/>
                </p:cNvSpPr>
                <p:nvPr/>
              </p:nvSpPr>
              <p:spPr bwMode="auto">
                <a:xfrm rot="1140000">
                  <a:off x="3706" y="4010"/>
                  <a:ext cx="30" cy="49"/>
                </a:xfrm>
                <a:custGeom>
                  <a:avLst/>
                  <a:gdLst>
                    <a:gd name="T0" fmla="*/ 0 w 21600"/>
                    <a:gd name="T1" fmla="*/ 0 h 21588"/>
                    <a:gd name="T2" fmla="*/ 0 w 21600"/>
                    <a:gd name="T3" fmla="*/ 0 h 21588"/>
                    <a:gd name="T4" fmla="*/ 0 w 21600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8"/>
                    <a:gd name="T11" fmla="*/ 21600 w 21600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7" name="Arc 105"/>
                <p:cNvSpPr>
                  <a:spLocks/>
                </p:cNvSpPr>
                <p:nvPr/>
              </p:nvSpPr>
              <p:spPr bwMode="auto">
                <a:xfrm rot="1140000">
                  <a:off x="3727" y="4070"/>
                  <a:ext cx="22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8" name="Arc 106"/>
                <p:cNvSpPr>
                  <a:spLocks/>
                </p:cNvSpPr>
                <p:nvPr/>
              </p:nvSpPr>
              <p:spPr bwMode="auto">
                <a:xfrm rot="1140000">
                  <a:off x="3733" y="4018"/>
                  <a:ext cx="22" cy="49"/>
                </a:xfrm>
                <a:custGeom>
                  <a:avLst/>
                  <a:gdLst>
                    <a:gd name="T0" fmla="*/ 0 w 22612"/>
                    <a:gd name="T1" fmla="*/ 0 h 21600"/>
                    <a:gd name="T2" fmla="*/ 0 w 22612"/>
                    <a:gd name="T3" fmla="*/ 0 h 21600"/>
                    <a:gd name="T4" fmla="*/ 0 w 2261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12"/>
                    <a:gd name="T10" fmla="*/ 0 h 21600"/>
                    <a:gd name="T11" fmla="*/ 22612 w 2261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2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2" y="-1"/>
                        <a:pt x="22370" y="9401"/>
                        <a:pt x="22612" y="21154"/>
                      </a:cubicBezTo>
                    </a:path>
                    <a:path w="22612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2" y="-1"/>
                        <a:pt x="22370" y="9401"/>
                        <a:pt x="22612" y="2115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69" name="Arc 107"/>
                <p:cNvSpPr>
                  <a:spLocks/>
                </p:cNvSpPr>
                <p:nvPr/>
              </p:nvSpPr>
              <p:spPr bwMode="auto">
                <a:xfrm rot="-9660000">
                  <a:off x="3550" y="3961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grpSp>
        <p:nvGrpSpPr>
          <p:cNvPr id="161800" name="Group 108"/>
          <p:cNvGrpSpPr>
            <a:grpSpLocks/>
          </p:cNvGrpSpPr>
          <p:nvPr/>
        </p:nvGrpSpPr>
        <p:grpSpPr bwMode="auto">
          <a:xfrm>
            <a:off x="2052453" y="6027273"/>
            <a:ext cx="1409700" cy="358775"/>
            <a:chOff x="249" y="3993"/>
            <a:chExt cx="999" cy="226"/>
          </a:xfrm>
        </p:grpSpPr>
        <p:grpSp>
          <p:nvGrpSpPr>
            <p:cNvPr id="223340" name="Group 109"/>
            <p:cNvGrpSpPr>
              <a:grpSpLocks/>
            </p:cNvGrpSpPr>
            <p:nvPr/>
          </p:nvGrpSpPr>
          <p:grpSpPr bwMode="auto">
            <a:xfrm>
              <a:off x="249" y="3993"/>
              <a:ext cx="982" cy="226"/>
              <a:chOff x="249" y="3993"/>
              <a:chExt cx="982" cy="226"/>
            </a:xfrm>
          </p:grpSpPr>
          <p:grpSp>
            <p:nvGrpSpPr>
              <p:cNvPr id="223392" name="Group 110"/>
              <p:cNvGrpSpPr>
                <a:grpSpLocks/>
              </p:cNvGrpSpPr>
              <p:nvPr/>
            </p:nvGrpSpPr>
            <p:grpSpPr bwMode="auto">
              <a:xfrm>
                <a:off x="249" y="3995"/>
                <a:ext cx="478" cy="224"/>
                <a:chOff x="249" y="3995"/>
                <a:chExt cx="478" cy="224"/>
              </a:xfrm>
            </p:grpSpPr>
            <p:sp>
              <p:nvSpPr>
                <p:cNvPr id="223418" name="Arc 111"/>
                <p:cNvSpPr>
                  <a:spLocks/>
                </p:cNvSpPr>
                <p:nvPr/>
              </p:nvSpPr>
              <p:spPr bwMode="auto">
                <a:xfrm rot="9660000">
                  <a:off x="648" y="3997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9" name="Arc 112"/>
                <p:cNvSpPr>
                  <a:spLocks/>
                </p:cNvSpPr>
                <p:nvPr/>
              </p:nvSpPr>
              <p:spPr bwMode="auto">
                <a:xfrm rot="9660000">
                  <a:off x="649" y="4050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0" name="Arc 113"/>
                <p:cNvSpPr>
                  <a:spLocks/>
                </p:cNvSpPr>
                <p:nvPr/>
              </p:nvSpPr>
              <p:spPr bwMode="auto">
                <a:xfrm rot="9660000">
                  <a:off x="603" y="4020"/>
                  <a:ext cx="22" cy="49"/>
                </a:xfrm>
                <a:custGeom>
                  <a:avLst/>
                  <a:gdLst>
                    <a:gd name="T0" fmla="*/ 0 w 21600"/>
                    <a:gd name="T1" fmla="*/ 0 h 22011"/>
                    <a:gd name="T2" fmla="*/ 0 w 21600"/>
                    <a:gd name="T3" fmla="*/ 0 h 22011"/>
                    <a:gd name="T4" fmla="*/ 0 w 21600"/>
                    <a:gd name="T5" fmla="*/ 0 h 2201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1"/>
                    <a:gd name="T11" fmla="*/ 21600 w 21600"/>
                    <a:gd name="T12" fmla="*/ 22011 h 220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1" name="Arc 114"/>
                <p:cNvSpPr>
                  <a:spLocks/>
                </p:cNvSpPr>
                <p:nvPr/>
              </p:nvSpPr>
              <p:spPr bwMode="auto">
                <a:xfrm rot="9660000">
                  <a:off x="705" y="4033"/>
                  <a:ext cx="22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2" name="Arc 115"/>
                <p:cNvSpPr>
                  <a:spLocks/>
                </p:cNvSpPr>
                <p:nvPr/>
              </p:nvSpPr>
              <p:spPr bwMode="auto">
                <a:xfrm rot="9660000">
                  <a:off x="631" y="4056"/>
                  <a:ext cx="21" cy="49"/>
                </a:xfrm>
                <a:custGeom>
                  <a:avLst/>
                  <a:gdLst>
                    <a:gd name="T0" fmla="*/ 0 w 21595"/>
                    <a:gd name="T1" fmla="*/ 0 h 21600"/>
                    <a:gd name="T2" fmla="*/ 0 w 21595"/>
                    <a:gd name="T3" fmla="*/ 0 h 21600"/>
                    <a:gd name="T4" fmla="*/ 0 w 2159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600"/>
                    <a:gd name="T11" fmla="*/ 21595 w 2159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600" fill="none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</a:path>
                    <a:path w="21595" h="21600" stroke="0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3" name="Arc 116"/>
                <p:cNvSpPr>
                  <a:spLocks/>
                </p:cNvSpPr>
                <p:nvPr/>
              </p:nvSpPr>
              <p:spPr bwMode="auto">
                <a:xfrm rot="9660000">
                  <a:off x="576" y="4023"/>
                  <a:ext cx="28" cy="50"/>
                </a:xfrm>
                <a:custGeom>
                  <a:avLst/>
                  <a:gdLst>
                    <a:gd name="T0" fmla="*/ 0 w 22423"/>
                    <a:gd name="T1" fmla="*/ 0 h 22054"/>
                    <a:gd name="T2" fmla="*/ 0 w 22423"/>
                    <a:gd name="T3" fmla="*/ 0 h 22054"/>
                    <a:gd name="T4" fmla="*/ 0 w 22423"/>
                    <a:gd name="T5" fmla="*/ 0 h 22054"/>
                    <a:gd name="T6" fmla="*/ 0 60000 65536"/>
                    <a:gd name="T7" fmla="*/ 0 60000 65536"/>
                    <a:gd name="T8" fmla="*/ 0 60000 65536"/>
                    <a:gd name="T9" fmla="*/ 0 w 22423"/>
                    <a:gd name="T10" fmla="*/ 0 h 22054"/>
                    <a:gd name="T11" fmla="*/ 22423 w 22423"/>
                    <a:gd name="T12" fmla="*/ 22054 h 2205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423" h="22054" fill="none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</a:path>
                    <a:path w="22423" h="22054" stroke="0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  <a:lnTo>
                        <a:pt x="823" y="454"/>
                      </a:lnTo>
                      <a:lnTo>
                        <a:pt x="2241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4" name="Arc 117"/>
                <p:cNvSpPr>
                  <a:spLocks/>
                </p:cNvSpPr>
                <p:nvPr/>
              </p:nvSpPr>
              <p:spPr bwMode="auto">
                <a:xfrm rot="9660000">
                  <a:off x="575" y="4079"/>
                  <a:ext cx="27" cy="49"/>
                </a:xfrm>
                <a:custGeom>
                  <a:avLst/>
                  <a:gdLst>
                    <a:gd name="T0" fmla="*/ 0 w 21596"/>
                    <a:gd name="T1" fmla="*/ 0 h 21585"/>
                    <a:gd name="T2" fmla="*/ 0 w 21596"/>
                    <a:gd name="T3" fmla="*/ 0 h 21585"/>
                    <a:gd name="T4" fmla="*/ 0 w 21596"/>
                    <a:gd name="T5" fmla="*/ 0 h 21585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5"/>
                    <a:gd name="T11" fmla="*/ 21596 w 21596"/>
                    <a:gd name="T12" fmla="*/ 21585 h 215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5" fill="none" extrusionOk="0">
                      <a:moveTo>
                        <a:pt x="0" y="21149"/>
                      </a:moveTo>
                      <a:cubicBezTo>
                        <a:pt x="231" y="9698"/>
                        <a:pt x="9359" y="418"/>
                        <a:pt x="20804" y="-1"/>
                      </a:cubicBezTo>
                    </a:path>
                    <a:path w="21596" h="21585" stroke="0" extrusionOk="0">
                      <a:moveTo>
                        <a:pt x="0" y="21149"/>
                      </a:moveTo>
                      <a:cubicBezTo>
                        <a:pt x="231" y="9698"/>
                        <a:pt x="9359" y="418"/>
                        <a:pt x="20804" y="-1"/>
                      </a:cubicBezTo>
                      <a:lnTo>
                        <a:pt x="21596" y="21585"/>
                      </a:lnTo>
                      <a:lnTo>
                        <a:pt x="0" y="2114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5" name="Arc 118"/>
                <p:cNvSpPr>
                  <a:spLocks/>
                </p:cNvSpPr>
                <p:nvPr/>
              </p:nvSpPr>
              <p:spPr bwMode="auto">
                <a:xfrm rot="-1140000">
                  <a:off x="310" y="4157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6" name="Arc 119"/>
                <p:cNvSpPr>
                  <a:spLocks/>
                </p:cNvSpPr>
                <p:nvPr/>
              </p:nvSpPr>
              <p:spPr bwMode="auto">
                <a:xfrm rot="-1140000">
                  <a:off x="270" y="4123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7" name="Arc 120"/>
                <p:cNvSpPr>
                  <a:spLocks/>
                </p:cNvSpPr>
                <p:nvPr/>
              </p:nvSpPr>
              <p:spPr bwMode="auto">
                <a:xfrm rot="-1140000">
                  <a:off x="252" y="4169"/>
                  <a:ext cx="22" cy="50"/>
                </a:xfrm>
                <a:custGeom>
                  <a:avLst/>
                  <a:gdLst>
                    <a:gd name="T0" fmla="*/ 0 w 22663"/>
                    <a:gd name="T1" fmla="*/ 0 h 22056"/>
                    <a:gd name="T2" fmla="*/ 0 w 22663"/>
                    <a:gd name="T3" fmla="*/ 0 h 22056"/>
                    <a:gd name="T4" fmla="*/ 0 w 22663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63"/>
                    <a:gd name="T10" fmla="*/ 0 h 22056"/>
                    <a:gd name="T11" fmla="*/ 22663 w 22663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63" h="22056" fill="none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</a:path>
                    <a:path w="22663" h="22056" stroke="0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  <a:lnTo>
                        <a:pt x="1063" y="456"/>
                      </a:lnTo>
                      <a:lnTo>
                        <a:pt x="2265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8" name="Arc 121"/>
                <p:cNvSpPr>
                  <a:spLocks/>
                </p:cNvSpPr>
                <p:nvPr/>
              </p:nvSpPr>
              <p:spPr bwMode="auto">
                <a:xfrm rot="-1140000">
                  <a:off x="249" y="4131"/>
                  <a:ext cx="22" cy="49"/>
                </a:xfrm>
                <a:custGeom>
                  <a:avLst/>
                  <a:gdLst>
                    <a:gd name="T0" fmla="*/ 0 w 21600"/>
                    <a:gd name="T1" fmla="*/ 0 h 21578"/>
                    <a:gd name="T2" fmla="*/ 0 w 21600"/>
                    <a:gd name="T3" fmla="*/ 0 h 21578"/>
                    <a:gd name="T4" fmla="*/ 0 w 21600"/>
                    <a:gd name="T5" fmla="*/ 0 h 2157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8"/>
                    <a:gd name="T11" fmla="*/ 21600 w 21600"/>
                    <a:gd name="T12" fmla="*/ 21578 h 2157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8" fill="none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</a:path>
                    <a:path w="21600" h="21578" stroke="0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  <a:lnTo>
                        <a:pt x="21600" y="21578"/>
                      </a:lnTo>
                      <a:lnTo>
                        <a:pt x="-1" y="2157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29" name="Arc 122"/>
                <p:cNvSpPr>
                  <a:spLocks/>
                </p:cNvSpPr>
                <p:nvPr/>
              </p:nvSpPr>
              <p:spPr bwMode="auto">
                <a:xfrm rot="-1140000">
                  <a:off x="393" y="4132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0" name="Arc 123"/>
                <p:cNvSpPr>
                  <a:spLocks/>
                </p:cNvSpPr>
                <p:nvPr/>
              </p:nvSpPr>
              <p:spPr bwMode="auto">
                <a:xfrm rot="-1140000">
                  <a:off x="352" y="4096"/>
                  <a:ext cx="29" cy="50"/>
                </a:xfrm>
                <a:custGeom>
                  <a:avLst/>
                  <a:gdLst>
                    <a:gd name="T0" fmla="*/ 0 w 22371"/>
                    <a:gd name="T1" fmla="*/ 0 h 21600"/>
                    <a:gd name="T2" fmla="*/ 0 w 22371"/>
                    <a:gd name="T3" fmla="*/ 0 h 21600"/>
                    <a:gd name="T4" fmla="*/ 0 w 22371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71"/>
                    <a:gd name="T10" fmla="*/ 0 h 21600"/>
                    <a:gd name="T11" fmla="*/ 22371 w 2237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71" h="21600" fill="none" extrusionOk="0">
                      <a:moveTo>
                        <a:pt x="-1" y="13"/>
                      </a:moveTo>
                      <a:cubicBezTo>
                        <a:pt x="256" y="4"/>
                        <a:pt x="513" y="-1"/>
                        <a:pt x="771" y="-1"/>
                      </a:cubicBezTo>
                      <a:cubicBezTo>
                        <a:pt x="12700" y="-1"/>
                        <a:pt x="22371" y="9670"/>
                        <a:pt x="22371" y="21600"/>
                      </a:cubicBezTo>
                    </a:path>
                    <a:path w="22371" h="21600" stroke="0" extrusionOk="0">
                      <a:moveTo>
                        <a:pt x="-1" y="13"/>
                      </a:moveTo>
                      <a:cubicBezTo>
                        <a:pt x="256" y="4"/>
                        <a:pt x="513" y="-1"/>
                        <a:pt x="771" y="-1"/>
                      </a:cubicBezTo>
                      <a:cubicBezTo>
                        <a:pt x="12700" y="-1"/>
                        <a:pt x="22371" y="9670"/>
                        <a:pt x="22371" y="21600"/>
                      </a:cubicBezTo>
                      <a:lnTo>
                        <a:pt x="771" y="21600"/>
                      </a:lnTo>
                      <a:lnTo>
                        <a:pt x="-1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1" name="Arc 124"/>
                <p:cNvSpPr>
                  <a:spLocks/>
                </p:cNvSpPr>
                <p:nvPr/>
              </p:nvSpPr>
              <p:spPr bwMode="auto">
                <a:xfrm rot="-1140000">
                  <a:off x="338" y="4154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2" name="Arc 125"/>
                <p:cNvSpPr>
                  <a:spLocks/>
                </p:cNvSpPr>
                <p:nvPr/>
              </p:nvSpPr>
              <p:spPr bwMode="auto">
                <a:xfrm rot="-1140000">
                  <a:off x="333" y="4105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3" name="Arc 126"/>
                <p:cNvSpPr>
                  <a:spLocks/>
                </p:cNvSpPr>
                <p:nvPr/>
              </p:nvSpPr>
              <p:spPr bwMode="auto">
                <a:xfrm rot="-1140000">
                  <a:off x="468" y="4108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4" name="Arc 127"/>
                <p:cNvSpPr>
                  <a:spLocks/>
                </p:cNvSpPr>
                <p:nvPr/>
              </p:nvSpPr>
              <p:spPr bwMode="auto">
                <a:xfrm rot="-1140000">
                  <a:off x="428" y="4072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0 w 22344"/>
                    <a:gd name="T3" fmla="*/ 0 h 21600"/>
                    <a:gd name="T4" fmla="*/ 0 w 2234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4"/>
                    <a:gd name="T10" fmla="*/ 0 h 21600"/>
                    <a:gd name="T11" fmla="*/ 22344 w 2234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5" name="Arc 128"/>
                <p:cNvSpPr>
                  <a:spLocks/>
                </p:cNvSpPr>
                <p:nvPr/>
              </p:nvSpPr>
              <p:spPr bwMode="auto">
                <a:xfrm rot="-1140000">
                  <a:off x="419" y="4131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6" name="Arc 129"/>
                <p:cNvSpPr>
                  <a:spLocks/>
                </p:cNvSpPr>
                <p:nvPr/>
              </p:nvSpPr>
              <p:spPr bwMode="auto">
                <a:xfrm rot="-1140000">
                  <a:off x="411" y="4078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7" name="Arc 130"/>
                <p:cNvSpPr>
                  <a:spLocks/>
                </p:cNvSpPr>
                <p:nvPr/>
              </p:nvSpPr>
              <p:spPr bwMode="auto">
                <a:xfrm rot="-1140000">
                  <a:off x="550" y="4080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8" name="Arc 131"/>
                <p:cNvSpPr>
                  <a:spLocks/>
                </p:cNvSpPr>
                <p:nvPr/>
              </p:nvSpPr>
              <p:spPr bwMode="auto">
                <a:xfrm rot="-1140000">
                  <a:off x="510" y="4043"/>
                  <a:ext cx="30" cy="50"/>
                </a:xfrm>
                <a:custGeom>
                  <a:avLst/>
                  <a:gdLst>
                    <a:gd name="T0" fmla="*/ 0 w 22319"/>
                    <a:gd name="T1" fmla="*/ 0 h 21600"/>
                    <a:gd name="T2" fmla="*/ 0 w 22319"/>
                    <a:gd name="T3" fmla="*/ 0 h 21600"/>
                    <a:gd name="T4" fmla="*/ 0 w 2231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19"/>
                    <a:gd name="T10" fmla="*/ 0 h 21600"/>
                    <a:gd name="T11" fmla="*/ 22319 w 2231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19" h="21600" fill="none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</a:path>
                    <a:path w="22319" h="21600" stroke="0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  <a:lnTo>
                        <a:pt x="724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39" name="Arc 132"/>
                <p:cNvSpPr>
                  <a:spLocks/>
                </p:cNvSpPr>
                <p:nvPr/>
              </p:nvSpPr>
              <p:spPr bwMode="auto">
                <a:xfrm rot="-1140000">
                  <a:off x="496" y="4102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40" name="Arc 133"/>
                <p:cNvSpPr>
                  <a:spLocks/>
                </p:cNvSpPr>
                <p:nvPr/>
              </p:nvSpPr>
              <p:spPr bwMode="auto">
                <a:xfrm rot="-1140000">
                  <a:off x="491" y="4050"/>
                  <a:ext cx="21" cy="49"/>
                </a:xfrm>
                <a:custGeom>
                  <a:avLst/>
                  <a:gdLst>
                    <a:gd name="T0" fmla="*/ 0 w 21600"/>
                    <a:gd name="T1" fmla="*/ 0 h 21574"/>
                    <a:gd name="T2" fmla="*/ 0 w 21600"/>
                    <a:gd name="T3" fmla="*/ 0 h 21574"/>
                    <a:gd name="T4" fmla="*/ 0 w 21600"/>
                    <a:gd name="T5" fmla="*/ 0 h 215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4"/>
                    <a:gd name="T11" fmla="*/ 21600 w 21600"/>
                    <a:gd name="T12" fmla="*/ 21574 h 215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4" fill="none" extrusionOk="0">
                      <a:moveTo>
                        <a:pt x="-1" y="21573"/>
                      </a:moveTo>
                      <a:cubicBezTo>
                        <a:pt x="-1" y="10053"/>
                        <a:pt x="9041" y="560"/>
                        <a:pt x="20547" y="-1"/>
                      </a:cubicBezTo>
                    </a:path>
                    <a:path w="21600" h="21574" stroke="0" extrusionOk="0">
                      <a:moveTo>
                        <a:pt x="-1" y="21573"/>
                      </a:moveTo>
                      <a:cubicBezTo>
                        <a:pt x="-1" y="10053"/>
                        <a:pt x="9041" y="560"/>
                        <a:pt x="20547" y="-1"/>
                      </a:cubicBezTo>
                      <a:lnTo>
                        <a:pt x="21600" y="21574"/>
                      </a:lnTo>
                      <a:lnTo>
                        <a:pt x="-1" y="2157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41" name="Arc 134"/>
                <p:cNvSpPr>
                  <a:spLocks/>
                </p:cNvSpPr>
                <p:nvPr/>
              </p:nvSpPr>
              <p:spPr bwMode="auto">
                <a:xfrm rot="9660000">
                  <a:off x="673" y="3995"/>
                  <a:ext cx="22" cy="49"/>
                </a:xfrm>
                <a:custGeom>
                  <a:avLst/>
                  <a:gdLst>
                    <a:gd name="T0" fmla="*/ 0 w 21600"/>
                    <a:gd name="T1" fmla="*/ 0 h 22011"/>
                    <a:gd name="T2" fmla="*/ 0 w 21600"/>
                    <a:gd name="T3" fmla="*/ 0 h 22011"/>
                    <a:gd name="T4" fmla="*/ 0 w 21600"/>
                    <a:gd name="T5" fmla="*/ 0 h 2201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1"/>
                    <a:gd name="T11" fmla="*/ 21600 w 21600"/>
                    <a:gd name="T12" fmla="*/ 22011 h 220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223393" name="Group 135"/>
              <p:cNvGrpSpPr>
                <a:grpSpLocks/>
              </p:cNvGrpSpPr>
              <p:nvPr/>
            </p:nvGrpSpPr>
            <p:grpSpPr bwMode="auto">
              <a:xfrm>
                <a:off x="753" y="3993"/>
                <a:ext cx="478" cy="225"/>
                <a:chOff x="753" y="3993"/>
                <a:chExt cx="478" cy="225"/>
              </a:xfrm>
            </p:grpSpPr>
            <p:sp>
              <p:nvSpPr>
                <p:cNvPr id="223394" name="Arc 136"/>
                <p:cNvSpPr>
                  <a:spLocks/>
                </p:cNvSpPr>
                <p:nvPr/>
              </p:nvSpPr>
              <p:spPr bwMode="auto">
                <a:xfrm rot="-9660000">
                  <a:off x="804" y="3997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95" name="Arc 137"/>
                <p:cNvSpPr>
                  <a:spLocks/>
                </p:cNvSpPr>
                <p:nvPr/>
              </p:nvSpPr>
              <p:spPr bwMode="auto">
                <a:xfrm rot="-9660000">
                  <a:off x="803" y="4050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96" name="Arc 138"/>
                <p:cNvSpPr>
                  <a:spLocks/>
                </p:cNvSpPr>
                <p:nvPr/>
              </p:nvSpPr>
              <p:spPr bwMode="auto">
                <a:xfrm rot="-9660000">
                  <a:off x="855" y="4019"/>
                  <a:ext cx="23" cy="50"/>
                </a:xfrm>
                <a:custGeom>
                  <a:avLst/>
                  <a:gdLst>
                    <a:gd name="T0" fmla="*/ 0 w 22614"/>
                    <a:gd name="T1" fmla="*/ 0 h 22056"/>
                    <a:gd name="T2" fmla="*/ 0 w 22614"/>
                    <a:gd name="T3" fmla="*/ 0 h 22056"/>
                    <a:gd name="T4" fmla="*/ 0 w 22614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56"/>
                    <a:gd name="T11" fmla="*/ 22614 w 22614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97" name="Arc 139"/>
                <p:cNvSpPr>
                  <a:spLocks/>
                </p:cNvSpPr>
                <p:nvPr/>
              </p:nvSpPr>
              <p:spPr bwMode="auto">
                <a:xfrm rot="-9660000">
                  <a:off x="753" y="4032"/>
                  <a:ext cx="22" cy="50"/>
                </a:xfrm>
                <a:custGeom>
                  <a:avLst/>
                  <a:gdLst>
                    <a:gd name="T0" fmla="*/ 0 w 21600"/>
                    <a:gd name="T1" fmla="*/ 0 h 21578"/>
                    <a:gd name="T2" fmla="*/ 0 w 21600"/>
                    <a:gd name="T3" fmla="*/ 0 h 21578"/>
                    <a:gd name="T4" fmla="*/ 0 w 21600"/>
                    <a:gd name="T5" fmla="*/ 0 h 2157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8"/>
                    <a:gd name="T11" fmla="*/ 21600 w 21600"/>
                    <a:gd name="T12" fmla="*/ 21578 h 2157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8" fill="none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</a:path>
                    <a:path w="21600" h="21578" stroke="0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  <a:lnTo>
                        <a:pt x="21600" y="21578"/>
                      </a:lnTo>
                      <a:lnTo>
                        <a:pt x="-1" y="2157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98" name="Arc 140"/>
                <p:cNvSpPr>
                  <a:spLocks/>
                </p:cNvSpPr>
                <p:nvPr/>
              </p:nvSpPr>
              <p:spPr bwMode="auto">
                <a:xfrm rot="-9660000">
                  <a:off x="828" y="4056"/>
                  <a:ext cx="21" cy="48"/>
                </a:xfrm>
                <a:custGeom>
                  <a:avLst/>
                  <a:gdLst>
                    <a:gd name="T0" fmla="*/ 0 w 21595"/>
                    <a:gd name="T1" fmla="*/ 0 h 21576"/>
                    <a:gd name="T2" fmla="*/ 0 w 21595"/>
                    <a:gd name="T3" fmla="*/ 0 h 21576"/>
                    <a:gd name="T4" fmla="*/ 0 w 21595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576"/>
                    <a:gd name="T11" fmla="*/ 21595 w 21595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99" name="Arc 141"/>
                <p:cNvSpPr>
                  <a:spLocks/>
                </p:cNvSpPr>
                <p:nvPr/>
              </p:nvSpPr>
              <p:spPr bwMode="auto">
                <a:xfrm rot="-9660000">
                  <a:off x="877" y="4024"/>
                  <a:ext cx="27" cy="49"/>
                </a:xfrm>
                <a:custGeom>
                  <a:avLst/>
                  <a:gdLst>
                    <a:gd name="T0" fmla="*/ 0 w 21600"/>
                    <a:gd name="T1" fmla="*/ 0 h 22021"/>
                    <a:gd name="T2" fmla="*/ 0 w 21600"/>
                    <a:gd name="T3" fmla="*/ 0 h 22021"/>
                    <a:gd name="T4" fmla="*/ 0 w 21600"/>
                    <a:gd name="T5" fmla="*/ 0 h 2202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1"/>
                    <a:gd name="T11" fmla="*/ 21600 w 21600"/>
                    <a:gd name="T12" fmla="*/ 22021 h 220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1" fill="none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1" stroke="0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7"/>
                      </a:lnTo>
                      <a:lnTo>
                        <a:pt x="20776" y="220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0" name="Arc 142"/>
                <p:cNvSpPr>
                  <a:spLocks/>
                </p:cNvSpPr>
                <p:nvPr/>
              </p:nvSpPr>
              <p:spPr bwMode="auto">
                <a:xfrm rot="-9660000">
                  <a:off x="878" y="4078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1" name="Arc 143"/>
                <p:cNvSpPr>
                  <a:spLocks/>
                </p:cNvSpPr>
                <p:nvPr/>
              </p:nvSpPr>
              <p:spPr bwMode="auto">
                <a:xfrm rot="1140000">
                  <a:off x="1142" y="4156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2" name="Arc 144"/>
                <p:cNvSpPr>
                  <a:spLocks/>
                </p:cNvSpPr>
                <p:nvPr/>
              </p:nvSpPr>
              <p:spPr bwMode="auto">
                <a:xfrm rot="1140000">
                  <a:off x="1182" y="4122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3" name="Arc 145"/>
                <p:cNvSpPr>
                  <a:spLocks/>
                </p:cNvSpPr>
                <p:nvPr/>
              </p:nvSpPr>
              <p:spPr bwMode="auto">
                <a:xfrm rot="1140000">
                  <a:off x="1207" y="4169"/>
                  <a:ext cx="21" cy="49"/>
                </a:xfrm>
                <a:custGeom>
                  <a:avLst/>
                  <a:gdLst>
                    <a:gd name="T0" fmla="*/ 0 w 21600"/>
                    <a:gd name="T1" fmla="*/ 0 h 22009"/>
                    <a:gd name="T2" fmla="*/ 0 w 21600"/>
                    <a:gd name="T3" fmla="*/ 0 h 22009"/>
                    <a:gd name="T4" fmla="*/ 0 w 21600"/>
                    <a:gd name="T5" fmla="*/ 0 h 22009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09"/>
                    <a:gd name="T11" fmla="*/ 21600 w 21600"/>
                    <a:gd name="T12" fmla="*/ 22009 h 2200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09" fill="none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09" stroke="0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37" y="2200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4" name="Arc 146"/>
                <p:cNvSpPr>
                  <a:spLocks/>
                </p:cNvSpPr>
                <p:nvPr/>
              </p:nvSpPr>
              <p:spPr bwMode="auto">
                <a:xfrm rot="1140000">
                  <a:off x="1209" y="4130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5" name="Arc 147"/>
                <p:cNvSpPr>
                  <a:spLocks/>
                </p:cNvSpPr>
                <p:nvPr/>
              </p:nvSpPr>
              <p:spPr bwMode="auto">
                <a:xfrm rot="1140000">
                  <a:off x="1059" y="4131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6" name="Arc 148"/>
                <p:cNvSpPr>
                  <a:spLocks/>
                </p:cNvSpPr>
                <p:nvPr/>
              </p:nvSpPr>
              <p:spPr bwMode="auto">
                <a:xfrm rot="1140000">
                  <a:off x="1100" y="4096"/>
                  <a:ext cx="28" cy="50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7" name="Arc 149"/>
                <p:cNvSpPr>
                  <a:spLocks/>
                </p:cNvSpPr>
                <p:nvPr/>
              </p:nvSpPr>
              <p:spPr bwMode="auto">
                <a:xfrm rot="1140000">
                  <a:off x="1121" y="4153"/>
                  <a:ext cx="21" cy="49"/>
                </a:xfrm>
                <a:custGeom>
                  <a:avLst/>
                  <a:gdLst>
                    <a:gd name="T0" fmla="*/ 0 w 21600"/>
                    <a:gd name="T1" fmla="*/ 0 h 22009"/>
                    <a:gd name="T2" fmla="*/ 0 w 21600"/>
                    <a:gd name="T3" fmla="*/ 0 h 22009"/>
                    <a:gd name="T4" fmla="*/ 0 w 21600"/>
                    <a:gd name="T5" fmla="*/ 0 h 22009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09"/>
                    <a:gd name="T11" fmla="*/ 21600 w 21600"/>
                    <a:gd name="T12" fmla="*/ 22009 h 2200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09" fill="none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09" stroke="0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37" y="2200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8" name="Arc 150"/>
                <p:cNvSpPr>
                  <a:spLocks/>
                </p:cNvSpPr>
                <p:nvPr/>
              </p:nvSpPr>
              <p:spPr bwMode="auto">
                <a:xfrm rot="1140000">
                  <a:off x="1126" y="4104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09" name="Arc 151"/>
                <p:cNvSpPr>
                  <a:spLocks/>
                </p:cNvSpPr>
                <p:nvPr/>
              </p:nvSpPr>
              <p:spPr bwMode="auto">
                <a:xfrm rot="1140000">
                  <a:off x="984" y="4107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0" name="Arc 152"/>
                <p:cNvSpPr>
                  <a:spLocks/>
                </p:cNvSpPr>
                <p:nvPr/>
              </p:nvSpPr>
              <p:spPr bwMode="auto">
                <a:xfrm rot="1140000">
                  <a:off x="1023" y="4072"/>
                  <a:ext cx="29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1" name="Arc 153"/>
                <p:cNvSpPr>
                  <a:spLocks/>
                </p:cNvSpPr>
                <p:nvPr/>
              </p:nvSpPr>
              <p:spPr bwMode="auto">
                <a:xfrm rot="1140000">
                  <a:off x="1040" y="4130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2" name="Arc 154"/>
                <p:cNvSpPr>
                  <a:spLocks/>
                </p:cNvSpPr>
                <p:nvPr/>
              </p:nvSpPr>
              <p:spPr bwMode="auto">
                <a:xfrm rot="1140000">
                  <a:off x="1048" y="4077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3" name="Arc 155"/>
                <p:cNvSpPr>
                  <a:spLocks/>
                </p:cNvSpPr>
                <p:nvPr/>
              </p:nvSpPr>
              <p:spPr bwMode="auto">
                <a:xfrm rot="1140000">
                  <a:off x="901" y="4078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4" name="Arc 156"/>
                <p:cNvSpPr>
                  <a:spLocks/>
                </p:cNvSpPr>
                <p:nvPr/>
              </p:nvSpPr>
              <p:spPr bwMode="auto">
                <a:xfrm rot="1140000">
                  <a:off x="942" y="4043"/>
                  <a:ext cx="29" cy="49"/>
                </a:xfrm>
                <a:custGeom>
                  <a:avLst/>
                  <a:gdLst>
                    <a:gd name="T0" fmla="*/ 0 w 21596"/>
                    <a:gd name="T1" fmla="*/ 0 h 21588"/>
                    <a:gd name="T2" fmla="*/ 0 w 21596"/>
                    <a:gd name="T3" fmla="*/ 0 h 21588"/>
                    <a:gd name="T4" fmla="*/ 0 w 21596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8"/>
                    <a:gd name="T11" fmla="*/ 21596 w 21596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8" fill="none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</a:path>
                    <a:path w="21596" h="21588" stroke="0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  <a:lnTo>
                        <a:pt x="21596" y="21588"/>
                      </a:lnTo>
                      <a:lnTo>
                        <a:pt x="0" y="2115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5" name="Arc 157"/>
                <p:cNvSpPr>
                  <a:spLocks/>
                </p:cNvSpPr>
                <p:nvPr/>
              </p:nvSpPr>
              <p:spPr bwMode="auto">
                <a:xfrm rot="1140000">
                  <a:off x="962" y="4102"/>
                  <a:ext cx="22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6" name="Arc 158"/>
                <p:cNvSpPr>
                  <a:spLocks/>
                </p:cNvSpPr>
                <p:nvPr/>
              </p:nvSpPr>
              <p:spPr bwMode="auto">
                <a:xfrm rot="1140000">
                  <a:off x="969" y="4050"/>
                  <a:ext cx="21" cy="49"/>
                </a:xfrm>
                <a:custGeom>
                  <a:avLst/>
                  <a:gdLst>
                    <a:gd name="T0" fmla="*/ 0 w 22637"/>
                    <a:gd name="T1" fmla="*/ 0 h 21600"/>
                    <a:gd name="T2" fmla="*/ 0 w 22637"/>
                    <a:gd name="T3" fmla="*/ 0 h 21600"/>
                    <a:gd name="T4" fmla="*/ 0 w 2263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37"/>
                    <a:gd name="T10" fmla="*/ 0 h 21600"/>
                    <a:gd name="T11" fmla="*/ 22637 w 2263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37" h="21600" fill="none" extrusionOk="0">
                      <a:moveTo>
                        <a:pt x="0" y="25"/>
                      </a:moveTo>
                      <a:cubicBezTo>
                        <a:pt x="347" y="8"/>
                        <a:pt x="694" y="-1"/>
                        <a:pt x="1042" y="-1"/>
                      </a:cubicBezTo>
                      <a:cubicBezTo>
                        <a:pt x="12793" y="-1"/>
                        <a:pt x="22389" y="9394"/>
                        <a:pt x="22637" y="21143"/>
                      </a:cubicBezTo>
                    </a:path>
                    <a:path w="22637" h="21600" stroke="0" extrusionOk="0">
                      <a:moveTo>
                        <a:pt x="0" y="25"/>
                      </a:moveTo>
                      <a:cubicBezTo>
                        <a:pt x="347" y="8"/>
                        <a:pt x="694" y="-1"/>
                        <a:pt x="1042" y="-1"/>
                      </a:cubicBezTo>
                      <a:cubicBezTo>
                        <a:pt x="12793" y="-1"/>
                        <a:pt x="22389" y="9394"/>
                        <a:pt x="22637" y="21143"/>
                      </a:cubicBezTo>
                      <a:lnTo>
                        <a:pt x="1042" y="2160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417" name="Arc 159"/>
                <p:cNvSpPr>
                  <a:spLocks/>
                </p:cNvSpPr>
                <p:nvPr/>
              </p:nvSpPr>
              <p:spPr bwMode="auto">
                <a:xfrm rot="-9660000">
                  <a:off x="785" y="3993"/>
                  <a:ext cx="23" cy="50"/>
                </a:xfrm>
                <a:custGeom>
                  <a:avLst/>
                  <a:gdLst>
                    <a:gd name="T0" fmla="*/ 0 w 22614"/>
                    <a:gd name="T1" fmla="*/ 0 h 22056"/>
                    <a:gd name="T2" fmla="*/ 0 w 22614"/>
                    <a:gd name="T3" fmla="*/ 0 h 22056"/>
                    <a:gd name="T4" fmla="*/ 0 w 22614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56"/>
                    <a:gd name="T11" fmla="*/ 22614 w 22614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223341" name="Group 160"/>
            <p:cNvGrpSpPr>
              <a:grpSpLocks/>
            </p:cNvGrpSpPr>
            <p:nvPr/>
          </p:nvGrpSpPr>
          <p:grpSpPr bwMode="auto">
            <a:xfrm>
              <a:off x="266" y="3993"/>
              <a:ext cx="982" cy="225"/>
              <a:chOff x="266" y="3993"/>
              <a:chExt cx="982" cy="225"/>
            </a:xfrm>
          </p:grpSpPr>
          <p:grpSp>
            <p:nvGrpSpPr>
              <p:cNvPr id="223342" name="Group 161"/>
              <p:cNvGrpSpPr>
                <a:grpSpLocks/>
              </p:cNvGrpSpPr>
              <p:nvPr/>
            </p:nvGrpSpPr>
            <p:grpSpPr bwMode="auto">
              <a:xfrm>
                <a:off x="266" y="3994"/>
                <a:ext cx="478" cy="224"/>
                <a:chOff x="266" y="3994"/>
                <a:chExt cx="478" cy="224"/>
              </a:xfrm>
            </p:grpSpPr>
            <p:sp>
              <p:nvSpPr>
                <p:cNvPr id="223368" name="Arc 162"/>
                <p:cNvSpPr>
                  <a:spLocks/>
                </p:cNvSpPr>
                <p:nvPr/>
              </p:nvSpPr>
              <p:spPr bwMode="auto">
                <a:xfrm rot="9660000">
                  <a:off x="663" y="3996"/>
                  <a:ext cx="30" cy="50"/>
                </a:xfrm>
                <a:custGeom>
                  <a:avLst/>
                  <a:gdLst>
                    <a:gd name="T0" fmla="*/ 0 w 22365"/>
                    <a:gd name="T1" fmla="*/ 0 h 22053"/>
                    <a:gd name="T2" fmla="*/ 0 w 22365"/>
                    <a:gd name="T3" fmla="*/ 0 h 22053"/>
                    <a:gd name="T4" fmla="*/ 0 w 22365"/>
                    <a:gd name="T5" fmla="*/ 0 h 22053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53"/>
                    <a:gd name="T11" fmla="*/ 22365 w 22365"/>
                    <a:gd name="T12" fmla="*/ 22053 h 2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9" name="Arc 163"/>
                <p:cNvSpPr>
                  <a:spLocks/>
                </p:cNvSpPr>
                <p:nvPr/>
              </p:nvSpPr>
              <p:spPr bwMode="auto">
                <a:xfrm rot="9660000">
                  <a:off x="667" y="4051"/>
                  <a:ext cx="28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</a:path>
                    <a:path w="21596" h="21587" stroke="0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  <a:lnTo>
                        <a:pt x="21596" y="21587"/>
                      </a:lnTo>
                      <a:lnTo>
                        <a:pt x="0" y="2115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0" name="Arc 164"/>
                <p:cNvSpPr>
                  <a:spLocks/>
                </p:cNvSpPr>
                <p:nvPr/>
              </p:nvSpPr>
              <p:spPr bwMode="auto">
                <a:xfrm rot="9660000">
                  <a:off x="620" y="4019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1" name="Arc 165"/>
                <p:cNvSpPr>
                  <a:spLocks/>
                </p:cNvSpPr>
                <p:nvPr/>
              </p:nvSpPr>
              <p:spPr bwMode="auto">
                <a:xfrm rot="9660000">
                  <a:off x="722" y="4032"/>
                  <a:ext cx="22" cy="50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2" name="Arc 166"/>
                <p:cNvSpPr>
                  <a:spLocks/>
                </p:cNvSpPr>
                <p:nvPr/>
              </p:nvSpPr>
              <p:spPr bwMode="auto">
                <a:xfrm rot="9660000">
                  <a:off x="647" y="4055"/>
                  <a:ext cx="21" cy="49"/>
                </a:xfrm>
                <a:custGeom>
                  <a:avLst/>
                  <a:gdLst>
                    <a:gd name="T0" fmla="*/ 0 w 21595"/>
                    <a:gd name="T1" fmla="*/ 0 h 21600"/>
                    <a:gd name="T2" fmla="*/ 0 w 21595"/>
                    <a:gd name="T3" fmla="*/ 0 h 21600"/>
                    <a:gd name="T4" fmla="*/ 0 w 2159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600"/>
                    <a:gd name="T11" fmla="*/ 21595 w 2159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600" fill="none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</a:path>
                    <a:path w="21595" h="21600" stroke="0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3" name="Arc 167"/>
                <p:cNvSpPr>
                  <a:spLocks/>
                </p:cNvSpPr>
                <p:nvPr/>
              </p:nvSpPr>
              <p:spPr bwMode="auto">
                <a:xfrm rot="9660000">
                  <a:off x="593" y="4023"/>
                  <a:ext cx="27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4" name="Arc 168"/>
                <p:cNvSpPr>
                  <a:spLocks/>
                </p:cNvSpPr>
                <p:nvPr/>
              </p:nvSpPr>
              <p:spPr bwMode="auto">
                <a:xfrm rot="9660000">
                  <a:off x="591" y="4078"/>
                  <a:ext cx="28" cy="49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5" name="Arc 169"/>
                <p:cNvSpPr>
                  <a:spLocks/>
                </p:cNvSpPr>
                <p:nvPr/>
              </p:nvSpPr>
              <p:spPr bwMode="auto">
                <a:xfrm rot="-1140000">
                  <a:off x="327" y="4156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6" name="Arc 170"/>
                <p:cNvSpPr>
                  <a:spLocks/>
                </p:cNvSpPr>
                <p:nvPr/>
              </p:nvSpPr>
              <p:spPr bwMode="auto">
                <a:xfrm rot="-1140000">
                  <a:off x="287" y="4122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7" name="Arc 171"/>
                <p:cNvSpPr>
                  <a:spLocks/>
                </p:cNvSpPr>
                <p:nvPr/>
              </p:nvSpPr>
              <p:spPr bwMode="auto">
                <a:xfrm rot="-1140000">
                  <a:off x="269" y="4169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8" name="Arc 172"/>
                <p:cNvSpPr>
                  <a:spLocks/>
                </p:cNvSpPr>
                <p:nvPr/>
              </p:nvSpPr>
              <p:spPr bwMode="auto">
                <a:xfrm rot="-1140000">
                  <a:off x="266" y="4130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79" name="Arc 173"/>
                <p:cNvSpPr>
                  <a:spLocks/>
                </p:cNvSpPr>
                <p:nvPr/>
              </p:nvSpPr>
              <p:spPr bwMode="auto">
                <a:xfrm rot="-1140000">
                  <a:off x="410" y="4131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0" name="Arc 174"/>
                <p:cNvSpPr>
                  <a:spLocks/>
                </p:cNvSpPr>
                <p:nvPr/>
              </p:nvSpPr>
              <p:spPr bwMode="auto">
                <a:xfrm rot="-1140000">
                  <a:off x="369" y="4096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1" name="Arc 175"/>
                <p:cNvSpPr>
                  <a:spLocks/>
                </p:cNvSpPr>
                <p:nvPr/>
              </p:nvSpPr>
              <p:spPr bwMode="auto">
                <a:xfrm rot="-1140000">
                  <a:off x="355" y="4153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2" name="Arc 176"/>
                <p:cNvSpPr>
                  <a:spLocks/>
                </p:cNvSpPr>
                <p:nvPr/>
              </p:nvSpPr>
              <p:spPr bwMode="auto">
                <a:xfrm rot="-1140000">
                  <a:off x="350" y="4104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3" name="Arc 177"/>
                <p:cNvSpPr>
                  <a:spLocks/>
                </p:cNvSpPr>
                <p:nvPr/>
              </p:nvSpPr>
              <p:spPr bwMode="auto">
                <a:xfrm rot="-1140000">
                  <a:off x="484" y="4107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4" name="Arc 178"/>
                <p:cNvSpPr>
                  <a:spLocks/>
                </p:cNvSpPr>
                <p:nvPr/>
              </p:nvSpPr>
              <p:spPr bwMode="auto">
                <a:xfrm rot="-1140000">
                  <a:off x="444" y="4071"/>
                  <a:ext cx="30" cy="50"/>
                </a:xfrm>
                <a:custGeom>
                  <a:avLst/>
                  <a:gdLst>
                    <a:gd name="T0" fmla="*/ 0 w 22333"/>
                    <a:gd name="T1" fmla="*/ 0 h 21600"/>
                    <a:gd name="T2" fmla="*/ 0 w 22333"/>
                    <a:gd name="T3" fmla="*/ 0 h 21600"/>
                    <a:gd name="T4" fmla="*/ 0 w 2233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33"/>
                    <a:gd name="T10" fmla="*/ 0 h 21600"/>
                    <a:gd name="T11" fmla="*/ 22333 w 2233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33" h="21600" fill="none" extrusionOk="0">
                      <a:moveTo>
                        <a:pt x="-1" y="12"/>
                      </a:moveTo>
                      <a:cubicBezTo>
                        <a:pt x="245" y="4"/>
                        <a:pt x="491" y="-1"/>
                        <a:pt x="737" y="-1"/>
                      </a:cubicBezTo>
                      <a:cubicBezTo>
                        <a:pt x="12496" y="-1"/>
                        <a:pt x="22095" y="9406"/>
                        <a:pt x="22332" y="21164"/>
                      </a:cubicBezTo>
                    </a:path>
                    <a:path w="22333" h="21600" stroke="0" extrusionOk="0">
                      <a:moveTo>
                        <a:pt x="-1" y="12"/>
                      </a:moveTo>
                      <a:cubicBezTo>
                        <a:pt x="245" y="4"/>
                        <a:pt x="491" y="-1"/>
                        <a:pt x="737" y="-1"/>
                      </a:cubicBezTo>
                      <a:cubicBezTo>
                        <a:pt x="12496" y="-1"/>
                        <a:pt x="22095" y="9406"/>
                        <a:pt x="22332" y="21164"/>
                      </a:cubicBezTo>
                      <a:lnTo>
                        <a:pt x="737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5" name="Arc 179"/>
                <p:cNvSpPr>
                  <a:spLocks/>
                </p:cNvSpPr>
                <p:nvPr/>
              </p:nvSpPr>
              <p:spPr bwMode="auto">
                <a:xfrm rot="-1140000">
                  <a:off x="436" y="4130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6" name="Arc 180"/>
                <p:cNvSpPr>
                  <a:spLocks/>
                </p:cNvSpPr>
                <p:nvPr/>
              </p:nvSpPr>
              <p:spPr bwMode="auto">
                <a:xfrm rot="-1140000">
                  <a:off x="427" y="4077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7" name="Arc 181"/>
                <p:cNvSpPr>
                  <a:spLocks/>
                </p:cNvSpPr>
                <p:nvPr/>
              </p:nvSpPr>
              <p:spPr bwMode="auto">
                <a:xfrm rot="-1140000">
                  <a:off x="566" y="4079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8" name="Arc 182"/>
                <p:cNvSpPr>
                  <a:spLocks/>
                </p:cNvSpPr>
                <p:nvPr/>
              </p:nvSpPr>
              <p:spPr bwMode="auto">
                <a:xfrm rot="-1140000">
                  <a:off x="526" y="4042"/>
                  <a:ext cx="30" cy="50"/>
                </a:xfrm>
                <a:custGeom>
                  <a:avLst/>
                  <a:gdLst>
                    <a:gd name="T0" fmla="*/ 0 w 22319"/>
                    <a:gd name="T1" fmla="*/ 0 h 21600"/>
                    <a:gd name="T2" fmla="*/ 0 w 22319"/>
                    <a:gd name="T3" fmla="*/ 0 h 21600"/>
                    <a:gd name="T4" fmla="*/ 0 w 2231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19"/>
                    <a:gd name="T10" fmla="*/ 0 h 21600"/>
                    <a:gd name="T11" fmla="*/ 22319 w 2231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19" h="21600" fill="none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</a:path>
                    <a:path w="22319" h="21600" stroke="0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  <a:lnTo>
                        <a:pt x="724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89" name="Arc 183"/>
                <p:cNvSpPr>
                  <a:spLocks/>
                </p:cNvSpPr>
                <p:nvPr/>
              </p:nvSpPr>
              <p:spPr bwMode="auto">
                <a:xfrm rot="-1140000">
                  <a:off x="512" y="4101"/>
                  <a:ext cx="23" cy="51"/>
                </a:xfrm>
                <a:custGeom>
                  <a:avLst/>
                  <a:gdLst>
                    <a:gd name="T0" fmla="*/ 0 w 22614"/>
                    <a:gd name="T1" fmla="*/ 0 h 22047"/>
                    <a:gd name="T2" fmla="*/ 0 w 22614"/>
                    <a:gd name="T3" fmla="*/ 0 h 22047"/>
                    <a:gd name="T4" fmla="*/ 0 w 22614"/>
                    <a:gd name="T5" fmla="*/ 0 h 22047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47"/>
                    <a:gd name="T11" fmla="*/ 22614 w 22614"/>
                    <a:gd name="T12" fmla="*/ 22047 h 2204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47" fill="none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</a:path>
                    <a:path w="22614" h="22047" stroke="0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  <a:lnTo>
                        <a:pt x="1014" y="447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90" name="Arc 184"/>
                <p:cNvSpPr>
                  <a:spLocks/>
                </p:cNvSpPr>
                <p:nvPr/>
              </p:nvSpPr>
              <p:spPr bwMode="auto">
                <a:xfrm rot="-1140000">
                  <a:off x="507" y="4051"/>
                  <a:ext cx="21" cy="48"/>
                </a:xfrm>
                <a:custGeom>
                  <a:avLst/>
                  <a:gdLst>
                    <a:gd name="T0" fmla="*/ 0 w 21595"/>
                    <a:gd name="T1" fmla="*/ 0 h 21576"/>
                    <a:gd name="T2" fmla="*/ 0 w 21595"/>
                    <a:gd name="T3" fmla="*/ 0 h 21576"/>
                    <a:gd name="T4" fmla="*/ 0 w 21595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576"/>
                    <a:gd name="T11" fmla="*/ 21595 w 21595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91" name="Arc 185"/>
                <p:cNvSpPr>
                  <a:spLocks/>
                </p:cNvSpPr>
                <p:nvPr/>
              </p:nvSpPr>
              <p:spPr bwMode="auto">
                <a:xfrm rot="9660000">
                  <a:off x="690" y="3994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223343" name="Group 186"/>
              <p:cNvGrpSpPr>
                <a:grpSpLocks/>
              </p:cNvGrpSpPr>
              <p:nvPr/>
            </p:nvGrpSpPr>
            <p:grpSpPr bwMode="auto">
              <a:xfrm>
                <a:off x="771" y="3993"/>
                <a:ext cx="477" cy="224"/>
                <a:chOff x="771" y="3993"/>
                <a:chExt cx="477" cy="224"/>
              </a:xfrm>
            </p:grpSpPr>
            <p:sp>
              <p:nvSpPr>
                <p:cNvPr id="223344" name="Arc 187"/>
                <p:cNvSpPr>
                  <a:spLocks/>
                </p:cNvSpPr>
                <p:nvPr/>
              </p:nvSpPr>
              <p:spPr bwMode="auto">
                <a:xfrm rot="-9660000">
                  <a:off x="821" y="3996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45" name="Arc 188"/>
                <p:cNvSpPr>
                  <a:spLocks/>
                </p:cNvSpPr>
                <p:nvPr/>
              </p:nvSpPr>
              <p:spPr bwMode="auto">
                <a:xfrm rot="-9660000">
                  <a:off x="819" y="4050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46" name="Arc 189"/>
                <p:cNvSpPr>
                  <a:spLocks/>
                </p:cNvSpPr>
                <p:nvPr/>
              </p:nvSpPr>
              <p:spPr bwMode="auto">
                <a:xfrm rot="-9660000">
                  <a:off x="872" y="4019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47" name="Arc 190"/>
                <p:cNvSpPr>
                  <a:spLocks/>
                </p:cNvSpPr>
                <p:nvPr/>
              </p:nvSpPr>
              <p:spPr bwMode="auto">
                <a:xfrm rot="-9660000">
                  <a:off x="771" y="4033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48" name="Arc 191"/>
                <p:cNvSpPr>
                  <a:spLocks/>
                </p:cNvSpPr>
                <p:nvPr/>
              </p:nvSpPr>
              <p:spPr bwMode="auto">
                <a:xfrm rot="-9660000">
                  <a:off x="845" y="4054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49" name="Arc 192"/>
                <p:cNvSpPr>
                  <a:spLocks/>
                </p:cNvSpPr>
                <p:nvPr/>
              </p:nvSpPr>
              <p:spPr bwMode="auto">
                <a:xfrm rot="-9660000">
                  <a:off x="893" y="4023"/>
                  <a:ext cx="27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0" name="Arc 193"/>
                <p:cNvSpPr>
                  <a:spLocks/>
                </p:cNvSpPr>
                <p:nvPr/>
              </p:nvSpPr>
              <p:spPr bwMode="auto">
                <a:xfrm rot="-9660000">
                  <a:off x="895" y="4077"/>
                  <a:ext cx="28" cy="49"/>
                </a:xfrm>
                <a:custGeom>
                  <a:avLst/>
                  <a:gdLst>
                    <a:gd name="T0" fmla="*/ 0 w 22385"/>
                    <a:gd name="T1" fmla="*/ 0 h 21600"/>
                    <a:gd name="T2" fmla="*/ 0 w 22385"/>
                    <a:gd name="T3" fmla="*/ 0 h 21600"/>
                    <a:gd name="T4" fmla="*/ 0 w 2238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85"/>
                    <a:gd name="T10" fmla="*/ 0 h 21600"/>
                    <a:gd name="T11" fmla="*/ 22385 w 2238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85" h="216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5" y="-1"/>
                      </a:cubicBezTo>
                      <a:cubicBezTo>
                        <a:pt x="12714" y="-1"/>
                        <a:pt x="22385" y="9670"/>
                        <a:pt x="22385" y="21600"/>
                      </a:cubicBezTo>
                    </a:path>
                    <a:path w="22385" h="216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5" y="-1"/>
                      </a:cubicBezTo>
                      <a:cubicBezTo>
                        <a:pt x="12714" y="-1"/>
                        <a:pt x="22385" y="9670"/>
                        <a:pt x="22385" y="21600"/>
                      </a:cubicBezTo>
                      <a:lnTo>
                        <a:pt x="785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1" name="Arc 194"/>
                <p:cNvSpPr>
                  <a:spLocks/>
                </p:cNvSpPr>
                <p:nvPr/>
              </p:nvSpPr>
              <p:spPr bwMode="auto">
                <a:xfrm rot="1140000">
                  <a:off x="1158" y="4155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2" name="Arc 195"/>
                <p:cNvSpPr>
                  <a:spLocks/>
                </p:cNvSpPr>
                <p:nvPr/>
              </p:nvSpPr>
              <p:spPr bwMode="auto">
                <a:xfrm rot="1140000">
                  <a:off x="1198" y="4121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3" name="Arc 196"/>
                <p:cNvSpPr>
                  <a:spLocks/>
                </p:cNvSpPr>
                <p:nvPr/>
              </p:nvSpPr>
              <p:spPr bwMode="auto">
                <a:xfrm rot="1140000">
                  <a:off x="1223" y="4168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4" name="Arc 197"/>
                <p:cNvSpPr>
                  <a:spLocks/>
                </p:cNvSpPr>
                <p:nvPr/>
              </p:nvSpPr>
              <p:spPr bwMode="auto">
                <a:xfrm rot="1140000">
                  <a:off x="1226" y="4129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5" name="Arc 198"/>
                <p:cNvSpPr>
                  <a:spLocks/>
                </p:cNvSpPr>
                <p:nvPr/>
              </p:nvSpPr>
              <p:spPr bwMode="auto">
                <a:xfrm rot="1140000">
                  <a:off x="1075" y="4130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6" name="Arc 199"/>
                <p:cNvSpPr>
                  <a:spLocks/>
                </p:cNvSpPr>
                <p:nvPr/>
              </p:nvSpPr>
              <p:spPr bwMode="auto">
                <a:xfrm rot="1140000">
                  <a:off x="1116" y="4095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7" name="Arc 200"/>
                <p:cNvSpPr>
                  <a:spLocks/>
                </p:cNvSpPr>
                <p:nvPr/>
              </p:nvSpPr>
              <p:spPr bwMode="auto">
                <a:xfrm rot="1140000">
                  <a:off x="1137" y="4152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8" name="Arc 201"/>
                <p:cNvSpPr>
                  <a:spLocks/>
                </p:cNvSpPr>
                <p:nvPr/>
              </p:nvSpPr>
              <p:spPr bwMode="auto">
                <a:xfrm rot="1140000">
                  <a:off x="1142" y="4103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59" name="Arc 202"/>
                <p:cNvSpPr>
                  <a:spLocks/>
                </p:cNvSpPr>
                <p:nvPr/>
              </p:nvSpPr>
              <p:spPr bwMode="auto">
                <a:xfrm rot="1140000">
                  <a:off x="1001" y="4106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0" name="Arc 203"/>
                <p:cNvSpPr>
                  <a:spLocks/>
                </p:cNvSpPr>
                <p:nvPr/>
              </p:nvSpPr>
              <p:spPr bwMode="auto">
                <a:xfrm rot="1140000">
                  <a:off x="1040" y="4071"/>
                  <a:ext cx="29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1" name="Arc 204"/>
                <p:cNvSpPr>
                  <a:spLocks/>
                </p:cNvSpPr>
                <p:nvPr/>
              </p:nvSpPr>
              <p:spPr bwMode="auto">
                <a:xfrm rot="1140000">
                  <a:off x="1056" y="4129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2" name="Arc 205"/>
                <p:cNvSpPr>
                  <a:spLocks/>
                </p:cNvSpPr>
                <p:nvPr/>
              </p:nvSpPr>
              <p:spPr bwMode="auto">
                <a:xfrm rot="1140000">
                  <a:off x="1065" y="4076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3" name="Arc 206"/>
                <p:cNvSpPr>
                  <a:spLocks/>
                </p:cNvSpPr>
                <p:nvPr/>
              </p:nvSpPr>
              <p:spPr bwMode="auto">
                <a:xfrm rot="1140000">
                  <a:off x="918" y="4077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4" name="Arc 207"/>
                <p:cNvSpPr>
                  <a:spLocks/>
                </p:cNvSpPr>
                <p:nvPr/>
              </p:nvSpPr>
              <p:spPr bwMode="auto">
                <a:xfrm rot="1140000">
                  <a:off x="959" y="4042"/>
                  <a:ext cx="29" cy="49"/>
                </a:xfrm>
                <a:custGeom>
                  <a:avLst/>
                  <a:gdLst>
                    <a:gd name="T0" fmla="*/ 0 w 21596"/>
                    <a:gd name="T1" fmla="*/ 0 h 21588"/>
                    <a:gd name="T2" fmla="*/ 0 w 21596"/>
                    <a:gd name="T3" fmla="*/ 0 h 21588"/>
                    <a:gd name="T4" fmla="*/ 0 w 21596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8"/>
                    <a:gd name="T11" fmla="*/ 21596 w 21596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8" fill="none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</a:path>
                    <a:path w="21596" h="21588" stroke="0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  <a:lnTo>
                        <a:pt x="21596" y="21588"/>
                      </a:lnTo>
                      <a:lnTo>
                        <a:pt x="0" y="2115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5" name="Arc 208"/>
                <p:cNvSpPr>
                  <a:spLocks/>
                </p:cNvSpPr>
                <p:nvPr/>
              </p:nvSpPr>
              <p:spPr bwMode="auto">
                <a:xfrm rot="1140000">
                  <a:off x="979" y="4101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6" name="Arc 209"/>
                <p:cNvSpPr>
                  <a:spLocks/>
                </p:cNvSpPr>
                <p:nvPr/>
              </p:nvSpPr>
              <p:spPr bwMode="auto">
                <a:xfrm rot="1140000">
                  <a:off x="985" y="4050"/>
                  <a:ext cx="22" cy="48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67" name="Arc 210"/>
                <p:cNvSpPr>
                  <a:spLocks/>
                </p:cNvSpPr>
                <p:nvPr/>
              </p:nvSpPr>
              <p:spPr bwMode="auto">
                <a:xfrm rot="-9660000">
                  <a:off x="802" y="3993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200" b="1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grpSp>
        <p:nvGrpSpPr>
          <p:cNvPr id="161801" name="Group 215"/>
          <p:cNvGrpSpPr>
            <a:grpSpLocks/>
          </p:cNvGrpSpPr>
          <p:nvPr/>
        </p:nvGrpSpPr>
        <p:grpSpPr bwMode="auto">
          <a:xfrm>
            <a:off x="7503577" y="1702867"/>
            <a:ext cx="575733" cy="623888"/>
            <a:chOff x="4102" y="1044"/>
            <a:chExt cx="408" cy="393"/>
          </a:xfrm>
        </p:grpSpPr>
        <p:sp>
          <p:nvSpPr>
            <p:cNvPr id="223338" name="Oval 216"/>
            <p:cNvSpPr>
              <a:spLocks noChangeArrowheads="1"/>
            </p:cNvSpPr>
            <p:nvPr/>
          </p:nvSpPr>
          <p:spPr bwMode="auto">
            <a:xfrm>
              <a:off x="4102" y="1044"/>
              <a:ext cx="408" cy="393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 useBgFill="1">
          <p:nvSpPr>
            <p:cNvPr id="223339" name="Oval 217"/>
            <p:cNvSpPr>
              <a:spLocks noChangeArrowheads="1"/>
            </p:cNvSpPr>
            <p:nvPr/>
          </p:nvSpPr>
          <p:spPr bwMode="auto">
            <a:xfrm>
              <a:off x="4117" y="1061"/>
              <a:ext cx="377" cy="361"/>
            </a:xfrm>
            <a:prstGeom prst="ellipse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02" name="Group 218"/>
          <p:cNvGrpSpPr>
            <a:grpSpLocks/>
          </p:cNvGrpSpPr>
          <p:nvPr/>
        </p:nvGrpSpPr>
        <p:grpSpPr bwMode="auto">
          <a:xfrm>
            <a:off x="7410443" y="1609261"/>
            <a:ext cx="764822" cy="847725"/>
            <a:chOff x="4035" y="985"/>
            <a:chExt cx="543" cy="534"/>
          </a:xfrm>
        </p:grpSpPr>
        <p:grpSp>
          <p:nvGrpSpPr>
            <p:cNvPr id="223280" name="Group 219"/>
            <p:cNvGrpSpPr>
              <a:grpSpLocks/>
            </p:cNvGrpSpPr>
            <p:nvPr/>
          </p:nvGrpSpPr>
          <p:grpSpPr bwMode="auto">
            <a:xfrm>
              <a:off x="4105" y="1041"/>
              <a:ext cx="56" cy="82"/>
              <a:chOff x="4105" y="1041"/>
              <a:chExt cx="56" cy="82"/>
            </a:xfrm>
          </p:grpSpPr>
          <p:grpSp>
            <p:nvGrpSpPr>
              <p:cNvPr id="223334" name="Group 220"/>
              <p:cNvGrpSpPr>
                <a:grpSpLocks/>
              </p:cNvGrpSpPr>
              <p:nvPr/>
            </p:nvGrpSpPr>
            <p:grpSpPr bwMode="auto">
              <a:xfrm>
                <a:off x="4105" y="1041"/>
                <a:ext cx="50" cy="51"/>
                <a:chOff x="4105" y="1041"/>
                <a:chExt cx="50" cy="51"/>
              </a:xfrm>
            </p:grpSpPr>
            <p:sp>
              <p:nvSpPr>
                <p:cNvPr id="223336" name="Oval 221"/>
                <p:cNvSpPr>
                  <a:spLocks noChangeArrowheads="1"/>
                </p:cNvSpPr>
                <p:nvPr/>
              </p:nvSpPr>
              <p:spPr bwMode="auto">
                <a:xfrm>
                  <a:off x="4117" y="1041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37" name="Oval 222"/>
                <p:cNvSpPr>
                  <a:spLocks noChangeArrowheads="1"/>
                </p:cNvSpPr>
                <p:nvPr/>
              </p:nvSpPr>
              <p:spPr bwMode="auto">
                <a:xfrm>
                  <a:off x="4105" y="1056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223335" name="Rectangle 223"/>
              <p:cNvSpPr>
                <a:spLocks noChangeArrowheads="1"/>
              </p:cNvSpPr>
              <p:nvPr/>
            </p:nvSpPr>
            <p:spPr bwMode="auto">
              <a:xfrm rot="-2220000">
                <a:off x="4140" y="1048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81" name="Group 224"/>
            <p:cNvGrpSpPr>
              <a:grpSpLocks/>
            </p:cNvGrpSpPr>
            <p:nvPr/>
          </p:nvGrpSpPr>
          <p:grpSpPr bwMode="auto">
            <a:xfrm>
              <a:off x="4200" y="985"/>
              <a:ext cx="63" cy="42"/>
              <a:chOff x="4200" y="985"/>
              <a:chExt cx="63" cy="42"/>
            </a:xfrm>
          </p:grpSpPr>
          <p:sp>
            <p:nvSpPr>
              <p:cNvPr id="223332" name="Oval 225"/>
              <p:cNvSpPr>
                <a:spLocks noChangeArrowheads="1"/>
              </p:cNvSpPr>
              <p:nvPr/>
            </p:nvSpPr>
            <p:spPr bwMode="auto">
              <a:xfrm>
                <a:off x="4225" y="98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33" name="Oval 226"/>
              <p:cNvSpPr>
                <a:spLocks noChangeArrowheads="1"/>
              </p:cNvSpPr>
              <p:nvPr/>
            </p:nvSpPr>
            <p:spPr bwMode="auto">
              <a:xfrm>
                <a:off x="4200" y="993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82" name="Group 227"/>
            <p:cNvGrpSpPr>
              <a:grpSpLocks/>
            </p:cNvGrpSpPr>
            <p:nvPr/>
          </p:nvGrpSpPr>
          <p:grpSpPr bwMode="auto">
            <a:xfrm>
              <a:off x="4294" y="985"/>
              <a:ext cx="65" cy="35"/>
              <a:chOff x="4294" y="985"/>
              <a:chExt cx="65" cy="35"/>
            </a:xfrm>
          </p:grpSpPr>
          <p:sp>
            <p:nvSpPr>
              <p:cNvPr id="223330" name="Oval 228"/>
              <p:cNvSpPr>
                <a:spLocks noChangeArrowheads="1"/>
              </p:cNvSpPr>
              <p:nvPr/>
            </p:nvSpPr>
            <p:spPr bwMode="auto">
              <a:xfrm>
                <a:off x="4323" y="985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31" name="Oval 229"/>
              <p:cNvSpPr>
                <a:spLocks noChangeArrowheads="1"/>
              </p:cNvSpPr>
              <p:nvPr/>
            </p:nvSpPr>
            <p:spPr bwMode="auto">
              <a:xfrm>
                <a:off x="4294" y="985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83" name="Group 230"/>
            <p:cNvGrpSpPr>
              <a:grpSpLocks/>
            </p:cNvGrpSpPr>
            <p:nvPr/>
          </p:nvGrpSpPr>
          <p:grpSpPr bwMode="auto">
            <a:xfrm>
              <a:off x="4405" y="1008"/>
              <a:ext cx="58" cy="48"/>
              <a:chOff x="4405" y="1008"/>
              <a:chExt cx="58" cy="48"/>
            </a:xfrm>
          </p:grpSpPr>
          <p:sp>
            <p:nvSpPr>
              <p:cNvPr id="223328" name="Oval 231"/>
              <p:cNvSpPr>
                <a:spLocks noChangeArrowheads="1"/>
              </p:cNvSpPr>
              <p:nvPr/>
            </p:nvSpPr>
            <p:spPr bwMode="auto">
              <a:xfrm>
                <a:off x="4425" y="1020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29" name="Oval 232"/>
              <p:cNvSpPr>
                <a:spLocks noChangeArrowheads="1"/>
              </p:cNvSpPr>
              <p:nvPr/>
            </p:nvSpPr>
            <p:spPr bwMode="auto">
              <a:xfrm>
                <a:off x="4405" y="1008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23284" name="Oval 233"/>
            <p:cNvSpPr>
              <a:spLocks noChangeArrowheads="1"/>
            </p:cNvSpPr>
            <p:nvPr/>
          </p:nvSpPr>
          <p:spPr bwMode="auto">
            <a:xfrm>
              <a:off x="4048" y="1145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85" name="Oval 234"/>
            <p:cNvSpPr>
              <a:spLocks noChangeArrowheads="1"/>
            </p:cNvSpPr>
            <p:nvPr/>
          </p:nvSpPr>
          <p:spPr bwMode="auto">
            <a:xfrm>
              <a:off x="4044" y="116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23286" name="Group 235"/>
            <p:cNvGrpSpPr>
              <a:grpSpLocks/>
            </p:cNvGrpSpPr>
            <p:nvPr/>
          </p:nvGrpSpPr>
          <p:grpSpPr bwMode="auto">
            <a:xfrm>
              <a:off x="4144" y="1436"/>
              <a:ext cx="59" cy="49"/>
              <a:chOff x="4144" y="1436"/>
              <a:chExt cx="59" cy="49"/>
            </a:xfrm>
          </p:grpSpPr>
          <p:sp>
            <p:nvSpPr>
              <p:cNvPr id="223326" name="Oval 236"/>
              <p:cNvSpPr>
                <a:spLocks noChangeArrowheads="1"/>
              </p:cNvSpPr>
              <p:nvPr/>
            </p:nvSpPr>
            <p:spPr bwMode="auto">
              <a:xfrm>
                <a:off x="4166" y="1452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27" name="Oval 237"/>
              <p:cNvSpPr>
                <a:spLocks noChangeArrowheads="1"/>
              </p:cNvSpPr>
              <p:nvPr/>
            </p:nvSpPr>
            <p:spPr bwMode="auto">
              <a:xfrm>
                <a:off x="4144" y="1436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87" name="Group 238"/>
            <p:cNvGrpSpPr>
              <a:grpSpLocks/>
            </p:cNvGrpSpPr>
            <p:nvPr/>
          </p:nvGrpSpPr>
          <p:grpSpPr bwMode="auto">
            <a:xfrm>
              <a:off x="4237" y="1477"/>
              <a:ext cx="67" cy="42"/>
              <a:chOff x="4237" y="1477"/>
              <a:chExt cx="67" cy="42"/>
            </a:xfrm>
          </p:grpSpPr>
          <p:sp>
            <p:nvSpPr>
              <p:cNvPr id="223324" name="Oval 239"/>
              <p:cNvSpPr>
                <a:spLocks noChangeArrowheads="1"/>
              </p:cNvSpPr>
              <p:nvPr/>
            </p:nvSpPr>
            <p:spPr bwMode="auto">
              <a:xfrm>
                <a:off x="4266" y="1484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25" name="Oval 240"/>
              <p:cNvSpPr>
                <a:spLocks noChangeArrowheads="1"/>
              </p:cNvSpPr>
              <p:nvPr/>
            </p:nvSpPr>
            <p:spPr bwMode="auto">
              <a:xfrm>
                <a:off x="4237" y="1477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88" name="Group 241"/>
            <p:cNvGrpSpPr>
              <a:grpSpLocks/>
            </p:cNvGrpSpPr>
            <p:nvPr/>
          </p:nvGrpSpPr>
          <p:grpSpPr bwMode="auto">
            <a:xfrm>
              <a:off x="4360" y="1453"/>
              <a:ext cx="66" cy="50"/>
              <a:chOff x="4360" y="1453"/>
              <a:chExt cx="66" cy="50"/>
            </a:xfrm>
          </p:grpSpPr>
          <p:sp>
            <p:nvSpPr>
              <p:cNvPr id="223322" name="Oval 242"/>
              <p:cNvSpPr>
                <a:spLocks noChangeArrowheads="1"/>
              </p:cNvSpPr>
              <p:nvPr/>
            </p:nvSpPr>
            <p:spPr bwMode="auto">
              <a:xfrm>
                <a:off x="4390" y="1453"/>
                <a:ext cx="36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23" name="Oval 243"/>
              <p:cNvSpPr>
                <a:spLocks noChangeArrowheads="1"/>
              </p:cNvSpPr>
              <p:nvPr/>
            </p:nvSpPr>
            <p:spPr bwMode="auto">
              <a:xfrm>
                <a:off x="4360" y="1469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89" name="Group 244"/>
            <p:cNvGrpSpPr>
              <a:grpSpLocks/>
            </p:cNvGrpSpPr>
            <p:nvPr/>
          </p:nvGrpSpPr>
          <p:grpSpPr bwMode="auto">
            <a:xfrm>
              <a:off x="4468" y="1368"/>
              <a:ext cx="60" cy="62"/>
              <a:chOff x="4468" y="1368"/>
              <a:chExt cx="60" cy="62"/>
            </a:xfrm>
          </p:grpSpPr>
          <p:sp>
            <p:nvSpPr>
              <p:cNvPr id="223320" name="Oval 245"/>
              <p:cNvSpPr>
                <a:spLocks noChangeArrowheads="1"/>
              </p:cNvSpPr>
              <p:nvPr/>
            </p:nvSpPr>
            <p:spPr bwMode="auto">
              <a:xfrm>
                <a:off x="4490" y="1368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21" name="Oval 246"/>
              <p:cNvSpPr>
                <a:spLocks noChangeArrowheads="1"/>
              </p:cNvSpPr>
              <p:nvPr/>
            </p:nvSpPr>
            <p:spPr bwMode="auto">
              <a:xfrm>
                <a:off x="4468" y="139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90" name="Group 247"/>
            <p:cNvGrpSpPr>
              <a:grpSpLocks/>
            </p:cNvGrpSpPr>
            <p:nvPr/>
          </p:nvGrpSpPr>
          <p:grpSpPr bwMode="auto">
            <a:xfrm>
              <a:off x="4537" y="1252"/>
              <a:ext cx="41" cy="70"/>
              <a:chOff x="4537" y="1252"/>
              <a:chExt cx="41" cy="70"/>
            </a:xfrm>
          </p:grpSpPr>
          <p:sp>
            <p:nvSpPr>
              <p:cNvPr id="223318" name="Oval 248"/>
              <p:cNvSpPr>
                <a:spLocks noChangeArrowheads="1"/>
              </p:cNvSpPr>
              <p:nvPr/>
            </p:nvSpPr>
            <p:spPr bwMode="auto">
              <a:xfrm>
                <a:off x="4540" y="125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19" name="Oval 249"/>
              <p:cNvSpPr>
                <a:spLocks noChangeArrowheads="1"/>
              </p:cNvSpPr>
              <p:nvPr/>
            </p:nvSpPr>
            <p:spPr bwMode="auto">
              <a:xfrm>
                <a:off x="4537" y="1285"/>
                <a:ext cx="36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91" name="Group 250"/>
            <p:cNvGrpSpPr>
              <a:grpSpLocks/>
            </p:cNvGrpSpPr>
            <p:nvPr/>
          </p:nvGrpSpPr>
          <p:grpSpPr bwMode="auto">
            <a:xfrm>
              <a:off x="4522" y="1140"/>
              <a:ext cx="44" cy="62"/>
              <a:chOff x="4522" y="1140"/>
              <a:chExt cx="44" cy="62"/>
            </a:xfrm>
          </p:grpSpPr>
          <p:sp>
            <p:nvSpPr>
              <p:cNvPr id="223316" name="Oval 251"/>
              <p:cNvSpPr>
                <a:spLocks noChangeArrowheads="1"/>
              </p:cNvSpPr>
              <p:nvPr/>
            </p:nvSpPr>
            <p:spPr bwMode="auto">
              <a:xfrm>
                <a:off x="4522" y="1140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17" name="Oval 252"/>
              <p:cNvSpPr>
                <a:spLocks noChangeArrowheads="1"/>
              </p:cNvSpPr>
              <p:nvPr/>
            </p:nvSpPr>
            <p:spPr bwMode="auto">
              <a:xfrm>
                <a:off x="4530" y="1166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92" name="Group 253"/>
            <p:cNvGrpSpPr>
              <a:grpSpLocks/>
            </p:cNvGrpSpPr>
            <p:nvPr/>
          </p:nvGrpSpPr>
          <p:grpSpPr bwMode="auto">
            <a:xfrm>
              <a:off x="4480" y="1068"/>
              <a:ext cx="49" cy="55"/>
              <a:chOff x="4480" y="1068"/>
              <a:chExt cx="49" cy="55"/>
            </a:xfrm>
          </p:grpSpPr>
          <p:sp>
            <p:nvSpPr>
              <p:cNvPr id="223314" name="Oval 254"/>
              <p:cNvSpPr>
                <a:spLocks noChangeArrowheads="1"/>
              </p:cNvSpPr>
              <p:nvPr/>
            </p:nvSpPr>
            <p:spPr bwMode="auto">
              <a:xfrm>
                <a:off x="4480" y="1068"/>
                <a:ext cx="38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315" name="Oval 255"/>
              <p:cNvSpPr>
                <a:spLocks noChangeArrowheads="1"/>
              </p:cNvSpPr>
              <p:nvPr/>
            </p:nvSpPr>
            <p:spPr bwMode="auto">
              <a:xfrm>
                <a:off x="4492" y="1089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23293" name="Rectangle 256"/>
            <p:cNvSpPr>
              <a:spLocks noChangeArrowheads="1"/>
            </p:cNvSpPr>
            <p:nvPr/>
          </p:nvSpPr>
          <p:spPr bwMode="auto">
            <a:xfrm rot="1920000">
              <a:off x="4417" y="101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94" name="Rectangle 257"/>
            <p:cNvSpPr>
              <a:spLocks noChangeArrowheads="1"/>
            </p:cNvSpPr>
            <p:nvPr/>
          </p:nvSpPr>
          <p:spPr bwMode="auto">
            <a:xfrm rot="1680000">
              <a:off x="4180" y="1392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95" name="Rectangle 258"/>
            <p:cNvSpPr>
              <a:spLocks noChangeArrowheads="1"/>
            </p:cNvSpPr>
            <p:nvPr/>
          </p:nvSpPr>
          <p:spPr bwMode="auto">
            <a:xfrm rot="240000">
              <a:off x="4316" y="987"/>
              <a:ext cx="22" cy="81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96" name="Rectangle 259"/>
            <p:cNvSpPr>
              <a:spLocks noChangeArrowheads="1"/>
            </p:cNvSpPr>
            <p:nvPr/>
          </p:nvSpPr>
          <p:spPr bwMode="auto">
            <a:xfrm rot="6420000">
              <a:off x="4083" y="1140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97" name="Rectangle 260"/>
            <p:cNvSpPr>
              <a:spLocks noChangeArrowheads="1"/>
            </p:cNvSpPr>
            <p:nvPr/>
          </p:nvSpPr>
          <p:spPr bwMode="auto">
            <a:xfrm rot="-840000">
              <a:off x="4227" y="991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23298" name="Group 261"/>
            <p:cNvGrpSpPr>
              <a:grpSpLocks/>
            </p:cNvGrpSpPr>
            <p:nvPr/>
          </p:nvGrpSpPr>
          <p:grpSpPr bwMode="auto">
            <a:xfrm>
              <a:off x="4035" y="1274"/>
              <a:ext cx="96" cy="59"/>
              <a:chOff x="4035" y="1274"/>
              <a:chExt cx="96" cy="59"/>
            </a:xfrm>
          </p:grpSpPr>
          <p:grpSp>
            <p:nvGrpSpPr>
              <p:cNvPr id="223310" name="Group 262"/>
              <p:cNvGrpSpPr>
                <a:grpSpLocks/>
              </p:cNvGrpSpPr>
              <p:nvPr/>
            </p:nvGrpSpPr>
            <p:grpSpPr bwMode="auto">
              <a:xfrm>
                <a:off x="4035" y="1274"/>
                <a:ext cx="49" cy="59"/>
                <a:chOff x="4035" y="1274"/>
                <a:chExt cx="49" cy="59"/>
              </a:xfrm>
            </p:grpSpPr>
            <p:sp>
              <p:nvSpPr>
                <p:cNvPr id="223312" name="Oval 263"/>
                <p:cNvSpPr>
                  <a:spLocks noChangeArrowheads="1"/>
                </p:cNvSpPr>
                <p:nvPr/>
              </p:nvSpPr>
              <p:spPr bwMode="auto">
                <a:xfrm>
                  <a:off x="4035" y="1274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13" name="Oval 264"/>
                <p:cNvSpPr>
                  <a:spLocks noChangeArrowheads="1"/>
                </p:cNvSpPr>
                <p:nvPr/>
              </p:nvSpPr>
              <p:spPr bwMode="auto">
                <a:xfrm>
                  <a:off x="4046" y="1299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223311" name="Rectangle 265"/>
              <p:cNvSpPr>
                <a:spLocks noChangeArrowheads="1"/>
              </p:cNvSpPr>
              <p:nvPr/>
            </p:nvSpPr>
            <p:spPr bwMode="auto">
              <a:xfrm rot="4320000">
                <a:off x="4078" y="1253"/>
                <a:ext cx="21" cy="8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3299" name="Group 266"/>
            <p:cNvGrpSpPr>
              <a:grpSpLocks/>
            </p:cNvGrpSpPr>
            <p:nvPr/>
          </p:nvGrpSpPr>
          <p:grpSpPr bwMode="auto">
            <a:xfrm>
              <a:off x="4081" y="1365"/>
              <a:ext cx="87" cy="52"/>
              <a:chOff x="4081" y="1365"/>
              <a:chExt cx="87" cy="52"/>
            </a:xfrm>
          </p:grpSpPr>
          <p:grpSp>
            <p:nvGrpSpPr>
              <p:cNvPr id="223306" name="Group 267"/>
              <p:cNvGrpSpPr>
                <a:grpSpLocks/>
              </p:cNvGrpSpPr>
              <p:nvPr/>
            </p:nvGrpSpPr>
            <p:grpSpPr bwMode="auto">
              <a:xfrm>
                <a:off x="4081" y="1365"/>
                <a:ext cx="49" cy="52"/>
                <a:chOff x="4081" y="1365"/>
                <a:chExt cx="49" cy="52"/>
              </a:xfrm>
            </p:grpSpPr>
            <p:sp>
              <p:nvSpPr>
                <p:cNvPr id="223308" name="Oval 268"/>
                <p:cNvSpPr>
                  <a:spLocks noChangeArrowheads="1"/>
                </p:cNvSpPr>
                <p:nvPr/>
              </p:nvSpPr>
              <p:spPr bwMode="auto">
                <a:xfrm>
                  <a:off x="4088" y="1378"/>
                  <a:ext cx="42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309" name="Oval 269"/>
                <p:cNvSpPr>
                  <a:spLocks noChangeArrowheads="1"/>
                </p:cNvSpPr>
                <p:nvPr/>
              </p:nvSpPr>
              <p:spPr bwMode="auto">
                <a:xfrm>
                  <a:off x="4081" y="1365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223307" name="Rectangle 270"/>
              <p:cNvSpPr>
                <a:spLocks noChangeArrowheads="1"/>
              </p:cNvSpPr>
              <p:nvPr/>
            </p:nvSpPr>
            <p:spPr bwMode="auto">
              <a:xfrm rot="3000000">
                <a:off x="4118" y="1336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23300" name="Rectangle 271"/>
            <p:cNvSpPr>
              <a:spLocks noChangeArrowheads="1"/>
            </p:cNvSpPr>
            <p:nvPr/>
          </p:nvSpPr>
          <p:spPr bwMode="auto">
            <a:xfrm rot="660000">
              <a:off x="4270" y="143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301" name="Rectangle 272"/>
            <p:cNvSpPr>
              <a:spLocks noChangeArrowheads="1"/>
            </p:cNvSpPr>
            <p:nvPr/>
          </p:nvSpPr>
          <p:spPr bwMode="auto">
            <a:xfrm rot="2880000">
              <a:off x="4480" y="1067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302" name="Rectangle 273"/>
            <p:cNvSpPr>
              <a:spLocks noChangeArrowheads="1"/>
            </p:cNvSpPr>
            <p:nvPr/>
          </p:nvSpPr>
          <p:spPr bwMode="auto">
            <a:xfrm rot="4080000">
              <a:off x="4516" y="1140"/>
              <a:ext cx="22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303" name="Rectangle 274"/>
            <p:cNvSpPr>
              <a:spLocks noChangeArrowheads="1"/>
            </p:cNvSpPr>
            <p:nvPr/>
          </p:nvSpPr>
          <p:spPr bwMode="auto">
            <a:xfrm rot="-1080000">
              <a:off x="4376" y="1408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304" name="Rectangle 275"/>
            <p:cNvSpPr>
              <a:spLocks noChangeArrowheads="1"/>
            </p:cNvSpPr>
            <p:nvPr/>
          </p:nvSpPr>
          <p:spPr bwMode="auto">
            <a:xfrm rot="-2880000">
              <a:off x="4470" y="1341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305" name="Rectangle 276"/>
            <p:cNvSpPr>
              <a:spLocks noChangeArrowheads="1"/>
            </p:cNvSpPr>
            <p:nvPr/>
          </p:nvSpPr>
          <p:spPr bwMode="auto">
            <a:xfrm rot="5880000">
              <a:off x="4522" y="1240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03" name="Group 277"/>
          <p:cNvGrpSpPr>
            <a:grpSpLocks/>
          </p:cNvGrpSpPr>
          <p:nvPr/>
        </p:nvGrpSpPr>
        <p:grpSpPr bwMode="auto">
          <a:xfrm>
            <a:off x="4441464" y="1836273"/>
            <a:ext cx="172156" cy="625475"/>
            <a:chOff x="1932" y="1128"/>
            <a:chExt cx="122" cy="394"/>
          </a:xfrm>
        </p:grpSpPr>
        <p:sp>
          <p:nvSpPr>
            <p:cNvPr id="223272" name="Line 278"/>
            <p:cNvSpPr>
              <a:spLocks noChangeShapeType="1"/>
            </p:cNvSpPr>
            <p:nvPr/>
          </p:nvSpPr>
          <p:spPr bwMode="auto">
            <a:xfrm>
              <a:off x="1952" y="1280"/>
              <a:ext cx="27" cy="154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3" name="Line 279"/>
            <p:cNvSpPr>
              <a:spLocks noChangeShapeType="1"/>
            </p:cNvSpPr>
            <p:nvPr/>
          </p:nvSpPr>
          <p:spPr bwMode="auto">
            <a:xfrm flipH="1">
              <a:off x="1963" y="1434"/>
              <a:ext cx="14" cy="32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4" name="Line 280"/>
            <p:cNvSpPr>
              <a:spLocks noChangeShapeType="1"/>
            </p:cNvSpPr>
            <p:nvPr/>
          </p:nvSpPr>
          <p:spPr bwMode="auto">
            <a:xfrm>
              <a:off x="1963" y="1458"/>
              <a:ext cx="8" cy="35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5" name="Arc 281"/>
            <p:cNvSpPr>
              <a:spLocks/>
            </p:cNvSpPr>
            <p:nvPr/>
          </p:nvSpPr>
          <p:spPr bwMode="auto">
            <a:xfrm>
              <a:off x="1957" y="1490"/>
              <a:ext cx="15" cy="32"/>
            </a:xfrm>
            <a:custGeom>
              <a:avLst/>
              <a:gdLst>
                <a:gd name="T0" fmla="*/ 0 w 21590"/>
                <a:gd name="T1" fmla="*/ 0 h 21554"/>
                <a:gd name="T2" fmla="*/ 0 w 21590"/>
                <a:gd name="T3" fmla="*/ 0 h 21554"/>
                <a:gd name="T4" fmla="*/ 0 w 21590"/>
                <a:gd name="T5" fmla="*/ 0 h 21554"/>
                <a:gd name="T6" fmla="*/ 0 60000 65536"/>
                <a:gd name="T7" fmla="*/ 0 60000 65536"/>
                <a:gd name="T8" fmla="*/ 0 60000 65536"/>
                <a:gd name="T9" fmla="*/ 0 w 21590"/>
                <a:gd name="T10" fmla="*/ 0 h 21554"/>
                <a:gd name="T11" fmla="*/ 21590 w 21590"/>
                <a:gd name="T12" fmla="*/ 21554 h 215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0" h="21554" fill="none" extrusionOk="0">
                  <a:moveTo>
                    <a:pt x="0" y="20890"/>
                  </a:moveTo>
                  <a:cubicBezTo>
                    <a:pt x="342" y="9770"/>
                    <a:pt x="9074" y="729"/>
                    <a:pt x="20175" y="0"/>
                  </a:cubicBezTo>
                </a:path>
                <a:path w="21590" h="21554" stroke="0" extrusionOk="0">
                  <a:moveTo>
                    <a:pt x="0" y="20890"/>
                  </a:moveTo>
                  <a:cubicBezTo>
                    <a:pt x="342" y="9770"/>
                    <a:pt x="9074" y="729"/>
                    <a:pt x="20175" y="0"/>
                  </a:cubicBezTo>
                  <a:lnTo>
                    <a:pt x="21590" y="21554"/>
                  </a:lnTo>
                  <a:lnTo>
                    <a:pt x="0" y="2089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6" name="Arc 282"/>
            <p:cNvSpPr>
              <a:spLocks/>
            </p:cNvSpPr>
            <p:nvPr/>
          </p:nvSpPr>
          <p:spPr bwMode="auto">
            <a:xfrm>
              <a:off x="1932" y="1237"/>
              <a:ext cx="45" cy="49"/>
            </a:xfrm>
            <a:custGeom>
              <a:avLst/>
              <a:gdLst>
                <a:gd name="T0" fmla="*/ 0 w 36115"/>
                <a:gd name="T1" fmla="*/ 0 h 43186"/>
                <a:gd name="T2" fmla="*/ 0 w 36115"/>
                <a:gd name="T3" fmla="*/ 0 h 43186"/>
                <a:gd name="T4" fmla="*/ 0 w 36115"/>
                <a:gd name="T5" fmla="*/ 0 h 43186"/>
                <a:gd name="T6" fmla="*/ 0 60000 65536"/>
                <a:gd name="T7" fmla="*/ 0 60000 65536"/>
                <a:gd name="T8" fmla="*/ 0 60000 65536"/>
                <a:gd name="T9" fmla="*/ 0 w 36115"/>
                <a:gd name="T10" fmla="*/ 0 h 43186"/>
                <a:gd name="T11" fmla="*/ 36115 w 36115"/>
                <a:gd name="T12" fmla="*/ 43186 h 431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115" h="43186" fill="none" extrusionOk="0">
                  <a:moveTo>
                    <a:pt x="15297" y="0"/>
                  </a:moveTo>
                  <a:cubicBezTo>
                    <a:pt x="26914" y="421"/>
                    <a:pt x="36115" y="9961"/>
                    <a:pt x="36115" y="21586"/>
                  </a:cubicBezTo>
                  <a:cubicBezTo>
                    <a:pt x="36115" y="33515"/>
                    <a:pt x="26444" y="43186"/>
                    <a:pt x="14515" y="43186"/>
                  </a:cubicBezTo>
                  <a:cubicBezTo>
                    <a:pt x="9148" y="43185"/>
                    <a:pt x="3974" y="41188"/>
                    <a:pt x="-1" y="37582"/>
                  </a:cubicBezTo>
                </a:path>
                <a:path w="36115" h="43186" stroke="0" extrusionOk="0">
                  <a:moveTo>
                    <a:pt x="15297" y="0"/>
                  </a:moveTo>
                  <a:cubicBezTo>
                    <a:pt x="26914" y="421"/>
                    <a:pt x="36115" y="9961"/>
                    <a:pt x="36115" y="21586"/>
                  </a:cubicBezTo>
                  <a:cubicBezTo>
                    <a:pt x="36115" y="33515"/>
                    <a:pt x="26444" y="43186"/>
                    <a:pt x="14515" y="43186"/>
                  </a:cubicBezTo>
                  <a:cubicBezTo>
                    <a:pt x="9148" y="43185"/>
                    <a:pt x="3974" y="41188"/>
                    <a:pt x="-1" y="37582"/>
                  </a:cubicBezTo>
                  <a:lnTo>
                    <a:pt x="14515" y="21586"/>
                  </a:lnTo>
                  <a:lnTo>
                    <a:pt x="15297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7" name="Arc 283"/>
            <p:cNvSpPr>
              <a:spLocks/>
            </p:cNvSpPr>
            <p:nvPr/>
          </p:nvSpPr>
          <p:spPr bwMode="auto">
            <a:xfrm>
              <a:off x="1950" y="1197"/>
              <a:ext cx="44" cy="48"/>
            </a:xfrm>
            <a:custGeom>
              <a:avLst/>
              <a:gdLst>
                <a:gd name="T0" fmla="*/ 0 w 36100"/>
                <a:gd name="T1" fmla="*/ 0 h 43185"/>
                <a:gd name="T2" fmla="*/ 0 w 36100"/>
                <a:gd name="T3" fmla="*/ 0 h 43185"/>
                <a:gd name="T4" fmla="*/ 0 w 36100"/>
                <a:gd name="T5" fmla="*/ 0 h 43185"/>
                <a:gd name="T6" fmla="*/ 0 60000 65536"/>
                <a:gd name="T7" fmla="*/ 0 60000 65536"/>
                <a:gd name="T8" fmla="*/ 0 60000 65536"/>
                <a:gd name="T9" fmla="*/ 0 w 36100"/>
                <a:gd name="T10" fmla="*/ 0 h 43185"/>
                <a:gd name="T11" fmla="*/ 36100 w 36100"/>
                <a:gd name="T12" fmla="*/ 43185 h 431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100" h="43185" fill="none" extrusionOk="0">
                  <a:moveTo>
                    <a:pt x="15314" y="0"/>
                  </a:moveTo>
                  <a:cubicBezTo>
                    <a:pt x="26918" y="438"/>
                    <a:pt x="36100" y="9972"/>
                    <a:pt x="36100" y="21585"/>
                  </a:cubicBezTo>
                  <a:cubicBezTo>
                    <a:pt x="36100" y="33514"/>
                    <a:pt x="26429" y="43185"/>
                    <a:pt x="14500" y="43185"/>
                  </a:cubicBezTo>
                  <a:cubicBezTo>
                    <a:pt x="9140" y="43184"/>
                    <a:pt x="3972" y="41192"/>
                    <a:pt x="0" y="37594"/>
                  </a:cubicBezTo>
                </a:path>
                <a:path w="36100" h="43185" stroke="0" extrusionOk="0">
                  <a:moveTo>
                    <a:pt x="15314" y="0"/>
                  </a:moveTo>
                  <a:cubicBezTo>
                    <a:pt x="26918" y="438"/>
                    <a:pt x="36100" y="9972"/>
                    <a:pt x="36100" y="21585"/>
                  </a:cubicBezTo>
                  <a:cubicBezTo>
                    <a:pt x="36100" y="33514"/>
                    <a:pt x="26429" y="43185"/>
                    <a:pt x="14500" y="43185"/>
                  </a:cubicBezTo>
                  <a:cubicBezTo>
                    <a:pt x="9140" y="43184"/>
                    <a:pt x="3972" y="41192"/>
                    <a:pt x="0" y="37594"/>
                  </a:cubicBezTo>
                  <a:lnTo>
                    <a:pt x="14500" y="21585"/>
                  </a:lnTo>
                  <a:lnTo>
                    <a:pt x="15314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8" name="Arc 284"/>
            <p:cNvSpPr>
              <a:spLocks/>
            </p:cNvSpPr>
            <p:nvPr/>
          </p:nvSpPr>
          <p:spPr bwMode="auto">
            <a:xfrm>
              <a:off x="1964" y="1158"/>
              <a:ext cx="44" cy="47"/>
            </a:xfrm>
            <a:custGeom>
              <a:avLst/>
              <a:gdLst>
                <a:gd name="T0" fmla="*/ 0 w 36263"/>
                <a:gd name="T1" fmla="*/ 0 h 41355"/>
                <a:gd name="T2" fmla="*/ 0 w 36263"/>
                <a:gd name="T3" fmla="*/ 0 h 41355"/>
                <a:gd name="T4" fmla="*/ 0 w 36263"/>
                <a:gd name="T5" fmla="*/ 0 h 41355"/>
                <a:gd name="T6" fmla="*/ 0 60000 65536"/>
                <a:gd name="T7" fmla="*/ 0 60000 65536"/>
                <a:gd name="T8" fmla="*/ 0 60000 65536"/>
                <a:gd name="T9" fmla="*/ 0 w 36263"/>
                <a:gd name="T10" fmla="*/ 0 h 41355"/>
                <a:gd name="T11" fmla="*/ 36263 w 36263"/>
                <a:gd name="T12" fmla="*/ 41355 h 413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263" h="41355" fill="none" extrusionOk="0">
                  <a:moveTo>
                    <a:pt x="23397" y="0"/>
                  </a:moveTo>
                  <a:cubicBezTo>
                    <a:pt x="31218" y="3458"/>
                    <a:pt x="36263" y="11204"/>
                    <a:pt x="36263" y="19755"/>
                  </a:cubicBezTo>
                  <a:cubicBezTo>
                    <a:pt x="36263" y="31684"/>
                    <a:pt x="26592" y="41355"/>
                    <a:pt x="14663" y="41355"/>
                  </a:cubicBezTo>
                  <a:cubicBezTo>
                    <a:pt x="9227" y="41354"/>
                    <a:pt x="3991" y="39305"/>
                    <a:pt x="-1" y="35615"/>
                  </a:cubicBezTo>
                </a:path>
                <a:path w="36263" h="41355" stroke="0" extrusionOk="0">
                  <a:moveTo>
                    <a:pt x="23397" y="0"/>
                  </a:moveTo>
                  <a:cubicBezTo>
                    <a:pt x="31218" y="3458"/>
                    <a:pt x="36263" y="11204"/>
                    <a:pt x="36263" y="19755"/>
                  </a:cubicBezTo>
                  <a:cubicBezTo>
                    <a:pt x="36263" y="31684"/>
                    <a:pt x="26592" y="41355"/>
                    <a:pt x="14663" y="41355"/>
                  </a:cubicBezTo>
                  <a:cubicBezTo>
                    <a:pt x="9227" y="41354"/>
                    <a:pt x="3991" y="39305"/>
                    <a:pt x="-1" y="35615"/>
                  </a:cubicBezTo>
                  <a:lnTo>
                    <a:pt x="14663" y="19755"/>
                  </a:lnTo>
                  <a:lnTo>
                    <a:pt x="23397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9" name="Arc 285"/>
            <p:cNvSpPr>
              <a:spLocks/>
            </p:cNvSpPr>
            <p:nvPr/>
          </p:nvSpPr>
          <p:spPr bwMode="auto">
            <a:xfrm>
              <a:off x="1990" y="1128"/>
              <a:ext cx="64" cy="46"/>
            </a:xfrm>
            <a:custGeom>
              <a:avLst/>
              <a:gdLst>
                <a:gd name="T0" fmla="*/ 0 w 40969"/>
                <a:gd name="T1" fmla="*/ 0 h 24899"/>
                <a:gd name="T2" fmla="*/ 0 w 40969"/>
                <a:gd name="T3" fmla="*/ 0 h 24899"/>
                <a:gd name="T4" fmla="*/ 0 w 40969"/>
                <a:gd name="T5" fmla="*/ 0 h 24899"/>
                <a:gd name="T6" fmla="*/ 0 60000 65536"/>
                <a:gd name="T7" fmla="*/ 0 60000 65536"/>
                <a:gd name="T8" fmla="*/ 0 60000 65536"/>
                <a:gd name="T9" fmla="*/ 0 w 40969"/>
                <a:gd name="T10" fmla="*/ 0 h 24899"/>
                <a:gd name="T11" fmla="*/ 40969 w 40969"/>
                <a:gd name="T12" fmla="*/ 24899 h 248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969" h="24899" fill="none" extrusionOk="0">
                  <a:moveTo>
                    <a:pt x="40715" y="0"/>
                  </a:moveTo>
                  <a:cubicBezTo>
                    <a:pt x="40884" y="1091"/>
                    <a:pt x="40969" y="2194"/>
                    <a:pt x="40969" y="3299"/>
                  </a:cubicBezTo>
                  <a:cubicBezTo>
                    <a:pt x="40969" y="15228"/>
                    <a:pt x="31298" y="24899"/>
                    <a:pt x="19369" y="24899"/>
                  </a:cubicBezTo>
                  <a:cubicBezTo>
                    <a:pt x="11147" y="24898"/>
                    <a:pt x="3638" y="20231"/>
                    <a:pt x="-1" y="12859"/>
                  </a:cubicBezTo>
                </a:path>
                <a:path w="40969" h="24899" stroke="0" extrusionOk="0">
                  <a:moveTo>
                    <a:pt x="40715" y="0"/>
                  </a:moveTo>
                  <a:cubicBezTo>
                    <a:pt x="40884" y="1091"/>
                    <a:pt x="40969" y="2194"/>
                    <a:pt x="40969" y="3299"/>
                  </a:cubicBezTo>
                  <a:cubicBezTo>
                    <a:pt x="40969" y="15228"/>
                    <a:pt x="31298" y="24899"/>
                    <a:pt x="19369" y="24899"/>
                  </a:cubicBezTo>
                  <a:cubicBezTo>
                    <a:pt x="11147" y="24898"/>
                    <a:pt x="3638" y="20231"/>
                    <a:pt x="-1" y="12859"/>
                  </a:cubicBezTo>
                  <a:lnTo>
                    <a:pt x="19369" y="3299"/>
                  </a:lnTo>
                  <a:lnTo>
                    <a:pt x="40715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04" name="Group 286"/>
          <p:cNvGrpSpPr>
            <a:grpSpLocks/>
          </p:cNvGrpSpPr>
          <p:nvPr/>
        </p:nvGrpSpPr>
        <p:grpSpPr bwMode="auto">
          <a:xfrm>
            <a:off x="4073192" y="2172823"/>
            <a:ext cx="341489" cy="327025"/>
            <a:chOff x="1671" y="1340"/>
            <a:chExt cx="241" cy="206"/>
          </a:xfrm>
        </p:grpSpPr>
        <p:sp>
          <p:nvSpPr>
            <p:cNvPr id="223258" name="Arc 287"/>
            <p:cNvSpPr>
              <a:spLocks/>
            </p:cNvSpPr>
            <p:nvPr/>
          </p:nvSpPr>
          <p:spPr bwMode="auto">
            <a:xfrm rot="-840000">
              <a:off x="1679" y="1444"/>
              <a:ext cx="19" cy="102"/>
            </a:xfrm>
            <a:custGeom>
              <a:avLst/>
              <a:gdLst>
                <a:gd name="T0" fmla="*/ 0 w 21600"/>
                <a:gd name="T1" fmla="*/ 0 h 20444"/>
                <a:gd name="T2" fmla="*/ 0 w 21600"/>
                <a:gd name="T3" fmla="*/ 0 h 20444"/>
                <a:gd name="T4" fmla="*/ 0 w 21600"/>
                <a:gd name="T5" fmla="*/ 0 h 2044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444"/>
                <a:gd name="T11" fmla="*/ 21600 w 21600"/>
                <a:gd name="T12" fmla="*/ 20444 h 204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444" fill="none" extrusionOk="0">
                  <a:moveTo>
                    <a:pt x="21600" y="0"/>
                  </a:moveTo>
                  <a:cubicBezTo>
                    <a:pt x="21600" y="9242"/>
                    <a:pt x="15719" y="17460"/>
                    <a:pt x="6971" y="20443"/>
                  </a:cubicBezTo>
                </a:path>
                <a:path w="21600" h="20444" stroke="0" extrusionOk="0">
                  <a:moveTo>
                    <a:pt x="21600" y="0"/>
                  </a:moveTo>
                  <a:cubicBezTo>
                    <a:pt x="21600" y="9242"/>
                    <a:pt x="15719" y="17460"/>
                    <a:pt x="6971" y="20443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59" name="Arc 288"/>
            <p:cNvSpPr>
              <a:spLocks/>
            </p:cNvSpPr>
            <p:nvPr/>
          </p:nvSpPr>
          <p:spPr bwMode="auto">
            <a:xfrm rot="-840000">
              <a:off x="1671" y="1383"/>
              <a:ext cx="16" cy="59"/>
            </a:xfrm>
            <a:custGeom>
              <a:avLst/>
              <a:gdLst>
                <a:gd name="T0" fmla="*/ 0 w 21600"/>
                <a:gd name="T1" fmla="*/ 0 h 21555"/>
                <a:gd name="T2" fmla="*/ 0 w 21600"/>
                <a:gd name="T3" fmla="*/ 0 h 21555"/>
                <a:gd name="T4" fmla="*/ 0 w 21600"/>
                <a:gd name="T5" fmla="*/ 0 h 2155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55"/>
                <a:gd name="T11" fmla="*/ 21600 w 21600"/>
                <a:gd name="T12" fmla="*/ 21555 h 215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55" fill="none" extrusionOk="0">
                  <a:moveTo>
                    <a:pt x="-1" y="21554"/>
                  </a:moveTo>
                  <a:cubicBezTo>
                    <a:pt x="-1" y="10165"/>
                    <a:pt x="8843" y="733"/>
                    <a:pt x="20208" y="-1"/>
                  </a:cubicBezTo>
                </a:path>
                <a:path w="21600" h="21555" stroke="0" extrusionOk="0">
                  <a:moveTo>
                    <a:pt x="-1" y="21554"/>
                  </a:moveTo>
                  <a:cubicBezTo>
                    <a:pt x="-1" y="10165"/>
                    <a:pt x="8843" y="733"/>
                    <a:pt x="20208" y="-1"/>
                  </a:cubicBezTo>
                  <a:lnTo>
                    <a:pt x="21600" y="21555"/>
                  </a:lnTo>
                  <a:lnTo>
                    <a:pt x="-1" y="21554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0" name="Arc 289"/>
            <p:cNvSpPr>
              <a:spLocks/>
            </p:cNvSpPr>
            <p:nvPr/>
          </p:nvSpPr>
          <p:spPr bwMode="auto">
            <a:xfrm rot="-840000">
              <a:off x="1690" y="1380"/>
              <a:ext cx="24" cy="92"/>
            </a:xfrm>
            <a:custGeom>
              <a:avLst/>
              <a:gdLst>
                <a:gd name="T0" fmla="*/ 0 w 28637"/>
                <a:gd name="T1" fmla="*/ 0 h 21600"/>
                <a:gd name="T2" fmla="*/ 0 w 28637"/>
                <a:gd name="T3" fmla="*/ 0 h 21600"/>
                <a:gd name="T4" fmla="*/ 0 w 286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8637"/>
                <a:gd name="T10" fmla="*/ 0 h 21600"/>
                <a:gd name="T11" fmla="*/ 28637 w 286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37" h="21600" fill="none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</a:path>
                <a:path w="28637" h="21600" stroke="0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  <a:lnTo>
                    <a:pt x="7037" y="21600"/>
                  </a:lnTo>
                  <a:lnTo>
                    <a:pt x="0" y="117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1" name="Arc 290"/>
            <p:cNvSpPr>
              <a:spLocks/>
            </p:cNvSpPr>
            <p:nvPr/>
          </p:nvSpPr>
          <p:spPr bwMode="auto">
            <a:xfrm rot="-840000">
              <a:off x="1725" y="1445"/>
              <a:ext cx="23" cy="93"/>
            </a:xfrm>
            <a:custGeom>
              <a:avLst/>
              <a:gdLst>
                <a:gd name="T0" fmla="*/ 0 w 27621"/>
                <a:gd name="T1" fmla="*/ 0 h 21600"/>
                <a:gd name="T2" fmla="*/ 0 w 27621"/>
                <a:gd name="T3" fmla="*/ 0 h 21600"/>
                <a:gd name="T4" fmla="*/ 0 w 27621"/>
                <a:gd name="T5" fmla="*/ 0 h 21600"/>
                <a:gd name="T6" fmla="*/ 0 60000 65536"/>
                <a:gd name="T7" fmla="*/ 0 60000 65536"/>
                <a:gd name="T8" fmla="*/ 0 60000 65536"/>
                <a:gd name="T9" fmla="*/ 0 w 27621"/>
                <a:gd name="T10" fmla="*/ 0 h 21600"/>
                <a:gd name="T11" fmla="*/ 27621 w 2762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621" h="21600" fill="none" extrusionOk="0">
                  <a:moveTo>
                    <a:pt x="27620" y="20743"/>
                  </a:moveTo>
                  <a:cubicBezTo>
                    <a:pt x="25664" y="21311"/>
                    <a:pt x="23637" y="21599"/>
                    <a:pt x="21600" y="21599"/>
                  </a:cubicBezTo>
                  <a:cubicBezTo>
                    <a:pt x="9670" y="21599"/>
                    <a:pt x="-1" y="11929"/>
                    <a:pt x="-1" y="-1"/>
                  </a:cubicBezTo>
                </a:path>
                <a:path w="27621" h="21600" stroke="0" extrusionOk="0">
                  <a:moveTo>
                    <a:pt x="27620" y="20743"/>
                  </a:moveTo>
                  <a:cubicBezTo>
                    <a:pt x="25664" y="21311"/>
                    <a:pt x="23637" y="21599"/>
                    <a:pt x="21600" y="21599"/>
                  </a:cubicBez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7620" y="20743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2" name="Arc 291"/>
            <p:cNvSpPr>
              <a:spLocks/>
            </p:cNvSpPr>
            <p:nvPr/>
          </p:nvSpPr>
          <p:spPr bwMode="auto">
            <a:xfrm rot="9960000">
              <a:off x="1802" y="1359"/>
              <a:ext cx="19" cy="103"/>
            </a:xfrm>
            <a:custGeom>
              <a:avLst/>
              <a:gdLst>
                <a:gd name="T0" fmla="*/ 0 w 21600"/>
                <a:gd name="T1" fmla="*/ 0 h 20580"/>
                <a:gd name="T2" fmla="*/ 0 w 21600"/>
                <a:gd name="T3" fmla="*/ 0 h 20580"/>
                <a:gd name="T4" fmla="*/ 0 w 21600"/>
                <a:gd name="T5" fmla="*/ 0 h 2058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580"/>
                <a:gd name="T11" fmla="*/ 21600 w 21600"/>
                <a:gd name="T12" fmla="*/ 20580 h 205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580" fill="none" extrusionOk="0">
                  <a:moveTo>
                    <a:pt x="21599" y="-1"/>
                  </a:moveTo>
                  <a:cubicBezTo>
                    <a:pt x="21599" y="68"/>
                    <a:pt x="21600" y="136"/>
                    <a:pt x="21600" y="205"/>
                  </a:cubicBezTo>
                  <a:cubicBezTo>
                    <a:pt x="21600" y="9370"/>
                    <a:pt x="15815" y="17537"/>
                    <a:pt x="7170" y="20580"/>
                  </a:cubicBezTo>
                </a:path>
                <a:path w="21600" h="20580" stroke="0" extrusionOk="0">
                  <a:moveTo>
                    <a:pt x="21599" y="-1"/>
                  </a:moveTo>
                  <a:cubicBezTo>
                    <a:pt x="21599" y="68"/>
                    <a:pt x="21600" y="136"/>
                    <a:pt x="21600" y="205"/>
                  </a:cubicBezTo>
                  <a:cubicBezTo>
                    <a:pt x="21600" y="9370"/>
                    <a:pt x="15815" y="17537"/>
                    <a:pt x="7170" y="20580"/>
                  </a:cubicBezTo>
                  <a:lnTo>
                    <a:pt x="0" y="205"/>
                  </a:lnTo>
                  <a:lnTo>
                    <a:pt x="21599" y="-1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3" name="Arc 292"/>
            <p:cNvSpPr>
              <a:spLocks/>
            </p:cNvSpPr>
            <p:nvPr/>
          </p:nvSpPr>
          <p:spPr bwMode="auto">
            <a:xfrm rot="9960000">
              <a:off x="1816" y="1464"/>
              <a:ext cx="16" cy="58"/>
            </a:xfrm>
            <a:custGeom>
              <a:avLst/>
              <a:gdLst>
                <a:gd name="T0" fmla="*/ 0 w 21600"/>
                <a:gd name="T1" fmla="*/ 0 h 21558"/>
                <a:gd name="T2" fmla="*/ 0 w 21600"/>
                <a:gd name="T3" fmla="*/ 0 h 21558"/>
                <a:gd name="T4" fmla="*/ 0 w 21600"/>
                <a:gd name="T5" fmla="*/ 0 h 2155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58"/>
                <a:gd name="T11" fmla="*/ 21600 w 21600"/>
                <a:gd name="T12" fmla="*/ 21558 h 215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58" fill="none" extrusionOk="0">
                  <a:moveTo>
                    <a:pt x="-1" y="21557"/>
                  </a:moveTo>
                  <a:cubicBezTo>
                    <a:pt x="-1" y="10151"/>
                    <a:pt x="8868" y="711"/>
                    <a:pt x="20253" y="0"/>
                  </a:cubicBezTo>
                </a:path>
                <a:path w="21600" h="21558" stroke="0" extrusionOk="0">
                  <a:moveTo>
                    <a:pt x="-1" y="21557"/>
                  </a:moveTo>
                  <a:cubicBezTo>
                    <a:pt x="-1" y="10151"/>
                    <a:pt x="8868" y="711"/>
                    <a:pt x="20253" y="0"/>
                  </a:cubicBezTo>
                  <a:lnTo>
                    <a:pt x="21600" y="21558"/>
                  </a:lnTo>
                  <a:lnTo>
                    <a:pt x="-1" y="21557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4" name="Arc 293"/>
            <p:cNvSpPr>
              <a:spLocks/>
            </p:cNvSpPr>
            <p:nvPr/>
          </p:nvSpPr>
          <p:spPr bwMode="auto">
            <a:xfrm rot="9960000">
              <a:off x="1790" y="1433"/>
              <a:ext cx="24" cy="92"/>
            </a:xfrm>
            <a:custGeom>
              <a:avLst/>
              <a:gdLst>
                <a:gd name="T0" fmla="*/ 0 w 28637"/>
                <a:gd name="T1" fmla="*/ 0 h 21600"/>
                <a:gd name="T2" fmla="*/ 0 w 28637"/>
                <a:gd name="T3" fmla="*/ 0 h 21600"/>
                <a:gd name="T4" fmla="*/ 0 w 286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8637"/>
                <a:gd name="T10" fmla="*/ 0 h 21600"/>
                <a:gd name="T11" fmla="*/ 28637 w 286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37" h="21600" fill="none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</a:path>
                <a:path w="28637" h="21600" stroke="0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  <a:lnTo>
                    <a:pt x="7037" y="21600"/>
                  </a:lnTo>
                  <a:lnTo>
                    <a:pt x="0" y="117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5" name="Arc 294"/>
            <p:cNvSpPr>
              <a:spLocks/>
            </p:cNvSpPr>
            <p:nvPr/>
          </p:nvSpPr>
          <p:spPr bwMode="auto">
            <a:xfrm rot="9960000">
              <a:off x="1745" y="1435"/>
              <a:ext cx="19" cy="98"/>
            </a:xfrm>
            <a:custGeom>
              <a:avLst/>
              <a:gdLst>
                <a:gd name="T0" fmla="*/ 0 w 21600"/>
                <a:gd name="T1" fmla="*/ 0 h 19605"/>
                <a:gd name="T2" fmla="*/ 0 w 21600"/>
                <a:gd name="T3" fmla="*/ 0 h 19605"/>
                <a:gd name="T4" fmla="*/ 0 w 21600"/>
                <a:gd name="T5" fmla="*/ 0 h 19605"/>
                <a:gd name="T6" fmla="*/ 0 60000 65536"/>
                <a:gd name="T7" fmla="*/ 0 60000 65536"/>
                <a:gd name="T8" fmla="*/ 0 60000 65536"/>
                <a:gd name="T9" fmla="*/ 0 w 21600"/>
                <a:gd name="T10" fmla="*/ 0 h 19605"/>
                <a:gd name="T11" fmla="*/ 21600 w 21600"/>
                <a:gd name="T12" fmla="*/ 19605 h 196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9605" fill="none" extrusionOk="0">
                  <a:moveTo>
                    <a:pt x="-1" y="19604"/>
                  </a:moveTo>
                  <a:cubicBezTo>
                    <a:pt x="-1" y="11185"/>
                    <a:pt x="4892" y="3533"/>
                    <a:pt x="12533" y="-1"/>
                  </a:cubicBezTo>
                </a:path>
                <a:path w="21600" h="19605" stroke="0" extrusionOk="0">
                  <a:moveTo>
                    <a:pt x="-1" y="19604"/>
                  </a:moveTo>
                  <a:cubicBezTo>
                    <a:pt x="-1" y="11185"/>
                    <a:pt x="4892" y="3533"/>
                    <a:pt x="12533" y="-1"/>
                  </a:cubicBezTo>
                  <a:lnTo>
                    <a:pt x="21600" y="19605"/>
                  </a:lnTo>
                  <a:lnTo>
                    <a:pt x="-1" y="19604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6" name="Arc 295"/>
            <p:cNvSpPr>
              <a:spLocks/>
            </p:cNvSpPr>
            <p:nvPr/>
          </p:nvSpPr>
          <p:spPr bwMode="auto">
            <a:xfrm rot="9960000">
              <a:off x="1737" y="1369"/>
              <a:ext cx="17" cy="60"/>
            </a:xfrm>
            <a:custGeom>
              <a:avLst/>
              <a:gdLst>
                <a:gd name="T0" fmla="*/ 0 w 23027"/>
                <a:gd name="T1" fmla="*/ 0 h 21981"/>
                <a:gd name="T2" fmla="*/ 0 w 23027"/>
                <a:gd name="T3" fmla="*/ 0 h 21981"/>
                <a:gd name="T4" fmla="*/ 0 w 23027"/>
                <a:gd name="T5" fmla="*/ 0 h 21981"/>
                <a:gd name="T6" fmla="*/ 0 60000 65536"/>
                <a:gd name="T7" fmla="*/ 0 60000 65536"/>
                <a:gd name="T8" fmla="*/ 0 60000 65536"/>
                <a:gd name="T9" fmla="*/ 0 w 23027"/>
                <a:gd name="T10" fmla="*/ 0 h 21981"/>
                <a:gd name="T11" fmla="*/ 23027 w 23027"/>
                <a:gd name="T12" fmla="*/ 21981 h 219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027" h="21981" fill="none" extrusionOk="0">
                  <a:moveTo>
                    <a:pt x="23023" y="0"/>
                  </a:moveTo>
                  <a:cubicBezTo>
                    <a:pt x="23025" y="126"/>
                    <a:pt x="23027" y="253"/>
                    <a:pt x="23027" y="381"/>
                  </a:cubicBezTo>
                  <a:cubicBezTo>
                    <a:pt x="23027" y="12310"/>
                    <a:pt x="13356" y="21981"/>
                    <a:pt x="1427" y="21981"/>
                  </a:cubicBezTo>
                  <a:cubicBezTo>
                    <a:pt x="950" y="21980"/>
                    <a:pt x="475" y="21965"/>
                    <a:pt x="0" y="21933"/>
                  </a:cubicBezTo>
                </a:path>
                <a:path w="23027" h="21981" stroke="0" extrusionOk="0">
                  <a:moveTo>
                    <a:pt x="23023" y="0"/>
                  </a:moveTo>
                  <a:cubicBezTo>
                    <a:pt x="23025" y="126"/>
                    <a:pt x="23027" y="253"/>
                    <a:pt x="23027" y="381"/>
                  </a:cubicBezTo>
                  <a:cubicBezTo>
                    <a:pt x="23027" y="12310"/>
                    <a:pt x="13356" y="21981"/>
                    <a:pt x="1427" y="21981"/>
                  </a:cubicBezTo>
                  <a:cubicBezTo>
                    <a:pt x="950" y="21980"/>
                    <a:pt x="475" y="21965"/>
                    <a:pt x="0" y="21933"/>
                  </a:cubicBezTo>
                  <a:lnTo>
                    <a:pt x="1427" y="381"/>
                  </a:lnTo>
                  <a:lnTo>
                    <a:pt x="23023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7" name="Arc 296"/>
            <p:cNvSpPr>
              <a:spLocks/>
            </p:cNvSpPr>
            <p:nvPr/>
          </p:nvSpPr>
          <p:spPr bwMode="auto">
            <a:xfrm rot="9960000">
              <a:off x="1754" y="1366"/>
              <a:ext cx="24" cy="93"/>
            </a:xfrm>
            <a:custGeom>
              <a:avLst/>
              <a:gdLst>
                <a:gd name="T0" fmla="*/ 0 w 27359"/>
                <a:gd name="T1" fmla="*/ 0 h 21833"/>
                <a:gd name="T2" fmla="*/ 0 w 27359"/>
                <a:gd name="T3" fmla="*/ 0 h 21833"/>
                <a:gd name="T4" fmla="*/ 0 w 27359"/>
                <a:gd name="T5" fmla="*/ 0 h 21833"/>
                <a:gd name="T6" fmla="*/ 0 60000 65536"/>
                <a:gd name="T7" fmla="*/ 0 60000 65536"/>
                <a:gd name="T8" fmla="*/ 0 60000 65536"/>
                <a:gd name="T9" fmla="*/ 0 w 27359"/>
                <a:gd name="T10" fmla="*/ 0 h 21833"/>
                <a:gd name="T11" fmla="*/ 27359 w 27359"/>
                <a:gd name="T12" fmla="*/ 21833 h 218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359" h="21833" fill="none" extrusionOk="0">
                  <a:moveTo>
                    <a:pt x="27359" y="21051"/>
                  </a:moveTo>
                  <a:cubicBezTo>
                    <a:pt x="25483" y="21569"/>
                    <a:pt x="23546" y="21832"/>
                    <a:pt x="21600" y="21832"/>
                  </a:cubicBezTo>
                  <a:cubicBezTo>
                    <a:pt x="9670" y="21833"/>
                    <a:pt x="0" y="12162"/>
                    <a:pt x="0" y="233"/>
                  </a:cubicBezTo>
                  <a:cubicBezTo>
                    <a:pt x="0" y="155"/>
                    <a:pt x="0" y="77"/>
                    <a:pt x="1" y="0"/>
                  </a:cubicBezTo>
                </a:path>
                <a:path w="27359" h="21833" stroke="0" extrusionOk="0">
                  <a:moveTo>
                    <a:pt x="27359" y="21051"/>
                  </a:moveTo>
                  <a:cubicBezTo>
                    <a:pt x="25483" y="21569"/>
                    <a:pt x="23546" y="21832"/>
                    <a:pt x="21600" y="21832"/>
                  </a:cubicBezTo>
                  <a:cubicBezTo>
                    <a:pt x="9670" y="21833"/>
                    <a:pt x="0" y="12162"/>
                    <a:pt x="0" y="233"/>
                  </a:cubicBezTo>
                  <a:cubicBezTo>
                    <a:pt x="0" y="155"/>
                    <a:pt x="0" y="77"/>
                    <a:pt x="1" y="0"/>
                  </a:cubicBezTo>
                  <a:lnTo>
                    <a:pt x="21600" y="233"/>
                  </a:lnTo>
                  <a:lnTo>
                    <a:pt x="27359" y="21051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8" name="Arc 297"/>
            <p:cNvSpPr>
              <a:spLocks/>
            </p:cNvSpPr>
            <p:nvPr/>
          </p:nvSpPr>
          <p:spPr bwMode="auto">
            <a:xfrm rot="-840000">
              <a:off x="1816" y="1352"/>
              <a:ext cx="24" cy="93"/>
            </a:xfrm>
            <a:custGeom>
              <a:avLst/>
              <a:gdLst>
                <a:gd name="T0" fmla="*/ 0 w 28430"/>
                <a:gd name="T1" fmla="*/ 0 h 21600"/>
                <a:gd name="T2" fmla="*/ 0 w 28430"/>
                <a:gd name="T3" fmla="*/ 0 h 21600"/>
                <a:gd name="T4" fmla="*/ 0 w 28430"/>
                <a:gd name="T5" fmla="*/ 0 h 21600"/>
                <a:gd name="T6" fmla="*/ 0 60000 65536"/>
                <a:gd name="T7" fmla="*/ 0 60000 65536"/>
                <a:gd name="T8" fmla="*/ 0 60000 65536"/>
                <a:gd name="T9" fmla="*/ 0 w 28430"/>
                <a:gd name="T10" fmla="*/ 0 h 21600"/>
                <a:gd name="T11" fmla="*/ 28430 w 2843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430" h="21600" fill="none" extrusionOk="0">
                  <a:moveTo>
                    <a:pt x="0" y="1108"/>
                  </a:moveTo>
                  <a:cubicBezTo>
                    <a:pt x="2202" y="374"/>
                    <a:pt x="4509" y="-1"/>
                    <a:pt x="6831" y="-1"/>
                  </a:cubicBezTo>
                  <a:cubicBezTo>
                    <a:pt x="18666" y="-1"/>
                    <a:pt x="28298" y="9525"/>
                    <a:pt x="28429" y="21360"/>
                  </a:cubicBezTo>
                </a:path>
                <a:path w="28430" h="21600" stroke="0" extrusionOk="0">
                  <a:moveTo>
                    <a:pt x="0" y="1108"/>
                  </a:moveTo>
                  <a:cubicBezTo>
                    <a:pt x="2202" y="374"/>
                    <a:pt x="4509" y="-1"/>
                    <a:pt x="6831" y="-1"/>
                  </a:cubicBezTo>
                  <a:cubicBezTo>
                    <a:pt x="18666" y="-1"/>
                    <a:pt x="28298" y="9525"/>
                    <a:pt x="28429" y="21360"/>
                  </a:cubicBezTo>
                  <a:lnTo>
                    <a:pt x="6831" y="21600"/>
                  </a:lnTo>
                  <a:lnTo>
                    <a:pt x="0" y="110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69" name="Arc 298"/>
            <p:cNvSpPr>
              <a:spLocks/>
            </p:cNvSpPr>
            <p:nvPr/>
          </p:nvSpPr>
          <p:spPr bwMode="auto">
            <a:xfrm rot="-840000">
              <a:off x="1851" y="1418"/>
              <a:ext cx="23" cy="92"/>
            </a:xfrm>
            <a:custGeom>
              <a:avLst/>
              <a:gdLst>
                <a:gd name="T0" fmla="*/ 0 w 27657"/>
                <a:gd name="T1" fmla="*/ 0 h 21836"/>
                <a:gd name="T2" fmla="*/ 0 w 27657"/>
                <a:gd name="T3" fmla="*/ 0 h 21836"/>
                <a:gd name="T4" fmla="*/ 0 w 27657"/>
                <a:gd name="T5" fmla="*/ 0 h 21836"/>
                <a:gd name="T6" fmla="*/ 0 60000 65536"/>
                <a:gd name="T7" fmla="*/ 0 60000 65536"/>
                <a:gd name="T8" fmla="*/ 0 60000 65536"/>
                <a:gd name="T9" fmla="*/ 0 w 27657"/>
                <a:gd name="T10" fmla="*/ 0 h 21836"/>
                <a:gd name="T11" fmla="*/ 27657 w 27657"/>
                <a:gd name="T12" fmla="*/ 21836 h 218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657" h="21836" fill="none" extrusionOk="0">
                  <a:moveTo>
                    <a:pt x="27657" y="20969"/>
                  </a:moveTo>
                  <a:cubicBezTo>
                    <a:pt x="25689" y="21544"/>
                    <a:pt x="23649" y="21835"/>
                    <a:pt x="21600" y="21835"/>
                  </a:cubicBezTo>
                  <a:cubicBezTo>
                    <a:pt x="9670" y="21836"/>
                    <a:pt x="0" y="12165"/>
                    <a:pt x="0" y="236"/>
                  </a:cubicBezTo>
                  <a:cubicBezTo>
                    <a:pt x="0" y="157"/>
                    <a:pt x="0" y="78"/>
                    <a:pt x="1" y="0"/>
                  </a:cubicBezTo>
                </a:path>
                <a:path w="27657" h="21836" stroke="0" extrusionOk="0">
                  <a:moveTo>
                    <a:pt x="27657" y="20969"/>
                  </a:moveTo>
                  <a:cubicBezTo>
                    <a:pt x="25689" y="21544"/>
                    <a:pt x="23649" y="21835"/>
                    <a:pt x="21600" y="21835"/>
                  </a:cubicBezTo>
                  <a:cubicBezTo>
                    <a:pt x="9670" y="21836"/>
                    <a:pt x="0" y="12165"/>
                    <a:pt x="0" y="236"/>
                  </a:cubicBezTo>
                  <a:cubicBezTo>
                    <a:pt x="0" y="157"/>
                    <a:pt x="0" y="78"/>
                    <a:pt x="1" y="0"/>
                  </a:cubicBezTo>
                  <a:lnTo>
                    <a:pt x="21600" y="236"/>
                  </a:lnTo>
                  <a:lnTo>
                    <a:pt x="27657" y="20969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0" name="Arc 299"/>
            <p:cNvSpPr>
              <a:spLocks/>
            </p:cNvSpPr>
            <p:nvPr/>
          </p:nvSpPr>
          <p:spPr bwMode="auto">
            <a:xfrm rot="9960000">
              <a:off x="1872" y="1407"/>
              <a:ext cx="18" cy="99"/>
            </a:xfrm>
            <a:custGeom>
              <a:avLst/>
              <a:gdLst>
                <a:gd name="T0" fmla="*/ 0 w 21599"/>
                <a:gd name="T1" fmla="*/ 0 h 19623"/>
                <a:gd name="T2" fmla="*/ 0 w 21599"/>
                <a:gd name="T3" fmla="*/ 0 h 19623"/>
                <a:gd name="T4" fmla="*/ 0 w 21599"/>
                <a:gd name="T5" fmla="*/ 0 h 19623"/>
                <a:gd name="T6" fmla="*/ 0 60000 65536"/>
                <a:gd name="T7" fmla="*/ 0 60000 65536"/>
                <a:gd name="T8" fmla="*/ 0 60000 65536"/>
                <a:gd name="T9" fmla="*/ 0 w 21599"/>
                <a:gd name="T10" fmla="*/ 0 h 19623"/>
                <a:gd name="T11" fmla="*/ 21599 w 21599"/>
                <a:gd name="T12" fmla="*/ 19623 h 196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9" h="19623" fill="none" extrusionOk="0">
                  <a:moveTo>
                    <a:pt x="-1" y="19428"/>
                  </a:moveTo>
                  <a:cubicBezTo>
                    <a:pt x="74" y="11064"/>
                    <a:pt x="4972" y="3495"/>
                    <a:pt x="12571" y="-1"/>
                  </a:cubicBezTo>
                </a:path>
                <a:path w="21599" h="19623" stroke="0" extrusionOk="0">
                  <a:moveTo>
                    <a:pt x="-1" y="19428"/>
                  </a:moveTo>
                  <a:cubicBezTo>
                    <a:pt x="74" y="11064"/>
                    <a:pt x="4972" y="3495"/>
                    <a:pt x="12571" y="-1"/>
                  </a:cubicBezTo>
                  <a:lnTo>
                    <a:pt x="21599" y="19623"/>
                  </a:lnTo>
                  <a:lnTo>
                    <a:pt x="-1" y="1942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3271" name="Arc 300"/>
            <p:cNvSpPr>
              <a:spLocks/>
            </p:cNvSpPr>
            <p:nvPr/>
          </p:nvSpPr>
          <p:spPr bwMode="auto">
            <a:xfrm rot="9960000">
              <a:off x="1863" y="1340"/>
              <a:ext cx="49" cy="59"/>
            </a:xfrm>
            <a:custGeom>
              <a:avLst/>
              <a:gdLst>
                <a:gd name="T0" fmla="*/ 0 w 40443"/>
                <a:gd name="T1" fmla="*/ 0 h 21969"/>
                <a:gd name="T2" fmla="*/ 0 w 40443"/>
                <a:gd name="T3" fmla="*/ 0 h 21969"/>
                <a:gd name="T4" fmla="*/ 0 w 40443"/>
                <a:gd name="T5" fmla="*/ 0 h 21969"/>
                <a:gd name="T6" fmla="*/ 0 60000 65536"/>
                <a:gd name="T7" fmla="*/ 0 60000 65536"/>
                <a:gd name="T8" fmla="*/ 0 60000 65536"/>
                <a:gd name="T9" fmla="*/ 0 w 40443"/>
                <a:gd name="T10" fmla="*/ 0 h 21969"/>
                <a:gd name="T11" fmla="*/ 40443 w 40443"/>
                <a:gd name="T12" fmla="*/ 21969 h 21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443" h="21969" fill="none" extrusionOk="0">
                  <a:moveTo>
                    <a:pt x="40439" y="0"/>
                  </a:moveTo>
                  <a:cubicBezTo>
                    <a:pt x="40441" y="122"/>
                    <a:pt x="40443" y="245"/>
                    <a:pt x="40443" y="369"/>
                  </a:cubicBezTo>
                  <a:cubicBezTo>
                    <a:pt x="40443" y="12298"/>
                    <a:pt x="30772" y="21969"/>
                    <a:pt x="18843" y="21969"/>
                  </a:cubicBezTo>
                  <a:cubicBezTo>
                    <a:pt x="11026" y="21968"/>
                    <a:pt x="3820" y="17746"/>
                    <a:pt x="-1" y="10928"/>
                  </a:cubicBezTo>
                </a:path>
                <a:path w="40443" h="21969" stroke="0" extrusionOk="0">
                  <a:moveTo>
                    <a:pt x="40439" y="0"/>
                  </a:moveTo>
                  <a:cubicBezTo>
                    <a:pt x="40441" y="122"/>
                    <a:pt x="40443" y="245"/>
                    <a:pt x="40443" y="369"/>
                  </a:cubicBezTo>
                  <a:cubicBezTo>
                    <a:pt x="40443" y="12298"/>
                    <a:pt x="30772" y="21969"/>
                    <a:pt x="18843" y="21969"/>
                  </a:cubicBezTo>
                  <a:cubicBezTo>
                    <a:pt x="11026" y="21968"/>
                    <a:pt x="3820" y="17746"/>
                    <a:pt x="-1" y="10928"/>
                  </a:cubicBezTo>
                  <a:lnTo>
                    <a:pt x="18843" y="369"/>
                  </a:lnTo>
                  <a:lnTo>
                    <a:pt x="40439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805" name="Oval 301"/>
          <p:cNvSpPr>
            <a:spLocks noChangeArrowheads="1"/>
          </p:cNvSpPr>
          <p:nvPr/>
        </p:nvSpPr>
        <p:spPr bwMode="auto">
          <a:xfrm>
            <a:off x="3257542" y="2323636"/>
            <a:ext cx="839612" cy="909637"/>
          </a:xfrm>
          <a:prstGeom prst="ellipse">
            <a:avLst/>
          </a:prstGeom>
          <a:solidFill>
            <a:srgbClr val="3A006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806" name="Group 302"/>
          <p:cNvGrpSpPr>
            <a:grpSpLocks/>
          </p:cNvGrpSpPr>
          <p:nvPr/>
        </p:nvGrpSpPr>
        <p:grpSpPr bwMode="auto">
          <a:xfrm>
            <a:off x="3374665" y="2476036"/>
            <a:ext cx="575733" cy="623887"/>
            <a:chOff x="1535" y="671"/>
            <a:chExt cx="409" cy="393"/>
          </a:xfrm>
        </p:grpSpPr>
        <p:sp>
          <p:nvSpPr>
            <p:cNvPr id="223256" name="Oval 303"/>
            <p:cNvSpPr>
              <a:spLocks noChangeArrowheads="1"/>
            </p:cNvSpPr>
            <p:nvPr/>
          </p:nvSpPr>
          <p:spPr bwMode="auto">
            <a:xfrm>
              <a:off x="1535" y="671"/>
              <a:ext cx="409" cy="393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 useBgFill="1">
          <p:nvSpPr>
            <p:cNvPr id="223257" name="Oval 304"/>
            <p:cNvSpPr>
              <a:spLocks noChangeArrowheads="1"/>
            </p:cNvSpPr>
            <p:nvPr/>
          </p:nvSpPr>
          <p:spPr bwMode="auto">
            <a:xfrm>
              <a:off x="1550" y="688"/>
              <a:ext cx="377" cy="361"/>
            </a:xfrm>
            <a:prstGeom prst="ellipse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07" name="Group 305"/>
          <p:cNvGrpSpPr>
            <a:grpSpLocks/>
          </p:cNvGrpSpPr>
          <p:nvPr/>
        </p:nvGrpSpPr>
        <p:grpSpPr bwMode="auto">
          <a:xfrm>
            <a:off x="3280121" y="2356917"/>
            <a:ext cx="766234" cy="846138"/>
            <a:chOff x="1109" y="1456"/>
            <a:chExt cx="543" cy="533"/>
          </a:xfrm>
        </p:grpSpPr>
        <p:grpSp>
          <p:nvGrpSpPr>
            <p:cNvPr id="162782" name="Group 306"/>
            <p:cNvGrpSpPr>
              <a:grpSpLocks/>
            </p:cNvGrpSpPr>
            <p:nvPr/>
          </p:nvGrpSpPr>
          <p:grpSpPr bwMode="auto">
            <a:xfrm>
              <a:off x="1179" y="1511"/>
              <a:ext cx="56" cy="82"/>
              <a:chOff x="1179" y="1511"/>
              <a:chExt cx="56" cy="82"/>
            </a:xfrm>
          </p:grpSpPr>
          <p:grpSp>
            <p:nvGrpSpPr>
              <p:cNvPr id="223252" name="Group 307"/>
              <p:cNvGrpSpPr>
                <a:grpSpLocks/>
              </p:cNvGrpSpPr>
              <p:nvPr/>
            </p:nvGrpSpPr>
            <p:grpSpPr bwMode="auto">
              <a:xfrm>
                <a:off x="1179" y="1511"/>
                <a:ext cx="50" cy="51"/>
                <a:chOff x="1179" y="1511"/>
                <a:chExt cx="50" cy="51"/>
              </a:xfrm>
            </p:grpSpPr>
            <p:sp>
              <p:nvSpPr>
                <p:cNvPr id="223254" name="Oval 308"/>
                <p:cNvSpPr>
                  <a:spLocks noChangeArrowheads="1"/>
                </p:cNvSpPr>
                <p:nvPr/>
              </p:nvSpPr>
              <p:spPr bwMode="auto">
                <a:xfrm>
                  <a:off x="1191" y="1511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3255" name="Oval 309"/>
                <p:cNvSpPr>
                  <a:spLocks noChangeArrowheads="1"/>
                </p:cNvSpPr>
                <p:nvPr/>
              </p:nvSpPr>
              <p:spPr bwMode="auto">
                <a:xfrm>
                  <a:off x="1179" y="1526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223253" name="Rectangle 310"/>
              <p:cNvSpPr>
                <a:spLocks noChangeArrowheads="1"/>
              </p:cNvSpPr>
              <p:nvPr/>
            </p:nvSpPr>
            <p:spPr bwMode="auto">
              <a:xfrm rot="-2220000">
                <a:off x="1214" y="1518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83" name="Group 311"/>
            <p:cNvGrpSpPr>
              <a:grpSpLocks/>
            </p:cNvGrpSpPr>
            <p:nvPr/>
          </p:nvGrpSpPr>
          <p:grpSpPr bwMode="auto">
            <a:xfrm>
              <a:off x="1274" y="1456"/>
              <a:ext cx="63" cy="41"/>
              <a:chOff x="1274" y="1456"/>
              <a:chExt cx="63" cy="41"/>
            </a:xfrm>
          </p:grpSpPr>
          <p:sp>
            <p:nvSpPr>
              <p:cNvPr id="223250" name="Oval 312"/>
              <p:cNvSpPr>
                <a:spLocks noChangeArrowheads="1"/>
              </p:cNvSpPr>
              <p:nvPr/>
            </p:nvSpPr>
            <p:spPr bwMode="auto">
              <a:xfrm>
                <a:off x="1299" y="1456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51" name="Oval 313"/>
              <p:cNvSpPr>
                <a:spLocks noChangeArrowheads="1"/>
              </p:cNvSpPr>
              <p:nvPr/>
            </p:nvSpPr>
            <p:spPr bwMode="auto">
              <a:xfrm>
                <a:off x="1274" y="1463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84" name="Group 314"/>
            <p:cNvGrpSpPr>
              <a:grpSpLocks/>
            </p:cNvGrpSpPr>
            <p:nvPr/>
          </p:nvGrpSpPr>
          <p:grpSpPr bwMode="auto">
            <a:xfrm>
              <a:off x="1368" y="1456"/>
              <a:ext cx="65" cy="34"/>
              <a:chOff x="1368" y="1456"/>
              <a:chExt cx="65" cy="34"/>
            </a:xfrm>
          </p:grpSpPr>
          <p:sp>
            <p:nvSpPr>
              <p:cNvPr id="223248" name="Oval 315"/>
              <p:cNvSpPr>
                <a:spLocks noChangeArrowheads="1"/>
              </p:cNvSpPr>
              <p:nvPr/>
            </p:nvSpPr>
            <p:spPr bwMode="auto">
              <a:xfrm>
                <a:off x="1394" y="1456"/>
                <a:ext cx="39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49" name="Oval 316"/>
              <p:cNvSpPr>
                <a:spLocks noChangeArrowheads="1"/>
              </p:cNvSpPr>
              <p:nvPr/>
            </p:nvSpPr>
            <p:spPr bwMode="auto">
              <a:xfrm>
                <a:off x="1368" y="1456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85" name="Group 317"/>
            <p:cNvGrpSpPr>
              <a:grpSpLocks/>
            </p:cNvGrpSpPr>
            <p:nvPr/>
          </p:nvGrpSpPr>
          <p:grpSpPr bwMode="auto">
            <a:xfrm>
              <a:off x="1479" y="1478"/>
              <a:ext cx="58" cy="48"/>
              <a:chOff x="1479" y="1478"/>
              <a:chExt cx="58" cy="48"/>
            </a:xfrm>
          </p:grpSpPr>
          <p:sp>
            <p:nvSpPr>
              <p:cNvPr id="223246" name="Oval 318"/>
              <p:cNvSpPr>
                <a:spLocks noChangeArrowheads="1"/>
              </p:cNvSpPr>
              <p:nvPr/>
            </p:nvSpPr>
            <p:spPr bwMode="auto">
              <a:xfrm>
                <a:off x="1499" y="1490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47" name="Oval 319"/>
              <p:cNvSpPr>
                <a:spLocks noChangeArrowheads="1"/>
              </p:cNvSpPr>
              <p:nvPr/>
            </p:nvSpPr>
            <p:spPr bwMode="auto">
              <a:xfrm>
                <a:off x="1479" y="1478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786" name="Oval 320"/>
            <p:cNvSpPr>
              <a:spLocks noChangeArrowheads="1"/>
            </p:cNvSpPr>
            <p:nvPr/>
          </p:nvSpPr>
          <p:spPr bwMode="auto">
            <a:xfrm>
              <a:off x="1122" y="1615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87" name="Oval 321"/>
            <p:cNvSpPr>
              <a:spLocks noChangeArrowheads="1"/>
            </p:cNvSpPr>
            <p:nvPr/>
          </p:nvSpPr>
          <p:spPr bwMode="auto">
            <a:xfrm>
              <a:off x="1118" y="163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2788" name="Group 322"/>
            <p:cNvGrpSpPr>
              <a:grpSpLocks/>
            </p:cNvGrpSpPr>
            <p:nvPr/>
          </p:nvGrpSpPr>
          <p:grpSpPr bwMode="auto">
            <a:xfrm>
              <a:off x="1218" y="1906"/>
              <a:ext cx="59" cy="49"/>
              <a:chOff x="1218" y="1906"/>
              <a:chExt cx="59" cy="49"/>
            </a:xfrm>
          </p:grpSpPr>
          <p:sp>
            <p:nvSpPr>
              <p:cNvPr id="223244" name="Oval 323"/>
              <p:cNvSpPr>
                <a:spLocks noChangeArrowheads="1"/>
              </p:cNvSpPr>
              <p:nvPr/>
            </p:nvSpPr>
            <p:spPr bwMode="auto">
              <a:xfrm>
                <a:off x="1240" y="1922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45" name="Oval 324"/>
              <p:cNvSpPr>
                <a:spLocks noChangeArrowheads="1"/>
              </p:cNvSpPr>
              <p:nvPr/>
            </p:nvSpPr>
            <p:spPr bwMode="auto">
              <a:xfrm>
                <a:off x="1218" y="1906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89" name="Group 325"/>
            <p:cNvGrpSpPr>
              <a:grpSpLocks/>
            </p:cNvGrpSpPr>
            <p:nvPr/>
          </p:nvGrpSpPr>
          <p:grpSpPr bwMode="auto">
            <a:xfrm>
              <a:off x="1311" y="1947"/>
              <a:ext cx="67" cy="42"/>
              <a:chOff x="1311" y="1947"/>
              <a:chExt cx="67" cy="42"/>
            </a:xfrm>
          </p:grpSpPr>
          <p:sp>
            <p:nvSpPr>
              <p:cNvPr id="223242" name="Oval 326"/>
              <p:cNvSpPr>
                <a:spLocks noChangeArrowheads="1"/>
              </p:cNvSpPr>
              <p:nvPr/>
            </p:nvSpPr>
            <p:spPr bwMode="auto">
              <a:xfrm>
                <a:off x="1340" y="1954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43" name="Oval 327"/>
              <p:cNvSpPr>
                <a:spLocks noChangeArrowheads="1"/>
              </p:cNvSpPr>
              <p:nvPr/>
            </p:nvSpPr>
            <p:spPr bwMode="auto">
              <a:xfrm>
                <a:off x="1311" y="1947"/>
                <a:ext cx="37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90" name="Group 328"/>
            <p:cNvGrpSpPr>
              <a:grpSpLocks/>
            </p:cNvGrpSpPr>
            <p:nvPr/>
          </p:nvGrpSpPr>
          <p:grpSpPr bwMode="auto">
            <a:xfrm>
              <a:off x="1434" y="1923"/>
              <a:ext cx="65" cy="50"/>
              <a:chOff x="1434" y="1923"/>
              <a:chExt cx="65" cy="50"/>
            </a:xfrm>
          </p:grpSpPr>
          <p:sp>
            <p:nvSpPr>
              <p:cNvPr id="223240" name="Oval 329"/>
              <p:cNvSpPr>
                <a:spLocks noChangeArrowheads="1"/>
              </p:cNvSpPr>
              <p:nvPr/>
            </p:nvSpPr>
            <p:spPr bwMode="auto">
              <a:xfrm>
                <a:off x="1464" y="1923"/>
                <a:ext cx="35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41" name="Oval 330"/>
              <p:cNvSpPr>
                <a:spLocks noChangeArrowheads="1"/>
              </p:cNvSpPr>
              <p:nvPr/>
            </p:nvSpPr>
            <p:spPr bwMode="auto">
              <a:xfrm>
                <a:off x="1434" y="1939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91" name="Group 331"/>
            <p:cNvGrpSpPr>
              <a:grpSpLocks/>
            </p:cNvGrpSpPr>
            <p:nvPr/>
          </p:nvGrpSpPr>
          <p:grpSpPr bwMode="auto">
            <a:xfrm>
              <a:off x="1542" y="1838"/>
              <a:ext cx="60" cy="62"/>
              <a:chOff x="1542" y="1838"/>
              <a:chExt cx="60" cy="62"/>
            </a:xfrm>
          </p:grpSpPr>
          <p:sp>
            <p:nvSpPr>
              <p:cNvPr id="223238" name="Oval 332"/>
              <p:cNvSpPr>
                <a:spLocks noChangeArrowheads="1"/>
              </p:cNvSpPr>
              <p:nvPr/>
            </p:nvSpPr>
            <p:spPr bwMode="auto">
              <a:xfrm>
                <a:off x="1564" y="1838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39" name="Oval 333"/>
              <p:cNvSpPr>
                <a:spLocks noChangeArrowheads="1"/>
              </p:cNvSpPr>
              <p:nvPr/>
            </p:nvSpPr>
            <p:spPr bwMode="auto">
              <a:xfrm>
                <a:off x="1542" y="186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92" name="Group 334"/>
            <p:cNvGrpSpPr>
              <a:grpSpLocks/>
            </p:cNvGrpSpPr>
            <p:nvPr/>
          </p:nvGrpSpPr>
          <p:grpSpPr bwMode="auto">
            <a:xfrm>
              <a:off x="1611" y="1722"/>
              <a:ext cx="41" cy="70"/>
              <a:chOff x="1611" y="1722"/>
              <a:chExt cx="41" cy="70"/>
            </a:xfrm>
          </p:grpSpPr>
          <p:sp>
            <p:nvSpPr>
              <p:cNvPr id="223236" name="Oval 335"/>
              <p:cNvSpPr>
                <a:spLocks noChangeArrowheads="1"/>
              </p:cNvSpPr>
              <p:nvPr/>
            </p:nvSpPr>
            <p:spPr bwMode="auto">
              <a:xfrm>
                <a:off x="1614" y="172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37" name="Oval 336"/>
              <p:cNvSpPr>
                <a:spLocks noChangeArrowheads="1"/>
              </p:cNvSpPr>
              <p:nvPr/>
            </p:nvSpPr>
            <p:spPr bwMode="auto">
              <a:xfrm>
                <a:off x="1611" y="1755"/>
                <a:ext cx="36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93" name="Group 337"/>
            <p:cNvGrpSpPr>
              <a:grpSpLocks/>
            </p:cNvGrpSpPr>
            <p:nvPr/>
          </p:nvGrpSpPr>
          <p:grpSpPr bwMode="auto">
            <a:xfrm>
              <a:off x="1596" y="1610"/>
              <a:ext cx="44" cy="62"/>
              <a:chOff x="1596" y="1610"/>
              <a:chExt cx="44" cy="62"/>
            </a:xfrm>
          </p:grpSpPr>
          <p:sp>
            <p:nvSpPr>
              <p:cNvPr id="223234" name="Oval 338"/>
              <p:cNvSpPr>
                <a:spLocks noChangeArrowheads="1"/>
              </p:cNvSpPr>
              <p:nvPr/>
            </p:nvSpPr>
            <p:spPr bwMode="auto">
              <a:xfrm>
                <a:off x="1596" y="1610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35" name="Oval 339"/>
              <p:cNvSpPr>
                <a:spLocks noChangeArrowheads="1"/>
              </p:cNvSpPr>
              <p:nvPr/>
            </p:nvSpPr>
            <p:spPr bwMode="auto">
              <a:xfrm>
                <a:off x="1604" y="1636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794" name="Group 340"/>
            <p:cNvGrpSpPr>
              <a:grpSpLocks/>
            </p:cNvGrpSpPr>
            <p:nvPr/>
          </p:nvGrpSpPr>
          <p:grpSpPr bwMode="auto">
            <a:xfrm>
              <a:off x="1554" y="1539"/>
              <a:ext cx="49" cy="54"/>
              <a:chOff x="1554" y="1539"/>
              <a:chExt cx="49" cy="54"/>
            </a:xfrm>
          </p:grpSpPr>
          <p:sp>
            <p:nvSpPr>
              <p:cNvPr id="223232" name="Oval 341"/>
              <p:cNvSpPr>
                <a:spLocks noChangeArrowheads="1"/>
              </p:cNvSpPr>
              <p:nvPr/>
            </p:nvSpPr>
            <p:spPr bwMode="auto">
              <a:xfrm>
                <a:off x="1554" y="1539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3233" name="Oval 342"/>
              <p:cNvSpPr>
                <a:spLocks noChangeArrowheads="1"/>
              </p:cNvSpPr>
              <p:nvPr/>
            </p:nvSpPr>
            <p:spPr bwMode="auto">
              <a:xfrm>
                <a:off x="1566" y="1559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795" name="Rectangle 343"/>
            <p:cNvSpPr>
              <a:spLocks noChangeArrowheads="1"/>
            </p:cNvSpPr>
            <p:nvPr/>
          </p:nvSpPr>
          <p:spPr bwMode="auto">
            <a:xfrm rot="1920000">
              <a:off x="1491" y="148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96" name="Rectangle 344"/>
            <p:cNvSpPr>
              <a:spLocks noChangeArrowheads="1"/>
            </p:cNvSpPr>
            <p:nvPr/>
          </p:nvSpPr>
          <p:spPr bwMode="auto">
            <a:xfrm rot="1680000">
              <a:off x="1254" y="1862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97" name="Rectangle 345"/>
            <p:cNvSpPr>
              <a:spLocks noChangeArrowheads="1"/>
            </p:cNvSpPr>
            <p:nvPr/>
          </p:nvSpPr>
          <p:spPr bwMode="auto">
            <a:xfrm rot="240000">
              <a:off x="1390" y="1457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98" name="Rectangle 346"/>
            <p:cNvSpPr>
              <a:spLocks noChangeArrowheads="1"/>
            </p:cNvSpPr>
            <p:nvPr/>
          </p:nvSpPr>
          <p:spPr bwMode="auto">
            <a:xfrm rot="6420000">
              <a:off x="1157" y="1610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99" name="Rectangle 347"/>
            <p:cNvSpPr>
              <a:spLocks noChangeArrowheads="1"/>
            </p:cNvSpPr>
            <p:nvPr/>
          </p:nvSpPr>
          <p:spPr bwMode="auto">
            <a:xfrm rot="-840000">
              <a:off x="1301" y="1461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2800" name="Group 348"/>
            <p:cNvGrpSpPr>
              <a:grpSpLocks/>
            </p:cNvGrpSpPr>
            <p:nvPr/>
          </p:nvGrpSpPr>
          <p:grpSpPr bwMode="auto">
            <a:xfrm>
              <a:off x="1109" y="1744"/>
              <a:ext cx="96" cy="59"/>
              <a:chOff x="1109" y="1744"/>
              <a:chExt cx="96" cy="59"/>
            </a:xfrm>
          </p:grpSpPr>
          <p:grpSp>
            <p:nvGrpSpPr>
              <p:cNvPr id="162812" name="Group 349"/>
              <p:cNvGrpSpPr>
                <a:grpSpLocks/>
              </p:cNvGrpSpPr>
              <p:nvPr/>
            </p:nvGrpSpPr>
            <p:grpSpPr bwMode="auto">
              <a:xfrm>
                <a:off x="1109" y="1744"/>
                <a:ext cx="49" cy="59"/>
                <a:chOff x="1109" y="1744"/>
                <a:chExt cx="49" cy="59"/>
              </a:xfrm>
            </p:grpSpPr>
            <p:sp>
              <p:nvSpPr>
                <p:cNvPr id="162814" name="Oval 350"/>
                <p:cNvSpPr>
                  <a:spLocks noChangeArrowheads="1"/>
                </p:cNvSpPr>
                <p:nvPr/>
              </p:nvSpPr>
              <p:spPr bwMode="auto">
                <a:xfrm>
                  <a:off x="1109" y="1744"/>
                  <a:ext cx="38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815" name="Oval 351"/>
                <p:cNvSpPr>
                  <a:spLocks noChangeArrowheads="1"/>
                </p:cNvSpPr>
                <p:nvPr/>
              </p:nvSpPr>
              <p:spPr bwMode="auto">
                <a:xfrm>
                  <a:off x="1120" y="1770"/>
                  <a:ext cx="38" cy="33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813" name="Rectangle 352"/>
              <p:cNvSpPr>
                <a:spLocks noChangeArrowheads="1"/>
              </p:cNvSpPr>
              <p:nvPr/>
            </p:nvSpPr>
            <p:spPr bwMode="auto">
              <a:xfrm rot="4320000">
                <a:off x="1152" y="1724"/>
                <a:ext cx="21" cy="84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801" name="Group 353"/>
            <p:cNvGrpSpPr>
              <a:grpSpLocks/>
            </p:cNvGrpSpPr>
            <p:nvPr/>
          </p:nvGrpSpPr>
          <p:grpSpPr bwMode="auto">
            <a:xfrm>
              <a:off x="1155" y="1835"/>
              <a:ext cx="87" cy="52"/>
              <a:chOff x="1155" y="1835"/>
              <a:chExt cx="87" cy="52"/>
            </a:xfrm>
          </p:grpSpPr>
          <p:grpSp>
            <p:nvGrpSpPr>
              <p:cNvPr id="162808" name="Group 354"/>
              <p:cNvGrpSpPr>
                <a:grpSpLocks/>
              </p:cNvGrpSpPr>
              <p:nvPr/>
            </p:nvGrpSpPr>
            <p:grpSpPr bwMode="auto">
              <a:xfrm>
                <a:off x="1155" y="1835"/>
                <a:ext cx="49" cy="52"/>
                <a:chOff x="1155" y="1835"/>
                <a:chExt cx="49" cy="52"/>
              </a:xfrm>
            </p:grpSpPr>
            <p:sp>
              <p:nvSpPr>
                <p:cNvPr id="162810" name="Oval 355"/>
                <p:cNvSpPr>
                  <a:spLocks noChangeArrowheads="1"/>
                </p:cNvSpPr>
                <p:nvPr/>
              </p:nvSpPr>
              <p:spPr bwMode="auto">
                <a:xfrm>
                  <a:off x="1162" y="1848"/>
                  <a:ext cx="42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811" name="Oval 356"/>
                <p:cNvSpPr>
                  <a:spLocks noChangeArrowheads="1"/>
                </p:cNvSpPr>
                <p:nvPr/>
              </p:nvSpPr>
              <p:spPr bwMode="auto">
                <a:xfrm>
                  <a:off x="1155" y="1835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809" name="Rectangle 357"/>
              <p:cNvSpPr>
                <a:spLocks noChangeArrowheads="1"/>
              </p:cNvSpPr>
              <p:nvPr/>
            </p:nvSpPr>
            <p:spPr bwMode="auto">
              <a:xfrm rot="3000000">
                <a:off x="1191" y="1806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802" name="Rectangle 358"/>
            <p:cNvSpPr>
              <a:spLocks noChangeArrowheads="1"/>
            </p:cNvSpPr>
            <p:nvPr/>
          </p:nvSpPr>
          <p:spPr bwMode="auto">
            <a:xfrm rot="660000">
              <a:off x="1344" y="190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803" name="Rectangle 359"/>
            <p:cNvSpPr>
              <a:spLocks noChangeArrowheads="1"/>
            </p:cNvSpPr>
            <p:nvPr/>
          </p:nvSpPr>
          <p:spPr bwMode="auto">
            <a:xfrm rot="2880000">
              <a:off x="1554" y="1537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804" name="Rectangle 360"/>
            <p:cNvSpPr>
              <a:spLocks noChangeArrowheads="1"/>
            </p:cNvSpPr>
            <p:nvPr/>
          </p:nvSpPr>
          <p:spPr bwMode="auto">
            <a:xfrm rot="4080000">
              <a:off x="1590" y="1612"/>
              <a:ext cx="22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805" name="Rectangle 361"/>
            <p:cNvSpPr>
              <a:spLocks noChangeArrowheads="1"/>
            </p:cNvSpPr>
            <p:nvPr/>
          </p:nvSpPr>
          <p:spPr bwMode="auto">
            <a:xfrm rot="-1080000">
              <a:off x="1450" y="1878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806" name="Rectangle 362"/>
            <p:cNvSpPr>
              <a:spLocks noChangeArrowheads="1"/>
            </p:cNvSpPr>
            <p:nvPr/>
          </p:nvSpPr>
          <p:spPr bwMode="auto">
            <a:xfrm rot="-2880000">
              <a:off x="1545" y="1812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807" name="Rectangle 363"/>
            <p:cNvSpPr>
              <a:spLocks noChangeArrowheads="1"/>
            </p:cNvSpPr>
            <p:nvPr/>
          </p:nvSpPr>
          <p:spPr bwMode="auto">
            <a:xfrm rot="5880000">
              <a:off x="1597" y="171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808" name="AutoShape 364"/>
          <p:cNvSpPr>
            <a:spLocks noChangeArrowheads="1"/>
          </p:cNvSpPr>
          <p:nvPr/>
        </p:nvSpPr>
        <p:spPr bwMode="auto">
          <a:xfrm rot="4800000" flipH="1" flipV="1">
            <a:off x="3488552" y="2580899"/>
            <a:ext cx="376237" cy="369711"/>
          </a:xfrm>
          <a:custGeom>
            <a:avLst/>
            <a:gdLst>
              <a:gd name="T0" fmla="*/ 5734566 w 21600"/>
              <a:gd name="T1" fmla="*/ 4004491 h 21600"/>
              <a:gd name="T2" fmla="*/ 3276728 w 21600"/>
              <a:gd name="T3" fmla="*/ 8008963 h 21600"/>
              <a:gd name="T4" fmla="*/ 818873 w 21600"/>
              <a:gd name="T5" fmla="*/ 4004491 h 21600"/>
              <a:gd name="T6" fmla="*/ 327672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209FF"/>
              </a:gs>
              <a:gs pos="100000">
                <a:srgbClr val="8706B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809" name="Group 365"/>
          <p:cNvGrpSpPr>
            <a:grpSpLocks/>
          </p:cNvGrpSpPr>
          <p:nvPr/>
        </p:nvGrpSpPr>
        <p:grpSpPr bwMode="auto">
          <a:xfrm>
            <a:off x="3520014" y="2652248"/>
            <a:ext cx="237067" cy="188913"/>
            <a:chOff x="1279" y="1642"/>
            <a:chExt cx="168" cy="119"/>
          </a:xfrm>
        </p:grpSpPr>
        <p:sp>
          <p:nvSpPr>
            <p:cNvPr id="162770" name="Arc 366"/>
            <p:cNvSpPr>
              <a:spLocks/>
            </p:cNvSpPr>
            <p:nvPr/>
          </p:nvSpPr>
          <p:spPr bwMode="auto">
            <a:xfrm>
              <a:off x="1335" y="1670"/>
              <a:ext cx="25" cy="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1" name="Arc 367"/>
            <p:cNvSpPr>
              <a:spLocks/>
            </p:cNvSpPr>
            <p:nvPr/>
          </p:nvSpPr>
          <p:spPr bwMode="auto">
            <a:xfrm>
              <a:off x="1407" y="1669"/>
              <a:ext cx="35" cy="27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2" name="Arc 368"/>
            <p:cNvSpPr>
              <a:spLocks/>
            </p:cNvSpPr>
            <p:nvPr/>
          </p:nvSpPr>
          <p:spPr bwMode="auto">
            <a:xfrm>
              <a:off x="1378" y="1642"/>
              <a:ext cx="35" cy="27"/>
            </a:xfrm>
            <a:custGeom>
              <a:avLst/>
              <a:gdLst>
                <a:gd name="T0" fmla="*/ 0 w 22235"/>
                <a:gd name="T1" fmla="*/ 0 h 21600"/>
                <a:gd name="T2" fmla="*/ 0 w 22235"/>
                <a:gd name="T3" fmla="*/ 0 h 21600"/>
                <a:gd name="T4" fmla="*/ 0 w 222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5"/>
                <a:gd name="T10" fmla="*/ 0 h 21600"/>
                <a:gd name="T11" fmla="*/ 22235 w 222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5" h="21600" fill="none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</a:path>
                <a:path w="22235" h="21600" stroke="0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  <a:lnTo>
                    <a:pt x="635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3" name="Arc 369"/>
            <p:cNvSpPr>
              <a:spLocks/>
            </p:cNvSpPr>
            <p:nvPr/>
          </p:nvSpPr>
          <p:spPr bwMode="auto">
            <a:xfrm>
              <a:off x="1359" y="1644"/>
              <a:ext cx="25" cy="26"/>
            </a:xfrm>
            <a:custGeom>
              <a:avLst/>
              <a:gdLst>
                <a:gd name="T0" fmla="*/ 0 w 21585"/>
                <a:gd name="T1" fmla="*/ 0 h 21584"/>
                <a:gd name="T2" fmla="*/ 0 w 21585"/>
                <a:gd name="T3" fmla="*/ 0 h 21584"/>
                <a:gd name="T4" fmla="*/ 0 w 21585"/>
                <a:gd name="T5" fmla="*/ 0 h 21584"/>
                <a:gd name="T6" fmla="*/ 0 60000 65536"/>
                <a:gd name="T7" fmla="*/ 0 60000 65536"/>
                <a:gd name="T8" fmla="*/ 0 60000 65536"/>
                <a:gd name="T9" fmla="*/ 0 w 21585"/>
                <a:gd name="T10" fmla="*/ 0 h 21584"/>
                <a:gd name="T11" fmla="*/ 21585 w 21585"/>
                <a:gd name="T12" fmla="*/ 21584 h 215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5" h="21584" fill="none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</a:path>
                <a:path w="21585" h="21584" stroke="0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  <a:lnTo>
                    <a:pt x="21585" y="21584"/>
                  </a:lnTo>
                  <a:lnTo>
                    <a:pt x="-1" y="207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4" name="Arc 370"/>
            <p:cNvSpPr>
              <a:spLocks/>
            </p:cNvSpPr>
            <p:nvPr/>
          </p:nvSpPr>
          <p:spPr bwMode="auto">
            <a:xfrm>
              <a:off x="1307" y="1669"/>
              <a:ext cx="33" cy="27"/>
            </a:xfrm>
            <a:custGeom>
              <a:avLst/>
              <a:gdLst>
                <a:gd name="T0" fmla="*/ 0 w 21600"/>
                <a:gd name="T1" fmla="*/ 0 h 21590"/>
                <a:gd name="T2" fmla="*/ 0 w 21600"/>
                <a:gd name="T3" fmla="*/ 0 h 21590"/>
                <a:gd name="T4" fmla="*/ 0 w 21600"/>
                <a:gd name="T5" fmla="*/ 0 h 2159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0"/>
                <a:gd name="T11" fmla="*/ 21600 w 21600"/>
                <a:gd name="T12" fmla="*/ 21590 h 21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0" fill="none" extrusionOk="0">
                  <a:moveTo>
                    <a:pt x="20936" y="21589"/>
                  </a:moveTo>
                  <a:cubicBezTo>
                    <a:pt x="9270" y="21231"/>
                    <a:pt x="-1" y="11670"/>
                    <a:pt x="-1" y="-1"/>
                  </a:cubicBezTo>
                </a:path>
                <a:path w="21600" h="21590" stroke="0" extrusionOk="0">
                  <a:moveTo>
                    <a:pt x="20936" y="21589"/>
                  </a:moveTo>
                  <a:cubicBezTo>
                    <a:pt x="9270" y="21231"/>
                    <a:pt x="-1" y="11670"/>
                    <a:pt x="-1" y="-1"/>
                  </a:cubicBezTo>
                  <a:lnTo>
                    <a:pt x="21600" y="0"/>
                  </a:lnTo>
                  <a:lnTo>
                    <a:pt x="20936" y="2158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5" name="Arc 371"/>
            <p:cNvSpPr>
              <a:spLocks/>
            </p:cNvSpPr>
            <p:nvPr/>
          </p:nvSpPr>
          <p:spPr bwMode="auto">
            <a:xfrm>
              <a:off x="1279" y="1643"/>
              <a:ext cx="34" cy="27"/>
            </a:xfrm>
            <a:custGeom>
              <a:avLst/>
              <a:gdLst>
                <a:gd name="T0" fmla="*/ 0 w 22227"/>
                <a:gd name="T1" fmla="*/ 0 h 21600"/>
                <a:gd name="T2" fmla="*/ 0 w 22227"/>
                <a:gd name="T3" fmla="*/ 0 h 21600"/>
                <a:gd name="T4" fmla="*/ 0 w 2222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27"/>
                <a:gd name="T10" fmla="*/ 0 h 21600"/>
                <a:gd name="T11" fmla="*/ 22227 w 2222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27" h="21600" fill="none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</a:path>
                <a:path w="22227" h="21600" stroke="0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  <a:lnTo>
                    <a:pt x="64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6" name="Arc 372"/>
            <p:cNvSpPr>
              <a:spLocks/>
            </p:cNvSpPr>
            <p:nvPr/>
          </p:nvSpPr>
          <p:spPr bwMode="auto">
            <a:xfrm>
              <a:off x="1413" y="1733"/>
              <a:ext cx="34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7" name="Arc 373"/>
            <p:cNvSpPr>
              <a:spLocks/>
            </p:cNvSpPr>
            <p:nvPr/>
          </p:nvSpPr>
          <p:spPr bwMode="auto">
            <a:xfrm>
              <a:off x="1384" y="1706"/>
              <a:ext cx="34" cy="28"/>
            </a:xfrm>
            <a:custGeom>
              <a:avLst/>
              <a:gdLst>
                <a:gd name="T0" fmla="*/ 0 w 22218"/>
                <a:gd name="T1" fmla="*/ 0 h 21600"/>
                <a:gd name="T2" fmla="*/ 0 w 22218"/>
                <a:gd name="T3" fmla="*/ 0 h 21600"/>
                <a:gd name="T4" fmla="*/ 0 w 2221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18"/>
                <a:gd name="T10" fmla="*/ 0 h 21600"/>
                <a:gd name="T11" fmla="*/ 22218 w 2221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18" h="21600" fill="none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</a:path>
                <a:path w="22218" h="21600" stroke="0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  <a:lnTo>
                    <a:pt x="633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8" name="Arc 374"/>
            <p:cNvSpPr>
              <a:spLocks/>
            </p:cNvSpPr>
            <p:nvPr/>
          </p:nvSpPr>
          <p:spPr bwMode="auto">
            <a:xfrm>
              <a:off x="1342" y="1733"/>
              <a:ext cx="26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79" name="Arc 375"/>
            <p:cNvSpPr>
              <a:spLocks/>
            </p:cNvSpPr>
            <p:nvPr/>
          </p:nvSpPr>
          <p:spPr bwMode="auto">
            <a:xfrm>
              <a:off x="1361" y="1707"/>
              <a:ext cx="25" cy="27"/>
            </a:xfrm>
            <a:custGeom>
              <a:avLst/>
              <a:gdLst>
                <a:gd name="T0" fmla="*/ 0 w 21586"/>
                <a:gd name="T1" fmla="*/ 0 h 21583"/>
                <a:gd name="T2" fmla="*/ 0 w 21586"/>
                <a:gd name="T3" fmla="*/ 0 h 21583"/>
                <a:gd name="T4" fmla="*/ 0 w 21586"/>
                <a:gd name="T5" fmla="*/ 0 h 21583"/>
                <a:gd name="T6" fmla="*/ 0 60000 65536"/>
                <a:gd name="T7" fmla="*/ 0 60000 65536"/>
                <a:gd name="T8" fmla="*/ 0 60000 65536"/>
                <a:gd name="T9" fmla="*/ 0 w 21586"/>
                <a:gd name="T10" fmla="*/ 0 h 21583"/>
                <a:gd name="T11" fmla="*/ 21586 w 21586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6" h="21583" fill="none" extrusionOk="0">
                  <a:moveTo>
                    <a:pt x="0" y="20798"/>
                  </a:moveTo>
                  <a:cubicBezTo>
                    <a:pt x="410" y="9509"/>
                    <a:pt x="9450" y="443"/>
                    <a:pt x="20737" y="-1"/>
                  </a:cubicBezTo>
                </a:path>
                <a:path w="21586" h="21583" stroke="0" extrusionOk="0">
                  <a:moveTo>
                    <a:pt x="0" y="20798"/>
                  </a:moveTo>
                  <a:cubicBezTo>
                    <a:pt x="410" y="9509"/>
                    <a:pt x="9450" y="443"/>
                    <a:pt x="20737" y="-1"/>
                  </a:cubicBezTo>
                  <a:lnTo>
                    <a:pt x="21586" y="21583"/>
                  </a:lnTo>
                  <a:lnTo>
                    <a:pt x="0" y="2079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80" name="Arc 376"/>
            <p:cNvSpPr>
              <a:spLocks/>
            </p:cNvSpPr>
            <p:nvPr/>
          </p:nvSpPr>
          <p:spPr bwMode="auto">
            <a:xfrm>
              <a:off x="1313" y="1733"/>
              <a:ext cx="33" cy="28"/>
            </a:xfrm>
            <a:custGeom>
              <a:avLst/>
              <a:gdLst>
                <a:gd name="T0" fmla="*/ 0 w 21600"/>
                <a:gd name="T1" fmla="*/ 0 h 22385"/>
                <a:gd name="T2" fmla="*/ 0 w 21600"/>
                <a:gd name="T3" fmla="*/ 0 h 22385"/>
                <a:gd name="T4" fmla="*/ 0 w 21600"/>
                <a:gd name="T5" fmla="*/ 0 h 223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85"/>
                <a:gd name="T11" fmla="*/ 21600 w 21600"/>
                <a:gd name="T12" fmla="*/ 22385 h 223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85" fill="none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</a:path>
                <a:path w="21600" h="22385" stroke="0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  <a:lnTo>
                    <a:pt x="21600" y="785"/>
                  </a:lnTo>
                  <a:lnTo>
                    <a:pt x="21600" y="223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81" name="Arc 377"/>
            <p:cNvSpPr>
              <a:spLocks/>
            </p:cNvSpPr>
            <p:nvPr/>
          </p:nvSpPr>
          <p:spPr bwMode="auto">
            <a:xfrm>
              <a:off x="1286" y="1706"/>
              <a:ext cx="33" cy="28"/>
            </a:xfrm>
            <a:custGeom>
              <a:avLst/>
              <a:gdLst>
                <a:gd name="T0" fmla="*/ 0 w 22237"/>
                <a:gd name="T1" fmla="*/ 0 h 21600"/>
                <a:gd name="T2" fmla="*/ 0 w 22237"/>
                <a:gd name="T3" fmla="*/ 0 h 21600"/>
                <a:gd name="T4" fmla="*/ 0 w 222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7"/>
                <a:gd name="T10" fmla="*/ 0 h 21600"/>
                <a:gd name="T11" fmla="*/ 22237 w 222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7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</a:path>
                <a:path w="22237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810" name="AutoShape 378"/>
          <p:cNvSpPr>
            <a:spLocks noChangeArrowheads="1"/>
          </p:cNvSpPr>
          <p:nvPr/>
        </p:nvSpPr>
        <p:spPr bwMode="auto">
          <a:xfrm rot="4800000" flipH="1" flipV="1">
            <a:off x="2912818" y="3120600"/>
            <a:ext cx="376237" cy="369711"/>
          </a:xfrm>
          <a:custGeom>
            <a:avLst/>
            <a:gdLst>
              <a:gd name="T0" fmla="*/ 5734566 w 21600"/>
              <a:gd name="T1" fmla="*/ 4004491 h 21600"/>
              <a:gd name="T2" fmla="*/ 3276728 w 21600"/>
              <a:gd name="T3" fmla="*/ 8008963 h 21600"/>
              <a:gd name="T4" fmla="*/ 818873 w 21600"/>
              <a:gd name="T5" fmla="*/ 4004491 h 21600"/>
              <a:gd name="T6" fmla="*/ 327672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209FF"/>
              </a:gs>
              <a:gs pos="100000">
                <a:srgbClr val="8706B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811" name="Group 379"/>
          <p:cNvGrpSpPr>
            <a:grpSpLocks/>
          </p:cNvGrpSpPr>
          <p:nvPr/>
        </p:nvGrpSpPr>
        <p:grpSpPr bwMode="auto">
          <a:xfrm>
            <a:off x="2944275" y="3193530"/>
            <a:ext cx="238478" cy="188912"/>
            <a:chOff x="871" y="1983"/>
            <a:chExt cx="168" cy="119"/>
          </a:xfrm>
        </p:grpSpPr>
        <p:sp>
          <p:nvSpPr>
            <p:cNvPr id="162758" name="Arc 380"/>
            <p:cNvSpPr>
              <a:spLocks/>
            </p:cNvSpPr>
            <p:nvPr/>
          </p:nvSpPr>
          <p:spPr bwMode="auto">
            <a:xfrm>
              <a:off x="927" y="2011"/>
              <a:ext cx="25" cy="27"/>
            </a:xfrm>
            <a:custGeom>
              <a:avLst/>
              <a:gdLst>
                <a:gd name="T0" fmla="*/ 0 w 21600"/>
                <a:gd name="T1" fmla="*/ 0 h 22415"/>
                <a:gd name="T2" fmla="*/ 0 w 21600"/>
                <a:gd name="T3" fmla="*/ 0 h 22415"/>
                <a:gd name="T4" fmla="*/ 0 w 21600"/>
                <a:gd name="T5" fmla="*/ 0 h 2241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415"/>
                <a:gd name="T11" fmla="*/ 21600 w 21600"/>
                <a:gd name="T12" fmla="*/ 22415 h 224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415" fill="none" extrusionOk="0">
                  <a:moveTo>
                    <a:pt x="21584" y="0"/>
                  </a:moveTo>
                  <a:cubicBezTo>
                    <a:pt x="21594" y="271"/>
                    <a:pt x="21600" y="543"/>
                    <a:pt x="21600" y="815"/>
                  </a:cubicBezTo>
                  <a:cubicBezTo>
                    <a:pt x="21600" y="12744"/>
                    <a:pt x="11929" y="22415"/>
                    <a:pt x="-1" y="22415"/>
                  </a:cubicBezTo>
                </a:path>
                <a:path w="21600" h="22415" stroke="0" extrusionOk="0">
                  <a:moveTo>
                    <a:pt x="21584" y="0"/>
                  </a:moveTo>
                  <a:cubicBezTo>
                    <a:pt x="21594" y="271"/>
                    <a:pt x="21600" y="543"/>
                    <a:pt x="21600" y="815"/>
                  </a:cubicBezTo>
                  <a:cubicBezTo>
                    <a:pt x="21600" y="12744"/>
                    <a:pt x="11929" y="22415"/>
                    <a:pt x="-1" y="22415"/>
                  </a:cubicBezTo>
                  <a:lnTo>
                    <a:pt x="0" y="815"/>
                  </a:lnTo>
                  <a:lnTo>
                    <a:pt x="21584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59" name="Arc 381"/>
            <p:cNvSpPr>
              <a:spLocks/>
            </p:cNvSpPr>
            <p:nvPr/>
          </p:nvSpPr>
          <p:spPr bwMode="auto">
            <a:xfrm>
              <a:off x="998" y="2010"/>
              <a:ext cx="35" cy="28"/>
            </a:xfrm>
            <a:custGeom>
              <a:avLst/>
              <a:gdLst>
                <a:gd name="T0" fmla="*/ 0 w 21600"/>
                <a:gd name="T1" fmla="*/ 0 h 22365"/>
                <a:gd name="T2" fmla="*/ 0 w 21600"/>
                <a:gd name="T3" fmla="*/ 0 h 22365"/>
                <a:gd name="T4" fmla="*/ 0 w 21600"/>
                <a:gd name="T5" fmla="*/ 0 h 2236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5"/>
                <a:gd name="T11" fmla="*/ 21600 w 21600"/>
                <a:gd name="T12" fmla="*/ 22365 h 223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5" fill="none" extrusionOk="0">
                  <a:moveTo>
                    <a:pt x="20963" y="22364"/>
                  </a:moveTo>
                  <a:cubicBezTo>
                    <a:pt x="9286" y="22020"/>
                    <a:pt x="0" y="12455"/>
                    <a:pt x="0" y="774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5" stroke="0" extrusionOk="0">
                  <a:moveTo>
                    <a:pt x="20963" y="22364"/>
                  </a:moveTo>
                  <a:cubicBezTo>
                    <a:pt x="9286" y="22020"/>
                    <a:pt x="0" y="12455"/>
                    <a:pt x="0" y="774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4"/>
                  </a:lnTo>
                  <a:lnTo>
                    <a:pt x="20963" y="2236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0" name="Arc 382"/>
            <p:cNvSpPr>
              <a:spLocks/>
            </p:cNvSpPr>
            <p:nvPr/>
          </p:nvSpPr>
          <p:spPr bwMode="auto">
            <a:xfrm>
              <a:off x="970" y="1983"/>
              <a:ext cx="35" cy="27"/>
            </a:xfrm>
            <a:custGeom>
              <a:avLst/>
              <a:gdLst>
                <a:gd name="T0" fmla="*/ 0 w 22208"/>
                <a:gd name="T1" fmla="*/ 0 h 21600"/>
                <a:gd name="T2" fmla="*/ 0 w 22208"/>
                <a:gd name="T3" fmla="*/ 0 h 21600"/>
                <a:gd name="T4" fmla="*/ 0 w 2220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08"/>
                <a:gd name="T10" fmla="*/ 0 h 21600"/>
                <a:gd name="T11" fmla="*/ 22208 w 2220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08" h="21600" fill="none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</a:path>
                <a:path w="22208" h="21600" stroke="0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  <a:lnTo>
                    <a:pt x="623" y="21600"/>
                  </a:lnTo>
                  <a:lnTo>
                    <a:pt x="-1" y="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1" name="Arc 383"/>
            <p:cNvSpPr>
              <a:spLocks/>
            </p:cNvSpPr>
            <p:nvPr/>
          </p:nvSpPr>
          <p:spPr bwMode="auto">
            <a:xfrm>
              <a:off x="951" y="1984"/>
              <a:ext cx="25" cy="26"/>
            </a:xfrm>
            <a:custGeom>
              <a:avLst/>
              <a:gdLst>
                <a:gd name="T0" fmla="*/ 0 w 21585"/>
                <a:gd name="T1" fmla="*/ 0 h 21584"/>
                <a:gd name="T2" fmla="*/ 0 w 21585"/>
                <a:gd name="T3" fmla="*/ 0 h 21584"/>
                <a:gd name="T4" fmla="*/ 0 w 21585"/>
                <a:gd name="T5" fmla="*/ 0 h 21584"/>
                <a:gd name="T6" fmla="*/ 0 60000 65536"/>
                <a:gd name="T7" fmla="*/ 0 60000 65536"/>
                <a:gd name="T8" fmla="*/ 0 60000 65536"/>
                <a:gd name="T9" fmla="*/ 0 w 21585"/>
                <a:gd name="T10" fmla="*/ 0 h 21584"/>
                <a:gd name="T11" fmla="*/ 21585 w 21585"/>
                <a:gd name="T12" fmla="*/ 21584 h 215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5" h="21584" fill="none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</a:path>
                <a:path w="21585" h="21584" stroke="0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  <a:lnTo>
                    <a:pt x="21585" y="21584"/>
                  </a:lnTo>
                  <a:lnTo>
                    <a:pt x="-1" y="207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2" name="Arc 384"/>
            <p:cNvSpPr>
              <a:spLocks/>
            </p:cNvSpPr>
            <p:nvPr/>
          </p:nvSpPr>
          <p:spPr bwMode="auto">
            <a:xfrm>
              <a:off x="899" y="2010"/>
              <a:ext cx="33" cy="28"/>
            </a:xfrm>
            <a:custGeom>
              <a:avLst/>
              <a:gdLst>
                <a:gd name="T0" fmla="*/ 0 w 21600"/>
                <a:gd name="T1" fmla="*/ 0 h 22362"/>
                <a:gd name="T2" fmla="*/ 0 w 21600"/>
                <a:gd name="T3" fmla="*/ 0 h 22362"/>
                <a:gd name="T4" fmla="*/ 0 w 21600"/>
                <a:gd name="T5" fmla="*/ 0 h 2236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2"/>
                <a:gd name="T11" fmla="*/ 21600 w 21600"/>
                <a:gd name="T12" fmla="*/ 22362 h 223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3" name="Arc 385"/>
            <p:cNvSpPr>
              <a:spLocks/>
            </p:cNvSpPr>
            <p:nvPr/>
          </p:nvSpPr>
          <p:spPr bwMode="auto">
            <a:xfrm>
              <a:off x="871" y="1983"/>
              <a:ext cx="33" cy="27"/>
            </a:xfrm>
            <a:custGeom>
              <a:avLst/>
              <a:gdLst>
                <a:gd name="T0" fmla="*/ 0 w 22236"/>
                <a:gd name="T1" fmla="*/ 0 h 21600"/>
                <a:gd name="T2" fmla="*/ 0 w 22236"/>
                <a:gd name="T3" fmla="*/ 0 h 21600"/>
                <a:gd name="T4" fmla="*/ 0 w 2223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6"/>
                <a:gd name="T10" fmla="*/ 0 h 21600"/>
                <a:gd name="T11" fmla="*/ 22236 w 2223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6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59" y="-1"/>
                    <a:pt x="21791" y="9173"/>
                    <a:pt x="22236" y="20772"/>
                  </a:cubicBezTo>
                </a:path>
                <a:path w="22236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59" y="-1"/>
                    <a:pt x="21791" y="9173"/>
                    <a:pt x="22236" y="2077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4" name="Arc 386"/>
            <p:cNvSpPr>
              <a:spLocks/>
            </p:cNvSpPr>
            <p:nvPr/>
          </p:nvSpPr>
          <p:spPr bwMode="auto">
            <a:xfrm>
              <a:off x="1005" y="2074"/>
              <a:ext cx="34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5" name="Arc 387"/>
            <p:cNvSpPr>
              <a:spLocks/>
            </p:cNvSpPr>
            <p:nvPr/>
          </p:nvSpPr>
          <p:spPr bwMode="auto">
            <a:xfrm>
              <a:off x="975" y="2047"/>
              <a:ext cx="34" cy="27"/>
            </a:xfrm>
            <a:custGeom>
              <a:avLst/>
              <a:gdLst>
                <a:gd name="T0" fmla="*/ 0 w 22254"/>
                <a:gd name="T1" fmla="*/ 0 h 21600"/>
                <a:gd name="T2" fmla="*/ 0 w 22254"/>
                <a:gd name="T3" fmla="*/ 0 h 21600"/>
                <a:gd name="T4" fmla="*/ 0 w 2225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54"/>
                <a:gd name="T10" fmla="*/ 0 h 21600"/>
                <a:gd name="T11" fmla="*/ 22254 w 2225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6" name="Arc 388"/>
            <p:cNvSpPr>
              <a:spLocks/>
            </p:cNvSpPr>
            <p:nvPr/>
          </p:nvSpPr>
          <p:spPr bwMode="auto">
            <a:xfrm>
              <a:off x="934" y="2074"/>
              <a:ext cx="26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7" name="Arc 389"/>
            <p:cNvSpPr>
              <a:spLocks/>
            </p:cNvSpPr>
            <p:nvPr/>
          </p:nvSpPr>
          <p:spPr bwMode="auto">
            <a:xfrm>
              <a:off x="953" y="2047"/>
              <a:ext cx="25" cy="27"/>
            </a:xfrm>
            <a:custGeom>
              <a:avLst/>
              <a:gdLst>
                <a:gd name="T0" fmla="*/ 0 w 21600"/>
                <a:gd name="T1" fmla="*/ 0 h 21583"/>
                <a:gd name="T2" fmla="*/ 0 w 21600"/>
                <a:gd name="T3" fmla="*/ 0 h 21583"/>
                <a:gd name="T4" fmla="*/ 0 w 21600"/>
                <a:gd name="T5" fmla="*/ 0 h 2158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3"/>
                <a:gd name="T11" fmla="*/ 21600 w 21600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3" fill="none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  <a:lnTo>
                    <a:pt x="21600" y="21583"/>
                  </a:lnTo>
                  <a:lnTo>
                    <a:pt x="-1" y="2158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8" name="Arc 390"/>
            <p:cNvSpPr>
              <a:spLocks/>
            </p:cNvSpPr>
            <p:nvPr/>
          </p:nvSpPr>
          <p:spPr bwMode="auto">
            <a:xfrm>
              <a:off x="905" y="2074"/>
              <a:ext cx="33" cy="28"/>
            </a:xfrm>
            <a:custGeom>
              <a:avLst/>
              <a:gdLst>
                <a:gd name="T0" fmla="*/ 0 w 21600"/>
                <a:gd name="T1" fmla="*/ 0 h 22385"/>
                <a:gd name="T2" fmla="*/ 0 w 21600"/>
                <a:gd name="T3" fmla="*/ 0 h 22385"/>
                <a:gd name="T4" fmla="*/ 0 w 21600"/>
                <a:gd name="T5" fmla="*/ 0 h 223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85"/>
                <a:gd name="T11" fmla="*/ 21600 w 21600"/>
                <a:gd name="T12" fmla="*/ 22385 h 223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85" fill="none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</a:path>
                <a:path w="21600" h="22385" stroke="0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  <a:lnTo>
                    <a:pt x="21600" y="785"/>
                  </a:lnTo>
                  <a:lnTo>
                    <a:pt x="21600" y="223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69" name="Arc 391"/>
            <p:cNvSpPr>
              <a:spLocks/>
            </p:cNvSpPr>
            <p:nvPr/>
          </p:nvSpPr>
          <p:spPr bwMode="auto">
            <a:xfrm>
              <a:off x="877" y="2047"/>
              <a:ext cx="34" cy="27"/>
            </a:xfrm>
            <a:custGeom>
              <a:avLst/>
              <a:gdLst>
                <a:gd name="T0" fmla="*/ 0 w 22254"/>
                <a:gd name="T1" fmla="*/ 0 h 21600"/>
                <a:gd name="T2" fmla="*/ 0 w 22254"/>
                <a:gd name="T3" fmla="*/ 0 h 21600"/>
                <a:gd name="T4" fmla="*/ 0 w 2225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54"/>
                <a:gd name="T10" fmla="*/ 0 h 21600"/>
                <a:gd name="T11" fmla="*/ 22254 w 2225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812" name="AutoShape 392"/>
          <p:cNvSpPr>
            <a:spLocks noChangeArrowheads="1"/>
          </p:cNvSpPr>
          <p:nvPr/>
        </p:nvSpPr>
        <p:spPr bwMode="auto">
          <a:xfrm rot="1920000">
            <a:off x="2381242" y="5509748"/>
            <a:ext cx="70556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13" name="AutoShape 393"/>
          <p:cNvSpPr>
            <a:spLocks noChangeArrowheads="1"/>
          </p:cNvSpPr>
          <p:nvPr/>
        </p:nvSpPr>
        <p:spPr bwMode="auto">
          <a:xfrm rot="3540000">
            <a:off x="3132747" y="4830386"/>
            <a:ext cx="100012" cy="522111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14" name="AutoShape 394"/>
          <p:cNvSpPr>
            <a:spLocks noChangeArrowheads="1"/>
          </p:cNvSpPr>
          <p:nvPr/>
        </p:nvSpPr>
        <p:spPr bwMode="auto">
          <a:xfrm rot="4320000">
            <a:off x="4055377" y="4368457"/>
            <a:ext cx="104775" cy="523522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15" name="AutoShape 395"/>
          <p:cNvSpPr>
            <a:spLocks noChangeArrowheads="1"/>
          </p:cNvSpPr>
          <p:nvPr/>
        </p:nvSpPr>
        <p:spPr bwMode="auto">
          <a:xfrm rot="4860000">
            <a:off x="5036953" y="4114280"/>
            <a:ext cx="88900" cy="520700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16" name="AutoShape 396"/>
          <p:cNvSpPr>
            <a:spLocks noChangeArrowheads="1"/>
          </p:cNvSpPr>
          <p:nvPr/>
        </p:nvSpPr>
        <p:spPr bwMode="auto">
          <a:xfrm rot="-120000">
            <a:off x="5873744" y="4255567"/>
            <a:ext cx="598311" cy="103188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17" name="AutoShape 397"/>
          <p:cNvSpPr>
            <a:spLocks noChangeArrowheads="1"/>
          </p:cNvSpPr>
          <p:nvPr/>
        </p:nvSpPr>
        <p:spPr bwMode="auto">
          <a:xfrm rot="5700000">
            <a:off x="7092883" y="4082674"/>
            <a:ext cx="90487" cy="522111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18" name="AutoShape 398"/>
          <p:cNvSpPr>
            <a:spLocks noChangeArrowheads="1"/>
          </p:cNvSpPr>
          <p:nvPr/>
        </p:nvSpPr>
        <p:spPr bwMode="auto">
          <a:xfrm rot="6180000">
            <a:off x="8136046" y="4348613"/>
            <a:ext cx="122237" cy="523522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19" name="AutoShape 399"/>
          <p:cNvSpPr>
            <a:spLocks noChangeArrowheads="1"/>
          </p:cNvSpPr>
          <p:nvPr/>
        </p:nvSpPr>
        <p:spPr bwMode="auto">
          <a:xfrm rot="6900000">
            <a:off x="9284249" y="4815305"/>
            <a:ext cx="79375" cy="522111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20" name="AutoShape 400"/>
          <p:cNvSpPr>
            <a:spLocks noChangeArrowheads="1"/>
          </p:cNvSpPr>
          <p:nvPr/>
        </p:nvSpPr>
        <p:spPr bwMode="auto">
          <a:xfrm rot="8880000">
            <a:off x="10163520" y="5701836"/>
            <a:ext cx="97367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21" name="AutoShape 401"/>
          <p:cNvSpPr>
            <a:spLocks noChangeArrowheads="1"/>
          </p:cNvSpPr>
          <p:nvPr/>
        </p:nvSpPr>
        <p:spPr bwMode="auto">
          <a:xfrm>
            <a:off x="6273088" y="4604873"/>
            <a:ext cx="489655" cy="606425"/>
          </a:xfrm>
          <a:prstGeom prst="star16">
            <a:avLst>
              <a:gd name="adj" fmla="val 37500"/>
            </a:avLst>
          </a:prstGeom>
          <a:noFill/>
          <a:ln w="12700">
            <a:solidFill>
              <a:srgbClr val="FF2C2C"/>
            </a:solidFill>
            <a:miter lim="800000"/>
            <a:headEnd/>
            <a:tailEnd/>
          </a:ln>
          <a:effectLst>
            <a:prstShdw prst="shdw17" dist="17961" dir="2700000">
              <a:srgbClr val="991A1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822" name="Group 402"/>
          <p:cNvGrpSpPr>
            <a:grpSpLocks/>
          </p:cNvGrpSpPr>
          <p:nvPr/>
        </p:nvGrpSpPr>
        <p:grpSpPr bwMode="auto">
          <a:xfrm>
            <a:off x="7829545" y="3682480"/>
            <a:ext cx="359834" cy="387350"/>
            <a:chOff x="4332" y="2291"/>
            <a:chExt cx="256" cy="244"/>
          </a:xfrm>
        </p:grpSpPr>
        <p:sp>
          <p:nvSpPr>
            <p:cNvPr id="162755" name="Line 403"/>
            <p:cNvSpPr>
              <a:spLocks noChangeShapeType="1"/>
            </p:cNvSpPr>
            <p:nvPr/>
          </p:nvSpPr>
          <p:spPr bwMode="auto">
            <a:xfrm>
              <a:off x="4332" y="2291"/>
              <a:ext cx="77" cy="7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56" name="Arc 404"/>
            <p:cNvSpPr>
              <a:spLocks/>
            </p:cNvSpPr>
            <p:nvPr/>
          </p:nvSpPr>
          <p:spPr bwMode="auto">
            <a:xfrm>
              <a:off x="4404" y="2306"/>
              <a:ext cx="66" cy="83"/>
            </a:xfrm>
            <a:custGeom>
              <a:avLst/>
              <a:gdLst>
                <a:gd name="T0" fmla="*/ 0 w 19729"/>
                <a:gd name="T1" fmla="*/ 0 h 21600"/>
                <a:gd name="T2" fmla="*/ 0 w 19729"/>
                <a:gd name="T3" fmla="*/ 0 h 21600"/>
                <a:gd name="T4" fmla="*/ 0 w 19729"/>
                <a:gd name="T5" fmla="*/ 0 h 21600"/>
                <a:gd name="T6" fmla="*/ 0 60000 65536"/>
                <a:gd name="T7" fmla="*/ 0 60000 65536"/>
                <a:gd name="T8" fmla="*/ 0 60000 65536"/>
                <a:gd name="T9" fmla="*/ 0 w 19729"/>
                <a:gd name="T10" fmla="*/ 0 h 21600"/>
                <a:gd name="T11" fmla="*/ 19729 w 1972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29" h="21600" fill="none" extrusionOk="0">
                  <a:moveTo>
                    <a:pt x="19729" y="21292"/>
                  </a:moveTo>
                  <a:cubicBezTo>
                    <a:pt x="18528" y="21497"/>
                    <a:pt x="17312" y="21599"/>
                    <a:pt x="16095" y="21599"/>
                  </a:cubicBezTo>
                  <a:cubicBezTo>
                    <a:pt x="9951" y="21599"/>
                    <a:pt x="4097" y="18983"/>
                    <a:pt x="0" y="14405"/>
                  </a:cubicBezTo>
                </a:path>
                <a:path w="19729" h="21600" stroke="0" extrusionOk="0">
                  <a:moveTo>
                    <a:pt x="19729" y="21292"/>
                  </a:moveTo>
                  <a:cubicBezTo>
                    <a:pt x="18528" y="21497"/>
                    <a:pt x="17312" y="21599"/>
                    <a:pt x="16095" y="21599"/>
                  </a:cubicBezTo>
                  <a:cubicBezTo>
                    <a:pt x="9951" y="21599"/>
                    <a:pt x="4097" y="18983"/>
                    <a:pt x="0" y="14405"/>
                  </a:cubicBezTo>
                  <a:lnTo>
                    <a:pt x="16095" y="0"/>
                  </a:lnTo>
                  <a:lnTo>
                    <a:pt x="19729" y="21292"/>
                  </a:lnTo>
                  <a:close/>
                </a:path>
              </a:pathLst>
            </a:custGeom>
            <a:noFill/>
            <a:ln w="25400" cap="rnd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57" name="Arc 405"/>
            <p:cNvSpPr>
              <a:spLocks/>
            </p:cNvSpPr>
            <p:nvPr/>
          </p:nvSpPr>
          <p:spPr bwMode="auto">
            <a:xfrm>
              <a:off x="4467" y="2384"/>
              <a:ext cx="121" cy="151"/>
            </a:xfrm>
            <a:custGeom>
              <a:avLst/>
              <a:gdLst>
                <a:gd name="T0" fmla="*/ 0 w 19511"/>
                <a:gd name="T1" fmla="*/ 0 h 21600"/>
                <a:gd name="T2" fmla="*/ 0 w 19511"/>
                <a:gd name="T3" fmla="*/ 0 h 21600"/>
                <a:gd name="T4" fmla="*/ 0 w 19511"/>
                <a:gd name="T5" fmla="*/ 0 h 21600"/>
                <a:gd name="T6" fmla="*/ 0 60000 65536"/>
                <a:gd name="T7" fmla="*/ 0 60000 65536"/>
                <a:gd name="T8" fmla="*/ 0 60000 65536"/>
                <a:gd name="T9" fmla="*/ 0 w 19511"/>
                <a:gd name="T10" fmla="*/ 0 h 21600"/>
                <a:gd name="T11" fmla="*/ 19511 w 1951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11" h="21600" fill="none" extrusionOk="0">
                  <a:moveTo>
                    <a:pt x="-1" y="347"/>
                  </a:moveTo>
                  <a:cubicBezTo>
                    <a:pt x="1273" y="116"/>
                    <a:pt x="2564" y="-1"/>
                    <a:pt x="3859" y="-1"/>
                  </a:cubicBezTo>
                  <a:cubicBezTo>
                    <a:pt x="9775" y="-1"/>
                    <a:pt x="15433" y="2427"/>
                    <a:pt x="19510" y="6714"/>
                  </a:cubicBezTo>
                </a:path>
                <a:path w="19511" h="21600" stroke="0" extrusionOk="0">
                  <a:moveTo>
                    <a:pt x="-1" y="347"/>
                  </a:moveTo>
                  <a:cubicBezTo>
                    <a:pt x="1273" y="116"/>
                    <a:pt x="2564" y="-1"/>
                    <a:pt x="3859" y="-1"/>
                  </a:cubicBezTo>
                  <a:cubicBezTo>
                    <a:pt x="9775" y="-1"/>
                    <a:pt x="15433" y="2427"/>
                    <a:pt x="19510" y="6714"/>
                  </a:cubicBezTo>
                  <a:lnTo>
                    <a:pt x="3859" y="21600"/>
                  </a:lnTo>
                  <a:lnTo>
                    <a:pt x="-1" y="347"/>
                  </a:lnTo>
                  <a:close/>
                </a:path>
              </a:pathLst>
            </a:custGeom>
            <a:noFill/>
            <a:ln w="25400" cap="rnd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823" name="Oval 406"/>
          <p:cNvSpPr>
            <a:spLocks noChangeArrowheads="1"/>
          </p:cNvSpPr>
          <p:nvPr/>
        </p:nvSpPr>
        <p:spPr bwMode="auto">
          <a:xfrm>
            <a:off x="8163977" y="3895210"/>
            <a:ext cx="67733" cy="66675"/>
          </a:xfrm>
          <a:prstGeom prst="ellipse">
            <a:avLst/>
          </a:prstGeom>
          <a:solidFill>
            <a:srgbClr val="FF7C80"/>
          </a:solidFill>
          <a:ln>
            <a:noFill/>
          </a:ln>
          <a:effectLst>
            <a:prstShdw prst="shdw17" dist="17961" dir="2700000">
              <a:srgbClr val="994A4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24" name="Oval 407"/>
          <p:cNvSpPr>
            <a:spLocks noChangeArrowheads="1"/>
          </p:cNvSpPr>
          <p:nvPr/>
        </p:nvSpPr>
        <p:spPr bwMode="auto">
          <a:xfrm>
            <a:off x="7797089" y="3645968"/>
            <a:ext cx="67733" cy="66675"/>
          </a:xfrm>
          <a:prstGeom prst="ellipse">
            <a:avLst/>
          </a:prstGeom>
          <a:solidFill>
            <a:srgbClr val="FF7C80"/>
          </a:solidFill>
          <a:ln>
            <a:noFill/>
          </a:ln>
          <a:effectLst>
            <a:prstShdw prst="shdw17" dist="17961" dir="2700000">
              <a:srgbClr val="994A4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825" name="Group 408"/>
          <p:cNvGrpSpPr>
            <a:grpSpLocks/>
          </p:cNvGrpSpPr>
          <p:nvPr/>
        </p:nvGrpSpPr>
        <p:grpSpPr bwMode="auto">
          <a:xfrm>
            <a:off x="7186076" y="4895386"/>
            <a:ext cx="575733" cy="66675"/>
            <a:chOff x="3877" y="3055"/>
            <a:chExt cx="408" cy="42"/>
          </a:xfrm>
        </p:grpSpPr>
        <p:sp>
          <p:nvSpPr>
            <p:cNvPr id="162752" name="Line 409"/>
            <p:cNvSpPr>
              <a:spLocks noChangeShapeType="1"/>
            </p:cNvSpPr>
            <p:nvPr/>
          </p:nvSpPr>
          <p:spPr bwMode="auto">
            <a:xfrm>
              <a:off x="3909" y="3077"/>
              <a:ext cx="337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53" name="Oval 410"/>
            <p:cNvSpPr>
              <a:spLocks noChangeArrowheads="1"/>
            </p:cNvSpPr>
            <p:nvPr/>
          </p:nvSpPr>
          <p:spPr bwMode="auto">
            <a:xfrm>
              <a:off x="4237" y="3055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54" name="Oval 411"/>
            <p:cNvSpPr>
              <a:spLocks noChangeArrowheads="1"/>
            </p:cNvSpPr>
            <p:nvPr/>
          </p:nvSpPr>
          <p:spPr bwMode="auto">
            <a:xfrm>
              <a:off x="3877" y="3055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26" name="Group 412"/>
          <p:cNvGrpSpPr>
            <a:grpSpLocks/>
          </p:cNvGrpSpPr>
          <p:nvPr/>
        </p:nvGrpSpPr>
        <p:grpSpPr bwMode="auto">
          <a:xfrm>
            <a:off x="7488053" y="5838305"/>
            <a:ext cx="482600" cy="171450"/>
            <a:chOff x="4091" y="3649"/>
            <a:chExt cx="341" cy="108"/>
          </a:xfrm>
        </p:grpSpPr>
        <p:sp>
          <p:nvSpPr>
            <p:cNvPr id="162746" name="Line 413"/>
            <p:cNvSpPr>
              <a:spLocks noChangeShapeType="1"/>
            </p:cNvSpPr>
            <p:nvPr/>
          </p:nvSpPr>
          <p:spPr bwMode="auto">
            <a:xfrm>
              <a:off x="4222" y="3676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47" name="Line 414"/>
            <p:cNvSpPr>
              <a:spLocks noChangeShapeType="1"/>
            </p:cNvSpPr>
            <p:nvPr/>
          </p:nvSpPr>
          <p:spPr bwMode="auto">
            <a:xfrm flipH="1">
              <a:off x="4255" y="3676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48" name="Line 415"/>
            <p:cNvSpPr>
              <a:spLocks noChangeShapeType="1"/>
            </p:cNvSpPr>
            <p:nvPr/>
          </p:nvSpPr>
          <p:spPr bwMode="auto">
            <a:xfrm>
              <a:off x="4288" y="3671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49" name="Line 416"/>
            <p:cNvSpPr>
              <a:spLocks noChangeShapeType="1"/>
            </p:cNvSpPr>
            <p:nvPr/>
          </p:nvSpPr>
          <p:spPr bwMode="auto">
            <a:xfrm>
              <a:off x="4122" y="3676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50" name="Oval 417"/>
            <p:cNvSpPr>
              <a:spLocks noChangeArrowheads="1"/>
            </p:cNvSpPr>
            <p:nvPr/>
          </p:nvSpPr>
          <p:spPr bwMode="auto">
            <a:xfrm>
              <a:off x="4091" y="3654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51" name="Oval 418"/>
            <p:cNvSpPr>
              <a:spLocks noChangeArrowheads="1"/>
            </p:cNvSpPr>
            <p:nvPr/>
          </p:nvSpPr>
          <p:spPr bwMode="auto">
            <a:xfrm>
              <a:off x="4384" y="3649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27" name="Group 419"/>
          <p:cNvGrpSpPr>
            <a:grpSpLocks/>
          </p:cNvGrpSpPr>
          <p:nvPr/>
        </p:nvGrpSpPr>
        <p:grpSpPr bwMode="auto">
          <a:xfrm>
            <a:off x="7629169" y="5477942"/>
            <a:ext cx="481189" cy="171450"/>
            <a:chOff x="4191" y="3422"/>
            <a:chExt cx="340" cy="108"/>
          </a:xfrm>
        </p:grpSpPr>
        <p:sp>
          <p:nvSpPr>
            <p:cNvPr id="162740" name="Line 420"/>
            <p:cNvSpPr>
              <a:spLocks noChangeShapeType="1"/>
            </p:cNvSpPr>
            <p:nvPr/>
          </p:nvSpPr>
          <p:spPr bwMode="auto">
            <a:xfrm>
              <a:off x="4321" y="3449"/>
              <a:ext cx="34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41" name="Line 421"/>
            <p:cNvSpPr>
              <a:spLocks noChangeShapeType="1"/>
            </p:cNvSpPr>
            <p:nvPr/>
          </p:nvSpPr>
          <p:spPr bwMode="auto">
            <a:xfrm flipH="1">
              <a:off x="4355" y="3449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42" name="Line 422"/>
            <p:cNvSpPr>
              <a:spLocks noChangeShapeType="1"/>
            </p:cNvSpPr>
            <p:nvPr/>
          </p:nvSpPr>
          <p:spPr bwMode="auto">
            <a:xfrm>
              <a:off x="4388" y="3443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43" name="Line 423"/>
            <p:cNvSpPr>
              <a:spLocks noChangeShapeType="1"/>
            </p:cNvSpPr>
            <p:nvPr/>
          </p:nvSpPr>
          <p:spPr bwMode="auto">
            <a:xfrm>
              <a:off x="4222" y="3449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44" name="Oval 424"/>
            <p:cNvSpPr>
              <a:spLocks noChangeArrowheads="1"/>
            </p:cNvSpPr>
            <p:nvPr/>
          </p:nvSpPr>
          <p:spPr bwMode="auto">
            <a:xfrm>
              <a:off x="4191" y="3427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45" name="Oval 425"/>
            <p:cNvSpPr>
              <a:spLocks noChangeArrowheads="1"/>
            </p:cNvSpPr>
            <p:nvPr/>
          </p:nvSpPr>
          <p:spPr bwMode="auto">
            <a:xfrm>
              <a:off x="4484" y="3422"/>
              <a:ext cx="47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28" name="Group 426"/>
          <p:cNvGrpSpPr>
            <a:grpSpLocks/>
          </p:cNvGrpSpPr>
          <p:nvPr/>
        </p:nvGrpSpPr>
        <p:grpSpPr bwMode="auto">
          <a:xfrm>
            <a:off x="9373298" y="4447655"/>
            <a:ext cx="481189" cy="171450"/>
            <a:chOff x="5427" y="2773"/>
            <a:chExt cx="341" cy="108"/>
          </a:xfrm>
        </p:grpSpPr>
        <p:sp>
          <p:nvSpPr>
            <p:cNvPr id="162734" name="Line 427"/>
            <p:cNvSpPr>
              <a:spLocks noChangeShapeType="1"/>
            </p:cNvSpPr>
            <p:nvPr/>
          </p:nvSpPr>
          <p:spPr bwMode="auto">
            <a:xfrm>
              <a:off x="5558" y="2800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35" name="Line 428"/>
            <p:cNvSpPr>
              <a:spLocks noChangeShapeType="1"/>
            </p:cNvSpPr>
            <p:nvPr/>
          </p:nvSpPr>
          <p:spPr bwMode="auto">
            <a:xfrm flipH="1">
              <a:off x="5591" y="2800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36" name="Line 429"/>
            <p:cNvSpPr>
              <a:spLocks noChangeShapeType="1"/>
            </p:cNvSpPr>
            <p:nvPr/>
          </p:nvSpPr>
          <p:spPr bwMode="auto">
            <a:xfrm>
              <a:off x="5624" y="2794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37" name="Line 430"/>
            <p:cNvSpPr>
              <a:spLocks noChangeShapeType="1"/>
            </p:cNvSpPr>
            <p:nvPr/>
          </p:nvSpPr>
          <p:spPr bwMode="auto">
            <a:xfrm>
              <a:off x="5458" y="2800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38" name="Oval 431"/>
            <p:cNvSpPr>
              <a:spLocks noChangeArrowheads="1"/>
            </p:cNvSpPr>
            <p:nvPr/>
          </p:nvSpPr>
          <p:spPr bwMode="auto">
            <a:xfrm>
              <a:off x="5427" y="2778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39" name="Oval 432"/>
            <p:cNvSpPr>
              <a:spLocks noChangeArrowheads="1"/>
            </p:cNvSpPr>
            <p:nvPr/>
          </p:nvSpPr>
          <p:spPr bwMode="auto">
            <a:xfrm>
              <a:off x="5720" y="2773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29" name="Group 433"/>
          <p:cNvGrpSpPr>
            <a:grpSpLocks/>
          </p:cNvGrpSpPr>
          <p:nvPr/>
        </p:nvGrpSpPr>
        <p:grpSpPr bwMode="auto">
          <a:xfrm>
            <a:off x="8724215" y="4131742"/>
            <a:ext cx="760589" cy="77788"/>
            <a:chOff x="4967" y="2574"/>
            <a:chExt cx="539" cy="49"/>
          </a:xfrm>
        </p:grpSpPr>
        <p:sp>
          <p:nvSpPr>
            <p:cNvPr id="162731" name="Line 434"/>
            <p:cNvSpPr>
              <a:spLocks noChangeShapeType="1"/>
            </p:cNvSpPr>
            <p:nvPr/>
          </p:nvSpPr>
          <p:spPr bwMode="auto">
            <a:xfrm>
              <a:off x="5009" y="2600"/>
              <a:ext cx="446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32" name="Oval 435"/>
            <p:cNvSpPr>
              <a:spLocks noChangeArrowheads="1"/>
            </p:cNvSpPr>
            <p:nvPr/>
          </p:nvSpPr>
          <p:spPr bwMode="auto">
            <a:xfrm>
              <a:off x="5443" y="2574"/>
              <a:ext cx="63" cy="4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33" name="Oval 436"/>
            <p:cNvSpPr>
              <a:spLocks noChangeArrowheads="1"/>
            </p:cNvSpPr>
            <p:nvPr/>
          </p:nvSpPr>
          <p:spPr bwMode="auto">
            <a:xfrm>
              <a:off x="4967" y="2574"/>
              <a:ext cx="64" cy="4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830" name="Arc 437"/>
          <p:cNvSpPr>
            <a:spLocks/>
          </p:cNvSpPr>
          <p:nvPr/>
        </p:nvSpPr>
        <p:spPr bwMode="auto">
          <a:xfrm>
            <a:off x="8121643" y="2295005"/>
            <a:ext cx="554566" cy="93662"/>
          </a:xfrm>
          <a:custGeom>
            <a:avLst/>
            <a:gdLst>
              <a:gd name="T0" fmla="*/ 18020139 w 21600"/>
              <a:gd name="T1" fmla="*/ 0 h 21600"/>
              <a:gd name="T2" fmla="*/ 0 w 21600"/>
              <a:gd name="T3" fmla="*/ 40613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1" name="Arc 438"/>
          <p:cNvSpPr>
            <a:spLocks/>
          </p:cNvSpPr>
          <p:nvPr/>
        </p:nvSpPr>
        <p:spPr bwMode="auto">
          <a:xfrm rot="2700000">
            <a:off x="9183267" y="2882468"/>
            <a:ext cx="525463" cy="77612"/>
          </a:xfrm>
          <a:custGeom>
            <a:avLst/>
            <a:gdLst>
              <a:gd name="T0" fmla="*/ 12744471 w 21600"/>
              <a:gd name="T1" fmla="*/ 352943 h 21600"/>
              <a:gd name="T2" fmla="*/ 0 w 21600"/>
              <a:gd name="T3" fmla="*/ 0 h 21600"/>
              <a:gd name="T4" fmla="*/ 12782935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535" y="21599"/>
                </a:moveTo>
                <a:cubicBezTo>
                  <a:pt x="9631" y="21564"/>
                  <a:pt x="-1" y="11903"/>
                  <a:pt x="-1" y="-1"/>
                </a:cubicBezTo>
              </a:path>
              <a:path w="21600" h="21600" stroke="0" extrusionOk="0">
                <a:moveTo>
                  <a:pt x="21535" y="21599"/>
                </a:moveTo>
                <a:cubicBezTo>
                  <a:pt x="9631" y="21564"/>
                  <a:pt x="-1" y="11903"/>
                  <a:pt x="-1" y="-1"/>
                </a:cubicBezTo>
                <a:lnTo>
                  <a:pt x="21600" y="0"/>
                </a:lnTo>
                <a:lnTo>
                  <a:pt x="21535" y="21599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2" name="Arc 439"/>
          <p:cNvSpPr>
            <a:spLocks/>
          </p:cNvSpPr>
          <p:nvPr/>
        </p:nvSpPr>
        <p:spPr bwMode="auto">
          <a:xfrm rot="-8760000">
            <a:off x="8605653" y="2252142"/>
            <a:ext cx="546100" cy="280988"/>
          </a:xfrm>
          <a:custGeom>
            <a:avLst/>
            <a:gdLst>
              <a:gd name="T0" fmla="*/ 17474163 w 21600"/>
              <a:gd name="T1" fmla="*/ 0 h 20745"/>
              <a:gd name="T2" fmla="*/ 5182379 w 21600"/>
              <a:gd name="T3" fmla="*/ 3805942 h 20745"/>
              <a:gd name="T4" fmla="*/ 0 w 21600"/>
              <a:gd name="T5" fmla="*/ 21469 h 20745"/>
              <a:gd name="T6" fmla="*/ 0 60000 65536"/>
              <a:gd name="T7" fmla="*/ 0 60000 65536"/>
              <a:gd name="T8" fmla="*/ 0 60000 65536"/>
              <a:gd name="T9" fmla="*/ 0 w 21600"/>
              <a:gd name="T10" fmla="*/ 0 h 20745"/>
              <a:gd name="T11" fmla="*/ 21600 w 21600"/>
              <a:gd name="T12" fmla="*/ 20745 h 207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745" fill="none" extrusionOk="0">
                <a:moveTo>
                  <a:pt x="21599" y="0"/>
                </a:moveTo>
                <a:cubicBezTo>
                  <a:pt x="21599" y="39"/>
                  <a:pt x="21600" y="78"/>
                  <a:pt x="21600" y="117"/>
                </a:cubicBezTo>
                <a:cubicBezTo>
                  <a:pt x="21600" y="9578"/>
                  <a:pt x="15442" y="17939"/>
                  <a:pt x="6406" y="20745"/>
                </a:cubicBezTo>
              </a:path>
              <a:path w="21600" h="20745" stroke="0" extrusionOk="0">
                <a:moveTo>
                  <a:pt x="21599" y="0"/>
                </a:moveTo>
                <a:cubicBezTo>
                  <a:pt x="21599" y="39"/>
                  <a:pt x="21600" y="78"/>
                  <a:pt x="21600" y="117"/>
                </a:cubicBezTo>
                <a:cubicBezTo>
                  <a:pt x="21600" y="9578"/>
                  <a:pt x="15442" y="17939"/>
                  <a:pt x="6406" y="20745"/>
                </a:cubicBezTo>
                <a:lnTo>
                  <a:pt x="0" y="117"/>
                </a:lnTo>
                <a:lnTo>
                  <a:pt x="21599" y="0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3" name="Arc 440"/>
          <p:cNvSpPr>
            <a:spLocks/>
          </p:cNvSpPr>
          <p:nvPr/>
        </p:nvSpPr>
        <p:spPr bwMode="auto">
          <a:xfrm rot="2040000">
            <a:off x="8897753" y="2417298"/>
            <a:ext cx="498122" cy="271463"/>
          </a:xfrm>
          <a:custGeom>
            <a:avLst/>
            <a:gdLst>
              <a:gd name="T0" fmla="*/ 0 w 20633"/>
              <a:gd name="T1" fmla="*/ 0 h 21600"/>
              <a:gd name="T2" fmla="*/ 15219969 w 20633"/>
              <a:gd name="T3" fmla="*/ 2373014 h 21600"/>
              <a:gd name="T4" fmla="*/ 42777 w 20633"/>
              <a:gd name="T5" fmla="*/ 3411674 h 21600"/>
              <a:gd name="T6" fmla="*/ 0 60000 65536"/>
              <a:gd name="T7" fmla="*/ 0 60000 65536"/>
              <a:gd name="T8" fmla="*/ 0 60000 65536"/>
              <a:gd name="T9" fmla="*/ 0 w 20633"/>
              <a:gd name="T10" fmla="*/ 0 h 21600"/>
              <a:gd name="T11" fmla="*/ 20633 w 2063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633" h="21600" fill="none" extrusionOk="0">
                <a:moveTo>
                  <a:pt x="0" y="0"/>
                </a:moveTo>
                <a:cubicBezTo>
                  <a:pt x="19" y="0"/>
                  <a:pt x="38" y="-1"/>
                  <a:pt x="58" y="-1"/>
                </a:cubicBezTo>
                <a:cubicBezTo>
                  <a:pt x="9453" y="-1"/>
                  <a:pt x="17772" y="6074"/>
                  <a:pt x="20632" y="15024"/>
                </a:cubicBezTo>
              </a:path>
              <a:path w="20633" h="21600" stroke="0" extrusionOk="0">
                <a:moveTo>
                  <a:pt x="0" y="0"/>
                </a:moveTo>
                <a:cubicBezTo>
                  <a:pt x="19" y="0"/>
                  <a:pt x="38" y="-1"/>
                  <a:pt x="58" y="-1"/>
                </a:cubicBezTo>
                <a:cubicBezTo>
                  <a:pt x="9453" y="-1"/>
                  <a:pt x="17772" y="6074"/>
                  <a:pt x="20632" y="15024"/>
                </a:cubicBezTo>
                <a:lnTo>
                  <a:pt x="58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4" name="Rectangle 441"/>
          <p:cNvSpPr>
            <a:spLocks noChangeArrowheads="1"/>
          </p:cNvSpPr>
          <p:nvPr/>
        </p:nvSpPr>
        <p:spPr bwMode="auto">
          <a:xfrm>
            <a:off x="8217601" y="2342686"/>
            <a:ext cx="657578" cy="428625"/>
          </a:xfrm>
          <a:prstGeom prst="rect">
            <a:avLst/>
          </a:pr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5" name="Rectangle 442"/>
          <p:cNvSpPr>
            <a:spLocks noChangeArrowheads="1"/>
          </p:cNvSpPr>
          <p:nvPr/>
        </p:nvSpPr>
        <p:spPr bwMode="auto">
          <a:xfrm rot="1560000">
            <a:off x="8789126" y="2612505"/>
            <a:ext cx="478367" cy="430212"/>
          </a:xfrm>
          <a:prstGeom prst="rect">
            <a:avLst/>
          </a:pr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6" name="Oval 443"/>
          <p:cNvSpPr>
            <a:spLocks noChangeArrowheads="1"/>
          </p:cNvSpPr>
          <p:nvPr/>
        </p:nvSpPr>
        <p:spPr bwMode="auto">
          <a:xfrm>
            <a:off x="8775015" y="2271248"/>
            <a:ext cx="71967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7" name="Oval 444"/>
          <p:cNvSpPr>
            <a:spLocks noChangeArrowheads="1"/>
          </p:cNvSpPr>
          <p:nvPr/>
        </p:nvSpPr>
        <p:spPr bwMode="auto">
          <a:xfrm>
            <a:off x="8680442" y="2474448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8" name="Oval 445"/>
          <p:cNvSpPr>
            <a:spLocks noChangeArrowheads="1"/>
          </p:cNvSpPr>
          <p:nvPr/>
        </p:nvSpPr>
        <p:spPr bwMode="auto">
          <a:xfrm>
            <a:off x="8852598" y="2304586"/>
            <a:ext cx="71966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39" name="Oval 446"/>
          <p:cNvSpPr>
            <a:spLocks noChangeArrowheads="1"/>
          </p:cNvSpPr>
          <p:nvPr/>
        </p:nvSpPr>
        <p:spPr bwMode="auto">
          <a:xfrm>
            <a:off x="8832842" y="2401423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0" name="Oval 447"/>
          <p:cNvSpPr>
            <a:spLocks noChangeArrowheads="1"/>
          </p:cNvSpPr>
          <p:nvPr/>
        </p:nvSpPr>
        <p:spPr bwMode="auto">
          <a:xfrm>
            <a:off x="8736887" y="2390311"/>
            <a:ext cx="71966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1" name="Oval 448"/>
          <p:cNvSpPr>
            <a:spLocks noChangeArrowheads="1"/>
          </p:cNvSpPr>
          <p:nvPr/>
        </p:nvSpPr>
        <p:spPr bwMode="auto">
          <a:xfrm>
            <a:off x="8787687" y="2528423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2" name="Oval 449"/>
          <p:cNvSpPr>
            <a:spLocks noChangeArrowheads="1"/>
          </p:cNvSpPr>
          <p:nvPr/>
        </p:nvSpPr>
        <p:spPr bwMode="auto">
          <a:xfrm>
            <a:off x="8743942" y="2626792"/>
            <a:ext cx="70556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3" name="Oval 450"/>
          <p:cNvSpPr>
            <a:spLocks noChangeArrowheads="1"/>
          </p:cNvSpPr>
          <p:nvPr/>
        </p:nvSpPr>
        <p:spPr bwMode="auto">
          <a:xfrm>
            <a:off x="8695964" y="2722098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4" name="Oval 451"/>
          <p:cNvSpPr>
            <a:spLocks noChangeArrowheads="1"/>
          </p:cNvSpPr>
          <p:nvPr/>
        </p:nvSpPr>
        <p:spPr bwMode="auto">
          <a:xfrm>
            <a:off x="8649398" y="2845923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5" name="Oval 452"/>
          <p:cNvSpPr>
            <a:spLocks noChangeArrowheads="1"/>
          </p:cNvSpPr>
          <p:nvPr/>
        </p:nvSpPr>
        <p:spPr bwMode="auto">
          <a:xfrm>
            <a:off x="8592953" y="2957048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6" name="Oval 453"/>
          <p:cNvSpPr>
            <a:spLocks noChangeArrowheads="1"/>
          </p:cNvSpPr>
          <p:nvPr/>
        </p:nvSpPr>
        <p:spPr bwMode="auto">
          <a:xfrm>
            <a:off x="8924564" y="2302942"/>
            <a:ext cx="70556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7" name="Oval 454"/>
          <p:cNvSpPr>
            <a:spLocks noChangeArrowheads="1"/>
          </p:cNvSpPr>
          <p:nvPr/>
        </p:nvSpPr>
        <p:spPr bwMode="auto">
          <a:xfrm>
            <a:off x="8925975" y="2414123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8" name="Oval 455"/>
          <p:cNvSpPr>
            <a:spLocks noChangeArrowheads="1"/>
          </p:cNvSpPr>
          <p:nvPr/>
        </p:nvSpPr>
        <p:spPr bwMode="auto">
          <a:xfrm>
            <a:off x="8917509" y="2537892"/>
            <a:ext cx="71966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49" name="Oval 456"/>
          <p:cNvSpPr>
            <a:spLocks noChangeArrowheads="1"/>
          </p:cNvSpPr>
          <p:nvPr/>
        </p:nvSpPr>
        <p:spPr bwMode="auto">
          <a:xfrm>
            <a:off x="8909042" y="2661773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0" name="Oval 457"/>
          <p:cNvSpPr>
            <a:spLocks noChangeArrowheads="1"/>
          </p:cNvSpPr>
          <p:nvPr/>
        </p:nvSpPr>
        <p:spPr bwMode="auto">
          <a:xfrm>
            <a:off x="8886464" y="2758611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1" name="Oval 458"/>
          <p:cNvSpPr>
            <a:spLocks noChangeArrowheads="1"/>
          </p:cNvSpPr>
          <p:nvPr/>
        </p:nvSpPr>
        <p:spPr bwMode="auto">
          <a:xfrm>
            <a:off x="8827198" y="2857036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2" name="Oval 459"/>
          <p:cNvSpPr>
            <a:spLocks noChangeArrowheads="1"/>
          </p:cNvSpPr>
          <p:nvPr/>
        </p:nvSpPr>
        <p:spPr bwMode="auto">
          <a:xfrm>
            <a:off x="8770753" y="2980861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3" name="Oval 460"/>
          <p:cNvSpPr>
            <a:spLocks noChangeArrowheads="1"/>
          </p:cNvSpPr>
          <p:nvPr/>
        </p:nvSpPr>
        <p:spPr bwMode="auto">
          <a:xfrm>
            <a:off x="8700198" y="3064942"/>
            <a:ext cx="71966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4" name="Oval 461"/>
          <p:cNvSpPr>
            <a:spLocks noChangeArrowheads="1"/>
          </p:cNvSpPr>
          <p:nvPr/>
        </p:nvSpPr>
        <p:spPr bwMode="auto">
          <a:xfrm>
            <a:off x="9105215" y="3053886"/>
            <a:ext cx="71967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5" name="Oval 462"/>
          <p:cNvSpPr>
            <a:spLocks noChangeArrowheads="1"/>
          </p:cNvSpPr>
          <p:nvPr/>
        </p:nvSpPr>
        <p:spPr bwMode="auto">
          <a:xfrm>
            <a:off x="9144726" y="3137967"/>
            <a:ext cx="71967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6" name="Oval 463"/>
          <p:cNvSpPr>
            <a:spLocks noChangeArrowheads="1"/>
          </p:cNvSpPr>
          <p:nvPr/>
        </p:nvSpPr>
        <p:spPr bwMode="auto">
          <a:xfrm>
            <a:off x="9208198" y="3209408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7" name="Oval 464"/>
          <p:cNvSpPr>
            <a:spLocks noChangeArrowheads="1"/>
          </p:cNvSpPr>
          <p:nvPr/>
        </p:nvSpPr>
        <p:spPr bwMode="auto">
          <a:xfrm>
            <a:off x="9006409" y="4025436"/>
            <a:ext cx="119945" cy="1619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8" name="Oval 465"/>
          <p:cNvSpPr>
            <a:spLocks noChangeArrowheads="1"/>
          </p:cNvSpPr>
          <p:nvPr/>
        </p:nvSpPr>
        <p:spPr bwMode="auto">
          <a:xfrm>
            <a:off x="9240653" y="3966698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59" name="Oval 466"/>
          <p:cNvSpPr>
            <a:spLocks noChangeArrowheads="1"/>
          </p:cNvSpPr>
          <p:nvPr/>
        </p:nvSpPr>
        <p:spPr bwMode="auto">
          <a:xfrm>
            <a:off x="9012081" y="2345861"/>
            <a:ext cx="71967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0" name="Oval 467"/>
          <p:cNvSpPr>
            <a:spLocks noChangeArrowheads="1"/>
          </p:cNvSpPr>
          <p:nvPr/>
        </p:nvSpPr>
        <p:spPr bwMode="auto">
          <a:xfrm>
            <a:off x="9013464" y="2455398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1" name="Oval 468"/>
          <p:cNvSpPr>
            <a:spLocks noChangeArrowheads="1"/>
          </p:cNvSpPr>
          <p:nvPr/>
        </p:nvSpPr>
        <p:spPr bwMode="auto">
          <a:xfrm>
            <a:off x="9029015" y="2580811"/>
            <a:ext cx="71967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2" name="Oval 469"/>
          <p:cNvSpPr>
            <a:spLocks noChangeArrowheads="1"/>
          </p:cNvSpPr>
          <p:nvPr/>
        </p:nvSpPr>
        <p:spPr bwMode="auto">
          <a:xfrm>
            <a:off x="9031837" y="2730036"/>
            <a:ext cx="71967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3" name="Oval 470"/>
          <p:cNvSpPr>
            <a:spLocks noChangeArrowheads="1"/>
          </p:cNvSpPr>
          <p:nvPr/>
        </p:nvSpPr>
        <p:spPr bwMode="auto">
          <a:xfrm>
            <a:off x="9024753" y="2842748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4" name="Oval 471"/>
          <p:cNvSpPr>
            <a:spLocks noChangeArrowheads="1"/>
          </p:cNvSpPr>
          <p:nvPr/>
        </p:nvSpPr>
        <p:spPr bwMode="auto">
          <a:xfrm>
            <a:off x="9062881" y="2964986"/>
            <a:ext cx="71967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5" name="Oval 472"/>
          <p:cNvSpPr>
            <a:spLocks noChangeArrowheads="1"/>
          </p:cNvSpPr>
          <p:nvPr/>
        </p:nvSpPr>
        <p:spPr bwMode="auto">
          <a:xfrm>
            <a:off x="9006437" y="4003211"/>
            <a:ext cx="71967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6" name="Oval 473"/>
          <p:cNvSpPr>
            <a:spLocks noChangeArrowheads="1"/>
          </p:cNvSpPr>
          <p:nvPr/>
        </p:nvSpPr>
        <p:spPr bwMode="auto">
          <a:xfrm>
            <a:off x="8972542" y="3898381"/>
            <a:ext cx="70556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7" name="Oval 474"/>
          <p:cNvSpPr>
            <a:spLocks noChangeArrowheads="1"/>
          </p:cNvSpPr>
          <p:nvPr/>
        </p:nvSpPr>
        <p:spPr bwMode="auto">
          <a:xfrm>
            <a:off x="9227954" y="4028611"/>
            <a:ext cx="119944" cy="1619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8" name="Oval 475"/>
          <p:cNvSpPr>
            <a:spLocks noChangeArrowheads="1"/>
          </p:cNvSpPr>
          <p:nvPr/>
        </p:nvSpPr>
        <p:spPr bwMode="auto">
          <a:xfrm>
            <a:off x="8608475" y="3579293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69" name="Oval 476"/>
          <p:cNvSpPr>
            <a:spLocks noChangeArrowheads="1"/>
          </p:cNvSpPr>
          <p:nvPr/>
        </p:nvSpPr>
        <p:spPr bwMode="auto">
          <a:xfrm>
            <a:off x="8782042" y="3690418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0" name="Oval 477"/>
          <p:cNvSpPr>
            <a:spLocks noChangeArrowheads="1"/>
          </p:cNvSpPr>
          <p:nvPr/>
        </p:nvSpPr>
        <p:spPr bwMode="auto">
          <a:xfrm>
            <a:off x="8846953" y="3745981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1" name="Oval 478"/>
          <p:cNvSpPr>
            <a:spLocks noChangeArrowheads="1"/>
          </p:cNvSpPr>
          <p:nvPr/>
        </p:nvSpPr>
        <p:spPr bwMode="auto">
          <a:xfrm>
            <a:off x="8923153" y="3817425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2" name="Oval 479"/>
          <p:cNvSpPr>
            <a:spLocks noChangeArrowheads="1"/>
          </p:cNvSpPr>
          <p:nvPr/>
        </p:nvSpPr>
        <p:spPr bwMode="auto">
          <a:xfrm>
            <a:off x="8707253" y="3631687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3" name="Oval 480"/>
          <p:cNvSpPr>
            <a:spLocks noChangeArrowheads="1"/>
          </p:cNvSpPr>
          <p:nvPr/>
        </p:nvSpPr>
        <p:spPr bwMode="auto">
          <a:xfrm>
            <a:off x="7914210" y="1998198"/>
            <a:ext cx="83256" cy="92075"/>
          </a:xfrm>
          <a:prstGeom prst="ellipse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4" name="Oval 481"/>
          <p:cNvSpPr>
            <a:spLocks noChangeArrowheads="1"/>
          </p:cNvSpPr>
          <p:nvPr/>
        </p:nvSpPr>
        <p:spPr bwMode="auto">
          <a:xfrm>
            <a:off x="7933964" y="1926761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5" name="Oval 482"/>
          <p:cNvSpPr>
            <a:spLocks noChangeArrowheads="1"/>
          </p:cNvSpPr>
          <p:nvPr/>
        </p:nvSpPr>
        <p:spPr bwMode="auto">
          <a:xfrm>
            <a:off x="9655548" y="3688834"/>
            <a:ext cx="71967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6" name="Oval 483"/>
          <p:cNvSpPr>
            <a:spLocks noChangeArrowheads="1"/>
          </p:cNvSpPr>
          <p:nvPr/>
        </p:nvSpPr>
        <p:spPr bwMode="auto">
          <a:xfrm>
            <a:off x="9610364" y="3785674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7" name="Oval 484"/>
          <p:cNvSpPr>
            <a:spLocks noChangeArrowheads="1"/>
          </p:cNvSpPr>
          <p:nvPr/>
        </p:nvSpPr>
        <p:spPr bwMode="auto">
          <a:xfrm>
            <a:off x="9662575" y="4138148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8" name="Oval 485"/>
          <p:cNvSpPr>
            <a:spLocks noChangeArrowheads="1"/>
          </p:cNvSpPr>
          <p:nvPr/>
        </p:nvSpPr>
        <p:spPr bwMode="auto">
          <a:xfrm>
            <a:off x="9678126" y="4250861"/>
            <a:ext cx="71967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79" name="Oval 486"/>
          <p:cNvSpPr>
            <a:spLocks noChangeArrowheads="1"/>
          </p:cNvSpPr>
          <p:nvPr/>
        </p:nvSpPr>
        <p:spPr bwMode="auto">
          <a:xfrm>
            <a:off x="7756164" y="1863208"/>
            <a:ext cx="73378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0" name="Oval 487"/>
          <p:cNvSpPr>
            <a:spLocks noChangeArrowheads="1"/>
          </p:cNvSpPr>
          <p:nvPr/>
        </p:nvSpPr>
        <p:spPr bwMode="auto">
          <a:xfrm>
            <a:off x="7905742" y="2082336"/>
            <a:ext cx="70556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1" name="Oval 488"/>
          <p:cNvSpPr>
            <a:spLocks noChangeArrowheads="1"/>
          </p:cNvSpPr>
          <p:nvPr/>
        </p:nvSpPr>
        <p:spPr bwMode="auto">
          <a:xfrm>
            <a:off x="9761353" y="3468175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2" name="Oval 489"/>
          <p:cNvSpPr>
            <a:spLocks noChangeArrowheads="1"/>
          </p:cNvSpPr>
          <p:nvPr/>
        </p:nvSpPr>
        <p:spPr bwMode="auto">
          <a:xfrm>
            <a:off x="9714815" y="3579292"/>
            <a:ext cx="71967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3" name="Oval 490"/>
          <p:cNvSpPr>
            <a:spLocks noChangeArrowheads="1"/>
          </p:cNvSpPr>
          <p:nvPr/>
        </p:nvSpPr>
        <p:spPr bwMode="auto">
          <a:xfrm>
            <a:off x="9608953" y="3903147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4" name="Oval 491"/>
          <p:cNvSpPr>
            <a:spLocks noChangeArrowheads="1"/>
          </p:cNvSpPr>
          <p:nvPr/>
        </p:nvSpPr>
        <p:spPr bwMode="auto">
          <a:xfrm>
            <a:off x="9634353" y="4014323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5" name="Oval 492"/>
          <p:cNvSpPr>
            <a:spLocks noChangeArrowheads="1"/>
          </p:cNvSpPr>
          <p:nvPr/>
        </p:nvSpPr>
        <p:spPr bwMode="auto">
          <a:xfrm>
            <a:off x="7750522" y="1748908"/>
            <a:ext cx="83256" cy="92075"/>
          </a:xfrm>
          <a:prstGeom prst="ellipse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6" name="Oval 493"/>
          <p:cNvSpPr>
            <a:spLocks noChangeArrowheads="1"/>
          </p:cNvSpPr>
          <p:nvPr/>
        </p:nvSpPr>
        <p:spPr bwMode="auto">
          <a:xfrm>
            <a:off x="7582600" y="1914061"/>
            <a:ext cx="83255" cy="90487"/>
          </a:xfrm>
          <a:prstGeom prst="ellipse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7" name="Oval 494"/>
          <p:cNvSpPr>
            <a:spLocks noChangeArrowheads="1"/>
          </p:cNvSpPr>
          <p:nvPr/>
        </p:nvSpPr>
        <p:spPr bwMode="auto">
          <a:xfrm>
            <a:off x="7591064" y="2002961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8" name="Oval 495"/>
          <p:cNvSpPr>
            <a:spLocks noChangeArrowheads="1"/>
          </p:cNvSpPr>
          <p:nvPr/>
        </p:nvSpPr>
        <p:spPr bwMode="auto">
          <a:xfrm>
            <a:off x="7557198" y="2085511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89" name="Oval 496"/>
          <p:cNvSpPr>
            <a:spLocks noChangeArrowheads="1"/>
          </p:cNvSpPr>
          <p:nvPr/>
        </p:nvSpPr>
        <p:spPr bwMode="auto">
          <a:xfrm>
            <a:off x="9170126" y="3728526"/>
            <a:ext cx="71967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90" name="Oval 497"/>
          <p:cNvSpPr>
            <a:spLocks noChangeArrowheads="1"/>
          </p:cNvSpPr>
          <p:nvPr/>
        </p:nvSpPr>
        <p:spPr bwMode="auto">
          <a:xfrm>
            <a:off x="9196909" y="3838059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91" name="Oval 498"/>
          <p:cNvSpPr>
            <a:spLocks noChangeArrowheads="1"/>
          </p:cNvSpPr>
          <p:nvPr/>
        </p:nvSpPr>
        <p:spPr bwMode="auto">
          <a:xfrm>
            <a:off x="7883164" y="1828281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92" name="Oval 499"/>
          <p:cNvSpPr>
            <a:spLocks noChangeArrowheads="1"/>
          </p:cNvSpPr>
          <p:nvPr/>
        </p:nvSpPr>
        <p:spPr bwMode="auto">
          <a:xfrm>
            <a:off x="7838037" y="1777485"/>
            <a:ext cx="71967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93" name="Oval 500"/>
          <p:cNvSpPr>
            <a:spLocks noChangeArrowheads="1"/>
          </p:cNvSpPr>
          <p:nvPr/>
        </p:nvSpPr>
        <p:spPr bwMode="auto">
          <a:xfrm>
            <a:off x="7682815" y="1740971"/>
            <a:ext cx="71967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94" name="Oval 501"/>
          <p:cNvSpPr>
            <a:spLocks noChangeArrowheads="1"/>
          </p:cNvSpPr>
          <p:nvPr/>
        </p:nvSpPr>
        <p:spPr bwMode="auto">
          <a:xfrm>
            <a:off x="7626342" y="1852097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95" name="Oval 502"/>
          <p:cNvSpPr>
            <a:spLocks noChangeArrowheads="1"/>
          </p:cNvSpPr>
          <p:nvPr/>
        </p:nvSpPr>
        <p:spPr bwMode="auto">
          <a:xfrm>
            <a:off x="8516753" y="3534842"/>
            <a:ext cx="71966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96" name="Oval 503"/>
          <p:cNvSpPr>
            <a:spLocks noChangeArrowheads="1"/>
          </p:cNvSpPr>
          <p:nvPr/>
        </p:nvSpPr>
        <p:spPr bwMode="auto">
          <a:xfrm>
            <a:off x="9167275" y="3631687"/>
            <a:ext cx="73378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897" name="Oval 504"/>
          <p:cNvSpPr>
            <a:spLocks noChangeArrowheads="1"/>
          </p:cNvSpPr>
          <p:nvPr/>
        </p:nvSpPr>
        <p:spPr bwMode="auto">
          <a:xfrm>
            <a:off x="9658345" y="4368336"/>
            <a:ext cx="118533" cy="1619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898" name="Group 505"/>
          <p:cNvGrpSpPr>
            <a:grpSpLocks/>
          </p:cNvGrpSpPr>
          <p:nvPr/>
        </p:nvGrpSpPr>
        <p:grpSpPr bwMode="auto">
          <a:xfrm>
            <a:off x="8173881" y="2701405"/>
            <a:ext cx="371123" cy="315912"/>
            <a:chOff x="4577" y="1673"/>
            <a:chExt cx="263" cy="199"/>
          </a:xfrm>
        </p:grpSpPr>
        <p:sp>
          <p:nvSpPr>
            <p:cNvPr id="162719" name="Arc 506"/>
            <p:cNvSpPr>
              <a:spLocks/>
            </p:cNvSpPr>
            <p:nvPr/>
          </p:nvSpPr>
          <p:spPr bwMode="auto">
            <a:xfrm>
              <a:off x="4671" y="1720"/>
              <a:ext cx="39" cy="43"/>
            </a:xfrm>
            <a:custGeom>
              <a:avLst/>
              <a:gdLst>
                <a:gd name="T0" fmla="*/ 0 w 22161"/>
                <a:gd name="T1" fmla="*/ 0 h 21600"/>
                <a:gd name="T2" fmla="*/ 0 w 22161"/>
                <a:gd name="T3" fmla="*/ 0 h 21600"/>
                <a:gd name="T4" fmla="*/ 0 w 2216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161"/>
                <a:gd name="T10" fmla="*/ 0 h 21600"/>
                <a:gd name="T11" fmla="*/ 22161 w 2216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61" h="21600" fill="none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</a:path>
                <a:path w="22161" h="21600" stroke="0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  <a:lnTo>
                    <a:pt x="561" y="0"/>
                  </a:lnTo>
                  <a:lnTo>
                    <a:pt x="22161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0" name="Arc 507"/>
            <p:cNvSpPr>
              <a:spLocks/>
            </p:cNvSpPr>
            <p:nvPr/>
          </p:nvSpPr>
          <p:spPr bwMode="auto">
            <a:xfrm>
              <a:off x="4778" y="1719"/>
              <a:ext cx="53" cy="45"/>
            </a:xfrm>
            <a:custGeom>
              <a:avLst/>
              <a:gdLst>
                <a:gd name="T0" fmla="*/ 0 w 21600"/>
                <a:gd name="T1" fmla="*/ 0 h 22077"/>
                <a:gd name="T2" fmla="*/ 0 w 21600"/>
                <a:gd name="T3" fmla="*/ 0 h 22077"/>
                <a:gd name="T4" fmla="*/ 0 w 21600"/>
                <a:gd name="T5" fmla="*/ 0 h 220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77"/>
                <a:gd name="T11" fmla="*/ 21600 w 21600"/>
                <a:gd name="T12" fmla="*/ 22077 h 220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77" fill="none" extrusionOk="0">
                  <a:moveTo>
                    <a:pt x="21184" y="22076"/>
                  </a:moveTo>
                  <a:cubicBezTo>
                    <a:pt x="9418" y="21850"/>
                    <a:pt x="0" y="12248"/>
                    <a:pt x="0" y="481"/>
                  </a:cubicBezTo>
                  <a:cubicBezTo>
                    <a:pt x="0" y="320"/>
                    <a:pt x="1" y="160"/>
                    <a:pt x="5" y="0"/>
                  </a:cubicBezTo>
                </a:path>
                <a:path w="21600" h="22077" stroke="0" extrusionOk="0">
                  <a:moveTo>
                    <a:pt x="21184" y="22076"/>
                  </a:moveTo>
                  <a:cubicBezTo>
                    <a:pt x="9418" y="21850"/>
                    <a:pt x="0" y="12248"/>
                    <a:pt x="0" y="481"/>
                  </a:cubicBezTo>
                  <a:cubicBezTo>
                    <a:pt x="0" y="320"/>
                    <a:pt x="1" y="160"/>
                    <a:pt x="5" y="0"/>
                  </a:cubicBezTo>
                  <a:lnTo>
                    <a:pt x="21600" y="481"/>
                  </a:lnTo>
                  <a:lnTo>
                    <a:pt x="21184" y="22076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1" name="Arc 508"/>
            <p:cNvSpPr>
              <a:spLocks/>
            </p:cNvSpPr>
            <p:nvPr/>
          </p:nvSpPr>
          <p:spPr bwMode="auto">
            <a:xfrm>
              <a:off x="4736" y="1673"/>
              <a:ext cx="53" cy="44"/>
            </a:xfrm>
            <a:custGeom>
              <a:avLst/>
              <a:gdLst>
                <a:gd name="T0" fmla="*/ 0 w 22011"/>
                <a:gd name="T1" fmla="*/ 0 h 21600"/>
                <a:gd name="T2" fmla="*/ 0 w 22011"/>
                <a:gd name="T3" fmla="*/ 0 h 21600"/>
                <a:gd name="T4" fmla="*/ 0 w 2201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11"/>
                <a:gd name="T10" fmla="*/ 0 h 21600"/>
                <a:gd name="T11" fmla="*/ 22011 w 2201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11" h="21600" fill="none" extrusionOk="0">
                  <a:moveTo>
                    <a:pt x="-1" y="3"/>
                  </a:moveTo>
                  <a:cubicBezTo>
                    <a:pt x="136" y="1"/>
                    <a:pt x="273" y="-1"/>
                    <a:pt x="411" y="-1"/>
                  </a:cubicBezTo>
                  <a:cubicBezTo>
                    <a:pt x="12340" y="-1"/>
                    <a:pt x="22011" y="9670"/>
                    <a:pt x="22011" y="21600"/>
                  </a:cubicBezTo>
                </a:path>
                <a:path w="22011" h="21600" stroke="0" extrusionOk="0">
                  <a:moveTo>
                    <a:pt x="-1" y="3"/>
                  </a:moveTo>
                  <a:cubicBezTo>
                    <a:pt x="136" y="1"/>
                    <a:pt x="273" y="-1"/>
                    <a:pt x="411" y="-1"/>
                  </a:cubicBezTo>
                  <a:cubicBezTo>
                    <a:pt x="12340" y="-1"/>
                    <a:pt x="22011" y="9670"/>
                    <a:pt x="22011" y="21600"/>
                  </a:cubicBezTo>
                  <a:lnTo>
                    <a:pt x="411" y="21600"/>
                  </a:lnTo>
                  <a:lnTo>
                    <a:pt x="-1" y="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2" name="Arc 509"/>
            <p:cNvSpPr>
              <a:spLocks/>
            </p:cNvSpPr>
            <p:nvPr/>
          </p:nvSpPr>
          <p:spPr bwMode="auto">
            <a:xfrm>
              <a:off x="4705" y="1675"/>
              <a:ext cx="39" cy="43"/>
            </a:xfrm>
            <a:custGeom>
              <a:avLst/>
              <a:gdLst>
                <a:gd name="T0" fmla="*/ 0 w 21600"/>
                <a:gd name="T1" fmla="*/ 0 h 21593"/>
                <a:gd name="T2" fmla="*/ 0 w 21600"/>
                <a:gd name="T3" fmla="*/ 0 h 21593"/>
                <a:gd name="T4" fmla="*/ 0 w 21600"/>
                <a:gd name="T5" fmla="*/ 0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-1" y="21592"/>
                  </a:moveTo>
                  <a:cubicBezTo>
                    <a:pt x="-1" y="9882"/>
                    <a:pt x="9332" y="304"/>
                    <a:pt x="21039" y="0"/>
                  </a:cubicBezTo>
                </a:path>
                <a:path w="21600" h="21593" stroke="0" extrusionOk="0">
                  <a:moveTo>
                    <a:pt x="-1" y="21592"/>
                  </a:moveTo>
                  <a:cubicBezTo>
                    <a:pt x="-1" y="9882"/>
                    <a:pt x="9332" y="304"/>
                    <a:pt x="21039" y="0"/>
                  </a:cubicBezTo>
                  <a:lnTo>
                    <a:pt x="21600" y="21593"/>
                  </a:lnTo>
                  <a:lnTo>
                    <a:pt x="-1" y="2159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3" name="Arc 510"/>
            <p:cNvSpPr>
              <a:spLocks/>
            </p:cNvSpPr>
            <p:nvPr/>
          </p:nvSpPr>
          <p:spPr bwMode="auto">
            <a:xfrm>
              <a:off x="4627" y="1719"/>
              <a:ext cx="50" cy="45"/>
            </a:xfrm>
            <a:custGeom>
              <a:avLst/>
              <a:gdLst>
                <a:gd name="T0" fmla="*/ 0 w 21600"/>
                <a:gd name="T1" fmla="*/ 0 h 22085"/>
                <a:gd name="T2" fmla="*/ 0 w 21600"/>
                <a:gd name="T3" fmla="*/ 0 h 22085"/>
                <a:gd name="T4" fmla="*/ 0 w 21600"/>
                <a:gd name="T5" fmla="*/ 0 h 220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85"/>
                <a:gd name="T11" fmla="*/ 21600 w 21600"/>
                <a:gd name="T12" fmla="*/ 22085 h 220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85" fill="none" extrusionOk="0">
                  <a:moveTo>
                    <a:pt x="21600" y="22084"/>
                  </a:moveTo>
                  <a:cubicBezTo>
                    <a:pt x="9670" y="22085"/>
                    <a:pt x="0" y="12414"/>
                    <a:pt x="0" y="485"/>
                  </a:cubicBezTo>
                  <a:cubicBezTo>
                    <a:pt x="0" y="323"/>
                    <a:pt x="1" y="161"/>
                    <a:pt x="5" y="0"/>
                  </a:cubicBezTo>
                </a:path>
                <a:path w="21600" h="22085" stroke="0" extrusionOk="0">
                  <a:moveTo>
                    <a:pt x="21600" y="22084"/>
                  </a:moveTo>
                  <a:cubicBezTo>
                    <a:pt x="9670" y="22085"/>
                    <a:pt x="0" y="12414"/>
                    <a:pt x="0" y="485"/>
                  </a:cubicBezTo>
                  <a:cubicBezTo>
                    <a:pt x="0" y="323"/>
                    <a:pt x="1" y="161"/>
                    <a:pt x="5" y="0"/>
                  </a:cubicBezTo>
                  <a:lnTo>
                    <a:pt x="21600" y="485"/>
                  </a:lnTo>
                  <a:lnTo>
                    <a:pt x="21600" y="220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4" name="Arc 511"/>
            <p:cNvSpPr>
              <a:spLocks/>
            </p:cNvSpPr>
            <p:nvPr/>
          </p:nvSpPr>
          <p:spPr bwMode="auto">
            <a:xfrm>
              <a:off x="4577" y="1675"/>
              <a:ext cx="50" cy="43"/>
            </a:xfrm>
            <a:custGeom>
              <a:avLst/>
              <a:gdLst>
                <a:gd name="T0" fmla="*/ 0 w 22041"/>
                <a:gd name="T1" fmla="*/ 0 h 21600"/>
                <a:gd name="T2" fmla="*/ 0 w 22041"/>
                <a:gd name="T3" fmla="*/ 0 h 21600"/>
                <a:gd name="T4" fmla="*/ 0 w 2204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41"/>
                <a:gd name="T10" fmla="*/ 0 h 21600"/>
                <a:gd name="T11" fmla="*/ 22041 w 2204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41" h="21600" fill="none" extrusionOk="0">
                  <a:moveTo>
                    <a:pt x="0" y="4"/>
                  </a:moveTo>
                  <a:cubicBezTo>
                    <a:pt x="146" y="1"/>
                    <a:pt x="293" y="-1"/>
                    <a:pt x="441" y="-1"/>
                  </a:cubicBezTo>
                  <a:cubicBezTo>
                    <a:pt x="12370" y="-1"/>
                    <a:pt x="22041" y="9670"/>
                    <a:pt x="22041" y="21600"/>
                  </a:cubicBezTo>
                </a:path>
                <a:path w="22041" h="21600" stroke="0" extrusionOk="0">
                  <a:moveTo>
                    <a:pt x="0" y="4"/>
                  </a:moveTo>
                  <a:cubicBezTo>
                    <a:pt x="146" y="1"/>
                    <a:pt x="293" y="-1"/>
                    <a:pt x="441" y="-1"/>
                  </a:cubicBezTo>
                  <a:cubicBezTo>
                    <a:pt x="12370" y="-1"/>
                    <a:pt x="22041" y="9670"/>
                    <a:pt x="22041" y="21600"/>
                  </a:cubicBezTo>
                  <a:lnTo>
                    <a:pt x="441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5" name="Arc 512"/>
            <p:cNvSpPr>
              <a:spLocks/>
            </p:cNvSpPr>
            <p:nvPr/>
          </p:nvSpPr>
          <p:spPr bwMode="auto">
            <a:xfrm>
              <a:off x="4789" y="1826"/>
              <a:ext cx="51" cy="46"/>
            </a:xfrm>
            <a:custGeom>
              <a:avLst/>
              <a:gdLst>
                <a:gd name="T0" fmla="*/ 0 w 21600"/>
                <a:gd name="T1" fmla="*/ 0 h 22066"/>
                <a:gd name="T2" fmla="*/ 0 w 21600"/>
                <a:gd name="T3" fmla="*/ 0 h 22066"/>
                <a:gd name="T4" fmla="*/ 0 w 21600"/>
                <a:gd name="T5" fmla="*/ 0 h 2206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66"/>
                <a:gd name="T11" fmla="*/ 21600 w 21600"/>
                <a:gd name="T12" fmla="*/ 22066 h 220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66" fill="none" extrusionOk="0">
                  <a:moveTo>
                    <a:pt x="21168" y="22065"/>
                  </a:moveTo>
                  <a:cubicBezTo>
                    <a:pt x="9409" y="21830"/>
                    <a:pt x="0" y="12230"/>
                    <a:pt x="0" y="470"/>
                  </a:cubicBezTo>
                  <a:cubicBezTo>
                    <a:pt x="0" y="313"/>
                    <a:pt x="1" y="156"/>
                    <a:pt x="5" y="0"/>
                  </a:cubicBezTo>
                </a:path>
                <a:path w="21600" h="22066" stroke="0" extrusionOk="0">
                  <a:moveTo>
                    <a:pt x="21168" y="22065"/>
                  </a:moveTo>
                  <a:cubicBezTo>
                    <a:pt x="9409" y="21830"/>
                    <a:pt x="0" y="12230"/>
                    <a:pt x="0" y="470"/>
                  </a:cubicBezTo>
                  <a:cubicBezTo>
                    <a:pt x="0" y="313"/>
                    <a:pt x="1" y="156"/>
                    <a:pt x="5" y="0"/>
                  </a:cubicBezTo>
                  <a:lnTo>
                    <a:pt x="21600" y="470"/>
                  </a:lnTo>
                  <a:lnTo>
                    <a:pt x="21168" y="22065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6" name="Arc 513"/>
            <p:cNvSpPr>
              <a:spLocks/>
            </p:cNvSpPr>
            <p:nvPr/>
          </p:nvSpPr>
          <p:spPr bwMode="auto">
            <a:xfrm>
              <a:off x="4744" y="1781"/>
              <a:ext cx="51" cy="45"/>
            </a:xfrm>
            <a:custGeom>
              <a:avLst/>
              <a:gdLst>
                <a:gd name="T0" fmla="*/ 0 w 22032"/>
                <a:gd name="T1" fmla="*/ 0 h 21600"/>
                <a:gd name="T2" fmla="*/ 0 w 22032"/>
                <a:gd name="T3" fmla="*/ 0 h 21600"/>
                <a:gd name="T4" fmla="*/ 0 w 220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32"/>
                <a:gd name="T10" fmla="*/ 0 h 21600"/>
                <a:gd name="T11" fmla="*/ 22032 w 220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32" h="21600" fill="none" extrusionOk="0">
                  <a:moveTo>
                    <a:pt x="0" y="4"/>
                  </a:moveTo>
                  <a:cubicBezTo>
                    <a:pt x="143" y="1"/>
                    <a:pt x="287" y="-1"/>
                    <a:pt x="432" y="-1"/>
                  </a:cubicBezTo>
                  <a:cubicBezTo>
                    <a:pt x="12361" y="-1"/>
                    <a:pt x="22032" y="9670"/>
                    <a:pt x="22032" y="21600"/>
                  </a:cubicBezTo>
                </a:path>
                <a:path w="22032" h="21600" stroke="0" extrusionOk="0">
                  <a:moveTo>
                    <a:pt x="0" y="4"/>
                  </a:moveTo>
                  <a:cubicBezTo>
                    <a:pt x="143" y="1"/>
                    <a:pt x="287" y="-1"/>
                    <a:pt x="432" y="-1"/>
                  </a:cubicBezTo>
                  <a:cubicBezTo>
                    <a:pt x="12361" y="-1"/>
                    <a:pt x="22032" y="9670"/>
                    <a:pt x="22032" y="21600"/>
                  </a:cubicBezTo>
                  <a:lnTo>
                    <a:pt x="432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7" name="Arc 514"/>
            <p:cNvSpPr>
              <a:spLocks/>
            </p:cNvSpPr>
            <p:nvPr/>
          </p:nvSpPr>
          <p:spPr bwMode="auto">
            <a:xfrm>
              <a:off x="4681" y="1826"/>
              <a:ext cx="39" cy="45"/>
            </a:xfrm>
            <a:custGeom>
              <a:avLst/>
              <a:gdLst>
                <a:gd name="T0" fmla="*/ 0 w 22161"/>
                <a:gd name="T1" fmla="*/ 0 h 21600"/>
                <a:gd name="T2" fmla="*/ 0 w 22161"/>
                <a:gd name="T3" fmla="*/ 0 h 21600"/>
                <a:gd name="T4" fmla="*/ 0 w 2216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161"/>
                <a:gd name="T10" fmla="*/ 0 h 21600"/>
                <a:gd name="T11" fmla="*/ 22161 w 2216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61" h="21600" fill="none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</a:path>
                <a:path w="22161" h="21600" stroke="0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  <a:lnTo>
                    <a:pt x="561" y="0"/>
                  </a:lnTo>
                  <a:lnTo>
                    <a:pt x="22161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8" name="Arc 515"/>
            <p:cNvSpPr>
              <a:spLocks/>
            </p:cNvSpPr>
            <p:nvPr/>
          </p:nvSpPr>
          <p:spPr bwMode="auto">
            <a:xfrm>
              <a:off x="4710" y="1781"/>
              <a:ext cx="38" cy="45"/>
            </a:xfrm>
            <a:custGeom>
              <a:avLst/>
              <a:gdLst>
                <a:gd name="T0" fmla="*/ 0 w 21600"/>
                <a:gd name="T1" fmla="*/ 0 h 21592"/>
                <a:gd name="T2" fmla="*/ 0 w 21600"/>
                <a:gd name="T3" fmla="*/ 0 h 21592"/>
                <a:gd name="T4" fmla="*/ 0 w 21600"/>
                <a:gd name="T5" fmla="*/ 0 h 2159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2"/>
                <a:gd name="T11" fmla="*/ 21600 w 21600"/>
                <a:gd name="T12" fmla="*/ 21592 h 215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2" fill="none" extrusionOk="0">
                  <a:moveTo>
                    <a:pt x="-1" y="21591"/>
                  </a:moveTo>
                  <a:cubicBezTo>
                    <a:pt x="-1" y="9887"/>
                    <a:pt x="9323" y="311"/>
                    <a:pt x="21023" y="-1"/>
                  </a:cubicBezTo>
                </a:path>
                <a:path w="21600" h="21592" stroke="0" extrusionOk="0">
                  <a:moveTo>
                    <a:pt x="-1" y="21591"/>
                  </a:moveTo>
                  <a:cubicBezTo>
                    <a:pt x="-1" y="9887"/>
                    <a:pt x="9323" y="311"/>
                    <a:pt x="21023" y="-1"/>
                  </a:cubicBezTo>
                  <a:lnTo>
                    <a:pt x="21600" y="21592"/>
                  </a:lnTo>
                  <a:lnTo>
                    <a:pt x="-1" y="21591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29" name="Arc 516"/>
            <p:cNvSpPr>
              <a:spLocks/>
            </p:cNvSpPr>
            <p:nvPr/>
          </p:nvSpPr>
          <p:spPr bwMode="auto">
            <a:xfrm>
              <a:off x="4638" y="1825"/>
              <a:ext cx="49" cy="47"/>
            </a:xfrm>
            <a:custGeom>
              <a:avLst/>
              <a:gdLst>
                <a:gd name="T0" fmla="*/ 0 w 21600"/>
                <a:gd name="T1" fmla="*/ 0 h 22075"/>
                <a:gd name="T2" fmla="*/ 0 w 21600"/>
                <a:gd name="T3" fmla="*/ 0 h 22075"/>
                <a:gd name="T4" fmla="*/ 0 w 21600"/>
                <a:gd name="T5" fmla="*/ 0 h 2207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75"/>
                <a:gd name="T11" fmla="*/ 21600 w 21600"/>
                <a:gd name="T12" fmla="*/ 22075 h 220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75" fill="none" extrusionOk="0">
                  <a:moveTo>
                    <a:pt x="21600" y="22074"/>
                  </a:moveTo>
                  <a:cubicBezTo>
                    <a:pt x="9670" y="22075"/>
                    <a:pt x="0" y="12404"/>
                    <a:pt x="0" y="475"/>
                  </a:cubicBezTo>
                  <a:cubicBezTo>
                    <a:pt x="0" y="316"/>
                    <a:pt x="1" y="158"/>
                    <a:pt x="5" y="0"/>
                  </a:cubicBezTo>
                </a:path>
                <a:path w="21600" h="22075" stroke="0" extrusionOk="0">
                  <a:moveTo>
                    <a:pt x="21600" y="22074"/>
                  </a:moveTo>
                  <a:cubicBezTo>
                    <a:pt x="9670" y="22075"/>
                    <a:pt x="0" y="12404"/>
                    <a:pt x="0" y="475"/>
                  </a:cubicBezTo>
                  <a:cubicBezTo>
                    <a:pt x="0" y="316"/>
                    <a:pt x="1" y="158"/>
                    <a:pt x="5" y="0"/>
                  </a:cubicBezTo>
                  <a:lnTo>
                    <a:pt x="21600" y="475"/>
                  </a:lnTo>
                  <a:lnTo>
                    <a:pt x="21600" y="2207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30" name="Arc 517"/>
            <p:cNvSpPr>
              <a:spLocks/>
            </p:cNvSpPr>
            <p:nvPr/>
          </p:nvSpPr>
          <p:spPr bwMode="auto">
            <a:xfrm>
              <a:off x="4581" y="1781"/>
              <a:ext cx="50" cy="45"/>
            </a:xfrm>
            <a:custGeom>
              <a:avLst/>
              <a:gdLst>
                <a:gd name="T0" fmla="*/ 0 w 22036"/>
                <a:gd name="T1" fmla="*/ 0 h 21600"/>
                <a:gd name="T2" fmla="*/ 0 w 22036"/>
                <a:gd name="T3" fmla="*/ 0 h 21600"/>
                <a:gd name="T4" fmla="*/ 0 w 2203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36"/>
                <a:gd name="T10" fmla="*/ 0 h 21600"/>
                <a:gd name="T11" fmla="*/ 22036 w 2203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36" h="21600" fill="none" extrusionOk="0">
                  <a:moveTo>
                    <a:pt x="0" y="4"/>
                  </a:moveTo>
                  <a:cubicBezTo>
                    <a:pt x="145" y="1"/>
                    <a:pt x="290" y="-1"/>
                    <a:pt x="436" y="-1"/>
                  </a:cubicBezTo>
                  <a:cubicBezTo>
                    <a:pt x="12365" y="-1"/>
                    <a:pt x="22036" y="9670"/>
                    <a:pt x="22036" y="21600"/>
                  </a:cubicBezTo>
                </a:path>
                <a:path w="22036" h="21600" stroke="0" extrusionOk="0">
                  <a:moveTo>
                    <a:pt x="0" y="4"/>
                  </a:moveTo>
                  <a:cubicBezTo>
                    <a:pt x="145" y="1"/>
                    <a:pt x="290" y="-1"/>
                    <a:pt x="436" y="-1"/>
                  </a:cubicBezTo>
                  <a:cubicBezTo>
                    <a:pt x="12365" y="-1"/>
                    <a:pt x="22036" y="9670"/>
                    <a:pt x="22036" y="21600"/>
                  </a:cubicBezTo>
                  <a:lnTo>
                    <a:pt x="436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899" name="Group 518"/>
          <p:cNvGrpSpPr>
            <a:grpSpLocks/>
          </p:cNvGrpSpPr>
          <p:nvPr/>
        </p:nvGrpSpPr>
        <p:grpSpPr bwMode="auto">
          <a:xfrm>
            <a:off x="7661622" y="2066405"/>
            <a:ext cx="237067" cy="188912"/>
            <a:chOff x="4214" y="1273"/>
            <a:chExt cx="168" cy="119"/>
          </a:xfrm>
        </p:grpSpPr>
        <p:sp>
          <p:nvSpPr>
            <p:cNvPr id="162707" name="Arc 519"/>
            <p:cNvSpPr>
              <a:spLocks/>
            </p:cNvSpPr>
            <p:nvPr/>
          </p:nvSpPr>
          <p:spPr bwMode="auto">
            <a:xfrm>
              <a:off x="4271" y="1301"/>
              <a:ext cx="26" cy="26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08" name="Arc 520"/>
            <p:cNvSpPr>
              <a:spLocks/>
            </p:cNvSpPr>
            <p:nvPr/>
          </p:nvSpPr>
          <p:spPr bwMode="auto">
            <a:xfrm>
              <a:off x="4342" y="1300"/>
              <a:ext cx="35" cy="27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09" name="Arc 521"/>
            <p:cNvSpPr>
              <a:spLocks/>
            </p:cNvSpPr>
            <p:nvPr/>
          </p:nvSpPr>
          <p:spPr bwMode="auto">
            <a:xfrm>
              <a:off x="4313" y="1273"/>
              <a:ext cx="35" cy="27"/>
            </a:xfrm>
            <a:custGeom>
              <a:avLst/>
              <a:gdLst>
                <a:gd name="T0" fmla="*/ 0 w 22235"/>
                <a:gd name="T1" fmla="*/ 0 h 21600"/>
                <a:gd name="T2" fmla="*/ 0 w 22235"/>
                <a:gd name="T3" fmla="*/ 0 h 21600"/>
                <a:gd name="T4" fmla="*/ 0 w 222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5"/>
                <a:gd name="T10" fmla="*/ 0 h 21600"/>
                <a:gd name="T11" fmla="*/ 22235 w 222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5" h="21600" fill="none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</a:path>
                <a:path w="22235" h="21600" stroke="0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  <a:lnTo>
                    <a:pt x="635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0" name="Arc 522"/>
            <p:cNvSpPr>
              <a:spLocks/>
            </p:cNvSpPr>
            <p:nvPr/>
          </p:nvSpPr>
          <p:spPr bwMode="auto">
            <a:xfrm>
              <a:off x="4293" y="1275"/>
              <a:ext cx="26" cy="26"/>
            </a:xfrm>
            <a:custGeom>
              <a:avLst/>
              <a:gdLst>
                <a:gd name="T0" fmla="*/ 0 w 21585"/>
                <a:gd name="T1" fmla="*/ 0 h 21585"/>
                <a:gd name="T2" fmla="*/ 0 w 21585"/>
                <a:gd name="T3" fmla="*/ 0 h 21585"/>
                <a:gd name="T4" fmla="*/ 0 w 21585"/>
                <a:gd name="T5" fmla="*/ 0 h 21585"/>
                <a:gd name="T6" fmla="*/ 0 60000 65536"/>
                <a:gd name="T7" fmla="*/ 0 60000 65536"/>
                <a:gd name="T8" fmla="*/ 0 60000 65536"/>
                <a:gd name="T9" fmla="*/ 0 w 21585"/>
                <a:gd name="T10" fmla="*/ 0 h 21585"/>
                <a:gd name="T11" fmla="*/ 21585 w 21585"/>
                <a:gd name="T12" fmla="*/ 21585 h 215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5" h="21585" fill="none" extrusionOk="0">
                  <a:moveTo>
                    <a:pt x="0" y="20770"/>
                  </a:moveTo>
                  <a:cubicBezTo>
                    <a:pt x="426" y="9480"/>
                    <a:pt x="9480" y="426"/>
                    <a:pt x="20770" y="0"/>
                  </a:cubicBezTo>
                </a:path>
                <a:path w="21585" h="21585" stroke="0" extrusionOk="0">
                  <a:moveTo>
                    <a:pt x="0" y="20770"/>
                  </a:moveTo>
                  <a:cubicBezTo>
                    <a:pt x="426" y="9480"/>
                    <a:pt x="9480" y="426"/>
                    <a:pt x="20770" y="0"/>
                  </a:cubicBezTo>
                  <a:lnTo>
                    <a:pt x="21585" y="21585"/>
                  </a:lnTo>
                  <a:lnTo>
                    <a:pt x="0" y="2077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1" name="Arc 523"/>
            <p:cNvSpPr>
              <a:spLocks/>
            </p:cNvSpPr>
            <p:nvPr/>
          </p:nvSpPr>
          <p:spPr bwMode="auto">
            <a:xfrm>
              <a:off x="4242" y="1300"/>
              <a:ext cx="33" cy="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2" name="Arc 524"/>
            <p:cNvSpPr>
              <a:spLocks/>
            </p:cNvSpPr>
            <p:nvPr/>
          </p:nvSpPr>
          <p:spPr bwMode="auto">
            <a:xfrm>
              <a:off x="4214" y="1274"/>
              <a:ext cx="34" cy="27"/>
            </a:xfrm>
            <a:custGeom>
              <a:avLst/>
              <a:gdLst>
                <a:gd name="T0" fmla="*/ 0 w 22227"/>
                <a:gd name="T1" fmla="*/ 0 h 21600"/>
                <a:gd name="T2" fmla="*/ 0 w 22227"/>
                <a:gd name="T3" fmla="*/ 0 h 21600"/>
                <a:gd name="T4" fmla="*/ 0 w 2222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27"/>
                <a:gd name="T10" fmla="*/ 0 h 21600"/>
                <a:gd name="T11" fmla="*/ 22227 w 2222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27" h="21600" fill="none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</a:path>
                <a:path w="22227" h="21600" stroke="0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  <a:lnTo>
                    <a:pt x="64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3" name="Arc 525"/>
            <p:cNvSpPr>
              <a:spLocks/>
            </p:cNvSpPr>
            <p:nvPr/>
          </p:nvSpPr>
          <p:spPr bwMode="auto">
            <a:xfrm>
              <a:off x="4348" y="1364"/>
              <a:ext cx="34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4" name="Arc 526"/>
            <p:cNvSpPr>
              <a:spLocks/>
            </p:cNvSpPr>
            <p:nvPr/>
          </p:nvSpPr>
          <p:spPr bwMode="auto">
            <a:xfrm>
              <a:off x="4319" y="1337"/>
              <a:ext cx="34" cy="28"/>
            </a:xfrm>
            <a:custGeom>
              <a:avLst/>
              <a:gdLst>
                <a:gd name="T0" fmla="*/ 0 w 22218"/>
                <a:gd name="T1" fmla="*/ 0 h 21600"/>
                <a:gd name="T2" fmla="*/ 0 w 22218"/>
                <a:gd name="T3" fmla="*/ 0 h 21600"/>
                <a:gd name="T4" fmla="*/ 0 w 2221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18"/>
                <a:gd name="T10" fmla="*/ 0 h 21600"/>
                <a:gd name="T11" fmla="*/ 22218 w 2221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18" h="21600" fill="none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</a:path>
                <a:path w="22218" h="21600" stroke="0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  <a:lnTo>
                    <a:pt x="633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5" name="Arc 527"/>
            <p:cNvSpPr>
              <a:spLocks/>
            </p:cNvSpPr>
            <p:nvPr/>
          </p:nvSpPr>
          <p:spPr bwMode="auto">
            <a:xfrm>
              <a:off x="4277" y="1364"/>
              <a:ext cx="26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6" name="Arc 528"/>
            <p:cNvSpPr>
              <a:spLocks/>
            </p:cNvSpPr>
            <p:nvPr/>
          </p:nvSpPr>
          <p:spPr bwMode="auto">
            <a:xfrm>
              <a:off x="4298" y="1338"/>
              <a:ext cx="24" cy="27"/>
            </a:xfrm>
            <a:custGeom>
              <a:avLst/>
              <a:gdLst>
                <a:gd name="T0" fmla="*/ 0 w 21586"/>
                <a:gd name="T1" fmla="*/ 0 h 21583"/>
                <a:gd name="T2" fmla="*/ 0 w 21586"/>
                <a:gd name="T3" fmla="*/ 0 h 21583"/>
                <a:gd name="T4" fmla="*/ 0 w 21586"/>
                <a:gd name="T5" fmla="*/ 0 h 21583"/>
                <a:gd name="T6" fmla="*/ 0 60000 65536"/>
                <a:gd name="T7" fmla="*/ 0 60000 65536"/>
                <a:gd name="T8" fmla="*/ 0 60000 65536"/>
                <a:gd name="T9" fmla="*/ 0 w 21586"/>
                <a:gd name="T10" fmla="*/ 0 h 21583"/>
                <a:gd name="T11" fmla="*/ 21586 w 21586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6" h="21583" fill="none" extrusionOk="0">
                  <a:moveTo>
                    <a:pt x="-1" y="20813"/>
                  </a:moveTo>
                  <a:cubicBezTo>
                    <a:pt x="401" y="9525"/>
                    <a:pt x="9434" y="452"/>
                    <a:pt x="20721" y="0"/>
                  </a:cubicBezTo>
                </a:path>
                <a:path w="21586" h="21583" stroke="0" extrusionOk="0">
                  <a:moveTo>
                    <a:pt x="-1" y="20813"/>
                  </a:moveTo>
                  <a:cubicBezTo>
                    <a:pt x="401" y="9525"/>
                    <a:pt x="9434" y="452"/>
                    <a:pt x="20721" y="0"/>
                  </a:cubicBezTo>
                  <a:lnTo>
                    <a:pt x="21586" y="21583"/>
                  </a:lnTo>
                  <a:lnTo>
                    <a:pt x="-1" y="2081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7" name="Arc 529"/>
            <p:cNvSpPr>
              <a:spLocks/>
            </p:cNvSpPr>
            <p:nvPr/>
          </p:nvSpPr>
          <p:spPr bwMode="auto">
            <a:xfrm>
              <a:off x="4249" y="1364"/>
              <a:ext cx="33" cy="28"/>
            </a:xfrm>
            <a:custGeom>
              <a:avLst/>
              <a:gdLst>
                <a:gd name="T0" fmla="*/ 0 w 21600"/>
                <a:gd name="T1" fmla="*/ 0 h 22362"/>
                <a:gd name="T2" fmla="*/ 0 w 21600"/>
                <a:gd name="T3" fmla="*/ 0 h 22362"/>
                <a:gd name="T4" fmla="*/ 0 w 21600"/>
                <a:gd name="T5" fmla="*/ 0 h 2236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2"/>
                <a:gd name="T11" fmla="*/ 21600 w 21600"/>
                <a:gd name="T12" fmla="*/ 22362 h 223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718" name="Arc 530"/>
            <p:cNvSpPr>
              <a:spLocks/>
            </p:cNvSpPr>
            <p:nvPr/>
          </p:nvSpPr>
          <p:spPr bwMode="auto">
            <a:xfrm>
              <a:off x="4221" y="1337"/>
              <a:ext cx="33" cy="28"/>
            </a:xfrm>
            <a:custGeom>
              <a:avLst/>
              <a:gdLst>
                <a:gd name="T0" fmla="*/ 0 w 22237"/>
                <a:gd name="T1" fmla="*/ 0 h 21600"/>
                <a:gd name="T2" fmla="*/ 0 w 22237"/>
                <a:gd name="T3" fmla="*/ 0 h 21600"/>
                <a:gd name="T4" fmla="*/ 0 w 222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7"/>
                <a:gd name="T10" fmla="*/ 0 h 21600"/>
                <a:gd name="T11" fmla="*/ 22237 w 222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7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</a:path>
                <a:path w="22237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900" name="Group 531"/>
          <p:cNvGrpSpPr>
            <a:grpSpLocks/>
          </p:cNvGrpSpPr>
          <p:nvPr/>
        </p:nvGrpSpPr>
        <p:grpSpPr bwMode="auto">
          <a:xfrm>
            <a:off x="5971109" y="1098086"/>
            <a:ext cx="767644" cy="847725"/>
            <a:chOff x="2681" y="529"/>
            <a:chExt cx="483" cy="534"/>
          </a:xfrm>
        </p:grpSpPr>
        <p:sp>
          <p:nvSpPr>
            <p:cNvPr id="162612" name="Oval 532"/>
            <p:cNvSpPr>
              <a:spLocks noChangeArrowheads="1"/>
            </p:cNvSpPr>
            <p:nvPr/>
          </p:nvSpPr>
          <p:spPr bwMode="auto">
            <a:xfrm>
              <a:off x="2740" y="588"/>
              <a:ext cx="363" cy="393"/>
            </a:xfrm>
            <a:prstGeom prst="ellipse">
              <a:avLst/>
            </a:prstGeom>
            <a:solidFill>
              <a:srgbClr val="4300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2613" name="Group 533"/>
            <p:cNvGrpSpPr>
              <a:grpSpLocks/>
            </p:cNvGrpSpPr>
            <p:nvPr/>
          </p:nvGrpSpPr>
          <p:grpSpPr bwMode="auto">
            <a:xfrm>
              <a:off x="2743" y="585"/>
              <a:ext cx="50" cy="82"/>
              <a:chOff x="3086" y="719"/>
              <a:chExt cx="56" cy="82"/>
            </a:xfrm>
          </p:grpSpPr>
          <p:grpSp>
            <p:nvGrpSpPr>
              <p:cNvPr id="162703" name="Group 534"/>
              <p:cNvGrpSpPr>
                <a:grpSpLocks/>
              </p:cNvGrpSpPr>
              <p:nvPr/>
            </p:nvGrpSpPr>
            <p:grpSpPr bwMode="auto">
              <a:xfrm>
                <a:off x="3086" y="719"/>
                <a:ext cx="50" cy="51"/>
                <a:chOff x="3086" y="719"/>
                <a:chExt cx="50" cy="51"/>
              </a:xfrm>
            </p:grpSpPr>
            <p:sp>
              <p:nvSpPr>
                <p:cNvPr id="162705" name="Oval 535"/>
                <p:cNvSpPr>
                  <a:spLocks noChangeArrowheads="1"/>
                </p:cNvSpPr>
                <p:nvPr/>
              </p:nvSpPr>
              <p:spPr bwMode="auto">
                <a:xfrm>
                  <a:off x="3098" y="719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706" name="Oval 536"/>
                <p:cNvSpPr>
                  <a:spLocks noChangeArrowheads="1"/>
                </p:cNvSpPr>
                <p:nvPr/>
              </p:nvSpPr>
              <p:spPr bwMode="auto">
                <a:xfrm>
                  <a:off x="3086" y="734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704" name="Rectangle 537"/>
              <p:cNvSpPr>
                <a:spLocks noChangeArrowheads="1"/>
              </p:cNvSpPr>
              <p:nvPr/>
            </p:nvSpPr>
            <p:spPr bwMode="auto">
              <a:xfrm rot="-2220000">
                <a:off x="3121" y="726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14" name="Group 538"/>
            <p:cNvGrpSpPr>
              <a:grpSpLocks/>
            </p:cNvGrpSpPr>
            <p:nvPr/>
          </p:nvGrpSpPr>
          <p:grpSpPr bwMode="auto">
            <a:xfrm>
              <a:off x="2828" y="529"/>
              <a:ext cx="56" cy="42"/>
              <a:chOff x="3181" y="663"/>
              <a:chExt cx="63" cy="42"/>
            </a:xfrm>
          </p:grpSpPr>
          <p:sp>
            <p:nvSpPr>
              <p:cNvPr id="162701" name="Oval 539"/>
              <p:cNvSpPr>
                <a:spLocks noChangeArrowheads="1"/>
              </p:cNvSpPr>
              <p:nvPr/>
            </p:nvSpPr>
            <p:spPr bwMode="auto">
              <a:xfrm>
                <a:off x="3206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702" name="Oval 540"/>
              <p:cNvSpPr>
                <a:spLocks noChangeArrowheads="1"/>
              </p:cNvSpPr>
              <p:nvPr/>
            </p:nvSpPr>
            <p:spPr bwMode="auto">
              <a:xfrm>
                <a:off x="3181" y="671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15" name="Group 541"/>
            <p:cNvGrpSpPr>
              <a:grpSpLocks/>
            </p:cNvGrpSpPr>
            <p:nvPr/>
          </p:nvGrpSpPr>
          <p:grpSpPr bwMode="auto">
            <a:xfrm>
              <a:off x="2911" y="529"/>
              <a:ext cx="58" cy="35"/>
              <a:chOff x="3275" y="663"/>
              <a:chExt cx="65" cy="35"/>
            </a:xfrm>
          </p:grpSpPr>
          <p:sp>
            <p:nvSpPr>
              <p:cNvPr id="162699" name="Oval 542"/>
              <p:cNvSpPr>
                <a:spLocks noChangeArrowheads="1"/>
              </p:cNvSpPr>
              <p:nvPr/>
            </p:nvSpPr>
            <p:spPr bwMode="auto">
              <a:xfrm>
                <a:off x="3302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700" name="Oval 543"/>
              <p:cNvSpPr>
                <a:spLocks noChangeArrowheads="1"/>
              </p:cNvSpPr>
              <p:nvPr/>
            </p:nvSpPr>
            <p:spPr bwMode="auto">
              <a:xfrm>
                <a:off x="3275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16" name="Group 544"/>
            <p:cNvGrpSpPr>
              <a:grpSpLocks/>
            </p:cNvGrpSpPr>
            <p:nvPr/>
          </p:nvGrpSpPr>
          <p:grpSpPr bwMode="auto">
            <a:xfrm>
              <a:off x="3010" y="552"/>
              <a:ext cx="51" cy="48"/>
              <a:chOff x="3386" y="686"/>
              <a:chExt cx="58" cy="48"/>
            </a:xfrm>
          </p:grpSpPr>
          <p:sp>
            <p:nvSpPr>
              <p:cNvPr id="162697" name="Oval 545"/>
              <p:cNvSpPr>
                <a:spLocks noChangeArrowheads="1"/>
              </p:cNvSpPr>
              <p:nvPr/>
            </p:nvSpPr>
            <p:spPr bwMode="auto">
              <a:xfrm>
                <a:off x="3408" y="698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698" name="Oval 546"/>
              <p:cNvSpPr>
                <a:spLocks noChangeArrowheads="1"/>
              </p:cNvSpPr>
              <p:nvPr/>
            </p:nvSpPr>
            <p:spPr bwMode="auto">
              <a:xfrm>
                <a:off x="3386" y="686"/>
                <a:ext cx="34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617" name="Oval 547"/>
            <p:cNvSpPr>
              <a:spLocks noChangeArrowheads="1"/>
            </p:cNvSpPr>
            <p:nvPr/>
          </p:nvSpPr>
          <p:spPr bwMode="auto">
            <a:xfrm>
              <a:off x="2692" y="689"/>
              <a:ext cx="36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18" name="Oval 548"/>
            <p:cNvSpPr>
              <a:spLocks noChangeArrowheads="1"/>
            </p:cNvSpPr>
            <p:nvPr/>
          </p:nvSpPr>
          <p:spPr bwMode="auto">
            <a:xfrm>
              <a:off x="2689" y="708"/>
              <a:ext cx="33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2619" name="Group 549"/>
            <p:cNvGrpSpPr>
              <a:grpSpLocks/>
            </p:cNvGrpSpPr>
            <p:nvPr/>
          </p:nvGrpSpPr>
          <p:grpSpPr bwMode="auto">
            <a:xfrm>
              <a:off x="2778" y="980"/>
              <a:ext cx="52" cy="49"/>
              <a:chOff x="3125" y="1114"/>
              <a:chExt cx="59" cy="49"/>
            </a:xfrm>
          </p:grpSpPr>
          <p:sp>
            <p:nvSpPr>
              <p:cNvPr id="162695" name="Oval 550"/>
              <p:cNvSpPr>
                <a:spLocks noChangeArrowheads="1"/>
              </p:cNvSpPr>
              <p:nvPr/>
            </p:nvSpPr>
            <p:spPr bwMode="auto">
              <a:xfrm>
                <a:off x="3147" y="1130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696" name="Oval 551"/>
              <p:cNvSpPr>
                <a:spLocks noChangeArrowheads="1"/>
              </p:cNvSpPr>
              <p:nvPr/>
            </p:nvSpPr>
            <p:spPr bwMode="auto">
              <a:xfrm>
                <a:off x="3125" y="1114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20" name="Group 552"/>
            <p:cNvGrpSpPr>
              <a:grpSpLocks/>
            </p:cNvGrpSpPr>
            <p:nvPr/>
          </p:nvGrpSpPr>
          <p:grpSpPr bwMode="auto">
            <a:xfrm>
              <a:off x="2970" y="997"/>
              <a:ext cx="58" cy="50"/>
              <a:chOff x="3341" y="1131"/>
              <a:chExt cx="66" cy="50"/>
            </a:xfrm>
          </p:grpSpPr>
          <p:sp>
            <p:nvSpPr>
              <p:cNvPr id="162693" name="Oval 553"/>
              <p:cNvSpPr>
                <a:spLocks noChangeArrowheads="1"/>
              </p:cNvSpPr>
              <p:nvPr/>
            </p:nvSpPr>
            <p:spPr bwMode="auto">
              <a:xfrm>
                <a:off x="3371" y="1131"/>
                <a:ext cx="36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694" name="Oval 554"/>
              <p:cNvSpPr>
                <a:spLocks noChangeArrowheads="1"/>
              </p:cNvSpPr>
              <p:nvPr/>
            </p:nvSpPr>
            <p:spPr bwMode="auto">
              <a:xfrm>
                <a:off x="3339" y="1147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21" name="Group 555"/>
            <p:cNvGrpSpPr>
              <a:grpSpLocks/>
            </p:cNvGrpSpPr>
            <p:nvPr/>
          </p:nvGrpSpPr>
          <p:grpSpPr bwMode="auto">
            <a:xfrm>
              <a:off x="3066" y="912"/>
              <a:ext cx="53" cy="62"/>
              <a:chOff x="3449" y="1046"/>
              <a:chExt cx="60" cy="62"/>
            </a:xfrm>
          </p:grpSpPr>
          <p:sp>
            <p:nvSpPr>
              <p:cNvPr id="162691" name="Oval 556"/>
              <p:cNvSpPr>
                <a:spLocks noChangeArrowheads="1"/>
              </p:cNvSpPr>
              <p:nvPr/>
            </p:nvSpPr>
            <p:spPr bwMode="auto">
              <a:xfrm>
                <a:off x="3471" y="1046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692" name="Oval 557"/>
              <p:cNvSpPr>
                <a:spLocks noChangeArrowheads="1"/>
              </p:cNvSpPr>
              <p:nvPr/>
            </p:nvSpPr>
            <p:spPr bwMode="auto">
              <a:xfrm>
                <a:off x="3449" y="1073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22" name="Group 558"/>
            <p:cNvGrpSpPr>
              <a:grpSpLocks/>
            </p:cNvGrpSpPr>
            <p:nvPr/>
          </p:nvGrpSpPr>
          <p:grpSpPr bwMode="auto">
            <a:xfrm>
              <a:off x="3127" y="796"/>
              <a:ext cx="37" cy="70"/>
              <a:chOff x="3518" y="930"/>
              <a:chExt cx="41" cy="70"/>
            </a:xfrm>
          </p:grpSpPr>
          <p:sp>
            <p:nvSpPr>
              <p:cNvPr id="162689" name="Oval 559"/>
              <p:cNvSpPr>
                <a:spLocks noChangeArrowheads="1"/>
              </p:cNvSpPr>
              <p:nvPr/>
            </p:nvSpPr>
            <p:spPr bwMode="auto">
              <a:xfrm>
                <a:off x="3521" y="930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690" name="Oval 560"/>
              <p:cNvSpPr>
                <a:spLocks noChangeArrowheads="1"/>
              </p:cNvSpPr>
              <p:nvPr/>
            </p:nvSpPr>
            <p:spPr bwMode="auto">
              <a:xfrm>
                <a:off x="3518" y="963"/>
                <a:ext cx="36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23" name="Group 561"/>
            <p:cNvGrpSpPr>
              <a:grpSpLocks/>
            </p:cNvGrpSpPr>
            <p:nvPr/>
          </p:nvGrpSpPr>
          <p:grpSpPr bwMode="auto">
            <a:xfrm>
              <a:off x="3114" y="684"/>
              <a:ext cx="40" cy="62"/>
              <a:chOff x="3503" y="818"/>
              <a:chExt cx="45" cy="62"/>
            </a:xfrm>
          </p:grpSpPr>
          <p:sp>
            <p:nvSpPr>
              <p:cNvPr id="162687" name="Oval 562"/>
              <p:cNvSpPr>
                <a:spLocks noChangeArrowheads="1"/>
              </p:cNvSpPr>
              <p:nvPr/>
            </p:nvSpPr>
            <p:spPr bwMode="auto">
              <a:xfrm>
                <a:off x="3503" y="818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688" name="Oval 563"/>
              <p:cNvSpPr>
                <a:spLocks noChangeArrowheads="1"/>
              </p:cNvSpPr>
              <p:nvPr/>
            </p:nvSpPr>
            <p:spPr bwMode="auto">
              <a:xfrm>
                <a:off x="3511" y="844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624" name="Rectangle 564"/>
            <p:cNvSpPr>
              <a:spLocks noChangeArrowheads="1"/>
            </p:cNvSpPr>
            <p:nvPr/>
          </p:nvSpPr>
          <p:spPr bwMode="auto">
            <a:xfrm rot="1920000">
              <a:off x="3020" y="555"/>
              <a:ext cx="19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25" name="Rectangle 565"/>
            <p:cNvSpPr>
              <a:spLocks noChangeArrowheads="1"/>
            </p:cNvSpPr>
            <p:nvPr/>
          </p:nvSpPr>
          <p:spPr bwMode="auto">
            <a:xfrm rot="1680000">
              <a:off x="2810" y="936"/>
              <a:ext cx="20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26" name="Rectangle 566"/>
            <p:cNvSpPr>
              <a:spLocks noChangeArrowheads="1"/>
            </p:cNvSpPr>
            <p:nvPr/>
          </p:nvSpPr>
          <p:spPr bwMode="auto">
            <a:xfrm rot="240000">
              <a:off x="2931" y="531"/>
              <a:ext cx="19" cy="81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27" name="Rectangle 567"/>
            <p:cNvSpPr>
              <a:spLocks noChangeArrowheads="1"/>
            </p:cNvSpPr>
            <p:nvPr/>
          </p:nvSpPr>
          <p:spPr bwMode="auto">
            <a:xfrm rot="6420000">
              <a:off x="2722" y="689"/>
              <a:ext cx="20" cy="7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28" name="Rectangle 568"/>
            <p:cNvSpPr>
              <a:spLocks noChangeArrowheads="1"/>
            </p:cNvSpPr>
            <p:nvPr/>
          </p:nvSpPr>
          <p:spPr bwMode="auto">
            <a:xfrm rot="-840000">
              <a:off x="2852" y="535"/>
              <a:ext cx="19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2629" name="Group 569"/>
            <p:cNvGrpSpPr>
              <a:grpSpLocks/>
            </p:cNvGrpSpPr>
            <p:nvPr/>
          </p:nvGrpSpPr>
          <p:grpSpPr bwMode="auto">
            <a:xfrm>
              <a:off x="2681" y="818"/>
              <a:ext cx="85" cy="59"/>
              <a:chOff x="3016" y="952"/>
              <a:chExt cx="96" cy="59"/>
            </a:xfrm>
          </p:grpSpPr>
          <p:grpSp>
            <p:nvGrpSpPr>
              <p:cNvPr id="162683" name="Group 570"/>
              <p:cNvGrpSpPr>
                <a:grpSpLocks/>
              </p:cNvGrpSpPr>
              <p:nvPr/>
            </p:nvGrpSpPr>
            <p:grpSpPr bwMode="auto">
              <a:xfrm>
                <a:off x="3016" y="952"/>
                <a:ext cx="49" cy="59"/>
                <a:chOff x="3016" y="952"/>
                <a:chExt cx="49" cy="59"/>
              </a:xfrm>
            </p:grpSpPr>
            <p:sp>
              <p:nvSpPr>
                <p:cNvPr id="162685" name="Oval 571"/>
                <p:cNvSpPr>
                  <a:spLocks noChangeArrowheads="1"/>
                </p:cNvSpPr>
                <p:nvPr/>
              </p:nvSpPr>
              <p:spPr bwMode="auto">
                <a:xfrm>
                  <a:off x="3016" y="952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686" name="Oval 572"/>
                <p:cNvSpPr>
                  <a:spLocks noChangeArrowheads="1"/>
                </p:cNvSpPr>
                <p:nvPr/>
              </p:nvSpPr>
              <p:spPr bwMode="auto">
                <a:xfrm>
                  <a:off x="3027" y="977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684" name="Rectangle 573"/>
              <p:cNvSpPr>
                <a:spLocks noChangeArrowheads="1"/>
              </p:cNvSpPr>
              <p:nvPr/>
            </p:nvSpPr>
            <p:spPr bwMode="auto">
              <a:xfrm rot="4320000">
                <a:off x="3059" y="931"/>
                <a:ext cx="21" cy="8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30" name="Group 574"/>
            <p:cNvGrpSpPr>
              <a:grpSpLocks/>
            </p:cNvGrpSpPr>
            <p:nvPr/>
          </p:nvGrpSpPr>
          <p:grpSpPr bwMode="auto">
            <a:xfrm>
              <a:off x="2722" y="909"/>
              <a:ext cx="77" cy="52"/>
              <a:chOff x="3062" y="1043"/>
              <a:chExt cx="87" cy="52"/>
            </a:xfrm>
          </p:grpSpPr>
          <p:grpSp>
            <p:nvGrpSpPr>
              <p:cNvPr id="162679" name="Group 575"/>
              <p:cNvGrpSpPr>
                <a:grpSpLocks/>
              </p:cNvGrpSpPr>
              <p:nvPr/>
            </p:nvGrpSpPr>
            <p:grpSpPr bwMode="auto">
              <a:xfrm>
                <a:off x="3062" y="1043"/>
                <a:ext cx="49" cy="52"/>
                <a:chOff x="3062" y="1043"/>
                <a:chExt cx="49" cy="52"/>
              </a:xfrm>
            </p:grpSpPr>
            <p:sp>
              <p:nvSpPr>
                <p:cNvPr id="162681" name="Oval 576"/>
                <p:cNvSpPr>
                  <a:spLocks noChangeArrowheads="1"/>
                </p:cNvSpPr>
                <p:nvPr/>
              </p:nvSpPr>
              <p:spPr bwMode="auto">
                <a:xfrm>
                  <a:off x="3069" y="1056"/>
                  <a:ext cx="42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682" name="Oval 577"/>
                <p:cNvSpPr>
                  <a:spLocks noChangeArrowheads="1"/>
                </p:cNvSpPr>
                <p:nvPr/>
              </p:nvSpPr>
              <p:spPr bwMode="auto">
                <a:xfrm>
                  <a:off x="3062" y="1043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680" name="Rectangle 578"/>
              <p:cNvSpPr>
                <a:spLocks noChangeArrowheads="1"/>
              </p:cNvSpPr>
              <p:nvPr/>
            </p:nvSpPr>
            <p:spPr bwMode="auto">
              <a:xfrm rot="3000000">
                <a:off x="3097" y="1014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31" name="Group 579"/>
            <p:cNvGrpSpPr>
              <a:grpSpLocks/>
            </p:cNvGrpSpPr>
            <p:nvPr/>
          </p:nvGrpSpPr>
          <p:grpSpPr bwMode="auto">
            <a:xfrm>
              <a:off x="2860" y="975"/>
              <a:ext cx="60" cy="88"/>
              <a:chOff x="3218" y="1109"/>
              <a:chExt cx="67" cy="88"/>
            </a:xfrm>
          </p:grpSpPr>
          <p:grpSp>
            <p:nvGrpSpPr>
              <p:cNvPr id="162675" name="Group 580"/>
              <p:cNvGrpSpPr>
                <a:grpSpLocks/>
              </p:cNvGrpSpPr>
              <p:nvPr/>
            </p:nvGrpSpPr>
            <p:grpSpPr bwMode="auto">
              <a:xfrm>
                <a:off x="3218" y="1155"/>
                <a:ext cx="67" cy="42"/>
                <a:chOff x="3218" y="1155"/>
                <a:chExt cx="67" cy="42"/>
              </a:xfrm>
            </p:grpSpPr>
            <p:sp>
              <p:nvSpPr>
                <p:cNvPr id="162677" name="Oval 581"/>
                <p:cNvSpPr>
                  <a:spLocks noChangeArrowheads="1"/>
                </p:cNvSpPr>
                <p:nvPr/>
              </p:nvSpPr>
              <p:spPr bwMode="auto">
                <a:xfrm>
                  <a:off x="3247" y="1162"/>
                  <a:ext cx="38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678" name="Oval 582"/>
                <p:cNvSpPr>
                  <a:spLocks noChangeArrowheads="1"/>
                </p:cNvSpPr>
                <p:nvPr/>
              </p:nvSpPr>
              <p:spPr bwMode="auto">
                <a:xfrm>
                  <a:off x="3218" y="1155"/>
                  <a:ext cx="37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676" name="Rectangle 583"/>
              <p:cNvSpPr>
                <a:spLocks noChangeArrowheads="1"/>
              </p:cNvSpPr>
              <p:nvPr/>
            </p:nvSpPr>
            <p:spPr bwMode="auto">
              <a:xfrm rot="660000">
                <a:off x="3251" y="1109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32" name="Group 584"/>
            <p:cNvGrpSpPr>
              <a:grpSpLocks/>
            </p:cNvGrpSpPr>
            <p:nvPr/>
          </p:nvGrpSpPr>
          <p:grpSpPr bwMode="auto">
            <a:xfrm>
              <a:off x="3049" y="612"/>
              <a:ext cx="74" cy="55"/>
              <a:chOff x="3430" y="746"/>
              <a:chExt cx="83" cy="55"/>
            </a:xfrm>
          </p:grpSpPr>
          <p:grpSp>
            <p:nvGrpSpPr>
              <p:cNvPr id="162671" name="Group 585"/>
              <p:cNvGrpSpPr>
                <a:grpSpLocks/>
              </p:cNvGrpSpPr>
              <p:nvPr/>
            </p:nvGrpSpPr>
            <p:grpSpPr bwMode="auto">
              <a:xfrm>
                <a:off x="3461" y="746"/>
                <a:ext cx="49" cy="55"/>
                <a:chOff x="3461" y="746"/>
                <a:chExt cx="49" cy="55"/>
              </a:xfrm>
            </p:grpSpPr>
            <p:sp>
              <p:nvSpPr>
                <p:cNvPr id="162673" name="Oval 586"/>
                <p:cNvSpPr>
                  <a:spLocks noChangeArrowheads="1"/>
                </p:cNvSpPr>
                <p:nvPr/>
              </p:nvSpPr>
              <p:spPr bwMode="auto">
                <a:xfrm>
                  <a:off x="3459" y="746"/>
                  <a:ext cx="40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674" name="Oval 587"/>
                <p:cNvSpPr>
                  <a:spLocks noChangeArrowheads="1"/>
                </p:cNvSpPr>
                <p:nvPr/>
              </p:nvSpPr>
              <p:spPr bwMode="auto">
                <a:xfrm>
                  <a:off x="3471" y="767"/>
                  <a:ext cx="39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672" name="Rectangle 588"/>
              <p:cNvSpPr>
                <a:spLocks noChangeArrowheads="1"/>
              </p:cNvSpPr>
              <p:nvPr/>
            </p:nvSpPr>
            <p:spPr bwMode="auto">
              <a:xfrm rot="2880000">
                <a:off x="3461" y="744"/>
                <a:ext cx="21" cy="8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633" name="Rectangle 589"/>
            <p:cNvSpPr>
              <a:spLocks noChangeArrowheads="1"/>
            </p:cNvSpPr>
            <p:nvPr/>
          </p:nvSpPr>
          <p:spPr bwMode="auto">
            <a:xfrm rot="4080000">
              <a:off x="3109" y="691"/>
              <a:ext cx="22" cy="7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34" name="Rectangle 590"/>
            <p:cNvSpPr>
              <a:spLocks noChangeArrowheads="1"/>
            </p:cNvSpPr>
            <p:nvPr/>
          </p:nvSpPr>
          <p:spPr bwMode="auto">
            <a:xfrm rot="-1080000">
              <a:off x="2984" y="952"/>
              <a:ext cx="20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35" name="Rectangle 591"/>
            <p:cNvSpPr>
              <a:spLocks noChangeArrowheads="1"/>
            </p:cNvSpPr>
            <p:nvPr/>
          </p:nvSpPr>
          <p:spPr bwMode="auto">
            <a:xfrm rot="-2880000">
              <a:off x="3067" y="890"/>
              <a:ext cx="20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36" name="Rectangle 592"/>
            <p:cNvSpPr>
              <a:spLocks noChangeArrowheads="1"/>
            </p:cNvSpPr>
            <p:nvPr/>
          </p:nvSpPr>
          <p:spPr bwMode="auto">
            <a:xfrm rot="5880000">
              <a:off x="3111" y="792"/>
              <a:ext cx="22" cy="7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37" name="AutoShape 593"/>
            <p:cNvSpPr>
              <a:spLocks noChangeArrowheads="1"/>
            </p:cNvSpPr>
            <p:nvPr/>
          </p:nvSpPr>
          <p:spPr bwMode="auto">
            <a:xfrm rot="4800000" flipH="1" flipV="1">
              <a:off x="2812" y="671"/>
              <a:ext cx="237" cy="233"/>
            </a:xfrm>
            <a:custGeom>
              <a:avLst/>
              <a:gdLst>
                <a:gd name="T0" fmla="*/ 2 w 21600"/>
                <a:gd name="T1" fmla="*/ 1 h 21600"/>
                <a:gd name="T2" fmla="*/ 1 w 21600"/>
                <a:gd name="T3" fmla="*/ 3 h 21600"/>
                <a:gd name="T4" fmla="*/ 0 w 21600"/>
                <a:gd name="T5" fmla="*/ 1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6 w 21600"/>
                <a:gd name="T13" fmla="*/ 4542 h 21600"/>
                <a:gd name="T14" fmla="*/ 17134 w 21600"/>
                <a:gd name="T15" fmla="*/ 1705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8" y="21600"/>
                  </a:lnTo>
                  <a:lnTo>
                    <a:pt x="16202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38" name="Arc 594"/>
            <p:cNvSpPr>
              <a:spLocks/>
            </p:cNvSpPr>
            <p:nvPr/>
          </p:nvSpPr>
          <p:spPr bwMode="auto">
            <a:xfrm>
              <a:off x="2882" y="744"/>
              <a:ext cx="22" cy="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39" name="Arc 595"/>
            <p:cNvSpPr>
              <a:spLocks/>
            </p:cNvSpPr>
            <p:nvPr/>
          </p:nvSpPr>
          <p:spPr bwMode="auto">
            <a:xfrm>
              <a:off x="2946" y="743"/>
              <a:ext cx="31" cy="27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0" name="Arc 596"/>
            <p:cNvSpPr>
              <a:spLocks/>
            </p:cNvSpPr>
            <p:nvPr/>
          </p:nvSpPr>
          <p:spPr bwMode="auto">
            <a:xfrm>
              <a:off x="2920" y="716"/>
              <a:ext cx="31" cy="27"/>
            </a:xfrm>
            <a:custGeom>
              <a:avLst/>
              <a:gdLst>
                <a:gd name="T0" fmla="*/ 0 w 22208"/>
                <a:gd name="T1" fmla="*/ 0 h 21600"/>
                <a:gd name="T2" fmla="*/ 0 w 22208"/>
                <a:gd name="T3" fmla="*/ 0 h 21600"/>
                <a:gd name="T4" fmla="*/ 0 w 2220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08"/>
                <a:gd name="T10" fmla="*/ 0 h 21600"/>
                <a:gd name="T11" fmla="*/ 22208 w 2220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08" h="21600" fill="none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</a:path>
                <a:path w="22208" h="21600" stroke="0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  <a:lnTo>
                    <a:pt x="623" y="21600"/>
                  </a:lnTo>
                  <a:lnTo>
                    <a:pt x="-1" y="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1" name="Arc 597"/>
            <p:cNvSpPr>
              <a:spLocks/>
            </p:cNvSpPr>
            <p:nvPr/>
          </p:nvSpPr>
          <p:spPr bwMode="auto">
            <a:xfrm>
              <a:off x="2902" y="717"/>
              <a:ext cx="23" cy="26"/>
            </a:xfrm>
            <a:custGeom>
              <a:avLst/>
              <a:gdLst>
                <a:gd name="T0" fmla="*/ 0 w 21600"/>
                <a:gd name="T1" fmla="*/ 0 h 21583"/>
                <a:gd name="T2" fmla="*/ 0 w 21600"/>
                <a:gd name="T3" fmla="*/ 0 h 21583"/>
                <a:gd name="T4" fmla="*/ 0 w 21600"/>
                <a:gd name="T5" fmla="*/ 0 h 2158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3"/>
                <a:gd name="T11" fmla="*/ 21600 w 21600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3" fill="none" extrusionOk="0">
                  <a:moveTo>
                    <a:pt x="-1" y="21582"/>
                  </a:moveTo>
                  <a:cubicBezTo>
                    <a:pt x="-1" y="9982"/>
                    <a:pt x="9162" y="453"/>
                    <a:pt x="20753" y="-1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2"/>
                    <a:pt x="9162" y="453"/>
                    <a:pt x="20753" y="-1"/>
                  </a:cubicBezTo>
                  <a:lnTo>
                    <a:pt x="21600" y="21583"/>
                  </a:lnTo>
                  <a:lnTo>
                    <a:pt x="-1" y="2158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2" name="Arc 598"/>
            <p:cNvSpPr>
              <a:spLocks/>
            </p:cNvSpPr>
            <p:nvPr/>
          </p:nvSpPr>
          <p:spPr bwMode="auto">
            <a:xfrm>
              <a:off x="2857" y="743"/>
              <a:ext cx="29" cy="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3" name="Arc 599"/>
            <p:cNvSpPr>
              <a:spLocks/>
            </p:cNvSpPr>
            <p:nvPr/>
          </p:nvSpPr>
          <p:spPr bwMode="auto">
            <a:xfrm>
              <a:off x="2832" y="717"/>
              <a:ext cx="30" cy="26"/>
            </a:xfrm>
            <a:custGeom>
              <a:avLst/>
              <a:gdLst>
                <a:gd name="T0" fmla="*/ 0 w 22254"/>
                <a:gd name="T1" fmla="*/ 0 h 21600"/>
                <a:gd name="T2" fmla="*/ 0 w 22254"/>
                <a:gd name="T3" fmla="*/ 0 h 21600"/>
                <a:gd name="T4" fmla="*/ 0 w 2225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54"/>
                <a:gd name="T10" fmla="*/ 0 h 21600"/>
                <a:gd name="T11" fmla="*/ 22254 w 2225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4" name="Arc 600"/>
            <p:cNvSpPr>
              <a:spLocks/>
            </p:cNvSpPr>
            <p:nvPr/>
          </p:nvSpPr>
          <p:spPr bwMode="auto">
            <a:xfrm>
              <a:off x="2951" y="807"/>
              <a:ext cx="30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5" name="Arc 601"/>
            <p:cNvSpPr>
              <a:spLocks/>
            </p:cNvSpPr>
            <p:nvPr/>
          </p:nvSpPr>
          <p:spPr bwMode="auto">
            <a:xfrm>
              <a:off x="2925" y="780"/>
              <a:ext cx="31" cy="27"/>
            </a:xfrm>
            <a:custGeom>
              <a:avLst/>
              <a:gdLst>
                <a:gd name="T0" fmla="*/ 0 w 22244"/>
                <a:gd name="T1" fmla="*/ 0 h 21600"/>
                <a:gd name="T2" fmla="*/ 0 w 22244"/>
                <a:gd name="T3" fmla="*/ 0 h 21600"/>
                <a:gd name="T4" fmla="*/ 0 w 2224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44"/>
                <a:gd name="T10" fmla="*/ 0 h 21600"/>
                <a:gd name="T11" fmla="*/ 22244 w 222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44" h="21600" fill="none" extrusionOk="0">
                  <a:moveTo>
                    <a:pt x="-1" y="9"/>
                  </a:moveTo>
                  <a:cubicBezTo>
                    <a:pt x="214" y="3"/>
                    <a:pt x="429" y="-1"/>
                    <a:pt x="644" y="-1"/>
                  </a:cubicBezTo>
                  <a:cubicBezTo>
                    <a:pt x="12573" y="-1"/>
                    <a:pt x="22244" y="9670"/>
                    <a:pt x="22244" y="21600"/>
                  </a:cubicBezTo>
                </a:path>
                <a:path w="22244" h="21600" stroke="0" extrusionOk="0">
                  <a:moveTo>
                    <a:pt x="-1" y="9"/>
                  </a:moveTo>
                  <a:cubicBezTo>
                    <a:pt x="214" y="3"/>
                    <a:pt x="429" y="-1"/>
                    <a:pt x="644" y="-1"/>
                  </a:cubicBezTo>
                  <a:cubicBezTo>
                    <a:pt x="12573" y="-1"/>
                    <a:pt x="22244" y="9670"/>
                    <a:pt x="22244" y="21600"/>
                  </a:cubicBezTo>
                  <a:lnTo>
                    <a:pt x="64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6" name="Arc 602"/>
            <p:cNvSpPr>
              <a:spLocks/>
            </p:cNvSpPr>
            <p:nvPr/>
          </p:nvSpPr>
          <p:spPr bwMode="auto">
            <a:xfrm>
              <a:off x="2888" y="807"/>
              <a:ext cx="23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7" name="Arc 603"/>
            <p:cNvSpPr>
              <a:spLocks/>
            </p:cNvSpPr>
            <p:nvPr/>
          </p:nvSpPr>
          <p:spPr bwMode="auto">
            <a:xfrm>
              <a:off x="2905" y="780"/>
              <a:ext cx="22" cy="27"/>
            </a:xfrm>
            <a:custGeom>
              <a:avLst/>
              <a:gdLst>
                <a:gd name="T0" fmla="*/ 0 w 21600"/>
                <a:gd name="T1" fmla="*/ 0 h 21583"/>
                <a:gd name="T2" fmla="*/ 0 w 21600"/>
                <a:gd name="T3" fmla="*/ 0 h 21583"/>
                <a:gd name="T4" fmla="*/ 0 w 21600"/>
                <a:gd name="T5" fmla="*/ 0 h 2158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3"/>
                <a:gd name="T11" fmla="*/ 21600 w 21600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3" fill="none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  <a:lnTo>
                    <a:pt x="21600" y="21583"/>
                  </a:lnTo>
                  <a:lnTo>
                    <a:pt x="-1" y="2158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8" name="Arc 604"/>
            <p:cNvSpPr>
              <a:spLocks/>
            </p:cNvSpPr>
            <p:nvPr/>
          </p:nvSpPr>
          <p:spPr bwMode="auto">
            <a:xfrm>
              <a:off x="2863" y="807"/>
              <a:ext cx="29" cy="28"/>
            </a:xfrm>
            <a:custGeom>
              <a:avLst/>
              <a:gdLst>
                <a:gd name="T0" fmla="*/ 0 w 21600"/>
                <a:gd name="T1" fmla="*/ 0 h 22362"/>
                <a:gd name="T2" fmla="*/ 0 w 21600"/>
                <a:gd name="T3" fmla="*/ 0 h 22362"/>
                <a:gd name="T4" fmla="*/ 0 w 21600"/>
                <a:gd name="T5" fmla="*/ 0 h 2236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2"/>
                <a:gd name="T11" fmla="*/ 21600 w 21600"/>
                <a:gd name="T12" fmla="*/ 22362 h 223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49" name="Arc 605"/>
            <p:cNvSpPr>
              <a:spLocks/>
            </p:cNvSpPr>
            <p:nvPr/>
          </p:nvSpPr>
          <p:spPr bwMode="auto">
            <a:xfrm>
              <a:off x="2838" y="780"/>
              <a:ext cx="30" cy="27"/>
            </a:xfrm>
            <a:custGeom>
              <a:avLst/>
              <a:gdLst>
                <a:gd name="T0" fmla="*/ 0 w 22264"/>
                <a:gd name="T1" fmla="*/ 0 h 21600"/>
                <a:gd name="T2" fmla="*/ 0 w 22264"/>
                <a:gd name="T3" fmla="*/ 0 h 21600"/>
                <a:gd name="T4" fmla="*/ 0 w 2226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64"/>
                <a:gd name="T10" fmla="*/ 0 h 21600"/>
                <a:gd name="T11" fmla="*/ 22264 w 2226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64" h="21600" fill="none" extrusionOk="0">
                  <a:moveTo>
                    <a:pt x="0" y="10"/>
                  </a:moveTo>
                  <a:cubicBezTo>
                    <a:pt x="221" y="3"/>
                    <a:pt x="442" y="-1"/>
                    <a:pt x="664" y="-1"/>
                  </a:cubicBezTo>
                  <a:cubicBezTo>
                    <a:pt x="12593" y="-1"/>
                    <a:pt x="22264" y="9670"/>
                    <a:pt x="22264" y="21600"/>
                  </a:cubicBezTo>
                </a:path>
                <a:path w="22264" h="21600" stroke="0" extrusionOk="0">
                  <a:moveTo>
                    <a:pt x="0" y="10"/>
                  </a:moveTo>
                  <a:cubicBezTo>
                    <a:pt x="221" y="3"/>
                    <a:pt x="442" y="-1"/>
                    <a:pt x="664" y="-1"/>
                  </a:cubicBezTo>
                  <a:cubicBezTo>
                    <a:pt x="12593" y="-1"/>
                    <a:pt x="22264" y="9670"/>
                    <a:pt x="22264" y="21600"/>
                  </a:cubicBezTo>
                  <a:lnTo>
                    <a:pt x="664" y="2160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50" name="Oval 606"/>
            <p:cNvSpPr>
              <a:spLocks noChangeArrowheads="1"/>
            </p:cNvSpPr>
            <p:nvPr/>
          </p:nvSpPr>
          <p:spPr bwMode="auto">
            <a:xfrm>
              <a:off x="2754" y="605"/>
              <a:ext cx="337" cy="361"/>
            </a:xfrm>
            <a:prstGeom prst="ellipse">
              <a:avLst/>
            </a:prstGeom>
            <a:solidFill>
              <a:srgbClr val="8200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2651" name="Group 607"/>
            <p:cNvGrpSpPr>
              <a:grpSpLocks/>
            </p:cNvGrpSpPr>
            <p:nvPr/>
          </p:nvGrpSpPr>
          <p:grpSpPr bwMode="auto">
            <a:xfrm>
              <a:off x="2987" y="810"/>
              <a:ext cx="26" cy="63"/>
              <a:chOff x="3360" y="944"/>
              <a:chExt cx="30" cy="63"/>
            </a:xfrm>
          </p:grpSpPr>
          <p:grpSp>
            <p:nvGrpSpPr>
              <p:cNvPr id="162667" name="Group 608"/>
              <p:cNvGrpSpPr>
                <a:grpSpLocks/>
              </p:cNvGrpSpPr>
              <p:nvPr/>
            </p:nvGrpSpPr>
            <p:grpSpPr bwMode="auto">
              <a:xfrm>
                <a:off x="3360" y="974"/>
                <a:ext cx="30" cy="33"/>
                <a:chOff x="3360" y="974"/>
                <a:chExt cx="30" cy="33"/>
              </a:xfrm>
            </p:grpSpPr>
            <p:sp>
              <p:nvSpPr>
                <p:cNvPr id="162669" name="Oval 609"/>
                <p:cNvSpPr>
                  <a:spLocks noChangeArrowheads="1"/>
                </p:cNvSpPr>
                <p:nvPr/>
              </p:nvSpPr>
              <p:spPr bwMode="auto">
                <a:xfrm>
                  <a:off x="3375" y="974"/>
                  <a:ext cx="15" cy="2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670" name="Oval 610"/>
                <p:cNvSpPr>
                  <a:spLocks noChangeArrowheads="1"/>
                </p:cNvSpPr>
                <p:nvPr/>
              </p:nvSpPr>
              <p:spPr bwMode="auto">
                <a:xfrm>
                  <a:off x="3360" y="985"/>
                  <a:ext cx="15" cy="2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668" name="Rectangle 611"/>
              <p:cNvSpPr>
                <a:spLocks noChangeArrowheads="1"/>
              </p:cNvSpPr>
              <p:nvPr/>
            </p:nvSpPr>
            <p:spPr bwMode="auto">
              <a:xfrm rot="-1080000">
                <a:off x="3369" y="944"/>
                <a:ext cx="14" cy="5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52" name="Group 612"/>
            <p:cNvGrpSpPr>
              <a:grpSpLocks/>
            </p:cNvGrpSpPr>
            <p:nvPr/>
          </p:nvGrpSpPr>
          <p:grpSpPr bwMode="auto">
            <a:xfrm>
              <a:off x="2844" y="825"/>
              <a:ext cx="48" cy="73"/>
              <a:chOff x="3200" y="959"/>
              <a:chExt cx="53" cy="73"/>
            </a:xfrm>
          </p:grpSpPr>
          <p:grpSp>
            <p:nvGrpSpPr>
              <p:cNvPr id="162663" name="Group 613"/>
              <p:cNvGrpSpPr>
                <a:grpSpLocks/>
              </p:cNvGrpSpPr>
              <p:nvPr/>
            </p:nvGrpSpPr>
            <p:grpSpPr bwMode="auto">
              <a:xfrm>
                <a:off x="3200" y="998"/>
                <a:ext cx="53" cy="34"/>
                <a:chOff x="3200" y="998"/>
                <a:chExt cx="53" cy="34"/>
              </a:xfrm>
            </p:grpSpPr>
            <p:sp>
              <p:nvSpPr>
                <p:cNvPr id="162665" name="Oval 614"/>
                <p:cNvSpPr>
                  <a:spLocks noChangeArrowheads="1"/>
                </p:cNvSpPr>
                <p:nvPr/>
              </p:nvSpPr>
              <p:spPr bwMode="auto">
                <a:xfrm>
                  <a:off x="3223" y="1004"/>
                  <a:ext cx="30" cy="28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666" name="Oval 615"/>
                <p:cNvSpPr>
                  <a:spLocks noChangeArrowheads="1"/>
                </p:cNvSpPr>
                <p:nvPr/>
              </p:nvSpPr>
              <p:spPr bwMode="auto">
                <a:xfrm>
                  <a:off x="3200" y="998"/>
                  <a:ext cx="30" cy="28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664" name="Rectangle 616"/>
              <p:cNvSpPr>
                <a:spLocks noChangeArrowheads="1"/>
              </p:cNvSpPr>
              <p:nvPr/>
            </p:nvSpPr>
            <p:spPr bwMode="auto">
              <a:xfrm rot="660000">
                <a:off x="3226" y="959"/>
                <a:ext cx="19" cy="69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53" name="Group 617"/>
            <p:cNvGrpSpPr>
              <a:grpSpLocks/>
            </p:cNvGrpSpPr>
            <p:nvPr/>
          </p:nvGrpSpPr>
          <p:grpSpPr bwMode="auto">
            <a:xfrm>
              <a:off x="2799" y="612"/>
              <a:ext cx="50" cy="82"/>
              <a:chOff x="3149" y="746"/>
              <a:chExt cx="56" cy="82"/>
            </a:xfrm>
          </p:grpSpPr>
          <p:grpSp>
            <p:nvGrpSpPr>
              <p:cNvPr id="162659" name="Group 618"/>
              <p:cNvGrpSpPr>
                <a:grpSpLocks/>
              </p:cNvGrpSpPr>
              <p:nvPr/>
            </p:nvGrpSpPr>
            <p:grpSpPr bwMode="auto">
              <a:xfrm>
                <a:off x="3149" y="746"/>
                <a:ext cx="49" cy="51"/>
                <a:chOff x="3149" y="746"/>
                <a:chExt cx="49" cy="51"/>
              </a:xfrm>
            </p:grpSpPr>
            <p:sp>
              <p:nvSpPr>
                <p:cNvPr id="162661" name="Oval 619"/>
                <p:cNvSpPr>
                  <a:spLocks noChangeArrowheads="1"/>
                </p:cNvSpPr>
                <p:nvPr/>
              </p:nvSpPr>
              <p:spPr bwMode="auto">
                <a:xfrm>
                  <a:off x="3161" y="746"/>
                  <a:ext cx="37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662" name="Oval 620"/>
                <p:cNvSpPr>
                  <a:spLocks noChangeArrowheads="1"/>
                </p:cNvSpPr>
                <p:nvPr/>
              </p:nvSpPr>
              <p:spPr bwMode="auto">
                <a:xfrm>
                  <a:off x="3149" y="761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660" name="Rectangle 621"/>
              <p:cNvSpPr>
                <a:spLocks noChangeArrowheads="1"/>
              </p:cNvSpPr>
              <p:nvPr/>
            </p:nvSpPr>
            <p:spPr bwMode="auto">
              <a:xfrm rot="-2220000">
                <a:off x="3184" y="753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654" name="Group 622"/>
            <p:cNvGrpSpPr>
              <a:grpSpLocks/>
            </p:cNvGrpSpPr>
            <p:nvPr/>
          </p:nvGrpSpPr>
          <p:grpSpPr bwMode="auto">
            <a:xfrm>
              <a:off x="2943" y="613"/>
              <a:ext cx="53" cy="83"/>
              <a:chOff x="3311" y="747"/>
              <a:chExt cx="59" cy="83"/>
            </a:xfrm>
          </p:grpSpPr>
          <p:grpSp>
            <p:nvGrpSpPr>
              <p:cNvPr id="162655" name="Group 623"/>
              <p:cNvGrpSpPr>
                <a:grpSpLocks/>
              </p:cNvGrpSpPr>
              <p:nvPr/>
            </p:nvGrpSpPr>
            <p:grpSpPr bwMode="auto">
              <a:xfrm>
                <a:off x="3311" y="747"/>
                <a:ext cx="59" cy="45"/>
                <a:chOff x="3311" y="747"/>
                <a:chExt cx="59" cy="45"/>
              </a:xfrm>
            </p:grpSpPr>
            <p:sp>
              <p:nvSpPr>
                <p:cNvPr id="162657" name="Oval 624"/>
                <p:cNvSpPr>
                  <a:spLocks noChangeArrowheads="1"/>
                </p:cNvSpPr>
                <p:nvPr/>
              </p:nvSpPr>
              <p:spPr bwMode="auto">
                <a:xfrm rot="-2100000">
                  <a:off x="3311" y="747"/>
                  <a:ext cx="40" cy="37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2658" name="Oval 625"/>
                <p:cNvSpPr>
                  <a:spLocks noChangeArrowheads="1"/>
                </p:cNvSpPr>
                <p:nvPr/>
              </p:nvSpPr>
              <p:spPr bwMode="auto">
                <a:xfrm rot="-2100000">
                  <a:off x="3333" y="758"/>
                  <a:ext cx="39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2656" name="Rectangle 626"/>
              <p:cNvSpPr>
                <a:spLocks noChangeArrowheads="1"/>
              </p:cNvSpPr>
              <p:nvPr/>
            </p:nvSpPr>
            <p:spPr bwMode="auto">
              <a:xfrm rot="780000">
                <a:off x="3326" y="747"/>
                <a:ext cx="23" cy="83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61901" name="Oval 627"/>
          <p:cNvSpPr>
            <a:spLocks noChangeArrowheads="1"/>
          </p:cNvSpPr>
          <p:nvPr/>
        </p:nvSpPr>
        <p:spPr bwMode="auto">
          <a:xfrm>
            <a:off x="4548710" y="4896973"/>
            <a:ext cx="26811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02" name="Oval 628"/>
          <p:cNvSpPr>
            <a:spLocks noChangeArrowheads="1"/>
          </p:cNvSpPr>
          <p:nvPr/>
        </p:nvSpPr>
        <p:spPr bwMode="auto">
          <a:xfrm>
            <a:off x="4612210" y="4896973"/>
            <a:ext cx="2540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03" name="Oval 629"/>
          <p:cNvSpPr>
            <a:spLocks noChangeArrowheads="1"/>
          </p:cNvSpPr>
          <p:nvPr/>
        </p:nvSpPr>
        <p:spPr bwMode="auto">
          <a:xfrm>
            <a:off x="4674297" y="4896973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04" name="Oval 630"/>
          <p:cNvSpPr>
            <a:spLocks noChangeArrowheads="1"/>
          </p:cNvSpPr>
          <p:nvPr/>
        </p:nvSpPr>
        <p:spPr bwMode="auto">
          <a:xfrm>
            <a:off x="4736386" y="4896973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05" name="Oval 631"/>
          <p:cNvSpPr>
            <a:spLocks noChangeArrowheads="1"/>
          </p:cNvSpPr>
          <p:nvPr/>
        </p:nvSpPr>
        <p:spPr bwMode="auto">
          <a:xfrm>
            <a:off x="4798475" y="4896973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06" name="Oval 632"/>
          <p:cNvSpPr>
            <a:spLocks noChangeArrowheads="1"/>
          </p:cNvSpPr>
          <p:nvPr/>
        </p:nvSpPr>
        <p:spPr bwMode="auto">
          <a:xfrm>
            <a:off x="4860564" y="4896973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07" name="Oval 633"/>
          <p:cNvSpPr>
            <a:spLocks noChangeArrowheads="1"/>
          </p:cNvSpPr>
          <p:nvPr/>
        </p:nvSpPr>
        <p:spPr bwMode="auto">
          <a:xfrm>
            <a:off x="4924066" y="4896973"/>
            <a:ext cx="2540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08" name="Oval 634"/>
          <p:cNvSpPr>
            <a:spLocks noChangeArrowheads="1"/>
          </p:cNvSpPr>
          <p:nvPr/>
        </p:nvSpPr>
        <p:spPr bwMode="auto">
          <a:xfrm>
            <a:off x="4986158" y="4896973"/>
            <a:ext cx="26811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09" name="Oval 635"/>
          <p:cNvSpPr>
            <a:spLocks noChangeArrowheads="1"/>
          </p:cNvSpPr>
          <p:nvPr/>
        </p:nvSpPr>
        <p:spPr bwMode="auto">
          <a:xfrm>
            <a:off x="5049653" y="4896973"/>
            <a:ext cx="2540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0" name="Oval 636"/>
          <p:cNvSpPr>
            <a:spLocks noChangeArrowheads="1"/>
          </p:cNvSpPr>
          <p:nvPr/>
        </p:nvSpPr>
        <p:spPr bwMode="auto">
          <a:xfrm>
            <a:off x="5111742" y="4896973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1" name="Oval 637"/>
          <p:cNvSpPr>
            <a:spLocks noChangeArrowheads="1"/>
          </p:cNvSpPr>
          <p:nvPr/>
        </p:nvSpPr>
        <p:spPr bwMode="auto">
          <a:xfrm>
            <a:off x="5175242" y="4896973"/>
            <a:ext cx="2540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2" name="Oval 638"/>
          <p:cNvSpPr>
            <a:spLocks noChangeArrowheads="1"/>
          </p:cNvSpPr>
          <p:nvPr/>
        </p:nvSpPr>
        <p:spPr bwMode="auto">
          <a:xfrm>
            <a:off x="5235919" y="4896973"/>
            <a:ext cx="2822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3" name="Oval 639"/>
          <p:cNvSpPr>
            <a:spLocks noChangeArrowheads="1"/>
          </p:cNvSpPr>
          <p:nvPr/>
        </p:nvSpPr>
        <p:spPr bwMode="auto">
          <a:xfrm>
            <a:off x="4548710" y="5274798"/>
            <a:ext cx="26811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4" name="Oval 640"/>
          <p:cNvSpPr>
            <a:spLocks noChangeArrowheads="1"/>
          </p:cNvSpPr>
          <p:nvPr/>
        </p:nvSpPr>
        <p:spPr bwMode="auto">
          <a:xfrm>
            <a:off x="4612210" y="5274798"/>
            <a:ext cx="2540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5" name="Oval 641"/>
          <p:cNvSpPr>
            <a:spLocks noChangeArrowheads="1"/>
          </p:cNvSpPr>
          <p:nvPr/>
        </p:nvSpPr>
        <p:spPr bwMode="auto">
          <a:xfrm>
            <a:off x="4674297" y="5274798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6" name="Oval 642"/>
          <p:cNvSpPr>
            <a:spLocks noChangeArrowheads="1"/>
          </p:cNvSpPr>
          <p:nvPr/>
        </p:nvSpPr>
        <p:spPr bwMode="auto">
          <a:xfrm>
            <a:off x="4736386" y="5274798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7" name="Oval 643"/>
          <p:cNvSpPr>
            <a:spLocks noChangeArrowheads="1"/>
          </p:cNvSpPr>
          <p:nvPr/>
        </p:nvSpPr>
        <p:spPr bwMode="auto">
          <a:xfrm>
            <a:off x="4798475" y="5274798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8" name="Oval 644"/>
          <p:cNvSpPr>
            <a:spLocks noChangeArrowheads="1"/>
          </p:cNvSpPr>
          <p:nvPr/>
        </p:nvSpPr>
        <p:spPr bwMode="auto">
          <a:xfrm>
            <a:off x="4860564" y="5274798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19" name="Oval 645"/>
          <p:cNvSpPr>
            <a:spLocks noChangeArrowheads="1"/>
          </p:cNvSpPr>
          <p:nvPr/>
        </p:nvSpPr>
        <p:spPr bwMode="auto">
          <a:xfrm>
            <a:off x="4924066" y="5274798"/>
            <a:ext cx="2540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0" name="Oval 646"/>
          <p:cNvSpPr>
            <a:spLocks noChangeArrowheads="1"/>
          </p:cNvSpPr>
          <p:nvPr/>
        </p:nvSpPr>
        <p:spPr bwMode="auto">
          <a:xfrm>
            <a:off x="4986158" y="5274798"/>
            <a:ext cx="26811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1" name="Oval 647"/>
          <p:cNvSpPr>
            <a:spLocks noChangeArrowheads="1"/>
          </p:cNvSpPr>
          <p:nvPr/>
        </p:nvSpPr>
        <p:spPr bwMode="auto">
          <a:xfrm>
            <a:off x="5049653" y="5274798"/>
            <a:ext cx="2540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2" name="Oval 648"/>
          <p:cNvSpPr>
            <a:spLocks noChangeArrowheads="1"/>
          </p:cNvSpPr>
          <p:nvPr/>
        </p:nvSpPr>
        <p:spPr bwMode="auto">
          <a:xfrm>
            <a:off x="5111742" y="5274798"/>
            <a:ext cx="2681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3" name="Oval 649"/>
          <p:cNvSpPr>
            <a:spLocks noChangeArrowheads="1"/>
          </p:cNvSpPr>
          <p:nvPr/>
        </p:nvSpPr>
        <p:spPr bwMode="auto">
          <a:xfrm>
            <a:off x="5175242" y="5274798"/>
            <a:ext cx="2540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4" name="Oval 650"/>
          <p:cNvSpPr>
            <a:spLocks noChangeArrowheads="1"/>
          </p:cNvSpPr>
          <p:nvPr/>
        </p:nvSpPr>
        <p:spPr bwMode="auto">
          <a:xfrm>
            <a:off x="5235919" y="5274798"/>
            <a:ext cx="2822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5" name="Oval 651"/>
          <p:cNvSpPr>
            <a:spLocks noChangeArrowheads="1"/>
          </p:cNvSpPr>
          <p:nvPr/>
        </p:nvSpPr>
        <p:spPr bwMode="auto">
          <a:xfrm rot="3960000">
            <a:off x="3694722" y="4512859"/>
            <a:ext cx="30162" cy="2681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6" name="Oval 652"/>
          <p:cNvSpPr>
            <a:spLocks noChangeArrowheads="1"/>
          </p:cNvSpPr>
          <p:nvPr/>
        </p:nvSpPr>
        <p:spPr bwMode="auto">
          <a:xfrm rot="3960000">
            <a:off x="3717917" y="4577124"/>
            <a:ext cx="31750" cy="268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7" name="Oval 653"/>
          <p:cNvSpPr>
            <a:spLocks noChangeArrowheads="1"/>
          </p:cNvSpPr>
          <p:nvPr/>
        </p:nvSpPr>
        <p:spPr bwMode="auto">
          <a:xfrm rot="3960000">
            <a:off x="3745549" y="4638272"/>
            <a:ext cx="30163" cy="2681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8" name="Oval 654"/>
          <p:cNvSpPr>
            <a:spLocks noChangeArrowheads="1"/>
          </p:cNvSpPr>
          <p:nvPr/>
        </p:nvSpPr>
        <p:spPr bwMode="auto">
          <a:xfrm rot="3960000">
            <a:off x="3768717" y="4702536"/>
            <a:ext cx="31750" cy="268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29" name="Oval 655"/>
          <p:cNvSpPr>
            <a:spLocks noChangeArrowheads="1"/>
          </p:cNvSpPr>
          <p:nvPr/>
        </p:nvSpPr>
        <p:spPr bwMode="auto">
          <a:xfrm rot="3960000">
            <a:off x="3794823" y="4765182"/>
            <a:ext cx="31750" cy="254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0" name="Oval 656"/>
          <p:cNvSpPr>
            <a:spLocks noChangeArrowheads="1"/>
          </p:cNvSpPr>
          <p:nvPr/>
        </p:nvSpPr>
        <p:spPr bwMode="auto">
          <a:xfrm rot="3960000">
            <a:off x="3819517" y="4827949"/>
            <a:ext cx="31750" cy="268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1" name="Oval 657"/>
          <p:cNvSpPr>
            <a:spLocks noChangeArrowheads="1"/>
          </p:cNvSpPr>
          <p:nvPr/>
        </p:nvSpPr>
        <p:spPr bwMode="auto">
          <a:xfrm rot="3960000">
            <a:off x="3847855" y="4889801"/>
            <a:ext cx="30163" cy="254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2" name="Oval 658"/>
          <p:cNvSpPr>
            <a:spLocks noChangeArrowheads="1"/>
          </p:cNvSpPr>
          <p:nvPr/>
        </p:nvSpPr>
        <p:spPr bwMode="auto">
          <a:xfrm rot="3960000">
            <a:off x="3872549" y="4952597"/>
            <a:ext cx="30163" cy="2681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3" name="Oval 659"/>
          <p:cNvSpPr>
            <a:spLocks noChangeArrowheads="1"/>
          </p:cNvSpPr>
          <p:nvPr/>
        </p:nvSpPr>
        <p:spPr bwMode="auto">
          <a:xfrm rot="3960000">
            <a:off x="3897333" y="5016862"/>
            <a:ext cx="28575" cy="268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4" name="Oval 660"/>
          <p:cNvSpPr>
            <a:spLocks noChangeArrowheads="1"/>
          </p:cNvSpPr>
          <p:nvPr/>
        </p:nvSpPr>
        <p:spPr bwMode="auto">
          <a:xfrm rot="3960000">
            <a:off x="3923322" y="5078009"/>
            <a:ext cx="30162" cy="2681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5" name="Oval 661"/>
          <p:cNvSpPr>
            <a:spLocks noChangeArrowheads="1"/>
          </p:cNvSpPr>
          <p:nvPr/>
        </p:nvSpPr>
        <p:spPr bwMode="auto">
          <a:xfrm rot="3960000">
            <a:off x="3948133" y="5142274"/>
            <a:ext cx="28575" cy="268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6" name="Oval 662"/>
          <p:cNvSpPr>
            <a:spLocks noChangeArrowheads="1"/>
          </p:cNvSpPr>
          <p:nvPr/>
        </p:nvSpPr>
        <p:spPr bwMode="auto">
          <a:xfrm rot="3960000">
            <a:off x="3972623" y="5204919"/>
            <a:ext cx="31750" cy="254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7" name="Oval 663"/>
          <p:cNvSpPr>
            <a:spLocks noChangeArrowheads="1"/>
          </p:cNvSpPr>
          <p:nvPr/>
        </p:nvSpPr>
        <p:spPr bwMode="auto">
          <a:xfrm rot="3960000">
            <a:off x="3999549" y="5266922"/>
            <a:ext cx="30163" cy="2681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8" name="Oval 664"/>
          <p:cNvSpPr>
            <a:spLocks noChangeArrowheads="1"/>
          </p:cNvSpPr>
          <p:nvPr/>
        </p:nvSpPr>
        <p:spPr bwMode="auto">
          <a:xfrm rot="3960000">
            <a:off x="3379955" y="4666906"/>
            <a:ext cx="31750" cy="2822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39" name="Oval 665"/>
          <p:cNvSpPr>
            <a:spLocks noChangeArrowheads="1"/>
          </p:cNvSpPr>
          <p:nvPr/>
        </p:nvSpPr>
        <p:spPr bwMode="auto">
          <a:xfrm rot="3960000">
            <a:off x="3406767" y="4730257"/>
            <a:ext cx="31750" cy="254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0" name="Oval 666"/>
          <p:cNvSpPr>
            <a:spLocks noChangeArrowheads="1"/>
          </p:cNvSpPr>
          <p:nvPr/>
        </p:nvSpPr>
        <p:spPr bwMode="auto">
          <a:xfrm rot="3960000">
            <a:off x="3433667" y="4792230"/>
            <a:ext cx="30162" cy="268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1" name="Oval 667"/>
          <p:cNvSpPr>
            <a:spLocks noChangeArrowheads="1"/>
          </p:cNvSpPr>
          <p:nvPr/>
        </p:nvSpPr>
        <p:spPr bwMode="auto">
          <a:xfrm rot="3960000">
            <a:off x="3456155" y="4855819"/>
            <a:ext cx="31750" cy="2822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2" name="Oval 668"/>
          <p:cNvSpPr>
            <a:spLocks noChangeArrowheads="1"/>
          </p:cNvSpPr>
          <p:nvPr/>
        </p:nvSpPr>
        <p:spPr bwMode="auto">
          <a:xfrm rot="3960000">
            <a:off x="3484494" y="4917643"/>
            <a:ext cx="30163" cy="268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3" name="Oval 669"/>
          <p:cNvSpPr>
            <a:spLocks noChangeArrowheads="1"/>
          </p:cNvSpPr>
          <p:nvPr/>
        </p:nvSpPr>
        <p:spPr bwMode="auto">
          <a:xfrm rot="3960000">
            <a:off x="3506955" y="4981231"/>
            <a:ext cx="31750" cy="2822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4" name="Oval 670"/>
          <p:cNvSpPr>
            <a:spLocks noChangeArrowheads="1"/>
          </p:cNvSpPr>
          <p:nvPr/>
        </p:nvSpPr>
        <p:spPr bwMode="auto">
          <a:xfrm rot="3960000">
            <a:off x="3534561" y="5043788"/>
            <a:ext cx="30162" cy="254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5" name="Oval 671"/>
          <p:cNvSpPr>
            <a:spLocks noChangeArrowheads="1"/>
          </p:cNvSpPr>
          <p:nvPr/>
        </p:nvSpPr>
        <p:spPr bwMode="auto">
          <a:xfrm rot="3960000">
            <a:off x="3559167" y="5106494"/>
            <a:ext cx="31750" cy="254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6" name="Oval 672"/>
          <p:cNvSpPr>
            <a:spLocks noChangeArrowheads="1"/>
          </p:cNvSpPr>
          <p:nvPr/>
        </p:nvSpPr>
        <p:spPr bwMode="auto">
          <a:xfrm rot="3960000">
            <a:off x="3584771" y="5168557"/>
            <a:ext cx="28575" cy="2822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7" name="Oval 673"/>
          <p:cNvSpPr>
            <a:spLocks noChangeArrowheads="1"/>
          </p:cNvSpPr>
          <p:nvPr/>
        </p:nvSpPr>
        <p:spPr bwMode="auto">
          <a:xfrm rot="3960000">
            <a:off x="3609967" y="5233494"/>
            <a:ext cx="31750" cy="254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8" name="Oval 674"/>
          <p:cNvSpPr>
            <a:spLocks noChangeArrowheads="1"/>
          </p:cNvSpPr>
          <p:nvPr/>
        </p:nvSpPr>
        <p:spPr bwMode="auto">
          <a:xfrm rot="3960000">
            <a:off x="3635571" y="5295557"/>
            <a:ext cx="28575" cy="2822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49" name="Oval 675"/>
          <p:cNvSpPr>
            <a:spLocks noChangeArrowheads="1"/>
          </p:cNvSpPr>
          <p:nvPr/>
        </p:nvSpPr>
        <p:spPr bwMode="auto">
          <a:xfrm rot="3960000">
            <a:off x="3659355" y="5357469"/>
            <a:ext cx="31750" cy="2822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50" name="AutoShape 676"/>
          <p:cNvSpPr>
            <a:spLocks noChangeArrowheads="1"/>
          </p:cNvSpPr>
          <p:nvPr/>
        </p:nvSpPr>
        <p:spPr bwMode="auto">
          <a:xfrm>
            <a:off x="6309780" y="4636623"/>
            <a:ext cx="488244" cy="606425"/>
          </a:xfrm>
          <a:prstGeom prst="star16">
            <a:avLst>
              <a:gd name="adj" fmla="val 37500"/>
            </a:avLst>
          </a:prstGeom>
          <a:noFill/>
          <a:ln w="12700">
            <a:solidFill>
              <a:srgbClr val="FF2C2C"/>
            </a:solidFill>
            <a:miter lim="800000"/>
            <a:headEnd/>
            <a:tailEnd/>
          </a:ln>
          <a:effectLst>
            <a:prstShdw prst="shdw17" dist="17961" dir="2700000">
              <a:srgbClr val="991A1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951" name="Group 677"/>
          <p:cNvGrpSpPr>
            <a:grpSpLocks/>
          </p:cNvGrpSpPr>
          <p:nvPr/>
        </p:nvGrpSpPr>
        <p:grpSpPr bwMode="auto">
          <a:xfrm>
            <a:off x="5003091" y="5862117"/>
            <a:ext cx="561622" cy="660400"/>
            <a:chOff x="2330" y="3664"/>
            <a:chExt cx="398" cy="416"/>
          </a:xfrm>
        </p:grpSpPr>
        <p:sp>
          <p:nvSpPr>
            <p:cNvPr id="162588" name="Arc 678"/>
            <p:cNvSpPr>
              <a:spLocks/>
            </p:cNvSpPr>
            <p:nvPr/>
          </p:nvSpPr>
          <p:spPr bwMode="auto">
            <a:xfrm rot="-8340000">
              <a:off x="2393" y="3675"/>
              <a:ext cx="29" cy="61"/>
            </a:xfrm>
            <a:custGeom>
              <a:avLst/>
              <a:gdLst>
                <a:gd name="T0" fmla="*/ 0 w 21600"/>
                <a:gd name="T1" fmla="*/ 0 h 21937"/>
                <a:gd name="T2" fmla="*/ 0 w 21600"/>
                <a:gd name="T3" fmla="*/ 0 h 21937"/>
                <a:gd name="T4" fmla="*/ 0 w 21600"/>
                <a:gd name="T5" fmla="*/ 0 h 2193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7"/>
                <a:gd name="T11" fmla="*/ 21600 w 21600"/>
                <a:gd name="T12" fmla="*/ 21937 h 219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7" fill="none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7" stroke="0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0835" y="2193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9" name="Arc 679"/>
            <p:cNvSpPr>
              <a:spLocks/>
            </p:cNvSpPr>
            <p:nvPr/>
          </p:nvSpPr>
          <p:spPr bwMode="auto">
            <a:xfrm rot="-8340000">
              <a:off x="2366" y="3736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0" name="Arc 680"/>
            <p:cNvSpPr>
              <a:spLocks/>
            </p:cNvSpPr>
            <p:nvPr/>
          </p:nvSpPr>
          <p:spPr bwMode="auto">
            <a:xfrm rot="-8340000">
              <a:off x="2430" y="3719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1" name="Arc 681"/>
            <p:cNvSpPr>
              <a:spLocks/>
            </p:cNvSpPr>
            <p:nvPr/>
          </p:nvSpPr>
          <p:spPr bwMode="auto">
            <a:xfrm rot="-8340000">
              <a:off x="2330" y="3697"/>
              <a:ext cx="21" cy="61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</a:path>
                <a:path w="21597" h="21576" stroke="0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  <a:lnTo>
                    <a:pt x="21597" y="21576"/>
                  </a:lnTo>
                  <a:lnTo>
                    <a:pt x="-1" y="212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2" name="Arc 682"/>
            <p:cNvSpPr>
              <a:spLocks/>
            </p:cNvSpPr>
            <p:nvPr/>
          </p:nvSpPr>
          <p:spPr bwMode="auto">
            <a:xfrm rot="-8340000">
              <a:off x="2388" y="3750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3" name="Arc 683"/>
            <p:cNvSpPr>
              <a:spLocks/>
            </p:cNvSpPr>
            <p:nvPr/>
          </p:nvSpPr>
          <p:spPr bwMode="auto">
            <a:xfrm rot="-8340000">
              <a:off x="2448" y="3732"/>
              <a:ext cx="27" cy="61"/>
            </a:xfrm>
            <a:custGeom>
              <a:avLst/>
              <a:gdLst>
                <a:gd name="T0" fmla="*/ 0 w 21600"/>
                <a:gd name="T1" fmla="*/ 0 h 21934"/>
                <a:gd name="T2" fmla="*/ 0 w 21600"/>
                <a:gd name="T3" fmla="*/ 0 h 21934"/>
                <a:gd name="T4" fmla="*/ 0 w 21600"/>
                <a:gd name="T5" fmla="*/ 0 h 2193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4"/>
                <a:gd name="T11" fmla="*/ 21600 w 21600"/>
                <a:gd name="T12" fmla="*/ 21934 h 219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4" fill="none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4" stroke="0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0"/>
                  </a:lnTo>
                  <a:lnTo>
                    <a:pt x="20778" y="219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4" name="Arc 684"/>
            <p:cNvSpPr>
              <a:spLocks/>
            </p:cNvSpPr>
            <p:nvPr/>
          </p:nvSpPr>
          <p:spPr bwMode="auto">
            <a:xfrm rot="-8340000">
              <a:off x="2424" y="3795"/>
              <a:ext cx="28" cy="61"/>
            </a:xfrm>
            <a:custGeom>
              <a:avLst/>
              <a:gdLst>
                <a:gd name="T0" fmla="*/ 0 w 22385"/>
                <a:gd name="T1" fmla="*/ 0 h 21600"/>
                <a:gd name="T2" fmla="*/ 0 w 22385"/>
                <a:gd name="T3" fmla="*/ 0 h 21600"/>
                <a:gd name="T4" fmla="*/ 0 w 2238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85"/>
                <a:gd name="T10" fmla="*/ 0 h 21600"/>
                <a:gd name="T11" fmla="*/ 22385 w 2238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85" h="21600" fill="none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</a:path>
                <a:path w="22385" h="21600" stroke="0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  <a:lnTo>
                    <a:pt x="785" y="21600"/>
                  </a:lnTo>
                  <a:lnTo>
                    <a:pt x="0" y="1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5" name="Arc 685"/>
            <p:cNvSpPr>
              <a:spLocks/>
            </p:cNvSpPr>
            <p:nvPr/>
          </p:nvSpPr>
          <p:spPr bwMode="auto">
            <a:xfrm rot="2460000">
              <a:off x="2630" y="3982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lnTo>
                    <a:pt x="223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6" name="Arc 686"/>
            <p:cNvSpPr>
              <a:spLocks/>
            </p:cNvSpPr>
            <p:nvPr/>
          </p:nvSpPr>
          <p:spPr bwMode="auto">
            <a:xfrm rot="2460000">
              <a:off x="2683" y="3959"/>
              <a:ext cx="29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7" name="Arc 687"/>
            <p:cNvSpPr>
              <a:spLocks/>
            </p:cNvSpPr>
            <p:nvPr/>
          </p:nvSpPr>
          <p:spPr bwMode="auto">
            <a:xfrm rot="2460000">
              <a:off x="2683" y="4019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8" name="Arc 688"/>
            <p:cNvSpPr>
              <a:spLocks/>
            </p:cNvSpPr>
            <p:nvPr/>
          </p:nvSpPr>
          <p:spPr bwMode="auto">
            <a:xfrm rot="2460000">
              <a:off x="2705" y="3976"/>
              <a:ext cx="23" cy="61"/>
            </a:xfrm>
            <a:custGeom>
              <a:avLst/>
              <a:gdLst>
                <a:gd name="T0" fmla="*/ 0 w 22570"/>
                <a:gd name="T1" fmla="*/ 0 h 21600"/>
                <a:gd name="T2" fmla="*/ 0 w 22570"/>
                <a:gd name="T3" fmla="*/ 0 h 21600"/>
                <a:gd name="T4" fmla="*/ 0 w 22570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70"/>
                <a:gd name="T10" fmla="*/ 0 h 21600"/>
                <a:gd name="T11" fmla="*/ 22570 w 2257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70" h="21600" fill="none" extrusionOk="0">
                  <a:moveTo>
                    <a:pt x="-1" y="21"/>
                  </a:moveTo>
                  <a:cubicBezTo>
                    <a:pt x="324" y="7"/>
                    <a:pt x="648" y="-1"/>
                    <a:pt x="973" y="-1"/>
                  </a:cubicBezTo>
                  <a:cubicBezTo>
                    <a:pt x="12763" y="-1"/>
                    <a:pt x="22375" y="9454"/>
                    <a:pt x="22570" y="21242"/>
                  </a:cubicBezTo>
                </a:path>
                <a:path w="22570" h="21600" stroke="0" extrusionOk="0">
                  <a:moveTo>
                    <a:pt x="-1" y="21"/>
                  </a:moveTo>
                  <a:cubicBezTo>
                    <a:pt x="324" y="7"/>
                    <a:pt x="648" y="-1"/>
                    <a:pt x="973" y="-1"/>
                  </a:cubicBezTo>
                  <a:cubicBezTo>
                    <a:pt x="12763" y="-1"/>
                    <a:pt x="22375" y="9454"/>
                    <a:pt x="22570" y="21242"/>
                  </a:cubicBezTo>
                  <a:lnTo>
                    <a:pt x="973" y="21600"/>
                  </a:lnTo>
                  <a:lnTo>
                    <a:pt x="-1" y="2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99" name="Arc 689"/>
            <p:cNvSpPr>
              <a:spLocks/>
            </p:cNvSpPr>
            <p:nvPr/>
          </p:nvSpPr>
          <p:spPr bwMode="auto">
            <a:xfrm rot="2460000">
              <a:off x="2565" y="3924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</a:path>
                <a:path w="21600" h="21951" stroke="0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  <a:lnTo>
                    <a:pt x="0" y="351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0" name="Arc 690"/>
            <p:cNvSpPr>
              <a:spLocks/>
            </p:cNvSpPr>
            <p:nvPr/>
          </p:nvSpPr>
          <p:spPr bwMode="auto">
            <a:xfrm rot="2460000">
              <a:off x="2620" y="3897"/>
              <a:ext cx="28" cy="62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1" name="Arc 691"/>
            <p:cNvSpPr>
              <a:spLocks/>
            </p:cNvSpPr>
            <p:nvPr/>
          </p:nvSpPr>
          <p:spPr bwMode="auto">
            <a:xfrm rot="2460000">
              <a:off x="2612" y="3970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2" name="Arc 692"/>
            <p:cNvSpPr>
              <a:spLocks/>
            </p:cNvSpPr>
            <p:nvPr/>
          </p:nvSpPr>
          <p:spPr bwMode="auto">
            <a:xfrm rot="2460000">
              <a:off x="2641" y="3915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3" name="Arc 693"/>
            <p:cNvSpPr>
              <a:spLocks/>
            </p:cNvSpPr>
            <p:nvPr/>
          </p:nvSpPr>
          <p:spPr bwMode="auto">
            <a:xfrm rot="2460000">
              <a:off x="2506" y="3868"/>
              <a:ext cx="30" cy="63"/>
            </a:xfrm>
            <a:custGeom>
              <a:avLst/>
              <a:gdLst>
                <a:gd name="T0" fmla="*/ 0 w 22364"/>
                <a:gd name="T1" fmla="*/ 0 h 21957"/>
                <a:gd name="T2" fmla="*/ 0 w 22364"/>
                <a:gd name="T3" fmla="*/ 0 h 21957"/>
                <a:gd name="T4" fmla="*/ 0 w 22364"/>
                <a:gd name="T5" fmla="*/ 0 h 21957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57"/>
                <a:gd name="T11" fmla="*/ 22364 w 22364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lnTo>
                    <a:pt x="22361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4" name="Arc 694"/>
            <p:cNvSpPr>
              <a:spLocks/>
            </p:cNvSpPr>
            <p:nvPr/>
          </p:nvSpPr>
          <p:spPr bwMode="auto">
            <a:xfrm rot="2460000">
              <a:off x="2561" y="3842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5" name="Arc 695"/>
            <p:cNvSpPr>
              <a:spLocks/>
            </p:cNvSpPr>
            <p:nvPr/>
          </p:nvSpPr>
          <p:spPr bwMode="auto">
            <a:xfrm rot="2460000">
              <a:off x="2548" y="3914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6" name="Arc 696"/>
            <p:cNvSpPr>
              <a:spLocks/>
            </p:cNvSpPr>
            <p:nvPr/>
          </p:nvSpPr>
          <p:spPr bwMode="auto">
            <a:xfrm rot="2460000">
              <a:off x="2582" y="3856"/>
              <a:ext cx="22" cy="61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7" name="Arc 697"/>
            <p:cNvSpPr>
              <a:spLocks/>
            </p:cNvSpPr>
            <p:nvPr/>
          </p:nvSpPr>
          <p:spPr bwMode="auto">
            <a:xfrm rot="2460000">
              <a:off x="2443" y="3805"/>
              <a:ext cx="30" cy="63"/>
            </a:xfrm>
            <a:custGeom>
              <a:avLst/>
              <a:gdLst>
                <a:gd name="T0" fmla="*/ 0 w 22364"/>
                <a:gd name="T1" fmla="*/ 0 h 21957"/>
                <a:gd name="T2" fmla="*/ 0 w 22364"/>
                <a:gd name="T3" fmla="*/ 0 h 21957"/>
                <a:gd name="T4" fmla="*/ 0 w 22364"/>
                <a:gd name="T5" fmla="*/ 0 h 21957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57"/>
                <a:gd name="T11" fmla="*/ 22364 w 22364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lnTo>
                    <a:pt x="22361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8" name="Arc 698"/>
            <p:cNvSpPr>
              <a:spLocks/>
            </p:cNvSpPr>
            <p:nvPr/>
          </p:nvSpPr>
          <p:spPr bwMode="auto">
            <a:xfrm rot="2460000">
              <a:off x="2499" y="3779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09" name="Arc 699"/>
            <p:cNvSpPr>
              <a:spLocks/>
            </p:cNvSpPr>
            <p:nvPr/>
          </p:nvSpPr>
          <p:spPr bwMode="auto">
            <a:xfrm rot="2460000">
              <a:off x="2490" y="3853"/>
              <a:ext cx="22" cy="62"/>
            </a:xfrm>
            <a:custGeom>
              <a:avLst/>
              <a:gdLst>
                <a:gd name="T0" fmla="*/ 0 w 21600"/>
                <a:gd name="T1" fmla="*/ 0 h 21919"/>
                <a:gd name="T2" fmla="*/ 0 w 21600"/>
                <a:gd name="T3" fmla="*/ 0 h 21919"/>
                <a:gd name="T4" fmla="*/ 0 w 21600"/>
                <a:gd name="T5" fmla="*/ 0 h 2191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19"/>
                <a:gd name="T11" fmla="*/ 21600 w 21600"/>
                <a:gd name="T12" fmla="*/ 21919 h 219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19" fill="none" extrusionOk="0">
                  <a:moveTo>
                    <a:pt x="20587" y="21919"/>
                  </a:moveTo>
                  <a:cubicBezTo>
                    <a:pt x="9064" y="21378"/>
                    <a:pt x="0" y="11878"/>
                    <a:pt x="0" y="343"/>
                  </a:cubicBezTo>
                  <a:cubicBezTo>
                    <a:pt x="0" y="228"/>
                    <a:pt x="0" y="114"/>
                    <a:pt x="2" y="-1"/>
                  </a:cubicBezTo>
                </a:path>
                <a:path w="21600" h="21919" stroke="0" extrusionOk="0">
                  <a:moveTo>
                    <a:pt x="20587" y="21919"/>
                  </a:moveTo>
                  <a:cubicBezTo>
                    <a:pt x="9064" y="21378"/>
                    <a:pt x="0" y="11878"/>
                    <a:pt x="0" y="343"/>
                  </a:cubicBezTo>
                  <a:cubicBezTo>
                    <a:pt x="0" y="228"/>
                    <a:pt x="0" y="114"/>
                    <a:pt x="2" y="-1"/>
                  </a:cubicBezTo>
                  <a:lnTo>
                    <a:pt x="21600" y="343"/>
                  </a:lnTo>
                  <a:lnTo>
                    <a:pt x="20587" y="2191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10" name="Arc 700"/>
            <p:cNvSpPr>
              <a:spLocks/>
            </p:cNvSpPr>
            <p:nvPr/>
          </p:nvSpPr>
          <p:spPr bwMode="auto">
            <a:xfrm rot="2460000">
              <a:off x="2520" y="3795"/>
              <a:ext cx="22" cy="61"/>
            </a:xfrm>
            <a:custGeom>
              <a:avLst/>
              <a:gdLst>
                <a:gd name="T0" fmla="*/ 0 w 22616"/>
                <a:gd name="T1" fmla="*/ 0 h 21600"/>
                <a:gd name="T2" fmla="*/ 0 w 22616"/>
                <a:gd name="T3" fmla="*/ 0 h 21600"/>
                <a:gd name="T4" fmla="*/ 0 w 2261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16"/>
                <a:gd name="T10" fmla="*/ 0 h 21600"/>
                <a:gd name="T11" fmla="*/ 22616 w 2261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6" h="21600" fill="none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</a:path>
                <a:path w="22616" h="21600" stroke="0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  <a:lnTo>
                    <a:pt x="1019" y="21600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611" name="Arc 701"/>
            <p:cNvSpPr>
              <a:spLocks/>
            </p:cNvSpPr>
            <p:nvPr/>
          </p:nvSpPr>
          <p:spPr bwMode="auto">
            <a:xfrm rot="-8340000">
              <a:off x="2377" y="3664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952" name="Group 702"/>
          <p:cNvGrpSpPr>
            <a:grpSpLocks/>
          </p:cNvGrpSpPr>
          <p:nvPr/>
        </p:nvGrpSpPr>
        <p:grpSpPr bwMode="auto">
          <a:xfrm>
            <a:off x="3591976" y="5849473"/>
            <a:ext cx="547511" cy="677863"/>
            <a:chOff x="1330" y="3656"/>
            <a:chExt cx="388" cy="427"/>
          </a:xfrm>
        </p:grpSpPr>
        <p:sp>
          <p:nvSpPr>
            <p:cNvPr id="162564" name="Arc 703"/>
            <p:cNvSpPr>
              <a:spLocks/>
            </p:cNvSpPr>
            <p:nvPr/>
          </p:nvSpPr>
          <p:spPr bwMode="auto">
            <a:xfrm rot="8220000">
              <a:off x="1624" y="3666"/>
              <a:ext cx="29" cy="60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lnTo>
                    <a:pt x="223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65" name="Arc 704"/>
            <p:cNvSpPr>
              <a:spLocks/>
            </p:cNvSpPr>
            <p:nvPr/>
          </p:nvSpPr>
          <p:spPr bwMode="auto">
            <a:xfrm rot="8220000">
              <a:off x="1653" y="3727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47"/>
                    <a:pt x="9223" y="400"/>
                    <a:pt x="20855" y="-1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47"/>
                    <a:pt x="9223" y="400"/>
                    <a:pt x="20855" y="-1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66" name="Arc 705"/>
            <p:cNvSpPr>
              <a:spLocks/>
            </p:cNvSpPr>
            <p:nvPr/>
          </p:nvSpPr>
          <p:spPr bwMode="auto">
            <a:xfrm rot="8220000">
              <a:off x="1595" y="3712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67" name="Arc 706"/>
            <p:cNvSpPr>
              <a:spLocks/>
            </p:cNvSpPr>
            <p:nvPr/>
          </p:nvSpPr>
          <p:spPr bwMode="auto">
            <a:xfrm rot="8220000">
              <a:off x="1696" y="3686"/>
              <a:ext cx="22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68" name="Arc 707"/>
            <p:cNvSpPr>
              <a:spLocks/>
            </p:cNvSpPr>
            <p:nvPr/>
          </p:nvSpPr>
          <p:spPr bwMode="auto">
            <a:xfrm rot="8220000">
              <a:off x="1640" y="3740"/>
              <a:ext cx="22" cy="61"/>
            </a:xfrm>
            <a:custGeom>
              <a:avLst/>
              <a:gdLst>
                <a:gd name="T0" fmla="*/ 0 w 21597"/>
                <a:gd name="T1" fmla="*/ 0 h 21600"/>
                <a:gd name="T2" fmla="*/ 0 w 21597"/>
                <a:gd name="T3" fmla="*/ 0 h 21600"/>
                <a:gd name="T4" fmla="*/ 0 w 2159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600"/>
                <a:gd name="T11" fmla="*/ 21597 w 2159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600" fill="none" extrusionOk="0">
                  <a:moveTo>
                    <a:pt x="0" y="-1"/>
                  </a:moveTo>
                  <a:cubicBezTo>
                    <a:pt x="11790" y="-1"/>
                    <a:pt x="21402" y="9454"/>
                    <a:pt x="21597" y="21242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0" y="-1"/>
                    <a:pt x="21402" y="9454"/>
                    <a:pt x="21597" y="21242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69" name="Arc 708"/>
            <p:cNvSpPr>
              <a:spLocks/>
            </p:cNvSpPr>
            <p:nvPr/>
          </p:nvSpPr>
          <p:spPr bwMode="auto">
            <a:xfrm rot="8220000">
              <a:off x="1573" y="3725"/>
              <a:ext cx="27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0" name="Arc 709"/>
            <p:cNvSpPr>
              <a:spLocks/>
            </p:cNvSpPr>
            <p:nvPr/>
          </p:nvSpPr>
          <p:spPr bwMode="auto">
            <a:xfrm rot="8220000">
              <a:off x="1599" y="3788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1" name="Arc 710"/>
            <p:cNvSpPr>
              <a:spLocks/>
            </p:cNvSpPr>
            <p:nvPr/>
          </p:nvSpPr>
          <p:spPr bwMode="auto">
            <a:xfrm rot="-2580000">
              <a:off x="1399" y="3982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2" name="Arc 711"/>
            <p:cNvSpPr>
              <a:spLocks/>
            </p:cNvSpPr>
            <p:nvPr/>
          </p:nvSpPr>
          <p:spPr bwMode="auto">
            <a:xfrm rot="-2580000">
              <a:off x="1343" y="3958"/>
              <a:ext cx="30" cy="63"/>
            </a:xfrm>
            <a:custGeom>
              <a:avLst/>
              <a:gdLst>
                <a:gd name="T0" fmla="*/ 0 w 22344"/>
                <a:gd name="T1" fmla="*/ 0 h 21600"/>
                <a:gd name="T2" fmla="*/ 0 w 22344"/>
                <a:gd name="T3" fmla="*/ 0 h 21600"/>
                <a:gd name="T4" fmla="*/ 0 w 2234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4"/>
                <a:gd name="T10" fmla="*/ 0 h 21600"/>
                <a:gd name="T11" fmla="*/ 22344 w 223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4" h="21600" fill="none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</a:path>
                <a:path w="22344" h="21600" stroke="0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  <a:lnTo>
                    <a:pt x="744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3" name="Arc 712"/>
            <p:cNvSpPr>
              <a:spLocks/>
            </p:cNvSpPr>
            <p:nvPr/>
          </p:nvSpPr>
          <p:spPr bwMode="auto">
            <a:xfrm rot="-2580000">
              <a:off x="1353" y="4021"/>
              <a:ext cx="21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</a:path>
                <a:path w="21600" h="21951" stroke="0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  <a:lnTo>
                    <a:pt x="0" y="351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4" name="Arc 713"/>
            <p:cNvSpPr>
              <a:spLocks/>
            </p:cNvSpPr>
            <p:nvPr/>
          </p:nvSpPr>
          <p:spPr bwMode="auto">
            <a:xfrm rot="-2580000">
              <a:off x="1330" y="3979"/>
              <a:ext cx="22" cy="61"/>
            </a:xfrm>
            <a:custGeom>
              <a:avLst/>
              <a:gdLst>
                <a:gd name="T0" fmla="*/ 0 w 21597"/>
                <a:gd name="T1" fmla="*/ 0 h 21579"/>
                <a:gd name="T2" fmla="*/ 0 w 21597"/>
                <a:gd name="T3" fmla="*/ 0 h 21579"/>
                <a:gd name="T4" fmla="*/ 0 w 21597"/>
                <a:gd name="T5" fmla="*/ 0 h 21579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9"/>
                <a:gd name="T11" fmla="*/ 21597 w 21597"/>
                <a:gd name="T12" fmla="*/ 21579 h 215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9" fill="none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</a:path>
                <a:path w="21597" h="21579" stroke="0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  <a:lnTo>
                    <a:pt x="21597" y="21579"/>
                  </a:lnTo>
                  <a:lnTo>
                    <a:pt x="-1" y="212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5" name="Arc 714"/>
            <p:cNvSpPr>
              <a:spLocks/>
            </p:cNvSpPr>
            <p:nvPr/>
          </p:nvSpPr>
          <p:spPr bwMode="auto">
            <a:xfrm rot="-2580000">
              <a:off x="1461" y="3920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6" name="Arc 715"/>
            <p:cNvSpPr>
              <a:spLocks/>
            </p:cNvSpPr>
            <p:nvPr/>
          </p:nvSpPr>
          <p:spPr bwMode="auto">
            <a:xfrm rot="-2580000">
              <a:off x="1406" y="3896"/>
              <a:ext cx="29" cy="62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7" name="Arc 716"/>
            <p:cNvSpPr>
              <a:spLocks/>
            </p:cNvSpPr>
            <p:nvPr/>
          </p:nvSpPr>
          <p:spPr bwMode="auto">
            <a:xfrm rot="-2580000">
              <a:off x="1422" y="3968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8" name="Arc 717"/>
            <p:cNvSpPr>
              <a:spLocks/>
            </p:cNvSpPr>
            <p:nvPr/>
          </p:nvSpPr>
          <p:spPr bwMode="auto">
            <a:xfrm rot="-2580000">
              <a:off x="1392" y="3915"/>
              <a:ext cx="22" cy="61"/>
            </a:xfrm>
            <a:custGeom>
              <a:avLst/>
              <a:gdLst>
                <a:gd name="T0" fmla="*/ 0 w 21597"/>
                <a:gd name="T1" fmla="*/ 0 h 21578"/>
                <a:gd name="T2" fmla="*/ 0 w 21597"/>
                <a:gd name="T3" fmla="*/ 0 h 21578"/>
                <a:gd name="T4" fmla="*/ 0 w 21597"/>
                <a:gd name="T5" fmla="*/ 0 h 2157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8"/>
                <a:gd name="T11" fmla="*/ 21597 w 21597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8" fill="none" extrusionOk="0">
                  <a:moveTo>
                    <a:pt x="-1" y="21226"/>
                  </a:moveTo>
                  <a:cubicBezTo>
                    <a:pt x="185" y="9813"/>
                    <a:pt x="9220" y="514"/>
                    <a:pt x="20623" y="-1"/>
                  </a:cubicBezTo>
                </a:path>
                <a:path w="21597" h="21578" stroke="0" extrusionOk="0">
                  <a:moveTo>
                    <a:pt x="-1" y="21226"/>
                  </a:moveTo>
                  <a:cubicBezTo>
                    <a:pt x="185" y="9813"/>
                    <a:pt x="9220" y="514"/>
                    <a:pt x="20623" y="-1"/>
                  </a:cubicBezTo>
                  <a:lnTo>
                    <a:pt x="21597" y="21578"/>
                  </a:lnTo>
                  <a:lnTo>
                    <a:pt x="-1" y="2122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79" name="Arc 718"/>
            <p:cNvSpPr>
              <a:spLocks/>
            </p:cNvSpPr>
            <p:nvPr/>
          </p:nvSpPr>
          <p:spPr bwMode="auto">
            <a:xfrm rot="-2580000">
              <a:off x="1517" y="3863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0" name="Arc 719"/>
            <p:cNvSpPr>
              <a:spLocks/>
            </p:cNvSpPr>
            <p:nvPr/>
          </p:nvSpPr>
          <p:spPr bwMode="auto">
            <a:xfrm rot="-2580000">
              <a:off x="1462" y="3838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1" name="Arc 720"/>
            <p:cNvSpPr>
              <a:spLocks/>
            </p:cNvSpPr>
            <p:nvPr/>
          </p:nvSpPr>
          <p:spPr bwMode="auto">
            <a:xfrm rot="-2580000">
              <a:off x="1485" y="3911"/>
              <a:ext cx="22" cy="62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2" name="Arc 721"/>
            <p:cNvSpPr>
              <a:spLocks/>
            </p:cNvSpPr>
            <p:nvPr/>
          </p:nvSpPr>
          <p:spPr bwMode="auto">
            <a:xfrm rot="-2580000">
              <a:off x="1449" y="3853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3" name="Arc 722"/>
            <p:cNvSpPr>
              <a:spLocks/>
            </p:cNvSpPr>
            <p:nvPr/>
          </p:nvSpPr>
          <p:spPr bwMode="auto">
            <a:xfrm rot="-2580000">
              <a:off x="1578" y="3798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4" name="Arc 723"/>
            <p:cNvSpPr>
              <a:spLocks/>
            </p:cNvSpPr>
            <p:nvPr/>
          </p:nvSpPr>
          <p:spPr bwMode="auto">
            <a:xfrm rot="-2580000">
              <a:off x="1521" y="3772"/>
              <a:ext cx="31" cy="62"/>
            </a:xfrm>
            <a:custGeom>
              <a:avLst/>
              <a:gdLst>
                <a:gd name="T0" fmla="*/ 0 w 22311"/>
                <a:gd name="T1" fmla="*/ 0 h 21600"/>
                <a:gd name="T2" fmla="*/ 0 w 22311"/>
                <a:gd name="T3" fmla="*/ 0 h 21600"/>
                <a:gd name="T4" fmla="*/ 0 w 2231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11"/>
                <a:gd name="T10" fmla="*/ 0 h 21600"/>
                <a:gd name="T11" fmla="*/ 22311 w 2231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11" h="21600" fill="none" extrusionOk="0">
                  <a:moveTo>
                    <a:pt x="-1" y="11"/>
                  </a:moveTo>
                  <a:cubicBezTo>
                    <a:pt x="237" y="3"/>
                    <a:pt x="475" y="-1"/>
                    <a:pt x="714" y="-1"/>
                  </a:cubicBezTo>
                  <a:cubicBezTo>
                    <a:pt x="12506" y="-1"/>
                    <a:pt x="22119" y="9458"/>
                    <a:pt x="22311" y="21248"/>
                  </a:cubicBezTo>
                </a:path>
                <a:path w="22311" h="21600" stroke="0" extrusionOk="0">
                  <a:moveTo>
                    <a:pt x="-1" y="11"/>
                  </a:moveTo>
                  <a:cubicBezTo>
                    <a:pt x="237" y="3"/>
                    <a:pt x="475" y="-1"/>
                    <a:pt x="714" y="-1"/>
                  </a:cubicBezTo>
                  <a:cubicBezTo>
                    <a:pt x="12506" y="-1"/>
                    <a:pt x="22119" y="9458"/>
                    <a:pt x="22311" y="21248"/>
                  </a:cubicBezTo>
                  <a:lnTo>
                    <a:pt x="714" y="21600"/>
                  </a:lnTo>
                  <a:lnTo>
                    <a:pt x="-1" y="1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5" name="Arc 724"/>
            <p:cNvSpPr>
              <a:spLocks/>
            </p:cNvSpPr>
            <p:nvPr/>
          </p:nvSpPr>
          <p:spPr bwMode="auto">
            <a:xfrm rot="-2580000">
              <a:off x="1541" y="3847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6" name="Arc 725"/>
            <p:cNvSpPr>
              <a:spLocks/>
            </p:cNvSpPr>
            <p:nvPr/>
          </p:nvSpPr>
          <p:spPr bwMode="auto">
            <a:xfrm rot="-2580000">
              <a:off x="1509" y="3792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587" name="Arc 726"/>
            <p:cNvSpPr>
              <a:spLocks/>
            </p:cNvSpPr>
            <p:nvPr/>
          </p:nvSpPr>
          <p:spPr bwMode="auto">
            <a:xfrm rot="8220000">
              <a:off x="1647" y="3656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953" name="Group 727"/>
          <p:cNvGrpSpPr>
            <a:grpSpLocks/>
          </p:cNvGrpSpPr>
          <p:nvPr/>
        </p:nvGrpSpPr>
        <p:grpSpPr bwMode="auto">
          <a:xfrm>
            <a:off x="3707715" y="5936786"/>
            <a:ext cx="1385711" cy="358775"/>
            <a:chOff x="1503" y="3936"/>
            <a:chExt cx="982" cy="226"/>
          </a:xfrm>
        </p:grpSpPr>
        <p:grpSp>
          <p:nvGrpSpPr>
            <p:cNvPr id="162514" name="Group 728"/>
            <p:cNvGrpSpPr>
              <a:grpSpLocks/>
            </p:cNvGrpSpPr>
            <p:nvPr/>
          </p:nvGrpSpPr>
          <p:grpSpPr bwMode="auto">
            <a:xfrm>
              <a:off x="1503" y="3938"/>
              <a:ext cx="478" cy="224"/>
              <a:chOff x="1503" y="3938"/>
              <a:chExt cx="478" cy="224"/>
            </a:xfrm>
          </p:grpSpPr>
          <p:sp>
            <p:nvSpPr>
              <p:cNvPr id="162540" name="Arc 729"/>
              <p:cNvSpPr>
                <a:spLocks/>
              </p:cNvSpPr>
              <p:nvPr/>
            </p:nvSpPr>
            <p:spPr bwMode="auto">
              <a:xfrm rot="9660000">
                <a:off x="1901" y="3940"/>
                <a:ext cx="30" cy="50"/>
              </a:xfrm>
              <a:custGeom>
                <a:avLst/>
                <a:gdLst>
                  <a:gd name="T0" fmla="*/ 0 w 22365"/>
                  <a:gd name="T1" fmla="*/ 0 h 22053"/>
                  <a:gd name="T2" fmla="*/ 0 w 22365"/>
                  <a:gd name="T3" fmla="*/ 0 h 22053"/>
                  <a:gd name="T4" fmla="*/ 0 w 22365"/>
                  <a:gd name="T5" fmla="*/ 0 h 22053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53"/>
                  <a:gd name="T11" fmla="*/ 22365 w 22365"/>
                  <a:gd name="T12" fmla="*/ 22053 h 220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53" fill="none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</a:path>
                  <a:path w="22365" h="22053" stroke="0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  <a:lnTo>
                      <a:pt x="765" y="453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1" name="Arc 730"/>
              <p:cNvSpPr>
                <a:spLocks/>
              </p:cNvSpPr>
              <p:nvPr/>
            </p:nvSpPr>
            <p:spPr bwMode="auto">
              <a:xfrm rot="9660000">
                <a:off x="1904" y="3995"/>
                <a:ext cx="28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</a:path>
                  <a:path w="21596" h="21587" stroke="0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  <a:lnTo>
                      <a:pt x="21596" y="21587"/>
                    </a:lnTo>
                    <a:lnTo>
                      <a:pt x="0" y="2115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2" name="Arc 731"/>
              <p:cNvSpPr>
                <a:spLocks/>
              </p:cNvSpPr>
              <p:nvPr/>
            </p:nvSpPr>
            <p:spPr bwMode="auto">
              <a:xfrm rot="9660000">
                <a:off x="1857" y="3963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3" name="Arc 732"/>
              <p:cNvSpPr>
                <a:spLocks/>
              </p:cNvSpPr>
              <p:nvPr/>
            </p:nvSpPr>
            <p:spPr bwMode="auto">
              <a:xfrm rot="9660000">
                <a:off x="1959" y="3976"/>
                <a:ext cx="22" cy="50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4" name="Arc 733"/>
              <p:cNvSpPr>
                <a:spLocks/>
              </p:cNvSpPr>
              <p:nvPr/>
            </p:nvSpPr>
            <p:spPr bwMode="auto">
              <a:xfrm rot="9660000">
                <a:off x="1885" y="3999"/>
                <a:ext cx="22" cy="49"/>
              </a:xfrm>
              <a:custGeom>
                <a:avLst/>
                <a:gdLst>
                  <a:gd name="T0" fmla="*/ 0 w 22588"/>
                  <a:gd name="T1" fmla="*/ 0 h 21600"/>
                  <a:gd name="T2" fmla="*/ 0 w 22588"/>
                  <a:gd name="T3" fmla="*/ 0 h 21600"/>
                  <a:gd name="T4" fmla="*/ 0 w 2258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88"/>
                  <a:gd name="T10" fmla="*/ 0 h 21600"/>
                  <a:gd name="T11" fmla="*/ 22588 w 2258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88" h="21600" fill="none" extrusionOk="0">
                    <a:moveTo>
                      <a:pt x="-1" y="22"/>
                    </a:moveTo>
                    <a:cubicBezTo>
                      <a:pt x="330" y="7"/>
                      <a:pt x="661" y="-1"/>
                      <a:pt x="993" y="-1"/>
                    </a:cubicBezTo>
                    <a:cubicBezTo>
                      <a:pt x="12744" y="-1"/>
                      <a:pt x="22340" y="9394"/>
                      <a:pt x="22588" y="21143"/>
                    </a:cubicBezTo>
                  </a:path>
                  <a:path w="22588" h="21600" stroke="0" extrusionOk="0">
                    <a:moveTo>
                      <a:pt x="-1" y="22"/>
                    </a:moveTo>
                    <a:cubicBezTo>
                      <a:pt x="330" y="7"/>
                      <a:pt x="661" y="-1"/>
                      <a:pt x="993" y="-1"/>
                    </a:cubicBezTo>
                    <a:cubicBezTo>
                      <a:pt x="12744" y="-1"/>
                      <a:pt x="22340" y="9394"/>
                      <a:pt x="22588" y="21143"/>
                    </a:cubicBezTo>
                    <a:lnTo>
                      <a:pt x="993" y="21600"/>
                    </a:lnTo>
                    <a:lnTo>
                      <a:pt x="-1" y="2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5" name="Arc 734"/>
              <p:cNvSpPr>
                <a:spLocks/>
              </p:cNvSpPr>
              <p:nvPr/>
            </p:nvSpPr>
            <p:spPr bwMode="auto">
              <a:xfrm rot="9660000">
                <a:off x="1830" y="3966"/>
                <a:ext cx="28" cy="50"/>
              </a:xfrm>
              <a:custGeom>
                <a:avLst/>
                <a:gdLst>
                  <a:gd name="T0" fmla="*/ 0 w 22423"/>
                  <a:gd name="T1" fmla="*/ 0 h 22054"/>
                  <a:gd name="T2" fmla="*/ 0 w 22423"/>
                  <a:gd name="T3" fmla="*/ 0 h 22054"/>
                  <a:gd name="T4" fmla="*/ 0 w 22423"/>
                  <a:gd name="T5" fmla="*/ 0 h 22054"/>
                  <a:gd name="T6" fmla="*/ 0 60000 65536"/>
                  <a:gd name="T7" fmla="*/ 0 60000 65536"/>
                  <a:gd name="T8" fmla="*/ 0 60000 65536"/>
                  <a:gd name="T9" fmla="*/ 0 w 22423"/>
                  <a:gd name="T10" fmla="*/ 0 h 22054"/>
                  <a:gd name="T11" fmla="*/ 22423 w 22423"/>
                  <a:gd name="T12" fmla="*/ 22054 h 220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23" h="22054" fill="none" extrusionOk="0">
                    <a:moveTo>
                      <a:pt x="22418" y="-1"/>
                    </a:moveTo>
                    <a:cubicBezTo>
                      <a:pt x="22421" y="151"/>
                      <a:pt x="22423" y="302"/>
                      <a:pt x="22423" y="454"/>
                    </a:cubicBezTo>
                    <a:cubicBezTo>
                      <a:pt x="22423" y="12383"/>
                      <a:pt x="12752" y="22054"/>
                      <a:pt x="823" y="22054"/>
                    </a:cubicBezTo>
                    <a:cubicBezTo>
                      <a:pt x="548" y="22053"/>
                      <a:pt x="274" y="22048"/>
                      <a:pt x="-1" y="22038"/>
                    </a:cubicBezTo>
                  </a:path>
                  <a:path w="22423" h="22054" stroke="0" extrusionOk="0">
                    <a:moveTo>
                      <a:pt x="22418" y="-1"/>
                    </a:moveTo>
                    <a:cubicBezTo>
                      <a:pt x="22421" y="151"/>
                      <a:pt x="22423" y="302"/>
                      <a:pt x="22423" y="454"/>
                    </a:cubicBezTo>
                    <a:cubicBezTo>
                      <a:pt x="22423" y="12383"/>
                      <a:pt x="12752" y="22054"/>
                      <a:pt x="823" y="22054"/>
                    </a:cubicBezTo>
                    <a:cubicBezTo>
                      <a:pt x="548" y="22053"/>
                      <a:pt x="274" y="22048"/>
                      <a:pt x="-1" y="22038"/>
                    </a:cubicBezTo>
                    <a:lnTo>
                      <a:pt x="823" y="454"/>
                    </a:lnTo>
                    <a:lnTo>
                      <a:pt x="22418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6" name="Arc 735"/>
              <p:cNvSpPr>
                <a:spLocks/>
              </p:cNvSpPr>
              <p:nvPr/>
            </p:nvSpPr>
            <p:spPr bwMode="auto">
              <a:xfrm rot="9660000">
                <a:off x="1828" y="4022"/>
                <a:ext cx="28" cy="49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7" name="Arc 736"/>
              <p:cNvSpPr>
                <a:spLocks/>
              </p:cNvSpPr>
              <p:nvPr/>
            </p:nvSpPr>
            <p:spPr bwMode="auto">
              <a:xfrm rot="-1140000">
                <a:off x="1564" y="4100"/>
                <a:ext cx="28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8" name="Arc 737"/>
              <p:cNvSpPr>
                <a:spLocks/>
              </p:cNvSpPr>
              <p:nvPr/>
            </p:nvSpPr>
            <p:spPr bwMode="auto">
              <a:xfrm rot="-1140000">
                <a:off x="1524" y="4066"/>
                <a:ext cx="29" cy="50"/>
              </a:xfrm>
              <a:custGeom>
                <a:avLst/>
                <a:gdLst>
                  <a:gd name="T0" fmla="*/ 0 w 22345"/>
                  <a:gd name="T1" fmla="*/ 0 h 21600"/>
                  <a:gd name="T2" fmla="*/ 0 w 22345"/>
                  <a:gd name="T3" fmla="*/ 0 h 21600"/>
                  <a:gd name="T4" fmla="*/ 0 w 223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5"/>
                  <a:gd name="T10" fmla="*/ 0 h 21600"/>
                  <a:gd name="T11" fmla="*/ 22345 w 223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5" h="21600" fill="none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</a:path>
                  <a:path w="22345" h="21600" stroke="0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  <a:lnTo>
                      <a:pt x="750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49" name="Arc 738"/>
              <p:cNvSpPr>
                <a:spLocks/>
              </p:cNvSpPr>
              <p:nvPr/>
            </p:nvSpPr>
            <p:spPr bwMode="auto">
              <a:xfrm rot="-1140000">
                <a:off x="1506" y="4112"/>
                <a:ext cx="22" cy="50"/>
              </a:xfrm>
              <a:custGeom>
                <a:avLst/>
                <a:gdLst>
                  <a:gd name="T0" fmla="*/ 0 w 22663"/>
                  <a:gd name="T1" fmla="*/ 0 h 22056"/>
                  <a:gd name="T2" fmla="*/ 0 w 22663"/>
                  <a:gd name="T3" fmla="*/ 0 h 22056"/>
                  <a:gd name="T4" fmla="*/ 0 w 22663"/>
                  <a:gd name="T5" fmla="*/ 0 h 22056"/>
                  <a:gd name="T6" fmla="*/ 0 60000 65536"/>
                  <a:gd name="T7" fmla="*/ 0 60000 65536"/>
                  <a:gd name="T8" fmla="*/ 0 60000 65536"/>
                  <a:gd name="T9" fmla="*/ 0 w 22663"/>
                  <a:gd name="T10" fmla="*/ 0 h 22056"/>
                  <a:gd name="T11" fmla="*/ 22663 w 22663"/>
                  <a:gd name="T12" fmla="*/ 22056 h 220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63" h="22056" fill="none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</a:path>
                  <a:path w="22663" h="22056" stroke="0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  <a:lnTo>
                      <a:pt x="1063" y="456"/>
                    </a:lnTo>
                    <a:lnTo>
                      <a:pt x="22658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0" name="Arc 739"/>
              <p:cNvSpPr>
                <a:spLocks/>
              </p:cNvSpPr>
              <p:nvPr/>
            </p:nvSpPr>
            <p:spPr bwMode="auto">
              <a:xfrm rot="-1140000">
                <a:off x="1503" y="4074"/>
                <a:ext cx="22" cy="49"/>
              </a:xfrm>
              <a:custGeom>
                <a:avLst/>
                <a:gdLst>
                  <a:gd name="T0" fmla="*/ 0 w 21600"/>
                  <a:gd name="T1" fmla="*/ 0 h 21578"/>
                  <a:gd name="T2" fmla="*/ 0 w 21600"/>
                  <a:gd name="T3" fmla="*/ 0 h 21578"/>
                  <a:gd name="T4" fmla="*/ 0 w 21600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8"/>
                  <a:gd name="T11" fmla="*/ 21600 w 21600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1" name="Arc 740"/>
              <p:cNvSpPr>
                <a:spLocks/>
              </p:cNvSpPr>
              <p:nvPr/>
            </p:nvSpPr>
            <p:spPr bwMode="auto">
              <a:xfrm rot="-1140000">
                <a:off x="1647" y="4075"/>
                <a:ext cx="28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lnTo>
                      <a:pt x="21600" y="220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2" name="Arc 741"/>
              <p:cNvSpPr>
                <a:spLocks/>
              </p:cNvSpPr>
              <p:nvPr/>
            </p:nvSpPr>
            <p:spPr bwMode="auto">
              <a:xfrm rot="-1140000">
                <a:off x="1606" y="4040"/>
                <a:ext cx="29" cy="50"/>
              </a:xfrm>
              <a:custGeom>
                <a:avLst/>
                <a:gdLst>
                  <a:gd name="T0" fmla="*/ 0 w 22359"/>
                  <a:gd name="T1" fmla="*/ 0 h 21600"/>
                  <a:gd name="T2" fmla="*/ 0 w 22359"/>
                  <a:gd name="T3" fmla="*/ 0 h 21600"/>
                  <a:gd name="T4" fmla="*/ 0 w 2235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9"/>
                  <a:gd name="T10" fmla="*/ 0 h 21600"/>
                  <a:gd name="T11" fmla="*/ 22359 w 2235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9" h="21600" fill="none" extrusionOk="0">
                    <a:moveTo>
                      <a:pt x="0" y="13"/>
                    </a:moveTo>
                    <a:cubicBezTo>
                      <a:pt x="254" y="4"/>
                      <a:pt x="508" y="-1"/>
                      <a:pt x="763" y="-1"/>
                    </a:cubicBezTo>
                    <a:cubicBezTo>
                      <a:pt x="12522" y="-1"/>
                      <a:pt x="22121" y="9406"/>
                      <a:pt x="22358" y="21164"/>
                    </a:cubicBezTo>
                  </a:path>
                  <a:path w="22359" h="21600" stroke="0" extrusionOk="0">
                    <a:moveTo>
                      <a:pt x="0" y="13"/>
                    </a:moveTo>
                    <a:cubicBezTo>
                      <a:pt x="254" y="4"/>
                      <a:pt x="508" y="-1"/>
                      <a:pt x="763" y="-1"/>
                    </a:cubicBezTo>
                    <a:cubicBezTo>
                      <a:pt x="12522" y="-1"/>
                      <a:pt x="22121" y="9406"/>
                      <a:pt x="22358" y="21164"/>
                    </a:cubicBezTo>
                    <a:lnTo>
                      <a:pt x="763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3" name="Arc 742"/>
              <p:cNvSpPr>
                <a:spLocks/>
              </p:cNvSpPr>
              <p:nvPr/>
            </p:nvSpPr>
            <p:spPr bwMode="auto">
              <a:xfrm rot="-1140000">
                <a:off x="1592" y="4097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4" name="Arc 743"/>
              <p:cNvSpPr>
                <a:spLocks/>
              </p:cNvSpPr>
              <p:nvPr/>
            </p:nvSpPr>
            <p:spPr bwMode="auto">
              <a:xfrm rot="-1140000">
                <a:off x="1587" y="4048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5" name="Arc 744"/>
              <p:cNvSpPr>
                <a:spLocks/>
              </p:cNvSpPr>
              <p:nvPr/>
            </p:nvSpPr>
            <p:spPr bwMode="auto">
              <a:xfrm rot="-1140000">
                <a:off x="1722" y="4051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6" name="Arc 745"/>
              <p:cNvSpPr>
                <a:spLocks/>
              </p:cNvSpPr>
              <p:nvPr/>
            </p:nvSpPr>
            <p:spPr bwMode="auto">
              <a:xfrm rot="-1140000">
                <a:off x="1681" y="4015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0 w 22333"/>
                  <a:gd name="T3" fmla="*/ 0 h 21600"/>
                  <a:gd name="T4" fmla="*/ 0 w 2233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3"/>
                  <a:gd name="T10" fmla="*/ 0 h 21600"/>
                  <a:gd name="T11" fmla="*/ 22333 w 2233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7" name="Arc 746"/>
              <p:cNvSpPr>
                <a:spLocks/>
              </p:cNvSpPr>
              <p:nvPr/>
            </p:nvSpPr>
            <p:spPr bwMode="auto">
              <a:xfrm rot="-1140000">
                <a:off x="1673" y="4074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8" name="Arc 747"/>
              <p:cNvSpPr>
                <a:spLocks/>
              </p:cNvSpPr>
              <p:nvPr/>
            </p:nvSpPr>
            <p:spPr bwMode="auto">
              <a:xfrm rot="-1140000">
                <a:off x="1664" y="4021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59" name="Arc 748"/>
              <p:cNvSpPr>
                <a:spLocks/>
              </p:cNvSpPr>
              <p:nvPr/>
            </p:nvSpPr>
            <p:spPr bwMode="auto">
              <a:xfrm rot="-1140000">
                <a:off x="1804" y="4023"/>
                <a:ext cx="29" cy="50"/>
              </a:xfrm>
              <a:custGeom>
                <a:avLst/>
                <a:gdLst>
                  <a:gd name="T0" fmla="*/ 0 w 21600"/>
                  <a:gd name="T1" fmla="*/ 0 h 22015"/>
                  <a:gd name="T2" fmla="*/ 0 w 21600"/>
                  <a:gd name="T3" fmla="*/ 0 h 22015"/>
                  <a:gd name="T4" fmla="*/ 0 w 21600"/>
                  <a:gd name="T5" fmla="*/ 0 h 2201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5"/>
                  <a:gd name="T11" fmla="*/ 21600 w 21600"/>
                  <a:gd name="T12" fmla="*/ 22015 h 220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5" fill="none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</a:path>
                  <a:path w="21600" h="22015" stroke="0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  <a:lnTo>
                      <a:pt x="21600" y="429"/>
                    </a:lnTo>
                    <a:lnTo>
                      <a:pt x="20834" y="2201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60" name="Arc 749"/>
              <p:cNvSpPr>
                <a:spLocks/>
              </p:cNvSpPr>
              <p:nvPr/>
            </p:nvSpPr>
            <p:spPr bwMode="auto">
              <a:xfrm rot="-1140000">
                <a:off x="1763" y="3986"/>
                <a:ext cx="30" cy="50"/>
              </a:xfrm>
              <a:custGeom>
                <a:avLst/>
                <a:gdLst>
                  <a:gd name="T0" fmla="*/ 0 w 22319"/>
                  <a:gd name="T1" fmla="*/ 0 h 21600"/>
                  <a:gd name="T2" fmla="*/ 0 w 22319"/>
                  <a:gd name="T3" fmla="*/ 0 h 21600"/>
                  <a:gd name="T4" fmla="*/ 0 w 2231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19"/>
                  <a:gd name="T10" fmla="*/ 0 h 21600"/>
                  <a:gd name="T11" fmla="*/ 22319 w 2231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19" h="21600" fill="none" extrusionOk="0">
                    <a:moveTo>
                      <a:pt x="0" y="12"/>
                    </a:moveTo>
                    <a:cubicBezTo>
                      <a:pt x="241" y="4"/>
                      <a:pt x="482" y="-1"/>
                      <a:pt x="724" y="-1"/>
                    </a:cubicBezTo>
                    <a:cubicBezTo>
                      <a:pt x="12480" y="-1"/>
                      <a:pt x="22077" y="9402"/>
                      <a:pt x="22319" y="21155"/>
                    </a:cubicBezTo>
                  </a:path>
                  <a:path w="22319" h="21600" stroke="0" extrusionOk="0">
                    <a:moveTo>
                      <a:pt x="0" y="12"/>
                    </a:moveTo>
                    <a:cubicBezTo>
                      <a:pt x="241" y="4"/>
                      <a:pt x="482" y="-1"/>
                      <a:pt x="724" y="-1"/>
                    </a:cubicBezTo>
                    <a:cubicBezTo>
                      <a:pt x="12480" y="-1"/>
                      <a:pt x="22077" y="9402"/>
                      <a:pt x="22319" y="21155"/>
                    </a:cubicBezTo>
                    <a:lnTo>
                      <a:pt x="724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61" name="Arc 750"/>
              <p:cNvSpPr>
                <a:spLocks/>
              </p:cNvSpPr>
              <p:nvPr/>
            </p:nvSpPr>
            <p:spPr bwMode="auto">
              <a:xfrm rot="-1140000">
                <a:off x="1749" y="4045"/>
                <a:ext cx="23" cy="51"/>
              </a:xfrm>
              <a:custGeom>
                <a:avLst/>
                <a:gdLst>
                  <a:gd name="T0" fmla="*/ 0 w 22614"/>
                  <a:gd name="T1" fmla="*/ 0 h 22047"/>
                  <a:gd name="T2" fmla="*/ 0 w 22614"/>
                  <a:gd name="T3" fmla="*/ 0 h 22047"/>
                  <a:gd name="T4" fmla="*/ 0 w 22614"/>
                  <a:gd name="T5" fmla="*/ 0 h 22047"/>
                  <a:gd name="T6" fmla="*/ 0 60000 65536"/>
                  <a:gd name="T7" fmla="*/ 0 60000 65536"/>
                  <a:gd name="T8" fmla="*/ 0 60000 65536"/>
                  <a:gd name="T9" fmla="*/ 0 w 22614"/>
                  <a:gd name="T10" fmla="*/ 0 h 22047"/>
                  <a:gd name="T11" fmla="*/ 22614 w 22614"/>
                  <a:gd name="T12" fmla="*/ 22047 h 220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4" h="22047" fill="none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</a:path>
                  <a:path w="22614" h="22047" stroke="0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  <a:lnTo>
                      <a:pt x="1014" y="447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62" name="Arc 751"/>
              <p:cNvSpPr>
                <a:spLocks/>
              </p:cNvSpPr>
              <p:nvPr/>
            </p:nvSpPr>
            <p:spPr bwMode="auto">
              <a:xfrm rot="-1140000">
                <a:off x="1746" y="3995"/>
                <a:ext cx="20" cy="48"/>
              </a:xfrm>
              <a:custGeom>
                <a:avLst/>
                <a:gdLst>
                  <a:gd name="T0" fmla="*/ 0 w 21596"/>
                  <a:gd name="T1" fmla="*/ 0 h 21575"/>
                  <a:gd name="T2" fmla="*/ 0 w 21596"/>
                  <a:gd name="T3" fmla="*/ 0 h 21575"/>
                  <a:gd name="T4" fmla="*/ 0 w 21596"/>
                  <a:gd name="T5" fmla="*/ 0 h 21575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75"/>
                  <a:gd name="T11" fmla="*/ 21596 w 21596"/>
                  <a:gd name="T12" fmla="*/ 21575 h 215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75" fill="none" extrusionOk="0">
                    <a:moveTo>
                      <a:pt x="0" y="21140"/>
                    </a:moveTo>
                    <a:cubicBezTo>
                      <a:pt x="229" y="9785"/>
                      <a:pt x="9210" y="547"/>
                      <a:pt x="20554" y="0"/>
                    </a:cubicBezTo>
                  </a:path>
                  <a:path w="21596" h="21575" stroke="0" extrusionOk="0">
                    <a:moveTo>
                      <a:pt x="0" y="21140"/>
                    </a:moveTo>
                    <a:cubicBezTo>
                      <a:pt x="229" y="9785"/>
                      <a:pt x="9210" y="547"/>
                      <a:pt x="20554" y="0"/>
                    </a:cubicBezTo>
                    <a:lnTo>
                      <a:pt x="21596" y="21575"/>
                    </a:lnTo>
                    <a:lnTo>
                      <a:pt x="0" y="2114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63" name="Arc 752"/>
              <p:cNvSpPr>
                <a:spLocks/>
              </p:cNvSpPr>
              <p:nvPr/>
            </p:nvSpPr>
            <p:spPr bwMode="auto">
              <a:xfrm rot="9660000">
                <a:off x="1927" y="3938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515" name="Group 753"/>
            <p:cNvGrpSpPr>
              <a:grpSpLocks/>
            </p:cNvGrpSpPr>
            <p:nvPr/>
          </p:nvGrpSpPr>
          <p:grpSpPr bwMode="auto">
            <a:xfrm>
              <a:off x="2007" y="3936"/>
              <a:ext cx="478" cy="225"/>
              <a:chOff x="2007" y="3936"/>
              <a:chExt cx="478" cy="225"/>
            </a:xfrm>
          </p:grpSpPr>
          <p:sp>
            <p:nvSpPr>
              <p:cNvPr id="162516" name="Arc 754"/>
              <p:cNvSpPr>
                <a:spLocks/>
              </p:cNvSpPr>
              <p:nvPr/>
            </p:nvSpPr>
            <p:spPr bwMode="auto">
              <a:xfrm rot="-9660000">
                <a:off x="2058" y="3940"/>
                <a:ext cx="29" cy="49"/>
              </a:xfrm>
              <a:custGeom>
                <a:avLst/>
                <a:gdLst>
                  <a:gd name="T0" fmla="*/ 0 w 21600"/>
                  <a:gd name="T1" fmla="*/ 0 h 22024"/>
                  <a:gd name="T2" fmla="*/ 0 w 21600"/>
                  <a:gd name="T3" fmla="*/ 0 h 22024"/>
                  <a:gd name="T4" fmla="*/ 0 w 21600"/>
                  <a:gd name="T5" fmla="*/ 0 h 2202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24"/>
                  <a:gd name="T11" fmla="*/ 21600 w 21600"/>
                  <a:gd name="T12" fmla="*/ 22024 h 220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24" fill="none" extrusionOk="0">
                    <a:moveTo>
                      <a:pt x="20834" y="22024"/>
                    </a:moveTo>
                    <a:cubicBezTo>
                      <a:pt x="9210" y="21612"/>
                      <a:pt x="0" y="12069"/>
                      <a:pt x="0" y="438"/>
                    </a:cubicBezTo>
                    <a:cubicBezTo>
                      <a:pt x="0" y="291"/>
                      <a:pt x="1" y="145"/>
                      <a:pt x="4" y="0"/>
                    </a:cubicBezTo>
                  </a:path>
                  <a:path w="21600" h="22024" stroke="0" extrusionOk="0">
                    <a:moveTo>
                      <a:pt x="20834" y="22024"/>
                    </a:moveTo>
                    <a:cubicBezTo>
                      <a:pt x="9210" y="21612"/>
                      <a:pt x="0" y="12069"/>
                      <a:pt x="0" y="438"/>
                    </a:cubicBezTo>
                    <a:cubicBezTo>
                      <a:pt x="0" y="291"/>
                      <a:pt x="1" y="145"/>
                      <a:pt x="4" y="0"/>
                    </a:cubicBezTo>
                    <a:lnTo>
                      <a:pt x="21600" y="438"/>
                    </a:lnTo>
                    <a:lnTo>
                      <a:pt x="20834" y="220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17" name="Arc 755"/>
              <p:cNvSpPr>
                <a:spLocks/>
              </p:cNvSpPr>
              <p:nvPr/>
            </p:nvSpPr>
            <p:spPr bwMode="auto">
              <a:xfrm rot="-9660000">
                <a:off x="2056" y="3994"/>
                <a:ext cx="29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18" name="Arc 756"/>
              <p:cNvSpPr>
                <a:spLocks/>
              </p:cNvSpPr>
              <p:nvPr/>
            </p:nvSpPr>
            <p:spPr bwMode="auto">
              <a:xfrm rot="-9660000">
                <a:off x="2110" y="3963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22604" y="0"/>
                    </a:moveTo>
                    <a:cubicBezTo>
                      <a:pt x="22604" y="11929"/>
                      <a:pt x="12933" y="21600"/>
                      <a:pt x="1004" y="21600"/>
                    </a:cubicBezTo>
                    <a:cubicBezTo>
                      <a:pt x="669" y="21599"/>
                      <a:pt x="334" y="21592"/>
                      <a:pt x="0" y="21576"/>
                    </a:cubicBezTo>
                  </a:path>
                  <a:path w="22604" h="21600" stroke="0" extrusionOk="0">
                    <a:moveTo>
                      <a:pt x="22604" y="0"/>
                    </a:moveTo>
                    <a:cubicBezTo>
                      <a:pt x="22604" y="11929"/>
                      <a:pt x="12933" y="21600"/>
                      <a:pt x="1004" y="21600"/>
                    </a:cubicBezTo>
                    <a:cubicBezTo>
                      <a:pt x="669" y="21599"/>
                      <a:pt x="334" y="21592"/>
                      <a:pt x="0" y="21576"/>
                    </a:cubicBezTo>
                    <a:lnTo>
                      <a:pt x="1004" y="0"/>
                    </a:lnTo>
                    <a:lnTo>
                      <a:pt x="22604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19" name="Arc 757"/>
              <p:cNvSpPr>
                <a:spLocks/>
              </p:cNvSpPr>
              <p:nvPr/>
            </p:nvSpPr>
            <p:spPr bwMode="auto">
              <a:xfrm rot="-9660000">
                <a:off x="2007" y="3977"/>
                <a:ext cx="22" cy="49"/>
              </a:xfrm>
              <a:custGeom>
                <a:avLst/>
                <a:gdLst>
                  <a:gd name="T0" fmla="*/ 0 w 21596"/>
                  <a:gd name="T1" fmla="*/ 0 h 21578"/>
                  <a:gd name="T2" fmla="*/ 0 w 21596"/>
                  <a:gd name="T3" fmla="*/ 0 h 21578"/>
                  <a:gd name="T4" fmla="*/ 0 w 21596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78"/>
                  <a:gd name="T11" fmla="*/ 21596 w 21596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78" fill="none" extrusionOk="0">
                    <a:moveTo>
                      <a:pt x="0" y="21142"/>
                    </a:moveTo>
                    <a:cubicBezTo>
                      <a:pt x="230" y="9760"/>
                      <a:pt x="9253" y="511"/>
                      <a:pt x="20624" y="-1"/>
                    </a:cubicBezTo>
                  </a:path>
                  <a:path w="21596" h="21578" stroke="0" extrusionOk="0">
                    <a:moveTo>
                      <a:pt x="0" y="21142"/>
                    </a:moveTo>
                    <a:cubicBezTo>
                      <a:pt x="230" y="9760"/>
                      <a:pt x="9253" y="511"/>
                      <a:pt x="20624" y="-1"/>
                    </a:cubicBezTo>
                    <a:lnTo>
                      <a:pt x="21596" y="21578"/>
                    </a:lnTo>
                    <a:lnTo>
                      <a:pt x="0" y="2114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0" name="Arc 758"/>
              <p:cNvSpPr>
                <a:spLocks/>
              </p:cNvSpPr>
              <p:nvPr/>
            </p:nvSpPr>
            <p:spPr bwMode="auto">
              <a:xfrm rot="-9660000">
                <a:off x="2082" y="3998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1" name="Arc 759"/>
              <p:cNvSpPr>
                <a:spLocks/>
              </p:cNvSpPr>
              <p:nvPr/>
            </p:nvSpPr>
            <p:spPr bwMode="auto">
              <a:xfrm rot="-9660000">
                <a:off x="2131" y="3967"/>
                <a:ext cx="27" cy="49"/>
              </a:xfrm>
              <a:custGeom>
                <a:avLst/>
                <a:gdLst>
                  <a:gd name="T0" fmla="*/ 0 w 21600"/>
                  <a:gd name="T1" fmla="*/ 0 h 22021"/>
                  <a:gd name="T2" fmla="*/ 0 w 21600"/>
                  <a:gd name="T3" fmla="*/ 0 h 22021"/>
                  <a:gd name="T4" fmla="*/ 0 w 21600"/>
                  <a:gd name="T5" fmla="*/ 0 h 2202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21"/>
                  <a:gd name="T11" fmla="*/ 21600 w 21600"/>
                  <a:gd name="T12" fmla="*/ 22021 h 220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21" fill="none" extrusionOk="0">
                    <a:moveTo>
                      <a:pt x="20776" y="22021"/>
                    </a:moveTo>
                    <a:cubicBezTo>
                      <a:pt x="9176" y="21578"/>
                      <a:pt x="0" y="12046"/>
                      <a:pt x="0" y="437"/>
                    </a:cubicBezTo>
                    <a:cubicBezTo>
                      <a:pt x="0" y="291"/>
                      <a:pt x="1" y="145"/>
                      <a:pt x="4" y="0"/>
                    </a:cubicBezTo>
                  </a:path>
                  <a:path w="21600" h="22021" stroke="0" extrusionOk="0">
                    <a:moveTo>
                      <a:pt x="20776" y="22021"/>
                    </a:moveTo>
                    <a:cubicBezTo>
                      <a:pt x="9176" y="21578"/>
                      <a:pt x="0" y="12046"/>
                      <a:pt x="0" y="437"/>
                    </a:cubicBezTo>
                    <a:cubicBezTo>
                      <a:pt x="0" y="291"/>
                      <a:pt x="1" y="145"/>
                      <a:pt x="4" y="0"/>
                    </a:cubicBezTo>
                    <a:lnTo>
                      <a:pt x="21600" y="437"/>
                    </a:lnTo>
                    <a:lnTo>
                      <a:pt x="20776" y="2202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2" name="Arc 760"/>
              <p:cNvSpPr>
                <a:spLocks/>
              </p:cNvSpPr>
              <p:nvPr/>
            </p:nvSpPr>
            <p:spPr bwMode="auto">
              <a:xfrm rot="-9660000">
                <a:off x="2132" y="4021"/>
                <a:ext cx="27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3" name="Arc 761"/>
              <p:cNvSpPr>
                <a:spLocks/>
              </p:cNvSpPr>
              <p:nvPr/>
            </p:nvSpPr>
            <p:spPr bwMode="auto">
              <a:xfrm rot="1140000">
                <a:off x="2396" y="4099"/>
                <a:ext cx="29" cy="50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</a:path>
                  <a:path w="22357" h="21600" stroke="0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  <a:lnTo>
                      <a:pt x="757" y="0"/>
                    </a:lnTo>
                    <a:lnTo>
                      <a:pt x="2235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4" name="Arc 762"/>
              <p:cNvSpPr>
                <a:spLocks/>
              </p:cNvSpPr>
              <p:nvPr/>
            </p:nvSpPr>
            <p:spPr bwMode="auto">
              <a:xfrm rot="1140000">
                <a:off x="2436" y="4065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5" name="Arc 763"/>
              <p:cNvSpPr>
                <a:spLocks/>
              </p:cNvSpPr>
              <p:nvPr/>
            </p:nvSpPr>
            <p:spPr bwMode="auto">
              <a:xfrm rot="1140000">
                <a:off x="2460" y="4112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6" name="Arc 764"/>
              <p:cNvSpPr>
                <a:spLocks/>
              </p:cNvSpPr>
              <p:nvPr/>
            </p:nvSpPr>
            <p:spPr bwMode="auto">
              <a:xfrm rot="1140000">
                <a:off x="2463" y="4073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7" name="Arc 765"/>
              <p:cNvSpPr>
                <a:spLocks/>
              </p:cNvSpPr>
              <p:nvPr/>
            </p:nvSpPr>
            <p:spPr bwMode="auto">
              <a:xfrm rot="1140000">
                <a:off x="2312" y="4073"/>
                <a:ext cx="30" cy="51"/>
              </a:xfrm>
              <a:custGeom>
                <a:avLst/>
                <a:gdLst>
                  <a:gd name="T0" fmla="*/ 0 w 22365"/>
                  <a:gd name="T1" fmla="*/ 0 h 22044"/>
                  <a:gd name="T2" fmla="*/ 0 w 22365"/>
                  <a:gd name="T3" fmla="*/ 0 h 22044"/>
                  <a:gd name="T4" fmla="*/ 0 w 22365"/>
                  <a:gd name="T5" fmla="*/ 0 h 22044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44"/>
                  <a:gd name="T11" fmla="*/ 22365 w 22365"/>
                  <a:gd name="T12" fmla="*/ 22044 h 220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44" fill="none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</a:path>
                  <a:path w="22365" h="22044" stroke="0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  <a:lnTo>
                      <a:pt x="765" y="444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8" name="Arc 766"/>
              <p:cNvSpPr>
                <a:spLocks/>
              </p:cNvSpPr>
              <p:nvPr/>
            </p:nvSpPr>
            <p:spPr bwMode="auto">
              <a:xfrm rot="1140000">
                <a:off x="2354" y="4039"/>
                <a:ext cx="28" cy="50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29" name="Arc 767"/>
              <p:cNvSpPr>
                <a:spLocks/>
              </p:cNvSpPr>
              <p:nvPr/>
            </p:nvSpPr>
            <p:spPr bwMode="auto">
              <a:xfrm rot="1140000">
                <a:off x="2375" y="4096"/>
                <a:ext cx="21" cy="49"/>
              </a:xfrm>
              <a:custGeom>
                <a:avLst/>
                <a:gdLst>
                  <a:gd name="T0" fmla="*/ 0 w 21600"/>
                  <a:gd name="T1" fmla="*/ 0 h 22009"/>
                  <a:gd name="T2" fmla="*/ 0 w 21600"/>
                  <a:gd name="T3" fmla="*/ 0 h 22009"/>
                  <a:gd name="T4" fmla="*/ 0 w 21600"/>
                  <a:gd name="T5" fmla="*/ 0 h 2200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09"/>
                  <a:gd name="T11" fmla="*/ 21600 w 21600"/>
                  <a:gd name="T12" fmla="*/ 22009 h 220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09" fill="none" extrusionOk="0">
                    <a:moveTo>
                      <a:pt x="20537" y="22008"/>
                    </a:moveTo>
                    <a:cubicBezTo>
                      <a:pt x="9034" y="21442"/>
                      <a:pt x="0" y="11951"/>
                      <a:pt x="0" y="435"/>
                    </a:cubicBezTo>
                    <a:cubicBezTo>
                      <a:pt x="0" y="289"/>
                      <a:pt x="1" y="144"/>
                      <a:pt x="4" y="0"/>
                    </a:cubicBezTo>
                  </a:path>
                  <a:path w="21600" h="22009" stroke="0" extrusionOk="0">
                    <a:moveTo>
                      <a:pt x="20537" y="22008"/>
                    </a:moveTo>
                    <a:cubicBezTo>
                      <a:pt x="9034" y="21442"/>
                      <a:pt x="0" y="11951"/>
                      <a:pt x="0" y="435"/>
                    </a:cubicBezTo>
                    <a:cubicBezTo>
                      <a:pt x="0" y="289"/>
                      <a:pt x="1" y="144"/>
                      <a:pt x="4" y="0"/>
                    </a:cubicBezTo>
                    <a:lnTo>
                      <a:pt x="21600" y="435"/>
                    </a:lnTo>
                    <a:lnTo>
                      <a:pt x="20537" y="2200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0" name="Arc 768"/>
              <p:cNvSpPr>
                <a:spLocks/>
              </p:cNvSpPr>
              <p:nvPr/>
            </p:nvSpPr>
            <p:spPr bwMode="auto">
              <a:xfrm rot="1140000">
                <a:off x="2380" y="4047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1" name="Arc 769"/>
              <p:cNvSpPr>
                <a:spLocks/>
              </p:cNvSpPr>
              <p:nvPr/>
            </p:nvSpPr>
            <p:spPr bwMode="auto">
              <a:xfrm rot="1140000">
                <a:off x="2238" y="4050"/>
                <a:ext cx="29" cy="50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</a:path>
                  <a:path w="22357" h="21600" stroke="0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  <a:lnTo>
                      <a:pt x="757" y="0"/>
                    </a:lnTo>
                    <a:lnTo>
                      <a:pt x="2235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2" name="Arc 770"/>
              <p:cNvSpPr>
                <a:spLocks/>
              </p:cNvSpPr>
              <p:nvPr/>
            </p:nvSpPr>
            <p:spPr bwMode="auto">
              <a:xfrm rot="1140000">
                <a:off x="2277" y="4015"/>
                <a:ext cx="29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</a:path>
                  <a:path w="21596" h="21587" stroke="0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  <a:lnTo>
                      <a:pt x="21596" y="2158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3" name="Arc 771"/>
              <p:cNvSpPr>
                <a:spLocks/>
              </p:cNvSpPr>
              <p:nvPr/>
            </p:nvSpPr>
            <p:spPr bwMode="auto">
              <a:xfrm rot="1140000">
                <a:off x="2294" y="4074"/>
                <a:ext cx="21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lnTo>
                      <a:pt x="21600" y="220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4" name="Arc 772"/>
              <p:cNvSpPr>
                <a:spLocks/>
              </p:cNvSpPr>
              <p:nvPr/>
            </p:nvSpPr>
            <p:spPr bwMode="auto">
              <a:xfrm rot="1140000">
                <a:off x="2302" y="4020"/>
                <a:ext cx="22" cy="49"/>
              </a:xfrm>
              <a:custGeom>
                <a:avLst/>
                <a:gdLst>
                  <a:gd name="T0" fmla="*/ 0 w 22627"/>
                  <a:gd name="T1" fmla="*/ 0 h 21600"/>
                  <a:gd name="T2" fmla="*/ 0 w 22627"/>
                  <a:gd name="T3" fmla="*/ 0 h 21600"/>
                  <a:gd name="T4" fmla="*/ 0 w 226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27"/>
                  <a:gd name="T10" fmla="*/ 0 h 21600"/>
                  <a:gd name="T11" fmla="*/ 22627 w 226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5" name="Arc 773"/>
              <p:cNvSpPr>
                <a:spLocks/>
              </p:cNvSpPr>
              <p:nvPr/>
            </p:nvSpPr>
            <p:spPr bwMode="auto">
              <a:xfrm rot="1140000">
                <a:off x="2155" y="4021"/>
                <a:ext cx="30" cy="51"/>
              </a:xfrm>
              <a:custGeom>
                <a:avLst/>
                <a:gdLst>
                  <a:gd name="T0" fmla="*/ 0 w 22365"/>
                  <a:gd name="T1" fmla="*/ 0 h 22044"/>
                  <a:gd name="T2" fmla="*/ 0 w 22365"/>
                  <a:gd name="T3" fmla="*/ 0 h 22044"/>
                  <a:gd name="T4" fmla="*/ 0 w 22365"/>
                  <a:gd name="T5" fmla="*/ 0 h 22044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44"/>
                  <a:gd name="T11" fmla="*/ 22365 w 22365"/>
                  <a:gd name="T12" fmla="*/ 22044 h 220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44" fill="none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</a:path>
                  <a:path w="22365" h="22044" stroke="0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  <a:lnTo>
                      <a:pt x="765" y="444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6" name="Arc 774"/>
              <p:cNvSpPr>
                <a:spLocks/>
              </p:cNvSpPr>
              <p:nvPr/>
            </p:nvSpPr>
            <p:spPr bwMode="auto">
              <a:xfrm rot="1140000">
                <a:off x="2195" y="3986"/>
                <a:ext cx="30" cy="49"/>
              </a:xfrm>
              <a:custGeom>
                <a:avLst/>
                <a:gdLst>
                  <a:gd name="T0" fmla="*/ 0 w 21600"/>
                  <a:gd name="T1" fmla="*/ 0 h 21588"/>
                  <a:gd name="T2" fmla="*/ 0 w 21600"/>
                  <a:gd name="T3" fmla="*/ 0 h 21588"/>
                  <a:gd name="T4" fmla="*/ 0 w 21600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8"/>
                  <a:gd name="T11" fmla="*/ 21600 w 21600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8" fill="none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</a:path>
                  <a:path w="21600" h="21588" stroke="0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  <a:lnTo>
                      <a:pt x="21600" y="21588"/>
                    </a:lnTo>
                    <a:lnTo>
                      <a:pt x="-1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7" name="Arc 775"/>
              <p:cNvSpPr>
                <a:spLocks/>
              </p:cNvSpPr>
              <p:nvPr/>
            </p:nvSpPr>
            <p:spPr bwMode="auto">
              <a:xfrm rot="1140000">
                <a:off x="2216" y="4045"/>
                <a:ext cx="22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8" name="Arc 776"/>
              <p:cNvSpPr>
                <a:spLocks/>
              </p:cNvSpPr>
              <p:nvPr/>
            </p:nvSpPr>
            <p:spPr bwMode="auto">
              <a:xfrm rot="1140000">
                <a:off x="2223" y="3994"/>
                <a:ext cx="21" cy="48"/>
              </a:xfrm>
              <a:custGeom>
                <a:avLst/>
                <a:gdLst>
                  <a:gd name="T0" fmla="*/ 0 w 22652"/>
                  <a:gd name="T1" fmla="*/ 0 h 21600"/>
                  <a:gd name="T2" fmla="*/ 0 w 22652"/>
                  <a:gd name="T3" fmla="*/ 0 h 21600"/>
                  <a:gd name="T4" fmla="*/ 0 w 2265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52"/>
                  <a:gd name="T10" fmla="*/ 0 h 21600"/>
                  <a:gd name="T11" fmla="*/ 22652 w 2265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52" h="21600" fill="none" extrusionOk="0">
                    <a:moveTo>
                      <a:pt x="-1" y="25"/>
                    </a:moveTo>
                    <a:cubicBezTo>
                      <a:pt x="350" y="8"/>
                      <a:pt x="701" y="-1"/>
                      <a:pt x="1052" y="-1"/>
                    </a:cubicBezTo>
                    <a:cubicBezTo>
                      <a:pt x="12981" y="-1"/>
                      <a:pt x="22652" y="9670"/>
                      <a:pt x="22652" y="21600"/>
                    </a:cubicBezTo>
                  </a:path>
                  <a:path w="22652" h="21600" stroke="0" extrusionOk="0">
                    <a:moveTo>
                      <a:pt x="-1" y="25"/>
                    </a:moveTo>
                    <a:cubicBezTo>
                      <a:pt x="350" y="8"/>
                      <a:pt x="701" y="-1"/>
                      <a:pt x="1052" y="-1"/>
                    </a:cubicBezTo>
                    <a:cubicBezTo>
                      <a:pt x="12981" y="-1"/>
                      <a:pt x="22652" y="9670"/>
                      <a:pt x="22652" y="21600"/>
                    </a:cubicBezTo>
                    <a:lnTo>
                      <a:pt x="1052" y="21600"/>
                    </a:lnTo>
                    <a:lnTo>
                      <a:pt x="-1" y="2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39" name="Arc 777"/>
              <p:cNvSpPr>
                <a:spLocks/>
              </p:cNvSpPr>
              <p:nvPr/>
            </p:nvSpPr>
            <p:spPr bwMode="auto">
              <a:xfrm rot="-9660000">
                <a:off x="2039" y="3936"/>
                <a:ext cx="23" cy="50"/>
              </a:xfrm>
              <a:custGeom>
                <a:avLst/>
                <a:gdLst>
                  <a:gd name="T0" fmla="*/ 0 w 22614"/>
                  <a:gd name="T1" fmla="*/ 0 h 22056"/>
                  <a:gd name="T2" fmla="*/ 0 w 22614"/>
                  <a:gd name="T3" fmla="*/ 0 h 22056"/>
                  <a:gd name="T4" fmla="*/ 0 w 22614"/>
                  <a:gd name="T5" fmla="*/ 0 h 22056"/>
                  <a:gd name="T6" fmla="*/ 0 60000 65536"/>
                  <a:gd name="T7" fmla="*/ 0 60000 65536"/>
                  <a:gd name="T8" fmla="*/ 0 60000 65536"/>
                  <a:gd name="T9" fmla="*/ 0 w 22614"/>
                  <a:gd name="T10" fmla="*/ 0 h 22056"/>
                  <a:gd name="T11" fmla="*/ 22614 w 22614"/>
                  <a:gd name="T12" fmla="*/ 22056 h 220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4" h="22056" fill="none" extrusionOk="0">
                    <a:moveTo>
                      <a:pt x="22609" y="-1"/>
                    </a:moveTo>
                    <a:cubicBezTo>
                      <a:pt x="22612" y="151"/>
                      <a:pt x="22614" y="303"/>
                      <a:pt x="22614" y="456"/>
                    </a:cubicBezTo>
                    <a:cubicBezTo>
                      <a:pt x="22614" y="12385"/>
                      <a:pt x="12943" y="22056"/>
                      <a:pt x="1014" y="22056"/>
                    </a:cubicBezTo>
                    <a:cubicBezTo>
                      <a:pt x="675" y="22055"/>
                      <a:pt x="337" y="22048"/>
                      <a:pt x="-1" y="22032"/>
                    </a:cubicBezTo>
                  </a:path>
                  <a:path w="22614" h="22056" stroke="0" extrusionOk="0">
                    <a:moveTo>
                      <a:pt x="22609" y="-1"/>
                    </a:moveTo>
                    <a:cubicBezTo>
                      <a:pt x="22612" y="151"/>
                      <a:pt x="22614" y="303"/>
                      <a:pt x="22614" y="456"/>
                    </a:cubicBezTo>
                    <a:cubicBezTo>
                      <a:pt x="22614" y="12385"/>
                      <a:pt x="12943" y="22056"/>
                      <a:pt x="1014" y="22056"/>
                    </a:cubicBezTo>
                    <a:cubicBezTo>
                      <a:pt x="675" y="22055"/>
                      <a:pt x="337" y="22048"/>
                      <a:pt x="-1" y="22032"/>
                    </a:cubicBezTo>
                    <a:lnTo>
                      <a:pt x="1014" y="456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61954" name="Group 778"/>
          <p:cNvGrpSpPr>
            <a:grpSpLocks/>
          </p:cNvGrpSpPr>
          <p:nvPr/>
        </p:nvGrpSpPr>
        <p:grpSpPr bwMode="auto">
          <a:xfrm>
            <a:off x="3731703" y="5936786"/>
            <a:ext cx="1385711" cy="357187"/>
            <a:chOff x="1520" y="3936"/>
            <a:chExt cx="982" cy="225"/>
          </a:xfrm>
        </p:grpSpPr>
        <p:grpSp>
          <p:nvGrpSpPr>
            <p:cNvPr id="162464" name="Group 779"/>
            <p:cNvGrpSpPr>
              <a:grpSpLocks/>
            </p:cNvGrpSpPr>
            <p:nvPr/>
          </p:nvGrpSpPr>
          <p:grpSpPr bwMode="auto">
            <a:xfrm>
              <a:off x="1520" y="3937"/>
              <a:ext cx="478" cy="224"/>
              <a:chOff x="1520" y="3937"/>
              <a:chExt cx="478" cy="224"/>
            </a:xfrm>
          </p:grpSpPr>
          <p:sp>
            <p:nvSpPr>
              <p:cNvPr id="162490" name="Arc 780"/>
              <p:cNvSpPr>
                <a:spLocks/>
              </p:cNvSpPr>
              <p:nvPr/>
            </p:nvSpPr>
            <p:spPr bwMode="auto">
              <a:xfrm rot="9660000">
                <a:off x="1917" y="3939"/>
                <a:ext cx="30" cy="50"/>
              </a:xfrm>
              <a:custGeom>
                <a:avLst/>
                <a:gdLst>
                  <a:gd name="T0" fmla="*/ 0 w 22365"/>
                  <a:gd name="T1" fmla="*/ 0 h 22053"/>
                  <a:gd name="T2" fmla="*/ 0 w 22365"/>
                  <a:gd name="T3" fmla="*/ 0 h 22053"/>
                  <a:gd name="T4" fmla="*/ 0 w 22365"/>
                  <a:gd name="T5" fmla="*/ 0 h 22053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53"/>
                  <a:gd name="T11" fmla="*/ 22365 w 22365"/>
                  <a:gd name="T12" fmla="*/ 22053 h 220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53" fill="none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</a:path>
                  <a:path w="22365" h="22053" stroke="0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  <a:lnTo>
                      <a:pt x="765" y="453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1" name="Arc 781"/>
              <p:cNvSpPr>
                <a:spLocks/>
              </p:cNvSpPr>
              <p:nvPr/>
            </p:nvSpPr>
            <p:spPr bwMode="auto">
              <a:xfrm rot="9660000">
                <a:off x="1921" y="3994"/>
                <a:ext cx="28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</a:path>
                  <a:path w="21596" h="21587" stroke="0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  <a:lnTo>
                      <a:pt x="21596" y="21587"/>
                    </a:lnTo>
                    <a:lnTo>
                      <a:pt x="0" y="2115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2" name="Arc 782"/>
              <p:cNvSpPr>
                <a:spLocks/>
              </p:cNvSpPr>
              <p:nvPr/>
            </p:nvSpPr>
            <p:spPr bwMode="auto">
              <a:xfrm rot="9660000">
                <a:off x="1874" y="3962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3" name="Arc 783"/>
              <p:cNvSpPr>
                <a:spLocks/>
              </p:cNvSpPr>
              <p:nvPr/>
            </p:nvSpPr>
            <p:spPr bwMode="auto">
              <a:xfrm rot="9660000">
                <a:off x="1976" y="3976"/>
                <a:ext cx="22" cy="50"/>
              </a:xfrm>
              <a:custGeom>
                <a:avLst/>
                <a:gdLst>
                  <a:gd name="T0" fmla="*/ 0 w 22589"/>
                  <a:gd name="T1" fmla="*/ 0 h 21600"/>
                  <a:gd name="T2" fmla="*/ 0 w 22589"/>
                  <a:gd name="T3" fmla="*/ 0 h 21600"/>
                  <a:gd name="T4" fmla="*/ 0 w 2258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89"/>
                  <a:gd name="T10" fmla="*/ 0 h 21600"/>
                  <a:gd name="T11" fmla="*/ 22589 w 2258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89" h="21600" fill="none" extrusionOk="0">
                    <a:moveTo>
                      <a:pt x="-1" y="22"/>
                    </a:moveTo>
                    <a:cubicBezTo>
                      <a:pt x="331" y="7"/>
                      <a:pt x="662" y="-1"/>
                      <a:pt x="994" y="-1"/>
                    </a:cubicBezTo>
                    <a:cubicBezTo>
                      <a:pt x="12749" y="-1"/>
                      <a:pt x="22346" y="9400"/>
                      <a:pt x="22589" y="21152"/>
                    </a:cubicBezTo>
                  </a:path>
                  <a:path w="22589" h="21600" stroke="0" extrusionOk="0">
                    <a:moveTo>
                      <a:pt x="-1" y="22"/>
                    </a:moveTo>
                    <a:cubicBezTo>
                      <a:pt x="331" y="7"/>
                      <a:pt x="662" y="-1"/>
                      <a:pt x="994" y="-1"/>
                    </a:cubicBezTo>
                    <a:cubicBezTo>
                      <a:pt x="12749" y="-1"/>
                      <a:pt x="22346" y="9400"/>
                      <a:pt x="22589" y="21152"/>
                    </a:cubicBezTo>
                    <a:lnTo>
                      <a:pt x="994" y="21600"/>
                    </a:lnTo>
                    <a:lnTo>
                      <a:pt x="-1" y="2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4" name="Arc 784"/>
              <p:cNvSpPr>
                <a:spLocks/>
              </p:cNvSpPr>
              <p:nvPr/>
            </p:nvSpPr>
            <p:spPr bwMode="auto">
              <a:xfrm rot="9660000">
                <a:off x="1901" y="3998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5" name="Arc 785"/>
              <p:cNvSpPr>
                <a:spLocks/>
              </p:cNvSpPr>
              <p:nvPr/>
            </p:nvSpPr>
            <p:spPr bwMode="auto">
              <a:xfrm rot="9660000">
                <a:off x="1847" y="3966"/>
                <a:ext cx="27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6" name="Arc 786"/>
              <p:cNvSpPr>
                <a:spLocks/>
              </p:cNvSpPr>
              <p:nvPr/>
            </p:nvSpPr>
            <p:spPr bwMode="auto">
              <a:xfrm rot="9660000">
                <a:off x="1845" y="4021"/>
                <a:ext cx="27" cy="49"/>
              </a:xfrm>
              <a:custGeom>
                <a:avLst/>
                <a:gdLst>
                  <a:gd name="T0" fmla="*/ 0 w 21600"/>
                  <a:gd name="T1" fmla="*/ 0 h 21585"/>
                  <a:gd name="T2" fmla="*/ 0 w 21600"/>
                  <a:gd name="T3" fmla="*/ 0 h 21585"/>
                  <a:gd name="T4" fmla="*/ 0 w 21600"/>
                  <a:gd name="T5" fmla="*/ 0 h 2158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5"/>
                  <a:gd name="T11" fmla="*/ 21600 w 21600"/>
                  <a:gd name="T12" fmla="*/ 21585 h 2158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5" fill="none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</a:path>
                  <a:path w="21600" h="21585" stroke="0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  <a:lnTo>
                      <a:pt x="21600" y="21585"/>
                    </a:lnTo>
                    <a:lnTo>
                      <a:pt x="-1" y="2158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7" name="Arc 787"/>
              <p:cNvSpPr>
                <a:spLocks/>
              </p:cNvSpPr>
              <p:nvPr/>
            </p:nvSpPr>
            <p:spPr bwMode="auto">
              <a:xfrm rot="-1140000">
                <a:off x="1581" y="4099"/>
                <a:ext cx="28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8" name="Arc 788"/>
              <p:cNvSpPr>
                <a:spLocks/>
              </p:cNvSpPr>
              <p:nvPr/>
            </p:nvSpPr>
            <p:spPr bwMode="auto">
              <a:xfrm rot="-1140000">
                <a:off x="1540" y="4065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0 w 22333"/>
                  <a:gd name="T3" fmla="*/ 0 h 21600"/>
                  <a:gd name="T4" fmla="*/ 0 w 2233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3"/>
                  <a:gd name="T10" fmla="*/ 0 h 21600"/>
                  <a:gd name="T11" fmla="*/ 22333 w 2233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99" name="Arc 789"/>
              <p:cNvSpPr>
                <a:spLocks/>
              </p:cNvSpPr>
              <p:nvPr/>
            </p:nvSpPr>
            <p:spPr bwMode="auto">
              <a:xfrm rot="-1140000">
                <a:off x="1523" y="4112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0" name="Arc 790"/>
              <p:cNvSpPr>
                <a:spLocks/>
              </p:cNvSpPr>
              <p:nvPr/>
            </p:nvSpPr>
            <p:spPr bwMode="auto">
              <a:xfrm rot="-1140000">
                <a:off x="1520" y="4073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1" name="Arc 791"/>
              <p:cNvSpPr>
                <a:spLocks/>
              </p:cNvSpPr>
              <p:nvPr/>
            </p:nvSpPr>
            <p:spPr bwMode="auto">
              <a:xfrm rot="-1140000">
                <a:off x="1664" y="4074"/>
                <a:ext cx="28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lnTo>
                      <a:pt x="21600" y="220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2" name="Arc 792"/>
              <p:cNvSpPr>
                <a:spLocks/>
              </p:cNvSpPr>
              <p:nvPr/>
            </p:nvSpPr>
            <p:spPr bwMode="auto">
              <a:xfrm rot="-1140000">
                <a:off x="1623" y="4039"/>
                <a:ext cx="29" cy="50"/>
              </a:xfrm>
              <a:custGeom>
                <a:avLst/>
                <a:gdLst>
                  <a:gd name="T0" fmla="*/ 0 w 22345"/>
                  <a:gd name="T1" fmla="*/ 0 h 21600"/>
                  <a:gd name="T2" fmla="*/ 0 w 22345"/>
                  <a:gd name="T3" fmla="*/ 0 h 21600"/>
                  <a:gd name="T4" fmla="*/ 0 w 223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5"/>
                  <a:gd name="T10" fmla="*/ 0 h 21600"/>
                  <a:gd name="T11" fmla="*/ 22345 w 223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5" h="21600" fill="none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</a:path>
                  <a:path w="22345" h="21600" stroke="0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  <a:lnTo>
                      <a:pt x="750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3" name="Arc 793"/>
              <p:cNvSpPr>
                <a:spLocks/>
              </p:cNvSpPr>
              <p:nvPr/>
            </p:nvSpPr>
            <p:spPr bwMode="auto">
              <a:xfrm rot="-1140000">
                <a:off x="1608" y="4095"/>
                <a:ext cx="22" cy="50"/>
              </a:xfrm>
              <a:custGeom>
                <a:avLst/>
                <a:gdLst>
                  <a:gd name="T0" fmla="*/ 0 w 22663"/>
                  <a:gd name="T1" fmla="*/ 0 h 22056"/>
                  <a:gd name="T2" fmla="*/ 0 w 22663"/>
                  <a:gd name="T3" fmla="*/ 0 h 22056"/>
                  <a:gd name="T4" fmla="*/ 0 w 22663"/>
                  <a:gd name="T5" fmla="*/ 0 h 22056"/>
                  <a:gd name="T6" fmla="*/ 0 60000 65536"/>
                  <a:gd name="T7" fmla="*/ 0 60000 65536"/>
                  <a:gd name="T8" fmla="*/ 0 60000 65536"/>
                  <a:gd name="T9" fmla="*/ 0 w 22663"/>
                  <a:gd name="T10" fmla="*/ 0 h 22056"/>
                  <a:gd name="T11" fmla="*/ 22663 w 22663"/>
                  <a:gd name="T12" fmla="*/ 22056 h 220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63" h="22056" fill="none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</a:path>
                  <a:path w="22663" h="22056" stroke="0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  <a:lnTo>
                      <a:pt x="1063" y="456"/>
                    </a:lnTo>
                    <a:lnTo>
                      <a:pt x="22658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4" name="Arc 794"/>
              <p:cNvSpPr>
                <a:spLocks/>
              </p:cNvSpPr>
              <p:nvPr/>
            </p:nvSpPr>
            <p:spPr bwMode="auto">
              <a:xfrm rot="-1140000">
                <a:off x="1604" y="4047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5" name="Arc 795"/>
              <p:cNvSpPr>
                <a:spLocks/>
              </p:cNvSpPr>
              <p:nvPr/>
            </p:nvSpPr>
            <p:spPr bwMode="auto">
              <a:xfrm rot="-1140000">
                <a:off x="1738" y="4050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6" name="Arc 796"/>
              <p:cNvSpPr>
                <a:spLocks/>
              </p:cNvSpPr>
              <p:nvPr/>
            </p:nvSpPr>
            <p:spPr bwMode="auto">
              <a:xfrm rot="-1140000">
                <a:off x="1698" y="4014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0 w 22333"/>
                  <a:gd name="T3" fmla="*/ 0 h 21600"/>
                  <a:gd name="T4" fmla="*/ 0 w 2233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3"/>
                  <a:gd name="T10" fmla="*/ 0 h 21600"/>
                  <a:gd name="T11" fmla="*/ 22333 w 2233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7" name="Arc 797"/>
              <p:cNvSpPr>
                <a:spLocks/>
              </p:cNvSpPr>
              <p:nvPr/>
            </p:nvSpPr>
            <p:spPr bwMode="auto">
              <a:xfrm rot="-1140000">
                <a:off x="1689" y="4074"/>
                <a:ext cx="21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8" name="Arc 798"/>
              <p:cNvSpPr>
                <a:spLocks/>
              </p:cNvSpPr>
              <p:nvPr/>
            </p:nvSpPr>
            <p:spPr bwMode="auto">
              <a:xfrm rot="-1140000">
                <a:off x="1681" y="4020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09" name="Arc 799"/>
              <p:cNvSpPr>
                <a:spLocks/>
              </p:cNvSpPr>
              <p:nvPr/>
            </p:nvSpPr>
            <p:spPr bwMode="auto">
              <a:xfrm rot="-1140000">
                <a:off x="1820" y="4022"/>
                <a:ext cx="29" cy="50"/>
              </a:xfrm>
              <a:custGeom>
                <a:avLst/>
                <a:gdLst>
                  <a:gd name="T0" fmla="*/ 0 w 21600"/>
                  <a:gd name="T1" fmla="*/ 0 h 22015"/>
                  <a:gd name="T2" fmla="*/ 0 w 21600"/>
                  <a:gd name="T3" fmla="*/ 0 h 22015"/>
                  <a:gd name="T4" fmla="*/ 0 w 21600"/>
                  <a:gd name="T5" fmla="*/ 0 h 2201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5"/>
                  <a:gd name="T11" fmla="*/ 21600 w 21600"/>
                  <a:gd name="T12" fmla="*/ 22015 h 220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5" fill="none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</a:path>
                  <a:path w="21600" h="22015" stroke="0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  <a:lnTo>
                      <a:pt x="21600" y="429"/>
                    </a:lnTo>
                    <a:lnTo>
                      <a:pt x="20834" y="2201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10" name="Arc 800"/>
              <p:cNvSpPr>
                <a:spLocks/>
              </p:cNvSpPr>
              <p:nvPr/>
            </p:nvSpPr>
            <p:spPr bwMode="auto">
              <a:xfrm rot="-1140000">
                <a:off x="1780" y="3986"/>
                <a:ext cx="30" cy="49"/>
              </a:xfrm>
              <a:custGeom>
                <a:avLst/>
                <a:gdLst>
                  <a:gd name="T0" fmla="*/ 0 w 22332"/>
                  <a:gd name="T1" fmla="*/ 0 h 21600"/>
                  <a:gd name="T2" fmla="*/ 0 w 22332"/>
                  <a:gd name="T3" fmla="*/ 0 h 21600"/>
                  <a:gd name="T4" fmla="*/ 0 w 2233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2"/>
                  <a:gd name="T10" fmla="*/ 0 h 21600"/>
                  <a:gd name="T11" fmla="*/ 22332 w 2233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11" name="Arc 801"/>
              <p:cNvSpPr>
                <a:spLocks/>
              </p:cNvSpPr>
              <p:nvPr/>
            </p:nvSpPr>
            <p:spPr bwMode="auto">
              <a:xfrm rot="-1140000">
                <a:off x="1766" y="4044"/>
                <a:ext cx="23" cy="51"/>
              </a:xfrm>
              <a:custGeom>
                <a:avLst/>
                <a:gdLst>
                  <a:gd name="T0" fmla="*/ 0 w 22614"/>
                  <a:gd name="T1" fmla="*/ 0 h 22047"/>
                  <a:gd name="T2" fmla="*/ 0 w 22614"/>
                  <a:gd name="T3" fmla="*/ 0 h 22047"/>
                  <a:gd name="T4" fmla="*/ 0 w 22614"/>
                  <a:gd name="T5" fmla="*/ 0 h 22047"/>
                  <a:gd name="T6" fmla="*/ 0 60000 65536"/>
                  <a:gd name="T7" fmla="*/ 0 60000 65536"/>
                  <a:gd name="T8" fmla="*/ 0 60000 65536"/>
                  <a:gd name="T9" fmla="*/ 0 w 22614"/>
                  <a:gd name="T10" fmla="*/ 0 h 22047"/>
                  <a:gd name="T11" fmla="*/ 22614 w 22614"/>
                  <a:gd name="T12" fmla="*/ 22047 h 220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4" h="22047" fill="none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</a:path>
                  <a:path w="22614" h="22047" stroke="0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  <a:lnTo>
                      <a:pt x="1014" y="447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12" name="Arc 802"/>
              <p:cNvSpPr>
                <a:spLocks/>
              </p:cNvSpPr>
              <p:nvPr/>
            </p:nvSpPr>
            <p:spPr bwMode="auto">
              <a:xfrm rot="-1140000">
                <a:off x="1761" y="3994"/>
                <a:ext cx="21" cy="48"/>
              </a:xfrm>
              <a:custGeom>
                <a:avLst/>
                <a:gdLst>
                  <a:gd name="T0" fmla="*/ 0 w 21595"/>
                  <a:gd name="T1" fmla="*/ 0 h 21576"/>
                  <a:gd name="T2" fmla="*/ 0 w 21595"/>
                  <a:gd name="T3" fmla="*/ 0 h 21576"/>
                  <a:gd name="T4" fmla="*/ 0 w 21595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5"/>
                  <a:gd name="T10" fmla="*/ 0 h 21576"/>
                  <a:gd name="T11" fmla="*/ 21595 w 21595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5" h="21576" fill="none" extrusionOk="0">
                    <a:moveTo>
                      <a:pt x="-1" y="21130"/>
                    </a:moveTo>
                    <a:cubicBezTo>
                      <a:pt x="233" y="9771"/>
                      <a:pt x="9228" y="534"/>
                      <a:pt x="20577" y="-1"/>
                    </a:cubicBezTo>
                  </a:path>
                  <a:path w="21595" h="21576" stroke="0" extrusionOk="0">
                    <a:moveTo>
                      <a:pt x="-1" y="21130"/>
                    </a:moveTo>
                    <a:cubicBezTo>
                      <a:pt x="233" y="9771"/>
                      <a:pt x="9228" y="534"/>
                      <a:pt x="20577" y="-1"/>
                    </a:cubicBezTo>
                    <a:lnTo>
                      <a:pt x="21595" y="21576"/>
                    </a:lnTo>
                    <a:lnTo>
                      <a:pt x="-1" y="2113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513" name="Arc 803"/>
              <p:cNvSpPr>
                <a:spLocks/>
              </p:cNvSpPr>
              <p:nvPr/>
            </p:nvSpPr>
            <p:spPr bwMode="auto">
              <a:xfrm rot="9660000">
                <a:off x="1944" y="3937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465" name="Group 804"/>
            <p:cNvGrpSpPr>
              <a:grpSpLocks/>
            </p:cNvGrpSpPr>
            <p:nvPr/>
          </p:nvGrpSpPr>
          <p:grpSpPr bwMode="auto">
            <a:xfrm>
              <a:off x="2025" y="3936"/>
              <a:ext cx="477" cy="224"/>
              <a:chOff x="2025" y="3936"/>
              <a:chExt cx="477" cy="224"/>
            </a:xfrm>
          </p:grpSpPr>
          <p:sp>
            <p:nvSpPr>
              <p:cNvPr id="162466" name="Arc 805"/>
              <p:cNvSpPr>
                <a:spLocks/>
              </p:cNvSpPr>
              <p:nvPr/>
            </p:nvSpPr>
            <p:spPr bwMode="auto">
              <a:xfrm rot="-9660000">
                <a:off x="2074" y="3939"/>
                <a:ext cx="29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67" name="Arc 806"/>
              <p:cNvSpPr>
                <a:spLocks/>
              </p:cNvSpPr>
              <p:nvPr/>
            </p:nvSpPr>
            <p:spPr bwMode="auto">
              <a:xfrm rot="-9660000">
                <a:off x="2073" y="3993"/>
                <a:ext cx="29" cy="49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</a:path>
                  <a:path w="22357" h="21600" stroke="0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  <a:lnTo>
                      <a:pt x="757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68" name="Arc 807"/>
              <p:cNvSpPr>
                <a:spLocks/>
              </p:cNvSpPr>
              <p:nvPr/>
            </p:nvSpPr>
            <p:spPr bwMode="auto">
              <a:xfrm rot="-9660000">
                <a:off x="2126" y="3962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69" name="Arc 808"/>
              <p:cNvSpPr>
                <a:spLocks/>
              </p:cNvSpPr>
              <p:nvPr/>
            </p:nvSpPr>
            <p:spPr bwMode="auto">
              <a:xfrm rot="-9660000">
                <a:off x="2025" y="3976"/>
                <a:ext cx="21" cy="49"/>
              </a:xfrm>
              <a:custGeom>
                <a:avLst/>
                <a:gdLst>
                  <a:gd name="T0" fmla="*/ 0 w 21596"/>
                  <a:gd name="T1" fmla="*/ 0 h 21577"/>
                  <a:gd name="T2" fmla="*/ 0 w 21596"/>
                  <a:gd name="T3" fmla="*/ 0 h 21577"/>
                  <a:gd name="T4" fmla="*/ 0 w 21596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77"/>
                  <a:gd name="T11" fmla="*/ 21596 w 21596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77" fill="none" extrusionOk="0">
                    <a:moveTo>
                      <a:pt x="0" y="21151"/>
                    </a:moveTo>
                    <a:cubicBezTo>
                      <a:pt x="224" y="9774"/>
                      <a:pt x="9235" y="523"/>
                      <a:pt x="20601" y="-1"/>
                    </a:cubicBezTo>
                  </a:path>
                  <a:path w="21596" h="21577" stroke="0" extrusionOk="0">
                    <a:moveTo>
                      <a:pt x="0" y="21151"/>
                    </a:moveTo>
                    <a:cubicBezTo>
                      <a:pt x="224" y="9774"/>
                      <a:pt x="9235" y="523"/>
                      <a:pt x="20601" y="-1"/>
                    </a:cubicBezTo>
                    <a:lnTo>
                      <a:pt x="21596" y="2157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0" name="Arc 809"/>
              <p:cNvSpPr>
                <a:spLocks/>
              </p:cNvSpPr>
              <p:nvPr/>
            </p:nvSpPr>
            <p:spPr bwMode="auto">
              <a:xfrm rot="-9660000">
                <a:off x="2098" y="3997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1" name="Arc 810"/>
              <p:cNvSpPr>
                <a:spLocks/>
              </p:cNvSpPr>
              <p:nvPr/>
            </p:nvSpPr>
            <p:spPr bwMode="auto">
              <a:xfrm rot="-9660000">
                <a:off x="2147" y="3966"/>
                <a:ext cx="27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2" name="Arc 811"/>
              <p:cNvSpPr>
                <a:spLocks/>
              </p:cNvSpPr>
              <p:nvPr/>
            </p:nvSpPr>
            <p:spPr bwMode="auto">
              <a:xfrm rot="-9660000">
                <a:off x="2149" y="4020"/>
                <a:ext cx="28" cy="49"/>
              </a:xfrm>
              <a:custGeom>
                <a:avLst/>
                <a:gdLst>
                  <a:gd name="T0" fmla="*/ 0 w 22385"/>
                  <a:gd name="T1" fmla="*/ 0 h 21600"/>
                  <a:gd name="T2" fmla="*/ 0 w 22385"/>
                  <a:gd name="T3" fmla="*/ 0 h 21600"/>
                  <a:gd name="T4" fmla="*/ 0 w 2238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85"/>
                  <a:gd name="T10" fmla="*/ 0 h 21600"/>
                  <a:gd name="T11" fmla="*/ 22385 w 2238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85" h="21600" fill="none" extrusionOk="0">
                    <a:moveTo>
                      <a:pt x="0" y="14"/>
                    </a:moveTo>
                    <a:cubicBezTo>
                      <a:pt x="261" y="4"/>
                      <a:pt x="523" y="-1"/>
                      <a:pt x="785" y="-1"/>
                    </a:cubicBezTo>
                    <a:cubicBezTo>
                      <a:pt x="12714" y="-1"/>
                      <a:pt x="22385" y="9670"/>
                      <a:pt x="22385" y="21600"/>
                    </a:cubicBezTo>
                  </a:path>
                  <a:path w="22385" h="21600" stroke="0" extrusionOk="0">
                    <a:moveTo>
                      <a:pt x="0" y="14"/>
                    </a:moveTo>
                    <a:cubicBezTo>
                      <a:pt x="261" y="4"/>
                      <a:pt x="523" y="-1"/>
                      <a:pt x="785" y="-1"/>
                    </a:cubicBezTo>
                    <a:cubicBezTo>
                      <a:pt x="12714" y="-1"/>
                      <a:pt x="22385" y="9670"/>
                      <a:pt x="22385" y="21600"/>
                    </a:cubicBezTo>
                    <a:lnTo>
                      <a:pt x="785" y="21600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3" name="Arc 812"/>
              <p:cNvSpPr>
                <a:spLocks/>
              </p:cNvSpPr>
              <p:nvPr/>
            </p:nvSpPr>
            <p:spPr bwMode="auto">
              <a:xfrm rot="1140000">
                <a:off x="2412" y="4099"/>
                <a:ext cx="28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4" name="Arc 813"/>
              <p:cNvSpPr>
                <a:spLocks/>
              </p:cNvSpPr>
              <p:nvPr/>
            </p:nvSpPr>
            <p:spPr bwMode="auto">
              <a:xfrm rot="1140000">
                <a:off x="2452" y="4064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5" name="Arc 814"/>
              <p:cNvSpPr>
                <a:spLocks/>
              </p:cNvSpPr>
              <p:nvPr/>
            </p:nvSpPr>
            <p:spPr bwMode="auto">
              <a:xfrm rot="1140000">
                <a:off x="2477" y="4111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6" name="Arc 815"/>
              <p:cNvSpPr>
                <a:spLocks/>
              </p:cNvSpPr>
              <p:nvPr/>
            </p:nvSpPr>
            <p:spPr bwMode="auto">
              <a:xfrm rot="1140000">
                <a:off x="2480" y="4072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7" name="Arc 816"/>
              <p:cNvSpPr>
                <a:spLocks/>
              </p:cNvSpPr>
              <p:nvPr/>
            </p:nvSpPr>
            <p:spPr bwMode="auto">
              <a:xfrm rot="1140000">
                <a:off x="2329" y="4073"/>
                <a:ext cx="28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8" name="Arc 817"/>
              <p:cNvSpPr>
                <a:spLocks/>
              </p:cNvSpPr>
              <p:nvPr/>
            </p:nvSpPr>
            <p:spPr bwMode="auto">
              <a:xfrm rot="1140000">
                <a:off x="2370" y="4038"/>
                <a:ext cx="28" cy="50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79" name="Arc 818"/>
              <p:cNvSpPr>
                <a:spLocks/>
              </p:cNvSpPr>
              <p:nvPr/>
            </p:nvSpPr>
            <p:spPr bwMode="auto">
              <a:xfrm rot="1140000">
                <a:off x="2391" y="4095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0" name="Arc 819"/>
              <p:cNvSpPr>
                <a:spLocks/>
              </p:cNvSpPr>
              <p:nvPr/>
            </p:nvSpPr>
            <p:spPr bwMode="auto">
              <a:xfrm rot="1140000">
                <a:off x="2396" y="4046"/>
                <a:ext cx="22" cy="49"/>
              </a:xfrm>
              <a:custGeom>
                <a:avLst/>
                <a:gdLst>
                  <a:gd name="T0" fmla="*/ 0 w 22627"/>
                  <a:gd name="T1" fmla="*/ 0 h 21600"/>
                  <a:gd name="T2" fmla="*/ 0 w 22627"/>
                  <a:gd name="T3" fmla="*/ 0 h 21600"/>
                  <a:gd name="T4" fmla="*/ 0 w 226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27"/>
                  <a:gd name="T10" fmla="*/ 0 h 21600"/>
                  <a:gd name="T11" fmla="*/ 22627 w 226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1" name="Arc 820"/>
              <p:cNvSpPr>
                <a:spLocks/>
              </p:cNvSpPr>
              <p:nvPr/>
            </p:nvSpPr>
            <p:spPr bwMode="auto">
              <a:xfrm rot="1140000">
                <a:off x="2254" y="4049"/>
                <a:ext cx="29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2" name="Arc 821"/>
              <p:cNvSpPr>
                <a:spLocks/>
              </p:cNvSpPr>
              <p:nvPr/>
            </p:nvSpPr>
            <p:spPr bwMode="auto">
              <a:xfrm rot="1140000">
                <a:off x="2294" y="4014"/>
                <a:ext cx="29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</a:path>
                  <a:path w="21596" h="21587" stroke="0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  <a:lnTo>
                      <a:pt x="21596" y="2158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3" name="Arc 822"/>
              <p:cNvSpPr>
                <a:spLocks/>
              </p:cNvSpPr>
              <p:nvPr/>
            </p:nvSpPr>
            <p:spPr bwMode="auto">
              <a:xfrm rot="1140000">
                <a:off x="2310" y="4073"/>
                <a:ext cx="22" cy="50"/>
              </a:xfrm>
              <a:custGeom>
                <a:avLst/>
                <a:gdLst>
                  <a:gd name="T0" fmla="*/ 0 w 21600"/>
                  <a:gd name="T1" fmla="*/ 0 h 22002"/>
                  <a:gd name="T2" fmla="*/ 0 w 21600"/>
                  <a:gd name="T3" fmla="*/ 0 h 22002"/>
                  <a:gd name="T4" fmla="*/ 0 w 21600"/>
                  <a:gd name="T5" fmla="*/ 0 h 220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02"/>
                  <a:gd name="T11" fmla="*/ 21600 w 21600"/>
                  <a:gd name="T12" fmla="*/ 22002 h 220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02" fill="none" extrusionOk="0">
                    <a:moveTo>
                      <a:pt x="20585" y="22002"/>
                    </a:moveTo>
                    <a:cubicBezTo>
                      <a:pt x="9063" y="21460"/>
                      <a:pt x="0" y="11961"/>
                      <a:pt x="0" y="426"/>
                    </a:cubicBezTo>
                    <a:cubicBezTo>
                      <a:pt x="0" y="283"/>
                      <a:pt x="1" y="141"/>
                      <a:pt x="4" y="0"/>
                    </a:cubicBezTo>
                  </a:path>
                  <a:path w="21600" h="22002" stroke="0" extrusionOk="0">
                    <a:moveTo>
                      <a:pt x="20585" y="22002"/>
                    </a:moveTo>
                    <a:cubicBezTo>
                      <a:pt x="9063" y="21460"/>
                      <a:pt x="0" y="11961"/>
                      <a:pt x="0" y="426"/>
                    </a:cubicBezTo>
                    <a:cubicBezTo>
                      <a:pt x="0" y="283"/>
                      <a:pt x="1" y="141"/>
                      <a:pt x="4" y="0"/>
                    </a:cubicBezTo>
                    <a:lnTo>
                      <a:pt x="21600" y="426"/>
                    </a:lnTo>
                    <a:lnTo>
                      <a:pt x="20585" y="2200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4" name="Arc 823"/>
              <p:cNvSpPr>
                <a:spLocks/>
              </p:cNvSpPr>
              <p:nvPr/>
            </p:nvSpPr>
            <p:spPr bwMode="auto">
              <a:xfrm rot="1140000">
                <a:off x="2319" y="4019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5" name="Arc 824"/>
              <p:cNvSpPr>
                <a:spLocks/>
              </p:cNvSpPr>
              <p:nvPr/>
            </p:nvSpPr>
            <p:spPr bwMode="auto">
              <a:xfrm rot="1140000">
                <a:off x="2172" y="4021"/>
                <a:ext cx="29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6" name="Arc 825"/>
              <p:cNvSpPr>
                <a:spLocks/>
              </p:cNvSpPr>
              <p:nvPr/>
            </p:nvSpPr>
            <p:spPr bwMode="auto">
              <a:xfrm rot="1140000">
                <a:off x="2212" y="3985"/>
                <a:ext cx="30" cy="49"/>
              </a:xfrm>
              <a:custGeom>
                <a:avLst/>
                <a:gdLst>
                  <a:gd name="T0" fmla="*/ 0 w 21600"/>
                  <a:gd name="T1" fmla="*/ 0 h 21588"/>
                  <a:gd name="T2" fmla="*/ 0 w 21600"/>
                  <a:gd name="T3" fmla="*/ 0 h 21588"/>
                  <a:gd name="T4" fmla="*/ 0 w 21600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8"/>
                  <a:gd name="T11" fmla="*/ 21600 w 21600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8" fill="none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</a:path>
                  <a:path w="21600" h="21588" stroke="0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  <a:lnTo>
                      <a:pt x="21600" y="21588"/>
                    </a:lnTo>
                    <a:lnTo>
                      <a:pt x="-1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7" name="Arc 826"/>
              <p:cNvSpPr>
                <a:spLocks/>
              </p:cNvSpPr>
              <p:nvPr/>
            </p:nvSpPr>
            <p:spPr bwMode="auto">
              <a:xfrm rot="1140000">
                <a:off x="2233" y="4044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20596" y="21576"/>
                    </a:moveTo>
                    <a:cubicBezTo>
                      <a:pt x="9069" y="21040"/>
                      <a:pt x="-1" y="11538"/>
                      <a:pt x="-1" y="-1"/>
                    </a:cubicBezTo>
                  </a:path>
                  <a:path w="21600" h="21577" stroke="0" extrusionOk="0">
                    <a:moveTo>
                      <a:pt x="20596" y="21576"/>
                    </a:moveTo>
                    <a:cubicBezTo>
                      <a:pt x="9069" y="21040"/>
                      <a:pt x="-1" y="11538"/>
                      <a:pt x="-1" y="-1"/>
                    </a:cubicBezTo>
                    <a:lnTo>
                      <a:pt x="21600" y="0"/>
                    </a:lnTo>
                    <a:lnTo>
                      <a:pt x="20596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8" name="Arc 827"/>
              <p:cNvSpPr>
                <a:spLocks/>
              </p:cNvSpPr>
              <p:nvPr/>
            </p:nvSpPr>
            <p:spPr bwMode="auto">
              <a:xfrm rot="1140000">
                <a:off x="2239" y="3993"/>
                <a:ext cx="22" cy="48"/>
              </a:xfrm>
              <a:custGeom>
                <a:avLst/>
                <a:gdLst>
                  <a:gd name="T0" fmla="*/ 0 w 22627"/>
                  <a:gd name="T1" fmla="*/ 0 h 21600"/>
                  <a:gd name="T2" fmla="*/ 0 w 22627"/>
                  <a:gd name="T3" fmla="*/ 0 h 21600"/>
                  <a:gd name="T4" fmla="*/ 0 w 226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27"/>
                  <a:gd name="T10" fmla="*/ 0 h 21600"/>
                  <a:gd name="T11" fmla="*/ 22627 w 226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489" name="Arc 828"/>
              <p:cNvSpPr>
                <a:spLocks/>
              </p:cNvSpPr>
              <p:nvPr/>
            </p:nvSpPr>
            <p:spPr bwMode="auto">
              <a:xfrm rot="-9660000">
                <a:off x="2056" y="3936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61955" name="Group 829"/>
          <p:cNvGrpSpPr>
            <a:grpSpLocks/>
          </p:cNvGrpSpPr>
          <p:nvPr/>
        </p:nvGrpSpPr>
        <p:grpSpPr bwMode="auto">
          <a:xfrm>
            <a:off x="3601853" y="5870111"/>
            <a:ext cx="546100" cy="676275"/>
            <a:chOff x="1336" y="3669"/>
            <a:chExt cx="387" cy="426"/>
          </a:xfrm>
        </p:grpSpPr>
        <p:sp>
          <p:nvSpPr>
            <p:cNvPr id="162440" name="Arc 830"/>
            <p:cNvSpPr>
              <a:spLocks/>
            </p:cNvSpPr>
            <p:nvPr/>
          </p:nvSpPr>
          <p:spPr bwMode="auto">
            <a:xfrm rot="8220000">
              <a:off x="1629" y="3679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1" name="Arc 831"/>
            <p:cNvSpPr>
              <a:spLocks/>
            </p:cNvSpPr>
            <p:nvPr/>
          </p:nvSpPr>
          <p:spPr bwMode="auto">
            <a:xfrm rot="8220000">
              <a:off x="1660" y="3741"/>
              <a:ext cx="28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</a:path>
                <a:path w="21597" h="21587" stroke="0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  <a:lnTo>
                    <a:pt x="21597" y="21587"/>
                  </a:lnTo>
                  <a:lnTo>
                    <a:pt x="-1" y="2124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2" name="Arc 832"/>
            <p:cNvSpPr>
              <a:spLocks/>
            </p:cNvSpPr>
            <p:nvPr/>
          </p:nvSpPr>
          <p:spPr bwMode="auto">
            <a:xfrm rot="8220000">
              <a:off x="1601" y="3725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3" name="Arc 833"/>
            <p:cNvSpPr>
              <a:spLocks/>
            </p:cNvSpPr>
            <p:nvPr/>
          </p:nvSpPr>
          <p:spPr bwMode="auto">
            <a:xfrm rot="8220000">
              <a:off x="1701" y="3700"/>
              <a:ext cx="22" cy="62"/>
            </a:xfrm>
            <a:custGeom>
              <a:avLst/>
              <a:gdLst>
                <a:gd name="T0" fmla="*/ 0 w 21597"/>
                <a:gd name="T1" fmla="*/ 0 h 21600"/>
                <a:gd name="T2" fmla="*/ 0 w 21597"/>
                <a:gd name="T3" fmla="*/ 0 h 21600"/>
                <a:gd name="T4" fmla="*/ 0 w 2159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600"/>
                <a:gd name="T11" fmla="*/ 21597 w 2159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600" fill="none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4" name="Arc 834"/>
            <p:cNvSpPr>
              <a:spLocks/>
            </p:cNvSpPr>
            <p:nvPr/>
          </p:nvSpPr>
          <p:spPr bwMode="auto">
            <a:xfrm rot="8220000">
              <a:off x="1646" y="3754"/>
              <a:ext cx="22" cy="61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5" name="Arc 835"/>
            <p:cNvSpPr>
              <a:spLocks/>
            </p:cNvSpPr>
            <p:nvPr/>
          </p:nvSpPr>
          <p:spPr bwMode="auto">
            <a:xfrm rot="8220000">
              <a:off x="1579" y="3739"/>
              <a:ext cx="27" cy="61"/>
            </a:xfrm>
            <a:custGeom>
              <a:avLst/>
              <a:gdLst>
                <a:gd name="T0" fmla="*/ 0 w 22415"/>
                <a:gd name="T1" fmla="*/ 0 h 21600"/>
                <a:gd name="T2" fmla="*/ 0 w 22415"/>
                <a:gd name="T3" fmla="*/ 0 h 21600"/>
                <a:gd name="T4" fmla="*/ 0 w 2241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15"/>
                <a:gd name="T10" fmla="*/ 0 h 21600"/>
                <a:gd name="T11" fmla="*/ 22415 w 2241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15" h="21600" fill="none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</a:path>
                <a:path w="22415" h="21600" stroke="0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  <a:lnTo>
                    <a:pt x="815" y="0"/>
                  </a:lnTo>
                  <a:lnTo>
                    <a:pt x="22415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6" name="Arc 836"/>
            <p:cNvSpPr>
              <a:spLocks/>
            </p:cNvSpPr>
            <p:nvPr/>
          </p:nvSpPr>
          <p:spPr bwMode="auto">
            <a:xfrm rot="8220000">
              <a:off x="1605" y="3801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7" name="Arc 837"/>
            <p:cNvSpPr>
              <a:spLocks/>
            </p:cNvSpPr>
            <p:nvPr/>
          </p:nvSpPr>
          <p:spPr bwMode="auto">
            <a:xfrm rot="-2580000">
              <a:off x="1405" y="3996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8" name="Arc 838"/>
            <p:cNvSpPr>
              <a:spLocks/>
            </p:cNvSpPr>
            <p:nvPr/>
          </p:nvSpPr>
          <p:spPr bwMode="auto">
            <a:xfrm rot="-2580000">
              <a:off x="1349" y="3972"/>
              <a:ext cx="30" cy="63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49" name="Arc 839"/>
            <p:cNvSpPr>
              <a:spLocks/>
            </p:cNvSpPr>
            <p:nvPr/>
          </p:nvSpPr>
          <p:spPr bwMode="auto">
            <a:xfrm rot="-2580000">
              <a:off x="1359" y="40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0" name="Arc 840"/>
            <p:cNvSpPr>
              <a:spLocks/>
            </p:cNvSpPr>
            <p:nvPr/>
          </p:nvSpPr>
          <p:spPr bwMode="auto">
            <a:xfrm rot="-2580000">
              <a:off x="1336" y="3993"/>
              <a:ext cx="22" cy="61"/>
            </a:xfrm>
            <a:custGeom>
              <a:avLst/>
              <a:gdLst>
                <a:gd name="T0" fmla="*/ 0 w 21597"/>
                <a:gd name="T1" fmla="*/ 0 h 21579"/>
                <a:gd name="T2" fmla="*/ 0 w 21597"/>
                <a:gd name="T3" fmla="*/ 0 h 21579"/>
                <a:gd name="T4" fmla="*/ 0 w 21597"/>
                <a:gd name="T5" fmla="*/ 0 h 21579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9"/>
                <a:gd name="T11" fmla="*/ 21597 w 21597"/>
                <a:gd name="T12" fmla="*/ 21579 h 215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9" fill="none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</a:path>
                <a:path w="21597" h="21579" stroke="0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  <a:lnTo>
                    <a:pt x="21597" y="21579"/>
                  </a:lnTo>
                  <a:lnTo>
                    <a:pt x="-1" y="212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1" name="Arc 841"/>
            <p:cNvSpPr>
              <a:spLocks/>
            </p:cNvSpPr>
            <p:nvPr/>
          </p:nvSpPr>
          <p:spPr bwMode="auto">
            <a:xfrm rot="-2580000">
              <a:off x="1466" y="3934"/>
              <a:ext cx="2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2" name="Arc 842"/>
            <p:cNvSpPr>
              <a:spLocks/>
            </p:cNvSpPr>
            <p:nvPr/>
          </p:nvSpPr>
          <p:spPr bwMode="auto">
            <a:xfrm rot="-2580000">
              <a:off x="1411" y="3910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3" name="Arc 843"/>
            <p:cNvSpPr>
              <a:spLocks/>
            </p:cNvSpPr>
            <p:nvPr/>
          </p:nvSpPr>
          <p:spPr bwMode="auto">
            <a:xfrm rot="-2580000">
              <a:off x="1427" y="3980"/>
              <a:ext cx="23" cy="62"/>
            </a:xfrm>
            <a:custGeom>
              <a:avLst/>
              <a:gdLst>
                <a:gd name="T0" fmla="*/ 0 w 22612"/>
                <a:gd name="T1" fmla="*/ 0 h 21965"/>
                <a:gd name="T2" fmla="*/ 0 w 22612"/>
                <a:gd name="T3" fmla="*/ 0 h 21965"/>
                <a:gd name="T4" fmla="*/ 0 w 22612"/>
                <a:gd name="T5" fmla="*/ 0 h 21965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5"/>
                <a:gd name="T11" fmla="*/ 22612 w 22612"/>
                <a:gd name="T12" fmla="*/ 21965 h 219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5" fill="none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</a:path>
                <a:path w="22612" h="21965" stroke="0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  <a:lnTo>
                    <a:pt x="1012" y="365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4" name="Arc 844"/>
            <p:cNvSpPr>
              <a:spLocks/>
            </p:cNvSpPr>
            <p:nvPr/>
          </p:nvSpPr>
          <p:spPr bwMode="auto">
            <a:xfrm rot="-2580000">
              <a:off x="1397" y="3928"/>
              <a:ext cx="23" cy="61"/>
            </a:xfrm>
            <a:custGeom>
              <a:avLst/>
              <a:gdLst>
                <a:gd name="T0" fmla="*/ 0 w 21600"/>
                <a:gd name="T1" fmla="*/ 0 h 21579"/>
                <a:gd name="T2" fmla="*/ 0 w 21600"/>
                <a:gd name="T3" fmla="*/ 0 h 21579"/>
                <a:gd name="T4" fmla="*/ 0 w 21600"/>
                <a:gd name="T5" fmla="*/ 0 h 215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9"/>
                <a:gd name="T11" fmla="*/ 21600 w 21600"/>
                <a:gd name="T12" fmla="*/ 21579 h 215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9" fill="none" extrusionOk="0">
                  <a:moveTo>
                    <a:pt x="-1" y="21578"/>
                  </a:moveTo>
                  <a:cubicBezTo>
                    <a:pt x="-1" y="10022"/>
                    <a:pt x="9095" y="513"/>
                    <a:pt x="20641" y="0"/>
                  </a:cubicBezTo>
                </a:path>
                <a:path w="21600" h="21579" stroke="0" extrusionOk="0">
                  <a:moveTo>
                    <a:pt x="-1" y="21578"/>
                  </a:moveTo>
                  <a:cubicBezTo>
                    <a:pt x="-1" y="10022"/>
                    <a:pt x="9095" y="513"/>
                    <a:pt x="20641" y="0"/>
                  </a:cubicBezTo>
                  <a:lnTo>
                    <a:pt x="21600" y="21579"/>
                  </a:lnTo>
                  <a:lnTo>
                    <a:pt x="-1" y="2157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5" name="Arc 845"/>
            <p:cNvSpPr>
              <a:spLocks/>
            </p:cNvSpPr>
            <p:nvPr/>
          </p:nvSpPr>
          <p:spPr bwMode="auto">
            <a:xfrm rot="-2580000">
              <a:off x="1523" y="3877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6" name="Arc 846"/>
            <p:cNvSpPr>
              <a:spLocks/>
            </p:cNvSpPr>
            <p:nvPr/>
          </p:nvSpPr>
          <p:spPr bwMode="auto">
            <a:xfrm rot="-2580000">
              <a:off x="1468" y="3852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7" name="Arc 847"/>
            <p:cNvSpPr>
              <a:spLocks/>
            </p:cNvSpPr>
            <p:nvPr/>
          </p:nvSpPr>
          <p:spPr bwMode="auto">
            <a:xfrm rot="-2580000">
              <a:off x="1489" y="3924"/>
              <a:ext cx="23" cy="63"/>
            </a:xfrm>
            <a:custGeom>
              <a:avLst/>
              <a:gdLst>
                <a:gd name="T0" fmla="*/ 0 w 22612"/>
                <a:gd name="T1" fmla="*/ 0 h 21960"/>
                <a:gd name="T2" fmla="*/ 0 w 22612"/>
                <a:gd name="T3" fmla="*/ 0 h 21960"/>
                <a:gd name="T4" fmla="*/ 0 w 22612"/>
                <a:gd name="T5" fmla="*/ 0 h 21960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0"/>
                <a:gd name="T11" fmla="*/ 22612 w 22612"/>
                <a:gd name="T12" fmla="*/ 21960 h 21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0" fill="none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</a:path>
                <a:path w="22612" h="21960" stroke="0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  <a:lnTo>
                    <a:pt x="1012" y="360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8" name="Arc 848"/>
            <p:cNvSpPr>
              <a:spLocks/>
            </p:cNvSpPr>
            <p:nvPr/>
          </p:nvSpPr>
          <p:spPr bwMode="auto">
            <a:xfrm rot="-2580000">
              <a:off x="1454" y="3866"/>
              <a:ext cx="22" cy="61"/>
            </a:xfrm>
            <a:custGeom>
              <a:avLst/>
              <a:gdLst>
                <a:gd name="T0" fmla="*/ 0 w 21600"/>
                <a:gd name="T1" fmla="*/ 0 h 21578"/>
                <a:gd name="T2" fmla="*/ 0 w 21600"/>
                <a:gd name="T3" fmla="*/ 0 h 21578"/>
                <a:gd name="T4" fmla="*/ 0 w 21600"/>
                <a:gd name="T5" fmla="*/ 0 h 2157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8"/>
                <a:gd name="T11" fmla="*/ 21600 w 21600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59" name="Arc 849"/>
            <p:cNvSpPr>
              <a:spLocks/>
            </p:cNvSpPr>
            <p:nvPr/>
          </p:nvSpPr>
          <p:spPr bwMode="auto">
            <a:xfrm rot="-2580000">
              <a:off x="1583" y="3812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60" name="Arc 850"/>
            <p:cNvSpPr>
              <a:spLocks/>
            </p:cNvSpPr>
            <p:nvPr/>
          </p:nvSpPr>
          <p:spPr bwMode="auto">
            <a:xfrm rot="-2580000">
              <a:off x="1527" y="3785"/>
              <a:ext cx="31" cy="62"/>
            </a:xfrm>
            <a:custGeom>
              <a:avLst/>
              <a:gdLst>
                <a:gd name="T0" fmla="*/ 0 w 22320"/>
                <a:gd name="T1" fmla="*/ 0 h 21600"/>
                <a:gd name="T2" fmla="*/ 0 w 22320"/>
                <a:gd name="T3" fmla="*/ 0 h 21600"/>
                <a:gd name="T4" fmla="*/ 0 w 22320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20"/>
                <a:gd name="T10" fmla="*/ 0 h 21600"/>
                <a:gd name="T11" fmla="*/ 22320 w 2232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20" h="21600" fill="none" extrusionOk="0">
                  <a:moveTo>
                    <a:pt x="0" y="12"/>
                  </a:moveTo>
                  <a:cubicBezTo>
                    <a:pt x="239" y="4"/>
                    <a:pt x="479" y="-1"/>
                    <a:pt x="720" y="-1"/>
                  </a:cubicBezTo>
                  <a:cubicBezTo>
                    <a:pt x="12649" y="-1"/>
                    <a:pt x="22320" y="9670"/>
                    <a:pt x="22320" y="21600"/>
                  </a:cubicBezTo>
                </a:path>
                <a:path w="22320" h="21600" stroke="0" extrusionOk="0">
                  <a:moveTo>
                    <a:pt x="0" y="12"/>
                  </a:moveTo>
                  <a:cubicBezTo>
                    <a:pt x="239" y="4"/>
                    <a:pt x="479" y="-1"/>
                    <a:pt x="720" y="-1"/>
                  </a:cubicBezTo>
                  <a:cubicBezTo>
                    <a:pt x="12649" y="-1"/>
                    <a:pt x="22320" y="9670"/>
                    <a:pt x="22320" y="21600"/>
                  </a:cubicBezTo>
                  <a:lnTo>
                    <a:pt x="720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61" name="Arc 851"/>
            <p:cNvSpPr>
              <a:spLocks/>
            </p:cNvSpPr>
            <p:nvPr/>
          </p:nvSpPr>
          <p:spPr bwMode="auto">
            <a:xfrm rot="-2580000">
              <a:off x="1546" y="3861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62" name="Arc 852"/>
            <p:cNvSpPr>
              <a:spLocks/>
            </p:cNvSpPr>
            <p:nvPr/>
          </p:nvSpPr>
          <p:spPr bwMode="auto">
            <a:xfrm rot="-2580000">
              <a:off x="1514" y="3804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63" name="Arc 853"/>
            <p:cNvSpPr>
              <a:spLocks/>
            </p:cNvSpPr>
            <p:nvPr/>
          </p:nvSpPr>
          <p:spPr bwMode="auto">
            <a:xfrm rot="8220000">
              <a:off x="1653" y="3669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956" name="Group 854"/>
          <p:cNvGrpSpPr>
            <a:grpSpLocks/>
          </p:cNvGrpSpPr>
          <p:nvPr/>
        </p:nvGrpSpPr>
        <p:grpSpPr bwMode="auto">
          <a:xfrm>
            <a:off x="5003091" y="5889105"/>
            <a:ext cx="561622" cy="660400"/>
            <a:chOff x="2330" y="3681"/>
            <a:chExt cx="398" cy="416"/>
          </a:xfrm>
        </p:grpSpPr>
        <p:sp>
          <p:nvSpPr>
            <p:cNvPr id="162416" name="Arc 855"/>
            <p:cNvSpPr>
              <a:spLocks/>
            </p:cNvSpPr>
            <p:nvPr/>
          </p:nvSpPr>
          <p:spPr bwMode="auto">
            <a:xfrm rot="-8340000">
              <a:off x="2393" y="3692"/>
              <a:ext cx="29" cy="61"/>
            </a:xfrm>
            <a:custGeom>
              <a:avLst/>
              <a:gdLst>
                <a:gd name="T0" fmla="*/ 0 w 21600"/>
                <a:gd name="T1" fmla="*/ 0 h 21937"/>
                <a:gd name="T2" fmla="*/ 0 w 21600"/>
                <a:gd name="T3" fmla="*/ 0 h 21937"/>
                <a:gd name="T4" fmla="*/ 0 w 21600"/>
                <a:gd name="T5" fmla="*/ 0 h 2193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7"/>
                <a:gd name="T11" fmla="*/ 21600 w 21600"/>
                <a:gd name="T12" fmla="*/ 21937 h 219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7" fill="none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7" stroke="0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0835" y="2193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7" name="Arc 856"/>
            <p:cNvSpPr>
              <a:spLocks/>
            </p:cNvSpPr>
            <p:nvPr/>
          </p:nvSpPr>
          <p:spPr bwMode="auto">
            <a:xfrm rot="-8340000">
              <a:off x="2366" y="3754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8" name="Arc 857"/>
            <p:cNvSpPr>
              <a:spLocks/>
            </p:cNvSpPr>
            <p:nvPr/>
          </p:nvSpPr>
          <p:spPr bwMode="auto">
            <a:xfrm rot="-8340000">
              <a:off x="2430" y="3736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9" name="Arc 858"/>
            <p:cNvSpPr>
              <a:spLocks/>
            </p:cNvSpPr>
            <p:nvPr/>
          </p:nvSpPr>
          <p:spPr bwMode="auto">
            <a:xfrm rot="-8340000">
              <a:off x="2330" y="3714"/>
              <a:ext cx="21" cy="61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</a:path>
                <a:path w="21597" h="21576" stroke="0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  <a:lnTo>
                    <a:pt x="21597" y="21576"/>
                  </a:lnTo>
                  <a:lnTo>
                    <a:pt x="-1" y="212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0" name="Arc 859"/>
            <p:cNvSpPr>
              <a:spLocks/>
            </p:cNvSpPr>
            <p:nvPr/>
          </p:nvSpPr>
          <p:spPr bwMode="auto">
            <a:xfrm rot="-8340000">
              <a:off x="2388" y="3767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1" name="Arc 860"/>
            <p:cNvSpPr>
              <a:spLocks/>
            </p:cNvSpPr>
            <p:nvPr/>
          </p:nvSpPr>
          <p:spPr bwMode="auto">
            <a:xfrm rot="-8340000">
              <a:off x="2448" y="3749"/>
              <a:ext cx="27" cy="61"/>
            </a:xfrm>
            <a:custGeom>
              <a:avLst/>
              <a:gdLst>
                <a:gd name="T0" fmla="*/ 0 w 21600"/>
                <a:gd name="T1" fmla="*/ 0 h 21934"/>
                <a:gd name="T2" fmla="*/ 0 w 21600"/>
                <a:gd name="T3" fmla="*/ 0 h 21934"/>
                <a:gd name="T4" fmla="*/ 0 w 21600"/>
                <a:gd name="T5" fmla="*/ 0 h 2193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4"/>
                <a:gd name="T11" fmla="*/ 21600 w 21600"/>
                <a:gd name="T12" fmla="*/ 21934 h 219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4" fill="none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4" stroke="0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0"/>
                  </a:lnTo>
                  <a:lnTo>
                    <a:pt x="20778" y="219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2" name="Arc 861"/>
            <p:cNvSpPr>
              <a:spLocks/>
            </p:cNvSpPr>
            <p:nvPr/>
          </p:nvSpPr>
          <p:spPr bwMode="auto">
            <a:xfrm rot="-8340000">
              <a:off x="2424" y="3812"/>
              <a:ext cx="28" cy="61"/>
            </a:xfrm>
            <a:custGeom>
              <a:avLst/>
              <a:gdLst>
                <a:gd name="T0" fmla="*/ 0 w 22385"/>
                <a:gd name="T1" fmla="*/ 0 h 21600"/>
                <a:gd name="T2" fmla="*/ 0 w 22385"/>
                <a:gd name="T3" fmla="*/ 0 h 21600"/>
                <a:gd name="T4" fmla="*/ 0 w 2238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85"/>
                <a:gd name="T10" fmla="*/ 0 h 21600"/>
                <a:gd name="T11" fmla="*/ 22385 w 2238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85" h="21600" fill="none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</a:path>
                <a:path w="22385" h="21600" stroke="0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  <a:lnTo>
                    <a:pt x="785" y="21600"/>
                  </a:lnTo>
                  <a:lnTo>
                    <a:pt x="0" y="1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3" name="Arc 862"/>
            <p:cNvSpPr>
              <a:spLocks/>
            </p:cNvSpPr>
            <p:nvPr/>
          </p:nvSpPr>
          <p:spPr bwMode="auto">
            <a:xfrm rot="2460000">
              <a:off x="2629" y="3999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4" name="Arc 863"/>
            <p:cNvSpPr>
              <a:spLocks/>
            </p:cNvSpPr>
            <p:nvPr/>
          </p:nvSpPr>
          <p:spPr bwMode="auto">
            <a:xfrm rot="2460000">
              <a:off x="2683" y="3976"/>
              <a:ext cx="29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5" name="Arc 864"/>
            <p:cNvSpPr>
              <a:spLocks/>
            </p:cNvSpPr>
            <p:nvPr/>
          </p:nvSpPr>
          <p:spPr bwMode="auto">
            <a:xfrm rot="2460000">
              <a:off x="2683" y="4036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6" name="Arc 865"/>
            <p:cNvSpPr>
              <a:spLocks/>
            </p:cNvSpPr>
            <p:nvPr/>
          </p:nvSpPr>
          <p:spPr bwMode="auto">
            <a:xfrm rot="2460000">
              <a:off x="2705" y="3993"/>
              <a:ext cx="23" cy="61"/>
            </a:xfrm>
            <a:custGeom>
              <a:avLst/>
              <a:gdLst>
                <a:gd name="T0" fmla="*/ 0 w 22581"/>
                <a:gd name="T1" fmla="*/ 0 h 21600"/>
                <a:gd name="T2" fmla="*/ 0 w 22581"/>
                <a:gd name="T3" fmla="*/ 0 h 21600"/>
                <a:gd name="T4" fmla="*/ 0 w 2258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81"/>
                <a:gd name="T10" fmla="*/ 0 h 21600"/>
                <a:gd name="T11" fmla="*/ 22581 w 225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81" h="21600" fill="none" extrusionOk="0">
                  <a:moveTo>
                    <a:pt x="0" y="22"/>
                  </a:moveTo>
                  <a:cubicBezTo>
                    <a:pt x="326" y="7"/>
                    <a:pt x="653" y="-1"/>
                    <a:pt x="981" y="-1"/>
                  </a:cubicBezTo>
                  <a:cubicBezTo>
                    <a:pt x="12910" y="-1"/>
                    <a:pt x="22581" y="9670"/>
                    <a:pt x="22581" y="21600"/>
                  </a:cubicBezTo>
                </a:path>
                <a:path w="22581" h="21600" stroke="0" extrusionOk="0">
                  <a:moveTo>
                    <a:pt x="0" y="22"/>
                  </a:moveTo>
                  <a:cubicBezTo>
                    <a:pt x="326" y="7"/>
                    <a:pt x="653" y="-1"/>
                    <a:pt x="981" y="-1"/>
                  </a:cubicBezTo>
                  <a:cubicBezTo>
                    <a:pt x="12910" y="-1"/>
                    <a:pt x="22581" y="9670"/>
                    <a:pt x="22581" y="21600"/>
                  </a:cubicBezTo>
                  <a:lnTo>
                    <a:pt x="981" y="21600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7" name="Arc 866"/>
            <p:cNvSpPr>
              <a:spLocks/>
            </p:cNvSpPr>
            <p:nvPr/>
          </p:nvSpPr>
          <p:spPr bwMode="auto">
            <a:xfrm rot="2460000">
              <a:off x="2565" y="3941"/>
              <a:ext cx="28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8" name="Arc 867"/>
            <p:cNvSpPr>
              <a:spLocks/>
            </p:cNvSpPr>
            <p:nvPr/>
          </p:nvSpPr>
          <p:spPr bwMode="auto">
            <a:xfrm rot="2460000">
              <a:off x="2620" y="3914"/>
              <a:ext cx="28" cy="62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29" name="Arc 868"/>
            <p:cNvSpPr>
              <a:spLocks/>
            </p:cNvSpPr>
            <p:nvPr/>
          </p:nvSpPr>
          <p:spPr bwMode="auto">
            <a:xfrm rot="2460000">
              <a:off x="2612" y="3987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0" name="Arc 869"/>
            <p:cNvSpPr>
              <a:spLocks/>
            </p:cNvSpPr>
            <p:nvPr/>
          </p:nvSpPr>
          <p:spPr bwMode="auto">
            <a:xfrm rot="2460000">
              <a:off x="2641" y="3932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1" name="Arc 870"/>
            <p:cNvSpPr>
              <a:spLocks/>
            </p:cNvSpPr>
            <p:nvPr/>
          </p:nvSpPr>
          <p:spPr bwMode="auto">
            <a:xfrm rot="2460000">
              <a:off x="2507" y="3886"/>
              <a:ext cx="29" cy="62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lnTo>
                    <a:pt x="223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2" name="Arc 871"/>
            <p:cNvSpPr>
              <a:spLocks/>
            </p:cNvSpPr>
            <p:nvPr/>
          </p:nvSpPr>
          <p:spPr bwMode="auto">
            <a:xfrm rot="2460000">
              <a:off x="2561" y="3859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3" name="Arc 872"/>
            <p:cNvSpPr>
              <a:spLocks/>
            </p:cNvSpPr>
            <p:nvPr/>
          </p:nvSpPr>
          <p:spPr bwMode="auto">
            <a:xfrm rot="2460000">
              <a:off x="2548" y="3931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4" name="Arc 873"/>
            <p:cNvSpPr>
              <a:spLocks/>
            </p:cNvSpPr>
            <p:nvPr/>
          </p:nvSpPr>
          <p:spPr bwMode="auto">
            <a:xfrm rot="2460000">
              <a:off x="2582" y="3873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5" name="Arc 874"/>
            <p:cNvSpPr>
              <a:spLocks/>
            </p:cNvSpPr>
            <p:nvPr/>
          </p:nvSpPr>
          <p:spPr bwMode="auto">
            <a:xfrm rot="2460000">
              <a:off x="2443" y="3822"/>
              <a:ext cx="30" cy="63"/>
            </a:xfrm>
            <a:custGeom>
              <a:avLst/>
              <a:gdLst>
                <a:gd name="T0" fmla="*/ 0 w 22364"/>
                <a:gd name="T1" fmla="*/ 0 h 21957"/>
                <a:gd name="T2" fmla="*/ 0 w 22364"/>
                <a:gd name="T3" fmla="*/ 0 h 21957"/>
                <a:gd name="T4" fmla="*/ 0 w 22364"/>
                <a:gd name="T5" fmla="*/ 0 h 21957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57"/>
                <a:gd name="T11" fmla="*/ 22364 w 22364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lnTo>
                    <a:pt x="22361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6" name="Arc 875"/>
            <p:cNvSpPr>
              <a:spLocks/>
            </p:cNvSpPr>
            <p:nvPr/>
          </p:nvSpPr>
          <p:spPr bwMode="auto">
            <a:xfrm rot="2460000">
              <a:off x="2499" y="3796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7" name="Arc 876"/>
            <p:cNvSpPr>
              <a:spLocks/>
            </p:cNvSpPr>
            <p:nvPr/>
          </p:nvSpPr>
          <p:spPr bwMode="auto">
            <a:xfrm rot="2460000">
              <a:off x="2490" y="3870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8" name="Arc 877"/>
            <p:cNvSpPr>
              <a:spLocks/>
            </p:cNvSpPr>
            <p:nvPr/>
          </p:nvSpPr>
          <p:spPr bwMode="auto">
            <a:xfrm rot="2460000">
              <a:off x="2520" y="3812"/>
              <a:ext cx="22" cy="61"/>
            </a:xfrm>
            <a:custGeom>
              <a:avLst/>
              <a:gdLst>
                <a:gd name="T0" fmla="*/ 0 w 22616"/>
                <a:gd name="T1" fmla="*/ 0 h 21600"/>
                <a:gd name="T2" fmla="*/ 0 w 22616"/>
                <a:gd name="T3" fmla="*/ 0 h 21600"/>
                <a:gd name="T4" fmla="*/ 0 w 2261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16"/>
                <a:gd name="T10" fmla="*/ 0 h 21600"/>
                <a:gd name="T11" fmla="*/ 22616 w 2261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6" h="21600" fill="none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</a:path>
                <a:path w="22616" h="21600" stroke="0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  <a:lnTo>
                    <a:pt x="1019" y="21600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39" name="Arc 878"/>
            <p:cNvSpPr>
              <a:spLocks/>
            </p:cNvSpPr>
            <p:nvPr/>
          </p:nvSpPr>
          <p:spPr bwMode="auto">
            <a:xfrm rot="-8340000">
              <a:off x="2377" y="3681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957" name="Group 879"/>
          <p:cNvGrpSpPr>
            <a:grpSpLocks/>
          </p:cNvGrpSpPr>
          <p:nvPr/>
        </p:nvGrpSpPr>
        <p:grpSpPr bwMode="auto">
          <a:xfrm>
            <a:off x="3601856" y="5870111"/>
            <a:ext cx="547511" cy="676275"/>
            <a:chOff x="1336" y="3669"/>
            <a:chExt cx="389" cy="426"/>
          </a:xfrm>
        </p:grpSpPr>
        <p:sp>
          <p:nvSpPr>
            <p:cNvPr id="162392" name="Arc 880"/>
            <p:cNvSpPr>
              <a:spLocks/>
            </p:cNvSpPr>
            <p:nvPr/>
          </p:nvSpPr>
          <p:spPr bwMode="auto">
            <a:xfrm rot="8220000">
              <a:off x="1631" y="3679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3" name="Arc 881"/>
            <p:cNvSpPr>
              <a:spLocks/>
            </p:cNvSpPr>
            <p:nvPr/>
          </p:nvSpPr>
          <p:spPr bwMode="auto">
            <a:xfrm rot="8220000">
              <a:off x="1662" y="3741"/>
              <a:ext cx="28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</a:path>
                <a:path w="21597" h="21587" stroke="0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  <a:lnTo>
                    <a:pt x="21597" y="21587"/>
                  </a:lnTo>
                  <a:lnTo>
                    <a:pt x="-1" y="2124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4" name="Arc 882"/>
            <p:cNvSpPr>
              <a:spLocks/>
            </p:cNvSpPr>
            <p:nvPr/>
          </p:nvSpPr>
          <p:spPr bwMode="auto">
            <a:xfrm rot="8220000">
              <a:off x="1603" y="3725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5" name="Arc 883"/>
            <p:cNvSpPr>
              <a:spLocks/>
            </p:cNvSpPr>
            <p:nvPr/>
          </p:nvSpPr>
          <p:spPr bwMode="auto">
            <a:xfrm rot="8220000">
              <a:off x="1703" y="3700"/>
              <a:ext cx="22" cy="62"/>
            </a:xfrm>
            <a:custGeom>
              <a:avLst/>
              <a:gdLst>
                <a:gd name="T0" fmla="*/ 0 w 21597"/>
                <a:gd name="T1" fmla="*/ 0 h 21600"/>
                <a:gd name="T2" fmla="*/ 0 w 21597"/>
                <a:gd name="T3" fmla="*/ 0 h 21600"/>
                <a:gd name="T4" fmla="*/ 0 w 2159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600"/>
                <a:gd name="T11" fmla="*/ 21597 w 2159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600" fill="none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6" name="Arc 884"/>
            <p:cNvSpPr>
              <a:spLocks/>
            </p:cNvSpPr>
            <p:nvPr/>
          </p:nvSpPr>
          <p:spPr bwMode="auto">
            <a:xfrm rot="8220000">
              <a:off x="1648" y="3754"/>
              <a:ext cx="22" cy="61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7" name="Arc 885"/>
            <p:cNvSpPr>
              <a:spLocks/>
            </p:cNvSpPr>
            <p:nvPr/>
          </p:nvSpPr>
          <p:spPr bwMode="auto">
            <a:xfrm rot="8220000">
              <a:off x="1581" y="3739"/>
              <a:ext cx="27" cy="61"/>
            </a:xfrm>
            <a:custGeom>
              <a:avLst/>
              <a:gdLst>
                <a:gd name="T0" fmla="*/ 0 w 22415"/>
                <a:gd name="T1" fmla="*/ 0 h 21600"/>
                <a:gd name="T2" fmla="*/ 0 w 22415"/>
                <a:gd name="T3" fmla="*/ 0 h 21600"/>
                <a:gd name="T4" fmla="*/ 0 w 2241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15"/>
                <a:gd name="T10" fmla="*/ 0 h 21600"/>
                <a:gd name="T11" fmla="*/ 22415 w 2241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15" h="21600" fill="none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</a:path>
                <a:path w="22415" h="21600" stroke="0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  <a:lnTo>
                    <a:pt x="815" y="0"/>
                  </a:lnTo>
                  <a:lnTo>
                    <a:pt x="22415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8" name="Arc 886"/>
            <p:cNvSpPr>
              <a:spLocks/>
            </p:cNvSpPr>
            <p:nvPr/>
          </p:nvSpPr>
          <p:spPr bwMode="auto">
            <a:xfrm rot="8220000">
              <a:off x="1606" y="3801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9" name="Arc 887"/>
            <p:cNvSpPr>
              <a:spLocks/>
            </p:cNvSpPr>
            <p:nvPr/>
          </p:nvSpPr>
          <p:spPr bwMode="auto">
            <a:xfrm rot="-2580000">
              <a:off x="1407" y="3996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0" name="Arc 888"/>
            <p:cNvSpPr>
              <a:spLocks/>
            </p:cNvSpPr>
            <p:nvPr/>
          </p:nvSpPr>
          <p:spPr bwMode="auto">
            <a:xfrm rot="-2580000">
              <a:off x="1351" y="3972"/>
              <a:ext cx="30" cy="63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1" name="Arc 889"/>
            <p:cNvSpPr>
              <a:spLocks/>
            </p:cNvSpPr>
            <p:nvPr/>
          </p:nvSpPr>
          <p:spPr bwMode="auto">
            <a:xfrm rot="-2580000">
              <a:off x="1361" y="40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2" name="Arc 890"/>
            <p:cNvSpPr>
              <a:spLocks/>
            </p:cNvSpPr>
            <p:nvPr/>
          </p:nvSpPr>
          <p:spPr bwMode="auto">
            <a:xfrm rot="-2580000">
              <a:off x="1336" y="3993"/>
              <a:ext cx="23" cy="61"/>
            </a:xfrm>
            <a:custGeom>
              <a:avLst/>
              <a:gdLst>
                <a:gd name="T0" fmla="*/ 0 w 21597"/>
                <a:gd name="T1" fmla="*/ 0 h 21580"/>
                <a:gd name="T2" fmla="*/ 0 w 21597"/>
                <a:gd name="T3" fmla="*/ 0 h 21580"/>
                <a:gd name="T4" fmla="*/ 0 w 21597"/>
                <a:gd name="T5" fmla="*/ 0 h 2158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0"/>
                <a:gd name="T11" fmla="*/ 21597 w 21597"/>
                <a:gd name="T12" fmla="*/ 21580 h 215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0" fill="none" extrusionOk="0">
                  <a:moveTo>
                    <a:pt x="-1" y="21228"/>
                  </a:moveTo>
                  <a:cubicBezTo>
                    <a:pt x="185" y="9798"/>
                    <a:pt x="9245" y="492"/>
                    <a:pt x="20666" y="0"/>
                  </a:cubicBezTo>
                </a:path>
                <a:path w="21597" h="21580" stroke="0" extrusionOk="0">
                  <a:moveTo>
                    <a:pt x="-1" y="21228"/>
                  </a:moveTo>
                  <a:cubicBezTo>
                    <a:pt x="185" y="9798"/>
                    <a:pt x="9245" y="492"/>
                    <a:pt x="20666" y="0"/>
                  </a:cubicBezTo>
                  <a:lnTo>
                    <a:pt x="21597" y="21580"/>
                  </a:lnTo>
                  <a:lnTo>
                    <a:pt x="-1" y="2122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3" name="Arc 891"/>
            <p:cNvSpPr>
              <a:spLocks/>
            </p:cNvSpPr>
            <p:nvPr/>
          </p:nvSpPr>
          <p:spPr bwMode="auto">
            <a:xfrm rot="-2580000">
              <a:off x="1468" y="3934"/>
              <a:ext cx="2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4" name="Arc 892"/>
            <p:cNvSpPr>
              <a:spLocks/>
            </p:cNvSpPr>
            <p:nvPr/>
          </p:nvSpPr>
          <p:spPr bwMode="auto">
            <a:xfrm rot="-2580000">
              <a:off x="1413" y="3910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5" name="Arc 893"/>
            <p:cNvSpPr>
              <a:spLocks/>
            </p:cNvSpPr>
            <p:nvPr/>
          </p:nvSpPr>
          <p:spPr bwMode="auto">
            <a:xfrm rot="-2580000">
              <a:off x="1429" y="3980"/>
              <a:ext cx="23" cy="62"/>
            </a:xfrm>
            <a:custGeom>
              <a:avLst/>
              <a:gdLst>
                <a:gd name="T0" fmla="*/ 0 w 22612"/>
                <a:gd name="T1" fmla="*/ 0 h 21965"/>
                <a:gd name="T2" fmla="*/ 0 w 22612"/>
                <a:gd name="T3" fmla="*/ 0 h 21965"/>
                <a:gd name="T4" fmla="*/ 0 w 22612"/>
                <a:gd name="T5" fmla="*/ 0 h 21965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5"/>
                <a:gd name="T11" fmla="*/ 22612 w 22612"/>
                <a:gd name="T12" fmla="*/ 21965 h 219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5" fill="none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</a:path>
                <a:path w="22612" h="21965" stroke="0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  <a:lnTo>
                    <a:pt x="1012" y="365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6" name="Arc 894"/>
            <p:cNvSpPr>
              <a:spLocks/>
            </p:cNvSpPr>
            <p:nvPr/>
          </p:nvSpPr>
          <p:spPr bwMode="auto">
            <a:xfrm rot="-2580000">
              <a:off x="1399" y="3928"/>
              <a:ext cx="22" cy="61"/>
            </a:xfrm>
            <a:custGeom>
              <a:avLst/>
              <a:gdLst>
                <a:gd name="T0" fmla="*/ 0 w 21600"/>
                <a:gd name="T1" fmla="*/ 0 h 21578"/>
                <a:gd name="T2" fmla="*/ 0 w 21600"/>
                <a:gd name="T3" fmla="*/ 0 h 21578"/>
                <a:gd name="T4" fmla="*/ 0 w 21600"/>
                <a:gd name="T5" fmla="*/ 0 h 2157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8"/>
                <a:gd name="T11" fmla="*/ 21600 w 21600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7" name="Arc 895"/>
            <p:cNvSpPr>
              <a:spLocks/>
            </p:cNvSpPr>
            <p:nvPr/>
          </p:nvSpPr>
          <p:spPr bwMode="auto">
            <a:xfrm rot="-2580000">
              <a:off x="1524" y="3877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8" name="Arc 896"/>
            <p:cNvSpPr>
              <a:spLocks/>
            </p:cNvSpPr>
            <p:nvPr/>
          </p:nvSpPr>
          <p:spPr bwMode="auto">
            <a:xfrm rot="-2580000">
              <a:off x="1470" y="3852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09" name="Arc 897"/>
            <p:cNvSpPr>
              <a:spLocks/>
            </p:cNvSpPr>
            <p:nvPr/>
          </p:nvSpPr>
          <p:spPr bwMode="auto">
            <a:xfrm rot="-2580000">
              <a:off x="1491" y="3924"/>
              <a:ext cx="23" cy="63"/>
            </a:xfrm>
            <a:custGeom>
              <a:avLst/>
              <a:gdLst>
                <a:gd name="T0" fmla="*/ 0 w 22612"/>
                <a:gd name="T1" fmla="*/ 0 h 21960"/>
                <a:gd name="T2" fmla="*/ 0 w 22612"/>
                <a:gd name="T3" fmla="*/ 0 h 21960"/>
                <a:gd name="T4" fmla="*/ 0 w 22612"/>
                <a:gd name="T5" fmla="*/ 0 h 21960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0"/>
                <a:gd name="T11" fmla="*/ 22612 w 22612"/>
                <a:gd name="T12" fmla="*/ 21960 h 21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0" fill="none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</a:path>
                <a:path w="22612" h="21960" stroke="0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  <a:lnTo>
                    <a:pt x="1012" y="360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0" name="Arc 898"/>
            <p:cNvSpPr>
              <a:spLocks/>
            </p:cNvSpPr>
            <p:nvPr/>
          </p:nvSpPr>
          <p:spPr bwMode="auto">
            <a:xfrm rot="-2580000">
              <a:off x="1456" y="3866"/>
              <a:ext cx="22" cy="61"/>
            </a:xfrm>
            <a:custGeom>
              <a:avLst/>
              <a:gdLst>
                <a:gd name="T0" fmla="*/ 0 w 21600"/>
                <a:gd name="T1" fmla="*/ 0 h 21578"/>
                <a:gd name="T2" fmla="*/ 0 w 21600"/>
                <a:gd name="T3" fmla="*/ 0 h 21578"/>
                <a:gd name="T4" fmla="*/ 0 w 21600"/>
                <a:gd name="T5" fmla="*/ 0 h 2157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8"/>
                <a:gd name="T11" fmla="*/ 21600 w 21600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1" name="Arc 899"/>
            <p:cNvSpPr>
              <a:spLocks/>
            </p:cNvSpPr>
            <p:nvPr/>
          </p:nvSpPr>
          <p:spPr bwMode="auto">
            <a:xfrm rot="-2580000">
              <a:off x="1585" y="3812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2" name="Arc 900"/>
            <p:cNvSpPr>
              <a:spLocks/>
            </p:cNvSpPr>
            <p:nvPr/>
          </p:nvSpPr>
          <p:spPr bwMode="auto">
            <a:xfrm rot="-2580000">
              <a:off x="1529" y="3785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3" name="Arc 901"/>
            <p:cNvSpPr>
              <a:spLocks/>
            </p:cNvSpPr>
            <p:nvPr/>
          </p:nvSpPr>
          <p:spPr bwMode="auto">
            <a:xfrm rot="-2580000">
              <a:off x="1548" y="3861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4" name="Arc 902"/>
            <p:cNvSpPr>
              <a:spLocks/>
            </p:cNvSpPr>
            <p:nvPr/>
          </p:nvSpPr>
          <p:spPr bwMode="auto">
            <a:xfrm rot="-2580000">
              <a:off x="1516" y="3804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415" name="Arc 903"/>
            <p:cNvSpPr>
              <a:spLocks/>
            </p:cNvSpPr>
            <p:nvPr/>
          </p:nvSpPr>
          <p:spPr bwMode="auto">
            <a:xfrm rot="8220000">
              <a:off x="1654" y="3669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958" name="AutoShape 904"/>
          <p:cNvSpPr>
            <a:spLocks noChangeArrowheads="1"/>
          </p:cNvSpPr>
          <p:nvPr/>
        </p:nvSpPr>
        <p:spPr bwMode="auto">
          <a:xfrm>
            <a:off x="4166300" y="5798617"/>
            <a:ext cx="31044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59" name="Arc 905"/>
          <p:cNvSpPr>
            <a:spLocks/>
          </p:cNvSpPr>
          <p:nvPr/>
        </p:nvSpPr>
        <p:spPr bwMode="auto">
          <a:xfrm rot="10800000">
            <a:off x="4846454" y="5828836"/>
            <a:ext cx="40923" cy="98425"/>
          </a:xfrm>
          <a:custGeom>
            <a:avLst/>
            <a:gdLst>
              <a:gd name="T0" fmla="*/ 94760 w 22364"/>
              <a:gd name="T1" fmla="*/ 0 h 21963"/>
              <a:gd name="T2" fmla="*/ 0 w 22364"/>
              <a:gd name="T3" fmla="*/ 440800 h 21963"/>
              <a:gd name="T4" fmla="*/ 3238 w 22364"/>
              <a:gd name="T5" fmla="*/ 7291 h 21963"/>
              <a:gd name="T6" fmla="*/ 0 60000 65536"/>
              <a:gd name="T7" fmla="*/ 0 60000 65536"/>
              <a:gd name="T8" fmla="*/ 0 60000 65536"/>
              <a:gd name="T9" fmla="*/ 0 w 22364"/>
              <a:gd name="T10" fmla="*/ 0 h 21963"/>
              <a:gd name="T11" fmla="*/ 22364 w 22364"/>
              <a:gd name="T12" fmla="*/ 21963 h 219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64" h="21963" fill="none" extrusionOk="0">
                <a:moveTo>
                  <a:pt x="22360" y="0"/>
                </a:moveTo>
                <a:cubicBezTo>
                  <a:pt x="22362" y="120"/>
                  <a:pt x="22364" y="241"/>
                  <a:pt x="22364" y="363"/>
                </a:cubicBezTo>
                <a:cubicBezTo>
                  <a:pt x="22364" y="12292"/>
                  <a:pt x="12693" y="21963"/>
                  <a:pt x="764" y="21963"/>
                </a:cubicBezTo>
                <a:cubicBezTo>
                  <a:pt x="509" y="21962"/>
                  <a:pt x="254" y="21958"/>
                  <a:pt x="-1" y="21949"/>
                </a:cubicBezTo>
              </a:path>
              <a:path w="22364" h="21963" stroke="0" extrusionOk="0">
                <a:moveTo>
                  <a:pt x="22360" y="0"/>
                </a:moveTo>
                <a:cubicBezTo>
                  <a:pt x="22362" y="120"/>
                  <a:pt x="22364" y="241"/>
                  <a:pt x="22364" y="363"/>
                </a:cubicBezTo>
                <a:cubicBezTo>
                  <a:pt x="22364" y="12292"/>
                  <a:pt x="12693" y="21963"/>
                  <a:pt x="764" y="21963"/>
                </a:cubicBezTo>
                <a:cubicBezTo>
                  <a:pt x="509" y="21962"/>
                  <a:pt x="254" y="21958"/>
                  <a:pt x="-1" y="21949"/>
                </a:cubicBezTo>
                <a:lnTo>
                  <a:pt x="764" y="363"/>
                </a:lnTo>
                <a:lnTo>
                  <a:pt x="22360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0" name="Arc 906"/>
          <p:cNvSpPr>
            <a:spLocks/>
          </p:cNvSpPr>
          <p:nvPr/>
        </p:nvSpPr>
        <p:spPr bwMode="auto">
          <a:xfrm rot="10800000">
            <a:off x="4764612" y="5816136"/>
            <a:ext cx="31044" cy="96837"/>
          </a:xfrm>
          <a:custGeom>
            <a:avLst/>
            <a:gdLst>
              <a:gd name="T0" fmla="*/ 56470 w 21600"/>
              <a:gd name="T1" fmla="*/ 427080 h 21957"/>
              <a:gd name="T2" fmla="*/ 8 w 21600"/>
              <a:gd name="T3" fmla="*/ 0 h 21957"/>
              <a:gd name="T4" fmla="*/ 56470 w 21600"/>
              <a:gd name="T5" fmla="*/ 6942 h 21957"/>
              <a:gd name="T6" fmla="*/ 0 60000 65536"/>
              <a:gd name="T7" fmla="*/ 0 60000 65536"/>
              <a:gd name="T8" fmla="*/ 0 60000 65536"/>
              <a:gd name="T9" fmla="*/ 0 w 21600"/>
              <a:gd name="T10" fmla="*/ 0 h 21957"/>
              <a:gd name="T11" fmla="*/ 21600 w 21600"/>
              <a:gd name="T12" fmla="*/ 21957 h 21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957" fill="none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</a:path>
              <a:path w="21600" h="21957" stroke="0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  <a:lnTo>
                  <a:pt x="21600" y="357"/>
                </a:lnTo>
                <a:lnTo>
                  <a:pt x="21600" y="2195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1" name="Arc 907"/>
          <p:cNvSpPr>
            <a:spLocks/>
          </p:cNvSpPr>
          <p:nvPr/>
        </p:nvSpPr>
        <p:spPr bwMode="auto">
          <a:xfrm rot="10800000">
            <a:off x="4939586" y="5930436"/>
            <a:ext cx="32456" cy="96837"/>
          </a:xfrm>
          <a:custGeom>
            <a:avLst/>
            <a:gdLst>
              <a:gd name="T0" fmla="*/ 0 w 22604"/>
              <a:gd name="T1" fmla="*/ 462 h 21600"/>
              <a:gd name="T2" fmla="*/ 58981 w 22604"/>
              <a:gd name="T3" fmla="*/ 434139 h 21600"/>
              <a:gd name="T4" fmla="*/ 2620 w 22604"/>
              <a:gd name="T5" fmla="*/ 434139 h 21600"/>
              <a:gd name="T6" fmla="*/ 0 60000 65536"/>
              <a:gd name="T7" fmla="*/ 0 60000 65536"/>
              <a:gd name="T8" fmla="*/ 0 60000 65536"/>
              <a:gd name="T9" fmla="*/ 0 w 22604"/>
              <a:gd name="T10" fmla="*/ 0 h 21600"/>
              <a:gd name="T11" fmla="*/ 22604 w 22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04" h="21600" fill="none" extrusionOk="0">
                <a:moveTo>
                  <a:pt x="0" y="23"/>
                </a:moveTo>
                <a:cubicBezTo>
                  <a:pt x="334" y="7"/>
                  <a:pt x="669" y="-1"/>
                  <a:pt x="1004" y="-1"/>
                </a:cubicBezTo>
                <a:cubicBezTo>
                  <a:pt x="12933" y="-1"/>
                  <a:pt x="22604" y="9670"/>
                  <a:pt x="22604" y="21600"/>
                </a:cubicBezTo>
              </a:path>
              <a:path w="22604" h="21600" stroke="0" extrusionOk="0">
                <a:moveTo>
                  <a:pt x="0" y="23"/>
                </a:moveTo>
                <a:cubicBezTo>
                  <a:pt x="334" y="7"/>
                  <a:pt x="669" y="-1"/>
                  <a:pt x="1004" y="-1"/>
                </a:cubicBezTo>
                <a:cubicBezTo>
                  <a:pt x="12933" y="-1"/>
                  <a:pt x="22604" y="9670"/>
                  <a:pt x="22604" y="21600"/>
                </a:cubicBezTo>
                <a:lnTo>
                  <a:pt x="1004" y="21600"/>
                </a:lnTo>
                <a:lnTo>
                  <a:pt x="0" y="2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2" name="Arc 908"/>
          <p:cNvSpPr>
            <a:spLocks/>
          </p:cNvSpPr>
          <p:nvPr/>
        </p:nvSpPr>
        <p:spPr bwMode="auto">
          <a:xfrm rot="10800000">
            <a:off x="4727924" y="5812961"/>
            <a:ext cx="38100" cy="96837"/>
          </a:xfrm>
          <a:custGeom>
            <a:avLst/>
            <a:gdLst>
              <a:gd name="T0" fmla="*/ 85045 w 21600"/>
              <a:gd name="T1" fmla="*/ 0 h 21957"/>
              <a:gd name="T2" fmla="*/ 0 w 21600"/>
              <a:gd name="T3" fmla="*/ 427080 h 21957"/>
              <a:gd name="T4" fmla="*/ 0 w 21600"/>
              <a:gd name="T5" fmla="*/ 6942 h 21957"/>
              <a:gd name="T6" fmla="*/ 0 60000 65536"/>
              <a:gd name="T7" fmla="*/ 0 60000 65536"/>
              <a:gd name="T8" fmla="*/ 0 60000 65536"/>
              <a:gd name="T9" fmla="*/ 0 w 21600"/>
              <a:gd name="T10" fmla="*/ 0 h 21957"/>
              <a:gd name="T11" fmla="*/ 21600 w 21600"/>
              <a:gd name="T12" fmla="*/ 21957 h 21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957" fill="none" extrusionOk="0">
                <a:moveTo>
                  <a:pt x="21597" y="-1"/>
                </a:moveTo>
                <a:cubicBezTo>
                  <a:pt x="21599" y="118"/>
                  <a:pt x="21600" y="237"/>
                  <a:pt x="21600" y="357"/>
                </a:cubicBezTo>
                <a:cubicBezTo>
                  <a:pt x="21600" y="12286"/>
                  <a:pt x="11929" y="21957"/>
                  <a:pt x="-1" y="21957"/>
                </a:cubicBezTo>
              </a:path>
              <a:path w="21600" h="21957" stroke="0" extrusionOk="0">
                <a:moveTo>
                  <a:pt x="21597" y="-1"/>
                </a:moveTo>
                <a:cubicBezTo>
                  <a:pt x="21599" y="118"/>
                  <a:pt x="21600" y="237"/>
                  <a:pt x="21600" y="357"/>
                </a:cubicBezTo>
                <a:cubicBezTo>
                  <a:pt x="21600" y="12286"/>
                  <a:pt x="11929" y="21957"/>
                  <a:pt x="-1" y="21957"/>
                </a:cubicBezTo>
                <a:lnTo>
                  <a:pt x="0" y="357"/>
                </a:lnTo>
                <a:lnTo>
                  <a:pt x="21597" y="-1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3" name="Arc 909"/>
          <p:cNvSpPr>
            <a:spLocks/>
          </p:cNvSpPr>
          <p:nvPr/>
        </p:nvSpPr>
        <p:spPr bwMode="auto">
          <a:xfrm rot="10800000">
            <a:off x="4708164" y="5903392"/>
            <a:ext cx="38100" cy="95250"/>
          </a:xfrm>
          <a:custGeom>
            <a:avLst/>
            <a:gdLst>
              <a:gd name="T0" fmla="*/ 0 w 21597"/>
              <a:gd name="T1" fmla="*/ 413368 h 21585"/>
              <a:gd name="T2" fmla="*/ 81945 w 21597"/>
              <a:gd name="T3" fmla="*/ 0 h 21585"/>
              <a:gd name="T4" fmla="*/ 85069 w 21597"/>
              <a:gd name="T5" fmla="*/ 420318 h 21585"/>
              <a:gd name="T6" fmla="*/ 0 60000 65536"/>
              <a:gd name="T7" fmla="*/ 0 60000 65536"/>
              <a:gd name="T8" fmla="*/ 0 60000 65536"/>
              <a:gd name="T9" fmla="*/ 0 w 21597"/>
              <a:gd name="T10" fmla="*/ 0 h 21585"/>
              <a:gd name="T11" fmla="*/ 21597 w 21597"/>
              <a:gd name="T12" fmla="*/ 21585 h 215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85" fill="none" extrusionOk="0">
                <a:moveTo>
                  <a:pt x="-1" y="21227"/>
                </a:moveTo>
                <a:cubicBezTo>
                  <a:pt x="189" y="9746"/>
                  <a:pt x="9329" y="421"/>
                  <a:pt x="20803" y="-1"/>
                </a:cubicBezTo>
              </a:path>
              <a:path w="21597" h="21585" stroke="0" extrusionOk="0">
                <a:moveTo>
                  <a:pt x="-1" y="21227"/>
                </a:moveTo>
                <a:cubicBezTo>
                  <a:pt x="189" y="9746"/>
                  <a:pt x="9329" y="421"/>
                  <a:pt x="20803" y="-1"/>
                </a:cubicBezTo>
                <a:lnTo>
                  <a:pt x="21597" y="21585"/>
                </a:lnTo>
                <a:lnTo>
                  <a:pt x="-1" y="2122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4" name="Arc 910"/>
          <p:cNvSpPr>
            <a:spLocks/>
          </p:cNvSpPr>
          <p:nvPr/>
        </p:nvSpPr>
        <p:spPr bwMode="auto">
          <a:xfrm>
            <a:off x="4276368" y="5897042"/>
            <a:ext cx="39511" cy="96838"/>
          </a:xfrm>
          <a:custGeom>
            <a:avLst/>
            <a:gdLst>
              <a:gd name="T0" fmla="*/ 91472 w 21600"/>
              <a:gd name="T1" fmla="*/ 434148 h 21600"/>
              <a:gd name="T2" fmla="*/ 0 w 21600"/>
              <a:gd name="T3" fmla="*/ 0 h 21600"/>
              <a:gd name="T4" fmla="*/ 91472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5" name="Arc 911"/>
          <p:cNvSpPr>
            <a:spLocks/>
          </p:cNvSpPr>
          <p:nvPr/>
        </p:nvSpPr>
        <p:spPr bwMode="auto">
          <a:xfrm>
            <a:off x="4243937" y="5798617"/>
            <a:ext cx="42333" cy="96838"/>
          </a:xfrm>
          <a:custGeom>
            <a:avLst/>
            <a:gdLst>
              <a:gd name="T0" fmla="*/ 0 w 22371"/>
              <a:gd name="T1" fmla="*/ 282 h 21600"/>
              <a:gd name="T2" fmla="*/ 101388 w 22371"/>
              <a:gd name="T3" fmla="*/ 434148 h 21600"/>
              <a:gd name="T4" fmla="*/ 3493 w 22371"/>
              <a:gd name="T5" fmla="*/ 434148 h 21600"/>
              <a:gd name="T6" fmla="*/ 0 60000 65536"/>
              <a:gd name="T7" fmla="*/ 0 60000 65536"/>
              <a:gd name="T8" fmla="*/ 0 60000 65536"/>
              <a:gd name="T9" fmla="*/ 0 w 22371"/>
              <a:gd name="T10" fmla="*/ 0 h 21600"/>
              <a:gd name="T11" fmla="*/ 22371 w 2237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71" h="21600" fill="none" extrusionOk="0">
                <a:moveTo>
                  <a:pt x="-1" y="13"/>
                </a:moveTo>
                <a:cubicBezTo>
                  <a:pt x="256" y="4"/>
                  <a:pt x="513" y="-1"/>
                  <a:pt x="771" y="-1"/>
                </a:cubicBezTo>
                <a:cubicBezTo>
                  <a:pt x="12700" y="-1"/>
                  <a:pt x="22371" y="9670"/>
                  <a:pt x="22371" y="21600"/>
                </a:cubicBezTo>
              </a:path>
              <a:path w="22371" h="21600" stroke="0" extrusionOk="0">
                <a:moveTo>
                  <a:pt x="-1" y="13"/>
                </a:moveTo>
                <a:cubicBezTo>
                  <a:pt x="256" y="4"/>
                  <a:pt x="513" y="-1"/>
                  <a:pt x="771" y="-1"/>
                </a:cubicBezTo>
                <a:cubicBezTo>
                  <a:pt x="12700" y="-1"/>
                  <a:pt x="22371" y="9670"/>
                  <a:pt x="22371" y="21600"/>
                </a:cubicBezTo>
                <a:lnTo>
                  <a:pt x="771" y="21600"/>
                </a:lnTo>
                <a:lnTo>
                  <a:pt x="-1" y="1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6" name="Arc 912"/>
          <p:cNvSpPr>
            <a:spLocks/>
          </p:cNvSpPr>
          <p:nvPr/>
        </p:nvSpPr>
        <p:spPr bwMode="auto">
          <a:xfrm>
            <a:off x="4186053" y="5889161"/>
            <a:ext cx="28222" cy="96837"/>
          </a:xfrm>
          <a:custGeom>
            <a:avLst/>
            <a:gdLst>
              <a:gd name="T0" fmla="*/ 62376 w 22652"/>
              <a:gd name="T1" fmla="*/ 0 h 21600"/>
              <a:gd name="T2" fmla="*/ 0 w 22652"/>
              <a:gd name="T3" fmla="*/ 1943980 h 21600"/>
              <a:gd name="T4" fmla="*/ 2897 w 22652"/>
              <a:gd name="T5" fmla="*/ 0 h 21600"/>
              <a:gd name="T6" fmla="*/ 0 60000 65536"/>
              <a:gd name="T7" fmla="*/ 0 60000 65536"/>
              <a:gd name="T8" fmla="*/ 0 60000 65536"/>
              <a:gd name="T9" fmla="*/ 0 w 22652"/>
              <a:gd name="T10" fmla="*/ 0 h 21600"/>
              <a:gd name="T11" fmla="*/ 22652 w 2265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52" h="21600" fill="none" extrusionOk="0">
                <a:moveTo>
                  <a:pt x="22652" y="0"/>
                </a:moveTo>
                <a:cubicBezTo>
                  <a:pt x="22652" y="11929"/>
                  <a:pt x="12981" y="21600"/>
                  <a:pt x="1052" y="21600"/>
                </a:cubicBezTo>
                <a:cubicBezTo>
                  <a:pt x="701" y="21599"/>
                  <a:pt x="350" y="21591"/>
                  <a:pt x="-1" y="21574"/>
                </a:cubicBezTo>
              </a:path>
              <a:path w="22652" h="21600" stroke="0" extrusionOk="0">
                <a:moveTo>
                  <a:pt x="22652" y="0"/>
                </a:moveTo>
                <a:cubicBezTo>
                  <a:pt x="22652" y="11929"/>
                  <a:pt x="12981" y="21600"/>
                  <a:pt x="1052" y="21600"/>
                </a:cubicBezTo>
                <a:cubicBezTo>
                  <a:pt x="701" y="21599"/>
                  <a:pt x="350" y="21591"/>
                  <a:pt x="-1" y="21574"/>
                </a:cubicBezTo>
                <a:lnTo>
                  <a:pt x="1052" y="0"/>
                </a:lnTo>
                <a:lnTo>
                  <a:pt x="22652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7" name="Arc 913"/>
          <p:cNvSpPr>
            <a:spLocks/>
          </p:cNvSpPr>
          <p:nvPr/>
        </p:nvSpPr>
        <p:spPr bwMode="auto">
          <a:xfrm>
            <a:off x="4211453" y="5801792"/>
            <a:ext cx="29634" cy="95250"/>
          </a:xfrm>
          <a:custGeom>
            <a:avLst/>
            <a:gdLst>
              <a:gd name="T0" fmla="*/ 0 w 21600"/>
              <a:gd name="T1" fmla="*/ 420493 h 21576"/>
              <a:gd name="T2" fmla="*/ 49008 w 21600"/>
              <a:gd name="T3" fmla="*/ 0 h 21576"/>
              <a:gd name="T4" fmla="*/ 51455 w 21600"/>
              <a:gd name="T5" fmla="*/ 420493 h 21576"/>
              <a:gd name="T6" fmla="*/ 0 60000 65536"/>
              <a:gd name="T7" fmla="*/ 0 60000 65536"/>
              <a:gd name="T8" fmla="*/ 0 60000 65536"/>
              <a:gd name="T9" fmla="*/ 0 w 21600"/>
              <a:gd name="T10" fmla="*/ 0 h 21576"/>
              <a:gd name="T11" fmla="*/ 21600 w 21600"/>
              <a:gd name="T12" fmla="*/ 21576 h 21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76" fill="none" extrusionOk="0">
                <a:moveTo>
                  <a:pt x="-1" y="21575"/>
                </a:moveTo>
                <a:cubicBezTo>
                  <a:pt x="-1" y="10045"/>
                  <a:pt x="9055" y="548"/>
                  <a:pt x="20573" y="0"/>
                </a:cubicBezTo>
              </a:path>
              <a:path w="21600" h="21576" stroke="0" extrusionOk="0">
                <a:moveTo>
                  <a:pt x="-1" y="21575"/>
                </a:moveTo>
                <a:cubicBezTo>
                  <a:pt x="-1" y="10045"/>
                  <a:pt x="9055" y="548"/>
                  <a:pt x="20573" y="0"/>
                </a:cubicBezTo>
                <a:lnTo>
                  <a:pt x="21600" y="21576"/>
                </a:lnTo>
                <a:lnTo>
                  <a:pt x="-1" y="21575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8" name="Arc 914"/>
          <p:cNvSpPr>
            <a:spLocks/>
          </p:cNvSpPr>
          <p:nvPr/>
        </p:nvSpPr>
        <p:spPr bwMode="auto">
          <a:xfrm>
            <a:off x="4404776" y="5897042"/>
            <a:ext cx="39511" cy="96838"/>
          </a:xfrm>
          <a:custGeom>
            <a:avLst/>
            <a:gdLst>
              <a:gd name="T0" fmla="*/ 91472 w 21600"/>
              <a:gd name="T1" fmla="*/ 434148 h 21600"/>
              <a:gd name="T2" fmla="*/ 0 w 21600"/>
              <a:gd name="T3" fmla="*/ 0 h 21600"/>
              <a:gd name="T4" fmla="*/ 91472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69" name="Arc 915"/>
          <p:cNvSpPr>
            <a:spLocks/>
          </p:cNvSpPr>
          <p:nvPr/>
        </p:nvSpPr>
        <p:spPr bwMode="auto">
          <a:xfrm>
            <a:off x="4372332" y="5803436"/>
            <a:ext cx="42333" cy="98425"/>
          </a:xfrm>
          <a:custGeom>
            <a:avLst/>
            <a:gdLst>
              <a:gd name="T0" fmla="*/ 0 w 22362"/>
              <a:gd name="T1" fmla="*/ 292 h 21600"/>
              <a:gd name="T2" fmla="*/ 101428 w 22362"/>
              <a:gd name="T3" fmla="*/ 441208 h 21600"/>
              <a:gd name="T4" fmla="*/ 3469 w 22362"/>
              <a:gd name="T5" fmla="*/ 448494 h 21600"/>
              <a:gd name="T6" fmla="*/ 0 60000 65536"/>
              <a:gd name="T7" fmla="*/ 0 60000 65536"/>
              <a:gd name="T8" fmla="*/ 0 60000 65536"/>
              <a:gd name="T9" fmla="*/ 0 w 22362"/>
              <a:gd name="T10" fmla="*/ 0 h 21600"/>
              <a:gd name="T11" fmla="*/ 22362 w 2236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62" h="21600" fill="none" extrusionOk="0">
                <a:moveTo>
                  <a:pt x="-1" y="13"/>
                </a:moveTo>
                <a:cubicBezTo>
                  <a:pt x="254" y="4"/>
                  <a:pt x="509" y="-1"/>
                  <a:pt x="765" y="-1"/>
                </a:cubicBezTo>
                <a:cubicBezTo>
                  <a:pt x="12557" y="-1"/>
                  <a:pt x="22170" y="9458"/>
                  <a:pt x="22362" y="21248"/>
                </a:cubicBezTo>
              </a:path>
              <a:path w="22362" h="21600" stroke="0" extrusionOk="0">
                <a:moveTo>
                  <a:pt x="-1" y="13"/>
                </a:moveTo>
                <a:cubicBezTo>
                  <a:pt x="254" y="4"/>
                  <a:pt x="509" y="-1"/>
                  <a:pt x="765" y="-1"/>
                </a:cubicBezTo>
                <a:cubicBezTo>
                  <a:pt x="12557" y="-1"/>
                  <a:pt x="22170" y="9458"/>
                  <a:pt x="22362" y="21248"/>
                </a:cubicBezTo>
                <a:lnTo>
                  <a:pt x="765" y="21600"/>
                </a:lnTo>
                <a:lnTo>
                  <a:pt x="-1" y="1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0" name="Arc 916"/>
          <p:cNvSpPr>
            <a:spLocks/>
          </p:cNvSpPr>
          <p:nvPr/>
        </p:nvSpPr>
        <p:spPr bwMode="auto">
          <a:xfrm>
            <a:off x="4324342" y="5897042"/>
            <a:ext cx="28222" cy="96838"/>
          </a:xfrm>
          <a:custGeom>
            <a:avLst/>
            <a:gdLst>
              <a:gd name="T0" fmla="*/ 46670 w 21600"/>
              <a:gd name="T1" fmla="*/ 0 h 21600"/>
              <a:gd name="T2" fmla="*/ 0 w 21600"/>
              <a:gd name="T3" fmla="*/ 434148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1" name="Arc 917"/>
          <p:cNvSpPr>
            <a:spLocks/>
          </p:cNvSpPr>
          <p:nvPr/>
        </p:nvSpPr>
        <p:spPr bwMode="auto">
          <a:xfrm>
            <a:off x="4346919" y="5808142"/>
            <a:ext cx="29634" cy="95250"/>
          </a:xfrm>
          <a:custGeom>
            <a:avLst/>
            <a:gdLst>
              <a:gd name="T0" fmla="*/ 0 w 21597"/>
              <a:gd name="T1" fmla="*/ 413671 h 21577"/>
              <a:gd name="T2" fmla="*/ 49091 w 21597"/>
              <a:gd name="T3" fmla="*/ 0 h 21577"/>
              <a:gd name="T4" fmla="*/ 51462 w 21597"/>
              <a:gd name="T5" fmla="*/ 420474 h 21577"/>
              <a:gd name="T6" fmla="*/ 0 60000 65536"/>
              <a:gd name="T7" fmla="*/ 0 60000 65536"/>
              <a:gd name="T8" fmla="*/ 0 60000 65536"/>
              <a:gd name="T9" fmla="*/ 0 w 21597"/>
              <a:gd name="T10" fmla="*/ 0 h 21577"/>
              <a:gd name="T11" fmla="*/ 21597 w 21597"/>
              <a:gd name="T12" fmla="*/ 21577 h 21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77" fill="none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</a:path>
              <a:path w="21597" h="21577" stroke="0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  <a:lnTo>
                  <a:pt x="21597" y="21577"/>
                </a:lnTo>
                <a:lnTo>
                  <a:pt x="-1" y="2122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2" name="Arc 918"/>
          <p:cNvSpPr>
            <a:spLocks/>
          </p:cNvSpPr>
          <p:nvPr/>
        </p:nvSpPr>
        <p:spPr bwMode="auto">
          <a:xfrm>
            <a:off x="4517665" y="5897042"/>
            <a:ext cx="39511" cy="96838"/>
          </a:xfrm>
          <a:custGeom>
            <a:avLst/>
            <a:gdLst>
              <a:gd name="T0" fmla="*/ 91472 w 21600"/>
              <a:gd name="T1" fmla="*/ 434148 h 21600"/>
              <a:gd name="T2" fmla="*/ 0 w 21600"/>
              <a:gd name="T3" fmla="*/ 0 h 21600"/>
              <a:gd name="T4" fmla="*/ 91472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3" name="Arc 919"/>
          <p:cNvSpPr>
            <a:spLocks/>
          </p:cNvSpPr>
          <p:nvPr/>
        </p:nvSpPr>
        <p:spPr bwMode="auto">
          <a:xfrm>
            <a:off x="4489448" y="5803436"/>
            <a:ext cx="39511" cy="98425"/>
          </a:xfrm>
          <a:custGeom>
            <a:avLst/>
            <a:gdLst>
              <a:gd name="T0" fmla="*/ 0 w 22348"/>
              <a:gd name="T1" fmla="*/ 269 h 21600"/>
              <a:gd name="T2" fmla="*/ 88411 w 22348"/>
              <a:gd name="T3" fmla="*/ 441081 h 21600"/>
              <a:gd name="T4" fmla="*/ 2972 w 22348"/>
              <a:gd name="T5" fmla="*/ 448494 h 21600"/>
              <a:gd name="T6" fmla="*/ 0 60000 65536"/>
              <a:gd name="T7" fmla="*/ 0 60000 65536"/>
              <a:gd name="T8" fmla="*/ 0 60000 65536"/>
              <a:gd name="T9" fmla="*/ 0 w 22348"/>
              <a:gd name="T10" fmla="*/ 0 h 21600"/>
              <a:gd name="T11" fmla="*/ 22348 w 2234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48" h="21600" fill="none" extrusionOk="0">
                <a:moveTo>
                  <a:pt x="0" y="13"/>
                </a:moveTo>
                <a:cubicBezTo>
                  <a:pt x="250" y="4"/>
                  <a:pt x="500" y="-1"/>
                  <a:pt x="751" y="-1"/>
                </a:cubicBezTo>
                <a:cubicBezTo>
                  <a:pt x="12541" y="-1"/>
                  <a:pt x="22153" y="9454"/>
                  <a:pt x="22348" y="21242"/>
                </a:cubicBezTo>
              </a:path>
              <a:path w="22348" h="21600" stroke="0" extrusionOk="0">
                <a:moveTo>
                  <a:pt x="0" y="13"/>
                </a:moveTo>
                <a:cubicBezTo>
                  <a:pt x="250" y="4"/>
                  <a:pt x="500" y="-1"/>
                  <a:pt x="751" y="-1"/>
                </a:cubicBezTo>
                <a:cubicBezTo>
                  <a:pt x="12541" y="-1"/>
                  <a:pt x="22153" y="9454"/>
                  <a:pt x="22348" y="21242"/>
                </a:cubicBezTo>
                <a:lnTo>
                  <a:pt x="751" y="21600"/>
                </a:lnTo>
                <a:lnTo>
                  <a:pt x="0" y="1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4" name="Arc 920"/>
          <p:cNvSpPr>
            <a:spLocks/>
          </p:cNvSpPr>
          <p:nvPr/>
        </p:nvSpPr>
        <p:spPr bwMode="auto">
          <a:xfrm>
            <a:off x="4440053" y="5897042"/>
            <a:ext cx="29634" cy="96838"/>
          </a:xfrm>
          <a:custGeom>
            <a:avLst/>
            <a:gdLst>
              <a:gd name="T0" fmla="*/ 49169 w 22604"/>
              <a:gd name="T1" fmla="*/ 0 h 21600"/>
              <a:gd name="T2" fmla="*/ 0 w 22604"/>
              <a:gd name="T3" fmla="*/ 433686 h 21600"/>
              <a:gd name="T4" fmla="*/ 2184 w 22604"/>
              <a:gd name="T5" fmla="*/ 0 h 21600"/>
              <a:gd name="T6" fmla="*/ 0 60000 65536"/>
              <a:gd name="T7" fmla="*/ 0 60000 65536"/>
              <a:gd name="T8" fmla="*/ 0 60000 65536"/>
              <a:gd name="T9" fmla="*/ 0 w 22604"/>
              <a:gd name="T10" fmla="*/ 0 h 21600"/>
              <a:gd name="T11" fmla="*/ 22604 w 22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04" h="21600" fill="none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</a:path>
              <a:path w="22604" h="21600" stroke="0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  <a:lnTo>
                  <a:pt x="1004" y="0"/>
                </a:lnTo>
                <a:lnTo>
                  <a:pt x="22604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5" name="Arc 921"/>
          <p:cNvSpPr>
            <a:spLocks/>
          </p:cNvSpPr>
          <p:nvPr/>
        </p:nvSpPr>
        <p:spPr bwMode="auto">
          <a:xfrm>
            <a:off x="4464042" y="5811317"/>
            <a:ext cx="28222" cy="95250"/>
          </a:xfrm>
          <a:custGeom>
            <a:avLst/>
            <a:gdLst>
              <a:gd name="T0" fmla="*/ 0 w 21597"/>
              <a:gd name="T1" fmla="*/ 413671 h 21577"/>
              <a:gd name="T2" fmla="*/ 44525 w 21597"/>
              <a:gd name="T3" fmla="*/ 0 h 21577"/>
              <a:gd name="T4" fmla="*/ 46676 w 21597"/>
              <a:gd name="T5" fmla="*/ 420474 h 21577"/>
              <a:gd name="T6" fmla="*/ 0 60000 65536"/>
              <a:gd name="T7" fmla="*/ 0 60000 65536"/>
              <a:gd name="T8" fmla="*/ 0 60000 65536"/>
              <a:gd name="T9" fmla="*/ 0 w 21597"/>
              <a:gd name="T10" fmla="*/ 0 h 21577"/>
              <a:gd name="T11" fmla="*/ 21597 w 21597"/>
              <a:gd name="T12" fmla="*/ 21577 h 21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77" fill="none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</a:path>
              <a:path w="21597" h="21577" stroke="0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  <a:lnTo>
                  <a:pt x="21597" y="21577"/>
                </a:lnTo>
                <a:lnTo>
                  <a:pt x="-1" y="2122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6" name="Arc 922"/>
          <p:cNvSpPr>
            <a:spLocks/>
          </p:cNvSpPr>
          <p:nvPr/>
        </p:nvSpPr>
        <p:spPr bwMode="auto">
          <a:xfrm>
            <a:off x="4650337" y="5897042"/>
            <a:ext cx="42333" cy="96838"/>
          </a:xfrm>
          <a:custGeom>
            <a:avLst/>
            <a:gdLst>
              <a:gd name="T0" fmla="*/ 101327 w 21600"/>
              <a:gd name="T1" fmla="*/ 434409 h 21587"/>
              <a:gd name="T2" fmla="*/ 0 w 21600"/>
              <a:gd name="T3" fmla="*/ 0 h 21587"/>
              <a:gd name="T4" fmla="*/ 105007 w 21600"/>
              <a:gd name="T5" fmla="*/ 0 h 21587"/>
              <a:gd name="T6" fmla="*/ 0 60000 65536"/>
              <a:gd name="T7" fmla="*/ 0 60000 65536"/>
              <a:gd name="T8" fmla="*/ 0 60000 65536"/>
              <a:gd name="T9" fmla="*/ 0 w 21600"/>
              <a:gd name="T10" fmla="*/ 0 h 21587"/>
              <a:gd name="T11" fmla="*/ 21600 w 21600"/>
              <a:gd name="T12" fmla="*/ 21587 h 2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7" fill="none" extrusionOk="0">
                <a:moveTo>
                  <a:pt x="20843" y="21586"/>
                </a:moveTo>
                <a:cubicBezTo>
                  <a:pt x="9215" y="21178"/>
                  <a:pt x="-1" y="11634"/>
                  <a:pt x="-1" y="-1"/>
                </a:cubicBezTo>
              </a:path>
              <a:path w="21600" h="21587" stroke="0" extrusionOk="0">
                <a:moveTo>
                  <a:pt x="20843" y="21586"/>
                </a:moveTo>
                <a:cubicBezTo>
                  <a:pt x="9215" y="21178"/>
                  <a:pt x="-1" y="11634"/>
                  <a:pt x="-1" y="-1"/>
                </a:cubicBezTo>
                <a:lnTo>
                  <a:pt x="21600" y="0"/>
                </a:lnTo>
                <a:lnTo>
                  <a:pt x="20843" y="2158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7" name="Arc 923"/>
          <p:cNvSpPr>
            <a:spLocks/>
          </p:cNvSpPr>
          <p:nvPr/>
        </p:nvSpPr>
        <p:spPr bwMode="auto">
          <a:xfrm>
            <a:off x="4617881" y="5803436"/>
            <a:ext cx="42333" cy="98425"/>
          </a:xfrm>
          <a:custGeom>
            <a:avLst/>
            <a:gdLst>
              <a:gd name="T0" fmla="*/ 0 w 22335"/>
              <a:gd name="T1" fmla="*/ 269 h 21600"/>
              <a:gd name="T2" fmla="*/ 101551 w 22335"/>
              <a:gd name="T3" fmla="*/ 441208 h 21600"/>
              <a:gd name="T4" fmla="*/ 3356 w 22335"/>
              <a:gd name="T5" fmla="*/ 448494 h 21600"/>
              <a:gd name="T6" fmla="*/ 0 60000 65536"/>
              <a:gd name="T7" fmla="*/ 0 60000 65536"/>
              <a:gd name="T8" fmla="*/ 0 60000 65536"/>
              <a:gd name="T9" fmla="*/ 0 w 22335"/>
              <a:gd name="T10" fmla="*/ 0 h 21600"/>
              <a:gd name="T11" fmla="*/ 22335 w 2233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35" h="21600" fill="none" extrusionOk="0">
                <a:moveTo>
                  <a:pt x="-1" y="12"/>
                </a:moveTo>
                <a:cubicBezTo>
                  <a:pt x="245" y="4"/>
                  <a:pt x="491" y="-1"/>
                  <a:pt x="738" y="-1"/>
                </a:cubicBezTo>
                <a:cubicBezTo>
                  <a:pt x="12530" y="-1"/>
                  <a:pt x="22143" y="9458"/>
                  <a:pt x="22335" y="21248"/>
                </a:cubicBezTo>
              </a:path>
              <a:path w="22335" h="21600" stroke="0" extrusionOk="0">
                <a:moveTo>
                  <a:pt x="-1" y="12"/>
                </a:moveTo>
                <a:cubicBezTo>
                  <a:pt x="245" y="4"/>
                  <a:pt x="491" y="-1"/>
                  <a:pt x="738" y="-1"/>
                </a:cubicBezTo>
                <a:cubicBezTo>
                  <a:pt x="12530" y="-1"/>
                  <a:pt x="22143" y="9458"/>
                  <a:pt x="22335" y="21248"/>
                </a:cubicBezTo>
                <a:lnTo>
                  <a:pt x="738" y="21600"/>
                </a:lnTo>
                <a:lnTo>
                  <a:pt x="-1" y="12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8" name="Arc 924"/>
          <p:cNvSpPr>
            <a:spLocks/>
          </p:cNvSpPr>
          <p:nvPr/>
        </p:nvSpPr>
        <p:spPr bwMode="auto">
          <a:xfrm>
            <a:off x="4565670" y="5897042"/>
            <a:ext cx="29633" cy="96838"/>
          </a:xfrm>
          <a:custGeom>
            <a:avLst/>
            <a:gdLst>
              <a:gd name="T0" fmla="*/ 49166 w 22604"/>
              <a:gd name="T1" fmla="*/ 0 h 21600"/>
              <a:gd name="T2" fmla="*/ 0 w 22604"/>
              <a:gd name="T3" fmla="*/ 433686 h 21600"/>
              <a:gd name="T4" fmla="*/ 2184 w 22604"/>
              <a:gd name="T5" fmla="*/ 0 h 21600"/>
              <a:gd name="T6" fmla="*/ 0 60000 65536"/>
              <a:gd name="T7" fmla="*/ 0 60000 65536"/>
              <a:gd name="T8" fmla="*/ 0 60000 65536"/>
              <a:gd name="T9" fmla="*/ 0 w 22604"/>
              <a:gd name="T10" fmla="*/ 0 h 21600"/>
              <a:gd name="T11" fmla="*/ 22604 w 22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04" h="21600" fill="none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</a:path>
              <a:path w="22604" h="21600" stroke="0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  <a:lnTo>
                  <a:pt x="1004" y="0"/>
                </a:lnTo>
                <a:lnTo>
                  <a:pt x="22604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79" name="Arc 925"/>
          <p:cNvSpPr>
            <a:spLocks/>
          </p:cNvSpPr>
          <p:nvPr/>
        </p:nvSpPr>
        <p:spPr bwMode="auto">
          <a:xfrm>
            <a:off x="4591046" y="5811317"/>
            <a:ext cx="26811" cy="95250"/>
          </a:xfrm>
          <a:custGeom>
            <a:avLst/>
            <a:gdLst>
              <a:gd name="T0" fmla="*/ 0 w 21597"/>
              <a:gd name="T1" fmla="*/ 413732 h 21575"/>
              <a:gd name="T2" fmla="*/ 40088 w 21597"/>
              <a:gd name="T3" fmla="*/ 0 h 21575"/>
              <a:gd name="T4" fmla="*/ 42124 w 21597"/>
              <a:gd name="T5" fmla="*/ 420513 h 21575"/>
              <a:gd name="T6" fmla="*/ 0 60000 65536"/>
              <a:gd name="T7" fmla="*/ 0 60000 65536"/>
              <a:gd name="T8" fmla="*/ 0 60000 65536"/>
              <a:gd name="T9" fmla="*/ 0 w 21597"/>
              <a:gd name="T10" fmla="*/ 0 h 21575"/>
              <a:gd name="T11" fmla="*/ 21597 w 21597"/>
              <a:gd name="T12" fmla="*/ 21575 h 215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75" fill="none" extrusionOk="0">
                <a:moveTo>
                  <a:pt x="-1" y="21226"/>
                </a:moveTo>
                <a:cubicBezTo>
                  <a:pt x="183" y="9839"/>
                  <a:pt x="9177" y="550"/>
                  <a:pt x="20553" y="0"/>
                </a:cubicBezTo>
              </a:path>
              <a:path w="21597" h="21575" stroke="0" extrusionOk="0">
                <a:moveTo>
                  <a:pt x="-1" y="21226"/>
                </a:moveTo>
                <a:cubicBezTo>
                  <a:pt x="183" y="9839"/>
                  <a:pt x="9177" y="550"/>
                  <a:pt x="20553" y="0"/>
                </a:cubicBezTo>
                <a:lnTo>
                  <a:pt x="21597" y="21575"/>
                </a:lnTo>
                <a:lnTo>
                  <a:pt x="-1" y="2122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80" name="Arc 926"/>
          <p:cNvSpPr>
            <a:spLocks/>
          </p:cNvSpPr>
          <p:nvPr/>
        </p:nvSpPr>
        <p:spPr bwMode="auto">
          <a:xfrm rot="10800000">
            <a:off x="4890198" y="5833542"/>
            <a:ext cx="31044" cy="96838"/>
          </a:xfrm>
          <a:custGeom>
            <a:avLst/>
            <a:gdLst>
              <a:gd name="T0" fmla="*/ 56470 w 21600"/>
              <a:gd name="T1" fmla="*/ 427089 h 21957"/>
              <a:gd name="T2" fmla="*/ 8 w 21600"/>
              <a:gd name="T3" fmla="*/ 0 h 21957"/>
              <a:gd name="T4" fmla="*/ 56470 w 21600"/>
              <a:gd name="T5" fmla="*/ 6942 h 21957"/>
              <a:gd name="T6" fmla="*/ 0 60000 65536"/>
              <a:gd name="T7" fmla="*/ 0 60000 65536"/>
              <a:gd name="T8" fmla="*/ 0 60000 65536"/>
              <a:gd name="T9" fmla="*/ 0 w 21600"/>
              <a:gd name="T10" fmla="*/ 0 h 21957"/>
              <a:gd name="T11" fmla="*/ 21600 w 21600"/>
              <a:gd name="T12" fmla="*/ 21957 h 21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957" fill="none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</a:path>
              <a:path w="21600" h="21957" stroke="0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  <a:lnTo>
                  <a:pt x="21600" y="357"/>
                </a:lnTo>
                <a:lnTo>
                  <a:pt x="21600" y="2195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81" name="Arc 927"/>
          <p:cNvSpPr>
            <a:spLocks/>
          </p:cNvSpPr>
          <p:nvPr/>
        </p:nvSpPr>
        <p:spPr bwMode="auto">
          <a:xfrm rot="10800000">
            <a:off x="4814001" y="5925617"/>
            <a:ext cx="40922" cy="96838"/>
          </a:xfrm>
          <a:custGeom>
            <a:avLst/>
            <a:gdLst>
              <a:gd name="T0" fmla="*/ 0 w 21600"/>
              <a:gd name="T1" fmla="*/ 434409 h 21587"/>
              <a:gd name="T2" fmla="*/ 94683 w 21600"/>
              <a:gd name="T3" fmla="*/ 0 h 21587"/>
              <a:gd name="T4" fmla="*/ 98121 w 21600"/>
              <a:gd name="T5" fmla="*/ 434409 h 21587"/>
              <a:gd name="T6" fmla="*/ 0 60000 65536"/>
              <a:gd name="T7" fmla="*/ 0 60000 65536"/>
              <a:gd name="T8" fmla="*/ 0 60000 65536"/>
              <a:gd name="T9" fmla="*/ 0 w 21600"/>
              <a:gd name="T10" fmla="*/ 0 h 21587"/>
              <a:gd name="T11" fmla="*/ 21600 w 21600"/>
              <a:gd name="T12" fmla="*/ 21587 h 2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7" fill="none" extrusionOk="0">
                <a:moveTo>
                  <a:pt x="-1" y="21586"/>
                </a:moveTo>
                <a:cubicBezTo>
                  <a:pt x="-1" y="9952"/>
                  <a:pt x="9215" y="408"/>
                  <a:pt x="20843" y="0"/>
                </a:cubicBezTo>
              </a:path>
              <a:path w="21600" h="21587" stroke="0" extrusionOk="0">
                <a:moveTo>
                  <a:pt x="-1" y="21586"/>
                </a:moveTo>
                <a:cubicBezTo>
                  <a:pt x="-1" y="9952"/>
                  <a:pt x="9215" y="408"/>
                  <a:pt x="20843" y="0"/>
                </a:cubicBezTo>
                <a:lnTo>
                  <a:pt x="21600" y="21587"/>
                </a:lnTo>
                <a:lnTo>
                  <a:pt x="-1" y="2158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82" name="Arc 928"/>
          <p:cNvSpPr>
            <a:spLocks/>
          </p:cNvSpPr>
          <p:nvPr/>
        </p:nvSpPr>
        <p:spPr bwMode="auto">
          <a:xfrm rot="10800000">
            <a:off x="4905724" y="5938373"/>
            <a:ext cx="31044" cy="98425"/>
          </a:xfrm>
          <a:custGeom>
            <a:avLst/>
            <a:gdLst>
              <a:gd name="T0" fmla="*/ 0 w 22592"/>
              <a:gd name="T1" fmla="*/ 478 h 21600"/>
              <a:gd name="T2" fmla="*/ 53991 w 22592"/>
              <a:gd name="T3" fmla="*/ 441021 h 21600"/>
              <a:gd name="T4" fmla="*/ 2378 w 22592"/>
              <a:gd name="T5" fmla="*/ 448494 h 21600"/>
              <a:gd name="T6" fmla="*/ 0 60000 65536"/>
              <a:gd name="T7" fmla="*/ 0 60000 65536"/>
              <a:gd name="T8" fmla="*/ 0 60000 65536"/>
              <a:gd name="T9" fmla="*/ 0 w 22592"/>
              <a:gd name="T10" fmla="*/ 0 h 21600"/>
              <a:gd name="T11" fmla="*/ 22592 w 225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592" h="21600" fill="none" extrusionOk="0">
                <a:moveTo>
                  <a:pt x="-1" y="22"/>
                </a:moveTo>
                <a:cubicBezTo>
                  <a:pt x="331" y="7"/>
                  <a:pt x="663" y="-1"/>
                  <a:pt x="995" y="-1"/>
                </a:cubicBezTo>
                <a:cubicBezTo>
                  <a:pt x="12783" y="-1"/>
                  <a:pt x="22395" y="9452"/>
                  <a:pt x="22591" y="21240"/>
                </a:cubicBezTo>
              </a:path>
              <a:path w="22592" h="21600" stroke="0" extrusionOk="0">
                <a:moveTo>
                  <a:pt x="-1" y="22"/>
                </a:moveTo>
                <a:cubicBezTo>
                  <a:pt x="331" y="7"/>
                  <a:pt x="663" y="-1"/>
                  <a:pt x="995" y="-1"/>
                </a:cubicBezTo>
                <a:cubicBezTo>
                  <a:pt x="12783" y="-1"/>
                  <a:pt x="22395" y="9452"/>
                  <a:pt x="22591" y="21240"/>
                </a:cubicBezTo>
                <a:lnTo>
                  <a:pt x="995" y="21600"/>
                </a:lnTo>
                <a:lnTo>
                  <a:pt x="-1" y="22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83" name="Arc 929"/>
          <p:cNvSpPr>
            <a:spLocks/>
          </p:cNvSpPr>
          <p:nvPr/>
        </p:nvSpPr>
        <p:spPr bwMode="auto">
          <a:xfrm rot="10800000">
            <a:off x="4778719" y="5930436"/>
            <a:ext cx="29634" cy="96837"/>
          </a:xfrm>
          <a:custGeom>
            <a:avLst/>
            <a:gdLst>
              <a:gd name="T0" fmla="*/ 0 w 21600"/>
              <a:gd name="T1" fmla="*/ 0 h 21600"/>
              <a:gd name="T2" fmla="*/ 51455 w 21600"/>
              <a:gd name="T3" fmla="*/ 434139 h 21600"/>
              <a:gd name="T4" fmla="*/ 0 w 21600"/>
              <a:gd name="T5" fmla="*/ 434139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984" name="Group 930"/>
          <p:cNvGrpSpPr>
            <a:grpSpLocks/>
          </p:cNvGrpSpPr>
          <p:nvPr/>
        </p:nvGrpSpPr>
        <p:grpSpPr bwMode="auto">
          <a:xfrm>
            <a:off x="4191697" y="5809786"/>
            <a:ext cx="746478" cy="211137"/>
            <a:chOff x="1755" y="3631"/>
            <a:chExt cx="529" cy="133"/>
          </a:xfrm>
        </p:grpSpPr>
        <p:sp>
          <p:nvSpPr>
            <p:cNvPr id="162369" name="Arc 931"/>
            <p:cNvSpPr>
              <a:spLocks/>
            </p:cNvSpPr>
            <p:nvPr/>
          </p:nvSpPr>
          <p:spPr bwMode="auto">
            <a:xfrm rot="10800000">
              <a:off x="2212" y="3700"/>
              <a:ext cx="28" cy="60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6"/>
                    <a:pt x="9351" y="399"/>
                    <a:pt x="20846" y="0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6"/>
                    <a:pt x="9351" y="399"/>
                    <a:pt x="20846" y="0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0" name="Arc 932"/>
            <p:cNvSpPr>
              <a:spLocks/>
            </p:cNvSpPr>
            <p:nvPr/>
          </p:nvSpPr>
          <p:spPr bwMode="auto">
            <a:xfrm rot="10800000">
              <a:off x="2188" y="3698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1" name="Arc 933"/>
            <p:cNvSpPr>
              <a:spLocks/>
            </p:cNvSpPr>
            <p:nvPr/>
          </p:nvSpPr>
          <p:spPr bwMode="auto">
            <a:xfrm rot="10800000">
              <a:off x="2230" y="3631"/>
              <a:ext cx="28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2" name="Arc 934"/>
            <p:cNvSpPr>
              <a:spLocks/>
            </p:cNvSpPr>
            <p:nvPr/>
          </p:nvSpPr>
          <p:spPr bwMode="auto">
            <a:xfrm rot="10800000">
              <a:off x="2179" y="3633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3" name="Arc 935"/>
            <p:cNvSpPr>
              <a:spLocks/>
            </p:cNvSpPr>
            <p:nvPr/>
          </p:nvSpPr>
          <p:spPr bwMode="auto">
            <a:xfrm rot="10800000">
              <a:off x="2146" y="3632"/>
              <a:ext cx="28" cy="62"/>
            </a:xfrm>
            <a:custGeom>
              <a:avLst/>
              <a:gdLst>
                <a:gd name="T0" fmla="*/ 0 w 22421"/>
                <a:gd name="T1" fmla="*/ 0 h 21964"/>
                <a:gd name="T2" fmla="*/ 0 w 22421"/>
                <a:gd name="T3" fmla="*/ 0 h 21964"/>
                <a:gd name="T4" fmla="*/ 0 w 22421"/>
                <a:gd name="T5" fmla="*/ 0 h 21964"/>
                <a:gd name="T6" fmla="*/ 0 60000 65536"/>
                <a:gd name="T7" fmla="*/ 0 60000 65536"/>
                <a:gd name="T8" fmla="*/ 0 60000 65536"/>
                <a:gd name="T9" fmla="*/ 0 w 22421"/>
                <a:gd name="T10" fmla="*/ 0 h 21964"/>
                <a:gd name="T11" fmla="*/ 22421 w 22421"/>
                <a:gd name="T12" fmla="*/ 21964 h 219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21" h="21964" fill="none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</a:path>
                <a:path w="22421" h="21964" stroke="0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  <a:lnTo>
                    <a:pt x="821" y="364"/>
                  </a:lnTo>
                  <a:lnTo>
                    <a:pt x="22417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4" name="Arc 936"/>
            <p:cNvSpPr>
              <a:spLocks/>
            </p:cNvSpPr>
            <p:nvPr/>
          </p:nvSpPr>
          <p:spPr bwMode="auto">
            <a:xfrm rot="10800000">
              <a:off x="2132" y="3703"/>
              <a:ext cx="27" cy="61"/>
            </a:xfrm>
            <a:custGeom>
              <a:avLst/>
              <a:gdLst>
                <a:gd name="T0" fmla="*/ 0 w 21600"/>
                <a:gd name="T1" fmla="*/ 0 h 21585"/>
                <a:gd name="T2" fmla="*/ 0 w 21600"/>
                <a:gd name="T3" fmla="*/ 0 h 21585"/>
                <a:gd name="T4" fmla="*/ 0 w 21600"/>
                <a:gd name="T5" fmla="*/ 0 h 215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5"/>
                <a:gd name="T11" fmla="*/ 21600 w 21600"/>
                <a:gd name="T12" fmla="*/ 21585 h 215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5" fill="none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</a:path>
                <a:path w="21600" h="21585" stroke="0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  <a:lnTo>
                    <a:pt x="21600" y="21585"/>
                  </a:lnTo>
                  <a:lnTo>
                    <a:pt x="-1" y="2158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5" name="Arc 937"/>
            <p:cNvSpPr>
              <a:spLocks/>
            </p:cNvSpPr>
            <p:nvPr/>
          </p:nvSpPr>
          <p:spPr bwMode="auto">
            <a:xfrm>
              <a:off x="1820" y="370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6" name="Arc 938"/>
            <p:cNvSpPr>
              <a:spLocks/>
            </p:cNvSpPr>
            <p:nvPr/>
          </p:nvSpPr>
          <p:spPr bwMode="auto">
            <a:xfrm>
              <a:off x="1798" y="3638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7" name="Arc 939"/>
            <p:cNvSpPr>
              <a:spLocks/>
            </p:cNvSpPr>
            <p:nvPr/>
          </p:nvSpPr>
          <p:spPr bwMode="auto">
            <a:xfrm>
              <a:off x="1755" y="3695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8" name="Arc 940"/>
            <p:cNvSpPr>
              <a:spLocks/>
            </p:cNvSpPr>
            <p:nvPr/>
          </p:nvSpPr>
          <p:spPr bwMode="auto">
            <a:xfrm>
              <a:off x="1774" y="3641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79" name="Arc 941"/>
            <p:cNvSpPr>
              <a:spLocks/>
            </p:cNvSpPr>
            <p:nvPr/>
          </p:nvSpPr>
          <p:spPr bwMode="auto">
            <a:xfrm>
              <a:off x="1910" y="370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0" name="Arc 942"/>
            <p:cNvSpPr>
              <a:spLocks/>
            </p:cNvSpPr>
            <p:nvPr/>
          </p:nvSpPr>
          <p:spPr bwMode="auto">
            <a:xfrm>
              <a:off x="1887" y="3638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0 w 22362"/>
                <a:gd name="T3" fmla="*/ 0 h 21600"/>
                <a:gd name="T4" fmla="*/ 0 w 2236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62"/>
                <a:gd name="T10" fmla="*/ 0 h 21600"/>
                <a:gd name="T11" fmla="*/ 22362 w 2236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1" name="Arc 943"/>
            <p:cNvSpPr>
              <a:spLocks/>
            </p:cNvSpPr>
            <p:nvPr/>
          </p:nvSpPr>
          <p:spPr bwMode="auto">
            <a:xfrm>
              <a:off x="1855" y="3701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2" name="Arc 944"/>
            <p:cNvSpPr>
              <a:spLocks/>
            </p:cNvSpPr>
            <p:nvPr/>
          </p:nvSpPr>
          <p:spPr bwMode="auto">
            <a:xfrm>
              <a:off x="1870" y="3646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3" name="Arc 945"/>
            <p:cNvSpPr>
              <a:spLocks/>
            </p:cNvSpPr>
            <p:nvPr/>
          </p:nvSpPr>
          <p:spPr bwMode="auto">
            <a:xfrm>
              <a:off x="1990" y="370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4" name="Arc 946"/>
            <p:cNvSpPr>
              <a:spLocks/>
            </p:cNvSpPr>
            <p:nvPr/>
          </p:nvSpPr>
          <p:spPr bwMode="auto">
            <a:xfrm>
              <a:off x="1967" y="3638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5" name="Arc 947"/>
            <p:cNvSpPr>
              <a:spLocks/>
            </p:cNvSpPr>
            <p:nvPr/>
          </p:nvSpPr>
          <p:spPr bwMode="auto">
            <a:xfrm>
              <a:off x="1935" y="3701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6" name="Arc 948"/>
            <p:cNvSpPr>
              <a:spLocks/>
            </p:cNvSpPr>
            <p:nvPr/>
          </p:nvSpPr>
          <p:spPr bwMode="auto">
            <a:xfrm>
              <a:off x="1952" y="3646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7" name="Arc 949"/>
            <p:cNvSpPr>
              <a:spLocks/>
            </p:cNvSpPr>
            <p:nvPr/>
          </p:nvSpPr>
          <p:spPr bwMode="auto">
            <a:xfrm>
              <a:off x="2091" y="3701"/>
              <a:ext cx="29" cy="62"/>
            </a:xfrm>
            <a:custGeom>
              <a:avLst/>
              <a:gdLst>
                <a:gd name="T0" fmla="*/ 0 w 21600"/>
                <a:gd name="T1" fmla="*/ 0 h 21931"/>
                <a:gd name="T2" fmla="*/ 0 w 21600"/>
                <a:gd name="T3" fmla="*/ 0 h 21931"/>
                <a:gd name="T4" fmla="*/ 0 w 21600"/>
                <a:gd name="T5" fmla="*/ 0 h 219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1"/>
                <a:gd name="T11" fmla="*/ 21600 w 21600"/>
                <a:gd name="T12" fmla="*/ 21931 h 219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8" name="Arc 950"/>
            <p:cNvSpPr>
              <a:spLocks/>
            </p:cNvSpPr>
            <p:nvPr/>
          </p:nvSpPr>
          <p:spPr bwMode="auto">
            <a:xfrm>
              <a:off x="2068" y="3638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89" name="Arc 951"/>
            <p:cNvSpPr>
              <a:spLocks/>
            </p:cNvSpPr>
            <p:nvPr/>
          </p:nvSpPr>
          <p:spPr bwMode="auto">
            <a:xfrm>
              <a:off x="2025" y="3701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0" name="Arc 952"/>
            <p:cNvSpPr>
              <a:spLocks/>
            </p:cNvSpPr>
            <p:nvPr/>
          </p:nvSpPr>
          <p:spPr bwMode="auto">
            <a:xfrm>
              <a:off x="2041" y="3646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91" name="Arc 953"/>
            <p:cNvSpPr>
              <a:spLocks/>
            </p:cNvSpPr>
            <p:nvPr/>
          </p:nvSpPr>
          <p:spPr bwMode="auto">
            <a:xfrm rot="10800000">
              <a:off x="2262" y="3633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985" name="AutoShape 954"/>
          <p:cNvSpPr>
            <a:spLocks noChangeArrowheads="1"/>
          </p:cNvSpPr>
          <p:nvPr/>
        </p:nvSpPr>
        <p:spPr bwMode="auto">
          <a:xfrm>
            <a:off x="4943848" y="5801792"/>
            <a:ext cx="29633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86" name="AutoShape 955"/>
          <p:cNvSpPr>
            <a:spLocks noChangeArrowheads="1"/>
          </p:cNvSpPr>
          <p:nvPr/>
        </p:nvSpPr>
        <p:spPr bwMode="auto">
          <a:xfrm rot="1920000">
            <a:off x="6569420" y="4622336"/>
            <a:ext cx="45156" cy="219075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87" name="AutoShape 956"/>
          <p:cNvSpPr>
            <a:spLocks noChangeArrowheads="1"/>
          </p:cNvSpPr>
          <p:nvPr/>
        </p:nvSpPr>
        <p:spPr bwMode="auto">
          <a:xfrm rot="1920000">
            <a:off x="6631508" y="4652498"/>
            <a:ext cx="45156" cy="219075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988" name="Group 957"/>
          <p:cNvGrpSpPr>
            <a:grpSpLocks/>
          </p:cNvGrpSpPr>
          <p:nvPr/>
        </p:nvGrpSpPr>
        <p:grpSpPr bwMode="auto">
          <a:xfrm>
            <a:off x="3438169" y="4530205"/>
            <a:ext cx="531989" cy="868362"/>
            <a:chOff x="1221" y="2825"/>
            <a:chExt cx="377" cy="547"/>
          </a:xfrm>
        </p:grpSpPr>
        <p:sp>
          <p:nvSpPr>
            <p:cNvPr id="162317" name="AutoShape 958"/>
            <p:cNvSpPr>
              <a:spLocks noChangeArrowheads="1"/>
            </p:cNvSpPr>
            <p:nvPr/>
          </p:nvSpPr>
          <p:spPr bwMode="auto">
            <a:xfrm rot="3960000">
              <a:off x="1516" y="3291"/>
              <a:ext cx="23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318" name="AutoShape 959"/>
            <p:cNvSpPr>
              <a:spLocks noChangeArrowheads="1"/>
            </p:cNvSpPr>
            <p:nvPr/>
          </p:nvSpPr>
          <p:spPr bwMode="auto">
            <a:xfrm rot="3960000">
              <a:off x="1279" y="2767"/>
              <a:ext cx="23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2319" name="Group 960"/>
            <p:cNvGrpSpPr>
              <a:grpSpLocks/>
            </p:cNvGrpSpPr>
            <p:nvPr/>
          </p:nvGrpSpPr>
          <p:grpSpPr bwMode="auto">
            <a:xfrm>
              <a:off x="1254" y="2865"/>
              <a:ext cx="319" cy="498"/>
              <a:chOff x="1254" y="2865"/>
              <a:chExt cx="319" cy="498"/>
            </a:xfrm>
          </p:grpSpPr>
          <p:sp>
            <p:nvSpPr>
              <p:cNvPr id="162345" name="Arc 961"/>
              <p:cNvSpPr>
                <a:spLocks/>
              </p:cNvSpPr>
              <p:nvPr/>
            </p:nvSpPr>
            <p:spPr bwMode="auto">
              <a:xfrm rot="-6840000">
                <a:off x="1513" y="3259"/>
                <a:ext cx="30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6" name="Arc 962"/>
              <p:cNvSpPr>
                <a:spLocks/>
              </p:cNvSpPr>
              <p:nvPr/>
            </p:nvSpPr>
            <p:spPr bwMode="auto">
              <a:xfrm rot="-6840000">
                <a:off x="1456" y="3264"/>
                <a:ext cx="29" cy="61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7" name="Arc 963"/>
              <p:cNvSpPr>
                <a:spLocks/>
              </p:cNvSpPr>
              <p:nvPr/>
            </p:nvSpPr>
            <p:spPr bwMode="auto">
              <a:xfrm rot="-6840000">
                <a:off x="1488" y="3204"/>
                <a:ext cx="23" cy="61"/>
              </a:xfrm>
              <a:custGeom>
                <a:avLst/>
                <a:gdLst>
                  <a:gd name="T0" fmla="*/ 0 w 21600"/>
                  <a:gd name="T1" fmla="*/ 0 h 21579"/>
                  <a:gd name="T2" fmla="*/ 0 w 21600"/>
                  <a:gd name="T3" fmla="*/ 0 h 21579"/>
                  <a:gd name="T4" fmla="*/ 0 w 21600"/>
                  <a:gd name="T5" fmla="*/ 0 h 2157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9"/>
                  <a:gd name="T11" fmla="*/ 21600 w 21600"/>
                  <a:gd name="T12" fmla="*/ 21579 h 215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9" fill="none" extrusionOk="0">
                    <a:moveTo>
                      <a:pt x="20641" y="21578"/>
                    </a:moveTo>
                    <a:cubicBezTo>
                      <a:pt x="9095" y="21065"/>
                      <a:pt x="-1" y="11556"/>
                      <a:pt x="-1" y="-1"/>
                    </a:cubicBezTo>
                  </a:path>
                  <a:path w="21600" h="21579" stroke="0" extrusionOk="0">
                    <a:moveTo>
                      <a:pt x="20641" y="21578"/>
                    </a:moveTo>
                    <a:cubicBezTo>
                      <a:pt x="9095" y="21065"/>
                      <a:pt x="-1" y="11556"/>
                      <a:pt x="-1" y="-1"/>
                    </a:cubicBezTo>
                    <a:lnTo>
                      <a:pt x="21600" y="0"/>
                    </a:lnTo>
                    <a:lnTo>
                      <a:pt x="20641" y="2157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8" name="Arc 964"/>
              <p:cNvSpPr>
                <a:spLocks/>
              </p:cNvSpPr>
              <p:nvPr/>
            </p:nvSpPr>
            <p:spPr bwMode="auto">
              <a:xfrm rot="-6840000">
                <a:off x="1477" y="3321"/>
                <a:ext cx="22" cy="61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9" name="Arc 965"/>
              <p:cNvSpPr>
                <a:spLocks/>
              </p:cNvSpPr>
              <p:nvPr/>
            </p:nvSpPr>
            <p:spPr bwMode="auto">
              <a:xfrm rot="-6840000">
                <a:off x="1445" y="3236"/>
                <a:ext cx="23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0" name="Arc 966"/>
              <p:cNvSpPr>
                <a:spLocks/>
              </p:cNvSpPr>
              <p:nvPr/>
            </p:nvSpPr>
            <p:spPr bwMode="auto">
              <a:xfrm rot="-6840000">
                <a:off x="1475" y="3177"/>
                <a:ext cx="27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1" name="Arc 967"/>
              <p:cNvSpPr>
                <a:spLocks/>
              </p:cNvSpPr>
              <p:nvPr/>
            </p:nvSpPr>
            <p:spPr bwMode="auto">
              <a:xfrm rot="-6840000">
                <a:off x="1416" y="3186"/>
                <a:ext cx="28" cy="61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2" name="Arc 968"/>
              <p:cNvSpPr>
                <a:spLocks/>
              </p:cNvSpPr>
              <p:nvPr/>
            </p:nvSpPr>
            <p:spPr bwMode="auto">
              <a:xfrm rot="3960000">
                <a:off x="1289" y="2906"/>
                <a:ext cx="29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3" name="Arc 969"/>
              <p:cNvSpPr>
                <a:spLocks/>
              </p:cNvSpPr>
              <p:nvPr/>
            </p:nvSpPr>
            <p:spPr bwMode="auto">
              <a:xfrm rot="3960000">
                <a:off x="1340" y="2860"/>
                <a:ext cx="30" cy="62"/>
              </a:xfrm>
              <a:custGeom>
                <a:avLst/>
                <a:gdLst>
                  <a:gd name="T0" fmla="*/ 0 w 22344"/>
                  <a:gd name="T1" fmla="*/ 0 h 21600"/>
                  <a:gd name="T2" fmla="*/ 0 w 22344"/>
                  <a:gd name="T3" fmla="*/ 0 h 21600"/>
                  <a:gd name="T4" fmla="*/ 0 w 2234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4"/>
                  <a:gd name="T10" fmla="*/ 0 h 21600"/>
                  <a:gd name="T11" fmla="*/ 22344 w 2234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4" h="21600" fill="none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</a:path>
                  <a:path w="22344" h="21600" stroke="0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  <a:lnTo>
                      <a:pt x="744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4" name="Arc 970"/>
              <p:cNvSpPr>
                <a:spLocks/>
              </p:cNvSpPr>
              <p:nvPr/>
            </p:nvSpPr>
            <p:spPr bwMode="auto">
              <a:xfrm rot="3960000">
                <a:off x="1274" y="2850"/>
                <a:ext cx="22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</a:path>
                  <a:path w="21600" h="21951" stroke="0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  <a:lnTo>
                      <a:pt x="0" y="351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5" name="Arc 971"/>
              <p:cNvSpPr>
                <a:spLocks/>
              </p:cNvSpPr>
              <p:nvPr/>
            </p:nvSpPr>
            <p:spPr bwMode="auto">
              <a:xfrm rot="3960000">
                <a:off x="1333" y="2845"/>
                <a:ext cx="22" cy="61"/>
              </a:xfrm>
              <a:custGeom>
                <a:avLst/>
                <a:gdLst>
                  <a:gd name="T0" fmla="*/ 0 w 21597"/>
                  <a:gd name="T1" fmla="*/ 0 h 21579"/>
                  <a:gd name="T2" fmla="*/ 0 w 21597"/>
                  <a:gd name="T3" fmla="*/ 0 h 21579"/>
                  <a:gd name="T4" fmla="*/ 0 w 21597"/>
                  <a:gd name="T5" fmla="*/ 0 h 21579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9"/>
                  <a:gd name="T11" fmla="*/ 21597 w 21597"/>
                  <a:gd name="T12" fmla="*/ 21579 h 215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9" fill="none" extrusionOk="0">
                    <a:moveTo>
                      <a:pt x="-1" y="21234"/>
                    </a:moveTo>
                    <a:cubicBezTo>
                      <a:pt x="181" y="9809"/>
                      <a:pt x="9230" y="503"/>
                      <a:pt x="20645" y="-1"/>
                    </a:cubicBezTo>
                  </a:path>
                  <a:path w="21597" h="21579" stroke="0" extrusionOk="0">
                    <a:moveTo>
                      <a:pt x="-1" y="21234"/>
                    </a:moveTo>
                    <a:cubicBezTo>
                      <a:pt x="181" y="9809"/>
                      <a:pt x="9230" y="503"/>
                      <a:pt x="20645" y="-1"/>
                    </a:cubicBezTo>
                    <a:lnTo>
                      <a:pt x="21597" y="21579"/>
                    </a:lnTo>
                    <a:lnTo>
                      <a:pt x="-1" y="2123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6" name="Arc 972"/>
              <p:cNvSpPr>
                <a:spLocks/>
              </p:cNvSpPr>
              <p:nvPr/>
            </p:nvSpPr>
            <p:spPr bwMode="auto">
              <a:xfrm rot="3960000">
                <a:off x="1327" y="2991"/>
                <a:ext cx="29" cy="6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7" name="Arc 973"/>
              <p:cNvSpPr>
                <a:spLocks/>
              </p:cNvSpPr>
              <p:nvPr/>
            </p:nvSpPr>
            <p:spPr bwMode="auto">
              <a:xfrm rot="3960000">
                <a:off x="1372" y="2945"/>
                <a:ext cx="30" cy="62"/>
              </a:xfrm>
              <a:custGeom>
                <a:avLst/>
                <a:gdLst>
                  <a:gd name="T0" fmla="*/ 0 w 22344"/>
                  <a:gd name="T1" fmla="*/ 0 h 21600"/>
                  <a:gd name="T2" fmla="*/ 0 w 22344"/>
                  <a:gd name="T3" fmla="*/ 0 h 21600"/>
                  <a:gd name="T4" fmla="*/ 0 w 2234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4"/>
                  <a:gd name="T10" fmla="*/ 0 h 21600"/>
                  <a:gd name="T11" fmla="*/ 22344 w 2234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4" h="21600" fill="none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</a:path>
                  <a:path w="22344" h="21600" stroke="0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  <a:lnTo>
                      <a:pt x="744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8" name="Arc 974"/>
              <p:cNvSpPr>
                <a:spLocks/>
              </p:cNvSpPr>
              <p:nvPr/>
            </p:nvSpPr>
            <p:spPr bwMode="auto">
              <a:xfrm rot="3960000">
                <a:off x="1305" y="2933"/>
                <a:ext cx="24" cy="64"/>
              </a:xfrm>
              <a:custGeom>
                <a:avLst/>
                <a:gdLst>
                  <a:gd name="T0" fmla="*/ 0 w 22567"/>
                  <a:gd name="T1" fmla="*/ 0 h 21953"/>
                  <a:gd name="T2" fmla="*/ 0 w 22567"/>
                  <a:gd name="T3" fmla="*/ 0 h 21953"/>
                  <a:gd name="T4" fmla="*/ 0 w 22567"/>
                  <a:gd name="T5" fmla="*/ 0 h 21953"/>
                  <a:gd name="T6" fmla="*/ 0 60000 65536"/>
                  <a:gd name="T7" fmla="*/ 0 60000 65536"/>
                  <a:gd name="T8" fmla="*/ 0 60000 65536"/>
                  <a:gd name="T9" fmla="*/ 0 w 22567"/>
                  <a:gd name="T10" fmla="*/ 0 h 21953"/>
                  <a:gd name="T11" fmla="*/ 22567 w 22567"/>
                  <a:gd name="T12" fmla="*/ 21953 h 219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67" h="21953" fill="none" extrusionOk="0">
                    <a:moveTo>
                      <a:pt x="22564" y="-1"/>
                    </a:moveTo>
                    <a:cubicBezTo>
                      <a:pt x="22566" y="117"/>
                      <a:pt x="22567" y="235"/>
                      <a:pt x="22567" y="353"/>
                    </a:cubicBezTo>
                    <a:cubicBezTo>
                      <a:pt x="22567" y="12282"/>
                      <a:pt x="12896" y="21953"/>
                      <a:pt x="967" y="21953"/>
                    </a:cubicBezTo>
                    <a:cubicBezTo>
                      <a:pt x="644" y="21952"/>
                      <a:pt x="322" y="21945"/>
                      <a:pt x="-1" y="21931"/>
                    </a:cubicBezTo>
                  </a:path>
                  <a:path w="22567" h="21953" stroke="0" extrusionOk="0">
                    <a:moveTo>
                      <a:pt x="22564" y="-1"/>
                    </a:moveTo>
                    <a:cubicBezTo>
                      <a:pt x="22566" y="117"/>
                      <a:pt x="22567" y="235"/>
                      <a:pt x="22567" y="353"/>
                    </a:cubicBezTo>
                    <a:cubicBezTo>
                      <a:pt x="22567" y="12282"/>
                      <a:pt x="12896" y="21953"/>
                      <a:pt x="967" y="21953"/>
                    </a:cubicBezTo>
                    <a:cubicBezTo>
                      <a:pt x="644" y="21952"/>
                      <a:pt x="322" y="21945"/>
                      <a:pt x="-1" y="21931"/>
                    </a:cubicBezTo>
                    <a:lnTo>
                      <a:pt x="967" y="353"/>
                    </a:lnTo>
                    <a:lnTo>
                      <a:pt x="22564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59" name="Arc 975"/>
              <p:cNvSpPr>
                <a:spLocks/>
              </p:cNvSpPr>
              <p:nvPr/>
            </p:nvSpPr>
            <p:spPr bwMode="auto">
              <a:xfrm rot="3960000">
                <a:off x="1363" y="2923"/>
                <a:ext cx="22" cy="60"/>
              </a:xfrm>
              <a:custGeom>
                <a:avLst/>
                <a:gdLst>
                  <a:gd name="T0" fmla="*/ 0 w 21597"/>
                  <a:gd name="T1" fmla="*/ 0 h 21578"/>
                  <a:gd name="T2" fmla="*/ 0 w 21597"/>
                  <a:gd name="T3" fmla="*/ 0 h 21578"/>
                  <a:gd name="T4" fmla="*/ 0 w 21597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8"/>
                  <a:gd name="T11" fmla="*/ 21597 w 21597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8" fill="none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</a:path>
                  <a:path w="21597" h="21578" stroke="0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  <a:lnTo>
                      <a:pt x="21597" y="21578"/>
                    </a:lnTo>
                    <a:lnTo>
                      <a:pt x="-1" y="2122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0" name="Arc 976"/>
              <p:cNvSpPr>
                <a:spLocks/>
              </p:cNvSpPr>
              <p:nvPr/>
            </p:nvSpPr>
            <p:spPr bwMode="auto">
              <a:xfrm rot="3960000">
                <a:off x="1363" y="3069"/>
                <a:ext cx="29" cy="62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1" name="Arc 977"/>
              <p:cNvSpPr>
                <a:spLocks/>
              </p:cNvSpPr>
              <p:nvPr/>
            </p:nvSpPr>
            <p:spPr bwMode="auto">
              <a:xfrm rot="3960000">
                <a:off x="1408" y="3021"/>
                <a:ext cx="30" cy="63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2" y="-1"/>
                      <a:pt x="22146" y="9461"/>
                      <a:pt x="22335" y="21253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2" y="-1"/>
                      <a:pt x="22146" y="9461"/>
                      <a:pt x="22335" y="21253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2" name="Arc 978"/>
              <p:cNvSpPr>
                <a:spLocks/>
              </p:cNvSpPr>
              <p:nvPr/>
            </p:nvSpPr>
            <p:spPr bwMode="auto">
              <a:xfrm rot="3960000">
                <a:off x="1339" y="3011"/>
                <a:ext cx="23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3" name="Arc 979"/>
              <p:cNvSpPr>
                <a:spLocks/>
              </p:cNvSpPr>
              <p:nvPr/>
            </p:nvSpPr>
            <p:spPr bwMode="auto">
              <a:xfrm rot="3960000">
                <a:off x="1398" y="3000"/>
                <a:ext cx="22" cy="61"/>
              </a:xfrm>
              <a:custGeom>
                <a:avLst/>
                <a:gdLst>
                  <a:gd name="T0" fmla="*/ 0 w 21600"/>
                  <a:gd name="T1" fmla="*/ 0 h 21578"/>
                  <a:gd name="T2" fmla="*/ 0 w 21600"/>
                  <a:gd name="T3" fmla="*/ 0 h 21578"/>
                  <a:gd name="T4" fmla="*/ 0 w 21600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8"/>
                  <a:gd name="T11" fmla="*/ 21600 w 21600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4" name="Arc 980"/>
              <p:cNvSpPr>
                <a:spLocks/>
              </p:cNvSpPr>
              <p:nvPr/>
            </p:nvSpPr>
            <p:spPr bwMode="auto">
              <a:xfrm rot="3960000">
                <a:off x="1401" y="3152"/>
                <a:ext cx="30" cy="62"/>
              </a:xfrm>
              <a:custGeom>
                <a:avLst/>
                <a:gdLst>
                  <a:gd name="T0" fmla="*/ 0 w 21600"/>
                  <a:gd name="T1" fmla="*/ 0 h 21932"/>
                  <a:gd name="T2" fmla="*/ 0 w 21600"/>
                  <a:gd name="T3" fmla="*/ 0 h 21932"/>
                  <a:gd name="T4" fmla="*/ 0 w 21600"/>
                  <a:gd name="T5" fmla="*/ 0 h 2193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32"/>
                  <a:gd name="T11" fmla="*/ 21600 w 21600"/>
                  <a:gd name="T12" fmla="*/ 21932 h 219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32" fill="none" extrusionOk="0">
                    <a:moveTo>
                      <a:pt x="20861" y="21932"/>
                    </a:moveTo>
                    <a:cubicBezTo>
                      <a:pt x="9226" y="21534"/>
                      <a:pt x="0" y="1198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2" stroke="0" extrusionOk="0">
                    <a:moveTo>
                      <a:pt x="20861" y="21932"/>
                    </a:moveTo>
                    <a:cubicBezTo>
                      <a:pt x="9226" y="21534"/>
                      <a:pt x="0" y="1198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61" y="2193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5" name="Arc 981"/>
              <p:cNvSpPr>
                <a:spLocks/>
              </p:cNvSpPr>
              <p:nvPr/>
            </p:nvSpPr>
            <p:spPr bwMode="auto">
              <a:xfrm rot="3960000">
                <a:off x="1450" y="3108"/>
                <a:ext cx="30" cy="61"/>
              </a:xfrm>
              <a:custGeom>
                <a:avLst/>
                <a:gdLst>
                  <a:gd name="T0" fmla="*/ 0 w 22332"/>
                  <a:gd name="T1" fmla="*/ 0 h 21600"/>
                  <a:gd name="T2" fmla="*/ 0 w 22332"/>
                  <a:gd name="T3" fmla="*/ 0 h 21600"/>
                  <a:gd name="T4" fmla="*/ 0 w 2233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2"/>
                  <a:gd name="T10" fmla="*/ 0 h 21600"/>
                  <a:gd name="T11" fmla="*/ 22332 w 2233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6" name="Arc 982"/>
              <p:cNvSpPr>
                <a:spLocks/>
              </p:cNvSpPr>
              <p:nvPr/>
            </p:nvSpPr>
            <p:spPr bwMode="auto">
              <a:xfrm rot="3960000">
                <a:off x="1378" y="3093"/>
                <a:ext cx="23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7" name="Arc 983"/>
              <p:cNvSpPr>
                <a:spLocks/>
              </p:cNvSpPr>
              <p:nvPr/>
            </p:nvSpPr>
            <p:spPr bwMode="auto">
              <a:xfrm rot="3960000">
                <a:off x="1437" y="3084"/>
                <a:ext cx="22" cy="62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68" name="Arc 984"/>
              <p:cNvSpPr>
                <a:spLocks/>
              </p:cNvSpPr>
              <p:nvPr/>
            </p:nvSpPr>
            <p:spPr bwMode="auto">
              <a:xfrm rot="-6840000">
                <a:off x="1531" y="3286"/>
                <a:ext cx="22" cy="62"/>
              </a:xfrm>
              <a:custGeom>
                <a:avLst/>
                <a:gdLst>
                  <a:gd name="T0" fmla="*/ 0 w 21600"/>
                  <a:gd name="T1" fmla="*/ 0 h 21919"/>
                  <a:gd name="T2" fmla="*/ 0 w 21600"/>
                  <a:gd name="T3" fmla="*/ 0 h 21919"/>
                  <a:gd name="T4" fmla="*/ 0 w 21600"/>
                  <a:gd name="T5" fmla="*/ 0 h 219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19"/>
                  <a:gd name="T11" fmla="*/ 21600 w 21600"/>
                  <a:gd name="T12" fmla="*/ 21919 h 219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19" fill="none" extrusionOk="0">
                    <a:moveTo>
                      <a:pt x="20587" y="21919"/>
                    </a:moveTo>
                    <a:cubicBezTo>
                      <a:pt x="9064" y="21378"/>
                      <a:pt x="0" y="11878"/>
                      <a:pt x="0" y="343"/>
                    </a:cubicBezTo>
                    <a:cubicBezTo>
                      <a:pt x="0" y="228"/>
                      <a:pt x="0" y="114"/>
                      <a:pt x="2" y="-1"/>
                    </a:cubicBezTo>
                  </a:path>
                  <a:path w="21600" h="21919" stroke="0" extrusionOk="0">
                    <a:moveTo>
                      <a:pt x="20587" y="21919"/>
                    </a:moveTo>
                    <a:cubicBezTo>
                      <a:pt x="9064" y="21378"/>
                      <a:pt x="0" y="11878"/>
                      <a:pt x="0" y="343"/>
                    </a:cubicBezTo>
                    <a:cubicBezTo>
                      <a:pt x="0" y="228"/>
                      <a:pt x="0" y="114"/>
                      <a:pt x="2" y="-1"/>
                    </a:cubicBezTo>
                    <a:lnTo>
                      <a:pt x="21600" y="343"/>
                    </a:lnTo>
                    <a:lnTo>
                      <a:pt x="20587" y="2191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320" name="Group 985"/>
            <p:cNvGrpSpPr>
              <a:grpSpLocks/>
            </p:cNvGrpSpPr>
            <p:nvPr/>
          </p:nvGrpSpPr>
          <p:grpSpPr bwMode="auto">
            <a:xfrm>
              <a:off x="1248" y="2852"/>
              <a:ext cx="317" cy="499"/>
              <a:chOff x="1248" y="2852"/>
              <a:chExt cx="317" cy="499"/>
            </a:xfrm>
          </p:grpSpPr>
          <p:sp>
            <p:nvSpPr>
              <p:cNvPr id="162321" name="Arc 986"/>
              <p:cNvSpPr>
                <a:spLocks/>
              </p:cNvSpPr>
              <p:nvPr/>
            </p:nvSpPr>
            <p:spPr bwMode="auto">
              <a:xfrm rot="-6840000">
                <a:off x="1506" y="3248"/>
                <a:ext cx="29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22" name="Arc 987"/>
              <p:cNvSpPr>
                <a:spLocks/>
              </p:cNvSpPr>
              <p:nvPr/>
            </p:nvSpPr>
            <p:spPr bwMode="auto">
              <a:xfrm rot="-6840000">
                <a:off x="1447" y="3254"/>
                <a:ext cx="30" cy="61"/>
              </a:xfrm>
              <a:custGeom>
                <a:avLst/>
                <a:gdLst>
                  <a:gd name="T0" fmla="*/ 0 w 21597"/>
                  <a:gd name="T1" fmla="*/ 0 h 21588"/>
                  <a:gd name="T2" fmla="*/ 0 w 21597"/>
                  <a:gd name="T3" fmla="*/ 0 h 21588"/>
                  <a:gd name="T4" fmla="*/ 0 w 21597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88"/>
                  <a:gd name="T11" fmla="*/ 21597 w 21597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88" fill="none" extrusionOk="0">
                    <a:moveTo>
                      <a:pt x="-1" y="21236"/>
                    </a:moveTo>
                    <a:cubicBezTo>
                      <a:pt x="186" y="9723"/>
                      <a:pt x="9373" y="380"/>
                      <a:pt x="20882" y="-1"/>
                    </a:cubicBezTo>
                  </a:path>
                  <a:path w="21597" h="21588" stroke="0" extrusionOk="0">
                    <a:moveTo>
                      <a:pt x="-1" y="21236"/>
                    </a:moveTo>
                    <a:cubicBezTo>
                      <a:pt x="186" y="9723"/>
                      <a:pt x="9373" y="380"/>
                      <a:pt x="20882" y="-1"/>
                    </a:cubicBezTo>
                    <a:lnTo>
                      <a:pt x="21597" y="21588"/>
                    </a:lnTo>
                    <a:lnTo>
                      <a:pt x="-1" y="2123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23" name="Arc 988"/>
              <p:cNvSpPr>
                <a:spLocks/>
              </p:cNvSpPr>
              <p:nvPr/>
            </p:nvSpPr>
            <p:spPr bwMode="auto">
              <a:xfrm rot="-6840000">
                <a:off x="1479" y="3194"/>
                <a:ext cx="23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24" name="Arc 989"/>
              <p:cNvSpPr>
                <a:spLocks/>
              </p:cNvSpPr>
              <p:nvPr/>
            </p:nvSpPr>
            <p:spPr bwMode="auto">
              <a:xfrm rot="-6840000">
                <a:off x="1470" y="3309"/>
                <a:ext cx="22" cy="6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25" name="Arc 990"/>
              <p:cNvSpPr>
                <a:spLocks/>
              </p:cNvSpPr>
              <p:nvPr/>
            </p:nvSpPr>
            <p:spPr bwMode="auto">
              <a:xfrm rot="-6840000">
                <a:off x="1438" y="3225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26" name="Arc 991"/>
              <p:cNvSpPr>
                <a:spLocks/>
              </p:cNvSpPr>
              <p:nvPr/>
            </p:nvSpPr>
            <p:spPr bwMode="auto">
              <a:xfrm rot="-6840000">
                <a:off x="1468" y="3165"/>
                <a:ext cx="29" cy="62"/>
              </a:xfrm>
              <a:custGeom>
                <a:avLst/>
                <a:gdLst>
                  <a:gd name="T0" fmla="*/ 0 w 22391"/>
                  <a:gd name="T1" fmla="*/ 0 h 21964"/>
                  <a:gd name="T2" fmla="*/ 0 w 22391"/>
                  <a:gd name="T3" fmla="*/ 0 h 21964"/>
                  <a:gd name="T4" fmla="*/ 0 w 22391"/>
                  <a:gd name="T5" fmla="*/ 0 h 21964"/>
                  <a:gd name="T6" fmla="*/ 0 60000 65536"/>
                  <a:gd name="T7" fmla="*/ 0 60000 65536"/>
                  <a:gd name="T8" fmla="*/ 0 60000 65536"/>
                  <a:gd name="T9" fmla="*/ 0 w 22391"/>
                  <a:gd name="T10" fmla="*/ 0 h 21964"/>
                  <a:gd name="T11" fmla="*/ 22391 w 22391"/>
                  <a:gd name="T12" fmla="*/ 21964 h 219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1" h="21964" fill="none" extrusionOk="0">
                    <a:moveTo>
                      <a:pt x="22387" y="0"/>
                    </a:moveTo>
                    <a:cubicBezTo>
                      <a:pt x="22389" y="121"/>
                      <a:pt x="22391" y="242"/>
                      <a:pt x="22391" y="364"/>
                    </a:cubicBezTo>
                    <a:cubicBezTo>
                      <a:pt x="22391" y="12293"/>
                      <a:pt x="12720" y="21964"/>
                      <a:pt x="791" y="21964"/>
                    </a:cubicBezTo>
                    <a:cubicBezTo>
                      <a:pt x="527" y="21963"/>
                      <a:pt x="263" y="21959"/>
                      <a:pt x="-1" y="21949"/>
                    </a:cubicBezTo>
                  </a:path>
                  <a:path w="22391" h="21964" stroke="0" extrusionOk="0">
                    <a:moveTo>
                      <a:pt x="22387" y="0"/>
                    </a:moveTo>
                    <a:cubicBezTo>
                      <a:pt x="22389" y="121"/>
                      <a:pt x="22391" y="242"/>
                      <a:pt x="22391" y="364"/>
                    </a:cubicBezTo>
                    <a:cubicBezTo>
                      <a:pt x="22391" y="12293"/>
                      <a:pt x="12720" y="21964"/>
                      <a:pt x="791" y="21964"/>
                    </a:cubicBezTo>
                    <a:cubicBezTo>
                      <a:pt x="527" y="21963"/>
                      <a:pt x="263" y="21959"/>
                      <a:pt x="-1" y="21949"/>
                    </a:cubicBezTo>
                    <a:lnTo>
                      <a:pt x="791" y="364"/>
                    </a:lnTo>
                    <a:lnTo>
                      <a:pt x="2238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27" name="Arc 992"/>
              <p:cNvSpPr>
                <a:spLocks/>
              </p:cNvSpPr>
              <p:nvPr/>
            </p:nvSpPr>
            <p:spPr bwMode="auto">
              <a:xfrm rot="-6840000">
                <a:off x="1408" y="3177"/>
                <a:ext cx="28" cy="61"/>
              </a:xfrm>
              <a:custGeom>
                <a:avLst/>
                <a:gdLst>
                  <a:gd name="T0" fmla="*/ 0 w 21597"/>
                  <a:gd name="T1" fmla="*/ 0 h 21586"/>
                  <a:gd name="T2" fmla="*/ 0 w 21597"/>
                  <a:gd name="T3" fmla="*/ 0 h 21586"/>
                  <a:gd name="T4" fmla="*/ 0 w 21597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86"/>
                  <a:gd name="T11" fmla="*/ 21597 w 21597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86" fill="none" extrusionOk="0">
                    <a:moveTo>
                      <a:pt x="-1" y="21234"/>
                    </a:moveTo>
                    <a:cubicBezTo>
                      <a:pt x="186" y="9740"/>
                      <a:pt x="9343" y="406"/>
                      <a:pt x="20831" y="-1"/>
                    </a:cubicBezTo>
                  </a:path>
                  <a:path w="21597" h="21586" stroke="0" extrusionOk="0">
                    <a:moveTo>
                      <a:pt x="-1" y="21234"/>
                    </a:moveTo>
                    <a:cubicBezTo>
                      <a:pt x="186" y="9740"/>
                      <a:pt x="9343" y="406"/>
                      <a:pt x="20831" y="-1"/>
                    </a:cubicBezTo>
                    <a:lnTo>
                      <a:pt x="21597" y="21586"/>
                    </a:lnTo>
                    <a:lnTo>
                      <a:pt x="-1" y="2123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28" name="Arc 993"/>
              <p:cNvSpPr>
                <a:spLocks/>
              </p:cNvSpPr>
              <p:nvPr/>
            </p:nvSpPr>
            <p:spPr bwMode="auto">
              <a:xfrm rot="3960000">
                <a:off x="1282" y="2896"/>
                <a:ext cx="29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29" name="Arc 994"/>
              <p:cNvSpPr>
                <a:spLocks/>
              </p:cNvSpPr>
              <p:nvPr/>
            </p:nvSpPr>
            <p:spPr bwMode="auto">
              <a:xfrm rot="3960000">
                <a:off x="1332" y="2850"/>
                <a:ext cx="29" cy="61"/>
              </a:xfrm>
              <a:custGeom>
                <a:avLst/>
                <a:gdLst>
                  <a:gd name="T0" fmla="*/ 0 w 22371"/>
                  <a:gd name="T1" fmla="*/ 0 h 21600"/>
                  <a:gd name="T2" fmla="*/ 0 w 22371"/>
                  <a:gd name="T3" fmla="*/ 0 h 21600"/>
                  <a:gd name="T4" fmla="*/ 0 w 2237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71"/>
                  <a:gd name="T10" fmla="*/ 0 h 21600"/>
                  <a:gd name="T11" fmla="*/ 22371 w 2237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71" h="21600" fill="none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</a:path>
                  <a:path w="22371" h="21600" stroke="0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  <a:lnTo>
                      <a:pt x="771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0" name="Arc 995"/>
              <p:cNvSpPr>
                <a:spLocks/>
              </p:cNvSpPr>
              <p:nvPr/>
            </p:nvSpPr>
            <p:spPr bwMode="auto">
              <a:xfrm rot="3960000">
                <a:off x="1267" y="2839"/>
                <a:ext cx="23" cy="61"/>
              </a:xfrm>
              <a:custGeom>
                <a:avLst/>
                <a:gdLst>
                  <a:gd name="T0" fmla="*/ 0 w 22559"/>
                  <a:gd name="T1" fmla="*/ 0 h 21600"/>
                  <a:gd name="T2" fmla="*/ 0 w 22559"/>
                  <a:gd name="T3" fmla="*/ 0 h 21600"/>
                  <a:gd name="T4" fmla="*/ 0 w 2255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59"/>
                  <a:gd name="T10" fmla="*/ 0 h 21600"/>
                  <a:gd name="T11" fmla="*/ 22559 w 2255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59" h="21600" fill="none" extrusionOk="0">
                    <a:moveTo>
                      <a:pt x="22559" y="0"/>
                    </a:moveTo>
                    <a:cubicBezTo>
                      <a:pt x="22559" y="11929"/>
                      <a:pt x="12888" y="21600"/>
                      <a:pt x="959" y="21600"/>
                    </a:cubicBezTo>
                    <a:cubicBezTo>
                      <a:pt x="639" y="21599"/>
                      <a:pt x="319" y="21592"/>
                      <a:pt x="0" y="21578"/>
                    </a:cubicBezTo>
                  </a:path>
                  <a:path w="22559" h="21600" stroke="0" extrusionOk="0">
                    <a:moveTo>
                      <a:pt x="22559" y="0"/>
                    </a:moveTo>
                    <a:cubicBezTo>
                      <a:pt x="22559" y="11929"/>
                      <a:pt x="12888" y="21600"/>
                      <a:pt x="959" y="21600"/>
                    </a:cubicBezTo>
                    <a:cubicBezTo>
                      <a:pt x="639" y="21599"/>
                      <a:pt x="319" y="21592"/>
                      <a:pt x="0" y="21578"/>
                    </a:cubicBezTo>
                    <a:lnTo>
                      <a:pt x="959" y="0"/>
                    </a:lnTo>
                    <a:lnTo>
                      <a:pt x="22559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1" name="Arc 996"/>
              <p:cNvSpPr>
                <a:spLocks/>
              </p:cNvSpPr>
              <p:nvPr/>
            </p:nvSpPr>
            <p:spPr bwMode="auto">
              <a:xfrm rot="3960000">
                <a:off x="1326" y="2833"/>
                <a:ext cx="23" cy="61"/>
              </a:xfrm>
              <a:custGeom>
                <a:avLst/>
                <a:gdLst>
                  <a:gd name="T0" fmla="*/ 0 w 21600"/>
                  <a:gd name="T1" fmla="*/ 0 h 21579"/>
                  <a:gd name="T2" fmla="*/ 0 w 21600"/>
                  <a:gd name="T3" fmla="*/ 0 h 21579"/>
                  <a:gd name="T4" fmla="*/ 0 w 21600"/>
                  <a:gd name="T5" fmla="*/ 0 h 2157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9"/>
                  <a:gd name="T11" fmla="*/ 21600 w 21600"/>
                  <a:gd name="T12" fmla="*/ 21579 h 215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9" fill="none" extrusionOk="0">
                    <a:moveTo>
                      <a:pt x="-1" y="21578"/>
                    </a:moveTo>
                    <a:cubicBezTo>
                      <a:pt x="-1" y="10022"/>
                      <a:pt x="9095" y="513"/>
                      <a:pt x="20641" y="0"/>
                    </a:cubicBezTo>
                  </a:path>
                  <a:path w="21600" h="21579" stroke="0" extrusionOk="0">
                    <a:moveTo>
                      <a:pt x="-1" y="21578"/>
                    </a:moveTo>
                    <a:cubicBezTo>
                      <a:pt x="-1" y="10022"/>
                      <a:pt x="9095" y="513"/>
                      <a:pt x="20641" y="0"/>
                    </a:cubicBezTo>
                    <a:lnTo>
                      <a:pt x="21600" y="21579"/>
                    </a:lnTo>
                    <a:lnTo>
                      <a:pt x="-1" y="2157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2" name="Arc 997"/>
              <p:cNvSpPr>
                <a:spLocks/>
              </p:cNvSpPr>
              <p:nvPr/>
            </p:nvSpPr>
            <p:spPr bwMode="auto">
              <a:xfrm rot="3960000">
                <a:off x="1321" y="2981"/>
                <a:ext cx="29" cy="63"/>
              </a:xfrm>
              <a:custGeom>
                <a:avLst/>
                <a:gdLst>
                  <a:gd name="T0" fmla="*/ 0 w 21600"/>
                  <a:gd name="T1" fmla="*/ 0 h 21927"/>
                  <a:gd name="T2" fmla="*/ 0 w 21600"/>
                  <a:gd name="T3" fmla="*/ 0 h 21927"/>
                  <a:gd name="T4" fmla="*/ 0 w 21600"/>
                  <a:gd name="T5" fmla="*/ 0 h 2192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27"/>
                  <a:gd name="T11" fmla="*/ 21600 w 21600"/>
                  <a:gd name="T12" fmla="*/ 21927 h 219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27" fill="none" extrusionOk="0">
                    <a:moveTo>
                      <a:pt x="20836" y="21926"/>
                    </a:moveTo>
                    <a:cubicBezTo>
                      <a:pt x="9211" y="21515"/>
                      <a:pt x="0" y="11972"/>
                      <a:pt x="0" y="340"/>
                    </a:cubicBezTo>
                    <a:cubicBezTo>
                      <a:pt x="0" y="226"/>
                      <a:pt x="0" y="113"/>
                      <a:pt x="2" y="-1"/>
                    </a:cubicBezTo>
                  </a:path>
                  <a:path w="21600" h="21927" stroke="0" extrusionOk="0">
                    <a:moveTo>
                      <a:pt x="20836" y="21926"/>
                    </a:moveTo>
                    <a:cubicBezTo>
                      <a:pt x="9211" y="21515"/>
                      <a:pt x="0" y="11972"/>
                      <a:pt x="0" y="340"/>
                    </a:cubicBezTo>
                    <a:cubicBezTo>
                      <a:pt x="0" y="226"/>
                      <a:pt x="0" y="113"/>
                      <a:pt x="2" y="-1"/>
                    </a:cubicBezTo>
                    <a:lnTo>
                      <a:pt x="21600" y="340"/>
                    </a:lnTo>
                    <a:lnTo>
                      <a:pt x="20836" y="2192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3" name="Arc 998"/>
              <p:cNvSpPr>
                <a:spLocks/>
              </p:cNvSpPr>
              <p:nvPr/>
            </p:nvSpPr>
            <p:spPr bwMode="auto">
              <a:xfrm rot="3960000">
                <a:off x="1365" y="2934"/>
                <a:ext cx="30" cy="62"/>
              </a:xfrm>
              <a:custGeom>
                <a:avLst/>
                <a:gdLst>
                  <a:gd name="T0" fmla="*/ 0 w 22332"/>
                  <a:gd name="T1" fmla="*/ 0 h 21600"/>
                  <a:gd name="T2" fmla="*/ 0 w 22332"/>
                  <a:gd name="T3" fmla="*/ 0 h 21600"/>
                  <a:gd name="T4" fmla="*/ 0 w 2233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2"/>
                  <a:gd name="T10" fmla="*/ 0 h 21600"/>
                  <a:gd name="T11" fmla="*/ 22332 w 2233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4" name="Arc 999"/>
              <p:cNvSpPr>
                <a:spLocks/>
              </p:cNvSpPr>
              <p:nvPr/>
            </p:nvSpPr>
            <p:spPr bwMode="auto">
              <a:xfrm rot="3960000">
                <a:off x="1298" y="2922"/>
                <a:ext cx="23" cy="64"/>
              </a:xfrm>
              <a:custGeom>
                <a:avLst/>
                <a:gdLst>
                  <a:gd name="T0" fmla="*/ 0 w 22612"/>
                  <a:gd name="T1" fmla="*/ 0 h 21954"/>
                  <a:gd name="T2" fmla="*/ 0 w 22612"/>
                  <a:gd name="T3" fmla="*/ 0 h 21954"/>
                  <a:gd name="T4" fmla="*/ 0 w 22612"/>
                  <a:gd name="T5" fmla="*/ 0 h 21954"/>
                  <a:gd name="T6" fmla="*/ 0 60000 65536"/>
                  <a:gd name="T7" fmla="*/ 0 60000 65536"/>
                  <a:gd name="T8" fmla="*/ 0 60000 65536"/>
                  <a:gd name="T9" fmla="*/ 0 w 22612"/>
                  <a:gd name="T10" fmla="*/ 0 h 21954"/>
                  <a:gd name="T11" fmla="*/ 22612 w 22612"/>
                  <a:gd name="T12" fmla="*/ 21954 h 219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2" h="21954" fill="none" extrusionOk="0">
                    <a:moveTo>
                      <a:pt x="22609" y="-1"/>
                    </a:moveTo>
                    <a:cubicBezTo>
                      <a:pt x="22611" y="117"/>
                      <a:pt x="22612" y="235"/>
                      <a:pt x="22612" y="354"/>
                    </a:cubicBezTo>
                    <a:cubicBezTo>
                      <a:pt x="22612" y="12283"/>
                      <a:pt x="12941" y="21954"/>
                      <a:pt x="1012" y="21954"/>
                    </a:cubicBezTo>
                    <a:cubicBezTo>
                      <a:pt x="674" y="21953"/>
                      <a:pt x="337" y="21946"/>
                      <a:pt x="-1" y="21930"/>
                    </a:cubicBezTo>
                  </a:path>
                  <a:path w="22612" h="21954" stroke="0" extrusionOk="0">
                    <a:moveTo>
                      <a:pt x="22609" y="-1"/>
                    </a:moveTo>
                    <a:cubicBezTo>
                      <a:pt x="22611" y="117"/>
                      <a:pt x="22612" y="235"/>
                      <a:pt x="22612" y="354"/>
                    </a:cubicBezTo>
                    <a:cubicBezTo>
                      <a:pt x="22612" y="12283"/>
                      <a:pt x="12941" y="21954"/>
                      <a:pt x="1012" y="21954"/>
                    </a:cubicBezTo>
                    <a:cubicBezTo>
                      <a:pt x="674" y="21953"/>
                      <a:pt x="337" y="21946"/>
                      <a:pt x="-1" y="21930"/>
                    </a:cubicBezTo>
                    <a:lnTo>
                      <a:pt x="1012" y="354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5" name="Arc 1000"/>
              <p:cNvSpPr>
                <a:spLocks/>
              </p:cNvSpPr>
              <p:nvPr/>
            </p:nvSpPr>
            <p:spPr bwMode="auto">
              <a:xfrm rot="3960000">
                <a:off x="1357" y="2911"/>
                <a:ext cx="21" cy="60"/>
              </a:xfrm>
              <a:custGeom>
                <a:avLst/>
                <a:gdLst>
                  <a:gd name="T0" fmla="*/ 0 w 21597"/>
                  <a:gd name="T1" fmla="*/ 0 h 21577"/>
                  <a:gd name="T2" fmla="*/ 0 w 21597"/>
                  <a:gd name="T3" fmla="*/ 0 h 21577"/>
                  <a:gd name="T4" fmla="*/ 0 w 21597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7"/>
                  <a:gd name="T11" fmla="*/ 21597 w 21597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6" name="Arc 1001"/>
              <p:cNvSpPr>
                <a:spLocks/>
              </p:cNvSpPr>
              <p:nvPr/>
            </p:nvSpPr>
            <p:spPr bwMode="auto">
              <a:xfrm rot="3960000">
                <a:off x="1356" y="3059"/>
                <a:ext cx="29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7" name="Arc 1002"/>
              <p:cNvSpPr>
                <a:spLocks/>
              </p:cNvSpPr>
              <p:nvPr/>
            </p:nvSpPr>
            <p:spPr bwMode="auto">
              <a:xfrm rot="3960000">
                <a:off x="1400" y="3012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8" name="Arc 1003"/>
              <p:cNvSpPr>
                <a:spLocks/>
              </p:cNvSpPr>
              <p:nvPr/>
            </p:nvSpPr>
            <p:spPr bwMode="auto">
              <a:xfrm rot="3960000">
                <a:off x="1334" y="2999"/>
                <a:ext cx="24" cy="61"/>
              </a:xfrm>
              <a:custGeom>
                <a:avLst/>
                <a:gdLst>
                  <a:gd name="T0" fmla="*/ 0 w 22518"/>
                  <a:gd name="T1" fmla="*/ 0 h 21600"/>
                  <a:gd name="T2" fmla="*/ 0 w 22518"/>
                  <a:gd name="T3" fmla="*/ 0 h 21600"/>
                  <a:gd name="T4" fmla="*/ 0 w 2251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18"/>
                  <a:gd name="T10" fmla="*/ 0 h 21600"/>
                  <a:gd name="T11" fmla="*/ 22518 w 2251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18" h="21600" fill="none" extrusionOk="0">
                    <a:moveTo>
                      <a:pt x="22518" y="0"/>
                    </a:moveTo>
                    <a:cubicBezTo>
                      <a:pt x="22518" y="11929"/>
                      <a:pt x="12847" y="21600"/>
                      <a:pt x="918" y="21600"/>
                    </a:cubicBezTo>
                    <a:cubicBezTo>
                      <a:pt x="611" y="21599"/>
                      <a:pt x="305" y="21593"/>
                      <a:pt x="-1" y="21580"/>
                    </a:cubicBezTo>
                  </a:path>
                  <a:path w="22518" h="21600" stroke="0" extrusionOk="0">
                    <a:moveTo>
                      <a:pt x="22518" y="0"/>
                    </a:moveTo>
                    <a:cubicBezTo>
                      <a:pt x="22518" y="11929"/>
                      <a:pt x="12847" y="21600"/>
                      <a:pt x="918" y="21600"/>
                    </a:cubicBezTo>
                    <a:cubicBezTo>
                      <a:pt x="611" y="21599"/>
                      <a:pt x="305" y="21593"/>
                      <a:pt x="-1" y="21580"/>
                    </a:cubicBezTo>
                    <a:lnTo>
                      <a:pt x="918" y="0"/>
                    </a:lnTo>
                    <a:lnTo>
                      <a:pt x="22518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39" name="Arc 1004"/>
              <p:cNvSpPr>
                <a:spLocks/>
              </p:cNvSpPr>
              <p:nvPr/>
            </p:nvSpPr>
            <p:spPr bwMode="auto">
              <a:xfrm rot="3960000">
                <a:off x="1392" y="2991"/>
                <a:ext cx="22" cy="60"/>
              </a:xfrm>
              <a:custGeom>
                <a:avLst/>
                <a:gdLst>
                  <a:gd name="T0" fmla="*/ 0 w 21597"/>
                  <a:gd name="T1" fmla="*/ 0 h 21578"/>
                  <a:gd name="T2" fmla="*/ 0 w 21597"/>
                  <a:gd name="T3" fmla="*/ 0 h 21578"/>
                  <a:gd name="T4" fmla="*/ 0 w 21597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8"/>
                  <a:gd name="T11" fmla="*/ 21597 w 21597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8" fill="none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</a:path>
                  <a:path w="21597" h="21578" stroke="0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  <a:lnTo>
                      <a:pt x="21597" y="21578"/>
                    </a:lnTo>
                    <a:lnTo>
                      <a:pt x="-1" y="2122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0" name="Arc 1005"/>
              <p:cNvSpPr>
                <a:spLocks/>
              </p:cNvSpPr>
              <p:nvPr/>
            </p:nvSpPr>
            <p:spPr bwMode="auto">
              <a:xfrm rot="3960000">
                <a:off x="1394" y="3140"/>
                <a:ext cx="30" cy="61"/>
              </a:xfrm>
              <a:custGeom>
                <a:avLst/>
                <a:gdLst>
                  <a:gd name="T0" fmla="*/ 0 w 21600"/>
                  <a:gd name="T1" fmla="*/ 0 h 21588"/>
                  <a:gd name="T2" fmla="*/ 0 w 21600"/>
                  <a:gd name="T3" fmla="*/ 0 h 21588"/>
                  <a:gd name="T4" fmla="*/ 0 w 21600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8"/>
                  <a:gd name="T11" fmla="*/ 21600 w 21600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8" fill="none" extrusionOk="0">
                    <a:moveTo>
                      <a:pt x="20868" y="21587"/>
                    </a:moveTo>
                    <a:cubicBezTo>
                      <a:pt x="9230" y="21192"/>
                      <a:pt x="-1" y="11644"/>
                      <a:pt x="-1" y="-1"/>
                    </a:cubicBezTo>
                  </a:path>
                  <a:path w="21600" h="21588" stroke="0" extrusionOk="0">
                    <a:moveTo>
                      <a:pt x="20868" y="21587"/>
                    </a:moveTo>
                    <a:cubicBezTo>
                      <a:pt x="9230" y="21192"/>
                      <a:pt x="-1" y="11644"/>
                      <a:pt x="-1" y="-1"/>
                    </a:cubicBezTo>
                    <a:lnTo>
                      <a:pt x="21600" y="0"/>
                    </a:lnTo>
                    <a:lnTo>
                      <a:pt x="20868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1" name="Arc 1006"/>
              <p:cNvSpPr>
                <a:spLocks/>
              </p:cNvSpPr>
              <p:nvPr/>
            </p:nvSpPr>
            <p:spPr bwMode="auto">
              <a:xfrm rot="3960000">
                <a:off x="1442" y="3096"/>
                <a:ext cx="31" cy="62"/>
              </a:xfrm>
              <a:custGeom>
                <a:avLst/>
                <a:gdLst>
                  <a:gd name="T0" fmla="*/ 0 w 22320"/>
                  <a:gd name="T1" fmla="*/ 0 h 21600"/>
                  <a:gd name="T2" fmla="*/ 0 w 22320"/>
                  <a:gd name="T3" fmla="*/ 0 h 21600"/>
                  <a:gd name="T4" fmla="*/ 0 w 2232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20"/>
                  <a:gd name="T10" fmla="*/ 0 h 21600"/>
                  <a:gd name="T11" fmla="*/ 22320 w 2232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20" h="21600" fill="none" extrusionOk="0">
                    <a:moveTo>
                      <a:pt x="0" y="12"/>
                    </a:moveTo>
                    <a:cubicBezTo>
                      <a:pt x="239" y="4"/>
                      <a:pt x="479" y="-1"/>
                      <a:pt x="720" y="-1"/>
                    </a:cubicBezTo>
                    <a:cubicBezTo>
                      <a:pt x="12649" y="-1"/>
                      <a:pt x="22320" y="9670"/>
                      <a:pt x="22320" y="21600"/>
                    </a:cubicBezTo>
                  </a:path>
                  <a:path w="22320" h="21600" stroke="0" extrusionOk="0">
                    <a:moveTo>
                      <a:pt x="0" y="12"/>
                    </a:moveTo>
                    <a:cubicBezTo>
                      <a:pt x="239" y="4"/>
                      <a:pt x="479" y="-1"/>
                      <a:pt x="720" y="-1"/>
                    </a:cubicBezTo>
                    <a:cubicBezTo>
                      <a:pt x="12649" y="-1"/>
                      <a:pt x="22320" y="9670"/>
                      <a:pt x="22320" y="21600"/>
                    </a:cubicBezTo>
                    <a:lnTo>
                      <a:pt x="720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2" name="Arc 1007"/>
              <p:cNvSpPr>
                <a:spLocks/>
              </p:cNvSpPr>
              <p:nvPr/>
            </p:nvSpPr>
            <p:spPr bwMode="auto">
              <a:xfrm rot="3960000">
                <a:off x="1371" y="3083"/>
                <a:ext cx="23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</a:path>
                  <a:path w="21600" h="21951" stroke="0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  <a:lnTo>
                      <a:pt x="0" y="351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3" name="Arc 1008"/>
              <p:cNvSpPr>
                <a:spLocks/>
              </p:cNvSpPr>
              <p:nvPr/>
            </p:nvSpPr>
            <p:spPr bwMode="auto">
              <a:xfrm rot="3960000">
                <a:off x="1430" y="3076"/>
                <a:ext cx="22" cy="61"/>
              </a:xfrm>
              <a:custGeom>
                <a:avLst/>
                <a:gdLst>
                  <a:gd name="T0" fmla="*/ 0 w 21600"/>
                  <a:gd name="T1" fmla="*/ 0 h 21578"/>
                  <a:gd name="T2" fmla="*/ 0 w 21600"/>
                  <a:gd name="T3" fmla="*/ 0 h 21578"/>
                  <a:gd name="T4" fmla="*/ 0 w 21600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8"/>
                  <a:gd name="T11" fmla="*/ 21600 w 21600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44" name="Arc 1009"/>
              <p:cNvSpPr>
                <a:spLocks/>
              </p:cNvSpPr>
              <p:nvPr/>
            </p:nvSpPr>
            <p:spPr bwMode="auto">
              <a:xfrm rot="-6840000">
                <a:off x="1524" y="3274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61989" name="Group 1010"/>
          <p:cNvGrpSpPr>
            <a:grpSpLocks/>
          </p:cNvGrpSpPr>
          <p:nvPr/>
        </p:nvGrpSpPr>
        <p:grpSpPr bwMode="auto">
          <a:xfrm>
            <a:off x="4472509" y="4987461"/>
            <a:ext cx="856544" cy="225425"/>
            <a:chOff x="1954" y="3113"/>
            <a:chExt cx="606" cy="142"/>
          </a:xfrm>
        </p:grpSpPr>
        <p:sp>
          <p:nvSpPr>
            <p:cNvPr id="162265" name="AutoShape 1011"/>
            <p:cNvSpPr>
              <a:spLocks noChangeArrowheads="1"/>
            </p:cNvSpPr>
            <p:nvPr/>
          </p:nvSpPr>
          <p:spPr bwMode="auto">
            <a:xfrm>
              <a:off x="2538" y="3115"/>
              <a:ext cx="22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66" name="AutoShape 1012"/>
            <p:cNvSpPr>
              <a:spLocks noChangeArrowheads="1"/>
            </p:cNvSpPr>
            <p:nvPr/>
          </p:nvSpPr>
          <p:spPr bwMode="auto">
            <a:xfrm>
              <a:off x="1954" y="3113"/>
              <a:ext cx="21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2267" name="Group 1013"/>
            <p:cNvGrpSpPr>
              <a:grpSpLocks/>
            </p:cNvGrpSpPr>
            <p:nvPr/>
          </p:nvGrpSpPr>
          <p:grpSpPr bwMode="auto">
            <a:xfrm>
              <a:off x="1991" y="3120"/>
              <a:ext cx="543" cy="129"/>
              <a:chOff x="1991" y="3120"/>
              <a:chExt cx="543" cy="129"/>
            </a:xfrm>
          </p:grpSpPr>
          <p:sp>
            <p:nvSpPr>
              <p:cNvPr id="162293" name="Arc 1014"/>
              <p:cNvSpPr>
                <a:spLocks/>
              </p:cNvSpPr>
              <p:nvPr/>
            </p:nvSpPr>
            <p:spPr bwMode="auto">
              <a:xfrm rot="10800000">
                <a:off x="2467" y="3126"/>
                <a:ext cx="28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4" name="Arc 1015"/>
              <p:cNvSpPr>
                <a:spLocks/>
              </p:cNvSpPr>
              <p:nvPr/>
            </p:nvSpPr>
            <p:spPr bwMode="auto">
              <a:xfrm rot="10800000">
                <a:off x="2449" y="3181"/>
                <a:ext cx="29" cy="61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5" name="Arc 1016"/>
              <p:cNvSpPr>
                <a:spLocks/>
              </p:cNvSpPr>
              <p:nvPr/>
            </p:nvSpPr>
            <p:spPr bwMode="auto">
              <a:xfrm rot="10800000">
                <a:off x="2408" y="3130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6" name="Arc 1017"/>
              <p:cNvSpPr>
                <a:spLocks/>
              </p:cNvSpPr>
              <p:nvPr/>
            </p:nvSpPr>
            <p:spPr bwMode="auto">
              <a:xfrm rot="10800000">
                <a:off x="2513" y="3187"/>
                <a:ext cx="21" cy="62"/>
              </a:xfrm>
              <a:custGeom>
                <a:avLst/>
                <a:gdLst>
                  <a:gd name="T0" fmla="*/ 0 w 21597"/>
                  <a:gd name="T1" fmla="*/ 0 h 21600"/>
                  <a:gd name="T2" fmla="*/ 0 w 21597"/>
                  <a:gd name="T3" fmla="*/ 0 h 21600"/>
                  <a:gd name="T4" fmla="*/ 0 w 2159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600"/>
                  <a:gd name="T11" fmla="*/ 21597 w 2159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7" name="Arc 1018"/>
              <p:cNvSpPr>
                <a:spLocks/>
              </p:cNvSpPr>
              <p:nvPr/>
            </p:nvSpPr>
            <p:spPr bwMode="auto">
              <a:xfrm rot="10800000">
                <a:off x="2420" y="3182"/>
                <a:ext cx="21" cy="61"/>
              </a:xfrm>
              <a:custGeom>
                <a:avLst/>
                <a:gdLst>
                  <a:gd name="T0" fmla="*/ 0 w 21597"/>
                  <a:gd name="T1" fmla="*/ 0 h 21600"/>
                  <a:gd name="T2" fmla="*/ 0 w 21597"/>
                  <a:gd name="T3" fmla="*/ 0 h 21600"/>
                  <a:gd name="T4" fmla="*/ 0 w 2159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600"/>
                  <a:gd name="T11" fmla="*/ 21597 w 2159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0" y="-1"/>
                      <a:pt x="21402" y="9454"/>
                      <a:pt x="21597" y="21242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0" y="-1"/>
                      <a:pt x="21402" y="9454"/>
                      <a:pt x="21597" y="21242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8" name="Arc 1019"/>
              <p:cNvSpPr>
                <a:spLocks/>
              </p:cNvSpPr>
              <p:nvPr/>
            </p:nvSpPr>
            <p:spPr bwMode="auto">
              <a:xfrm rot="10800000">
                <a:off x="2376" y="3127"/>
                <a:ext cx="28" cy="62"/>
              </a:xfrm>
              <a:custGeom>
                <a:avLst/>
                <a:gdLst>
                  <a:gd name="T0" fmla="*/ 0 w 22421"/>
                  <a:gd name="T1" fmla="*/ 0 h 21964"/>
                  <a:gd name="T2" fmla="*/ 0 w 22421"/>
                  <a:gd name="T3" fmla="*/ 0 h 21964"/>
                  <a:gd name="T4" fmla="*/ 0 w 22421"/>
                  <a:gd name="T5" fmla="*/ 0 h 21964"/>
                  <a:gd name="T6" fmla="*/ 0 60000 65536"/>
                  <a:gd name="T7" fmla="*/ 0 60000 65536"/>
                  <a:gd name="T8" fmla="*/ 0 60000 65536"/>
                  <a:gd name="T9" fmla="*/ 0 w 22421"/>
                  <a:gd name="T10" fmla="*/ 0 h 21964"/>
                  <a:gd name="T11" fmla="*/ 22421 w 22421"/>
                  <a:gd name="T12" fmla="*/ 21964 h 219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21" h="21964" fill="none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</a:path>
                  <a:path w="22421" h="21964" stroke="0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  <a:lnTo>
                      <a:pt x="821" y="364"/>
                    </a:lnTo>
                    <a:lnTo>
                      <a:pt x="2241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9" name="Arc 1020"/>
              <p:cNvSpPr>
                <a:spLocks/>
              </p:cNvSpPr>
              <p:nvPr/>
            </p:nvSpPr>
            <p:spPr bwMode="auto">
              <a:xfrm rot="10800000">
                <a:off x="2360" y="3185"/>
                <a:ext cx="27" cy="61"/>
              </a:xfrm>
              <a:custGeom>
                <a:avLst/>
                <a:gdLst>
                  <a:gd name="T0" fmla="*/ 0 w 21600"/>
                  <a:gd name="T1" fmla="*/ 0 h 21585"/>
                  <a:gd name="T2" fmla="*/ 0 w 21600"/>
                  <a:gd name="T3" fmla="*/ 0 h 21585"/>
                  <a:gd name="T4" fmla="*/ 0 w 21600"/>
                  <a:gd name="T5" fmla="*/ 0 h 2158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5"/>
                  <a:gd name="T11" fmla="*/ 21600 w 21600"/>
                  <a:gd name="T12" fmla="*/ 21585 h 2158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5" fill="none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</a:path>
                  <a:path w="21600" h="21585" stroke="0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  <a:lnTo>
                      <a:pt x="21600" y="21585"/>
                    </a:lnTo>
                    <a:lnTo>
                      <a:pt x="-1" y="2158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0" name="Arc 1021"/>
              <p:cNvSpPr>
                <a:spLocks/>
              </p:cNvSpPr>
              <p:nvPr/>
            </p:nvSpPr>
            <p:spPr bwMode="auto">
              <a:xfrm>
                <a:off x="2049" y="3183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1" name="Arc 1022"/>
              <p:cNvSpPr>
                <a:spLocks/>
              </p:cNvSpPr>
              <p:nvPr/>
            </p:nvSpPr>
            <p:spPr bwMode="auto">
              <a:xfrm>
                <a:off x="2026" y="3120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0 w 22362"/>
                  <a:gd name="T3" fmla="*/ 0 h 21600"/>
                  <a:gd name="T4" fmla="*/ 0 w 223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62"/>
                  <a:gd name="T10" fmla="*/ 0 h 21600"/>
                  <a:gd name="T11" fmla="*/ 22362 w 223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2" name="Arc 1023"/>
              <p:cNvSpPr>
                <a:spLocks/>
              </p:cNvSpPr>
              <p:nvPr/>
            </p:nvSpPr>
            <p:spPr bwMode="auto">
              <a:xfrm>
                <a:off x="1991" y="3178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3" name="Arc 0"/>
              <p:cNvSpPr>
                <a:spLocks/>
              </p:cNvSpPr>
              <p:nvPr/>
            </p:nvSpPr>
            <p:spPr bwMode="auto">
              <a:xfrm>
                <a:off x="2010" y="3123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4" name="Arc 1"/>
              <p:cNvSpPr>
                <a:spLocks/>
              </p:cNvSpPr>
              <p:nvPr/>
            </p:nvSpPr>
            <p:spPr bwMode="auto">
              <a:xfrm>
                <a:off x="2144" y="3183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5" name="Arc 2"/>
              <p:cNvSpPr>
                <a:spLocks/>
              </p:cNvSpPr>
              <p:nvPr/>
            </p:nvSpPr>
            <p:spPr bwMode="auto">
              <a:xfrm>
                <a:off x="2119" y="3126"/>
                <a:ext cx="29" cy="61"/>
              </a:xfrm>
              <a:custGeom>
                <a:avLst/>
                <a:gdLst>
                  <a:gd name="T0" fmla="*/ 0 w 22371"/>
                  <a:gd name="T1" fmla="*/ 0 h 21600"/>
                  <a:gd name="T2" fmla="*/ 0 w 22371"/>
                  <a:gd name="T3" fmla="*/ 0 h 21600"/>
                  <a:gd name="T4" fmla="*/ 0 w 2237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71"/>
                  <a:gd name="T10" fmla="*/ 0 h 21600"/>
                  <a:gd name="T11" fmla="*/ 22371 w 2237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71" h="21600" fill="none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</a:path>
                  <a:path w="22371" h="21600" stroke="0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  <a:lnTo>
                      <a:pt x="771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6" name="Arc 3"/>
              <p:cNvSpPr>
                <a:spLocks/>
              </p:cNvSpPr>
              <p:nvPr/>
            </p:nvSpPr>
            <p:spPr bwMode="auto">
              <a:xfrm>
                <a:off x="2082" y="3183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7" name="Arc 4"/>
              <p:cNvSpPr>
                <a:spLocks/>
              </p:cNvSpPr>
              <p:nvPr/>
            </p:nvSpPr>
            <p:spPr bwMode="auto">
              <a:xfrm>
                <a:off x="2093" y="3128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8" name="Arc 5"/>
              <p:cNvSpPr>
                <a:spLocks/>
              </p:cNvSpPr>
              <p:nvPr/>
            </p:nvSpPr>
            <p:spPr bwMode="auto">
              <a:xfrm>
                <a:off x="2231" y="3183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09" name="Arc 6"/>
              <p:cNvSpPr>
                <a:spLocks/>
              </p:cNvSpPr>
              <p:nvPr/>
            </p:nvSpPr>
            <p:spPr bwMode="auto">
              <a:xfrm>
                <a:off x="2205" y="3124"/>
                <a:ext cx="29" cy="62"/>
              </a:xfrm>
              <a:custGeom>
                <a:avLst/>
                <a:gdLst>
                  <a:gd name="T0" fmla="*/ 0 w 22348"/>
                  <a:gd name="T1" fmla="*/ 0 h 21600"/>
                  <a:gd name="T2" fmla="*/ 0 w 22348"/>
                  <a:gd name="T3" fmla="*/ 0 h 21600"/>
                  <a:gd name="T4" fmla="*/ 0 w 2234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8"/>
                  <a:gd name="T10" fmla="*/ 0 h 21600"/>
                  <a:gd name="T11" fmla="*/ 22348 w 2234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8" h="21600" fill="none" extrusionOk="0">
                    <a:moveTo>
                      <a:pt x="0" y="13"/>
                    </a:moveTo>
                    <a:cubicBezTo>
                      <a:pt x="250" y="4"/>
                      <a:pt x="500" y="-1"/>
                      <a:pt x="751" y="-1"/>
                    </a:cubicBezTo>
                    <a:cubicBezTo>
                      <a:pt x="12541" y="-1"/>
                      <a:pt x="22153" y="9454"/>
                      <a:pt x="22348" y="21242"/>
                    </a:cubicBezTo>
                  </a:path>
                  <a:path w="22348" h="21600" stroke="0" extrusionOk="0">
                    <a:moveTo>
                      <a:pt x="0" y="13"/>
                    </a:moveTo>
                    <a:cubicBezTo>
                      <a:pt x="250" y="4"/>
                      <a:pt x="500" y="-1"/>
                      <a:pt x="751" y="-1"/>
                    </a:cubicBezTo>
                    <a:cubicBezTo>
                      <a:pt x="12541" y="-1"/>
                      <a:pt x="22153" y="9454"/>
                      <a:pt x="22348" y="21242"/>
                    </a:cubicBezTo>
                    <a:lnTo>
                      <a:pt x="751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10" name="Arc 7"/>
              <p:cNvSpPr>
                <a:spLocks/>
              </p:cNvSpPr>
              <p:nvPr/>
            </p:nvSpPr>
            <p:spPr bwMode="auto">
              <a:xfrm>
                <a:off x="2167" y="3183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11" name="Arc 8"/>
              <p:cNvSpPr>
                <a:spLocks/>
              </p:cNvSpPr>
              <p:nvPr/>
            </p:nvSpPr>
            <p:spPr bwMode="auto">
              <a:xfrm>
                <a:off x="2183" y="3128"/>
                <a:ext cx="21" cy="60"/>
              </a:xfrm>
              <a:custGeom>
                <a:avLst/>
                <a:gdLst>
                  <a:gd name="T0" fmla="*/ 0 w 21597"/>
                  <a:gd name="T1" fmla="*/ 0 h 21577"/>
                  <a:gd name="T2" fmla="*/ 0 w 21597"/>
                  <a:gd name="T3" fmla="*/ 0 h 21577"/>
                  <a:gd name="T4" fmla="*/ 0 w 21597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7"/>
                  <a:gd name="T11" fmla="*/ 21597 w 21597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12" name="Arc 9"/>
              <p:cNvSpPr>
                <a:spLocks/>
              </p:cNvSpPr>
              <p:nvPr/>
            </p:nvSpPr>
            <p:spPr bwMode="auto">
              <a:xfrm>
                <a:off x="2323" y="3183"/>
                <a:ext cx="29" cy="62"/>
              </a:xfrm>
              <a:custGeom>
                <a:avLst/>
                <a:gdLst>
                  <a:gd name="T0" fmla="*/ 0 w 21600"/>
                  <a:gd name="T1" fmla="*/ 0 h 21931"/>
                  <a:gd name="T2" fmla="*/ 0 w 21600"/>
                  <a:gd name="T3" fmla="*/ 0 h 21931"/>
                  <a:gd name="T4" fmla="*/ 0 w 21600"/>
                  <a:gd name="T5" fmla="*/ 0 h 2193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31"/>
                  <a:gd name="T11" fmla="*/ 21600 w 21600"/>
                  <a:gd name="T12" fmla="*/ 21931 h 2193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31" fill="none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1" stroke="0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35" y="2193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13" name="Arc 10"/>
              <p:cNvSpPr>
                <a:spLocks/>
              </p:cNvSpPr>
              <p:nvPr/>
            </p:nvSpPr>
            <p:spPr bwMode="auto">
              <a:xfrm>
                <a:off x="2301" y="3122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14" name="Arc 11"/>
              <p:cNvSpPr>
                <a:spLocks/>
              </p:cNvSpPr>
              <p:nvPr/>
            </p:nvSpPr>
            <p:spPr bwMode="auto">
              <a:xfrm>
                <a:off x="2260" y="3183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15" name="Arc 12"/>
              <p:cNvSpPr>
                <a:spLocks/>
              </p:cNvSpPr>
              <p:nvPr/>
            </p:nvSpPr>
            <p:spPr bwMode="auto">
              <a:xfrm>
                <a:off x="2277" y="3128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316" name="Arc 13"/>
              <p:cNvSpPr>
                <a:spLocks/>
              </p:cNvSpPr>
              <p:nvPr/>
            </p:nvSpPr>
            <p:spPr bwMode="auto">
              <a:xfrm rot="10800000">
                <a:off x="2502" y="3124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2268" name="Group 14"/>
            <p:cNvGrpSpPr>
              <a:grpSpLocks/>
            </p:cNvGrpSpPr>
            <p:nvPr/>
          </p:nvGrpSpPr>
          <p:grpSpPr bwMode="auto">
            <a:xfrm>
              <a:off x="1978" y="3122"/>
              <a:ext cx="543" cy="129"/>
              <a:chOff x="1978" y="3122"/>
              <a:chExt cx="543" cy="129"/>
            </a:xfrm>
          </p:grpSpPr>
          <p:sp>
            <p:nvSpPr>
              <p:cNvPr id="162269" name="Arc 15"/>
              <p:cNvSpPr>
                <a:spLocks/>
              </p:cNvSpPr>
              <p:nvPr/>
            </p:nvSpPr>
            <p:spPr bwMode="auto">
              <a:xfrm rot="10800000">
                <a:off x="2454" y="3127"/>
                <a:ext cx="30" cy="62"/>
              </a:xfrm>
              <a:custGeom>
                <a:avLst/>
                <a:gdLst>
                  <a:gd name="T0" fmla="*/ 0 w 22364"/>
                  <a:gd name="T1" fmla="*/ 0 h 21963"/>
                  <a:gd name="T2" fmla="*/ 0 w 22364"/>
                  <a:gd name="T3" fmla="*/ 0 h 21963"/>
                  <a:gd name="T4" fmla="*/ 0 w 22364"/>
                  <a:gd name="T5" fmla="*/ 0 h 21963"/>
                  <a:gd name="T6" fmla="*/ 0 60000 65536"/>
                  <a:gd name="T7" fmla="*/ 0 60000 65536"/>
                  <a:gd name="T8" fmla="*/ 0 60000 65536"/>
                  <a:gd name="T9" fmla="*/ 0 w 22364"/>
                  <a:gd name="T10" fmla="*/ 0 h 21963"/>
                  <a:gd name="T11" fmla="*/ 22364 w 22364"/>
                  <a:gd name="T12" fmla="*/ 21963 h 2196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4" h="21963" fill="none" extrusionOk="0">
                    <a:moveTo>
                      <a:pt x="22360" y="0"/>
                    </a:moveTo>
                    <a:cubicBezTo>
                      <a:pt x="22362" y="120"/>
                      <a:pt x="22364" y="241"/>
                      <a:pt x="22364" y="363"/>
                    </a:cubicBezTo>
                    <a:cubicBezTo>
                      <a:pt x="22364" y="12292"/>
                      <a:pt x="12693" y="21963"/>
                      <a:pt x="764" y="21963"/>
                    </a:cubicBezTo>
                    <a:cubicBezTo>
                      <a:pt x="509" y="21962"/>
                      <a:pt x="254" y="21958"/>
                      <a:pt x="-1" y="21949"/>
                    </a:cubicBezTo>
                  </a:path>
                  <a:path w="22364" h="21963" stroke="0" extrusionOk="0">
                    <a:moveTo>
                      <a:pt x="22360" y="0"/>
                    </a:moveTo>
                    <a:cubicBezTo>
                      <a:pt x="22362" y="120"/>
                      <a:pt x="22364" y="241"/>
                      <a:pt x="22364" y="363"/>
                    </a:cubicBezTo>
                    <a:cubicBezTo>
                      <a:pt x="22364" y="12292"/>
                      <a:pt x="12693" y="21963"/>
                      <a:pt x="764" y="21963"/>
                    </a:cubicBezTo>
                    <a:cubicBezTo>
                      <a:pt x="509" y="21962"/>
                      <a:pt x="254" y="21958"/>
                      <a:pt x="-1" y="21949"/>
                    </a:cubicBezTo>
                    <a:lnTo>
                      <a:pt x="764" y="363"/>
                    </a:lnTo>
                    <a:lnTo>
                      <a:pt x="2236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0" name="Arc 16"/>
              <p:cNvSpPr>
                <a:spLocks/>
              </p:cNvSpPr>
              <p:nvPr/>
            </p:nvSpPr>
            <p:spPr bwMode="auto">
              <a:xfrm rot="10800000">
                <a:off x="2437" y="3184"/>
                <a:ext cx="28" cy="60"/>
              </a:xfrm>
              <a:custGeom>
                <a:avLst/>
                <a:gdLst>
                  <a:gd name="T0" fmla="*/ 0 w 21597"/>
                  <a:gd name="T1" fmla="*/ 0 h 21587"/>
                  <a:gd name="T2" fmla="*/ 0 w 21597"/>
                  <a:gd name="T3" fmla="*/ 0 h 21587"/>
                  <a:gd name="T4" fmla="*/ 0 w 21597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87"/>
                  <a:gd name="T11" fmla="*/ 21597 w 21597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87" fill="none" extrusionOk="0">
                    <a:moveTo>
                      <a:pt x="-1" y="21235"/>
                    </a:moveTo>
                    <a:cubicBezTo>
                      <a:pt x="186" y="9736"/>
                      <a:pt x="9351" y="399"/>
                      <a:pt x="20846" y="0"/>
                    </a:cubicBezTo>
                  </a:path>
                  <a:path w="21597" h="21587" stroke="0" extrusionOk="0">
                    <a:moveTo>
                      <a:pt x="-1" y="21235"/>
                    </a:moveTo>
                    <a:cubicBezTo>
                      <a:pt x="186" y="9736"/>
                      <a:pt x="9351" y="399"/>
                      <a:pt x="20846" y="0"/>
                    </a:cubicBezTo>
                    <a:lnTo>
                      <a:pt x="21597" y="21587"/>
                    </a:lnTo>
                    <a:lnTo>
                      <a:pt x="-1" y="212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1" name="Arc 17"/>
              <p:cNvSpPr>
                <a:spLocks/>
              </p:cNvSpPr>
              <p:nvPr/>
            </p:nvSpPr>
            <p:spPr bwMode="auto">
              <a:xfrm rot="10800000">
                <a:off x="2395" y="3131"/>
                <a:ext cx="21" cy="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2" name="Arc 18"/>
              <p:cNvSpPr>
                <a:spLocks/>
              </p:cNvSpPr>
              <p:nvPr/>
            </p:nvSpPr>
            <p:spPr bwMode="auto">
              <a:xfrm rot="10800000">
                <a:off x="2500" y="3189"/>
                <a:ext cx="21" cy="62"/>
              </a:xfrm>
              <a:custGeom>
                <a:avLst/>
                <a:gdLst>
                  <a:gd name="T0" fmla="*/ 0 w 21597"/>
                  <a:gd name="T1" fmla="*/ 0 h 21600"/>
                  <a:gd name="T2" fmla="*/ 0 w 21597"/>
                  <a:gd name="T3" fmla="*/ 0 h 21600"/>
                  <a:gd name="T4" fmla="*/ 0 w 2159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600"/>
                  <a:gd name="T11" fmla="*/ 21597 w 2159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3" name="Arc 19"/>
              <p:cNvSpPr>
                <a:spLocks/>
              </p:cNvSpPr>
              <p:nvPr/>
            </p:nvSpPr>
            <p:spPr bwMode="auto">
              <a:xfrm rot="10800000">
                <a:off x="2407" y="3183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4" name="Arc 20"/>
              <p:cNvSpPr>
                <a:spLocks/>
              </p:cNvSpPr>
              <p:nvPr/>
            </p:nvSpPr>
            <p:spPr bwMode="auto">
              <a:xfrm rot="10800000">
                <a:off x="2363" y="3129"/>
                <a:ext cx="28" cy="62"/>
              </a:xfrm>
              <a:custGeom>
                <a:avLst/>
                <a:gdLst>
                  <a:gd name="T0" fmla="*/ 0 w 22421"/>
                  <a:gd name="T1" fmla="*/ 0 h 21964"/>
                  <a:gd name="T2" fmla="*/ 0 w 22421"/>
                  <a:gd name="T3" fmla="*/ 0 h 21964"/>
                  <a:gd name="T4" fmla="*/ 0 w 22421"/>
                  <a:gd name="T5" fmla="*/ 0 h 21964"/>
                  <a:gd name="T6" fmla="*/ 0 60000 65536"/>
                  <a:gd name="T7" fmla="*/ 0 60000 65536"/>
                  <a:gd name="T8" fmla="*/ 0 60000 65536"/>
                  <a:gd name="T9" fmla="*/ 0 w 22421"/>
                  <a:gd name="T10" fmla="*/ 0 h 21964"/>
                  <a:gd name="T11" fmla="*/ 22421 w 22421"/>
                  <a:gd name="T12" fmla="*/ 21964 h 219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21" h="21964" fill="none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</a:path>
                  <a:path w="22421" h="21964" stroke="0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  <a:lnTo>
                      <a:pt x="821" y="364"/>
                    </a:lnTo>
                    <a:lnTo>
                      <a:pt x="2241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5" name="Arc 21"/>
              <p:cNvSpPr>
                <a:spLocks/>
              </p:cNvSpPr>
              <p:nvPr/>
            </p:nvSpPr>
            <p:spPr bwMode="auto">
              <a:xfrm rot="10800000">
                <a:off x="2347" y="3187"/>
                <a:ext cx="28" cy="61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6" name="Arc 22"/>
              <p:cNvSpPr>
                <a:spLocks/>
              </p:cNvSpPr>
              <p:nvPr/>
            </p:nvSpPr>
            <p:spPr bwMode="auto">
              <a:xfrm>
                <a:off x="2036" y="3185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7" name="Arc 23"/>
              <p:cNvSpPr>
                <a:spLocks/>
              </p:cNvSpPr>
              <p:nvPr/>
            </p:nvSpPr>
            <p:spPr bwMode="auto">
              <a:xfrm>
                <a:off x="2013" y="3122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0 w 22362"/>
                  <a:gd name="T3" fmla="*/ 0 h 21600"/>
                  <a:gd name="T4" fmla="*/ 0 w 223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62"/>
                  <a:gd name="T10" fmla="*/ 0 h 21600"/>
                  <a:gd name="T11" fmla="*/ 22362 w 223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8" name="Arc 24"/>
              <p:cNvSpPr>
                <a:spLocks/>
              </p:cNvSpPr>
              <p:nvPr/>
            </p:nvSpPr>
            <p:spPr bwMode="auto">
              <a:xfrm>
                <a:off x="1978" y="3179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79" name="Arc 25"/>
              <p:cNvSpPr>
                <a:spLocks/>
              </p:cNvSpPr>
              <p:nvPr/>
            </p:nvSpPr>
            <p:spPr bwMode="auto">
              <a:xfrm>
                <a:off x="1997" y="3125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0" name="Arc 26"/>
              <p:cNvSpPr>
                <a:spLocks/>
              </p:cNvSpPr>
              <p:nvPr/>
            </p:nvSpPr>
            <p:spPr bwMode="auto">
              <a:xfrm>
                <a:off x="2131" y="3185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1" name="Arc 27"/>
              <p:cNvSpPr>
                <a:spLocks/>
              </p:cNvSpPr>
              <p:nvPr/>
            </p:nvSpPr>
            <p:spPr bwMode="auto">
              <a:xfrm>
                <a:off x="2106" y="3127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0 w 22362"/>
                  <a:gd name="T3" fmla="*/ 0 h 21600"/>
                  <a:gd name="T4" fmla="*/ 0 w 223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62"/>
                  <a:gd name="T10" fmla="*/ 0 h 21600"/>
                  <a:gd name="T11" fmla="*/ 22362 w 223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2" name="Arc 28"/>
              <p:cNvSpPr>
                <a:spLocks/>
              </p:cNvSpPr>
              <p:nvPr/>
            </p:nvSpPr>
            <p:spPr bwMode="auto">
              <a:xfrm>
                <a:off x="2069" y="3185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3" name="Arc 29"/>
              <p:cNvSpPr>
                <a:spLocks/>
              </p:cNvSpPr>
              <p:nvPr/>
            </p:nvSpPr>
            <p:spPr bwMode="auto">
              <a:xfrm>
                <a:off x="2080" y="3130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4" name="Arc 30"/>
              <p:cNvSpPr>
                <a:spLocks/>
              </p:cNvSpPr>
              <p:nvPr/>
            </p:nvSpPr>
            <p:spPr bwMode="auto">
              <a:xfrm>
                <a:off x="2218" y="3185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5" name="Arc 31"/>
              <p:cNvSpPr>
                <a:spLocks/>
              </p:cNvSpPr>
              <p:nvPr/>
            </p:nvSpPr>
            <p:spPr bwMode="auto">
              <a:xfrm>
                <a:off x="2192" y="3126"/>
                <a:ext cx="29" cy="61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</a:path>
                  <a:path w="22357" h="21600" stroke="0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  <a:lnTo>
                      <a:pt x="757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6" name="Arc 32"/>
              <p:cNvSpPr>
                <a:spLocks/>
              </p:cNvSpPr>
              <p:nvPr/>
            </p:nvSpPr>
            <p:spPr bwMode="auto">
              <a:xfrm>
                <a:off x="2154" y="3185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7" name="Arc 33"/>
              <p:cNvSpPr>
                <a:spLocks/>
              </p:cNvSpPr>
              <p:nvPr/>
            </p:nvSpPr>
            <p:spPr bwMode="auto">
              <a:xfrm>
                <a:off x="2170" y="3130"/>
                <a:ext cx="21" cy="60"/>
              </a:xfrm>
              <a:custGeom>
                <a:avLst/>
                <a:gdLst>
                  <a:gd name="T0" fmla="*/ 0 w 21597"/>
                  <a:gd name="T1" fmla="*/ 0 h 21577"/>
                  <a:gd name="T2" fmla="*/ 0 w 21597"/>
                  <a:gd name="T3" fmla="*/ 0 h 21577"/>
                  <a:gd name="T4" fmla="*/ 0 w 21597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7"/>
                  <a:gd name="T11" fmla="*/ 21597 w 21597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8" name="Arc 34"/>
              <p:cNvSpPr>
                <a:spLocks/>
              </p:cNvSpPr>
              <p:nvPr/>
            </p:nvSpPr>
            <p:spPr bwMode="auto">
              <a:xfrm>
                <a:off x="2310" y="3185"/>
                <a:ext cx="29" cy="62"/>
              </a:xfrm>
              <a:custGeom>
                <a:avLst/>
                <a:gdLst>
                  <a:gd name="T0" fmla="*/ 0 w 21600"/>
                  <a:gd name="T1" fmla="*/ 0 h 21931"/>
                  <a:gd name="T2" fmla="*/ 0 w 21600"/>
                  <a:gd name="T3" fmla="*/ 0 h 21931"/>
                  <a:gd name="T4" fmla="*/ 0 w 21600"/>
                  <a:gd name="T5" fmla="*/ 0 h 2193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31"/>
                  <a:gd name="T11" fmla="*/ 21600 w 21600"/>
                  <a:gd name="T12" fmla="*/ 21931 h 2193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31" fill="none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1" stroke="0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35" y="2193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89" name="Arc 35"/>
              <p:cNvSpPr>
                <a:spLocks/>
              </p:cNvSpPr>
              <p:nvPr/>
            </p:nvSpPr>
            <p:spPr bwMode="auto">
              <a:xfrm>
                <a:off x="2288" y="3124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0" name="Arc 36"/>
              <p:cNvSpPr>
                <a:spLocks/>
              </p:cNvSpPr>
              <p:nvPr/>
            </p:nvSpPr>
            <p:spPr bwMode="auto">
              <a:xfrm>
                <a:off x="2247" y="3185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1" name="Arc 37"/>
              <p:cNvSpPr>
                <a:spLocks/>
              </p:cNvSpPr>
              <p:nvPr/>
            </p:nvSpPr>
            <p:spPr bwMode="auto">
              <a:xfrm>
                <a:off x="2264" y="3130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292" name="Arc 38"/>
              <p:cNvSpPr>
                <a:spLocks/>
              </p:cNvSpPr>
              <p:nvPr/>
            </p:nvSpPr>
            <p:spPr bwMode="auto">
              <a:xfrm rot="10800000">
                <a:off x="2489" y="3126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61990" name="AutoShape 39"/>
          <p:cNvSpPr>
            <a:spLocks noChangeArrowheads="1"/>
          </p:cNvSpPr>
          <p:nvPr/>
        </p:nvSpPr>
        <p:spPr bwMode="auto">
          <a:xfrm rot="4800000" flipH="1" flipV="1">
            <a:off x="2437626" y="3481161"/>
            <a:ext cx="1246187" cy="1172633"/>
          </a:xfrm>
          <a:custGeom>
            <a:avLst/>
            <a:gdLst>
              <a:gd name="T0" fmla="*/ 62913468 w 21600"/>
              <a:gd name="T1" fmla="*/ 40285193 h 21600"/>
              <a:gd name="T2" fmla="*/ 35948689 w 21600"/>
              <a:gd name="T3" fmla="*/ 80570386 h 21600"/>
              <a:gd name="T4" fmla="*/ 8983855 w 21600"/>
              <a:gd name="T5" fmla="*/ 40285193 h 21600"/>
              <a:gd name="T6" fmla="*/ 3594868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209FF"/>
              </a:gs>
              <a:gs pos="100000">
                <a:srgbClr val="8706B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91" name="AutoShape 40"/>
          <p:cNvSpPr>
            <a:spLocks noChangeArrowheads="1"/>
          </p:cNvSpPr>
          <p:nvPr/>
        </p:nvSpPr>
        <p:spPr bwMode="auto">
          <a:xfrm>
            <a:off x="3359142" y="4120630"/>
            <a:ext cx="28222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92" name="AutoShape 41"/>
          <p:cNvSpPr>
            <a:spLocks noChangeArrowheads="1"/>
          </p:cNvSpPr>
          <p:nvPr/>
        </p:nvSpPr>
        <p:spPr bwMode="auto">
          <a:xfrm>
            <a:off x="2533670" y="4117455"/>
            <a:ext cx="29633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1993" name="Group 42"/>
          <p:cNvGrpSpPr>
            <a:grpSpLocks/>
          </p:cNvGrpSpPr>
          <p:nvPr/>
        </p:nvGrpSpPr>
        <p:grpSpPr bwMode="auto">
          <a:xfrm>
            <a:off x="2585853" y="4128567"/>
            <a:ext cx="767644" cy="203200"/>
            <a:chOff x="617" y="2572"/>
            <a:chExt cx="544" cy="128"/>
          </a:xfrm>
        </p:grpSpPr>
        <p:sp>
          <p:nvSpPr>
            <p:cNvPr id="162241" name="Arc 43"/>
            <p:cNvSpPr>
              <a:spLocks/>
            </p:cNvSpPr>
            <p:nvPr/>
          </p:nvSpPr>
          <p:spPr bwMode="auto">
            <a:xfrm rot="10800000">
              <a:off x="1093" y="2577"/>
              <a:ext cx="28" cy="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2" name="Arc 44"/>
            <p:cNvSpPr>
              <a:spLocks/>
            </p:cNvSpPr>
            <p:nvPr/>
          </p:nvSpPr>
          <p:spPr bwMode="auto">
            <a:xfrm rot="10800000">
              <a:off x="1074" y="2632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3" name="Arc 45"/>
            <p:cNvSpPr>
              <a:spLocks/>
            </p:cNvSpPr>
            <p:nvPr/>
          </p:nvSpPr>
          <p:spPr bwMode="auto">
            <a:xfrm rot="10800000">
              <a:off x="1033" y="2581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4" name="Arc 46"/>
            <p:cNvSpPr>
              <a:spLocks/>
            </p:cNvSpPr>
            <p:nvPr/>
          </p:nvSpPr>
          <p:spPr bwMode="auto">
            <a:xfrm rot="10800000">
              <a:off x="1139" y="2638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5" name="Arc 47"/>
            <p:cNvSpPr>
              <a:spLocks/>
            </p:cNvSpPr>
            <p:nvPr/>
          </p:nvSpPr>
          <p:spPr bwMode="auto">
            <a:xfrm rot="10800000">
              <a:off x="1045" y="2633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6" name="Arc 48"/>
            <p:cNvSpPr>
              <a:spLocks/>
            </p:cNvSpPr>
            <p:nvPr/>
          </p:nvSpPr>
          <p:spPr bwMode="auto">
            <a:xfrm rot="10800000">
              <a:off x="1002" y="2579"/>
              <a:ext cx="27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7" name="Arc 49"/>
            <p:cNvSpPr>
              <a:spLocks/>
            </p:cNvSpPr>
            <p:nvPr/>
          </p:nvSpPr>
          <p:spPr bwMode="auto">
            <a:xfrm rot="10800000">
              <a:off x="986" y="2638"/>
              <a:ext cx="27" cy="60"/>
            </a:xfrm>
            <a:custGeom>
              <a:avLst/>
              <a:gdLst>
                <a:gd name="T0" fmla="*/ 0 w 21597"/>
                <a:gd name="T1" fmla="*/ 0 h 21586"/>
                <a:gd name="T2" fmla="*/ 0 w 21597"/>
                <a:gd name="T3" fmla="*/ 0 h 21586"/>
                <a:gd name="T4" fmla="*/ 0 w 21597"/>
                <a:gd name="T5" fmla="*/ 0 h 2158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6"/>
                <a:gd name="T11" fmla="*/ 21597 w 21597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6" fill="none" extrusionOk="0">
                  <a:moveTo>
                    <a:pt x="-1" y="21234"/>
                  </a:moveTo>
                  <a:cubicBezTo>
                    <a:pt x="186" y="9746"/>
                    <a:pt x="9335" y="414"/>
                    <a:pt x="20818" y="0"/>
                  </a:cubicBezTo>
                </a:path>
                <a:path w="21597" h="21586" stroke="0" extrusionOk="0">
                  <a:moveTo>
                    <a:pt x="-1" y="21234"/>
                  </a:moveTo>
                  <a:cubicBezTo>
                    <a:pt x="186" y="9746"/>
                    <a:pt x="9335" y="414"/>
                    <a:pt x="20818" y="0"/>
                  </a:cubicBezTo>
                  <a:lnTo>
                    <a:pt x="21597" y="21586"/>
                  </a:lnTo>
                  <a:lnTo>
                    <a:pt x="-1" y="2123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8" name="Arc 50"/>
            <p:cNvSpPr>
              <a:spLocks/>
            </p:cNvSpPr>
            <p:nvPr/>
          </p:nvSpPr>
          <p:spPr bwMode="auto">
            <a:xfrm>
              <a:off x="674" y="2634"/>
              <a:ext cx="28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9" name="Arc 51"/>
            <p:cNvSpPr>
              <a:spLocks/>
            </p:cNvSpPr>
            <p:nvPr/>
          </p:nvSpPr>
          <p:spPr bwMode="auto">
            <a:xfrm>
              <a:off x="652" y="2572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0" name="Arc 52"/>
            <p:cNvSpPr>
              <a:spLocks/>
            </p:cNvSpPr>
            <p:nvPr/>
          </p:nvSpPr>
          <p:spPr bwMode="auto">
            <a:xfrm>
              <a:off x="617" y="2629"/>
              <a:ext cx="21" cy="61"/>
            </a:xfrm>
            <a:custGeom>
              <a:avLst/>
              <a:gdLst>
                <a:gd name="T0" fmla="*/ 0 w 22652"/>
                <a:gd name="T1" fmla="*/ 0 h 21600"/>
                <a:gd name="T2" fmla="*/ 0 w 22652"/>
                <a:gd name="T3" fmla="*/ 0 h 21600"/>
                <a:gd name="T4" fmla="*/ 0 w 2265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52"/>
                <a:gd name="T10" fmla="*/ 0 h 21600"/>
                <a:gd name="T11" fmla="*/ 22652 w 2265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52" h="21600" fill="none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</a:path>
                <a:path w="22652" h="21600" stroke="0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  <a:lnTo>
                    <a:pt x="1052" y="0"/>
                  </a:lnTo>
                  <a:lnTo>
                    <a:pt x="22652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1" name="Arc 53"/>
            <p:cNvSpPr>
              <a:spLocks/>
            </p:cNvSpPr>
            <p:nvPr/>
          </p:nvSpPr>
          <p:spPr bwMode="auto">
            <a:xfrm>
              <a:off x="635" y="2574"/>
              <a:ext cx="22" cy="60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2" name="Arc 54"/>
            <p:cNvSpPr>
              <a:spLocks/>
            </p:cNvSpPr>
            <p:nvPr/>
          </p:nvSpPr>
          <p:spPr bwMode="auto">
            <a:xfrm>
              <a:off x="769" y="2634"/>
              <a:ext cx="28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3" name="Arc 55"/>
            <p:cNvSpPr>
              <a:spLocks/>
            </p:cNvSpPr>
            <p:nvPr/>
          </p:nvSpPr>
          <p:spPr bwMode="auto">
            <a:xfrm>
              <a:off x="745" y="2577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4" name="Arc 56"/>
            <p:cNvSpPr>
              <a:spLocks/>
            </p:cNvSpPr>
            <p:nvPr/>
          </p:nvSpPr>
          <p:spPr bwMode="auto">
            <a:xfrm>
              <a:off x="707" y="2634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5" name="Arc 57"/>
            <p:cNvSpPr>
              <a:spLocks/>
            </p:cNvSpPr>
            <p:nvPr/>
          </p:nvSpPr>
          <p:spPr bwMode="auto">
            <a:xfrm>
              <a:off x="719" y="2580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6" name="Arc 58"/>
            <p:cNvSpPr>
              <a:spLocks/>
            </p:cNvSpPr>
            <p:nvPr/>
          </p:nvSpPr>
          <p:spPr bwMode="auto">
            <a:xfrm>
              <a:off x="857" y="2634"/>
              <a:ext cx="28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7" name="Arc 59"/>
            <p:cNvSpPr>
              <a:spLocks/>
            </p:cNvSpPr>
            <p:nvPr/>
          </p:nvSpPr>
          <p:spPr bwMode="auto">
            <a:xfrm>
              <a:off x="830" y="2575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8" name="Arc 60"/>
            <p:cNvSpPr>
              <a:spLocks/>
            </p:cNvSpPr>
            <p:nvPr/>
          </p:nvSpPr>
          <p:spPr bwMode="auto">
            <a:xfrm>
              <a:off x="793" y="26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59" name="Arc 61"/>
            <p:cNvSpPr>
              <a:spLocks/>
            </p:cNvSpPr>
            <p:nvPr/>
          </p:nvSpPr>
          <p:spPr bwMode="auto">
            <a:xfrm>
              <a:off x="808" y="2580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60" name="Arc 62"/>
            <p:cNvSpPr>
              <a:spLocks/>
            </p:cNvSpPr>
            <p:nvPr/>
          </p:nvSpPr>
          <p:spPr bwMode="auto">
            <a:xfrm>
              <a:off x="949" y="2634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61" name="Arc 63"/>
            <p:cNvSpPr>
              <a:spLocks/>
            </p:cNvSpPr>
            <p:nvPr/>
          </p:nvSpPr>
          <p:spPr bwMode="auto">
            <a:xfrm>
              <a:off x="926" y="2574"/>
              <a:ext cx="30" cy="61"/>
            </a:xfrm>
            <a:custGeom>
              <a:avLst/>
              <a:gdLst>
                <a:gd name="T0" fmla="*/ 0 w 22344"/>
                <a:gd name="T1" fmla="*/ 0 h 21600"/>
                <a:gd name="T2" fmla="*/ 0 w 22344"/>
                <a:gd name="T3" fmla="*/ 0 h 21600"/>
                <a:gd name="T4" fmla="*/ 0 w 2234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4"/>
                <a:gd name="T10" fmla="*/ 0 h 21600"/>
                <a:gd name="T11" fmla="*/ 22344 w 223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4" h="21600" fill="none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</a:path>
                <a:path w="22344" h="21600" stroke="0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  <a:lnTo>
                    <a:pt x="744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62" name="Arc 64"/>
            <p:cNvSpPr>
              <a:spLocks/>
            </p:cNvSpPr>
            <p:nvPr/>
          </p:nvSpPr>
          <p:spPr bwMode="auto">
            <a:xfrm>
              <a:off x="886" y="26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63" name="Arc 65"/>
            <p:cNvSpPr>
              <a:spLocks/>
            </p:cNvSpPr>
            <p:nvPr/>
          </p:nvSpPr>
          <p:spPr bwMode="auto">
            <a:xfrm>
              <a:off x="904" y="2580"/>
              <a:ext cx="20" cy="60"/>
            </a:xfrm>
            <a:custGeom>
              <a:avLst/>
              <a:gdLst>
                <a:gd name="T0" fmla="*/ 0 w 21597"/>
                <a:gd name="T1" fmla="*/ 0 h 21575"/>
                <a:gd name="T2" fmla="*/ 0 w 21597"/>
                <a:gd name="T3" fmla="*/ 0 h 21575"/>
                <a:gd name="T4" fmla="*/ 0 w 21597"/>
                <a:gd name="T5" fmla="*/ 0 h 21575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5"/>
                <a:gd name="T11" fmla="*/ 21597 w 21597"/>
                <a:gd name="T12" fmla="*/ 21575 h 215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5" fill="none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</a:path>
                <a:path w="21597" h="21575" stroke="0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  <a:lnTo>
                    <a:pt x="21597" y="21575"/>
                  </a:lnTo>
                  <a:lnTo>
                    <a:pt x="-1" y="2122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64" name="Arc 66"/>
            <p:cNvSpPr>
              <a:spLocks/>
            </p:cNvSpPr>
            <p:nvPr/>
          </p:nvSpPr>
          <p:spPr bwMode="auto">
            <a:xfrm rot="10800000">
              <a:off x="1127" y="2576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994" name="Group 67"/>
          <p:cNvGrpSpPr>
            <a:grpSpLocks/>
          </p:cNvGrpSpPr>
          <p:nvPr/>
        </p:nvGrpSpPr>
        <p:grpSpPr bwMode="auto">
          <a:xfrm>
            <a:off x="2567509" y="4131742"/>
            <a:ext cx="767644" cy="203200"/>
            <a:chOff x="604" y="2574"/>
            <a:chExt cx="544" cy="128"/>
          </a:xfrm>
        </p:grpSpPr>
        <p:sp>
          <p:nvSpPr>
            <p:cNvPr id="162217" name="Arc 68"/>
            <p:cNvSpPr>
              <a:spLocks/>
            </p:cNvSpPr>
            <p:nvPr/>
          </p:nvSpPr>
          <p:spPr bwMode="auto">
            <a:xfrm rot="10800000">
              <a:off x="1080" y="2579"/>
              <a:ext cx="28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8" name="Arc 69"/>
            <p:cNvSpPr>
              <a:spLocks/>
            </p:cNvSpPr>
            <p:nvPr/>
          </p:nvSpPr>
          <p:spPr bwMode="auto">
            <a:xfrm rot="10800000">
              <a:off x="1061" y="2634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9" name="Arc 70"/>
            <p:cNvSpPr>
              <a:spLocks/>
            </p:cNvSpPr>
            <p:nvPr/>
          </p:nvSpPr>
          <p:spPr bwMode="auto">
            <a:xfrm rot="10800000">
              <a:off x="1020" y="2583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0" name="Arc 71"/>
            <p:cNvSpPr>
              <a:spLocks/>
            </p:cNvSpPr>
            <p:nvPr/>
          </p:nvSpPr>
          <p:spPr bwMode="auto">
            <a:xfrm rot="10800000">
              <a:off x="1126" y="2640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1" name="Arc 72"/>
            <p:cNvSpPr>
              <a:spLocks/>
            </p:cNvSpPr>
            <p:nvPr/>
          </p:nvSpPr>
          <p:spPr bwMode="auto">
            <a:xfrm rot="10800000">
              <a:off x="1033" y="2635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2" name="Arc 73"/>
            <p:cNvSpPr>
              <a:spLocks/>
            </p:cNvSpPr>
            <p:nvPr/>
          </p:nvSpPr>
          <p:spPr bwMode="auto">
            <a:xfrm rot="10800000">
              <a:off x="989" y="2581"/>
              <a:ext cx="27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3" name="Arc 74"/>
            <p:cNvSpPr>
              <a:spLocks/>
            </p:cNvSpPr>
            <p:nvPr/>
          </p:nvSpPr>
          <p:spPr bwMode="auto">
            <a:xfrm rot="10800000">
              <a:off x="973" y="2638"/>
              <a:ext cx="27" cy="61"/>
            </a:xfrm>
            <a:custGeom>
              <a:avLst/>
              <a:gdLst>
                <a:gd name="T0" fmla="*/ 0 w 21600"/>
                <a:gd name="T1" fmla="*/ 0 h 21585"/>
                <a:gd name="T2" fmla="*/ 0 w 21600"/>
                <a:gd name="T3" fmla="*/ 0 h 21585"/>
                <a:gd name="T4" fmla="*/ 0 w 21600"/>
                <a:gd name="T5" fmla="*/ 0 h 215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5"/>
                <a:gd name="T11" fmla="*/ 21600 w 21600"/>
                <a:gd name="T12" fmla="*/ 21585 h 215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5" fill="none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</a:path>
                <a:path w="21600" h="21585" stroke="0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  <a:lnTo>
                    <a:pt x="21600" y="21585"/>
                  </a:lnTo>
                  <a:lnTo>
                    <a:pt x="-1" y="2158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4" name="Arc 75"/>
            <p:cNvSpPr>
              <a:spLocks/>
            </p:cNvSpPr>
            <p:nvPr/>
          </p:nvSpPr>
          <p:spPr bwMode="auto">
            <a:xfrm>
              <a:off x="661" y="2636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5" name="Arc 76"/>
            <p:cNvSpPr>
              <a:spLocks/>
            </p:cNvSpPr>
            <p:nvPr/>
          </p:nvSpPr>
          <p:spPr bwMode="auto">
            <a:xfrm>
              <a:off x="639" y="2574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6" name="Arc 77"/>
            <p:cNvSpPr>
              <a:spLocks/>
            </p:cNvSpPr>
            <p:nvPr/>
          </p:nvSpPr>
          <p:spPr bwMode="auto">
            <a:xfrm>
              <a:off x="604" y="2631"/>
              <a:ext cx="21" cy="61"/>
            </a:xfrm>
            <a:custGeom>
              <a:avLst/>
              <a:gdLst>
                <a:gd name="T0" fmla="*/ 0 w 22652"/>
                <a:gd name="T1" fmla="*/ 0 h 21600"/>
                <a:gd name="T2" fmla="*/ 0 w 22652"/>
                <a:gd name="T3" fmla="*/ 0 h 21600"/>
                <a:gd name="T4" fmla="*/ 0 w 2265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52"/>
                <a:gd name="T10" fmla="*/ 0 h 21600"/>
                <a:gd name="T11" fmla="*/ 22652 w 2265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52" h="21600" fill="none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</a:path>
                <a:path w="22652" h="21600" stroke="0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  <a:lnTo>
                    <a:pt x="1052" y="0"/>
                  </a:lnTo>
                  <a:lnTo>
                    <a:pt x="22652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7" name="Arc 78"/>
            <p:cNvSpPr>
              <a:spLocks/>
            </p:cNvSpPr>
            <p:nvPr/>
          </p:nvSpPr>
          <p:spPr bwMode="auto">
            <a:xfrm>
              <a:off x="623" y="2576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8" name="Arc 79"/>
            <p:cNvSpPr>
              <a:spLocks/>
            </p:cNvSpPr>
            <p:nvPr/>
          </p:nvSpPr>
          <p:spPr bwMode="auto">
            <a:xfrm>
              <a:off x="756" y="2636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29" name="Arc 80"/>
            <p:cNvSpPr>
              <a:spLocks/>
            </p:cNvSpPr>
            <p:nvPr/>
          </p:nvSpPr>
          <p:spPr bwMode="auto">
            <a:xfrm>
              <a:off x="732" y="2579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0" name="Arc 81"/>
            <p:cNvSpPr>
              <a:spLocks/>
            </p:cNvSpPr>
            <p:nvPr/>
          </p:nvSpPr>
          <p:spPr bwMode="auto">
            <a:xfrm>
              <a:off x="694" y="2636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1" name="Arc 82"/>
            <p:cNvSpPr>
              <a:spLocks/>
            </p:cNvSpPr>
            <p:nvPr/>
          </p:nvSpPr>
          <p:spPr bwMode="auto">
            <a:xfrm>
              <a:off x="706" y="2582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2" name="Arc 83"/>
            <p:cNvSpPr>
              <a:spLocks/>
            </p:cNvSpPr>
            <p:nvPr/>
          </p:nvSpPr>
          <p:spPr bwMode="auto">
            <a:xfrm>
              <a:off x="844" y="2636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3" name="Arc 84"/>
            <p:cNvSpPr>
              <a:spLocks/>
            </p:cNvSpPr>
            <p:nvPr/>
          </p:nvSpPr>
          <p:spPr bwMode="auto">
            <a:xfrm>
              <a:off x="817" y="2577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4" name="Arc 85"/>
            <p:cNvSpPr>
              <a:spLocks/>
            </p:cNvSpPr>
            <p:nvPr/>
          </p:nvSpPr>
          <p:spPr bwMode="auto">
            <a:xfrm>
              <a:off x="780" y="2636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5" name="Arc 86"/>
            <p:cNvSpPr>
              <a:spLocks/>
            </p:cNvSpPr>
            <p:nvPr/>
          </p:nvSpPr>
          <p:spPr bwMode="auto">
            <a:xfrm>
              <a:off x="795" y="2582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6" name="Arc 87"/>
            <p:cNvSpPr>
              <a:spLocks/>
            </p:cNvSpPr>
            <p:nvPr/>
          </p:nvSpPr>
          <p:spPr bwMode="auto">
            <a:xfrm>
              <a:off x="936" y="2636"/>
              <a:ext cx="29" cy="62"/>
            </a:xfrm>
            <a:custGeom>
              <a:avLst/>
              <a:gdLst>
                <a:gd name="T0" fmla="*/ 0 w 21600"/>
                <a:gd name="T1" fmla="*/ 0 h 21931"/>
                <a:gd name="T2" fmla="*/ 0 w 21600"/>
                <a:gd name="T3" fmla="*/ 0 h 21931"/>
                <a:gd name="T4" fmla="*/ 0 w 21600"/>
                <a:gd name="T5" fmla="*/ 0 h 219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1"/>
                <a:gd name="T11" fmla="*/ 21600 w 21600"/>
                <a:gd name="T12" fmla="*/ 21931 h 219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7" name="Arc 88"/>
            <p:cNvSpPr>
              <a:spLocks/>
            </p:cNvSpPr>
            <p:nvPr/>
          </p:nvSpPr>
          <p:spPr bwMode="auto">
            <a:xfrm>
              <a:off x="913" y="2575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8" name="Arc 89"/>
            <p:cNvSpPr>
              <a:spLocks/>
            </p:cNvSpPr>
            <p:nvPr/>
          </p:nvSpPr>
          <p:spPr bwMode="auto">
            <a:xfrm>
              <a:off x="873" y="2636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39" name="Arc 90"/>
            <p:cNvSpPr>
              <a:spLocks/>
            </p:cNvSpPr>
            <p:nvPr/>
          </p:nvSpPr>
          <p:spPr bwMode="auto">
            <a:xfrm>
              <a:off x="891" y="2582"/>
              <a:ext cx="20" cy="60"/>
            </a:xfrm>
            <a:custGeom>
              <a:avLst/>
              <a:gdLst>
                <a:gd name="T0" fmla="*/ 0 w 21597"/>
                <a:gd name="T1" fmla="*/ 0 h 21575"/>
                <a:gd name="T2" fmla="*/ 0 w 21597"/>
                <a:gd name="T3" fmla="*/ 0 h 21575"/>
                <a:gd name="T4" fmla="*/ 0 w 21597"/>
                <a:gd name="T5" fmla="*/ 0 h 21575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5"/>
                <a:gd name="T11" fmla="*/ 21597 w 21597"/>
                <a:gd name="T12" fmla="*/ 21575 h 215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5" fill="none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</a:path>
                <a:path w="21597" h="21575" stroke="0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  <a:lnTo>
                    <a:pt x="21597" y="21575"/>
                  </a:lnTo>
                  <a:lnTo>
                    <a:pt x="-1" y="2122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40" name="Arc 91"/>
            <p:cNvSpPr>
              <a:spLocks/>
            </p:cNvSpPr>
            <p:nvPr/>
          </p:nvSpPr>
          <p:spPr bwMode="auto">
            <a:xfrm rot="10800000">
              <a:off x="1114" y="2577"/>
              <a:ext cx="22" cy="60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995" name="Group 92"/>
          <p:cNvGrpSpPr>
            <a:grpSpLocks/>
          </p:cNvGrpSpPr>
          <p:nvPr/>
        </p:nvGrpSpPr>
        <p:grpSpPr bwMode="auto">
          <a:xfrm>
            <a:off x="2590115" y="3677717"/>
            <a:ext cx="776111" cy="204788"/>
            <a:chOff x="620" y="2288"/>
            <a:chExt cx="550" cy="129"/>
          </a:xfrm>
        </p:grpSpPr>
        <p:sp>
          <p:nvSpPr>
            <p:cNvPr id="162193" name="Arc 93"/>
            <p:cNvSpPr>
              <a:spLocks/>
            </p:cNvSpPr>
            <p:nvPr/>
          </p:nvSpPr>
          <p:spPr bwMode="auto">
            <a:xfrm rot="10800000">
              <a:off x="1096" y="2293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4" name="Arc 94"/>
            <p:cNvSpPr>
              <a:spLocks/>
            </p:cNvSpPr>
            <p:nvPr/>
          </p:nvSpPr>
          <p:spPr bwMode="auto">
            <a:xfrm rot="10800000">
              <a:off x="1078" y="2349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5" name="Arc 95"/>
            <p:cNvSpPr>
              <a:spLocks/>
            </p:cNvSpPr>
            <p:nvPr/>
          </p:nvSpPr>
          <p:spPr bwMode="auto">
            <a:xfrm rot="10800000">
              <a:off x="1037" y="2298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6" name="Arc 96"/>
            <p:cNvSpPr>
              <a:spLocks/>
            </p:cNvSpPr>
            <p:nvPr/>
          </p:nvSpPr>
          <p:spPr bwMode="auto">
            <a:xfrm rot="10800000">
              <a:off x="1148" y="2355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7" name="Arc 97"/>
            <p:cNvSpPr>
              <a:spLocks/>
            </p:cNvSpPr>
            <p:nvPr/>
          </p:nvSpPr>
          <p:spPr bwMode="auto">
            <a:xfrm rot="10800000">
              <a:off x="1052" y="2350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8" name="Arc 98"/>
            <p:cNvSpPr>
              <a:spLocks/>
            </p:cNvSpPr>
            <p:nvPr/>
          </p:nvSpPr>
          <p:spPr bwMode="auto">
            <a:xfrm rot="10800000">
              <a:off x="1005" y="2295"/>
              <a:ext cx="28" cy="62"/>
            </a:xfrm>
            <a:custGeom>
              <a:avLst/>
              <a:gdLst>
                <a:gd name="T0" fmla="*/ 0 w 22421"/>
                <a:gd name="T1" fmla="*/ 0 h 21964"/>
                <a:gd name="T2" fmla="*/ 0 w 22421"/>
                <a:gd name="T3" fmla="*/ 0 h 21964"/>
                <a:gd name="T4" fmla="*/ 0 w 22421"/>
                <a:gd name="T5" fmla="*/ 0 h 21964"/>
                <a:gd name="T6" fmla="*/ 0 60000 65536"/>
                <a:gd name="T7" fmla="*/ 0 60000 65536"/>
                <a:gd name="T8" fmla="*/ 0 60000 65536"/>
                <a:gd name="T9" fmla="*/ 0 w 22421"/>
                <a:gd name="T10" fmla="*/ 0 h 21964"/>
                <a:gd name="T11" fmla="*/ 22421 w 22421"/>
                <a:gd name="T12" fmla="*/ 21964 h 219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21" h="21964" fill="none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</a:path>
                <a:path w="22421" h="21964" stroke="0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  <a:lnTo>
                    <a:pt x="821" y="364"/>
                  </a:lnTo>
                  <a:lnTo>
                    <a:pt x="22417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9" name="Arc 99"/>
            <p:cNvSpPr>
              <a:spLocks/>
            </p:cNvSpPr>
            <p:nvPr/>
          </p:nvSpPr>
          <p:spPr bwMode="auto">
            <a:xfrm rot="10800000">
              <a:off x="989" y="2353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0" name="Arc 100"/>
            <p:cNvSpPr>
              <a:spLocks/>
            </p:cNvSpPr>
            <p:nvPr/>
          </p:nvSpPr>
          <p:spPr bwMode="auto">
            <a:xfrm>
              <a:off x="678" y="235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1" name="Arc 101"/>
            <p:cNvSpPr>
              <a:spLocks/>
            </p:cNvSpPr>
            <p:nvPr/>
          </p:nvSpPr>
          <p:spPr bwMode="auto">
            <a:xfrm>
              <a:off x="655" y="2288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0 w 22362"/>
                <a:gd name="T3" fmla="*/ 0 h 21600"/>
                <a:gd name="T4" fmla="*/ 0 w 2236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62"/>
                <a:gd name="T10" fmla="*/ 0 h 21600"/>
                <a:gd name="T11" fmla="*/ 22362 w 2236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2" name="Arc 102"/>
            <p:cNvSpPr>
              <a:spLocks/>
            </p:cNvSpPr>
            <p:nvPr/>
          </p:nvSpPr>
          <p:spPr bwMode="auto">
            <a:xfrm>
              <a:off x="620" y="2346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3" name="Arc 103"/>
            <p:cNvSpPr>
              <a:spLocks/>
            </p:cNvSpPr>
            <p:nvPr/>
          </p:nvSpPr>
          <p:spPr bwMode="auto">
            <a:xfrm>
              <a:off x="639" y="2291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4" name="Arc 104"/>
            <p:cNvSpPr>
              <a:spLocks/>
            </p:cNvSpPr>
            <p:nvPr/>
          </p:nvSpPr>
          <p:spPr bwMode="auto">
            <a:xfrm>
              <a:off x="773" y="235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5" name="Arc 105"/>
            <p:cNvSpPr>
              <a:spLocks/>
            </p:cNvSpPr>
            <p:nvPr/>
          </p:nvSpPr>
          <p:spPr bwMode="auto">
            <a:xfrm>
              <a:off x="748" y="2294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0 w 22362"/>
                <a:gd name="T3" fmla="*/ 0 h 21600"/>
                <a:gd name="T4" fmla="*/ 0 w 2236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62"/>
                <a:gd name="T10" fmla="*/ 0 h 21600"/>
                <a:gd name="T11" fmla="*/ 22362 w 2236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6" name="Arc 106"/>
            <p:cNvSpPr>
              <a:spLocks/>
            </p:cNvSpPr>
            <p:nvPr/>
          </p:nvSpPr>
          <p:spPr bwMode="auto">
            <a:xfrm>
              <a:off x="711" y="2351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7" name="Arc 107"/>
            <p:cNvSpPr>
              <a:spLocks/>
            </p:cNvSpPr>
            <p:nvPr/>
          </p:nvSpPr>
          <p:spPr bwMode="auto">
            <a:xfrm>
              <a:off x="722" y="2297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8" name="Arc 108"/>
            <p:cNvSpPr>
              <a:spLocks/>
            </p:cNvSpPr>
            <p:nvPr/>
          </p:nvSpPr>
          <p:spPr bwMode="auto">
            <a:xfrm>
              <a:off x="860" y="235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09" name="Arc 109"/>
            <p:cNvSpPr>
              <a:spLocks/>
            </p:cNvSpPr>
            <p:nvPr/>
          </p:nvSpPr>
          <p:spPr bwMode="auto">
            <a:xfrm>
              <a:off x="834" y="2292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0" name="Arc 110"/>
            <p:cNvSpPr>
              <a:spLocks/>
            </p:cNvSpPr>
            <p:nvPr/>
          </p:nvSpPr>
          <p:spPr bwMode="auto">
            <a:xfrm>
              <a:off x="796" y="2351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1" name="Arc 111"/>
            <p:cNvSpPr>
              <a:spLocks/>
            </p:cNvSpPr>
            <p:nvPr/>
          </p:nvSpPr>
          <p:spPr bwMode="auto">
            <a:xfrm>
              <a:off x="812" y="2297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2" name="Arc 112"/>
            <p:cNvSpPr>
              <a:spLocks/>
            </p:cNvSpPr>
            <p:nvPr/>
          </p:nvSpPr>
          <p:spPr bwMode="auto">
            <a:xfrm>
              <a:off x="952" y="2351"/>
              <a:ext cx="29" cy="62"/>
            </a:xfrm>
            <a:custGeom>
              <a:avLst/>
              <a:gdLst>
                <a:gd name="T0" fmla="*/ 0 w 21600"/>
                <a:gd name="T1" fmla="*/ 0 h 21931"/>
                <a:gd name="T2" fmla="*/ 0 w 21600"/>
                <a:gd name="T3" fmla="*/ 0 h 21931"/>
                <a:gd name="T4" fmla="*/ 0 w 21600"/>
                <a:gd name="T5" fmla="*/ 0 h 219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1"/>
                <a:gd name="T11" fmla="*/ 21600 w 21600"/>
                <a:gd name="T12" fmla="*/ 21931 h 219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3" name="Arc 113"/>
            <p:cNvSpPr>
              <a:spLocks/>
            </p:cNvSpPr>
            <p:nvPr/>
          </p:nvSpPr>
          <p:spPr bwMode="auto">
            <a:xfrm>
              <a:off x="930" y="2290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4" name="Arc 114"/>
            <p:cNvSpPr>
              <a:spLocks/>
            </p:cNvSpPr>
            <p:nvPr/>
          </p:nvSpPr>
          <p:spPr bwMode="auto">
            <a:xfrm>
              <a:off x="889" y="2351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5" name="Arc 115"/>
            <p:cNvSpPr>
              <a:spLocks/>
            </p:cNvSpPr>
            <p:nvPr/>
          </p:nvSpPr>
          <p:spPr bwMode="auto">
            <a:xfrm>
              <a:off x="906" y="2297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216" name="Arc 116"/>
            <p:cNvSpPr>
              <a:spLocks/>
            </p:cNvSpPr>
            <p:nvPr/>
          </p:nvSpPr>
          <p:spPr bwMode="auto">
            <a:xfrm rot="10800000">
              <a:off x="1131" y="2292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1996" name="Group 117"/>
          <p:cNvGrpSpPr>
            <a:grpSpLocks/>
          </p:cNvGrpSpPr>
          <p:nvPr/>
        </p:nvGrpSpPr>
        <p:grpSpPr bwMode="auto">
          <a:xfrm>
            <a:off x="9422687" y="2987211"/>
            <a:ext cx="222956" cy="396875"/>
            <a:chOff x="5462" y="1853"/>
            <a:chExt cx="157" cy="250"/>
          </a:xfrm>
        </p:grpSpPr>
        <p:sp>
          <p:nvSpPr>
            <p:cNvPr id="162189" name="Oval 118"/>
            <p:cNvSpPr>
              <a:spLocks noChangeArrowheads="1"/>
            </p:cNvSpPr>
            <p:nvPr/>
          </p:nvSpPr>
          <p:spPr bwMode="auto">
            <a:xfrm>
              <a:off x="5495" y="1992"/>
              <a:ext cx="53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0" name="Oval 119"/>
            <p:cNvSpPr>
              <a:spLocks noChangeArrowheads="1"/>
            </p:cNvSpPr>
            <p:nvPr/>
          </p:nvSpPr>
          <p:spPr bwMode="auto">
            <a:xfrm>
              <a:off x="5462" y="2053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1" name="Oval 120"/>
            <p:cNvSpPr>
              <a:spLocks noChangeArrowheads="1"/>
            </p:cNvSpPr>
            <p:nvPr/>
          </p:nvSpPr>
          <p:spPr bwMode="auto">
            <a:xfrm>
              <a:off x="5568" y="1853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92" name="Oval 121"/>
            <p:cNvSpPr>
              <a:spLocks noChangeArrowheads="1"/>
            </p:cNvSpPr>
            <p:nvPr/>
          </p:nvSpPr>
          <p:spPr bwMode="auto">
            <a:xfrm>
              <a:off x="5536" y="1922"/>
              <a:ext cx="53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1997" name="Oval 122"/>
          <p:cNvSpPr>
            <a:spLocks noChangeArrowheads="1"/>
          </p:cNvSpPr>
          <p:nvPr/>
        </p:nvSpPr>
        <p:spPr bwMode="auto">
          <a:xfrm>
            <a:off x="9532753" y="3276081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98" name="Oval 123"/>
          <p:cNvSpPr>
            <a:spLocks noChangeArrowheads="1"/>
          </p:cNvSpPr>
          <p:nvPr/>
        </p:nvSpPr>
        <p:spPr bwMode="auto">
          <a:xfrm>
            <a:off x="9360598" y="3374511"/>
            <a:ext cx="71966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999" name="Oval 124"/>
          <p:cNvSpPr>
            <a:spLocks noChangeArrowheads="1"/>
          </p:cNvSpPr>
          <p:nvPr/>
        </p:nvSpPr>
        <p:spPr bwMode="auto">
          <a:xfrm>
            <a:off x="9634353" y="3055473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00" name="Oval 125"/>
          <p:cNvSpPr>
            <a:spLocks noChangeArrowheads="1"/>
          </p:cNvSpPr>
          <p:nvPr/>
        </p:nvSpPr>
        <p:spPr bwMode="auto">
          <a:xfrm>
            <a:off x="9589198" y="3166542"/>
            <a:ext cx="71966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01" name="Oval 126"/>
          <p:cNvSpPr>
            <a:spLocks noChangeArrowheads="1"/>
          </p:cNvSpPr>
          <p:nvPr/>
        </p:nvSpPr>
        <p:spPr bwMode="auto">
          <a:xfrm>
            <a:off x="9594842" y="3344346"/>
            <a:ext cx="7055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02" name="Oval 127"/>
          <p:cNvSpPr>
            <a:spLocks noChangeArrowheads="1"/>
          </p:cNvSpPr>
          <p:nvPr/>
        </p:nvSpPr>
        <p:spPr bwMode="auto">
          <a:xfrm>
            <a:off x="9697881" y="3125267"/>
            <a:ext cx="71967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03" name="Oval 128"/>
          <p:cNvSpPr>
            <a:spLocks noChangeArrowheads="1"/>
          </p:cNvSpPr>
          <p:nvPr/>
        </p:nvSpPr>
        <p:spPr bwMode="auto">
          <a:xfrm>
            <a:off x="9651287" y="3234813"/>
            <a:ext cx="71966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004" name="Group 129"/>
          <p:cNvGrpSpPr>
            <a:grpSpLocks/>
          </p:cNvGrpSpPr>
          <p:nvPr/>
        </p:nvGrpSpPr>
        <p:grpSpPr bwMode="auto">
          <a:xfrm>
            <a:off x="9360598" y="2918948"/>
            <a:ext cx="222956" cy="396875"/>
            <a:chOff x="5418" y="1810"/>
            <a:chExt cx="157" cy="250"/>
          </a:xfrm>
        </p:grpSpPr>
        <p:sp>
          <p:nvSpPr>
            <p:cNvPr id="162185" name="Oval 130"/>
            <p:cNvSpPr>
              <a:spLocks noChangeArrowheads="1"/>
            </p:cNvSpPr>
            <p:nvPr/>
          </p:nvSpPr>
          <p:spPr bwMode="auto">
            <a:xfrm>
              <a:off x="5450" y="1949"/>
              <a:ext cx="53" cy="49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86" name="Oval 131"/>
            <p:cNvSpPr>
              <a:spLocks noChangeArrowheads="1"/>
            </p:cNvSpPr>
            <p:nvPr/>
          </p:nvSpPr>
          <p:spPr bwMode="auto">
            <a:xfrm>
              <a:off x="5418" y="2010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87" name="Oval 132"/>
            <p:cNvSpPr>
              <a:spLocks noChangeArrowheads="1"/>
            </p:cNvSpPr>
            <p:nvPr/>
          </p:nvSpPr>
          <p:spPr bwMode="auto">
            <a:xfrm>
              <a:off x="5524" y="1810"/>
              <a:ext cx="51" cy="49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88" name="Oval 133"/>
            <p:cNvSpPr>
              <a:spLocks noChangeArrowheads="1"/>
            </p:cNvSpPr>
            <p:nvPr/>
          </p:nvSpPr>
          <p:spPr bwMode="auto">
            <a:xfrm>
              <a:off x="5492" y="1879"/>
              <a:ext cx="53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005" name="Oval 134"/>
          <p:cNvSpPr>
            <a:spLocks noChangeArrowheads="1"/>
          </p:cNvSpPr>
          <p:nvPr/>
        </p:nvSpPr>
        <p:spPr bwMode="auto">
          <a:xfrm>
            <a:off x="9019109" y="4179367"/>
            <a:ext cx="107244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06" name="Oval 135"/>
          <p:cNvSpPr>
            <a:spLocks noChangeArrowheads="1"/>
          </p:cNvSpPr>
          <p:nvPr/>
        </p:nvSpPr>
        <p:spPr bwMode="auto">
          <a:xfrm>
            <a:off x="9240653" y="4169842"/>
            <a:ext cx="107244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07" name="Arc 136"/>
          <p:cNvSpPr>
            <a:spLocks/>
          </p:cNvSpPr>
          <p:nvPr/>
        </p:nvSpPr>
        <p:spPr bwMode="auto">
          <a:xfrm>
            <a:off x="3445220" y="1548884"/>
            <a:ext cx="227188" cy="714375"/>
          </a:xfrm>
          <a:custGeom>
            <a:avLst/>
            <a:gdLst>
              <a:gd name="T0" fmla="*/ 0 w 21600"/>
              <a:gd name="T1" fmla="*/ 807575979 h 21247"/>
              <a:gd name="T2" fmla="*/ 29340963 w 21600"/>
              <a:gd name="T3" fmla="*/ 0 h 21247"/>
              <a:gd name="T4" fmla="*/ 35785634 w 21600"/>
              <a:gd name="T5" fmla="*/ 807575979 h 21247"/>
              <a:gd name="T6" fmla="*/ 0 60000 65536"/>
              <a:gd name="T7" fmla="*/ 0 60000 65536"/>
              <a:gd name="T8" fmla="*/ 0 60000 65536"/>
              <a:gd name="T9" fmla="*/ 0 w 21600"/>
              <a:gd name="T10" fmla="*/ 0 h 21247"/>
              <a:gd name="T11" fmla="*/ 21600 w 21600"/>
              <a:gd name="T12" fmla="*/ 21247 h 21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247" fill="none" extrusionOk="0">
                <a:moveTo>
                  <a:pt x="-1" y="21246"/>
                </a:moveTo>
                <a:cubicBezTo>
                  <a:pt x="-1" y="10818"/>
                  <a:pt x="7451" y="1878"/>
                  <a:pt x="17710" y="0"/>
                </a:cubicBezTo>
              </a:path>
              <a:path w="21600" h="21247" stroke="0" extrusionOk="0">
                <a:moveTo>
                  <a:pt x="-1" y="21246"/>
                </a:moveTo>
                <a:cubicBezTo>
                  <a:pt x="-1" y="10818"/>
                  <a:pt x="7451" y="1878"/>
                  <a:pt x="17710" y="0"/>
                </a:cubicBezTo>
                <a:lnTo>
                  <a:pt x="21600" y="21247"/>
                </a:lnTo>
                <a:lnTo>
                  <a:pt x="-1" y="21246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08" name="Arc 137"/>
          <p:cNvSpPr>
            <a:spLocks/>
          </p:cNvSpPr>
          <p:nvPr/>
        </p:nvSpPr>
        <p:spPr bwMode="auto">
          <a:xfrm>
            <a:off x="3109376" y="2868092"/>
            <a:ext cx="328788" cy="254000"/>
          </a:xfrm>
          <a:custGeom>
            <a:avLst/>
            <a:gdLst>
              <a:gd name="T0" fmla="*/ 0 w 21600"/>
              <a:gd name="T1" fmla="*/ 56245134 h 17069"/>
              <a:gd name="T2" fmla="*/ 41995910 w 21600"/>
              <a:gd name="T3" fmla="*/ 0 h 17069"/>
              <a:gd name="T4" fmla="*/ 108467508 w 21600"/>
              <a:gd name="T5" fmla="*/ 56245134 h 17069"/>
              <a:gd name="T6" fmla="*/ 0 60000 65536"/>
              <a:gd name="T7" fmla="*/ 0 60000 65536"/>
              <a:gd name="T8" fmla="*/ 0 60000 65536"/>
              <a:gd name="T9" fmla="*/ 0 w 21600"/>
              <a:gd name="T10" fmla="*/ 0 h 17069"/>
              <a:gd name="T11" fmla="*/ 21600 w 21600"/>
              <a:gd name="T12" fmla="*/ 17069 h 170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069" fill="none" extrusionOk="0">
                <a:moveTo>
                  <a:pt x="-1" y="17068"/>
                </a:moveTo>
                <a:cubicBezTo>
                  <a:pt x="-1" y="10392"/>
                  <a:pt x="3087" y="4091"/>
                  <a:pt x="8363" y="0"/>
                </a:cubicBezTo>
              </a:path>
              <a:path w="21600" h="17069" stroke="0" extrusionOk="0">
                <a:moveTo>
                  <a:pt x="-1" y="17068"/>
                </a:moveTo>
                <a:cubicBezTo>
                  <a:pt x="-1" y="10392"/>
                  <a:pt x="3087" y="4091"/>
                  <a:pt x="8363" y="0"/>
                </a:cubicBezTo>
                <a:lnTo>
                  <a:pt x="21600" y="17069"/>
                </a:lnTo>
                <a:lnTo>
                  <a:pt x="-1" y="1706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09" name="Arc 138"/>
          <p:cNvSpPr>
            <a:spLocks/>
          </p:cNvSpPr>
          <p:nvPr/>
        </p:nvSpPr>
        <p:spPr bwMode="auto">
          <a:xfrm>
            <a:off x="2704386" y="3288789"/>
            <a:ext cx="327378" cy="255587"/>
          </a:xfrm>
          <a:custGeom>
            <a:avLst/>
            <a:gdLst>
              <a:gd name="T0" fmla="*/ 0 w 21600"/>
              <a:gd name="T1" fmla="*/ 57098394 h 17100"/>
              <a:gd name="T2" fmla="*/ 41656096 w 21600"/>
              <a:gd name="T3" fmla="*/ 0 h 17100"/>
              <a:gd name="T4" fmla="*/ 107077355 w 21600"/>
              <a:gd name="T5" fmla="*/ 57098394 h 17100"/>
              <a:gd name="T6" fmla="*/ 0 60000 65536"/>
              <a:gd name="T7" fmla="*/ 0 60000 65536"/>
              <a:gd name="T8" fmla="*/ 0 60000 65536"/>
              <a:gd name="T9" fmla="*/ 0 w 21600"/>
              <a:gd name="T10" fmla="*/ 0 h 17100"/>
              <a:gd name="T11" fmla="*/ 21600 w 21600"/>
              <a:gd name="T12" fmla="*/ 17100 h 171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100" fill="none" extrusionOk="0">
                <a:moveTo>
                  <a:pt x="-1" y="17099"/>
                </a:moveTo>
                <a:cubicBezTo>
                  <a:pt x="-1" y="10405"/>
                  <a:pt x="3103" y="4090"/>
                  <a:pt x="8403" y="0"/>
                </a:cubicBezTo>
              </a:path>
              <a:path w="21600" h="17100" stroke="0" extrusionOk="0">
                <a:moveTo>
                  <a:pt x="-1" y="17099"/>
                </a:moveTo>
                <a:cubicBezTo>
                  <a:pt x="-1" y="10405"/>
                  <a:pt x="3103" y="4090"/>
                  <a:pt x="8403" y="0"/>
                </a:cubicBezTo>
                <a:lnTo>
                  <a:pt x="21600" y="17100"/>
                </a:lnTo>
                <a:lnTo>
                  <a:pt x="-1" y="17099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0" name="Arc 139"/>
          <p:cNvSpPr>
            <a:spLocks/>
          </p:cNvSpPr>
          <p:nvPr/>
        </p:nvSpPr>
        <p:spPr bwMode="auto">
          <a:xfrm rot="10800000">
            <a:off x="3072691" y="4404792"/>
            <a:ext cx="460022" cy="279400"/>
          </a:xfrm>
          <a:custGeom>
            <a:avLst/>
            <a:gdLst>
              <a:gd name="T0" fmla="*/ 199375200 w 19610"/>
              <a:gd name="T1" fmla="*/ 0 h 18679"/>
              <a:gd name="T2" fmla="*/ 360444803 w 19610"/>
              <a:gd name="T3" fmla="*/ 32208858 h 18679"/>
              <a:gd name="T4" fmla="*/ 0 w 19610"/>
              <a:gd name="T5" fmla="*/ 62513222 h 18679"/>
              <a:gd name="T6" fmla="*/ 0 60000 65536"/>
              <a:gd name="T7" fmla="*/ 0 60000 65536"/>
              <a:gd name="T8" fmla="*/ 0 60000 65536"/>
              <a:gd name="T9" fmla="*/ 0 w 19610"/>
              <a:gd name="T10" fmla="*/ 0 h 18679"/>
              <a:gd name="T11" fmla="*/ 19610 w 19610"/>
              <a:gd name="T12" fmla="*/ 18679 h 186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10" h="18679" fill="none" extrusionOk="0">
                <a:moveTo>
                  <a:pt x="10846" y="0"/>
                </a:moveTo>
                <a:cubicBezTo>
                  <a:pt x="14688" y="2230"/>
                  <a:pt x="17748" y="5591"/>
                  <a:pt x="19610" y="9623"/>
                </a:cubicBezTo>
              </a:path>
              <a:path w="19610" h="18679" stroke="0" extrusionOk="0">
                <a:moveTo>
                  <a:pt x="10846" y="0"/>
                </a:moveTo>
                <a:cubicBezTo>
                  <a:pt x="14688" y="2230"/>
                  <a:pt x="17748" y="5591"/>
                  <a:pt x="19610" y="9623"/>
                </a:cubicBezTo>
                <a:lnTo>
                  <a:pt x="0" y="18679"/>
                </a:lnTo>
                <a:lnTo>
                  <a:pt x="10846" y="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1" name="Arc 140"/>
          <p:cNvSpPr>
            <a:spLocks/>
          </p:cNvSpPr>
          <p:nvPr/>
        </p:nvSpPr>
        <p:spPr bwMode="auto">
          <a:xfrm>
            <a:off x="7946668" y="3071299"/>
            <a:ext cx="328788" cy="747713"/>
          </a:xfrm>
          <a:custGeom>
            <a:avLst/>
            <a:gdLst>
              <a:gd name="T0" fmla="*/ 0 w 20950"/>
              <a:gd name="T1" fmla="*/ 788534018 h 19717"/>
              <a:gd name="T2" fmla="*/ 66760023 w 20950"/>
              <a:gd name="T3" fmla="*/ 0 h 19717"/>
              <a:gd name="T4" fmla="*/ 115302545 w 20950"/>
              <a:gd name="T5" fmla="*/ 1075283148 h 19717"/>
              <a:gd name="T6" fmla="*/ 0 60000 65536"/>
              <a:gd name="T7" fmla="*/ 0 60000 65536"/>
              <a:gd name="T8" fmla="*/ 0 60000 65536"/>
              <a:gd name="T9" fmla="*/ 0 w 20950"/>
              <a:gd name="T10" fmla="*/ 0 h 19717"/>
              <a:gd name="T11" fmla="*/ 20950 w 20950"/>
              <a:gd name="T12" fmla="*/ 19717 h 197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950" h="19717" fill="none" extrusionOk="0">
                <a:moveTo>
                  <a:pt x="-1" y="14458"/>
                </a:moveTo>
                <a:cubicBezTo>
                  <a:pt x="1612" y="8034"/>
                  <a:pt x="6083" y="2704"/>
                  <a:pt x="12129" y="-1"/>
                </a:cubicBezTo>
              </a:path>
              <a:path w="20950" h="19717" stroke="0" extrusionOk="0">
                <a:moveTo>
                  <a:pt x="-1" y="14458"/>
                </a:moveTo>
                <a:cubicBezTo>
                  <a:pt x="1612" y="8034"/>
                  <a:pt x="6083" y="2704"/>
                  <a:pt x="12129" y="-1"/>
                </a:cubicBezTo>
                <a:lnTo>
                  <a:pt x="20950" y="19717"/>
                </a:lnTo>
                <a:lnTo>
                  <a:pt x="-1" y="1445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2" name="Line 141"/>
          <p:cNvSpPr>
            <a:spLocks noChangeShapeType="1"/>
          </p:cNvSpPr>
          <p:nvPr/>
        </p:nvSpPr>
        <p:spPr bwMode="auto">
          <a:xfrm flipV="1">
            <a:off x="7476764" y="3953998"/>
            <a:ext cx="413456" cy="885825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3" name="Arc 142"/>
          <p:cNvSpPr>
            <a:spLocks/>
          </p:cNvSpPr>
          <p:nvPr/>
        </p:nvSpPr>
        <p:spPr bwMode="auto">
          <a:xfrm>
            <a:off x="8997941" y="3379267"/>
            <a:ext cx="509412" cy="266700"/>
          </a:xfrm>
          <a:custGeom>
            <a:avLst/>
            <a:gdLst>
              <a:gd name="T0" fmla="*/ 56327 w 21600"/>
              <a:gd name="T1" fmla="*/ 46954454 h 20100"/>
              <a:gd name="T2" fmla="*/ 239641861 w 21600"/>
              <a:gd name="T3" fmla="*/ 0 h 20100"/>
              <a:gd name="T4" fmla="*/ 403418890 w 21600"/>
              <a:gd name="T5" fmla="*/ 46113434 h 20100"/>
              <a:gd name="T6" fmla="*/ 0 60000 65536"/>
              <a:gd name="T7" fmla="*/ 0 60000 65536"/>
              <a:gd name="T8" fmla="*/ 0 60000 65536"/>
              <a:gd name="T9" fmla="*/ 0 w 21600"/>
              <a:gd name="T10" fmla="*/ 0 h 20100"/>
              <a:gd name="T11" fmla="*/ 21600 w 21600"/>
              <a:gd name="T12" fmla="*/ 20100 h 201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100" fill="none" extrusionOk="0">
                <a:moveTo>
                  <a:pt x="3" y="20099"/>
                </a:moveTo>
                <a:cubicBezTo>
                  <a:pt x="1" y="19980"/>
                  <a:pt x="0" y="19860"/>
                  <a:pt x="0" y="19740"/>
                </a:cubicBezTo>
                <a:cubicBezTo>
                  <a:pt x="0" y="11202"/>
                  <a:pt x="5028" y="3466"/>
                  <a:pt x="12831" y="0"/>
                </a:cubicBezTo>
              </a:path>
              <a:path w="21600" h="20100" stroke="0" extrusionOk="0">
                <a:moveTo>
                  <a:pt x="3" y="20099"/>
                </a:moveTo>
                <a:cubicBezTo>
                  <a:pt x="1" y="19980"/>
                  <a:pt x="0" y="19860"/>
                  <a:pt x="0" y="19740"/>
                </a:cubicBezTo>
                <a:cubicBezTo>
                  <a:pt x="0" y="11202"/>
                  <a:pt x="5028" y="3466"/>
                  <a:pt x="12831" y="0"/>
                </a:cubicBezTo>
                <a:lnTo>
                  <a:pt x="21600" y="19740"/>
                </a:lnTo>
                <a:lnTo>
                  <a:pt x="3" y="20099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4" name="Line 143"/>
          <p:cNvSpPr>
            <a:spLocks noChangeShapeType="1"/>
          </p:cNvSpPr>
          <p:nvPr/>
        </p:nvSpPr>
        <p:spPr bwMode="auto">
          <a:xfrm flipH="1" flipV="1">
            <a:off x="9100954" y="3868223"/>
            <a:ext cx="67733" cy="231775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5" name="Arc 144"/>
          <p:cNvSpPr>
            <a:spLocks/>
          </p:cNvSpPr>
          <p:nvPr/>
        </p:nvSpPr>
        <p:spPr bwMode="auto">
          <a:xfrm>
            <a:off x="7648948" y="4487342"/>
            <a:ext cx="1240367" cy="471488"/>
          </a:xfrm>
          <a:custGeom>
            <a:avLst/>
            <a:gdLst>
              <a:gd name="T0" fmla="*/ 2147483647 w 21600"/>
              <a:gd name="T1" fmla="*/ 0 h 21273"/>
              <a:gd name="T2" fmla="*/ 1009175495 w 21600"/>
              <a:gd name="T3" fmla="*/ 231608349 h 21273"/>
              <a:gd name="T4" fmla="*/ 0 w 21600"/>
              <a:gd name="T5" fmla="*/ 0 h 21273"/>
              <a:gd name="T6" fmla="*/ 0 60000 65536"/>
              <a:gd name="T7" fmla="*/ 0 60000 65536"/>
              <a:gd name="T8" fmla="*/ 0 60000 65536"/>
              <a:gd name="T9" fmla="*/ 0 w 21600"/>
              <a:gd name="T10" fmla="*/ 0 h 21273"/>
              <a:gd name="T11" fmla="*/ 21600 w 21600"/>
              <a:gd name="T12" fmla="*/ 21273 h 212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273" fill="none" extrusionOk="0">
                <a:moveTo>
                  <a:pt x="21600" y="0"/>
                </a:moveTo>
                <a:cubicBezTo>
                  <a:pt x="21600" y="10485"/>
                  <a:pt x="14069" y="19456"/>
                  <a:pt x="3743" y="21273"/>
                </a:cubicBezTo>
              </a:path>
              <a:path w="21600" h="21273" stroke="0" extrusionOk="0">
                <a:moveTo>
                  <a:pt x="21600" y="0"/>
                </a:moveTo>
                <a:cubicBezTo>
                  <a:pt x="21600" y="10485"/>
                  <a:pt x="14069" y="19456"/>
                  <a:pt x="3743" y="21273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6" name="Line 145"/>
          <p:cNvSpPr>
            <a:spLocks noChangeShapeType="1"/>
          </p:cNvSpPr>
          <p:nvPr/>
        </p:nvSpPr>
        <p:spPr bwMode="auto">
          <a:xfrm flipV="1">
            <a:off x="8148481" y="4625455"/>
            <a:ext cx="1116189" cy="755650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7" name="Arc 146"/>
          <p:cNvSpPr>
            <a:spLocks/>
          </p:cNvSpPr>
          <p:nvPr/>
        </p:nvSpPr>
        <p:spPr bwMode="auto">
          <a:xfrm>
            <a:off x="9761382" y="3880917"/>
            <a:ext cx="493889" cy="839788"/>
          </a:xfrm>
          <a:custGeom>
            <a:avLst/>
            <a:gdLst>
              <a:gd name="T0" fmla="*/ 0 w 39405"/>
              <a:gd name="T1" fmla="*/ 72237051 h 42512"/>
              <a:gd name="T2" fmla="*/ 65079066 w 39405"/>
              <a:gd name="T3" fmla="*/ 327707076 h 42512"/>
              <a:gd name="T4" fmla="*/ 49915241 w 39405"/>
              <a:gd name="T5" fmla="*/ 166505135 h 42512"/>
              <a:gd name="T6" fmla="*/ 0 60000 65536"/>
              <a:gd name="T7" fmla="*/ 0 60000 65536"/>
              <a:gd name="T8" fmla="*/ 0 60000 65536"/>
              <a:gd name="T9" fmla="*/ 0 w 39405"/>
              <a:gd name="T10" fmla="*/ 0 h 42512"/>
              <a:gd name="T11" fmla="*/ 39405 w 39405"/>
              <a:gd name="T12" fmla="*/ 42512 h 425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405" h="42512" fill="none" extrusionOk="0">
                <a:moveTo>
                  <a:pt x="0" y="9371"/>
                </a:moveTo>
                <a:cubicBezTo>
                  <a:pt x="4029" y="3505"/>
                  <a:pt x="10688" y="-1"/>
                  <a:pt x="17805" y="-1"/>
                </a:cubicBezTo>
                <a:cubicBezTo>
                  <a:pt x="29734" y="0"/>
                  <a:pt x="39405" y="9670"/>
                  <a:pt x="39405" y="21600"/>
                </a:cubicBezTo>
                <a:cubicBezTo>
                  <a:pt x="39405" y="31446"/>
                  <a:pt x="32746" y="40046"/>
                  <a:pt x="23213" y="42511"/>
                </a:cubicBezTo>
              </a:path>
              <a:path w="39405" h="42512" stroke="0" extrusionOk="0">
                <a:moveTo>
                  <a:pt x="0" y="9371"/>
                </a:moveTo>
                <a:cubicBezTo>
                  <a:pt x="4029" y="3505"/>
                  <a:pt x="10688" y="-1"/>
                  <a:pt x="17805" y="-1"/>
                </a:cubicBezTo>
                <a:cubicBezTo>
                  <a:pt x="29734" y="0"/>
                  <a:pt x="39405" y="9670"/>
                  <a:pt x="39405" y="21600"/>
                </a:cubicBezTo>
                <a:cubicBezTo>
                  <a:pt x="39405" y="31446"/>
                  <a:pt x="32746" y="40046"/>
                  <a:pt x="23213" y="42511"/>
                </a:cubicBezTo>
                <a:lnTo>
                  <a:pt x="17805" y="21600"/>
                </a:lnTo>
                <a:lnTo>
                  <a:pt x="0" y="9371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8" name="Arc 147"/>
          <p:cNvSpPr>
            <a:spLocks/>
          </p:cNvSpPr>
          <p:nvPr/>
        </p:nvSpPr>
        <p:spPr bwMode="auto">
          <a:xfrm rot="10800000">
            <a:off x="4036475" y="5144623"/>
            <a:ext cx="378178" cy="322263"/>
          </a:xfrm>
          <a:custGeom>
            <a:avLst/>
            <a:gdLst>
              <a:gd name="T0" fmla="*/ 0 w 31937"/>
              <a:gd name="T1" fmla="*/ 47825856 h 21600"/>
              <a:gd name="T2" fmla="*/ 75501804 w 31937"/>
              <a:gd name="T3" fmla="*/ 11161982 h 21600"/>
              <a:gd name="T4" fmla="*/ 48144577 w 31937"/>
              <a:gd name="T5" fmla="*/ 71733778 h 21600"/>
              <a:gd name="T6" fmla="*/ 0 60000 65536"/>
              <a:gd name="T7" fmla="*/ 0 60000 65536"/>
              <a:gd name="T8" fmla="*/ 0 60000 65536"/>
              <a:gd name="T9" fmla="*/ 0 w 31937"/>
              <a:gd name="T10" fmla="*/ 0 h 21600"/>
              <a:gd name="T11" fmla="*/ 31937 w 3193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937" h="21600" fill="none" extrusionOk="0">
                <a:moveTo>
                  <a:pt x="-1" y="14400"/>
                </a:moveTo>
                <a:cubicBezTo>
                  <a:pt x="3050" y="5770"/>
                  <a:pt x="11210" y="-1"/>
                  <a:pt x="20365" y="-1"/>
                </a:cubicBezTo>
                <a:cubicBezTo>
                  <a:pt x="24463" y="-1"/>
                  <a:pt x="28476" y="1165"/>
                  <a:pt x="31936" y="3361"/>
                </a:cubicBezTo>
              </a:path>
              <a:path w="31937" h="21600" stroke="0" extrusionOk="0">
                <a:moveTo>
                  <a:pt x="-1" y="14400"/>
                </a:moveTo>
                <a:cubicBezTo>
                  <a:pt x="3050" y="5770"/>
                  <a:pt x="11210" y="-1"/>
                  <a:pt x="20365" y="-1"/>
                </a:cubicBezTo>
                <a:cubicBezTo>
                  <a:pt x="24463" y="-1"/>
                  <a:pt x="28476" y="1165"/>
                  <a:pt x="31936" y="3361"/>
                </a:cubicBezTo>
                <a:lnTo>
                  <a:pt x="20365" y="21600"/>
                </a:lnTo>
                <a:lnTo>
                  <a:pt x="-1" y="1440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19" name="Line 148"/>
          <p:cNvSpPr>
            <a:spLocks noChangeShapeType="1"/>
          </p:cNvSpPr>
          <p:nvPr/>
        </p:nvSpPr>
        <p:spPr bwMode="auto">
          <a:xfrm flipH="1">
            <a:off x="4706753" y="5374811"/>
            <a:ext cx="79022" cy="333375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20" name="Arc 149"/>
          <p:cNvSpPr>
            <a:spLocks/>
          </p:cNvSpPr>
          <p:nvPr/>
        </p:nvSpPr>
        <p:spPr bwMode="auto">
          <a:xfrm rot="10800000">
            <a:off x="4980509" y="5895455"/>
            <a:ext cx="1444978" cy="322262"/>
          </a:xfrm>
          <a:custGeom>
            <a:avLst/>
            <a:gdLst>
              <a:gd name="T0" fmla="*/ 0 w 31983"/>
              <a:gd name="T1" fmla="*/ 47752333 h 21600"/>
              <a:gd name="T2" fmla="*/ 2147483647 w 31983"/>
              <a:gd name="T3" fmla="*/ 11278095 h 21600"/>
              <a:gd name="T4" fmla="*/ 2147483647 w 31983"/>
              <a:gd name="T5" fmla="*/ 71733138 h 21600"/>
              <a:gd name="T6" fmla="*/ 0 60000 65536"/>
              <a:gd name="T7" fmla="*/ 0 60000 65536"/>
              <a:gd name="T8" fmla="*/ 0 60000 65536"/>
              <a:gd name="T9" fmla="*/ 0 w 31983"/>
              <a:gd name="T10" fmla="*/ 0 h 21600"/>
              <a:gd name="T11" fmla="*/ 31983 w 3198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983" h="21600" fill="none" extrusionOk="0">
                <a:moveTo>
                  <a:pt x="-1" y="14378"/>
                </a:moveTo>
                <a:cubicBezTo>
                  <a:pt x="3057" y="5759"/>
                  <a:pt x="11211" y="-1"/>
                  <a:pt x="20357" y="-1"/>
                </a:cubicBezTo>
                <a:cubicBezTo>
                  <a:pt x="24476" y="-1"/>
                  <a:pt x="28510" y="1178"/>
                  <a:pt x="31983" y="3395"/>
                </a:cubicBezTo>
              </a:path>
              <a:path w="31983" h="21600" stroke="0" extrusionOk="0">
                <a:moveTo>
                  <a:pt x="-1" y="14378"/>
                </a:moveTo>
                <a:cubicBezTo>
                  <a:pt x="3057" y="5759"/>
                  <a:pt x="11211" y="-1"/>
                  <a:pt x="20357" y="-1"/>
                </a:cubicBezTo>
                <a:cubicBezTo>
                  <a:pt x="24476" y="-1"/>
                  <a:pt x="28510" y="1178"/>
                  <a:pt x="31983" y="3395"/>
                </a:cubicBezTo>
                <a:lnTo>
                  <a:pt x="20357" y="21600"/>
                </a:lnTo>
                <a:lnTo>
                  <a:pt x="-1" y="1437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21" name="Arc 150"/>
          <p:cNvSpPr>
            <a:spLocks/>
          </p:cNvSpPr>
          <p:nvPr/>
        </p:nvSpPr>
        <p:spPr bwMode="auto">
          <a:xfrm>
            <a:off x="6861531" y="5600180"/>
            <a:ext cx="478367" cy="284162"/>
          </a:xfrm>
          <a:custGeom>
            <a:avLst/>
            <a:gdLst>
              <a:gd name="T0" fmla="*/ 0 w 20286"/>
              <a:gd name="T1" fmla="*/ 32474293 h 21516"/>
              <a:gd name="T2" fmla="*/ 343142423 w 20286"/>
              <a:gd name="T3" fmla="*/ 0 h 21516"/>
              <a:gd name="T4" fmla="*/ 378746378 w 20286"/>
              <a:gd name="T5" fmla="*/ 49564975 h 21516"/>
              <a:gd name="T6" fmla="*/ 0 60000 65536"/>
              <a:gd name="T7" fmla="*/ 0 60000 65536"/>
              <a:gd name="T8" fmla="*/ 0 60000 65536"/>
              <a:gd name="T9" fmla="*/ 0 w 20286"/>
              <a:gd name="T10" fmla="*/ 0 h 21516"/>
              <a:gd name="T11" fmla="*/ 20286 w 20286"/>
              <a:gd name="T12" fmla="*/ 21516 h 215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286" h="21516" fill="none" extrusionOk="0">
                <a:moveTo>
                  <a:pt x="0" y="14097"/>
                </a:moveTo>
                <a:cubicBezTo>
                  <a:pt x="2876" y="6232"/>
                  <a:pt x="10038" y="739"/>
                  <a:pt x="18379" y="0"/>
                </a:cubicBezTo>
              </a:path>
              <a:path w="20286" h="21516" stroke="0" extrusionOk="0">
                <a:moveTo>
                  <a:pt x="0" y="14097"/>
                </a:moveTo>
                <a:cubicBezTo>
                  <a:pt x="2876" y="6232"/>
                  <a:pt x="10038" y="739"/>
                  <a:pt x="18379" y="0"/>
                </a:cubicBezTo>
                <a:lnTo>
                  <a:pt x="20286" y="21516"/>
                </a:lnTo>
                <a:lnTo>
                  <a:pt x="0" y="14097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22" name="Arc 151"/>
          <p:cNvSpPr>
            <a:spLocks/>
          </p:cNvSpPr>
          <p:nvPr/>
        </p:nvSpPr>
        <p:spPr bwMode="auto">
          <a:xfrm rot="10800000">
            <a:off x="6314009" y="5093823"/>
            <a:ext cx="874889" cy="703263"/>
          </a:xfrm>
          <a:custGeom>
            <a:avLst/>
            <a:gdLst>
              <a:gd name="T0" fmla="*/ 0 w 21385"/>
              <a:gd name="T1" fmla="*/ 1025981954 h 16647"/>
              <a:gd name="T2" fmla="*/ 743018683 w 21385"/>
              <a:gd name="T3" fmla="*/ 0 h 16647"/>
              <a:gd name="T4" fmla="*/ 2084960062 w 21385"/>
              <a:gd name="T5" fmla="*/ 1255107949 h 16647"/>
              <a:gd name="T6" fmla="*/ 0 60000 65536"/>
              <a:gd name="T7" fmla="*/ 0 60000 65536"/>
              <a:gd name="T8" fmla="*/ 0 60000 65536"/>
              <a:gd name="T9" fmla="*/ 0 w 21385"/>
              <a:gd name="T10" fmla="*/ 0 h 16647"/>
              <a:gd name="T11" fmla="*/ 21385 w 21385"/>
              <a:gd name="T12" fmla="*/ 16647 h 166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85" h="16647" fill="none" extrusionOk="0">
                <a:moveTo>
                  <a:pt x="-1" y="13607"/>
                </a:moveTo>
                <a:cubicBezTo>
                  <a:pt x="756" y="8281"/>
                  <a:pt x="3474" y="3428"/>
                  <a:pt x="7621" y="0"/>
                </a:cubicBezTo>
              </a:path>
              <a:path w="21385" h="16647" stroke="0" extrusionOk="0">
                <a:moveTo>
                  <a:pt x="-1" y="13607"/>
                </a:moveTo>
                <a:cubicBezTo>
                  <a:pt x="756" y="8281"/>
                  <a:pt x="3474" y="3428"/>
                  <a:pt x="7621" y="0"/>
                </a:cubicBezTo>
                <a:lnTo>
                  <a:pt x="21385" y="16647"/>
                </a:lnTo>
                <a:lnTo>
                  <a:pt x="-1" y="13607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23" name="Arc 152"/>
          <p:cNvSpPr>
            <a:spLocks/>
          </p:cNvSpPr>
          <p:nvPr/>
        </p:nvSpPr>
        <p:spPr bwMode="auto">
          <a:xfrm>
            <a:off x="5456053" y="4825480"/>
            <a:ext cx="774700" cy="284162"/>
          </a:xfrm>
          <a:custGeom>
            <a:avLst/>
            <a:gdLst>
              <a:gd name="T0" fmla="*/ 0 w 20282"/>
              <a:gd name="T1" fmla="*/ 32451130 h 21515"/>
              <a:gd name="T2" fmla="*/ 1457590494 w 20282"/>
              <a:gd name="T3" fmla="*/ 0 h 21515"/>
              <a:gd name="T4" fmla="*/ 1609300786 w 20282"/>
              <a:gd name="T5" fmla="*/ 49569576 h 21515"/>
              <a:gd name="T6" fmla="*/ 0 60000 65536"/>
              <a:gd name="T7" fmla="*/ 0 60000 65536"/>
              <a:gd name="T8" fmla="*/ 0 60000 65536"/>
              <a:gd name="T9" fmla="*/ 0 w 20282"/>
              <a:gd name="T10" fmla="*/ 0 h 21515"/>
              <a:gd name="T11" fmla="*/ 20282 w 20282"/>
              <a:gd name="T12" fmla="*/ 21515 h 215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282" h="21515" fill="none" extrusionOk="0">
                <a:moveTo>
                  <a:pt x="0" y="14085"/>
                </a:moveTo>
                <a:cubicBezTo>
                  <a:pt x="2878" y="6228"/>
                  <a:pt x="10035" y="740"/>
                  <a:pt x="18369" y="-1"/>
                </a:cubicBezTo>
              </a:path>
              <a:path w="20282" h="21515" stroke="0" extrusionOk="0">
                <a:moveTo>
                  <a:pt x="0" y="14085"/>
                </a:moveTo>
                <a:cubicBezTo>
                  <a:pt x="2878" y="6228"/>
                  <a:pt x="10035" y="740"/>
                  <a:pt x="18369" y="-1"/>
                </a:cubicBezTo>
                <a:lnTo>
                  <a:pt x="20282" y="21515"/>
                </a:lnTo>
                <a:lnTo>
                  <a:pt x="0" y="14085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24" name="Arc 153"/>
          <p:cNvSpPr>
            <a:spLocks/>
          </p:cNvSpPr>
          <p:nvPr/>
        </p:nvSpPr>
        <p:spPr bwMode="auto">
          <a:xfrm>
            <a:off x="8290975" y="1780655"/>
            <a:ext cx="508000" cy="285750"/>
          </a:xfrm>
          <a:custGeom>
            <a:avLst/>
            <a:gdLst>
              <a:gd name="T0" fmla="*/ 0 w 31541"/>
              <a:gd name="T1" fmla="*/ 5727924 h 21600"/>
              <a:gd name="T2" fmla="*/ 187628000 w 31541"/>
              <a:gd name="T3" fmla="*/ 45279333 h 21600"/>
              <a:gd name="T4" fmla="*/ 59713011 w 31541"/>
              <a:gd name="T5" fmla="*/ 50009341 h 21600"/>
              <a:gd name="T6" fmla="*/ 0 60000 65536"/>
              <a:gd name="T7" fmla="*/ 0 60000 65536"/>
              <a:gd name="T8" fmla="*/ 0 60000 65536"/>
              <a:gd name="T9" fmla="*/ 0 w 31541"/>
              <a:gd name="T10" fmla="*/ 0 h 21600"/>
              <a:gd name="T11" fmla="*/ 31541 w 3154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541" h="21600" fill="none" extrusionOk="0">
                <a:moveTo>
                  <a:pt x="0" y="2474"/>
                </a:moveTo>
                <a:cubicBezTo>
                  <a:pt x="3096" y="849"/>
                  <a:pt x="6541" y="-1"/>
                  <a:pt x="10038" y="-1"/>
                </a:cubicBezTo>
                <a:cubicBezTo>
                  <a:pt x="21175" y="-1"/>
                  <a:pt x="30487" y="8468"/>
                  <a:pt x="31541" y="19556"/>
                </a:cubicBezTo>
              </a:path>
              <a:path w="31541" h="21600" stroke="0" extrusionOk="0">
                <a:moveTo>
                  <a:pt x="0" y="2474"/>
                </a:moveTo>
                <a:cubicBezTo>
                  <a:pt x="3096" y="849"/>
                  <a:pt x="6541" y="-1"/>
                  <a:pt x="10038" y="-1"/>
                </a:cubicBezTo>
                <a:cubicBezTo>
                  <a:pt x="21175" y="-1"/>
                  <a:pt x="30487" y="8468"/>
                  <a:pt x="31541" y="19556"/>
                </a:cubicBezTo>
                <a:lnTo>
                  <a:pt x="10038" y="21600"/>
                </a:lnTo>
                <a:lnTo>
                  <a:pt x="0" y="2474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25" name="Arc 154">
            <a:hlinkClick r:id="" action="ppaction://hlinkfile"/>
          </p:cNvPr>
          <p:cNvSpPr>
            <a:spLocks/>
          </p:cNvSpPr>
          <p:nvPr/>
        </p:nvSpPr>
        <p:spPr bwMode="auto">
          <a:xfrm>
            <a:off x="6925020" y="1283767"/>
            <a:ext cx="506588" cy="285750"/>
          </a:xfrm>
          <a:custGeom>
            <a:avLst/>
            <a:gdLst>
              <a:gd name="T0" fmla="*/ 0 w 31489"/>
              <a:gd name="T1" fmla="*/ 5665456 h 21600"/>
              <a:gd name="T2" fmla="*/ 186683281 w 31489"/>
              <a:gd name="T3" fmla="*/ 45288594 h 21600"/>
              <a:gd name="T4" fmla="*/ 59196285 w 31489"/>
              <a:gd name="T5" fmla="*/ 50009341 h 21600"/>
              <a:gd name="T6" fmla="*/ 0 60000 65536"/>
              <a:gd name="T7" fmla="*/ 0 60000 65536"/>
              <a:gd name="T8" fmla="*/ 0 60000 65536"/>
              <a:gd name="T9" fmla="*/ 0 w 31489"/>
              <a:gd name="T10" fmla="*/ 0 h 21600"/>
              <a:gd name="T11" fmla="*/ 31489 w 314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489" h="21600" fill="none" extrusionOk="0">
                <a:moveTo>
                  <a:pt x="-1" y="2446"/>
                </a:moveTo>
                <a:cubicBezTo>
                  <a:pt x="3082" y="839"/>
                  <a:pt x="6508" y="-1"/>
                  <a:pt x="9985" y="-1"/>
                </a:cubicBezTo>
                <a:cubicBezTo>
                  <a:pt x="21124" y="-1"/>
                  <a:pt x="30437" y="8471"/>
                  <a:pt x="31488" y="19561"/>
                </a:cubicBezTo>
              </a:path>
              <a:path w="31489" h="21600" stroke="0" extrusionOk="0">
                <a:moveTo>
                  <a:pt x="-1" y="2446"/>
                </a:moveTo>
                <a:cubicBezTo>
                  <a:pt x="3082" y="839"/>
                  <a:pt x="6508" y="-1"/>
                  <a:pt x="9985" y="-1"/>
                </a:cubicBezTo>
                <a:cubicBezTo>
                  <a:pt x="21124" y="-1"/>
                  <a:pt x="30437" y="8471"/>
                  <a:pt x="31488" y="19561"/>
                </a:cubicBezTo>
                <a:lnTo>
                  <a:pt x="9985" y="21600"/>
                </a:lnTo>
                <a:lnTo>
                  <a:pt x="-1" y="2446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66491" name="Rectangle 155"/>
          <p:cNvSpPr>
            <a:spLocks noChangeArrowheads="1"/>
          </p:cNvSpPr>
          <p:nvPr/>
        </p:nvSpPr>
        <p:spPr bwMode="auto">
          <a:xfrm>
            <a:off x="5391142" y="3082405"/>
            <a:ext cx="1703212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600" b="1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  <a:cs typeface="ＭＳ Ｐゴシック" charset="0"/>
              </a:rPr>
              <a:t>cytoplasme</a:t>
            </a:r>
          </a:p>
        </p:txBody>
      </p:sp>
      <p:sp>
        <p:nvSpPr>
          <p:cNvPr id="162027" name="Rectangle 157"/>
          <p:cNvSpPr>
            <a:spLocks noChangeArrowheads="1"/>
          </p:cNvSpPr>
          <p:nvPr/>
        </p:nvSpPr>
        <p:spPr bwMode="auto">
          <a:xfrm>
            <a:off x="3768364" y="2777661"/>
            <a:ext cx="1704622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00999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pénétration</a:t>
            </a:r>
          </a:p>
        </p:txBody>
      </p:sp>
      <p:sp>
        <p:nvSpPr>
          <p:cNvPr id="1166494" name="Rectangle 158"/>
          <p:cNvSpPr>
            <a:spLocks noChangeArrowheads="1"/>
          </p:cNvSpPr>
          <p:nvPr/>
        </p:nvSpPr>
        <p:spPr bwMode="auto">
          <a:xfrm>
            <a:off x="4283448" y="1829923"/>
            <a:ext cx="1706033" cy="246863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000" b="1">
                <a:solidFill>
                  <a:srgbClr val="FFCCFF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Récepteur CD4</a:t>
            </a:r>
          </a:p>
        </p:txBody>
      </p:sp>
      <p:sp>
        <p:nvSpPr>
          <p:cNvPr id="162029" name="Rectangle 159"/>
          <p:cNvSpPr>
            <a:spLocks noChangeArrowheads="1"/>
          </p:cNvSpPr>
          <p:nvPr/>
        </p:nvSpPr>
        <p:spPr bwMode="auto">
          <a:xfrm>
            <a:off x="3593392" y="2476035"/>
            <a:ext cx="1976967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Co-récepteurs </a:t>
            </a:r>
          </a:p>
        </p:txBody>
      </p:sp>
      <p:sp>
        <p:nvSpPr>
          <p:cNvPr id="162030" name="Rectangle 160"/>
          <p:cNvSpPr>
            <a:spLocks noChangeArrowheads="1"/>
          </p:cNvSpPr>
          <p:nvPr/>
        </p:nvSpPr>
        <p:spPr bwMode="auto">
          <a:xfrm>
            <a:off x="2118775" y="1623493"/>
            <a:ext cx="1704622" cy="55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00999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adhésion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00999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fusion</a:t>
            </a:r>
          </a:p>
        </p:txBody>
      </p:sp>
      <p:sp>
        <p:nvSpPr>
          <p:cNvPr id="162031" name="Rectangle 161"/>
          <p:cNvSpPr>
            <a:spLocks noChangeArrowheads="1"/>
          </p:cNvSpPr>
          <p:nvPr/>
        </p:nvSpPr>
        <p:spPr bwMode="auto">
          <a:xfrm>
            <a:off x="3965923" y="4708060"/>
            <a:ext cx="1933222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ADN viral linéaire non intégré</a:t>
            </a:r>
          </a:p>
        </p:txBody>
      </p:sp>
      <p:sp>
        <p:nvSpPr>
          <p:cNvPr id="162032" name="Rectangle 162"/>
          <p:cNvSpPr>
            <a:spLocks noChangeArrowheads="1"/>
          </p:cNvSpPr>
          <p:nvPr/>
        </p:nvSpPr>
        <p:spPr bwMode="auto">
          <a:xfrm>
            <a:off x="5695941" y="4422310"/>
            <a:ext cx="1851378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avec 1 ou 2 LTR</a:t>
            </a:r>
          </a:p>
        </p:txBody>
      </p:sp>
      <p:sp>
        <p:nvSpPr>
          <p:cNvPr id="162033" name="Rectangle 163"/>
          <p:cNvSpPr>
            <a:spLocks noChangeArrowheads="1"/>
          </p:cNvSpPr>
          <p:nvPr/>
        </p:nvSpPr>
        <p:spPr bwMode="auto">
          <a:xfrm>
            <a:off x="6648445" y="4935072"/>
            <a:ext cx="1703211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ARNm non épissé</a:t>
            </a:r>
          </a:p>
        </p:txBody>
      </p:sp>
      <p:sp>
        <p:nvSpPr>
          <p:cNvPr id="162034" name="Rectangle 164"/>
          <p:cNvSpPr>
            <a:spLocks noChangeArrowheads="1"/>
          </p:cNvSpPr>
          <p:nvPr/>
        </p:nvSpPr>
        <p:spPr bwMode="auto">
          <a:xfrm>
            <a:off x="7122575" y="6049497"/>
            <a:ext cx="1704622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ARNm multi-épissé</a:t>
            </a:r>
          </a:p>
        </p:txBody>
      </p:sp>
      <p:sp>
        <p:nvSpPr>
          <p:cNvPr id="162035" name="Rectangle 165"/>
          <p:cNvSpPr>
            <a:spLocks noChangeArrowheads="1"/>
          </p:cNvSpPr>
          <p:nvPr/>
        </p:nvSpPr>
        <p:spPr bwMode="auto">
          <a:xfrm>
            <a:off x="5883626" y="5746286"/>
            <a:ext cx="1706033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00999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transcription</a:t>
            </a:r>
          </a:p>
        </p:txBody>
      </p:sp>
      <p:sp>
        <p:nvSpPr>
          <p:cNvPr id="162036" name="Rectangle 166"/>
          <p:cNvSpPr>
            <a:spLocks noChangeArrowheads="1"/>
          </p:cNvSpPr>
          <p:nvPr/>
        </p:nvSpPr>
        <p:spPr bwMode="auto">
          <a:xfrm>
            <a:off x="6660685" y="1085444"/>
            <a:ext cx="1978378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 dirty="0">
                <a:latin typeface="Century Gothic" charset="0"/>
                <a:ea typeface="ＭＳ Ｐゴシック" charset="0"/>
                <a:cs typeface="ＭＳ Ｐゴシック" charset="0"/>
              </a:rPr>
              <a:t>particule virale mature</a:t>
            </a:r>
          </a:p>
        </p:txBody>
      </p:sp>
      <p:sp>
        <p:nvSpPr>
          <p:cNvPr id="1166503" name="Rectangle 167"/>
          <p:cNvSpPr>
            <a:spLocks noChangeArrowheads="1"/>
          </p:cNvSpPr>
          <p:nvPr/>
        </p:nvSpPr>
        <p:spPr bwMode="auto">
          <a:xfrm>
            <a:off x="4948053" y="2079161"/>
            <a:ext cx="2260600" cy="277641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  <a:cs typeface="ＭＳ Ｐゴシック" charset="0"/>
              </a:rPr>
              <a:t>membrane cellulaire</a:t>
            </a:r>
          </a:p>
        </p:txBody>
      </p:sp>
      <p:sp>
        <p:nvSpPr>
          <p:cNvPr id="1166504" name="Rectangle 168"/>
          <p:cNvSpPr>
            <a:spLocks noChangeArrowheads="1"/>
          </p:cNvSpPr>
          <p:nvPr/>
        </p:nvSpPr>
        <p:spPr bwMode="auto">
          <a:xfrm>
            <a:off x="8741123" y="5754167"/>
            <a:ext cx="1076678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600" b="1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  <a:cs typeface="ＭＳ Ｐゴシック" charset="0"/>
              </a:rPr>
              <a:t>noyau</a:t>
            </a:r>
          </a:p>
        </p:txBody>
      </p:sp>
      <p:sp>
        <p:nvSpPr>
          <p:cNvPr id="162039" name="Rectangle 169"/>
          <p:cNvSpPr>
            <a:spLocks noChangeArrowheads="1"/>
          </p:cNvSpPr>
          <p:nvPr/>
        </p:nvSpPr>
        <p:spPr bwMode="auto">
          <a:xfrm>
            <a:off x="8877998" y="2682411"/>
            <a:ext cx="1428044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00999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assemblage</a:t>
            </a:r>
          </a:p>
        </p:txBody>
      </p:sp>
      <p:sp>
        <p:nvSpPr>
          <p:cNvPr id="162040" name="Rectangle 170"/>
          <p:cNvSpPr>
            <a:spLocks noChangeArrowheads="1"/>
          </p:cNvSpPr>
          <p:nvPr/>
        </p:nvSpPr>
        <p:spPr bwMode="auto">
          <a:xfrm>
            <a:off x="7821075" y="3911136"/>
            <a:ext cx="1428044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>
                <a:solidFill>
                  <a:srgbClr val="00999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traduction</a:t>
            </a:r>
          </a:p>
        </p:txBody>
      </p:sp>
      <p:sp>
        <p:nvSpPr>
          <p:cNvPr id="162041" name="Rectangle 171"/>
          <p:cNvSpPr>
            <a:spLocks noChangeArrowheads="1"/>
          </p:cNvSpPr>
          <p:nvPr/>
        </p:nvSpPr>
        <p:spPr bwMode="auto">
          <a:xfrm>
            <a:off x="2656409" y="5471647"/>
            <a:ext cx="1875367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complexe de pré-intégration</a:t>
            </a:r>
          </a:p>
        </p:txBody>
      </p:sp>
      <p:sp>
        <p:nvSpPr>
          <p:cNvPr id="162042" name="Rectangle 172"/>
          <p:cNvSpPr>
            <a:spLocks noChangeArrowheads="1"/>
          </p:cNvSpPr>
          <p:nvPr/>
        </p:nvSpPr>
        <p:spPr bwMode="auto">
          <a:xfrm>
            <a:off x="3737319" y="6120935"/>
            <a:ext cx="1706034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ADN proviral intégré</a:t>
            </a:r>
          </a:p>
        </p:txBody>
      </p:sp>
      <p:sp>
        <p:nvSpPr>
          <p:cNvPr id="162043" name="Rectangle 173"/>
          <p:cNvSpPr>
            <a:spLocks noChangeArrowheads="1"/>
          </p:cNvSpPr>
          <p:nvPr/>
        </p:nvSpPr>
        <p:spPr bwMode="auto">
          <a:xfrm>
            <a:off x="9370475" y="4738168"/>
            <a:ext cx="1020234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protéines de régulation</a:t>
            </a:r>
          </a:p>
        </p:txBody>
      </p:sp>
      <p:sp>
        <p:nvSpPr>
          <p:cNvPr id="162044" name="Line 174"/>
          <p:cNvSpPr>
            <a:spLocks noChangeShapeType="1"/>
          </p:cNvSpPr>
          <p:nvPr/>
        </p:nvSpPr>
        <p:spPr bwMode="auto">
          <a:xfrm>
            <a:off x="2954153" y="3958705"/>
            <a:ext cx="0" cy="150812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45" name="Rectangle 175"/>
          <p:cNvSpPr>
            <a:spLocks noChangeArrowheads="1"/>
          </p:cNvSpPr>
          <p:nvPr/>
        </p:nvSpPr>
        <p:spPr bwMode="auto">
          <a:xfrm>
            <a:off x="3038848" y="1055167"/>
            <a:ext cx="119803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600" b="1">
                <a:solidFill>
                  <a:srgbClr val="FF999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VIH</a:t>
            </a:r>
          </a:p>
        </p:txBody>
      </p:sp>
      <p:sp>
        <p:nvSpPr>
          <p:cNvPr id="162046" name="Rectangle 176"/>
          <p:cNvSpPr>
            <a:spLocks noChangeArrowheads="1"/>
          </p:cNvSpPr>
          <p:nvPr/>
        </p:nvSpPr>
        <p:spPr bwMode="auto">
          <a:xfrm>
            <a:off x="5492741" y="5193835"/>
            <a:ext cx="1851378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900" b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ADN viraux circulaires</a:t>
            </a:r>
          </a:p>
        </p:txBody>
      </p:sp>
      <p:sp>
        <p:nvSpPr>
          <p:cNvPr id="162047" name="Rectangle 177"/>
          <p:cNvSpPr>
            <a:spLocks noChangeArrowheads="1"/>
          </p:cNvSpPr>
          <p:nvPr/>
        </p:nvSpPr>
        <p:spPr bwMode="auto">
          <a:xfrm>
            <a:off x="8695964" y="1448726"/>
            <a:ext cx="1535289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00999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bourgeonnement</a:t>
            </a:r>
          </a:p>
        </p:txBody>
      </p:sp>
      <p:sp>
        <p:nvSpPr>
          <p:cNvPr id="162048" name="Oval 179"/>
          <p:cNvSpPr>
            <a:spLocks noChangeArrowheads="1"/>
          </p:cNvSpPr>
          <p:nvPr/>
        </p:nvSpPr>
        <p:spPr bwMode="auto">
          <a:xfrm>
            <a:off x="3895369" y="1174286"/>
            <a:ext cx="575733" cy="623887"/>
          </a:xfrm>
          <a:prstGeom prst="ellipse">
            <a:avLst/>
          </a:prstGeom>
          <a:solidFill>
            <a:srgbClr val="43005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049" name="Group 180"/>
          <p:cNvGrpSpPr>
            <a:grpSpLocks/>
          </p:cNvGrpSpPr>
          <p:nvPr/>
        </p:nvGrpSpPr>
        <p:grpSpPr bwMode="auto">
          <a:xfrm>
            <a:off x="3899598" y="1169523"/>
            <a:ext cx="79022" cy="130175"/>
            <a:chOff x="3086" y="719"/>
            <a:chExt cx="56" cy="82"/>
          </a:xfrm>
        </p:grpSpPr>
        <p:grpSp>
          <p:nvGrpSpPr>
            <p:cNvPr id="162181" name="Group 181"/>
            <p:cNvGrpSpPr>
              <a:grpSpLocks/>
            </p:cNvGrpSpPr>
            <p:nvPr/>
          </p:nvGrpSpPr>
          <p:grpSpPr bwMode="auto">
            <a:xfrm>
              <a:off x="3086" y="719"/>
              <a:ext cx="50" cy="51"/>
              <a:chOff x="3086" y="719"/>
              <a:chExt cx="50" cy="51"/>
            </a:xfrm>
          </p:grpSpPr>
          <p:sp>
            <p:nvSpPr>
              <p:cNvPr id="162183" name="Oval 182"/>
              <p:cNvSpPr>
                <a:spLocks noChangeArrowheads="1"/>
              </p:cNvSpPr>
              <p:nvPr/>
            </p:nvSpPr>
            <p:spPr bwMode="auto">
              <a:xfrm>
                <a:off x="3098" y="719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84" name="Oval 183"/>
              <p:cNvSpPr>
                <a:spLocks noChangeArrowheads="1"/>
              </p:cNvSpPr>
              <p:nvPr/>
            </p:nvSpPr>
            <p:spPr bwMode="auto">
              <a:xfrm>
                <a:off x="3086" y="734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82" name="Rectangle 184"/>
            <p:cNvSpPr>
              <a:spLocks noChangeArrowheads="1"/>
            </p:cNvSpPr>
            <p:nvPr/>
          </p:nvSpPr>
          <p:spPr bwMode="auto">
            <a:xfrm rot="-2220000">
              <a:off x="3121" y="726"/>
              <a:ext cx="21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50" name="Group 185"/>
          <p:cNvGrpSpPr>
            <a:grpSpLocks/>
          </p:cNvGrpSpPr>
          <p:nvPr/>
        </p:nvGrpSpPr>
        <p:grpSpPr bwMode="auto">
          <a:xfrm>
            <a:off x="4035068" y="1080623"/>
            <a:ext cx="88900" cy="66675"/>
            <a:chOff x="3181" y="663"/>
            <a:chExt cx="63" cy="42"/>
          </a:xfrm>
        </p:grpSpPr>
        <p:sp>
          <p:nvSpPr>
            <p:cNvPr id="162179" name="Oval 186"/>
            <p:cNvSpPr>
              <a:spLocks noChangeArrowheads="1"/>
            </p:cNvSpPr>
            <p:nvPr/>
          </p:nvSpPr>
          <p:spPr bwMode="auto">
            <a:xfrm>
              <a:off x="3206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80" name="Oval 187"/>
            <p:cNvSpPr>
              <a:spLocks noChangeArrowheads="1"/>
            </p:cNvSpPr>
            <p:nvPr/>
          </p:nvSpPr>
          <p:spPr bwMode="auto">
            <a:xfrm>
              <a:off x="3181" y="671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51" name="Group 188"/>
          <p:cNvGrpSpPr>
            <a:grpSpLocks/>
          </p:cNvGrpSpPr>
          <p:nvPr/>
        </p:nvGrpSpPr>
        <p:grpSpPr bwMode="auto">
          <a:xfrm>
            <a:off x="4166302" y="1080623"/>
            <a:ext cx="91723" cy="55563"/>
            <a:chOff x="3275" y="663"/>
            <a:chExt cx="65" cy="35"/>
          </a:xfrm>
        </p:grpSpPr>
        <p:sp>
          <p:nvSpPr>
            <p:cNvPr id="162177" name="Oval 189"/>
            <p:cNvSpPr>
              <a:spLocks noChangeArrowheads="1"/>
            </p:cNvSpPr>
            <p:nvPr/>
          </p:nvSpPr>
          <p:spPr bwMode="auto">
            <a:xfrm>
              <a:off x="3302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78" name="Oval 190"/>
            <p:cNvSpPr>
              <a:spLocks noChangeArrowheads="1"/>
            </p:cNvSpPr>
            <p:nvPr/>
          </p:nvSpPr>
          <p:spPr bwMode="auto">
            <a:xfrm>
              <a:off x="3275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52" name="Group 191"/>
          <p:cNvGrpSpPr>
            <a:grpSpLocks/>
          </p:cNvGrpSpPr>
          <p:nvPr/>
        </p:nvGrpSpPr>
        <p:grpSpPr bwMode="auto">
          <a:xfrm>
            <a:off x="4324341" y="1117080"/>
            <a:ext cx="80434" cy="76200"/>
            <a:chOff x="3386" y="686"/>
            <a:chExt cx="58" cy="48"/>
          </a:xfrm>
        </p:grpSpPr>
        <p:sp>
          <p:nvSpPr>
            <p:cNvPr id="162175" name="Oval 192"/>
            <p:cNvSpPr>
              <a:spLocks noChangeArrowheads="1"/>
            </p:cNvSpPr>
            <p:nvPr/>
          </p:nvSpPr>
          <p:spPr bwMode="auto">
            <a:xfrm>
              <a:off x="3406" y="698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76" name="Oval 193"/>
            <p:cNvSpPr>
              <a:spLocks noChangeArrowheads="1"/>
            </p:cNvSpPr>
            <p:nvPr/>
          </p:nvSpPr>
          <p:spPr bwMode="auto">
            <a:xfrm>
              <a:off x="3386" y="686"/>
              <a:ext cx="36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053" name="Oval 194"/>
          <p:cNvSpPr>
            <a:spLocks noChangeArrowheads="1"/>
          </p:cNvSpPr>
          <p:nvPr/>
        </p:nvSpPr>
        <p:spPr bwMode="auto">
          <a:xfrm>
            <a:off x="3819164" y="1334567"/>
            <a:ext cx="53622" cy="57150"/>
          </a:xfrm>
          <a:prstGeom prst="ellipse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54" name="Oval 195"/>
          <p:cNvSpPr>
            <a:spLocks noChangeArrowheads="1"/>
          </p:cNvSpPr>
          <p:nvPr/>
        </p:nvSpPr>
        <p:spPr bwMode="auto">
          <a:xfrm>
            <a:off x="3813523" y="1364730"/>
            <a:ext cx="53622" cy="57150"/>
          </a:xfrm>
          <a:prstGeom prst="ellipse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055" name="Group 196"/>
          <p:cNvGrpSpPr>
            <a:grpSpLocks/>
          </p:cNvGrpSpPr>
          <p:nvPr/>
        </p:nvGrpSpPr>
        <p:grpSpPr bwMode="auto">
          <a:xfrm>
            <a:off x="3956044" y="1796531"/>
            <a:ext cx="81844" cy="77787"/>
            <a:chOff x="3125" y="1114"/>
            <a:chExt cx="59" cy="49"/>
          </a:xfrm>
        </p:grpSpPr>
        <p:sp>
          <p:nvSpPr>
            <p:cNvPr id="162173" name="Oval 197"/>
            <p:cNvSpPr>
              <a:spLocks noChangeArrowheads="1"/>
            </p:cNvSpPr>
            <p:nvPr/>
          </p:nvSpPr>
          <p:spPr bwMode="auto">
            <a:xfrm>
              <a:off x="3147" y="1130"/>
              <a:ext cx="37" cy="3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74" name="Oval 198"/>
            <p:cNvSpPr>
              <a:spLocks noChangeArrowheads="1"/>
            </p:cNvSpPr>
            <p:nvPr/>
          </p:nvSpPr>
          <p:spPr bwMode="auto">
            <a:xfrm>
              <a:off x="3125" y="1114"/>
              <a:ext cx="37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56" name="Group 199"/>
          <p:cNvGrpSpPr>
            <a:grpSpLocks/>
          </p:cNvGrpSpPr>
          <p:nvPr/>
        </p:nvGrpSpPr>
        <p:grpSpPr bwMode="auto">
          <a:xfrm>
            <a:off x="4260842" y="1823519"/>
            <a:ext cx="91722" cy="79375"/>
            <a:chOff x="3341" y="1131"/>
            <a:chExt cx="66" cy="50"/>
          </a:xfrm>
        </p:grpSpPr>
        <p:sp>
          <p:nvSpPr>
            <p:cNvPr id="162171" name="Oval 200"/>
            <p:cNvSpPr>
              <a:spLocks noChangeArrowheads="1"/>
            </p:cNvSpPr>
            <p:nvPr/>
          </p:nvSpPr>
          <p:spPr bwMode="auto">
            <a:xfrm>
              <a:off x="3371" y="1131"/>
              <a:ext cx="36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72" name="Oval 201"/>
            <p:cNvSpPr>
              <a:spLocks noChangeArrowheads="1"/>
            </p:cNvSpPr>
            <p:nvPr/>
          </p:nvSpPr>
          <p:spPr bwMode="auto">
            <a:xfrm>
              <a:off x="3341" y="1147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57" name="Group 202"/>
          <p:cNvGrpSpPr>
            <a:grpSpLocks/>
          </p:cNvGrpSpPr>
          <p:nvPr/>
        </p:nvGrpSpPr>
        <p:grpSpPr bwMode="auto">
          <a:xfrm>
            <a:off x="4413248" y="1688585"/>
            <a:ext cx="83255" cy="98425"/>
            <a:chOff x="3449" y="1046"/>
            <a:chExt cx="60" cy="62"/>
          </a:xfrm>
        </p:grpSpPr>
        <p:sp>
          <p:nvSpPr>
            <p:cNvPr id="162169" name="Oval 203"/>
            <p:cNvSpPr>
              <a:spLocks noChangeArrowheads="1"/>
            </p:cNvSpPr>
            <p:nvPr/>
          </p:nvSpPr>
          <p:spPr bwMode="auto">
            <a:xfrm>
              <a:off x="3471" y="1046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70" name="Oval 204"/>
            <p:cNvSpPr>
              <a:spLocks noChangeArrowheads="1"/>
            </p:cNvSpPr>
            <p:nvPr/>
          </p:nvSpPr>
          <p:spPr bwMode="auto">
            <a:xfrm>
              <a:off x="3449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58" name="Group 205"/>
          <p:cNvGrpSpPr>
            <a:grpSpLocks/>
          </p:cNvGrpSpPr>
          <p:nvPr/>
        </p:nvGrpSpPr>
        <p:grpSpPr bwMode="auto">
          <a:xfrm>
            <a:off x="4509226" y="1504432"/>
            <a:ext cx="59267" cy="111125"/>
            <a:chOff x="3518" y="930"/>
            <a:chExt cx="41" cy="70"/>
          </a:xfrm>
        </p:grpSpPr>
        <p:sp>
          <p:nvSpPr>
            <p:cNvPr id="162167" name="Oval 206"/>
            <p:cNvSpPr>
              <a:spLocks noChangeArrowheads="1"/>
            </p:cNvSpPr>
            <p:nvPr/>
          </p:nvSpPr>
          <p:spPr bwMode="auto">
            <a:xfrm>
              <a:off x="3521" y="930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68" name="Oval 207"/>
            <p:cNvSpPr>
              <a:spLocks noChangeArrowheads="1"/>
            </p:cNvSpPr>
            <p:nvPr/>
          </p:nvSpPr>
          <p:spPr bwMode="auto">
            <a:xfrm>
              <a:off x="3518" y="963"/>
              <a:ext cx="36" cy="37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59" name="Group 208"/>
          <p:cNvGrpSpPr>
            <a:grpSpLocks/>
          </p:cNvGrpSpPr>
          <p:nvPr/>
        </p:nvGrpSpPr>
        <p:grpSpPr bwMode="auto">
          <a:xfrm>
            <a:off x="4489442" y="1326686"/>
            <a:ext cx="63500" cy="98425"/>
            <a:chOff x="3503" y="818"/>
            <a:chExt cx="45" cy="62"/>
          </a:xfrm>
        </p:grpSpPr>
        <p:sp>
          <p:nvSpPr>
            <p:cNvPr id="162165" name="Oval 209"/>
            <p:cNvSpPr>
              <a:spLocks noChangeArrowheads="1"/>
            </p:cNvSpPr>
            <p:nvPr/>
          </p:nvSpPr>
          <p:spPr bwMode="auto">
            <a:xfrm>
              <a:off x="3503" y="818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66" name="Oval 210"/>
            <p:cNvSpPr>
              <a:spLocks noChangeArrowheads="1"/>
            </p:cNvSpPr>
            <p:nvPr/>
          </p:nvSpPr>
          <p:spPr bwMode="auto">
            <a:xfrm>
              <a:off x="3511" y="84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060" name="Rectangle 211"/>
          <p:cNvSpPr>
            <a:spLocks noChangeArrowheads="1"/>
          </p:cNvSpPr>
          <p:nvPr/>
        </p:nvSpPr>
        <p:spPr bwMode="auto">
          <a:xfrm rot="1920000">
            <a:off x="4339882" y="1121898"/>
            <a:ext cx="29633" cy="1301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61" name="Rectangle 212"/>
          <p:cNvSpPr>
            <a:spLocks noChangeArrowheads="1"/>
          </p:cNvSpPr>
          <p:nvPr/>
        </p:nvSpPr>
        <p:spPr bwMode="auto">
          <a:xfrm rot="1680000">
            <a:off x="4006842" y="1726680"/>
            <a:ext cx="28222" cy="1333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62" name="Rectangle 213"/>
          <p:cNvSpPr>
            <a:spLocks noChangeArrowheads="1"/>
          </p:cNvSpPr>
          <p:nvPr/>
        </p:nvSpPr>
        <p:spPr bwMode="auto">
          <a:xfrm rot="240000">
            <a:off x="4198778" y="1083742"/>
            <a:ext cx="29633" cy="1285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63" name="Rectangle 214"/>
          <p:cNvSpPr>
            <a:spLocks noChangeArrowheads="1"/>
          </p:cNvSpPr>
          <p:nvPr/>
        </p:nvSpPr>
        <p:spPr bwMode="auto">
          <a:xfrm rot="6420000">
            <a:off x="3866083" y="1334744"/>
            <a:ext cx="31750" cy="11712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64" name="Rectangle 215"/>
          <p:cNvSpPr>
            <a:spLocks noChangeArrowheads="1"/>
          </p:cNvSpPr>
          <p:nvPr/>
        </p:nvSpPr>
        <p:spPr bwMode="auto">
          <a:xfrm rot="-840000">
            <a:off x="4073164" y="1090148"/>
            <a:ext cx="29634" cy="1301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065" name="Group 216"/>
          <p:cNvGrpSpPr>
            <a:grpSpLocks/>
          </p:cNvGrpSpPr>
          <p:nvPr/>
        </p:nvGrpSpPr>
        <p:grpSpPr bwMode="auto">
          <a:xfrm>
            <a:off x="3800822" y="1539355"/>
            <a:ext cx="135467" cy="93662"/>
            <a:chOff x="3016" y="952"/>
            <a:chExt cx="96" cy="59"/>
          </a:xfrm>
        </p:grpSpPr>
        <p:grpSp>
          <p:nvGrpSpPr>
            <p:cNvPr id="162161" name="Group 217"/>
            <p:cNvGrpSpPr>
              <a:grpSpLocks/>
            </p:cNvGrpSpPr>
            <p:nvPr/>
          </p:nvGrpSpPr>
          <p:grpSpPr bwMode="auto">
            <a:xfrm>
              <a:off x="3016" y="952"/>
              <a:ext cx="49" cy="59"/>
              <a:chOff x="3016" y="952"/>
              <a:chExt cx="49" cy="59"/>
            </a:xfrm>
          </p:grpSpPr>
          <p:sp>
            <p:nvSpPr>
              <p:cNvPr id="162163" name="Oval 218"/>
              <p:cNvSpPr>
                <a:spLocks noChangeArrowheads="1"/>
              </p:cNvSpPr>
              <p:nvPr/>
            </p:nvSpPr>
            <p:spPr bwMode="auto">
              <a:xfrm>
                <a:off x="3016" y="95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64" name="Oval 219"/>
              <p:cNvSpPr>
                <a:spLocks noChangeArrowheads="1"/>
              </p:cNvSpPr>
              <p:nvPr/>
            </p:nvSpPr>
            <p:spPr bwMode="auto">
              <a:xfrm>
                <a:off x="3027" y="977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62" name="Rectangle 220"/>
            <p:cNvSpPr>
              <a:spLocks noChangeArrowheads="1"/>
            </p:cNvSpPr>
            <p:nvPr/>
          </p:nvSpPr>
          <p:spPr bwMode="auto">
            <a:xfrm rot="4320000">
              <a:off x="3059" y="931"/>
              <a:ext cx="21" cy="8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66" name="Group 221"/>
          <p:cNvGrpSpPr>
            <a:grpSpLocks/>
          </p:cNvGrpSpPr>
          <p:nvPr/>
        </p:nvGrpSpPr>
        <p:grpSpPr bwMode="auto">
          <a:xfrm>
            <a:off x="3867142" y="1683817"/>
            <a:ext cx="121356" cy="82550"/>
            <a:chOff x="3062" y="1043"/>
            <a:chExt cx="87" cy="52"/>
          </a:xfrm>
        </p:grpSpPr>
        <p:grpSp>
          <p:nvGrpSpPr>
            <p:cNvPr id="162157" name="Group 222"/>
            <p:cNvGrpSpPr>
              <a:grpSpLocks/>
            </p:cNvGrpSpPr>
            <p:nvPr/>
          </p:nvGrpSpPr>
          <p:grpSpPr bwMode="auto">
            <a:xfrm>
              <a:off x="3062" y="1043"/>
              <a:ext cx="49" cy="52"/>
              <a:chOff x="3062" y="1043"/>
              <a:chExt cx="49" cy="52"/>
            </a:xfrm>
          </p:grpSpPr>
          <p:sp>
            <p:nvSpPr>
              <p:cNvPr id="162159" name="Oval 223"/>
              <p:cNvSpPr>
                <a:spLocks noChangeArrowheads="1"/>
              </p:cNvSpPr>
              <p:nvPr/>
            </p:nvSpPr>
            <p:spPr bwMode="auto">
              <a:xfrm>
                <a:off x="3069" y="1056"/>
                <a:ext cx="40" cy="39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60" name="Oval 224"/>
              <p:cNvSpPr>
                <a:spLocks noChangeArrowheads="1"/>
              </p:cNvSpPr>
              <p:nvPr/>
            </p:nvSpPr>
            <p:spPr bwMode="auto">
              <a:xfrm>
                <a:off x="3062" y="1043"/>
                <a:ext cx="35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58" name="Rectangle 225"/>
            <p:cNvSpPr>
              <a:spLocks noChangeArrowheads="1"/>
            </p:cNvSpPr>
            <p:nvPr/>
          </p:nvSpPr>
          <p:spPr bwMode="auto">
            <a:xfrm rot="3000000">
              <a:off x="3099" y="1016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67" name="Group 226"/>
          <p:cNvGrpSpPr>
            <a:grpSpLocks/>
          </p:cNvGrpSpPr>
          <p:nvPr/>
        </p:nvGrpSpPr>
        <p:grpSpPr bwMode="auto">
          <a:xfrm>
            <a:off x="4085864" y="1788592"/>
            <a:ext cx="94544" cy="139700"/>
            <a:chOff x="3218" y="1109"/>
            <a:chExt cx="67" cy="88"/>
          </a:xfrm>
        </p:grpSpPr>
        <p:grpSp>
          <p:nvGrpSpPr>
            <p:cNvPr id="162153" name="Group 227"/>
            <p:cNvGrpSpPr>
              <a:grpSpLocks/>
            </p:cNvGrpSpPr>
            <p:nvPr/>
          </p:nvGrpSpPr>
          <p:grpSpPr bwMode="auto">
            <a:xfrm>
              <a:off x="3218" y="1155"/>
              <a:ext cx="67" cy="42"/>
              <a:chOff x="3218" y="1155"/>
              <a:chExt cx="67" cy="42"/>
            </a:xfrm>
          </p:grpSpPr>
          <p:sp>
            <p:nvSpPr>
              <p:cNvPr id="162155" name="Oval 228"/>
              <p:cNvSpPr>
                <a:spLocks noChangeArrowheads="1"/>
              </p:cNvSpPr>
              <p:nvPr/>
            </p:nvSpPr>
            <p:spPr bwMode="auto">
              <a:xfrm>
                <a:off x="3247" y="1162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56" name="Oval 229"/>
              <p:cNvSpPr>
                <a:spLocks noChangeArrowheads="1"/>
              </p:cNvSpPr>
              <p:nvPr/>
            </p:nvSpPr>
            <p:spPr bwMode="auto">
              <a:xfrm>
                <a:off x="3218" y="1155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54" name="Rectangle 230"/>
            <p:cNvSpPr>
              <a:spLocks noChangeArrowheads="1"/>
            </p:cNvSpPr>
            <p:nvPr/>
          </p:nvSpPr>
          <p:spPr bwMode="auto">
            <a:xfrm rot="660000">
              <a:off x="3251" y="1109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68" name="Group 231"/>
          <p:cNvGrpSpPr>
            <a:grpSpLocks/>
          </p:cNvGrpSpPr>
          <p:nvPr/>
        </p:nvGrpSpPr>
        <p:grpSpPr bwMode="auto">
          <a:xfrm>
            <a:off x="4385025" y="1212330"/>
            <a:ext cx="118533" cy="87312"/>
            <a:chOff x="3430" y="746"/>
            <a:chExt cx="83" cy="55"/>
          </a:xfrm>
        </p:grpSpPr>
        <p:grpSp>
          <p:nvGrpSpPr>
            <p:cNvPr id="162149" name="Group 232"/>
            <p:cNvGrpSpPr>
              <a:grpSpLocks/>
            </p:cNvGrpSpPr>
            <p:nvPr/>
          </p:nvGrpSpPr>
          <p:grpSpPr bwMode="auto">
            <a:xfrm>
              <a:off x="3461" y="746"/>
              <a:ext cx="49" cy="55"/>
              <a:chOff x="3461" y="746"/>
              <a:chExt cx="49" cy="55"/>
            </a:xfrm>
          </p:grpSpPr>
          <p:sp>
            <p:nvSpPr>
              <p:cNvPr id="162151" name="Oval 233"/>
              <p:cNvSpPr>
                <a:spLocks noChangeArrowheads="1"/>
              </p:cNvSpPr>
              <p:nvPr/>
            </p:nvSpPr>
            <p:spPr bwMode="auto">
              <a:xfrm>
                <a:off x="3461" y="746"/>
                <a:ext cx="40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52" name="Oval 234"/>
              <p:cNvSpPr>
                <a:spLocks noChangeArrowheads="1"/>
              </p:cNvSpPr>
              <p:nvPr/>
            </p:nvSpPr>
            <p:spPr bwMode="auto">
              <a:xfrm>
                <a:off x="3472" y="767"/>
                <a:ext cx="39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50" name="Rectangle 235"/>
            <p:cNvSpPr>
              <a:spLocks noChangeArrowheads="1"/>
            </p:cNvSpPr>
            <p:nvPr/>
          </p:nvSpPr>
          <p:spPr bwMode="auto">
            <a:xfrm rot="2880000">
              <a:off x="3461" y="745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069" name="Rectangle 236"/>
          <p:cNvSpPr>
            <a:spLocks noChangeArrowheads="1"/>
          </p:cNvSpPr>
          <p:nvPr/>
        </p:nvSpPr>
        <p:spPr bwMode="auto">
          <a:xfrm rot="4080000">
            <a:off x="4480452" y="1335505"/>
            <a:ext cx="34925" cy="115711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0" name="Rectangle 237"/>
          <p:cNvSpPr>
            <a:spLocks noChangeArrowheads="1"/>
          </p:cNvSpPr>
          <p:nvPr/>
        </p:nvSpPr>
        <p:spPr bwMode="auto">
          <a:xfrm rot="-1080000">
            <a:off x="4282012" y="1752080"/>
            <a:ext cx="31044" cy="1333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1" name="Rectangle 238"/>
          <p:cNvSpPr>
            <a:spLocks noChangeArrowheads="1"/>
          </p:cNvSpPr>
          <p:nvPr/>
        </p:nvSpPr>
        <p:spPr bwMode="auto">
          <a:xfrm rot="-2880000">
            <a:off x="4415711" y="1653126"/>
            <a:ext cx="31750" cy="11853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2" name="Rectangle 239"/>
          <p:cNvSpPr>
            <a:spLocks noChangeArrowheads="1"/>
          </p:cNvSpPr>
          <p:nvPr/>
        </p:nvSpPr>
        <p:spPr bwMode="auto">
          <a:xfrm rot="5880000">
            <a:off x="4486119" y="1495788"/>
            <a:ext cx="34925" cy="115711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3" name="AutoShape 240"/>
          <p:cNvSpPr>
            <a:spLocks noChangeArrowheads="1"/>
          </p:cNvSpPr>
          <p:nvPr/>
        </p:nvSpPr>
        <p:spPr bwMode="auto">
          <a:xfrm rot="4800000" flipH="1" flipV="1">
            <a:off x="4009223" y="1306136"/>
            <a:ext cx="376238" cy="369711"/>
          </a:xfrm>
          <a:custGeom>
            <a:avLst/>
            <a:gdLst>
              <a:gd name="T0" fmla="*/ 5734599 w 21600"/>
              <a:gd name="T1" fmla="*/ 4004491 h 21600"/>
              <a:gd name="T2" fmla="*/ 3276737 w 21600"/>
              <a:gd name="T3" fmla="*/ 8008963 h 21600"/>
              <a:gd name="T4" fmla="*/ 818875 w 21600"/>
              <a:gd name="T5" fmla="*/ 4004491 h 21600"/>
              <a:gd name="T6" fmla="*/ 327673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6600B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4" name="Arc 241"/>
          <p:cNvSpPr>
            <a:spLocks/>
          </p:cNvSpPr>
          <p:nvPr/>
        </p:nvSpPr>
        <p:spPr bwMode="auto">
          <a:xfrm>
            <a:off x="4121142" y="1421936"/>
            <a:ext cx="33867" cy="41275"/>
          </a:xfrm>
          <a:custGeom>
            <a:avLst/>
            <a:gdLst>
              <a:gd name="T0" fmla="*/ 67204 w 21600"/>
              <a:gd name="T1" fmla="*/ 0 h 21600"/>
              <a:gd name="T2" fmla="*/ 0 w 21600"/>
              <a:gd name="T3" fmla="*/ 78872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5" name="Arc 242"/>
          <p:cNvSpPr>
            <a:spLocks/>
          </p:cNvSpPr>
          <p:nvPr/>
        </p:nvSpPr>
        <p:spPr bwMode="auto">
          <a:xfrm>
            <a:off x="4222745" y="1420348"/>
            <a:ext cx="47978" cy="42863"/>
          </a:xfrm>
          <a:custGeom>
            <a:avLst/>
            <a:gdLst>
              <a:gd name="T0" fmla="*/ 130967 w 21600"/>
              <a:gd name="T1" fmla="*/ 85093 h 21591"/>
              <a:gd name="T2" fmla="*/ 0 w 21600"/>
              <a:gd name="T3" fmla="*/ 0 h 21591"/>
              <a:gd name="T4" fmla="*/ 134875 w 21600"/>
              <a:gd name="T5" fmla="*/ 0 h 21591"/>
              <a:gd name="T6" fmla="*/ 0 60000 65536"/>
              <a:gd name="T7" fmla="*/ 0 60000 65536"/>
              <a:gd name="T8" fmla="*/ 0 60000 65536"/>
              <a:gd name="T9" fmla="*/ 0 w 21600"/>
              <a:gd name="T10" fmla="*/ 0 h 21591"/>
              <a:gd name="T11" fmla="*/ 21600 w 21600"/>
              <a:gd name="T12" fmla="*/ 21591 h 215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1" fill="none" extrusionOk="0">
                <a:moveTo>
                  <a:pt x="20974" y="21590"/>
                </a:moveTo>
                <a:cubicBezTo>
                  <a:pt x="9293" y="21252"/>
                  <a:pt x="-1" y="11685"/>
                  <a:pt x="-1" y="-1"/>
                </a:cubicBezTo>
              </a:path>
              <a:path w="21600" h="21591" stroke="0" extrusionOk="0">
                <a:moveTo>
                  <a:pt x="20974" y="21590"/>
                </a:moveTo>
                <a:cubicBezTo>
                  <a:pt x="9293" y="21252"/>
                  <a:pt x="-1" y="11685"/>
                  <a:pt x="-1" y="-1"/>
                </a:cubicBezTo>
                <a:lnTo>
                  <a:pt x="21600" y="0"/>
                </a:lnTo>
                <a:lnTo>
                  <a:pt x="20974" y="2159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6" name="Arc 243"/>
          <p:cNvSpPr>
            <a:spLocks/>
          </p:cNvSpPr>
          <p:nvPr/>
        </p:nvSpPr>
        <p:spPr bwMode="auto">
          <a:xfrm>
            <a:off x="4180437" y="1377430"/>
            <a:ext cx="49389" cy="42862"/>
          </a:xfrm>
          <a:custGeom>
            <a:avLst/>
            <a:gdLst>
              <a:gd name="T0" fmla="*/ 0 w 22208"/>
              <a:gd name="T1" fmla="*/ 36 h 21600"/>
              <a:gd name="T2" fmla="*/ 139015 w 22208"/>
              <a:gd name="T3" fmla="*/ 81845 h 21600"/>
              <a:gd name="T4" fmla="*/ 3901 w 22208"/>
              <a:gd name="T5" fmla="*/ 85053 h 21600"/>
              <a:gd name="T6" fmla="*/ 0 60000 65536"/>
              <a:gd name="T7" fmla="*/ 0 60000 65536"/>
              <a:gd name="T8" fmla="*/ 0 60000 65536"/>
              <a:gd name="T9" fmla="*/ 0 w 22208"/>
              <a:gd name="T10" fmla="*/ 0 h 21600"/>
              <a:gd name="T11" fmla="*/ 22208 w 2220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08" h="21600" fill="none" extrusionOk="0">
                <a:moveTo>
                  <a:pt x="-1" y="8"/>
                </a:moveTo>
                <a:cubicBezTo>
                  <a:pt x="207" y="2"/>
                  <a:pt x="415" y="-1"/>
                  <a:pt x="623" y="-1"/>
                </a:cubicBezTo>
                <a:cubicBezTo>
                  <a:pt x="12235" y="-1"/>
                  <a:pt x="21769" y="9181"/>
                  <a:pt x="22207" y="20785"/>
                </a:cubicBezTo>
              </a:path>
              <a:path w="22208" h="21600" stroke="0" extrusionOk="0">
                <a:moveTo>
                  <a:pt x="-1" y="8"/>
                </a:moveTo>
                <a:cubicBezTo>
                  <a:pt x="207" y="2"/>
                  <a:pt x="415" y="-1"/>
                  <a:pt x="623" y="-1"/>
                </a:cubicBezTo>
                <a:cubicBezTo>
                  <a:pt x="12235" y="-1"/>
                  <a:pt x="21769" y="9181"/>
                  <a:pt x="22207" y="20785"/>
                </a:cubicBezTo>
                <a:lnTo>
                  <a:pt x="623" y="21600"/>
                </a:lnTo>
                <a:lnTo>
                  <a:pt x="-1" y="8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7" name="Arc 244"/>
          <p:cNvSpPr>
            <a:spLocks/>
          </p:cNvSpPr>
          <p:nvPr/>
        </p:nvSpPr>
        <p:spPr bwMode="auto">
          <a:xfrm>
            <a:off x="4152214" y="1379073"/>
            <a:ext cx="36689" cy="41275"/>
          </a:xfrm>
          <a:custGeom>
            <a:avLst/>
            <a:gdLst>
              <a:gd name="T0" fmla="*/ 0 w 21600"/>
              <a:gd name="T1" fmla="*/ 78934 h 21583"/>
              <a:gd name="T2" fmla="*/ 75782 w 21600"/>
              <a:gd name="T3" fmla="*/ 0 h 21583"/>
              <a:gd name="T4" fmla="*/ 78872 w 21600"/>
              <a:gd name="T5" fmla="*/ 78934 h 21583"/>
              <a:gd name="T6" fmla="*/ 0 60000 65536"/>
              <a:gd name="T7" fmla="*/ 0 60000 65536"/>
              <a:gd name="T8" fmla="*/ 0 60000 65536"/>
              <a:gd name="T9" fmla="*/ 0 w 21600"/>
              <a:gd name="T10" fmla="*/ 0 h 21583"/>
              <a:gd name="T11" fmla="*/ 21600 w 21600"/>
              <a:gd name="T12" fmla="*/ 21583 h 215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3" fill="none" extrusionOk="0">
                <a:moveTo>
                  <a:pt x="-1" y="21582"/>
                </a:moveTo>
                <a:cubicBezTo>
                  <a:pt x="-1" y="9982"/>
                  <a:pt x="9162" y="453"/>
                  <a:pt x="20753" y="-1"/>
                </a:cubicBezTo>
              </a:path>
              <a:path w="21600" h="21583" stroke="0" extrusionOk="0">
                <a:moveTo>
                  <a:pt x="-1" y="21582"/>
                </a:moveTo>
                <a:cubicBezTo>
                  <a:pt x="-1" y="9982"/>
                  <a:pt x="9162" y="453"/>
                  <a:pt x="20753" y="-1"/>
                </a:cubicBezTo>
                <a:lnTo>
                  <a:pt x="21600" y="21583"/>
                </a:lnTo>
                <a:lnTo>
                  <a:pt x="-1" y="21582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8" name="Arc 245"/>
          <p:cNvSpPr>
            <a:spLocks/>
          </p:cNvSpPr>
          <p:nvPr/>
        </p:nvSpPr>
        <p:spPr bwMode="auto">
          <a:xfrm>
            <a:off x="4080220" y="1420348"/>
            <a:ext cx="46566" cy="42863"/>
          </a:xfrm>
          <a:custGeom>
            <a:avLst/>
            <a:gdLst>
              <a:gd name="T0" fmla="*/ 127055 w 21600"/>
              <a:gd name="T1" fmla="*/ 85057 h 21600"/>
              <a:gd name="T2" fmla="*/ 0 w 21600"/>
              <a:gd name="T3" fmla="*/ 0 h 21600"/>
              <a:gd name="T4" fmla="*/ 127055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79" name="Arc 246"/>
          <p:cNvSpPr>
            <a:spLocks/>
          </p:cNvSpPr>
          <p:nvPr/>
        </p:nvSpPr>
        <p:spPr bwMode="auto">
          <a:xfrm>
            <a:off x="4040713" y="1379073"/>
            <a:ext cx="47978" cy="41275"/>
          </a:xfrm>
          <a:custGeom>
            <a:avLst/>
            <a:gdLst>
              <a:gd name="T0" fmla="*/ 0 w 22254"/>
              <a:gd name="T1" fmla="*/ 36 h 21600"/>
              <a:gd name="T2" fmla="*/ 130911 w 22254"/>
              <a:gd name="T3" fmla="*/ 78872 h 21600"/>
              <a:gd name="T4" fmla="*/ 3847 w 22254"/>
              <a:gd name="T5" fmla="*/ 78872 h 21600"/>
              <a:gd name="T6" fmla="*/ 0 60000 65536"/>
              <a:gd name="T7" fmla="*/ 0 60000 65536"/>
              <a:gd name="T8" fmla="*/ 0 60000 65536"/>
              <a:gd name="T9" fmla="*/ 0 w 22254"/>
              <a:gd name="T10" fmla="*/ 0 h 21600"/>
              <a:gd name="T11" fmla="*/ 22254 w 2225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54" h="21600" fill="none" extrusionOk="0">
                <a:moveTo>
                  <a:pt x="-1" y="9"/>
                </a:moveTo>
                <a:cubicBezTo>
                  <a:pt x="217" y="3"/>
                  <a:pt x="435" y="-1"/>
                  <a:pt x="654" y="-1"/>
                </a:cubicBezTo>
                <a:cubicBezTo>
                  <a:pt x="12583" y="-1"/>
                  <a:pt x="22254" y="9670"/>
                  <a:pt x="22254" y="21600"/>
                </a:cubicBezTo>
              </a:path>
              <a:path w="22254" h="21600" stroke="0" extrusionOk="0">
                <a:moveTo>
                  <a:pt x="-1" y="9"/>
                </a:moveTo>
                <a:cubicBezTo>
                  <a:pt x="217" y="3"/>
                  <a:pt x="435" y="-1"/>
                  <a:pt x="654" y="-1"/>
                </a:cubicBezTo>
                <a:cubicBezTo>
                  <a:pt x="12583" y="-1"/>
                  <a:pt x="22254" y="9670"/>
                  <a:pt x="22254" y="21600"/>
                </a:cubicBezTo>
                <a:lnTo>
                  <a:pt x="654" y="21600"/>
                </a:lnTo>
                <a:lnTo>
                  <a:pt x="-1" y="9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80" name="Arc 247"/>
          <p:cNvSpPr>
            <a:spLocks/>
          </p:cNvSpPr>
          <p:nvPr/>
        </p:nvSpPr>
        <p:spPr bwMode="auto">
          <a:xfrm>
            <a:off x="4229801" y="1521892"/>
            <a:ext cx="47978" cy="44450"/>
          </a:xfrm>
          <a:custGeom>
            <a:avLst/>
            <a:gdLst>
              <a:gd name="T0" fmla="*/ 130779 w 21600"/>
              <a:gd name="T1" fmla="*/ 88351 h 22363"/>
              <a:gd name="T2" fmla="*/ 87 w 21600"/>
              <a:gd name="T3" fmla="*/ 0 h 22363"/>
              <a:gd name="T4" fmla="*/ 134875 w 21600"/>
              <a:gd name="T5" fmla="*/ 3053 h 22363"/>
              <a:gd name="T6" fmla="*/ 0 60000 65536"/>
              <a:gd name="T7" fmla="*/ 0 60000 65536"/>
              <a:gd name="T8" fmla="*/ 0 60000 65536"/>
              <a:gd name="T9" fmla="*/ 0 w 21600"/>
              <a:gd name="T10" fmla="*/ 0 h 22363"/>
              <a:gd name="T11" fmla="*/ 21600 w 21600"/>
              <a:gd name="T12" fmla="*/ 22363 h 223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363" fill="none" extrusionOk="0">
                <a:moveTo>
                  <a:pt x="20943" y="22363"/>
                </a:moveTo>
                <a:cubicBezTo>
                  <a:pt x="9275" y="22008"/>
                  <a:pt x="0" y="12446"/>
                  <a:pt x="0" y="773"/>
                </a:cubicBezTo>
                <a:cubicBezTo>
                  <a:pt x="0" y="515"/>
                  <a:pt x="4" y="257"/>
                  <a:pt x="13" y="-1"/>
                </a:cubicBezTo>
              </a:path>
              <a:path w="21600" h="22363" stroke="0" extrusionOk="0">
                <a:moveTo>
                  <a:pt x="20943" y="22363"/>
                </a:moveTo>
                <a:cubicBezTo>
                  <a:pt x="9275" y="22008"/>
                  <a:pt x="0" y="12446"/>
                  <a:pt x="0" y="773"/>
                </a:cubicBezTo>
                <a:cubicBezTo>
                  <a:pt x="0" y="515"/>
                  <a:pt x="4" y="257"/>
                  <a:pt x="13" y="-1"/>
                </a:cubicBezTo>
                <a:lnTo>
                  <a:pt x="21600" y="773"/>
                </a:lnTo>
                <a:lnTo>
                  <a:pt x="20943" y="22363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81" name="Arc 248"/>
          <p:cNvSpPr>
            <a:spLocks/>
          </p:cNvSpPr>
          <p:nvPr/>
        </p:nvSpPr>
        <p:spPr bwMode="auto">
          <a:xfrm>
            <a:off x="4188900" y="1479030"/>
            <a:ext cx="49389" cy="42862"/>
          </a:xfrm>
          <a:custGeom>
            <a:avLst/>
            <a:gdLst>
              <a:gd name="T0" fmla="*/ 0 w 22244"/>
              <a:gd name="T1" fmla="*/ 40 h 21600"/>
              <a:gd name="T2" fmla="*/ 138790 w 22244"/>
              <a:gd name="T3" fmla="*/ 85053 h 21600"/>
              <a:gd name="T4" fmla="*/ 4019 w 22244"/>
              <a:gd name="T5" fmla="*/ 85053 h 21600"/>
              <a:gd name="T6" fmla="*/ 0 60000 65536"/>
              <a:gd name="T7" fmla="*/ 0 60000 65536"/>
              <a:gd name="T8" fmla="*/ 0 60000 65536"/>
              <a:gd name="T9" fmla="*/ 0 w 22244"/>
              <a:gd name="T10" fmla="*/ 0 h 21600"/>
              <a:gd name="T11" fmla="*/ 22244 w 2224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44" h="21600" fill="none" extrusionOk="0">
                <a:moveTo>
                  <a:pt x="-1" y="9"/>
                </a:moveTo>
                <a:cubicBezTo>
                  <a:pt x="214" y="3"/>
                  <a:pt x="429" y="-1"/>
                  <a:pt x="644" y="-1"/>
                </a:cubicBezTo>
                <a:cubicBezTo>
                  <a:pt x="12573" y="-1"/>
                  <a:pt x="22244" y="9670"/>
                  <a:pt x="22244" y="21600"/>
                </a:cubicBezTo>
              </a:path>
              <a:path w="22244" h="21600" stroke="0" extrusionOk="0">
                <a:moveTo>
                  <a:pt x="-1" y="9"/>
                </a:moveTo>
                <a:cubicBezTo>
                  <a:pt x="214" y="3"/>
                  <a:pt x="429" y="-1"/>
                  <a:pt x="644" y="-1"/>
                </a:cubicBezTo>
                <a:cubicBezTo>
                  <a:pt x="12573" y="-1"/>
                  <a:pt x="22244" y="9670"/>
                  <a:pt x="22244" y="21600"/>
                </a:cubicBezTo>
                <a:lnTo>
                  <a:pt x="644" y="21600"/>
                </a:lnTo>
                <a:lnTo>
                  <a:pt x="-1" y="9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82" name="Arc 249"/>
          <p:cNvSpPr>
            <a:spLocks/>
          </p:cNvSpPr>
          <p:nvPr/>
        </p:nvSpPr>
        <p:spPr bwMode="auto">
          <a:xfrm>
            <a:off x="4129637" y="1521895"/>
            <a:ext cx="36689" cy="42863"/>
          </a:xfrm>
          <a:custGeom>
            <a:avLst/>
            <a:gdLst>
              <a:gd name="T0" fmla="*/ 75899 w 22446"/>
              <a:gd name="T1" fmla="*/ 0 h 21600"/>
              <a:gd name="T2" fmla="*/ 0 w 22446"/>
              <a:gd name="T3" fmla="*/ 84990 h 21600"/>
              <a:gd name="T4" fmla="*/ 2861 w 22446"/>
              <a:gd name="T5" fmla="*/ 0 h 21600"/>
              <a:gd name="T6" fmla="*/ 0 60000 65536"/>
              <a:gd name="T7" fmla="*/ 0 60000 65536"/>
              <a:gd name="T8" fmla="*/ 0 60000 65536"/>
              <a:gd name="T9" fmla="*/ 0 w 22446"/>
              <a:gd name="T10" fmla="*/ 0 h 21600"/>
              <a:gd name="T11" fmla="*/ 22446 w 2244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446" h="21600" fill="none" extrusionOk="0">
                <a:moveTo>
                  <a:pt x="22446" y="0"/>
                </a:moveTo>
                <a:cubicBezTo>
                  <a:pt x="22446" y="11929"/>
                  <a:pt x="12775" y="21600"/>
                  <a:pt x="846" y="21600"/>
                </a:cubicBezTo>
                <a:cubicBezTo>
                  <a:pt x="563" y="21599"/>
                  <a:pt x="281" y="21594"/>
                  <a:pt x="-1" y="21583"/>
                </a:cubicBezTo>
              </a:path>
              <a:path w="22446" h="21600" stroke="0" extrusionOk="0">
                <a:moveTo>
                  <a:pt x="22446" y="0"/>
                </a:moveTo>
                <a:cubicBezTo>
                  <a:pt x="22446" y="11929"/>
                  <a:pt x="12775" y="21600"/>
                  <a:pt x="846" y="21600"/>
                </a:cubicBezTo>
                <a:cubicBezTo>
                  <a:pt x="563" y="21599"/>
                  <a:pt x="281" y="21594"/>
                  <a:pt x="-1" y="21583"/>
                </a:cubicBezTo>
                <a:lnTo>
                  <a:pt x="846" y="0"/>
                </a:lnTo>
                <a:lnTo>
                  <a:pt x="22446" y="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83" name="Arc 250"/>
          <p:cNvSpPr>
            <a:spLocks/>
          </p:cNvSpPr>
          <p:nvPr/>
        </p:nvSpPr>
        <p:spPr bwMode="auto">
          <a:xfrm>
            <a:off x="4156448" y="1479030"/>
            <a:ext cx="35277" cy="42862"/>
          </a:xfrm>
          <a:custGeom>
            <a:avLst/>
            <a:gdLst>
              <a:gd name="T0" fmla="*/ 0 w 21600"/>
              <a:gd name="T1" fmla="*/ 85120 h 21583"/>
              <a:gd name="T2" fmla="*/ 70005 w 21600"/>
              <a:gd name="T3" fmla="*/ 0 h 21583"/>
              <a:gd name="T4" fmla="*/ 72919 w 21600"/>
              <a:gd name="T5" fmla="*/ 85120 h 21583"/>
              <a:gd name="T6" fmla="*/ 0 60000 65536"/>
              <a:gd name="T7" fmla="*/ 0 60000 65536"/>
              <a:gd name="T8" fmla="*/ 0 60000 65536"/>
              <a:gd name="T9" fmla="*/ 0 w 21600"/>
              <a:gd name="T10" fmla="*/ 0 h 21583"/>
              <a:gd name="T11" fmla="*/ 21600 w 21600"/>
              <a:gd name="T12" fmla="*/ 21583 h 215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3" fill="none" extrusionOk="0">
                <a:moveTo>
                  <a:pt x="-1" y="21582"/>
                </a:moveTo>
                <a:cubicBezTo>
                  <a:pt x="-1" y="9989"/>
                  <a:pt x="9152" y="463"/>
                  <a:pt x="20737" y="0"/>
                </a:cubicBezTo>
              </a:path>
              <a:path w="21600" h="21583" stroke="0" extrusionOk="0">
                <a:moveTo>
                  <a:pt x="-1" y="21582"/>
                </a:moveTo>
                <a:cubicBezTo>
                  <a:pt x="-1" y="9989"/>
                  <a:pt x="9152" y="463"/>
                  <a:pt x="20737" y="0"/>
                </a:cubicBezTo>
                <a:lnTo>
                  <a:pt x="21600" y="21583"/>
                </a:lnTo>
                <a:lnTo>
                  <a:pt x="-1" y="21582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84" name="Arc 251"/>
          <p:cNvSpPr>
            <a:spLocks/>
          </p:cNvSpPr>
          <p:nvPr/>
        </p:nvSpPr>
        <p:spPr bwMode="auto">
          <a:xfrm>
            <a:off x="4090098" y="1521892"/>
            <a:ext cx="46567" cy="44450"/>
          </a:xfrm>
          <a:custGeom>
            <a:avLst/>
            <a:gdLst>
              <a:gd name="T0" fmla="*/ 123078 w 21600"/>
              <a:gd name="T1" fmla="*/ 88355 h 22362"/>
              <a:gd name="T2" fmla="*/ 82 w 21600"/>
              <a:gd name="T3" fmla="*/ 0 h 22362"/>
              <a:gd name="T4" fmla="*/ 127060 w 21600"/>
              <a:gd name="T5" fmla="*/ 3055 h 22362"/>
              <a:gd name="T6" fmla="*/ 0 60000 65536"/>
              <a:gd name="T7" fmla="*/ 0 60000 65536"/>
              <a:gd name="T8" fmla="*/ 0 60000 65536"/>
              <a:gd name="T9" fmla="*/ 0 w 21600"/>
              <a:gd name="T10" fmla="*/ 0 h 22362"/>
              <a:gd name="T11" fmla="*/ 21600 w 21600"/>
              <a:gd name="T12" fmla="*/ 22362 h 223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362" fill="none" extrusionOk="0">
                <a:moveTo>
                  <a:pt x="20922" y="22362"/>
                </a:moveTo>
                <a:cubicBezTo>
                  <a:pt x="9262" y="21996"/>
                  <a:pt x="0" y="12438"/>
                  <a:pt x="0" y="773"/>
                </a:cubicBezTo>
                <a:cubicBezTo>
                  <a:pt x="0" y="515"/>
                  <a:pt x="4" y="257"/>
                  <a:pt x="13" y="-1"/>
                </a:cubicBezTo>
              </a:path>
              <a:path w="21600" h="22362" stroke="0" extrusionOk="0">
                <a:moveTo>
                  <a:pt x="20922" y="22362"/>
                </a:moveTo>
                <a:cubicBezTo>
                  <a:pt x="9262" y="21996"/>
                  <a:pt x="0" y="12438"/>
                  <a:pt x="0" y="773"/>
                </a:cubicBezTo>
                <a:cubicBezTo>
                  <a:pt x="0" y="515"/>
                  <a:pt x="4" y="257"/>
                  <a:pt x="13" y="-1"/>
                </a:cubicBezTo>
                <a:lnTo>
                  <a:pt x="21600" y="773"/>
                </a:lnTo>
                <a:lnTo>
                  <a:pt x="20922" y="22362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85" name="Arc 252"/>
          <p:cNvSpPr>
            <a:spLocks/>
          </p:cNvSpPr>
          <p:nvPr/>
        </p:nvSpPr>
        <p:spPr bwMode="auto">
          <a:xfrm>
            <a:off x="4050586" y="1479030"/>
            <a:ext cx="47978" cy="42862"/>
          </a:xfrm>
          <a:custGeom>
            <a:avLst/>
            <a:gdLst>
              <a:gd name="T0" fmla="*/ 0 w 22264"/>
              <a:gd name="T1" fmla="*/ 40 h 21600"/>
              <a:gd name="T2" fmla="*/ 130853 w 22264"/>
              <a:gd name="T3" fmla="*/ 85053 h 21600"/>
              <a:gd name="T4" fmla="*/ 3903 w 22264"/>
              <a:gd name="T5" fmla="*/ 85053 h 21600"/>
              <a:gd name="T6" fmla="*/ 0 60000 65536"/>
              <a:gd name="T7" fmla="*/ 0 60000 65536"/>
              <a:gd name="T8" fmla="*/ 0 60000 65536"/>
              <a:gd name="T9" fmla="*/ 0 w 22264"/>
              <a:gd name="T10" fmla="*/ 0 h 21600"/>
              <a:gd name="T11" fmla="*/ 22264 w 2226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64" h="21600" fill="none" extrusionOk="0">
                <a:moveTo>
                  <a:pt x="0" y="10"/>
                </a:moveTo>
                <a:cubicBezTo>
                  <a:pt x="221" y="3"/>
                  <a:pt x="442" y="-1"/>
                  <a:pt x="664" y="-1"/>
                </a:cubicBezTo>
                <a:cubicBezTo>
                  <a:pt x="12593" y="-1"/>
                  <a:pt x="22264" y="9670"/>
                  <a:pt x="22264" y="21600"/>
                </a:cubicBezTo>
              </a:path>
              <a:path w="22264" h="21600" stroke="0" extrusionOk="0">
                <a:moveTo>
                  <a:pt x="0" y="10"/>
                </a:moveTo>
                <a:cubicBezTo>
                  <a:pt x="221" y="3"/>
                  <a:pt x="442" y="-1"/>
                  <a:pt x="664" y="-1"/>
                </a:cubicBezTo>
                <a:cubicBezTo>
                  <a:pt x="12593" y="-1"/>
                  <a:pt x="22264" y="9670"/>
                  <a:pt x="22264" y="21600"/>
                </a:cubicBezTo>
                <a:lnTo>
                  <a:pt x="664" y="21600"/>
                </a:lnTo>
                <a:lnTo>
                  <a:pt x="0" y="1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86" name="Oval 253"/>
          <p:cNvSpPr>
            <a:spLocks noChangeArrowheads="1"/>
          </p:cNvSpPr>
          <p:nvPr/>
        </p:nvSpPr>
        <p:spPr bwMode="auto">
          <a:xfrm>
            <a:off x="3917941" y="1201217"/>
            <a:ext cx="530578" cy="573088"/>
          </a:xfrm>
          <a:prstGeom prst="ellipse">
            <a:avLst/>
          </a:prstGeom>
          <a:solidFill>
            <a:srgbClr val="82008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087" name="Group 254"/>
          <p:cNvGrpSpPr>
            <a:grpSpLocks/>
          </p:cNvGrpSpPr>
          <p:nvPr/>
        </p:nvGrpSpPr>
        <p:grpSpPr bwMode="auto">
          <a:xfrm>
            <a:off x="4287654" y="1526655"/>
            <a:ext cx="40923" cy="100012"/>
            <a:chOff x="3360" y="944"/>
            <a:chExt cx="30" cy="63"/>
          </a:xfrm>
        </p:grpSpPr>
        <p:grpSp>
          <p:nvGrpSpPr>
            <p:cNvPr id="162145" name="Group 255"/>
            <p:cNvGrpSpPr>
              <a:grpSpLocks/>
            </p:cNvGrpSpPr>
            <p:nvPr/>
          </p:nvGrpSpPr>
          <p:grpSpPr bwMode="auto">
            <a:xfrm>
              <a:off x="3360" y="974"/>
              <a:ext cx="30" cy="33"/>
              <a:chOff x="3360" y="974"/>
              <a:chExt cx="30" cy="33"/>
            </a:xfrm>
          </p:grpSpPr>
          <p:sp>
            <p:nvSpPr>
              <p:cNvPr id="162147" name="Oval 256"/>
              <p:cNvSpPr>
                <a:spLocks noChangeArrowheads="1"/>
              </p:cNvSpPr>
              <p:nvPr/>
            </p:nvSpPr>
            <p:spPr bwMode="auto">
              <a:xfrm>
                <a:off x="3373" y="974"/>
                <a:ext cx="17" cy="2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48" name="Oval 257"/>
              <p:cNvSpPr>
                <a:spLocks noChangeArrowheads="1"/>
              </p:cNvSpPr>
              <p:nvPr/>
            </p:nvSpPr>
            <p:spPr bwMode="auto">
              <a:xfrm>
                <a:off x="3360" y="985"/>
                <a:ext cx="17" cy="2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46" name="Rectangle 258"/>
            <p:cNvSpPr>
              <a:spLocks noChangeArrowheads="1"/>
            </p:cNvSpPr>
            <p:nvPr/>
          </p:nvSpPr>
          <p:spPr bwMode="auto">
            <a:xfrm rot="-1080000">
              <a:off x="3367" y="944"/>
              <a:ext cx="16" cy="5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88" name="Group 259"/>
          <p:cNvGrpSpPr>
            <a:grpSpLocks/>
          </p:cNvGrpSpPr>
          <p:nvPr/>
        </p:nvGrpSpPr>
        <p:grpSpPr bwMode="auto">
          <a:xfrm>
            <a:off x="4060466" y="1550467"/>
            <a:ext cx="76200" cy="115888"/>
            <a:chOff x="3200" y="959"/>
            <a:chExt cx="53" cy="73"/>
          </a:xfrm>
        </p:grpSpPr>
        <p:grpSp>
          <p:nvGrpSpPr>
            <p:cNvPr id="162141" name="Group 260"/>
            <p:cNvGrpSpPr>
              <a:grpSpLocks/>
            </p:cNvGrpSpPr>
            <p:nvPr/>
          </p:nvGrpSpPr>
          <p:grpSpPr bwMode="auto">
            <a:xfrm>
              <a:off x="3200" y="998"/>
              <a:ext cx="53" cy="34"/>
              <a:chOff x="3200" y="998"/>
              <a:chExt cx="53" cy="34"/>
            </a:xfrm>
          </p:grpSpPr>
          <p:sp>
            <p:nvSpPr>
              <p:cNvPr id="162143" name="Oval 261"/>
              <p:cNvSpPr>
                <a:spLocks noChangeArrowheads="1"/>
              </p:cNvSpPr>
              <p:nvPr/>
            </p:nvSpPr>
            <p:spPr bwMode="auto">
              <a:xfrm>
                <a:off x="3223" y="1004"/>
                <a:ext cx="30" cy="2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44" name="Oval 262"/>
              <p:cNvSpPr>
                <a:spLocks noChangeArrowheads="1"/>
              </p:cNvSpPr>
              <p:nvPr/>
            </p:nvSpPr>
            <p:spPr bwMode="auto">
              <a:xfrm>
                <a:off x="3200" y="998"/>
                <a:ext cx="30" cy="2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42" name="Rectangle 263"/>
            <p:cNvSpPr>
              <a:spLocks noChangeArrowheads="1"/>
            </p:cNvSpPr>
            <p:nvPr/>
          </p:nvSpPr>
          <p:spPr bwMode="auto">
            <a:xfrm rot="660000">
              <a:off x="3226" y="959"/>
              <a:ext cx="19" cy="69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89" name="Group 264"/>
          <p:cNvGrpSpPr>
            <a:grpSpLocks/>
          </p:cNvGrpSpPr>
          <p:nvPr/>
        </p:nvGrpSpPr>
        <p:grpSpPr bwMode="auto">
          <a:xfrm>
            <a:off x="3988497" y="1212386"/>
            <a:ext cx="79022" cy="130175"/>
            <a:chOff x="3149" y="746"/>
            <a:chExt cx="56" cy="82"/>
          </a:xfrm>
        </p:grpSpPr>
        <p:grpSp>
          <p:nvGrpSpPr>
            <p:cNvPr id="162137" name="Group 265"/>
            <p:cNvGrpSpPr>
              <a:grpSpLocks/>
            </p:cNvGrpSpPr>
            <p:nvPr/>
          </p:nvGrpSpPr>
          <p:grpSpPr bwMode="auto">
            <a:xfrm>
              <a:off x="3149" y="746"/>
              <a:ext cx="49" cy="51"/>
              <a:chOff x="3149" y="746"/>
              <a:chExt cx="49" cy="51"/>
            </a:xfrm>
          </p:grpSpPr>
          <p:sp>
            <p:nvSpPr>
              <p:cNvPr id="162139" name="Oval 266"/>
              <p:cNvSpPr>
                <a:spLocks noChangeArrowheads="1"/>
              </p:cNvSpPr>
              <p:nvPr/>
            </p:nvSpPr>
            <p:spPr bwMode="auto">
              <a:xfrm>
                <a:off x="3161" y="746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40" name="Oval 267"/>
              <p:cNvSpPr>
                <a:spLocks noChangeArrowheads="1"/>
              </p:cNvSpPr>
              <p:nvPr/>
            </p:nvSpPr>
            <p:spPr bwMode="auto">
              <a:xfrm>
                <a:off x="3149" y="761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38" name="Rectangle 268"/>
            <p:cNvSpPr>
              <a:spLocks noChangeArrowheads="1"/>
            </p:cNvSpPr>
            <p:nvPr/>
          </p:nvSpPr>
          <p:spPr bwMode="auto">
            <a:xfrm rot="-2220000">
              <a:off x="3184" y="753"/>
              <a:ext cx="21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90" name="Group 269"/>
          <p:cNvGrpSpPr>
            <a:grpSpLocks/>
          </p:cNvGrpSpPr>
          <p:nvPr/>
        </p:nvGrpSpPr>
        <p:grpSpPr bwMode="auto">
          <a:xfrm>
            <a:off x="4217102" y="1213973"/>
            <a:ext cx="84667" cy="131763"/>
            <a:chOff x="3311" y="747"/>
            <a:chExt cx="59" cy="83"/>
          </a:xfrm>
        </p:grpSpPr>
        <p:grpSp>
          <p:nvGrpSpPr>
            <p:cNvPr id="162133" name="Group 270"/>
            <p:cNvGrpSpPr>
              <a:grpSpLocks/>
            </p:cNvGrpSpPr>
            <p:nvPr/>
          </p:nvGrpSpPr>
          <p:grpSpPr bwMode="auto">
            <a:xfrm>
              <a:off x="3311" y="747"/>
              <a:ext cx="59" cy="45"/>
              <a:chOff x="3311" y="747"/>
              <a:chExt cx="59" cy="45"/>
            </a:xfrm>
          </p:grpSpPr>
          <p:sp>
            <p:nvSpPr>
              <p:cNvPr id="162135" name="Oval 271"/>
              <p:cNvSpPr>
                <a:spLocks noChangeArrowheads="1"/>
              </p:cNvSpPr>
              <p:nvPr/>
            </p:nvSpPr>
            <p:spPr bwMode="auto">
              <a:xfrm rot="-2100000">
                <a:off x="3311" y="747"/>
                <a:ext cx="38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136" name="Oval 272"/>
              <p:cNvSpPr>
                <a:spLocks noChangeArrowheads="1"/>
              </p:cNvSpPr>
              <p:nvPr/>
            </p:nvSpPr>
            <p:spPr bwMode="auto">
              <a:xfrm rot="-2100000">
                <a:off x="3333" y="758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2134" name="Rectangle 273"/>
            <p:cNvSpPr>
              <a:spLocks noChangeArrowheads="1"/>
            </p:cNvSpPr>
            <p:nvPr/>
          </p:nvSpPr>
          <p:spPr bwMode="auto">
            <a:xfrm rot="780000">
              <a:off x="3326" y="747"/>
              <a:ext cx="23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091" name="Freeform 274"/>
          <p:cNvSpPr>
            <a:spLocks/>
          </p:cNvSpPr>
          <p:nvPr/>
        </p:nvSpPr>
        <p:spPr bwMode="auto">
          <a:xfrm rot="84653">
            <a:off x="8113176" y="2271192"/>
            <a:ext cx="903111" cy="38100"/>
          </a:xfrm>
          <a:custGeom>
            <a:avLst/>
            <a:gdLst>
              <a:gd name="T0" fmla="*/ 19130797 w 569"/>
              <a:gd name="T1" fmla="*/ 30241878 h 24"/>
              <a:gd name="T2" fmla="*/ 146662896 w 569"/>
              <a:gd name="T3" fmla="*/ 30241878 h 24"/>
              <a:gd name="T4" fmla="*/ 580275250 w 569"/>
              <a:gd name="T5" fmla="*/ 60483756 h 24"/>
              <a:gd name="T6" fmla="*/ 1549526558 w 569"/>
              <a:gd name="T7" fmla="*/ 0 h 24"/>
              <a:gd name="T8" fmla="*/ 1702565733 w 569"/>
              <a:gd name="T9" fmla="*/ 10080625 h 24"/>
              <a:gd name="T10" fmla="*/ 1804592445 w 569"/>
              <a:gd name="T11" fmla="*/ 30241878 h 24"/>
              <a:gd name="T12" fmla="*/ 1804592445 w 569"/>
              <a:gd name="T13" fmla="*/ 10080625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9"/>
              <a:gd name="T22" fmla="*/ 0 h 24"/>
              <a:gd name="T23" fmla="*/ 569 w 569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9" h="24">
                <a:moveTo>
                  <a:pt x="6" y="12"/>
                </a:moveTo>
                <a:cubicBezTo>
                  <a:pt x="33" y="21"/>
                  <a:pt x="0" y="12"/>
                  <a:pt x="46" y="12"/>
                </a:cubicBezTo>
                <a:cubicBezTo>
                  <a:pt x="88" y="12"/>
                  <a:pt x="138" y="20"/>
                  <a:pt x="182" y="24"/>
                </a:cubicBezTo>
                <a:cubicBezTo>
                  <a:pt x="284" y="20"/>
                  <a:pt x="384" y="6"/>
                  <a:pt x="486" y="0"/>
                </a:cubicBezTo>
                <a:cubicBezTo>
                  <a:pt x="502" y="1"/>
                  <a:pt x="518" y="2"/>
                  <a:pt x="534" y="4"/>
                </a:cubicBezTo>
                <a:cubicBezTo>
                  <a:pt x="545" y="5"/>
                  <a:pt x="556" y="15"/>
                  <a:pt x="566" y="12"/>
                </a:cubicBezTo>
                <a:cubicBezTo>
                  <a:pt x="569" y="11"/>
                  <a:pt x="566" y="7"/>
                  <a:pt x="566" y="4"/>
                </a:cubicBezTo>
              </a:path>
            </a:pathLst>
          </a:custGeom>
          <a:noFill/>
          <a:ln w="28575" cap="flat" cmpd="sng">
            <a:solidFill>
              <a:srgbClr val="FF99FF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92" name="Freeform 275"/>
          <p:cNvSpPr>
            <a:spLocks/>
          </p:cNvSpPr>
          <p:nvPr/>
        </p:nvSpPr>
        <p:spPr bwMode="auto">
          <a:xfrm>
            <a:off x="9335202" y="2722042"/>
            <a:ext cx="127000" cy="146050"/>
          </a:xfrm>
          <a:custGeom>
            <a:avLst/>
            <a:gdLst>
              <a:gd name="T0" fmla="*/ 0 w 80"/>
              <a:gd name="T1" fmla="*/ 0 h 92"/>
              <a:gd name="T2" fmla="*/ 127583810 w 80"/>
              <a:gd name="T3" fmla="*/ 131048131 h 92"/>
              <a:gd name="T4" fmla="*/ 178616955 w 80"/>
              <a:gd name="T5" fmla="*/ 191531861 h 92"/>
              <a:gd name="T6" fmla="*/ 255165835 w 80"/>
              <a:gd name="T7" fmla="*/ 231854397 h 92"/>
              <a:gd name="T8" fmla="*/ 0 60000 65536"/>
              <a:gd name="T9" fmla="*/ 0 60000 65536"/>
              <a:gd name="T10" fmla="*/ 0 60000 65536"/>
              <a:gd name="T11" fmla="*/ 0 60000 65536"/>
              <a:gd name="T12" fmla="*/ 0 w 80"/>
              <a:gd name="T13" fmla="*/ 0 h 92"/>
              <a:gd name="T14" fmla="*/ 80 w 80"/>
              <a:gd name="T15" fmla="*/ 92 h 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" h="92">
                <a:moveTo>
                  <a:pt x="0" y="0"/>
                </a:moveTo>
                <a:cubicBezTo>
                  <a:pt x="13" y="20"/>
                  <a:pt x="16" y="44"/>
                  <a:pt x="40" y="52"/>
                </a:cubicBezTo>
                <a:cubicBezTo>
                  <a:pt x="45" y="60"/>
                  <a:pt x="51" y="68"/>
                  <a:pt x="56" y="76"/>
                </a:cubicBezTo>
                <a:cubicBezTo>
                  <a:pt x="61" y="84"/>
                  <a:pt x="80" y="92"/>
                  <a:pt x="80" y="92"/>
                </a:cubicBezTo>
              </a:path>
            </a:pathLst>
          </a:custGeom>
          <a:noFill/>
          <a:ln w="28575" cap="flat" cmpd="sng">
            <a:solidFill>
              <a:srgbClr val="FF99FF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093" name="Group 276"/>
          <p:cNvGrpSpPr>
            <a:grpSpLocks/>
          </p:cNvGrpSpPr>
          <p:nvPr/>
        </p:nvGrpSpPr>
        <p:grpSpPr bwMode="auto">
          <a:xfrm>
            <a:off x="7348356" y="5639867"/>
            <a:ext cx="481188" cy="173038"/>
            <a:chOff x="3992" y="3524"/>
            <a:chExt cx="340" cy="109"/>
          </a:xfrm>
        </p:grpSpPr>
        <p:sp>
          <p:nvSpPr>
            <p:cNvPr id="162127" name="Line 277"/>
            <p:cNvSpPr>
              <a:spLocks noChangeShapeType="1"/>
            </p:cNvSpPr>
            <p:nvPr/>
          </p:nvSpPr>
          <p:spPr bwMode="auto">
            <a:xfrm>
              <a:off x="4122" y="3551"/>
              <a:ext cx="34" cy="82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28" name="Line 278"/>
            <p:cNvSpPr>
              <a:spLocks noChangeShapeType="1"/>
            </p:cNvSpPr>
            <p:nvPr/>
          </p:nvSpPr>
          <p:spPr bwMode="auto">
            <a:xfrm flipH="1">
              <a:off x="4156" y="3551"/>
              <a:ext cx="33" cy="82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29" name="Line 279"/>
            <p:cNvSpPr>
              <a:spLocks noChangeShapeType="1"/>
            </p:cNvSpPr>
            <p:nvPr/>
          </p:nvSpPr>
          <p:spPr bwMode="auto">
            <a:xfrm>
              <a:off x="4189" y="3546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30" name="Line 280"/>
            <p:cNvSpPr>
              <a:spLocks noChangeShapeType="1"/>
            </p:cNvSpPr>
            <p:nvPr/>
          </p:nvSpPr>
          <p:spPr bwMode="auto">
            <a:xfrm>
              <a:off x="4023" y="3551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31" name="Oval 281"/>
            <p:cNvSpPr>
              <a:spLocks noChangeArrowheads="1"/>
            </p:cNvSpPr>
            <p:nvPr/>
          </p:nvSpPr>
          <p:spPr bwMode="auto">
            <a:xfrm>
              <a:off x="3992" y="3530"/>
              <a:ext cx="48" cy="41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rgbClr val="FF7C80"/>
              </a:solidFill>
              <a:round/>
              <a:headEnd/>
              <a:tailEnd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32" name="Oval 282"/>
            <p:cNvSpPr>
              <a:spLocks noChangeArrowheads="1"/>
            </p:cNvSpPr>
            <p:nvPr/>
          </p:nvSpPr>
          <p:spPr bwMode="auto">
            <a:xfrm>
              <a:off x="4285" y="3524"/>
              <a:ext cx="47" cy="42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rgbClr val="FF7C80"/>
              </a:solidFill>
              <a:round/>
              <a:headEnd/>
              <a:tailEnd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094" name="Rectangle 283"/>
          <p:cNvSpPr>
            <a:spLocks noChangeArrowheads="1"/>
          </p:cNvSpPr>
          <p:nvPr/>
        </p:nvSpPr>
        <p:spPr bwMode="auto">
          <a:xfrm rot="-9119042">
            <a:off x="9335226" y="2911011"/>
            <a:ext cx="35277" cy="11588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95" name="Rectangle 284"/>
          <p:cNvSpPr>
            <a:spLocks noChangeArrowheads="1"/>
          </p:cNvSpPr>
          <p:nvPr/>
        </p:nvSpPr>
        <p:spPr bwMode="auto">
          <a:xfrm rot="240000">
            <a:off x="4351182" y="1236142"/>
            <a:ext cx="29633" cy="1285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096" name="Rectangle 285"/>
          <p:cNvSpPr>
            <a:spLocks noChangeArrowheads="1"/>
          </p:cNvSpPr>
          <p:nvPr/>
        </p:nvSpPr>
        <p:spPr bwMode="auto">
          <a:xfrm rot="887311">
            <a:off x="10173398" y="3687242"/>
            <a:ext cx="31044" cy="1285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097" name="Group 286"/>
          <p:cNvGrpSpPr>
            <a:grpSpLocks/>
          </p:cNvGrpSpPr>
          <p:nvPr/>
        </p:nvGrpSpPr>
        <p:grpSpPr bwMode="auto">
          <a:xfrm rot="5400000">
            <a:off x="9945768" y="3458382"/>
            <a:ext cx="84138" cy="97366"/>
            <a:chOff x="3449" y="1046"/>
            <a:chExt cx="60" cy="62"/>
          </a:xfrm>
        </p:grpSpPr>
        <p:sp>
          <p:nvSpPr>
            <p:cNvPr id="162125" name="Oval 287"/>
            <p:cNvSpPr>
              <a:spLocks noChangeArrowheads="1"/>
            </p:cNvSpPr>
            <p:nvPr/>
          </p:nvSpPr>
          <p:spPr bwMode="auto">
            <a:xfrm>
              <a:off x="3469" y="1045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26" name="Oval 288"/>
            <p:cNvSpPr>
              <a:spLocks noChangeArrowheads="1"/>
            </p:cNvSpPr>
            <p:nvPr/>
          </p:nvSpPr>
          <p:spPr bwMode="auto">
            <a:xfrm>
              <a:off x="3448" y="1074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098" name="Group 289"/>
          <p:cNvGrpSpPr>
            <a:grpSpLocks/>
          </p:cNvGrpSpPr>
          <p:nvPr/>
        </p:nvGrpSpPr>
        <p:grpSpPr bwMode="auto">
          <a:xfrm rot="2488942">
            <a:off x="9944798" y="3611043"/>
            <a:ext cx="84667" cy="98425"/>
            <a:chOff x="3449" y="1046"/>
            <a:chExt cx="60" cy="62"/>
          </a:xfrm>
        </p:grpSpPr>
        <p:sp>
          <p:nvSpPr>
            <p:cNvPr id="162123" name="Oval 290"/>
            <p:cNvSpPr>
              <a:spLocks noChangeArrowheads="1"/>
            </p:cNvSpPr>
            <p:nvPr/>
          </p:nvSpPr>
          <p:spPr bwMode="auto">
            <a:xfrm>
              <a:off x="3469" y="1045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24" name="Oval 291"/>
            <p:cNvSpPr>
              <a:spLocks noChangeArrowheads="1"/>
            </p:cNvSpPr>
            <p:nvPr/>
          </p:nvSpPr>
          <p:spPr bwMode="auto">
            <a:xfrm>
              <a:off x="3447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099" name="Rectangle 292"/>
          <p:cNvSpPr>
            <a:spLocks noChangeArrowheads="1"/>
          </p:cNvSpPr>
          <p:nvPr/>
        </p:nvSpPr>
        <p:spPr bwMode="auto">
          <a:xfrm rot="-10320000">
            <a:off x="8385519" y="2199811"/>
            <a:ext cx="35278" cy="11588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100" name="Group 293"/>
          <p:cNvGrpSpPr>
            <a:grpSpLocks/>
          </p:cNvGrpSpPr>
          <p:nvPr/>
        </p:nvGrpSpPr>
        <p:grpSpPr bwMode="auto">
          <a:xfrm rot="4624931">
            <a:off x="8351918" y="2184524"/>
            <a:ext cx="84138" cy="98778"/>
            <a:chOff x="3449" y="1046"/>
            <a:chExt cx="60" cy="62"/>
          </a:xfrm>
        </p:grpSpPr>
        <p:sp>
          <p:nvSpPr>
            <p:cNvPr id="162121" name="Oval 294"/>
            <p:cNvSpPr>
              <a:spLocks noChangeArrowheads="1"/>
            </p:cNvSpPr>
            <p:nvPr/>
          </p:nvSpPr>
          <p:spPr bwMode="auto">
            <a:xfrm>
              <a:off x="3468" y="1048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22" name="Oval 295"/>
            <p:cNvSpPr>
              <a:spLocks noChangeArrowheads="1"/>
            </p:cNvSpPr>
            <p:nvPr/>
          </p:nvSpPr>
          <p:spPr bwMode="auto">
            <a:xfrm>
              <a:off x="3447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2101" name="Rectangle 296"/>
          <p:cNvSpPr>
            <a:spLocks noChangeArrowheads="1"/>
          </p:cNvSpPr>
          <p:nvPr/>
        </p:nvSpPr>
        <p:spPr bwMode="auto">
          <a:xfrm rot="-10320000">
            <a:off x="8537919" y="2171236"/>
            <a:ext cx="35278" cy="11588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2102" name="Group 297"/>
          <p:cNvGrpSpPr>
            <a:grpSpLocks/>
          </p:cNvGrpSpPr>
          <p:nvPr/>
        </p:nvGrpSpPr>
        <p:grpSpPr bwMode="auto">
          <a:xfrm rot="4132734">
            <a:off x="8504318" y="2155949"/>
            <a:ext cx="84138" cy="98778"/>
            <a:chOff x="3449" y="1046"/>
            <a:chExt cx="60" cy="62"/>
          </a:xfrm>
        </p:grpSpPr>
        <p:sp>
          <p:nvSpPr>
            <p:cNvPr id="162119" name="Oval 298"/>
            <p:cNvSpPr>
              <a:spLocks noChangeArrowheads="1"/>
            </p:cNvSpPr>
            <p:nvPr/>
          </p:nvSpPr>
          <p:spPr bwMode="auto">
            <a:xfrm>
              <a:off x="3469" y="1048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20" name="Oval 299"/>
            <p:cNvSpPr>
              <a:spLocks noChangeArrowheads="1"/>
            </p:cNvSpPr>
            <p:nvPr/>
          </p:nvSpPr>
          <p:spPr bwMode="auto">
            <a:xfrm>
              <a:off x="3449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166648" name="Group 312"/>
          <p:cNvGrpSpPr>
            <a:grpSpLocks/>
          </p:cNvGrpSpPr>
          <p:nvPr/>
        </p:nvGrpSpPr>
        <p:grpSpPr bwMode="auto">
          <a:xfrm>
            <a:off x="3086798" y="3672955"/>
            <a:ext cx="2015067" cy="635000"/>
            <a:chOff x="945" y="2433"/>
            <a:chExt cx="1269" cy="400"/>
          </a:xfrm>
        </p:grpSpPr>
        <p:sp>
          <p:nvSpPr>
            <p:cNvPr id="1166492" name="Rectangle 156"/>
            <p:cNvSpPr>
              <a:spLocks noChangeArrowheads="1"/>
            </p:cNvSpPr>
            <p:nvPr/>
          </p:nvSpPr>
          <p:spPr bwMode="auto">
            <a:xfrm>
              <a:off x="1281" y="2433"/>
              <a:ext cx="933" cy="40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 lIns="92075" tIns="46038" rIns="92075" bIns="46038"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fr-FR" sz="1000" b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Inhibiteurs de la transcription inverse</a:t>
              </a:r>
            </a:p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fr-FR" sz="1000" b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INTI, INNTI</a:t>
              </a:r>
              <a:endParaRPr lang="fr-FR" sz="1000" b="1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18" name="AutoShape 301"/>
            <p:cNvSpPr>
              <a:spLocks noChangeArrowheads="1"/>
            </p:cNvSpPr>
            <p:nvPr/>
          </p:nvSpPr>
          <p:spPr bwMode="auto">
            <a:xfrm>
              <a:off x="945" y="2577"/>
              <a:ext cx="336" cy="144"/>
            </a:xfrm>
            <a:prstGeom prst="leftArrow">
              <a:avLst>
                <a:gd name="adj1" fmla="val 50000"/>
                <a:gd name="adj2" fmla="val 58333"/>
              </a:avLst>
            </a:prstGeom>
            <a:solidFill>
              <a:srgbClr val="FFFF66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166649" name="Group 313"/>
          <p:cNvGrpSpPr>
            <a:grpSpLocks/>
          </p:cNvGrpSpPr>
          <p:nvPr/>
        </p:nvGrpSpPr>
        <p:grpSpPr bwMode="auto">
          <a:xfrm>
            <a:off x="8098132" y="1608767"/>
            <a:ext cx="2332036" cy="704851"/>
            <a:chOff x="2504" y="1429"/>
            <a:chExt cx="1469" cy="444"/>
          </a:xfrm>
        </p:grpSpPr>
        <p:sp>
          <p:nvSpPr>
            <p:cNvPr id="1166514" name="Rectangle 178">
              <a:hlinkClick r:id="rId3" action="ppaction://hlinkpres?slideindex=66&amp;slidetitle=Éléments de suivi clinique"/>
            </p:cNvPr>
            <p:cNvSpPr>
              <a:spLocks noChangeArrowheads="1"/>
            </p:cNvSpPr>
            <p:nvPr/>
          </p:nvSpPr>
          <p:spPr bwMode="auto">
            <a:xfrm>
              <a:off x="3009" y="1713"/>
              <a:ext cx="964" cy="16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 lIns="92075" tIns="46038" rIns="92075" bIns="46038"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fr-FR" sz="1000" b="1">
                  <a:solidFill>
                    <a:srgbClr val="000000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Action de la protéase</a:t>
              </a:r>
              <a:endParaRPr lang="fr-FR" sz="1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115" name="AutoShape 302"/>
            <p:cNvSpPr>
              <a:spLocks noChangeArrowheads="1"/>
            </p:cNvSpPr>
            <p:nvPr/>
          </p:nvSpPr>
          <p:spPr bwMode="auto">
            <a:xfrm rot="18847386" flipH="1">
              <a:off x="2624" y="1309"/>
              <a:ext cx="229" cy="469"/>
            </a:xfrm>
            <a:custGeom>
              <a:avLst/>
              <a:gdLst>
                <a:gd name="T0" fmla="*/ 3 w 21600"/>
                <a:gd name="T1" fmla="*/ 0 h 21600"/>
                <a:gd name="T2" fmla="*/ 3 w 21600"/>
                <a:gd name="T3" fmla="*/ 7 h 21600"/>
                <a:gd name="T4" fmla="*/ 1 w 21600"/>
                <a:gd name="T5" fmla="*/ 13 h 21600"/>
                <a:gd name="T6" fmla="*/ 4 w 21600"/>
                <a:gd name="T7" fmla="*/ 4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0 w 21600"/>
                <a:gd name="T13" fmla="*/ 2905 h 21600"/>
                <a:gd name="T14" fmla="*/ 18225 w 21600"/>
                <a:gd name="T15" fmla="*/ 92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FFF66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166647" name="Group 311"/>
          <p:cNvGrpSpPr>
            <a:grpSpLocks/>
          </p:cNvGrpSpPr>
          <p:nvPr/>
        </p:nvGrpSpPr>
        <p:grpSpPr bwMode="auto">
          <a:xfrm>
            <a:off x="1900937" y="2301359"/>
            <a:ext cx="1414463" cy="457200"/>
            <a:chOff x="198" y="1569"/>
            <a:chExt cx="891" cy="288"/>
          </a:xfrm>
        </p:grpSpPr>
        <p:sp>
          <p:nvSpPr>
            <p:cNvPr id="162112" name="Text Box 304"/>
            <p:cNvSpPr txBox="1">
              <a:spLocks noChangeArrowheads="1"/>
            </p:cNvSpPr>
            <p:nvPr/>
          </p:nvSpPr>
          <p:spPr bwMode="auto">
            <a:xfrm>
              <a:off x="198" y="1702"/>
              <a:ext cx="866" cy="155"/>
            </a:xfrm>
            <a:prstGeom prst="rect">
              <a:avLst/>
            </a:prstGeom>
            <a:solidFill>
              <a:srgbClr val="FFFF66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err="1">
                  <a:solidFill>
                    <a:srgbClr val="000000"/>
                  </a:solidFill>
                </a:rPr>
                <a:t>Inhibiteurs</a:t>
              </a:r>
              <a:r>
                <a:rPr lang="en-US" sz="1000" dirty="0">
                  <a:solidFill>
                    <a:srgbClr val="000000"/>
                  </a:solidFill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</a:rPr>
                <a:t>d’entrée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  <p:sp>
          <p:nvSpPr>
            <p:cNvPr id="162113" name="AutoShape 305"/>
            <p:cNvSpPr>
              <a:spLocks noChangeArrowheads="1"/>
            </p:cNvSpPr>
            <p:nvPr/>
          </p:nvSpPr>
          <p:spPr bwMode="auto">
            <a:xfrm>
              <a:off x="897" y="1569"/>
              <a:ext cx="192" cy="144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1 h 21600"/>
                <a:gd name="T4" fmla="*/ 1 w 21600"/>
                <a:gd name="T5" fmla="*/ 0 h 21600"/>
                <a:gd name="T6" fmla="*/ 1 w 21600"/>
                <a:gd name="T7" fmla="*/ 1 h 21600"/>
                <a:gd name="T8" fmla="*/ 2 w 21600"/>
                <a:gd name="T9" fmla="*/ 0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250 h 21600"/>
                <a:gd name="T17" fmla="*/ 6075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lnTo>
                    <a:pt x="15662" y="14285"/>
                  </a:lnTo>
                  <a:close/>
                </a:path>
              </a:pathLst>
            </a:custGeom>
            <a:solidFill>
              <a:srgbClr val="FFFF66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 useBgFill="1">
        <p:nvSpPr>
          <p:cNvPr id="162107" name="Rectangle 306"/>
          <p:cNvSpPr>
            <a:spLocks noChangeArrowheads="1"/>
          </p:cNvSpPr>
          <p:nvPr/>
        </p:nvSpPr>
        <p:spPr bwMode="auto">
          <a:xfrm>
            <a:off x="2031315" y="6411448"/>
            <a:ext cx="8671277" cy="2571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108" name="Rectangle 307"/>
          <p:cNvSpPr>
            <a:spLocks noChangeArrowheads="1"/>
          </p:cNvSpPr>
          <p:nvPr/>
        </p:nvSpPr>
        <p:spPr bwMode="auto">
          <a:xfrm>
            <a:off x="2059509" y="6389222"/>
            <a:ext cx="8706556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1400" dirty="0">
                <a:solidFill>
                  <a:srgbClr val="292929"/>
                </a:solidFill>
                <a:latin typeface="Arial" charset="0"/>
                <a:ea typeface="ＭＳ Ｐゴシック" charset="0"/>
                <a:cs typeface="Arial" charset="0"/>
              </a:rPr>
              <a:t>D</a:t>
            </a:r>
            <a:r>
              <a:rPr lang="ja-JP" altLang="fr-FR" sz="1400" dirty="0">
                <a:solidFill>
                  <a:srgbClr val="292929"/>
                </a:solidFill>
                <a:latin typeface="Arial" charset="0"/>
                <a:ea typeface="ＭＳ Ｐゴシック" charset="0"/>
                <a:cs typeface="Arial" charset="0"/>
              </a:rPr>
              <a:t>’</a:t>
            </a:r>
            <a:r>
              <a:rPr lang="fr-FR" altLang="ja-JP" sz="1400" dirty="0">
                <a:solidFill>
                  <a:srgbClr val="292929"/>
                </a:solidFill>
                <a:latin typeface="Arial" charset="0"/>
                <a:ea typeface="ＭＳ Ｐゴシック" charset="0"/>
                <a:cs typeface="Arial" charset="0"/>
              </a:rPr>
              <a:t>après </a:t>
            </a:r>
            <a:r>
              <a:rPr lang="fr-FR" altLang="ja-JP" sz="1400" dirty="0" err="1">
                <a:solidFill>
                  <a:srgbClr val="292929"/>
                </a:solidFill>
                <a:latin typeface="Arial" charset="0"/>
                <a:ea typeface="ＭＳ Ｐゴシック" charset="0"/>
                <a:cs typeface="Arial" charset="0"/>
              </a:rPr>
              <a:t>Furtado</a:t>
            </a:r>
            <a:r>
              <a:rPr lang="fr-FR" altLang="ja-JP" sz="1400" dirty="0">
                <a:solidFill>
                  <a:srgbClr val="292929"/>
                </a:solidFill>
                <a:latin typeface="Arial" charset="0"/>
                <a:ea typeface="ＭＳ Ｐゴシック" charset="0"/>
                <a:cs typeface="Arial" charset="0"/>
              </a:rPr>
              <a:t> M. N </a:t>
            </a:r>
            <a:r>
              <a:rPr lang="fr-FR" altLang="ja-JP" sz="1400" dirty="0" err="1">
                <a:solidFill>
                  <a:srgbClr val="292929"/>
                </a:solidFill>
                <a:latin typeface="Arial" charset="0"/>
                <a:ea typeface="ＭＳ Ｐゴシック" charset="0"/>
                <a:cs typeface="Arial" charset="0"/>
              </a:rPr>
              <a:t>Engl</a:t>
            </a:r>
            <a:r>
              <a:rPr lang="fr-FR" altLang="ja-JP" sz="1400" dirty="0">
                <a:solidFill>
                  <a:srgbClr val="292929"/>
                </a:solidFill>
                <a:latin typeface="Arial" charset="0"/>
                <a:ea typeface="ＭＳ Ｐゴシック" charset="0"/>
                <a:cs typeface="Arial" charset="0"/>
              </a:rPr>
              <a:t> J Med. 1999, 340(21) : 1614-22</a:t>
            </a:r>
            <a:endParaRPr lang="fr-FR" sz="1400" dirty="0">
              <a:solidFill>
                <a:srgbClr val="292929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1166650" name="Group 314"/>
          <p:cNvGrpSpPr>
            <a:grpSpLocks/>
          </p:cNvGrpSpPr>
          <p:nvPr/>
        </p:nvGrpSpPr>
        <p:grpSpPr bwMode="auto">
          <a:xfrm>
            <a:off x="2885217" y="5616111"/>
            <a:ext cx="1261331" cy="611187"/>
            <a:chOff x="294" y="1569"/>
            <a:chExt cx="795" cy="385"/>
          </a:xfrm>
        </p:grpSpPr>
        <p:sp>
          <p:nvSpPr>
            <p:cNvPr id="162110" name="Text Box 315"/>
            <p:cNvSpPr txBox="1">
              <a:spLocks noChangeArrowheads="1"/>
            </p:cNvSpPr>
            <p:nvPr/>
          </p:nvSpPr>
          <p:spPr bwMode="auto">
            <a:xfrm>
              <a:off x="294" y="1702"/>
              <a:ext cx="667" cy="252"/>
            </a:xfrm>
            <a:prstGeom prst="rect">
              <a:avLst/>
            </a:prstGeom>
            <a:solidFill>
              <a:srgbClr val="FFFF66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err="1">
                  <a:solidFill>
                    <a:srgbClr val="000000"/>
                  </a:solidFill>
                </a:rPr>
                <a:t>Inhibiteurs</a:t>
              </a:r>
              <a:r>
                <a:rPr lang="en-US" sz="1000" dirty="0">
                  <a:solidFill>
                    <a:srgbClr val="000000"/>
                  </a:solidFill>
                </a:rPr>
                <a:t> de 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err="1">
                  <a:solidFill>
                    <a:srgbClr val="000000"/>
                  </a:solidFill>
                </a:rPr>
                <a:t>L’intégrase</a:t>
              </a:r>
              <a:endParaRPr lang="en-US" sz="1000" dirty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62111" name="AutoShape 316"/>
            <p:cNvSpPr>
              <a:spLocks noChangeArrowheads="1"/>
            </p:cNvSpPr>
            <p:nvPr/>
          </p:nvSpPr>
          <p:spPr bwMode="auto">
            <a:xfrm>
              <a:off x="897" y="1569"/>
              <a:ext cx="192" cy="144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1 h 21600"/>
                <a:gd name="T4" fmla="*/ 1 w 21600"/>
                <a:gd name="T5" fmla="*/ 0 h 21600"/>
                <a:gd name="T6" fmla="*/ 1 w 21600"/>
                <a:gd name="T7" fmla="*/ 1 h 21600"/>
                <a:gd name="T8" fmla="*/ 2 w 21600"/>
                <a:gd name="T9" fmla="*/ 0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250 h 21600"/>
                <a:gd name="T17" fmla="*/ 6075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lnTo>
                    <a:pt x="15662" y="14285"/>
                  </a:lnTo>
                  <a:close/>
                </a:path>
              </a:pathLst>
            </a:custGeom>
            <a:solidFill>
              <a:srgbClr val="FFFF66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243473F0-DC41-DB4F-ADE0-2A8337465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676" y="73555"/>
            <a:ext cx="11246924" cy="838673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333399"/>
                </a:solidFill>
                <a:latin typeface="Tahoma" charset="0"/>
                <a:ea typeface="ＭＳ Ｐゴシック" charset="0"/>
                <a:cs typeface="ＭＳ Ｐゴシック" charset="0"/>
              </a:rPr>
              <a:t>Cycle de réplication du VIH et cibles des ARV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5C72E6-02EA-5A47-BF60-F5A595469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2136-8AA0-3647-A55B-D372E8D522F0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017C741-6D14-274B-99AC-4C1C2C52F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33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66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66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66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66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efficacité majeure</a:t>
            </a:r>
            <a:r>
              <a:rPr lang="is-IS" dirty="0"/>
              <a:t>…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77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Impact sur l’espérance de vie :</a:t>
            </a:r>
            <a:br>
              <a:rPr lang="fr-FR" sz="2800" dirty="0"/>
            </a:br>
            <a:r>
              <a:rPr lang="fr-FR" sz="2800" b="1" dirty="0"/>
              <a:t>Avant</a:t>
            </a:r>
            <a:r>
              <a:rPr lang="fr-FR" sz="2800" dirty="0"/>
              <a:t> les traitements</a:t>
            </a:r>
          </a:p>
        </p:txBody>
      </p:sp>
      <p:pic>
        <p:nvPicPr>
          <p:cNvPr id="5" name="Espace réservé du graphique 4"/>
          <p:cNvPicPr>
            <a:picLocks noGrp="1" noChangeAspect="1"/>
          </p:cNvPicPr>
          <p:nvPr>
            <p:ph type="chart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820151" y="1484313"/>
            <a:ext cx="6551699" cy="461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436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2057400" y="228601"/>
            <a:ext cx="8493120" cy="41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800" kern="0" dirty="0">
                <a:latin typeface="Arial"/>
                <a:ea typeface="ＭＳ Ｐゴシック"/>
                <a:cs typeface="ＭＳ Ｐゴシック" charset="0"/>
              </a:rPr>
              <a:t>Impact sur l’espérance de vie :</a:t>
            </a:r>
            <a:br>
              <a:rPr lang="fr-FR" sz="2800" kern="0" dirty="0">
                <a:latin typeface="Arial"/>
                <a:ea typeface="ＭＳ Ｐゴシック"/>
                <a:cs typeface="ＭＳ Ｐゴシック" charset="0"/>
              </a:rPr>
            </a:br>
            <a:r>
              <a:rPr lang="fr-FR" sz="2800" b="1" kern="0" dirty="0">
                <a:latin typeface="Arial"/>
                <a:ea typeface="ＭＳ Ｐゴシック"/>
                <a:cs typeface="ＭＳ Ｐゴシック" charset="0"/>
              </a:rPr>
              <a:t>Après </a:t>
            </a:r>
            <a:r>
              <a:rPr lang="fr-FR" sz="2800" kern="0" dirty="0">
                <a:latin typeface="Arial"/>
                <a:ea typeface="ＭＳ Ｐゴシック"/>
                <a:cs typeface="ＭＳ Ｐゴシック" charset="0"/>
              </a:rPr>
              <a:t>les traitements</a:t>
            </a:r>
            <a:endParaRPr lang="fr-FR" sz="1500" b="1" dirty="0">
              <a:latin typeface="Arial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1447800"/>
            <a:ext cx="7511040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981200" y="6618001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latin typeface="Arial" charset="0"/>
              </a:rPr>
              <a:t>J </a:t>
            </a:r>
            <a:r>
              <a:rPr lang="en-GB" sz="1200" b="1" dirty="0" err="1">
                <a:latin typeface="Arial" charset="0"/>
              </a:rPr>
              <a:t>Bor</a:t>
            </a:r>
            <a:r>
              <a:rPr lang="en-GB" sz="1200" b="1" dirty="0">
                <a:latin typeface="Arial" charset="0"/>
              </a:rPr>
              <a:t> et al. Science 2013;339:961-965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2600" y="6205612"/>
            <a:ext cx="1226880" cy="65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Forme libre 1">
            <a:extLst>
              <a:ext uri="{FF2B5EF4-FFF2-40B4-BE49-F238E27FC236}">
                <a16:creationId xmlns:a16="http://schemas.microsoft.com/office/drawing/2014/main" id="{F8BAD0D9-DA7F-DA40-B6E2-9D20DD9743CB}"/>
              </a:ext>
            </a:extLst>
          </p:cNvPr>
          <p:cNvSpPr/>
          <p:nvPr/>
        </p:nvSpPr>
        <p:spPr>
          <a:xfrm>
            <a:off x="3638550" y="1928869"/>
            <a:ext cx="6312952" cy="2972730"/>
          </a:xfrm>
          <a:custGeom>
            <a:avLst/>
            <a:gdLst>
              <a:gd name="connsiteX0" fmla="*/ 0 w 6312952"/>
              <a:gd name="connsiteY0" fmla="*/ 2185931 h 2972730"/>
              <a:gd name="connsiteX1" fmla="*/ 1933575 w 6312952"/>
              <a:gd name="connsiteY1" fmla="*/ 2947931 h 2972730"/>
              <a:gd name="connsiteX2" fmla="*/ 2962275 w 6312952"/>
              <a:gd name="connsiteY2" fmla="*/ 2624081 h 2972730"/>
              <a:gd name="connsiteX3" fmla="*/ 5143500 w 6312952"/>
              <a:gd name="connsiteY3" fmla="*/ 1061981 h 2972730"/>
              <a:gd name="connsiteX4" fmla="*/ 6210300 w 6312952"/>
              <a:gd name="connsiteY4" fmla="*/ 90431 h 2972730"/>
              <a:gd name="connsiteX5" fmla="*/ 6210300 w 6312952"/>
              <a:gd name="connsiteY5" fmla="*/ 99956 h 297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2952" h="2972730">
                <a:moveTo>
                  <a:pt x="0" y="2185931"/>
                </a:moveTo>
                <a:cubicBezTo>
                  <a:pt x="719931" y="2530418"/>
                  <a:pt x="1439862" y="2874906"/>
                  <a:pt x="1933575" y="2947931"/>
                </a:cubicBezTo>
                <a:cubicBezTo>
                  <a:pt x="2427288" y="3020956"/>
                  <a:pt x="2427288" y="2938406"/>
                  <a:pt x="2962275" y="2624081"/>
                </a:cubicBezTo>
                <a:cubicBezTo>
                  <a:pt x="3497262" y="2309756"/>
                  <a:pt x="4602162" y="1484256"/>
                  <a:pt x="5143500" y="1061981"/>
                </a:cubicBezTo>
                <a:cubicBezTo>
                  <a:pt x="5684838" y="639706"/>
                  <a:pt x="6210300" y="90431"/>
                  <a:pt x="6210300" y="90431"/>
                </a:cubicBezTo>
                <a:cubicBezTo>
                  <a:pt x="6388100" y="-69907"/>
                  <a:pt x="6299200" y="15024"/>
                  <a:pt x="6210300" y="99956"/>
                </a:cubicBez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00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0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95739" y="322227"/>
            <a:ext cx="10863469" cy="820773"/>
          </a:xfrm>
          <a:solidFill>
            <a:schemeClr val="accent1">
              <a:lumMod val="40000"/>
              <a:lumOff val="60000"/>
            </a:schemeClr>
          </a:solidFill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r>
              <a:rPr lang="fr-FR" sz="2400" dirty="0">
                <a:latin typeface="Arial" charset="0"/>
              </a:rPr>
              <a:t>Le VIH-1 : un voyage en pirogue, puis en train, en bateau, en avion</a:t>
            </a:r>
            <a:r>
              <a:rPr lang="is-IS" sz="2400" dirty="0">
                <a:latin typeface="Arial" charset="0"/>
              </a:rPr>
              <a:t>…</a:t>
            </a:r>
            <a:endParaRPr lang="fr-FR" sz="2400" dirty="0">
              <a:latin typeface="Arial" charset="0"/>
            </a:endParaRP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C82AF88-A531-224D-9578-37FDCB1D2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84258-821E-E44C-AC3B-710D0B870F91}" type="datetime10">
              <a:rPr lang="fr-FR" smtClean="0"/>
              <a:t>21:09</a:t>
            </a:fld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802491C-78FD-1445-862C-BD6A2A1E3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6" r="2347" b="4001"/>
          <a:stretch/>
        </p:blipFill>
        <p:spPr>
          <a:xfrm>
            <a:off x="4206646" y="1520383"/>
            <a:ext cx="4708754" cy="4721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490329" y="6398170"/>
            <a:ext cx="7944838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900" b="1" dirty="0">
                <a:solidFill>
                  <a:srgbClr val="000000"/>
                </a:solidFill>
                <a:cs typeface="ＭＳ Ｐゴシック" charset="0"/>
              </a:rPr>
              <a:t>Faria et al. Science 2014                                                        Infographie « le Monde »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991" y="2753360"/>
            <a:ext cx="1868506" cy="2438400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 bwMode="auto">
          <a:xfrm>
            <a:off x="3917246" y="2804160"/>
            <a:ext cx="1390791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Connecteur droit 8"/>
          <p:cNvCxnSpPr/>
          <p:nvPr/>
        </p:nvCxnSpPr>
        <p:spPr bwMode="auto">
          <a:xfrm flipV="1">
            <a:off x="3917245" y="4968240"/>
            <a:ext cx="1074702" cy="1422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36624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>
            <a:extLst>
              <a:ext uri="{FF2B5EF4-FFF2-40B4-BE49-F238E27FC236}">
                <a16:creationId xmlns:a16="http://schemas.microsoft.com/office/drawing/2014/main" id="{6C150941-0241-ED41-BDF9-B4BEA7120885}"/>
              </a:ext>
            </a:extLst>
          </p:cNvPr>
          <p:cNvSpPr/>
          <p:nvPr/>
        </p:nvSpPr>
        <p:spPr>
          <a:xfrm>
            <a:off x="2324100" y="1927860"/>
            <a:ext cx="8564880" cy="3642360"/>
          </a:xfrm>
          <a:custGeom>
            <a:avLst/>
            <a:gdLst>
              <a:gd name="connsiteX0" fmla="*/ 0 w 8046720"/>
              <a:gd name="connsiteY0" fmla="*/ 0 h 3619500"/>
              <a:gd name="connsiteX1" fmla="*/ 281940 w 8046720"/>
              <a:gd name="connsiteY1" fmla="*/ 1943100 h 3619500"/>
              <a:gd name="connsiteX2" fmla="*/ 624840 w 8046720"/>
              <a:gd name="connsiteY2" fmla="*/ 2453640 h 3619500"/>
              <a:gd name="connsiteX3" fmla="*/ 1402080 w 8046720"/>
              <a:gd name="connsiteY3" fmla="*/ 2773680 h 3619500"/>
              <a:gd name="connsiteX4" fmla="*/ 3002280 w 8046720"/>
              <a:gd name="connsiteY4" fmla="*/ 3154680 h 3619500"/>
              <a:gd name="connsiteX5" fmla="*/ 4991100 w 8046720"/>
              <a:gd name="connsiteY5" fmla="*/ 3528060 h 3619500"/>
              <a:gd name="connsiteX6" fmla="*/ 8046720 w 8046720"/>
              <a:gd name="connsiteY6" fmla="*/ 3619500 h 3619500"/>
              <a:gd name="connsiteX7" fmla="*/ 8046720 w 8046720"/>
              <a:gd name="connsiteY7" fmla="*/ 361950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0" h="3619500">
                <a:moveTo>
                  <a:pt x="0" y="0"/>
                </a:moveTo>
                <a:cubicBezTo>
                  <a:pt x="88900" y="767080"/>
                  <a:pt x="177800" y="1534160"/>
                  <a:pt x="281940" y="1943100"/>
                </a:cubicBezTo>
                <a:cubicBezTo>
                  <a:pt x="386080" y="2352040"/>
                  <a:pt x="438150" y="2315210"/>
                  <a:pt x="624840" y="2453640"/>
                </a:cubicBezTo>
                <a:cubicBezTo>
                  <a:pt x="811530" y="2592070"/>
                  <a:pt x="1005840" y="2656840"/>
                  <a:pt x="1402080" y="2773680"/>
                </a:cubicBezTo>
                <a:cubicBezTo>
                  <a:pt x="1798320" y="2890520"/>
                  <a:pt x="2404110" y="3028950"/>
                  <a:pt x="3002280" y="3154680"/>
                </a:cubicBezTo>
                <a:cubicBezTo>
                  <a:pt x="3600450" y="3280410"/>
                  <a:pt x="4150360" y="3450590"/>
                  <a:pt x="4991100" y="3528060"/>
                </a:cubicBezTo>
                <a:cubicBezTo>
                  <a:pt x="5831840" y="3605530"/>
                  <a:pt x="8046720" y="3619500"/>
                  <a:pt x="8046720" y="3619500"/>
                </a:cubicBezTo>
                <a:lnTo>
                  <a:pt x="8046720" y="3619500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5A35F402-2D58-6045-9F62-3191C54B3F26}"/>
              </a:ext>
            </a:extLst>
          </p:cNvPr>
          <p:cNvCxnSpPr>
            <a:cxnSpLocks/>
          </p:cNvCxnSpPr>
          <p:nvPr/>
        </p:nvCxnSpPr>
        <p:spPr>
          <a:xfrm flipV="1">
            <a:off x="1920240" y="1927860"/>
            <a:ext cx="0" cy="41224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295E98B-7D8E-E949-AB76-0F717553B971}"/>
              </a:ext>
            </a:extLst>
          </p:cNvPr>
          <p:cNvCxnSpPr>
            <a:cxnSpLocks/>
          </p:cNvCxnSpPr>
          <p:nvPr/>
        </p:nvCxnSpPr>
        <p:spPr>
          <a:xfrm>
            <a:off x="1920240" y="6042660"/>
            <a:ext cx="86106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1658952-1787-9947-8069-EC60CD7C9DA3}"/>
              </a:ext>
            </a:extLst>
          </p:cNvPr>
          <p:cNvCxnSpPr>
            <a:cxnSpLocks/>
          </p:cNvCxnSpPr>
          <p:nvPr/>
        </p:nvCxnSpPr>
        <p:spPr>
          <a:xfrm>
            <a:off x="1920240" y="5242560"/>
            <a:ext cx="8450580" cy="5334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Forme libre 9">
            <a:extLst>
              <a:ext uri="{FF2B5EF4-FFF2-40B4-BE49-F238E27FC236}">
                <a16:creationId xmlns:a16="http://schemas.microsoft.com/office/drawing/2014/main" id="{25F5AF03-6E42-C141-9C27-CF8A33C0CB0A}"/>
              </a:ext>
            </a:extLst>
          </p:cNvPr>
          <p:cNvSpPr/>
          <p:nvPr/>
        </p:nvSpPr>
        <p:spPr>
          <a:xfrm>
            <a:off x="2331720" y="1920240"/>
            <a:ext cx="8473439" cy="3649980"/>
          </a:xfrm>
          <a:custGeom>
            <a:avLst/>
            <a:gdLst>
              <a:gd name="connsiteX0" fmla="*/ 0 w 8016240"/>
              <a:gd name="connsiteY0" fmla="*/ 0 h 3634763"/>
              <a:gd name="connsiteX1" fmla="*/ 861060 w 8016240"/>
              <a:gd name="connsiteY1" fmla="*/ 1813560 h 3634763"/>
              <a:gd name="connsiteX2" fmla="*/ 1584960 w 8016240"/>
              <a:gd name="connsiteY2" fmla="*/ 2362200 h 3634763"/>
              <a:gd name="connsiteX3" fmla="*/ 3406140 w 8016240"/>
              <a:gd name="connsiteY3" fmla="*/ 2948940 h 3634763"/>
              <a:gd name="connsiteX4" fmla="*/ 5196840 w 8016240"/>
              <a:gd name="connsiteY4" fmla="*/ 3345180 h 3634763"/>
              <a:gd name="connsiteX5" fmla="*/ 7277100 w 8016240"/>
              <a:gd name="connsiteY5" fmla="*/ 3589020 h 3634763"/>
              <a:gd name="connsiteX6" fmla="*/ 8016240 w 8016240"/>
              <a:gd name="connsiteY6" fmla="*/ 3634740 h 3634763"/>
              <a:gd name="connsiteX7" fmla="*/ 8016240 w 8016240"/>
              <a:gd name="connsiteY7" fmla="*/ 3634740 h 363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16240" h="3634763">
                <a:moveTo>
                  <a:pt x="0" y="0"/>
                </a:moveTo>
                <a:cubicBezTo>
                  <a:pt x="298450" y="709930"/>
                  <a:pt x="596900" y="1419860"/>
                  <a:pt x="861060" y="1813560"/>
                </a:cubicBezTo>
                <a:cubicBezTo>
                  <a:pt x="1125220" y="2207260"/>
                  <a:pt x="1160780" y="2172970"/>
                  <a:pt x="1584960" y="2362200"/>
                </a:cubicBezTo>
                <a:cubicBezTo>
                  <a:pt x="2009140" y="2551430"/>
                  <a:pt x="2804160" y="2785110"/>
                  <a:pt x="3406140" y="2948940"/>
                </a:cubicBezTo>
                <a:cubicBezTo>
                  <a:pt x="4008120" y="3112770"/>
                  <a:pt x="4551680" y="3238500"/>
                  <a:pt x="5196840" y="3345180"/>
                </a:cubicBezTo>
                <a:cubicBezTo>
                  <a:pt x="5842000" y="3451860"/>
                  <a:pt x="6807200" y="3540760"/>
                  <a:pt x="7277100" y="3589020"/>
                </a:cubicBezTo>
                <a:cubicBezTo>
                  <a:pt x="7747000" y="3637280"/>
                  <a:pt x="8016240" y="3634740"/>
                  <a:pt x="8016240" y="3634740"/>
                </a:cubicBezTo>
                <a:lnTo>
                  <a:pt x="8016240" y="3634740"/>
                </a:lnTo>
              </a:path>
            </a:pathLst>
          </a:custGeom>
          <a:ln>
            <a:solidFill>
              <a:srgbClr val="FF9999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C05C5AC4-F034-8B45-A165-F7AE07712FEA}"/>
              </a:ext>
            </a:extLst>
          </p:cNvPr>
          <p:cNvSpPr/>
          <p:nvPr/>
        </p:nvSpPr>
        <p:spPr>
          <a:xfrm>
            <a:off x="2354580" y="1935480"/>
            <a:ext cx="8534400" cy="3634740"/>
          </a:xfrm>
          <a:custGeom>
            <a:avLst/>
            <a:gdLst>
              <a:gd name="connsiteX0" fmla="*/ 0 w 8534400"/>
              <a:gd name="connsiteY0" fmla="*/ 0 h 3634740"/>
              <a:gd name="connsiteX1" fmla="*/ 960120 w 8534400"/>
              <a:gd name="connsiteY1" fmla="*/ 1135380 h 3634740"/>
              <a:gd name="connsiteX2" fmla="*/ 2065020 w 8534400"/>
              <a:gd name="connsiteY2" fmla="*/ 2026920 h 3634740"/>
              <a:gd name="connsiteX3" fmla="*/ 3787140 w 8534400"/>
              <a:gd name="connsiteY3" fmla="*/ 2644140 h 3634740"/>
              <a:gd name="connsiteX4" fmla="*/ 7170420 w 8534400"/>
              <a:gd name="connsiteY4" fmla="*/ 3360420 h 3634740"/>
              <a:gd name="connsiteX5" fmla="*/ 8534400 w 8534400"/>
              <a:gd name="connsiteY5" fmla="*/ 3634740 h 3634740"/>
              <a:gd name="connsiteX6" fmla="*/ 8534400 w 8534400"/>
              <a:gd name="connsiteY6" fmla="*/ 3634740 h 3634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34400" h="3634740">
                <a:moveTo>
                  <a:pt x="0" y="0"/>
                </a:moveTo>
                <a:cubicBezTo>
                  <a:pt x="307975" y="398780"/>
                  <a:pt x="615950" y="797560"/>
                  <a:pt x="960120" y="1135380"/>
                </a:cubicBezTo>
                <a:cubicBezTo>
                  <a:pt x="1304290" y="1473200"/>
                  <a:pt x="1593850" y="1775460"/>
                  <a:pt x="2065020" y="2026920"/>
                </a:cubicBezTo>
                <a:cubicBezTo>
                  <a:pt x="2536190" y="2278380"/>
                  <a:pt x="2936240" y="2421890"/>
                  <a:pt x="3787140" y="2644140"/>
                </a:cubicBezTo>
                <a:cubicBezTo>
                  <a:pt x="4638040" y="2866390"/>
                  <a:pt x="7170420" y="3360420"/>
                  <a:pt x="7170420" y="3360420"/>
                </a:cubicBezTo>
                <a:lnTo>
                  <a:pt x="8534400" y="3634740"/>
                </a:lnTo>
                <a:lnTo>
                  <a:pt x="8534400" y="3634740"/>
                </a:lnTo>
              </a:path>
            </a:pathLst>
          </a:custGeom>
          <a:ln>
            <a:solidFill>
              <a:srgbClr val="CC33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D24D375-758F-264F-932A-03E6E16E887F}"/>
              </a:ext>
            </a:extLst>
          </p:cNvPr>
          <p:cNvCxnSpPr/>
          <p:nvPr/>
        </p:nvCxnSpPr>
        <p:spPr>
          <a:xfrm flipH="1" flipV="1">
            <a:off x="9654540" y="2255521"/>
            <a:ext cx="68580" cy="3779521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AFD6B3D8-1990-A644-9D65-2CE4692E6E11}"/>
              </a:ext>
            </a:extLst>
          </p:cNvPr>
          <p:cNvSpPr txBox="1"/>
          <p:nvPr/>
        </p:nvSpPr>
        <p:spPr>
          <a:xfrm>
            <a:off x="9654540" y="1935480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M6</a:t>
            </a: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849FDB57-8419-7841-8F4F-1DFD46E80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de la charge virale sous traitement antirétroviral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845CC84-B489-9943-BAED-D0D134F4413F}"/>
              </a:ext>
            </a:extLst>
          </p:cNvPr>
          <p:cNvSpPr txBox="1"/>
          <p:nvPr/>
        </p:nvSpPr>
        <p:spPr>
          <a:xfrm>
            <a:off x="2354581" y="4549497"/>
            <a:ext cx="249869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Inhibiteurs d’intégrase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B848041-250B-4D47-8C12-897837730CEF}"/>
              </a:ext>
            </a:extLst>
          </p:cNvPr>
          <p:cNvSpPr txBox="1"/>
          <p:nvPr/>
        </p:nvSpPr>
        <p:spPr>
          <a:xfrm>
            <a:off x="2796536" y="3909417"/>
            <a:ext cx="1607822" cy="415498"/>
          </a:xfrm>
          <a:prstGeom prst="rect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Inhibiteurs non nucléosidique de la RT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F88AC95-A0F4-9040-BA0E-79344A609F4B}"/>
              </a:ext>
            </a:extLst>
          </p:cNvPr>
          <p:cNvSpPr txBox="1"/>
          <p:nvPr/>
        </p:nvSpPr>
        <p:spPr>
          <a:xfrm>
            <a:off x="4877392" y="4117166"/>
            <a:ext cx="2578142" cy="369332"/>
          </a:xfrm>
          <a:prstGeom prst="rect">
            <a:avLst/>
          </a:prstGeom>
          <a:solidFill>
            <a:srgbClr val="C00000"/>
          </a:solidFill>
          <a:ln>
            <a:solidFill>
              <a:srgbClr val="CC33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Inhibiteurs de protéase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8B25CB4-4E93-8B4D-83FD-DB571644BAAA}"/>
              </a:ext>
            </a:extLst>
          </p:cNvPr>
          <p:cNvSpPr txBox="1"/>
          <p:nvPr/>
        </p:nvSpPr>
        <p:spPr>
          <a:xfrm>
            <a:off x="2331719" y="5267014"/>
            <a:ext cx="12378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/>
              <a:t>Seuil de détection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D960519-AD4F-C843-B73E-7CA6C672002C}"/>
              </a:ext>
            </a:extLst>
          </p:cNvPr>
          <p:cNvSpPr txBox="1"/>
          <p:nvPr/>
        </p:nvSpPr>
        <p:spPr>
          <a:xfrm rot="16200000">
            <a:off x="630449" y="3560564"/>
            <a:ext cx="2201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Log</a:t>
            </a:r>
            <a:r>
              <a:rPr lang="fr-FR" baseline="-25000" dirty="0"/>
              <a:t>10</a:t>
            </a:r>
            <a:r>
              <a:rPr lang="fr-FR" dirty="0"/>
              <a:t> charge virale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D72E0FE-5DEA-2148-AA26-B031C370AF65}"/>
              </a:ext>
            </a:extLst>
          </p:cNvPr>
          <p:cNvSpPr txBox="1"/>
          <p:nvPr/>
        </p:nvSpPr>
        <p:spPr>
          <a:xfrm>
            <a:off x="1438553" y="5113124"/>
            <a:ext cx="529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1,5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BD6DD83-4A3D-3A4C-953D-A40775D74114}"/>
              </a:ext>
            </a:extLst>
          </p:cNvPr>
          <p:cNvSpPr txBox="1"/>
          <p:nvPr/>
        </p:nvSpPr>
        <p:spPr>
          <a:xfrm>
            <a:off x="1461412" y="188986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6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A55E597-4886-9246-8E6F-3BC0247AA570}"/>
              </a:ext>
            </a:extLst>
          </p:cNvPr>
          <p:cNvSpPr txBox="1"/>
          <p:nvPr/>
        </p:nvSpPr>
        <p:spPr>
          <a:xfrm>
            <a:off x="5227319" y="6158554"/>
            <a:ext cx="5501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/>
              <a:t>Temps</a:t>
            </a:r>
          </a:p>
        </p:txBody>
      </p:sp>
    </p:spTree>
    <p:extLst>
      <p:ext uri="{BB962C8B-B14F-4D97-AF65-F5344CB8AC3E}">
        <p14:creationId xmlns:p14="http://schemas.microsoft.com/office/powerpoint/2010/main" val="427230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DFDE239-FAF1-D146-8591-A13260919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coût exorbitant des antirétroviraux (couts 2019)</a:t>
            </a:r>
          </a:p>
        </p:txBody>
      </p:sp>
      <p:graphicFrame>
        <p:nvGraphicFramePr>
          <p:cNvPr id="7" name="Espace réservé du contenu 3">
            <a:extLst>
              <a:ext uri="{FF2B5EF4-FFF2-40B4-BE49-F238E27FC236}">
                <a16:creationId xmlns:a16="http://schemas.microsoft.com/office/drawing/2014/main" id="{8E16B924-BF1E-A54B-89CF-A496403DEF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0235071"/>
              </p:ext>
            </p:extLst>
          </p:nvPr>
        </p:nvGraphicFramePr>
        <p:xfrm>
          <a:off x="684684" y="1295400"/>
          <a:ext cx="10822632" cy="5014954"/>
        </p:xfrm>
        <a:graphic>
          <a:graphicData uri="http://schemas.openxmlformats.org/drawingml/2006/table">
            <a:tbl>
              <a:tblPr firstRow="1" firstCol="1" bandRow="1" bandCol="1">
                <a:tableStyleId>{21E4AEA4-8DFA-4A89-87EB-49C32662AFE0}</a:tableStyleId>
              </a:tblPr>
              <a:tblGrid>
                <a:gridCol w="6936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9040"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Associations recommandées - Noms commerciaux (DCI)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Cout mensuel (€)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Coût annuel (€)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372"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 err="1"/>
                        <a:t>TénofovirDF</a:t>
                      </a:r>
                      <a:r>
                        <a:rPr lang="fr-FR" sz="1200" dirty="0"/>
                        <a:t>/</a:t>
                      </a:r>
                      <a:r>
                        <a:rPr lang="fr-FR" sz="1200" dirty="0" err="1"/>
                        <a:t>emtricitabine</a:t>
                      </a:r>
                      <a:r>
                        <a:rPr lang="fr-FR" sz="1200" dirty="0"/>
                        <a:t> (Gé) + </a:t>
                      </a:r>
                      <a:r>
                        <a:rPr lang="fr-FR" sz="1200" dirty="0" err="1"/>
                        <a:t>Edurant</a:t>
                      </a:r>
                      <a:r>
                        <a:rPr lang="fr-FR" sz="1200" dirty="0"/>
                        <a:t>® (</a:t>
                      </a:r>
                      <a:r>
                        <a:rPr lang="fr-FR" sz="1200" dirty="0" err="1"/>
                        <a:t>rilpivirine</a:t>
                      </a:r>
                      <a:r>
                        <a:rPr lang="fr-FR" sz="1200" dirty="0"/>
                        <a:t>)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446,43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5 357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788"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 err="1"/>
                        <a:t>Eviplera</a:t>
                      </a:r>
                      <a:r>
                        <a:rPr lang="fr-FR" sz="1200" dirty="0"/>
                        <a:t>® (</a:t>
                      </a:r>
                      <a:r>
                        <a:rPr lang="fr-FR" sz="1200" dirty="0" err="1"/>
                        <a:t>ténofovirDF</a:t>
                      </a:r>
                      <a:r>
                        <a:rPr lang="fr-FR" sz="1200" dirty="0"/>
                        <a:t>/</a:t>
                      </a:r>
                      <a:r>
                        <a:rPr lang="fr-FR" sz="1200" dirty="0" err="1"/>
                        <a:t>emtricitabine</a:t>
                      </a:r>
                      <a:r>
                        <a:rPr lang="fr-FR" sz="1200" dirty="0"/>
                        <a:t>/</a:t>
                      </a:r>
                      <a:r>
                        <a:rPr lang="fr-FR" sz="1200" dirty="0" err="1"/>
                        <a:t>rilpivirine</a:t>
                      </a:r>
                      <a:r>
                        <a:rPr lang="fr-FR" sz="1200" dirty="0"/>
                        <a:t>)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681,90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8 183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818778958"/>
                  </a:ext>
                </a:extLst>
              </a:tr>
              <a:tr h="379788"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 err="1"/>
                        <a:t>TénofovirDF</a:t>
                      </a:r>
                      <a:r>
                        <a:rPr lang="fr-FR" sz="1200" dirty="0"/>
                        <a:t>/</a:t>
                      </a:r>
                      <a:r>
                        <a:rPr lang="fr-FR" sz="1200" dirty="0" err="1"/>
                        <a:t>emtricitabine</a:t>
                      </a:r>
                      <a:r>
                        <a:rPr lang="fr-FR" sz="1200" dirty="0"/>
                        <a:t> (Gé) + </a:t>
                      </a:r>
                      <a:r>
                        <a:rPr lang="pt-BR" sz="1200" dirty="0"/>
                        <a:t>Prezista®/Norvir® </a:t>
                      </a:r>
                      <a:r>
                        <a:rPr lang="fr-FR" sz="1200" dirty="0"/>
                        <a:t>(</a:t>
                      </a:r>
                      <a:r>
                        <a:rPr lang="fr-FR" sz="1200" dirty="0" err="1"/>
                        <a:t>darunavir</a:t>
                      </a:r>
                      <a:r>
                        <a:rPr lang="fr-FR" sz="1200" dirty="0"/>
                        <a:t>/r)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627,29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7 527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372"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 err="1"/>
                        <a:t>TénofovirDF</a:t>
                      </a:r>
                      <a:r>
                        <a:rPr lang="fr-FR" sz="1200" dirty="0"/>
                        <a:t>/</a:t>
                      </a:r>
                      <a:r>
                        <a:rPr lang="fr-FR" sz="1200" dirty="0" err="1"/>
                        <a:t>emtricitabine</a:t>
                      </a:r>
                      <a:r>
                        <a:rPr lang="fr-FR" sz="1200" dirty="0"/>
                        <a:t> (Gé) + </a:t>
                      </a:r>
                      <a:r>
                        <a:rPr lang="fr-FR" sz="1200" dirty="0" err="1"/>
                        <a:t>Isentress</a:t>
                      </a:r>
                      <a:r>
                        <a:rPr lang="fr-FR" sz="1200" dirty="0"/>
                        <a:t>® (</a:t>
                      </a:r>
                      <a:r>
                        <a:rPr lang="fr-FR" sz="1200" dirty="0" err="1"/>
                        <a:t>raltégravir</a:t>
                      </a:r>
                      <a:r>
                        <a:rPr lang="fr-FR" sz="1200" dirty="0"/>
                        <a:t>)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736,65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8 840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256"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 err="1"/>
                        <a:t>Abacavir</a:t>
                      </a:r>
                      <a:r>
                        <a:rPr lang="fr-FR" sz="1200" dirty="0"/>
                        <a:t>/</a:t>
                      </a:r>
                      <a:r>
                        <a:rPr lang="fr-FR" sz="1200" dirty="0" err="1"/>
                        <a:t>lamivudine</a:t>
                      </a:r>
                      <a:r>
                        <a:rPr lang="fr-FR" sz="1200" dirty="0"/>
                        <a:t> (Gé) + </a:t>
                      </a:r>
                      <a:r>
                        <a:rPr lang="fr-FR" sz="1200" dirty="0" err="1"/>
                        <a:t>Tivicay</a:t>
                      </a:r>
                      <a:r>
                        <a:rPr lang="fr-FR" sz="1200" dirty="0"/>
                        <a:t>® (</a:t>
                      </a:r>
                      <a:r>
                        <a:rPr lang="fr-FR" sz="1200" dirty="0" err="1"/>
                        <a:t>dolutégravir</a:t>
                      </a:r>
                      <a:r>
                        <a:rPr lang="fr-FR" sz="1200" dirty="0"/>
                        <a:t>)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769,92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/>
                        <a:t>9 239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510"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 err="1"/>
                        <a:t>TénofovirDF</a:t>
                      </a:r>
                      <a:r>
                        <a:rPr lang="fr-FR" sz="1200" dirty="0"/>
                        <a:t>/</a:t>
                      </a:r>
                      <a:r>
                        <a:rPr lang="fr-FR" sz="1200" dirty="0" err="1"/>
                        <a:t>emtricitabine</a:t>
                      </a:r>
                      <a:r>
                        <a:rPr lang="fr-FR" sz="1200" dirty="0"/>
                        <a:t> (Gé) + </a:t>
                      </a:r>
                      <a:r>
                        <a:rPr lang="fr-FR" sz="1200" dirty="0" err="1"/>
                        <a:t>Tivicay</a:t>
                      </a:r>
                      <a:r>
                        <a:rPr lang="fr-FR" sz="1200" dirty="0"/>
                        <a:t>® (</a:t>
                      </a:r>
                      <a:r>
                        <a:rPr lang="fr-FR" sz="1200" dirty="0" err="1"/>
                        <a:t>dolutégravir</a:t>
                      </a:r>
                      <a:r>
                        <a:rPr lang="fr-FR" sz="1200" dirty="0"/>
                        <a:t>)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788,93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9 467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338"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 err="1"/>
                        <a:t>Truvada</a:t>
                      </a:r>
                      <a:r>
                        <a:rPr lang="fr-FR" sz="1200" dirty="0"/>
                        <a:t>® + </a:t>
                      </a:r>
                      <a:r>
                        <a:rPr lang="fr-FR" sz="1200" dirty="0" err="1"/>
                        <a:t>Tivicay</a:t>
                      </a:r>
                      <a:r>
                        <a:rPr lang="fr-FR" sz="1200" dirty="0"/>
                        <a:t>®  (</a:t>
                      </a:r>
                      <a:r>
                        <a:rPr lang="fr-FR" sz="1200" dirty="0" err="1"/>
                        <a:t>ténofovirDF</a:t>
                      </a:r>
                      <a:r>
                        <a:rPr lang="fr-FR" sz="1200" dirty="0"/>
                        <a:t>/</a:t>
                      </a:r>
                      <a:r>
                        <a:rPr lang="fr-FR" sz="1200" dirty="0" err="1"/>
                        <a:t>emtricitabine</a:t>
                      </a:r>
                      <a:r>
                        <a:rPr lang="fr-FR" sz="1200" dirty="0"/>
                        <a:t> + </a:t>
                      </a:r>
                      <a:r>
                        <a:rPr lang="fr-FR" sz="1200" dirty="0" err="1"/>
                        <a:t>dolutégravir</a:t>
                      </a:r>
                      <a:r>
                        <a:rPr lang="fr-FR" sz="1200" dirty="0"/>
                        <a:t>)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1015,90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12 191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2712578724"/>
                  </a:ext>
                </a:extLst>
              </a:tr>
              <a:tr h="378338"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200" dirty="0"/>
                        <a:t>Truvada® + Prezista®/Norvir® (ténofovirDF/emtricitabine + darunavir/r)</a:t>
                      </a:r>
                      <a:endParaRPr lang="fr-FR" sz="1200" dirty="0"/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/>
                        <a:t>854,26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10 251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3459"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 err="1"/>
                        <a:t>Genvoya</a:t>
                      </a:r>
                      <a:r>
                        <a:rPr lang="fr-FR" sz="1200" dirty="0"/>
                        <a:t>® (ténofovir AF/</a:t>
                      </a:r>
                      <a:r>
                        <a:rPr lang="fr-FR" sz="1200" dirty="0" err="1"/>
                        <a:t>emtricitabine</a:t>
                      </a:r>
                      <a:r>
                        <a:rPr lang="fr-FR" sz="1200" dirty="0"/>
                        <a:t>/</a:t>
                      </a:r>
                      <a:r>
                        <a:rPr lang="fr-FR" sz="1200" dirty="0" err="1"/>
                        <a:t>elvitégravir</a:t>
                      </a:r>
                      <a:r>
                        <a:rPr lang="fr-FR" sz="1200" dirty="0"/>
                        <a:t>//</a:t>
                      </a:r>
                      <a:r>
                        <a:rPr lang="fr-FR" sz="1200" dirty="0" err="1"/>
                        <a:t>cobicistat</a:t>
                      </a:r>
                      <a:r>
                        <a:rPr lang="fr-FR" sz="1200" dirty="0"/>
                        <a:t>)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/>
                        <a:t>882,16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R="36195" indent="18034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10 586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1372"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 err="1"/>
                        <a:t>Triumeq</a:t>
                      </a:r>
                      <a:r>
                        <a:rPr lang="pt-BR" sz="1200" dirty="0"/>
                        <a:t>® </a:t>
                      </a:r>
                      <a:r>
                        <a:rPr lang="fr-FR" sz="1200" dirty="0"/>
                        <a:t>(</a:t>
                      </a:r>
                      <a:r>
                        <a:rPr lang="fr-FR" sz="1200" dirty="0" err="1"/>
                        <a:t>abacavir</a:t>
                      </a:r>
                      <a:r>
                        <a:rPr lang="fr-FR" sz="1200" dirty="0"/>
                        <a:t>/</a:t>
                      </a:r>
                      <a:r>
                        <a:rPr lang="fr-FR" sz="1200" dirty="0" err="1"/>
                        <a:t>lamivudine</a:t>
                      </a:r>
                      <a:r>
                        <a:rPr lang="fr-FR" sz="1200" dirty="0"/>
                        <a:t>/</a:t>
                      </a:r>
                      <a:r>
                        <a:rPr lang="fr-FR" sz="1200" dirty="0" err="1"/>
                        <a:t>dolutégravir</a:t>
                      </a:r>
                      <a:r>
                        <a:rPr lang="fr-FR" sz="1200" dirty="0"/>
                        <a:t>)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928,43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11 141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9321">
                <a:tc>
                  <a:txBody>
                    <a:bodyPr/>
                    <a:lstStyle/>
                    <a:p>
                      <a:pPr marL="36195" marR="36195" indent="18034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 err="1"/>
                        <a:t>Truvada</a:t>
                      </a:r>
                      <a:r>
                        <a:rPr lang="fr-FR" sz="1200" dirty="0"/>
                        <a:t>® + </a:t>
                      </a:r>
                      <a:r>
                        <a:rPr lang="fr-FR" sz="1200" dirty="0" err="1"/>
                        <a:t>Isentress</a:t>
                      </a:r>
                      <a:r>
                        <a:rPr lang="fr-FR" sz="1200" dirty="0"/>
                        <a:t>® (</a:t>
                      </a:r>
                      <a:r>
                        <a:rPr lang="fr-FR" sz="1200" dirty="0" err="1"/>
                        <a:t>ténofovirDF</a:t>
                      </a:r>
                      <a:r>
                        <a:rPr lang="fr-FR" sz="1200" dirty="0"/>
                        <a:t>/</a:t>
                      </a:r>
                      <a:r>
                        <a:rPr lang="fr-FR" sz="1200" dirty="0" err="1"/>
                        <a:t>emtricitabine</a:t>
                      </a:r>
                      <a:r>
                        <a:rPr lang="fr-FR" sz="1200" dirty="0"/>
                        <a:t> + </a:t>
                      </a:r>
                      <a:r>
                        <a:rPr lang="fr-FR" sz="1200" dirty="0" err="1"/>
                        <a:t>raltégravir</a:t>
                      </a:r>
                      <a:r>
                        <a:rPr lang="fr-FR" sz="1200" dirty="0"/>
                        <a:t>)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/>
                        <a:t>963,62</a:t>
                      </a: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36195" marR="36195" indent="18034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dirty="0"/>
                        <a:t>11 563</a:t>
                      </a: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Parenthèse fermante 7">
            <a:extLst>
              <a:ext uri="{FF2B5EF4-FFF2-40B4-BE49-F238E27FC236}">
                <a16:creationId xmlns:a16="http://schemas.microsoft.com/office/drawing/2014/main" id="{5644C7E8-F59A-2D41-9956-FBCEEC119824}"/>
              </a:ext>
            </a:extLst>
          </p:cNvPr>
          <p:cNvSpPr/>
          <p:nvPr/>
        </p:nvSpPr>
        <p:spPr>
          <a:xfrm>
            <a:off x="11658600" y="2286000"/>
            <a:ext cx="76200" cy="457200"/>
          </a:xfrm>
          <a:prstGeom prst="rightBracket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Parenthèse fermante 1">
            <a:extLst>
              <a:ext uri="{FF2B5EF4-FFF2-40B4-BE49-F238E27FC236}">
                <a16:creationId xmlns:a16="http://schemas.microsoft.com/office/drawing/2014/main" id="{9A3F4464-2DE0-5629-F4C4-4DB565768BBD}"/>
              </a:ext>
            </a:extLst>
          </p:cNvPr>
          <p:cNvSpPr/>
          <p:nvPr/>
        </p:nvSpPr>
        <p:spPr>
          <a:xfrm>
            <a:off x="11616799" y="4167052"/>
            <a:ext cx="76200" cy="457200"/>
          </a:xfrm>
          <a:prstGeom prst="rightBracket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564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124D11-B465-914F-A2D5-9314B1AD0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360" dirty="0"/>
              <a:t>Nouvelles modalités de traitements d’entretien en 2022 : Allègements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019CF5-6A12-344A-A444-36DFBA59C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80" dirty="0"/>
              <a:t>Donner </a:t>
            </a:r>
            <a:r>
              <a:rPr lang="fr-FR" sz="2880" b="1" dirty="0"/>
              <a:t>moins</a:t>
            </a:r>
            <a:r>
              <a:rPr lang="fr-FR" sz="2880" dirty="0"/>
              <a:t> </a:t>
            </a:r>
            <a:r>
              <a:rPr lang="fr-FR" sz="2880" b="1" dirty="0"/>
              <a:t>de molécules</a:t>
            </a:r>
          </a:p>
          <a:p>
            <a:pPr lvl="1"/>
            <a:r>
              <a:rPr lang="fr-FR" sz="2400" dirty="0" err="1"/>
              <a:t>Dolutegravir</a:t>
            </a:r>
            <a:r>
              <a:rPr lang="fr-FR" sz="2400" dirty="0"/>
              <a:t> + rilpivirine (</a:t>
            </a:r>
            <a:r>
              <a:rPr lang="fr-FR" sz="2400" dirty="0" err="1"/>
              <a:t>Juluca</a:t>
            </a:r>
            <a:r>
              <a:rPr lang="fr-FR" sz="2400" dirty="0"/>
              <a:t>®)</a:t>
            </a:r>
          </a:p>
          <a:p>
            <a:pPr lvl="1"/>
            <a:r>
              <a:rPr lang="fr-FR" sz="2400" dirty="0" err="1"/>
              <a:t>Dolutegravir</a:t>
            </a:r>
            <a:r>
              <a:rPr lang="fr-FR" sz="2400" dirty="0"/>
              <a:t> + lamivudine (</a:t>
            </a:r>
            <a:r>
              <a:rPr lang="fr-FR" sz="2400" dirty="0" err="1"/>
              <a:t>Dovato</a:t>
            </a:r>
            <a:r>
              <a:rPr lang="fr-FR" sz="2400" dirty="0"/>
              <a:t>®)</a:t>
            </a:r>
          </a:p>
          <a:p>
            <a:pPr lvl="1"/>
            <a:endParaRPr lang="fr-FR" sz="2400" dirty="0"/>
          </a:p>
          <a:p>
            <a:r>
              <a:rPr lang="fr-FR" sz="2880" dirty="0"/>
              <a:t>Donner </a:t>
            </a:r>
            <a:r>
              <a:rPr lang="fr-FR" sz="2880" b="1" dirty="0"/>
              <a:t>moins de jours de traitements</a:t>
            </a:r>
          </a:p>
          <a:p>
            <a:pPr lvl="1"/>
            <a:r>
              <a:rPr lang="fr-FR" sz="2400" dirty="0"/>
              <a:t>Essai BREATHER : Week-end « off » de l’</a:t>
            </a:r>
            <a:r>
              <a:rPr lang="fr-FR" sz="2400" dirty="0" err="1"/>
              <a:t>atripla</a:t>
            </a:r>
            <a:r>
              <a:rPr lang="fr-FR" sz="2400" baseline="30000" dirty="0"/>
              <a:t>®</a:t>
            </a:r>
            <a:r>
              <a:rPr lang="fr-FR" sz="2400" dirty="0"/>
              <a:t> non-inférieur à la poursuite tous les jours : </a:t>
            </a:r>
            <a:r>
              <a:rPr lang="fr-FR" sz="2400" b="1" dirty="0"/>
              <a:t>validation schéma 5/7j </a:t>
            </a:r>
          </a:p>
          <a:p>
            <a:pPr lvl="1"/>
            <a:r>
              <a:rPr lang="fr-FR" sz="2400" dirty="0"/>
              <a:t>Essai QUATUOR : non-</a:t>
            </a:r>
            <a:r>
              <a:rPr lang="fr-FR" sz="2400" dirty="0" err="1"/>
              <a:t>inferiorité</a:t>
            </a:r>
            <a:r>
              <a:rPr lang="fr-FR" sz="2400" dirty="0"/>
              <a:t> de 4/7 jours versus 7/7 à 2 ans</a:t>
            </a:r>
          </a:p>
          <a:p>
            <a:pPr lvl="1"/>
            <a:endParaRPr lang="fr-FR" sz="2400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641493-583E-984C-BFC6-E64B32AA9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CC42E-1F44-2849-BA7E-47D8FED52980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CD7F51-16DF-504E-9E83-AB3B1F0C8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57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59B1BC-CD54-73AD-5895-C176D83A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traitements injectables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1C6CF7-AD04-AFD5-1C7F-693034BEC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Association Cabotégravir et Rilpivirine</a:t>
            </a:r>
          </a:p>
          <a:p>
            <a:pPr lvl="1"/>
            <a:r>
              <a:rPr lang="fr-FR" dirty="0"/>
              <a:t>Réservé aux patients ayant une charge virale bin contrôlée</a:t>
            </a:r>
          </a:p>
          <a:p>
            <a:pPr lvl="1"/>
            <a:r>
              <a:rPr lang="fr-FR" dirty="0"/>
              <a:t>Un mois de traitement po (un </a:t>
            </a:r>
            <a:r>
              <a:rPr lang="fr-FR" dirty="0" err="1"/>
              <a:t>cp</a:t>
            </a:r>
            <a:r>
              <a:rPr lang="fr-FR" dirty="0"/>
              <a:t> de chaque tous les jours)</a:t>
            </a:r>
          </a:p>
          <a:p>
            <a:pPr lvl="1"/>
            <a:r>
              <a:rPr lang="fr-FR" dirty="0"/>
              <a:t>Puis</a:t>
            </a:r>
          </a:p>
          <a:p>
            <a:pPr lvl="2"/>
            <a:r>
              <a:rPr lang="fr-FR" dirty="0"/>
              <a:t>M0 : une IM de cabotégravir (</a:t>
            </a:r>
            <a:r>
              <a:rPr lang="fr-FR" dirty="0" err="1"/>
              <a:t>Vocabria</a:t>
            </a:r>
            <a:r>
              <a:rPr lang="fr-FR" dirty="0"/>
              <a:t>™) et une IM de Rilpivirine (</a:t>
            </a:r>
            <a:r>
              <a:rPr lang="fr-FR" dirty="0" err="1"/>
              <a:t>Rekambys</a:t>
            </a:r>
            <a:r>
              <a:rPr lang="fr-FR" dirty="0"/>
              <a:t>™</a:t>
            </a:r>
          </a:p>
          <a:p>
            <a:pPr lvl="2"/>
            <a:r>
              <a:rPr lang="fr-FR" dirty="0"/>
              <a:t>M1 : idem</a:t>
            </a:r>
          </a:p>
          <a:p>
            <a:pPr lvl="2"/>
            <a:r>
              <a:rPr lang="fr-FR" dirty="0"/>
              <a:t>M3 : idem puis tous les deux mois (M5-M7-M9…)</a:t>
            </a:r>
          </a:p>
          <a:p>
            <a:pPr lvl="1"/>
            <a:r>
              <a:rPr lang="fr-FR" dirty="0"/>
              <a:t>Fenêtre +/- une semaine</a:t>
            </a:r>
          </a:p>
          <a:p>
            <a:pPr lvl="1"/>
            <a:r>
              <a:rPr lang="fr-FR" dirty="0"/>
              <a:t>Trois premières injection hospitalière puis ville possible</a:t>
            </a:r>
          </a:p>
          <a:p>
            <a:pPr lvl="1"/>
            <a:r>
              <a:rPr lang="fr-FR" dirty="0"/>
              <a:t>Conservation au frais</a:t>
            </a:r>
          </a:p>
          <a:p>
            <a:pPr lvl="1"/>
            <a:r>
              <a:rPr lang="fr-FR" dirty="0"/>
              <a:t>IMC &gt; 30 : aiguille longue (non fournie dans le kit d’injection)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0B6242-3120-A64D-A494-F712B386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8055-529F-2E41-8D2C-1598C4E88893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9AEE87F-81F0-7C65-4669-496DAAFF1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93</a:t>
            </a:fld>
            <a:endParaRPr lang="en-US" dirty="0"/>
          </a:p>
        </p:txBody>
      </p:sp>
      <p:pic>
        <p:nvPicPr>
          <p:cNvPr id="4098" name="Picture 2" descr="Boîte ouverte de Rekambys® (rilpivirine).">
            <a:extLst>
              <a:ext uri="{FF2B5EF4-FFF2-40B4-BE49-F238E27FC236}">
                <a16:creationId xmlns:a16="http://schemas.microsoft.com/office/drawing/2014/main" id="{4228A444-D454-BCEB-288A-0EB3D04A9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211" y="1295400"/>
            <a:ext cx="2593928" cy="367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ne boîte ouverte de Vocabria® (cabotégravir)">
            <a:extLst>
              <a:ext uri="{FF2B5EF4-FFF2-40B4-BE49-F238E27FC236}">
                <a16:creationId xmlns:a16="http://schemas.microsoft.com/office/drawing/2014/main" id="{9B8A5731-591B-EAA1-E0D0-C685FABEA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682" y="3329534"/>
            <a:ext cx="2493449" cy="352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62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D6C973-62EA-824A-A962-DADC54E0C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Conditions de prises des traitements, interactions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D0562FD-B0D7-014D-95FB-5CC6970CBD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FC44E49-1444-094D-9C40-755989C26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B1D3D-A2F8-0A4F-8132-858045F63C2E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B12C33-25BF-624D-83B5-FA56B4141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71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message à faire passer au patient qui a une prise par jour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 traitement antiviral doit être pris tous les jours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Au même horaire +/- deux heures en routine, mais peut être décalé de façon plus importante de temps en temps</a:t>
            </a:r>
          </a:p>
          <a:p>
            <a:endParaRPr lang="fr-FR" dirty="0"/>
          </a:p>
          <a:p>
            <a:r>
              <a:rPr lang="fr-FR" dirty="0">
                <a:sym typeface="Wingdings"/>
              </a:rPr>
              <a:t> En gros, l’important et de penser à prendre son </a:t>
            </a:r>
            <a:r>
              <a:rPr lang="fr-FR" u="sng" dirty="0">
                <a:sym typeface="Wingdings"/>
              </a:rPr>
              <a:t>traitement tous les jours</a:t>
            </a:r>
            <a:r>
              <a:rPr lang="fr-FR" dirty="0">
                <a:sym typeface="Wingdings"/>
              </a:rPr>
              <a:t>, l’heure n’est pas vraiment importante</a:t>
            </a:r>
            <a:r>
              <a:rPr lang="mr-IN" dirty="0">
                <a:sym typeface="Wingdings"/>
              </a:rPr>
              <a:t>…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D1D26A8-B08F-0644-A625-89C6F0B0E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F880E-AFF9-1147-B38C-78F8F9702274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169CAE1-2EDF-5048-8B6B-39CA7A7FC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591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AEC0E60-F892-A945-A456-0D56919CE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anti acides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782AA7D-049C-4F4D-B74E-6F2D7F749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Plusieurs molécules ARV sont mieux absorbées en milieux acide</a:t>
            </a:r>
          </a:p>
          <a:p>
            <a:pPr lvl="1"/>
            <a:r>
              <a:rPr lang="fr-FR" b="1" dirty="0">
                <a:solidFill>
                  <a:srgbClr val="C00000"/>
                </a:solidFill>
              </a:rPr>
              <a:t>Atazanavir</a:t>
            </a:r>
          </a:p>
          <a:p>
            <a:pPr lvl="1"/>
            <a:r>
              <a:rPr lang="fr-FR" b="1" dirty="0">
                <a:solidFill>
                  <a:srgbClr val="C00000"/>
                </a:solidFill>
              </a:rPr>
              <a:t>Rilpivirine</a:t>
            </a:r>
          </a:p>
          <a:p>
            <a:r>
              <a:rPr lang="fr-FR" u="sng" dirty="0"/>
              <a:t>Contre indique l’utilisation des IPP</a:t>
            </a:r>
          </a:p>
          <a:p>
            <a:r>
              <a:rPr lang="fr-FR" dirty="0"/>
              <a:t>Doit rendre prudent sur l’utilisation des anti-H2</a:t>
            </a:r>
          </a:p>
          <a:p>
            <a:pPr lvl="1"/>
            <a:r>
              <a:rPr lang="fr-FR" dirty="0"/>
              <a:t>Prise à distance…</a:t>
            </a:r>
          </a:p>
          <a:p>
            <a:pPr lvl="1"/>
            <a:r>
              <a:rPr lang="fr-FR" dirty="0"/>
              <a:t>… ou surtout changement de traitement ARV si l’indication de l’anti acide est formelle.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D59C2D4-3F8F-604F-98C8-07D55EE4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09E3-44CB-F049-86F7-C9783C7147E6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5FCFAD-19C4-F047-B3A8-764C1C4CB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399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DDCA8E1-1B8F-2749-9226-98671EF4F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ions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20988A6-FF74-E744-B0D6-1A6FF2DED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Risque de modification de l’absorption</a:t>
            </a:r>
          </a:p>
          <a:p>
            <a:r>
              <a:rPr lang="fr-FR" b="1" dirty="0">
                <a:solidFill>
                  <a:srgbClr val="C00000"/>
                </a:solidFill>
              </a:rPr>
              <a:t>Anti-intégrase +++</a:t>
            </a:r>
          </a:p>
          <a:p>
            <a:pPr lvl="1"/>
            <a:r>
              <a:rPr lang="fr-FR" dirty="0"/>
              <a:t>Dolutegravir</a:t>
            </a:r>
          </a:p>
          <a:p>
            <a:pPr lvl="1"/>
            <a:r>
              <a:rPr lang="fr-FR" dirty="0"/>
              <a:t>Raltegravir</a:t>
            </a:r>
          </a:p>
          <a:p>
            <a:pPr lvl="1"/>
            <a:r>
              <a:rPr lang="fr-FR" dirty="0"/>
              <a:t>Elvitegravir</a:t>
            </a:r>
          </a:p>
          <a:p>
            <a:pPr lvl="1"/>
            <a:r>
              <a:rPr lang="fr-FR" dirty="0"/>
              <a:t>Bictegravir</a:t>
            </a:r>
          </a:p>
          <a:p>
            <a:r>
              <a:rPr lang="fr-FR" dirty="0"/>
              <a:t>Pas de prise simultanée</a:t>
            </a:r>
          </a:p>
          <a:p>
            <a:pPr lvl="1"/>
            <a:r>
              <a:rPr lang="fr-FR" dirty="0"/>
              <a:t>Au moins deux heures de décalage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93B82BE-ABE6-3849-BCEE-FA39611DD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371B-072F-7C45-B2C4-90D1DFF73E11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9534287-299B-A04D-A0CA-2682CBA43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64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812E79-9520-A842-9A4D-DE1717BC0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 qui nous sauve !</a:t>
            </a:r>
          </a:p>
        </p:txBody>
      </p:sp>
      <p:pic>
        <p:nvPicPr>
          <p:cNvPr id="3076" name="Picture 4" descr="Résultat de recherche d'images pour &quot;theriaque&quot;">
            <a:extLst>
              <a:ext uri="{FF2B5EF4-FFF2-40B4-BE49-F238E27FC236}">
                <a16:creationId xmlns:a16="http://schemas.microsoft.com/office/drawing/2014/main" id="{472E13B2-6CFE-2843-AC73-7637D2F366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5812" y="3124200"/>
            <a:ext cx="47498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ésultat de recherche d'images pour &quot;hiv drug interactions&quot;">
            <a:extLst>
              <a:ext uri="{FF2B5EF4-FFF2-40B4-BE49-F238E27FC236}">
                <a16:creationId xmlns:a16="http://schemas.microsoft.com/office/drawing/2014/main" id="{68F2E295-9707-264F-99F9-710A8028C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15428"/>
            <a:ext cx="3479362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53552E-44E4-6644-993F-E1E185AFB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446046"/>
            <a:ext cx="2057400" cy="20828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250D7C9-B327-A248-A7CD-92EA245CB07E}"/>
              </a:ext>
            </a:extLst>
          </p:cNvPr>
          <p:cNvSpPr txBox="1"/>
          <p:nvPr/>
        </p:nvSpPr>
        <p:spPr>
          <a:xfrm>
            <a:off x="3200400" y="5290234"/>
            <a:ext cx="1958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Action traitement</a:t>
            </a:r>
          </a:p>
          <a:p>
            <a:r>
              <a:rPr lang="fr-FR" dirty="0" err="1"/>
              <a:t>Medinfo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03B5C0-5D18-0F4E-94E3-8926C76D1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5D13-7081-144C-BAF6-76E84DF86037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B31A968-C6B3-D548-8F11-858F2281D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07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4133DF-7092-2E04-68A6-8DC3C68E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outils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9C24E1-E8FF-84CC-212E-E23414541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939" y="1924781"/>
            <a:ext cx="10933044" cy="4313583"/>
          </a:xfrm>
        </p:spPr>
        <p:txBody>
          <a:bodyPr/>
          <a:lstStyle/>
          <a:p>
            <a:r>
              <a:rPr lang="fr-FR" dirty="0"/>
              <a:t>Guide d’entretien pharmaceutique de la commission Médicaments-Pharmaciens de la SFLS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732DC5-8522-C1E9-6EF6-473458DB6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8055-529F-2E41-8D2C-1598C4E88893}" type="datetime10">
              <a:rPr lang="fr-FR" smtClean="0"/>
              <a:t>21:10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E9B40FF-D955-6E62-D011-B113A2DD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99</a:t>
            </a:fld>
            <a:endParaRPr lang="en-US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E632301-614F-0457-A2E8-66962B763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1808">
            <a:off x="81128" y="912756"/>
            <a:ext cx="2129705" cy="112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AFC3890-84A9-BED2-73DC-643E66D8D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834992"/>
            <a:ext cx="4667303" cy="328986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F959C67-8F24-C1F7-D9F4-9DB02B9C0198}"/>
              </a:ext>
            </a:extLst>
          </p:cNvPr>
          <p:cNvSpPr txBox="1"/>
          <p:nvPr/>
        </p:nvSpPr>
        <p:spPr>
          <a:xfrm>
            <a:off x="2647540" y="6142698"/>
            <a:ext cx="6116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4"/>
              </a:rPr>
              <a:t>https://online.flipbuilder.com/omox/laks/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79749AC-2586-1033-08C0-0801880CE1CB}"/>
              </a:ext>
            </a:extLst>
          </p:cNvPr>
          <p:cNvSpPr txBox="1"/>
          <p:nvPr/>
        </p:nvSpPr>
        <p:spPr>
          <a:xfrm>
            <a:off x="1981200" y="2339832"/>
            <a:ext cx="6116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5"/>
              </a:rPr>
              <a:t>http://sfls.aei.fr/Commission-pharmaciens-medicaments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418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dèle COREVIH1">
  <a:themeElements>
    <a:clrScheme name="Modèle COREVIH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COREVIH1">
      <a:majorFont>
        <a:latin typeface="Futura"/>
        <a:ea typeface=""/>
        <a:cs typeface=""/>
      </a:majorFont>
      <a:minorFont>
        <a:latin typeface="Futura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COREVIH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COREVIH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COREVIH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COREVIH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COREVIH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COREVIH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COREVIH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COREVIH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COREVIH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COREVIH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COREVIH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COREVIH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st-CROI-ESTHER-22042015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lis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présentation Cédric 2021 avec horodatage" id="{29272618-ED76-A94A-BBEE-D5F2773521FC}" vid="{E69370ED-0F43-0C4D-8DEF-51AB51AF1312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Pixel 7">
    <a:dk1>
      <a:srgbClr val="000000"/>
    </a:dk1>
    <a:lt1>
      <a:srgbClr val="FFFFFF"/>
    </a:lt1>
    <a:dk2>
      <a:srgbClr val="000000"/>
    </a:dk2>
    <a:lt2>
      <a:srgbClr val="CC3300"/>
    </a:lt2>
    <a:accent1>
      <a:srgbClr val="FFCC00"/>
    </a:accent1>
    <a:accent2>
      <a:srgbClr val="CC6600"/>
    </a:accent2>
    <a:accent3>
      <a:srgbClr val="FFFFFF"/>
    </a:accent3>
    <a:accent4>
      <a:srgbClr val="000000"/>
    </a:accent4>
    <a:accent5>
      <a:srgbClr val="FFE2AA"/>
    </a:accent5>
    <a:accent6>
      <a:srgbClr val="B95C00"/>
    </a:accent6>
    <a:hlink>
      <a:srgbClr val="663300"/>
    </a:hlink>
    <a:folHlink>
      <a:srgbClr val="CC9900"/>
    </a:folHlink>
  </a:clrScheme>
  <a:fontScheme name="Pixe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3805</TotalTime>
  <Words>4871</Words>
  <Application>Microsoft Macintosh PowerPoint</Application>
  <PresentationFormat>Grand écran</PresentationFormat>
  <Paragraphs>882</Paragraphs>
  <Slides>109</Slides>
  <Notes>53</Notes>
  <HiddenSlides>0</HiddenSlides>
  <MMClips>0</MMClips>
  <ScaleCrop>false</ScaleCrop>
  <HeadingPairs>
    <vt:vector size="8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109</vt:i4>
      </vt:variant>
    </vt:vector>
  </HeadingPairs>
  <TitlesOfParts>
    <vt:vector size="127" baseType="lpstr">
      <vt:lpstr>Arial</vt:lpstr>
      <vt:lpstr>Arial Narrow</vt:lpstr>
      <vt:lpstr>Bahamas</vt:lpstr>
      <vt:lpstr>Calibri</vt:lpstr>
      <vt:lpstr>Cambria</vt:lpstr>
      <vt:lpstr>Century Gothic</vt:lpstr>
      <vt:lpstr>Futura</vt:lpstr>
      <vt:lpstr>Gill Sans MT</vt:lpstr>
      <vt:lpstr>Lucida Grande</vt:lpstr>
      <vt:lpstr>Symbol</vt:lpstr>
      <vt:lpstr>Tahoma</vt:lpstr>
      <vt:lpstr>Times New Roman</vt:lpstr>
      <vt:lpstr>Trebuchet MS</vt:lpstr>
      <vt:lpstr>Wingdings</vt:lpstr>
      <vt:lpstr>Modèle COREVIH1</vt:lpstr>
      <vt:lpstr>1_Pst-CROI-ESTHER-22042015</vt:lpstr>
      <vt:lpstr>Colis</vt:lpstr>
      <vt:lpstr>Document</vt:lpstr>
      <vt:lpstr>Infection par le VIH en 2022 – Actualisation des connaissances et rôle du pharmacien d’officine</vt:lpstr>
      <vt:lpstr>Quelques rappels sémantiques…</vt:lpstr>
      <vt:lpstr>Plan</vt:lpstr>
      <vt:lpstr>Objectifs pédagogiques</vt:lpstr>
      <vt:lpstr>Épidémiologie</vt:lpstr>
      <vt:lpstr>Que sait-on de l’origine du VIH en 2022</vt:lpstr>
      <vt:lpstr>L’origine de la pandémie de VIH actuelle…</vt:lpstr>
      <vt:lpstr>L’origine de la pandémie de VIH actuelle…</vt:lpstr>
      <vt:lpstr>Le VIH-1 : un voyage en pirogue, puis en train, en bateau, en avion…</vt:lpstr>
      <vt:lpstr>Une peu d’histoire… </vt:lpstr>
      <vt:lpstr>Dans le monde, aujourd’hui…</vt:lpstr>
      <vt:lpstr>Enfants et adultes vivant avec le VIH - 2021</vt:lpstr>
      <vt:lpstr>Estimation de l’incidence – Enfants et adultes - 2021</vt:lpstr>
      <vt:lpstr>Evolution des décès par Sida – 1990 - 2021</vt:lpstr>
      <vt:lpstr>En France, aujourd’hui…</vt:lpstr>
      <vt:lpstr>Nombre de personnes découvrant leur séropositivité VIH : 2012 - 2020</vt:lpstr>
      <vt:lpstr>DIMINUTION CHEZ LES HSH NÉS EN FRANCE, AUGMENTATION CHEZ CEUX NÉS À L’ ÉTRANGER</vt:lpstr>
      <vt:lpstr>Délai médian entre infection et diagnostic Beaucoup trop long !!</vt:lpstr>
      <vt:lpstr>Cascade de la prise en charge en 2018</vt:lpstr>
      <vt:lpstr>La Bretagne</vt:lpstr>
      <vt:lpstr>4.000 patients suivis en Bretagne</vt:lpstr>
      <vt:lpstr>Une file active « dynamique », mais peu de nouveaux décès ou découvertes…</vt:lpstr>
      <vt:lpstr>Une population qui ne rajeunit pas…</vt:lpstr>
      <vt:lpstr>Une augmentation progressive mais lente de la proportion des PVVIH nés en Afrique SuBsaharienne</vt:lpstr>
      <vt:lpstr>Les hommes ont majoritairement été infectés suite à un contact sexuel avec un homme… et les femmes aussi !</vt:lpstr>
      <vt:lpstr>Du point de vue biologique, des patients qui vont plutôt bien…</vt:lpstr>
      <vt:lpstr>En          en 2021 </vt:lpstr>
      <vt:lpstr>Quel est le risque de transmission du VIH ?</vt:lpstr>
      <vt:lpstr>Albert</vt:lpstr>
      <vt:lpstr>Quelle est la probabilité approximative que sa copine (née en Bretagne) soit infectée par le VIH</vt:lpstr>
      <vt:lpstr>Quelle est la probabilité approximative que sa copine (née en Bretagne) soit infectée par le VIH</vt:lpstr>
      <vt:lpstr>Si elle est effectivement infectée par le VIH, quelle est la probabilité approximative de transmission à Albert (probabilité de transmission par un rapport hétérosexuel vaginal sans préservatif) ?</vt:lpstr>
      <vt:lpstr>Si elle est effectivement infectée par le VIH, quelle est la probabilité de transmission à Albert (probabilité de transmission par rapport sexuel non protégé) ?</vt:lpstr>
      <vt:lpstr>Risque de transmission du VIH</vt:lpstr>
      <vt:lpstr>La Prévention</vt:lpstr>
      <vt:lpstr>Individuellement, quel est le moyen de prévention du VIH le plus efficace en 2022 ?</vt:lpstr>
      <vt:lpstr>Individuellement, quel est le moyen de prévention du VIH le plus efficace en 2021 ?</vt:lpstr>
      <vt:lpstr>Classez les dans l’ordre !</vt:lpstr>
      <vt:lpstr>Dans l’ordre !</vt:lpstr>
      <vt:lpstr>Même en cas de charge virale élevée, la transmission du VIH ne se fait pas…</vt:lpstr>
      <vt:lpstr>Ne pas oublier que le préservatif est remboursé par l’assurance maladie…</vt:lpstr>
      <vt:lpstr>TasP</vt:lpstr>
      <vt:lpstr>Résultats Partner 1</vt:lpstr>
      <vt:lpstr>Taux de TME sous multithérapie selon le moment de début de traitement et la charge virale à l’accouchement, 2000-2010</vt:lpstr>
      <vt:lpstr>PrEP</vt:lpstr>
      <vt:lpstr>Principe de la PrEP</vt:lpstr>
      <vt:lpstr>PrEP : deux essais essentiels chez les HSH</vt:lpstr>
      <vt:lpstr>En pratique, le schéma continu concerne essentiellement les HSH (rapport anal)</vt:lpstr>
      <vt:lpstr>Pour arrêter le schéma discontinu</vt:lpstr>
      <vt:lpstr>Le schéma continu concerne hommes et femmes</vt:lpstr>
      <vt:lpstr>Pour arrêter le schéma continu</vt:lpstr>
      <vt:lpstr>Documentation et formation</vt:lpstr>
      <vt:lpstr>Conditions de prescription et de délivrance</vt:lpstr>
      <vt:lpstr>Cas de comptoir</vt:lpstr>
      <vt:lpstr>Le traitement post exposition</vt:lpstr>
      <vt:lpstr>Traitement post exposition (TPE)</vt:lpstr>
      <vt:lpstr>Les outils de la prévention combinée</vt:lpstr>
      <vt:lpstr>Dépistages</vt:lpstr>
      <vt:lpstr>Le dépistage : techniques…</vt:lpstr>
      <vt:lpstr>Représentation schématique des marqueurs virologiques au cours de la primo-infection par le VIH en l'absence de traitement</vt:lpstr>
      <vt:lpstr>ELEMENTS DE DIAGNOSTIC BIOLOGIQUE</vt:lpstr>
      <vt:lpstr>Les autotests actuellement disponibles</vt:lpstr>
      <vt:lpstr>DESCRIPTION DE L’ AUTOTEST VIH 2/3</vt:lpstr>
      <vt:lpstr>DESCRIPTION DE L’AUTOTEST VIH 3/3</vt:lpstr>
      <vt:lpstr>Gestion des déchets</vt:lpstr>
      <vt:lpstr>CONDUITE A TENIR A L’OFFICINE</vt:lpstr>
      <vt:lpstr>ROLE DU PHARMACIEN</vt:lpstr>
      <vt:lpstr>Exemple de « fiche contacts » à compléter par chaque pharmacien</vt:lpstr>
      <vt:lpstr>CAS DE COMPTOIR : DEPISTAGE ET AUTOTESTS VIH A L’OFFICINE</vt:lpstr>
      <vt:lpstr>QUE POUVEZ-VOUS REPONDRE ?</vt:lpstr>
      <vt:lpstr>Réponse</vt:lpstr>
      <vt:lpstr>Question</vt:lpstr>
      <vt:lpstr>Réponse</vt:lpstr>
      <vt:lpstr>Question</vt:lpstr>
      <vt:lpstr>Réponse</vt:lpstr>
      <vt:lpstr>PRISE DE RISQUE SEXUEL IL Y A 8 JOURS</vt:lpstr>
      <vt:lpstr>Un homme, à peu près 40 ans, se présente au comptoir</vt:lpstr>
      <vt:lpstr>Un homme, à peu près 40 ans, se présente au comptoir</vt:lpstr>
      <vt:lpstr>Un homme, à peu près 40 ans, se présente au comptoir</vt:lpstr>
      <vt:lpstr>Un homme, à peu près 40 ans, se présente au comptoir</vt:lpstr>
      <vt:lpstr>PRISE DE RISQUES/SYMPTOMES/ CHRONOLOGIE</vt:lpstr>
      <vt:lpstr>« Et si c’est positif, c’est que j’ai le Sida ? »</vt:lpstr>
      <vt:lpstr>« Et si c’est négatif : c’est sûr que je n’ai pas le VIH ? »</vt:lpstr>
      <vt:lpstr>Présentation PowerPoint</vt:lpstr>
      <vt:lpstr>QUAND TRAITER ?</vt:lpstr>
      <vt:lpstr>Cycle de réplication du VIH et cibles des ARV</vt:lpstr>
      <vt:lpstr>Une efficacité majeure…</vt:lpstr>
      <vt:lpstr>Impact sur l’espérance de vie : Avant les traitements</vt:lpstr>
      <vt:lpstr>Présentation PowerPoint</vt:lpstr>
      <vt:lpstr>Evolution de la charge virale sous traitement antirétroviral</vt:lpstr>
      <vt:lpstr>Le coût exorbitant des antirétroviraux (couts 2019)</vt:lpstr>
      <vt:lpstr>Nouvelles modalités de traitements d’entretien en 2022 : Allègements</vt:lpstr>
      <vt:lpstr>Les traitements injectables</vt:lpstr>
      <vt:lpstr>Conditions de prises des traitements, interactions</vt:lpstr>
      <vt:lpstr>Le message à faire passer au patient qui a une prise par jour</vt:lpstr>
      <vt:lpstr>Les anti acides</vt:lpstr>
      <vt:lpstr>Les ions</vt:lpstr>
      <vt:lpstr>Ce qui nous sauve !</vt:lpstr>
      <vt:lpstr>Les outils</vt:lpstr>
      <vt:lpstr>Les outils (2)</vt:lpstr>
      <vt:lpstr>ON récapitule les COMPETENCES ET ROLES DU PHARMACIEN</vt:lpstr>
      <vt:lpstr>LA PRESCRIPTION DES antirétrovitaux…</vt:lpstr>
      <vt:lpstr>…A LEUR dispensation EN DOUBLE CIRCUIT</vt:lpstr>
      <vt:lpstr>ROLE DU PHARMACIEN 1/4</vt:lpstr>
      <vt:lpstr>ROLE DU PHARMACIEN 2/4</vt:lpstr>
      <vt:lpstr>ROLE DU PHARMACIEN 3/4</vt:lpstr>
      <vt:lpstr>ROLE DU PHARMACIEN 4/4</vt:lpstr>
      <vt:lpstr>Et pour en savoir plus… </vt:lpstr>
      <vt:lpstr>Remerciements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VIH, PREVENTION ET AUTOTEST</dc:title>
  <dc:creator>Marina</dc:creator>
  <cp:lastModifiedBy>Cedric Arvieux</cp:lastModifiedBy>
  <cp:revision>206</cp:revision>
  <dcterms:created xsi:type="dcterms:W3CDTF">2015-11-04T15:01:01Z</dcterms:created>
  <dcterms:modified xsi:type="dcterms:W3CDTF">2022-11-24T21:12:03Z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2015-10-26T00:00:00Z</vt:filetime>
  </property>
  <property fmtid="{D5CDD505-2E9C-101B-9397-08002B2CF9AE}" pid="3" name="LastSaved">
    <vt:filetime>2015-11-04T00:00:00Z</vt:filetime>
  </property>
</Properties>
</file>