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96" r:id="rId1"/>
  </p:sldMasterIdLst>
  <p:notesMasterIdLst>
    <p:notesMasterId r:id="rId23"/>
  </p:notesMasterIdLst>
  <p:sldIdLst>
    <p:sldId id="256" r:id="rId2"/>
    <p:sldId id="267" r:id="rId3"/>
    <p:sldId id="257" r:id="rId4"/>
    <p:sldId id="259" r:id="rId5"/>
    <p:sldId id="258" r:id="rId6"/>
    <p:sldId id="317" r:id="rId7"/>
    <p:sldId id="260" r:id="rId8"/>
    <p:sldId id="268" r:id="rId9"/>
    <p:sldId id="270" r:id="rId10"/>
    <p:sldId id="271" r:id="rId11"/>
    <p:sldId id="261" r:id="rId12"/>
    <p:sldId id="264" r:id="rId13"/>
    <p:sldId id="263" r:id="rId14"/>
    <p:sldId id="265" r:id="rId15"/>
    <p:sldId id="314" r:id="rId16"/>
    <p:sldId id="266" r:id="rId17"/>
    <p:sldId id="315" r:id="rId18"/>
    <p:sldId id="316" r:id="rId19"/>
    <p:sldId id="319" r:id="rId20"/>
    <p:sldId id="320" r:id="rId21"/>
    <p:sldId id="318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AAF1192F-66E2-D140-B743-EA887961216A}">
          <p14:sldIdLst>
            <p14:sldId id="256"/>
            <p14:sldId id="267"/>
            <p14:sldId id="257"/>
          </p14:sldIdLst>
        </p14:section>
        <p14:section name="L'importance de la recherche épidémiologique" id="{8C411CCA-86BF-A746-BE91-347E46F03D68}">
          <p14:sldIdLst>
            <p14:sldId id="259"/>
          </p14:sldIdLst>
        </p14:section>
        <p14:section name="Les grands essais" id="{790F5CEF-CA09-0843-AFEF-85D39288F4C3}">
          <p14:sldIdLst>
            <p14:sldId id="258"/>
            <p14:sldId id="317"/>
            <p14:sldId id="260"/>
            <p14:sldId id="268"/>
            <p14:sldId id="270"/>
            <p14:sldId id="271"/>
            <p14:sldId id="261"/>
            <p14:sldId id="264"/>
            <p14:sldId id="263"/>
            <p14:sldId id="265"/>
            <p14:sldId id="314"/>
            <p14:sldId id="266"/>
            <p14:sldId id="315"/>
          </p14:sldIdLst>
        </p14:section>
        <p14:section name="En conclusion" id="{47BE4959-68F7-0D43-A497-5CB4EC958FE9}">
          <p14:sldIdLst>
            <p14:sldId id="316"/>
            <p14:sldId id="319"/>
            <p14:sldId id="320"/>
            <p14:sldId id="318"/>
          </p14:sldIdLst>
        </p14:section>
        <p14:section name="Back-Up" id="{D9BE3EDA-64A8-0E46-B368-A13837D35DD6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65"/>
    <p:restoredTop sz="96405"/>
  </p:normalViewPr>
  <p:slideViewPr>
    <p:cSldViewPr snapToGrid="0" snapToObjects="1">
      <p:cViewPr varScale="1">
        <p:scale>
          <a:sx n="127" d="100"/>
          <a:sy n="127" d="100"/>
        </p:scale>
        <p:origin x="36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CEE317-DBC5-5140-8017-D2B6D0C804E8}" type="datetimeFigureOut">
              <a:rPr lang="fr-FR" smtClean="0"/>
              <a:t>03/11/2022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9994C3-367D-834C-9F3C-00B113948A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8077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994C3-367D-834C-9F3C-00B113948A4D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3777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2133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chemeClr val="accent1">
              <a:lumMod val="40000"/>
              <a:lumOff val="60000"/>
            </a:schemeClr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82212-26E9-1744-B007-DB23F3999471}" type="datetime10">
              <a:rPr lang="fr-FR" smtClean="0"/>
              <a:t>11:43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‹N°›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87F58A9-2C0B-3647-A35E-890EC72881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309" y="180592"/>
            <a:ext cx="2587251" cy="164592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DDC6978-4795-B240-93A9-760CAA4E40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41352" y="271400"/>
            <a:ext cx="2642118" cy="1458567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A57D0-14C7-7442-B49C-F174F9B721E8}" type="datetime10">
              <a:rPr lang="fr-FR" smtClean="0"/>
              <a:t>11:43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8C1CA-E1E9-7E49-BB0E-4057CC99BD30}" type="datetime10">
              <a:rPr lang="fr-FR" smtClean="0"/>
              <a:t>11:43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B078-4E49-B24F-B570-A5A8D6293947}" type="datetime10">
              <a:rPr lang="fr-FR" smtClean="0"/>
              <a:t>11:43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974BD-5FE4-E946-B3FA-F1BDEA2FB50F}" type="datetime10">
              <a:rPr lang="fr-FR" smtClean="0"/>
              <a:t>11:43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8FE00-4B41-784D-94AD-FD3A808A2AAA}" type="datetime10">
              <a:rPr lang="fr-FR" smtClean="0"/>
              <a:t>11:43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A6F8E-F2E5-874F-87F2-046FBDB0EF0E}" type="datetime10">
              <a:rPr lang="fr-FR" smtClean="0"/>
              <a:t>11:43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2E9E-AB93-A242-B55E-0485F9790974}" type="datetime10">
              <a:rPr lang="fr-FR" smtClean="0"/>
              <a:t>11:43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0AE97-FE4B-8040-A132-D695C3DF95B7}" type="datetime10">
              <a:rPr lang="fr-FR" smtClean="0"/>
              <a:t>11:43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A3DD-ECC0-5847-A37C-6CB592992E02}" type="datetime10">
              <a:rPr lang="fr-FR" smtClean="0"/>
              <a:t>11:43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132969BF-B317-DD47-8207-A7916057F255}" type="datetime10">
              <a:rPr lang="fr-FR" smtClean="0"/>
              <a:t>11:43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695739" y="322227"/>
            <a:ext cx="10863469" cy="11887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0" cap="sq">
            <a:solidFill>
              <a:schemeClr val="tx1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739" y="1779104"/>
            <a:ext cx="10933044" cy="4313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44621FD3-4CC2-8B43-BDB1-FF4CB1C017CD}" type="datetime10">
              <a:rPr lang="fr-FR" smtClean="0"/>
              <a:t>11:43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95740" y="6236208"/>
            <a:ext cx="680565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hivhistory.org/panels/panel-01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F99058-9571-3341-8D38-40E9E51DD0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Histoire de la recherche clinique VIH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4244B9C-9C65-2846-B0F0-FE89339D92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827192"/>
          </a:xfrm>
        </p:spPr>
        <p:txBody>
          <a:bodyPr>
            <a:normAutofit/>
          </a:bodyPr>
          <a:lstStyle/>
          <a:p>
            <a:endParaRPr lang="fr-FR" dirty="0"/>
          </a:p>
          <a:p>
            <a:r>
              <a:rPr lang="fr-FR" dirty="0"/>
              <a:t>Master 2 de Recherche clinique – Université de rennes-1</a:t>
            </a:r>
          </a:p>
          <a:p>
            <a:r>
              <a:rPr lang="fr-FR" dirty="0"/>
              <a:t>12 octobre 2022</a:t>
            </a:r>
          </a:p>
          <a:p>
            <a:r>
              <a:rPr lang="fr-FR" dirty="0"/>
              <a:t>Dr Cédric Arvieux</a:t>
            </a:r>
          </a:p>
        </p:txBody>
      </p:sp>
    </p:spTree>
    <p:extLst>
      <p:ext uri="{BB962C8B-B14F-4D97-AF65-F5344CB8AC3E}">
        <p14:creationId xmlns:p14="http://schemas.microsoft.com/office/powerpoint/2010/main" val="11417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9A15FC-65F0-EB58-1FA8-B54ADE754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 essais multiples : un exemple, l’association zidovudine/Lamivudine avec un 3</a:t>
            </a:r>
            <a:r>
              <a:rPr lang="fr-FR" baseline="30000" dirty="0"/>
              <a:t>ème</a:t>
            </a:r>
            <a:r>
              <a:rPr lang="fr-FR" dirty="0"/>
              <a:t> agent…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2F9CFD-5527-8A29-7BD3-276482130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B078-4E49-B24F-B570-A5A8D6293947}" type="datetime10">
              <a:rPr lang="fr-FR" smtClean="0"/>
              <a:t>11:44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2578388-7AFE-CF92-D029-316156159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144E3BA0-659E-B24E-EF52-1299A7310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579" y="1656080"/>
            <a:ext cx="6759787" cy="5069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AE3D1AD-EB77-406C-1240-BFDF5836F383}"/>
              </a:ext>
            </a:extLst>
          </p:cNvPr>
          <p:cNvSpPr txBox="1"/>
          <p:nvPr/>
        </p:nvSpPr>
        <p:spPr>
          <a:xfrm>
            <a:off x="0" y="6532880"/>
            <a:ext cx="21630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/>
              <a:t>Crédit photo Pr. François </a:t>
            </a:r>
            <a:r>
              <a:rPr lang="fr-FR" sz="1400" i="1" dirty="0" err="1"/>
              <a:t>Raffi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162576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1382CC-2A48-075F-5E5E-B25CF1DB1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Traiter tôt est essentiel dans les PED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3A4C30-079B-DB27-A270-646F2B3DC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739" y="1779104"/>
            <a:ext cx="7340821" cy="4313583"/>
          </a:xfrm>
        </p:spPr>
        <p:txBody>
          <a:bodyPr/>
          <a:lstStyle/>
          <a:p>
            <a:r>
              <a:rPr lang="fr-FR" dirty="0"/>
              <a:t>P.  Sévère et al. NEJM 2010</a:t>
            </a:r>
          </a:p>
          <a:p>
            <a:pPr lvl="1"/>
            <a:r>
              <a:rPr lang="fr-FR" dirty="0"/>
              <a:t>Quand on traite avec les bons médicaments, traiter TÔT est essentiel…</a:t>
            </a:r>
          </a:p>
          <a:p>
            <a:pPr lvl="1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ABCDFEE-27B5-8BB3-F56B-4C3977A38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B078-4E49-B24F-B570-A5A8D6293947}" type="datetime10">
              <a:rPr lang="fr-FR" smtClean="0"/>
              <a:t>11:44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FFA9881-A222-EC22-AE30-DD47BB75A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41DDF28-8D03-AC73-1497-525C80562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9144" y="1812401"/>
            <a:ext cx="2974561" cy="4124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C8AA00F-18CA-EF7D-FA42-F7BA0AE67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92" y="3026410"/>
            <a:ext cx="4026564" cy="3638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8227B0C-9A06-0D4A-B226-9012B0CE8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120" y="3294567"/>
            <a:ext cx="3674187" cy="306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2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DBAD7A-9866-DE12-B0CE-135E0D04F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puissance des trithérapies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1B7227-87E2-77B7-CD87-9F6E3383D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B078-4E49-B24F-B570-A5A8D6293947}" type="datetime10">
              <a:rPr lang="fr-FR" smtClean="0"/>
              <a:t>11:44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71F40AC-DD81-F7D8-49B9-757D21F93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E158A0B-DBC1-A1BA-4A34-A89A6750E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4880" y="614909"/>
            <a:ext cx="1380240" cy="611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47F4EABA-2CE0-AB0F-7B2E-26B7D1CB0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646" y="2227755"/>
            <a:ext cx="7439706" cy="4039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7E951405-AB78-CD6A-379E-B9E5B9B34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541" y="6477253"/>
            <a:ext cx="4408020" cy="217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r>
              <a:rPr lang="en-GB" sz="1125" dirty="0">
                <a:latin typeface="Arial" charset="0"/>
              </a:rPr>
              <a:t>J </a:t>
            </a:r>
            <a:r>
              <a:rPr lang="en-GB" sz="1125" dirty="0" err="1">
                <a:latin typeface="Arial" charset="0"/>
              </a:rPr>
              <a:t>Bor</a:t>
            </a:r>
            <a:r>
              <a:rPr lang="en-GB" sz="1125" dirty="0">
                <a:latin typeface="Arial" charset="0"/>
              </a:rPr>
              <a:t> et al. Science 2013;339:961-965</a:t>
            </a:r>
          </a:p>
        </p:txBody>
      </p:sp>
      <p:sp>
        <p:nvSpPr>
          <p:cNvPr id="9" name="Forme libre 8">
            <a:extLst>
              <a:ext uri="{FF2B5EF4-FFF2-40B4-BE49-F238E27FC236}">
                <a16:creationId xmlns:a16="http://schemas.microsoft.com/office/drawing/2014/main" id="{C498D4CE-0E3C-515F-18CC-9A06D952EB77}"/>
              </a:ext>
            </a:extLst>
          </p:cNvPr>
          <p:cNvSpPr/>
          <p:nvPr/>
        </p:nvSpPr>
        <p:spPr>
          <a:xfrm>
            <a:off x="1666059" y="2722612"/>
            <a:ext cx="5913301" cy="2480443"/>
          </a:xfrm>
          <a:custGeom>
            <a:avLst/>
            <a:gdLst>
              <a:gd name="connsiteX0" fmla="*/ 0 w 6758215"/>
              <a:gd name="connsiteY0" fmla="*/ 2131786 h 2862352"/>
              <a:gd name="connsiteX1" fmla="*/ 1696357 w 6758215"/>
              <a:gd name="connsiteY1" fmla="*/ 2739572 h 2862352"/>
              <a:gd name="connsiteX2" fmla="*/ 6758215 w 6758215"/>
              <a:gd name="connsiteY2" fmla="*/ 0 h 2862352"/>
              <a:gd name="connsiteX3" fmla="*/ 6758215 w 6758215"/>
              <a:gd name="connsiteY3" fmla="*/ 0 h 2862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58215" h="2862352">
                <a:moveTo>
                  <a:pt x="0" y="2131786"/>
                </a:moveTo>
                <a:cubicBezTo>
                  <a:pt x="284994" y="2613328"/>
                  <a:pt x="569988" y="3094870"/>
                  <a:pt x="1696357" y="2739572"/>
                </a:cubicBezTo>
                <a:cubicBezTo>
                  <a:pt x="2822726" y="2384274"/>
                  <a:pt x="6758215" y="0"/>
                  <a:pt x="6758215" y="0"/>
                </a:cubicBezTo>
                <a:lnTo>
                  <a:pt x="6758215" y="0"/>
                </a:lnTo>
              </a:path>
            </a:pathLst>
          </a:custGeom>
          <a:ln w="76200" cmpd="sng"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0" name="Text Box 1">
            <a:extLst>
              <a:ext uri="{FF2B5EF4-FFF2-40B4-BE49-F238E27FC236}">
                <a16:creationId xmlns:a16="http://schemas.microsoft.com/office/drawing/2014/main" id="{1A92FE34-4C9A-1084-4C65-6C694A536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399" y="2426882"/>
            <a:ext cx="3132306" cy="96731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 algn="ctr"/>
            <a:r>
              <a:rPr lang="fr-FR" sz="1463" dirty="0">
                <a:latin typeface="Calibri" panose="020F0502020204030204" pitchFamily="34" charset="0"/>
                <a:cs typeface="Calibri" panose="020F0502020204030204" pitchFamily="34" charset="0"/>
              </a:rPr>
              <a:t>Remontée de l’espérance de vie à l’âge de 15 ans au Kwazulu Natal après l’introduction des antirétroviraux en 2004.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C6B5F57-F61F-4ED2-6037-5AD2851B9F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7005" y="2793732"/>
            <a:ext cx="3886200" cy="27351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1156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AB09C2-C21A-C1A6-6B1C-28187446E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exemple de recherche fondamentale appliquée: inhiber le CCR5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50AFBF-7E76-01E1-A7E5-55596CAD7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739" y="1779104"/>
            <a:ext cx="5887941" cy="4313583"/>
          </a:xfrm>
        </p:spPr>
        <p:txBody>
          <a:bodyPr/>
          <a:lstStyle/>
          <a:p>
            <a:r>
              <a:rPr lang="fr-FR" dirty="0"/>
              <a:t>M. Samson et al.  J Biol </a:t>
            </a:r>
            <a:r>
              <a:rPr lang="fr-FR" dirty="0" err="1"/>
              <a:t>Chem</a:t>
            </a:r>
            <a:r>
              <a:rPr lang="fr-FR" dirty="0"/>
              <a:t> 1997</a:t>
            </a:r>
          </a:p>
          <a:p>
            <a:pPr lvl="1"/>
            <a:r>
              <a:rPr lang="fr-FR" dirty="0"/>
              <a:t>Mise en évidence du </a:t>
            </a:r>
            <a:r>
              <a:rPr lang="fr-FR" dirty="0" err="1"/>
              <a:t>co</a:t>
            </a:r>
            <a:r>
              <a:rPr lang="fr-FR" dirty="0"/>
              <a:t> </a:t>
            </a:r>
            <a:r>
              <a:rPr lang="fr-FR" dirty="0" err="1"/>
              <a:t>recepteur</a:t>
            </a:r>
            <a:r>
              <a:rPr lang="fr-FR" dirty="0"/>
              <a:t> CCR5…</a:t>
            </a:r>
          </a:p>
          <a:p>
            <a:pPr lvl="1"/>
            <a:r>
              <a:rPr lang="fr-FR" dirty="0"/>
              <a:t>…qui ouvrira la voie à la découverte du MARAVIROC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9D6A09-78BF-A962-0A47-F93DFADB5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B078-4E49-B24F-B570-A5A8D6293947}" type="datetime10">
              <a:rPr lang="fr-FR" smtClean="0"/>
              <a:t>11:44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44D49D3-762B-FD5E-2377-1A2D66B97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D56516E-FCEF-22B5-4D6E-CAAEDF23B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8790" y="1817193"/>
            <a:ext cx="3097885" cy="4206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473091B1-8729-09FE-8CAA-F1B7509EA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470" y="3429000"/>
            <a:ext cx="4621530" cy="3093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57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237E23-2F95-29FB-6B45-A3C3170C4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Après 10 ans de bombardement, </a:t>
            </a:r>
            <a:r>
              <a:rPr lang="fr-FR" dirty="0" err="1"/>
              <a:t>lacher</a:t>
            </a:r>
            <a:r>
              <a:rPr lang="fr-FR" dirty="0"/>
              <a:t> un peu l’</a:t>
            </a:r>
            <a:r>
              <a:rPr lang="fr-FR" dirty="0" err="1"/>
              <a:t>accelerateur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B34665-75AA-0C5A-DC4F-577EEC3CD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739" y="1779104"/>
            <a:ext cx="4810981" cy="4313583"/>
          </a:xfrm>
        </p:spPr>
        <p:txBody>
          <a:bodyPr/>
          <a:lstStyle/>
          <a:p>
            <a:r>
              <a:rPr lang="fr-FR" dirty="0"/>
              <a:t>P. Cahn et al. JIAS 2017</a:t>
            </a:r>
          </a:p>
          <a:p>
            <a:pPr lvl="1"/>
            <a:r>
              <a:rPr lang="fr-FR" dirty="0"/>
              <a:t>Premiers essais de nouvelles bithérapies</a:t>
            </a:r>
          </a:p>
          <a:p>
            <a:pPr lvl="2"/>
            <a:r>
              <a:rPr lang="fr-FR" dirty="0"/>
              <a:t>Soit en relais de trithérapies efficaces</a:t>
            </a:r>
          </a:p>
          <a:p>
            <a:pPr lvl="2"/>
            <a:r>
              <a:rPr lang="fr-FR" dirty="0"/>
              <a:t>Soit en initiation de traitement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FA251F8-BD72-2A3B-34DE-0A65880EE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B078-4E49-B24F-B570-A5A8D6293947}" type="datetime10">
              <a:rPr lang="fr-FR" smtClean="0"/>
              <a:t>11:44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73E9041-EDF2-A3D4-60E1-E819A731C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949F627-2527-2704-BFB1-4959D26BE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5282" y="1704693"/>
            <a:ext cx="3259561" cy="4775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5807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>
            <a:extLst>
              <a:ext uri="{FF2B5EF4-FFF2-40B4-BE49-F238E27FC236}">
                <a16:creationId xmlns:a16="http://schemas.microsoft.com/office/drawing/2014/main" id="{CE271407-A84C-6B4F-9F20-1D7F58D09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865" y="1799312"/>
            <a:ext cx="80782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CC3300"/>
                </a:solidFill>
                <a:latin typeface="Calibri" pitchFamily="34" charset="0"/>
              </a:rPr>
              <a:t>HIV RNA</a:t>
            </a:r>
            <a:r>
              <a:rPr lang="en-US" sz="2400" b="1">
                <a:solidFill>
                  <a:srgbClr val="CC3300"/>
                </a:solidFill>
                <a:latin typeface="Calibri" pitchFamily="34" charset="0"/>
                <a:ea typeface="ＭＳ Ｐゴシック" pitchFamily="34" charset="-128"/>
              </a:rPr>
              <a:t> &lt; 50 c/mL by visit</a:t>
            </a:r>
            <a:r>
              <a:rPr lang="en-US" sz="2400" b="1">
                <a:solidFill>
                  <a:srgbClr val="CC3300"/>
                </a:solidFill>
                <a:latin typeface="Calibri" pitchFamily="34" charset="0"/>
              </a:rPr>
              <a:t>, ITT-E snapshot</a:t>
            </a:r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54966BB0-69DA-4C39-AEF4-D12D0C12F9F2}"/>
              </a:ext>
            </a:extLst>
          </p:cNvPr>
          <p:cNvSpPr txBox="1"/>
          <p:nvPr/>
        </p:nvSpPr>
        <p:spPr>
          <a:xfrm>
            <a:off x="10308312" y="32576"/>
            <a:ext cx="3257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000" b="1" dirty="0">
                <a:solidFill>
                  <a:schemeClr val="bg1"/>
                </a:solidFill>
              </a:rPr>
              <a:t>74</a:t>
            </a:r>
          </a:p>
        </p:txBody>
      </p:sp>
      <p:sp>
        <p:nvSpPr>
          <p:cNvPr id="99" name="Rectangle 2"/>
          <p:cNvSpPr txBox="1">
            <a:spLocks noChangeArrowheads="1"/>
          </p:cNvSpPr>
          <p:nvPr/>
        </p:nvSpPr>
        <p:spPr bwMode="auto">
          <a:xfrm>
            <a:off x="485827" y="242804"/>
            <a:ext cx="10686669" cy="11064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0" cap="sq">
            <a:solidFill>
              <a:schemeClr val="tx1"/>
            </a:solidFill>
            <a:miter lim="800000"/>
          </a:ln>
        </p:spPr>
        <p:txBody>
          <a:bodyPr vert="horz" lIns="182880" tIns="182880" rIns="182880" bIns="182880" rtlCol="0" anchor="ctr">
            <a:normAutofit lnSpcReduction="10000"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8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GEMINI 1 &amp; 2</a:t>
            </a:r>
          </a:p>
          <a:p>
            <a:r>
              <a:rPr lang="fr-FR" dirty="0"/>
              <a:t>DTG + 3TC </a:t>
            </a:r>
            <a:r>
              <a:rPr lang="fr-FR" cap="none" dirty="0"/>
              <a:t>versus</a:t>
            </a:r>
            <a:r>
              <a:rPr lang="fr-FR" dirty="0"/>
              <a:t> DTG + TDF/FTC </a:t>
            </a:r>
            <a:r>
              <a:rPr lang="fr-FR" cap="none" dirty="0"/>
              <a:t>en 1</a:t>
            </a:r>
            <a:r>
              <a:rPr lang="fr-FR" cap="none" baseline="30000" dirty="0"/>
              <a:t>ère</a:t>
            </a:r>
            <a:r>
              <a:rPr lang="fr-FR" cap="none" dirty="0"/>
              <a:t> ligne</a:t>
            </a:r>
          </a:p>
        </p:txBody>
      </p:sp>
      <p:sp>
        <p:nvSpPr>
          <p:cNvPr id="101" name="ZoneTexte 69"/>
          <p:cNvSpPr txBox="1">
            <a:spLocks noChangeArrowheads="1"/>
          </p:cNvSpPr>
          <p:nvPr/>
        </p:nvSpPr>
        <p:spPr bwMode="auto">
          <a:xfrm>
            <a:off x="-1565732" y="6543015"/>
            <a:ext cx="75977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C3300"/>
              </a:buClr>
              <a:buFont typeface="Wingdings" panose="05000000000000000000" pitchFamily="2" charset="2"/>
              <a:buChar char="§"/>
              <a:defRPr sz="2000">
                <a:solidFill>
                  <a:srgbClr val="CC3300"/>
                </a:solidFill>
                <a:latin typeface="Arial" panose="020B0604020202020204" pitchFamily="34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rgbClr val="CC3300"/>
              </a:buClr>
              <a:buChar char="–"/>
              <a:defRPr sz="2800">
                <a:solidFill>
                  <a:srgbClr val="000066"/>
                </a:solidFill>
                <a:latin typeface="Arial" panose="020B0604020202020204" pitchFamily="34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CC3300"/>
              </a:buClr>
              <a:buChar char="•"/>
              <a:defRPr sz="1600">
                <a:solidFill>
                  <a:srgbClr val="000066"/>
                </a:solidFill>
                <a:latin typeface="Arial" panose="020B0604020202020204" pitchFamily="34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CC3300"/>
              </a:buClr>
              <a:buChar char="–"/>
              <a:defRPr sz="1400">
                <a:solidFill>
                  <a:srgbClr val="000066"/>
                </a:solidFill>
                <a:latin typeface="Arial" panose="020B0604020202020204" pitchFamily="34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CC3300"/>
              </a:buClr>
              <a:buChar char="»"/>
              <a:defRPr sz="1400">
                <a:solidFill>
                  <a:srgbClr val="000066"/>
                </a:solidFill>
                <a:latin typeface="Arial" panose="020B0604020202020204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»"/>
              <a:defRPr sz="1400">
                <a:solidFill>
                  <a:srgbClr val="000066"/>
                </a:solidFill>
                <a:latin typeface="Arial" panose="020B0604020202020204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»"/>
              <a:defRPr sz="1400">
                <a:solidFill>
                  <a:srgbClr val="000066"/>
                </a:solidFill>
                <a:latin typeface="Arial" panose="020B0604020202020204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»"/>
              <a:defRPr sz="1400">
                <a:solidFill>
                  <a:srgbClr val="000066"/>
                </a:solidFill>
                <a:latin typeface="Arial" panose="020B0604020202020204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»"/>
              <a:defRPr sz="1400">
                <a:solidFill>
                  <a:srgbClr val="000066"/>
                </a:solidFill>
                <a:latin typeface="Arial" panose="020B0604020202020204" pitchFamily="34" charset="0"/>
                <a:ea typeface="ＭＳ Ｐゴシック" charset="-128"/>
              </a:defRPr>
            </a:lvl9pPr>
          </a:lstStyle>
          <a:p>
            <a:pPr algn="r" defTabSz="914400">
              <a:spcBef>
                <a:spcPct val="0"/>
              </a:spcBef>
              <a:buClrTx/>
              <a:buNone/>
            </a:pPr>
            <a:r>
              <a:rPr lang="fr-FR" altLang="fr-FR" sz="1200" i="1" dirty="0" err="1"/>
              <a:t>Cahn</a:t>
            </a:r>
            <a:r>
              <a:rPr lang="fr-FR" altLang="fr-FR" sz="1200" i="1" dirty="0"/>
              <a:t> P. Lancet. 2019; 393(10167):143-155; </a:t>
            </a:r>
            <a:r>
              <a:rPr lang="de-DE" altLang="fr-FR" sz="1200" i="1" dirty="0"/>
              <a:t>Cahn P, IAS 2019, Abs. WEAB0404LB</a:t>
            </a:r>
          </a:p>
        </p:txBody>
      </p:sp>
      <p:sp>
        <p:nvSpPr>
          <p:cNvPr id="102" name="AutoShape 165">
            <a:extLst>
              <a:ext uri="{FF2B5EF4-FFF2-40B4-BE49-F238E27FC236}">
                <a16:creationId xmlns:a16="http://schemas.microsoft.com/office/drawing/2014/main" id="{B06F617D-9EE7-41FD-AF55-109315062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538" y="2288095"/>
            <a:ext cx="6524266" cy="43461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D0D0F0"/>
            </a:solidFill>
            <a:round/>
            <a:headEnd/>
            <a:tailEnd/>
          </a:ln>
          <a:effectLst>
            <a:prstShdw prst="shdw17" dist="17961" dir="2700000">
              <a:srgbClr val="7D7D90">
                <a:alpha val="74997"/>
              </a:srgbClr>
            </a:prstShdw>
          </a:effectLst>
        </p:spPr>
        <p:txBody>
          <a:bodyPr wrap="none" anchor="ctr"/>
          <a:lstStyle/>
          <a:p>
            <a:pPr defTabSz="914400"/>
            <a:endParaRPr lang="en-GB" sz="1400">
              <a:solidFill>
                <a:srgbClr val="000066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E5A065-F824-458A-B74E-F569F32419FF}"/>
              </a:ext>
            </a:extLst>
          </p:cNvPr>
          <p:cNvSpPr/>
          <p:nvPr/>
        </p:nvSpPr>
        <p:spPr>
          <a:xfrm>
            <a:off x="4759374" y="2300997"/>
            <a:ext cx="27571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333399"/>
                </a:solidFill>
                <a:latin typeface="+mj-lt"/>
              </a:rPr>
              <a:t>DTG + TDF/FTC (N = 717)</a:t>
            </a:r>
            <a:endParaRPr lang="fr-FR" sz="1600" b="1" dirty="0">
              <a:solidFill>
                <a:srgbClr val="333399"/>
              </a:solidFill>
              <a:latin typeface="+mj-lt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710845B7-3D2F-4701-B58F-AE2347512566}"/>
              </a:ext>
            </a:extLst>
          </p:cNvPr>
          <p:cNvSpPr/>
          <p:nvPr/>
        </p:nvSpPr>
        <p:spPr>
          <a:xfrm>
            <a:off x="2212862" y="2301495"/>
            <a:ext cx="22846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333399"/>
                </a:solidFill>
                <a:latin typeface="+mj-lt"/>
              </a:rPr>
              <a:t>DTG + 3TC (N = 716)</a:t>
            </a:r>
            <a:endParaRPr lang="fr-FR" sz="1600" b="1" dirty="0">
              <a:solidFill>
                <a:srgbClr val="333399"/>
              </a:solidFill>
              <a:latin typeface="+mj-lt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BCD6E4FC-860F-4A09-8272-0F9818518B5F}"/>
              </a:ext>
            </a:extLst>
          </p:cNvPr>
          <p:cNvSpPr/>
          <p:nvPr/>
        </p:nvSpPr>
        <p:spPr bwMode="auto">
          <a:xfrm>
            <a:off x="2083058" y="2398772"/>
            <a:ext cx="126802" cy="144000"/>
          </a:xfrm>
          <a:prstGeom prst="rect">
            <a:avLst/>
          </a:prstGeom>
          <a:solidFill>
            <a:srgbClr val="00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400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813B1366-5A91-4E16-A07D-F32FFC3B9121}"/>
              </a:ext>
            </a:extLst>
          </p:cNvPr>
          <p:cNvSpPr/>
          <p:nvPr/>
        </p:nvSpPr>
        <p:spPr bwMode="auto">
          <a:xfrm>
            <a:off x="4627239" y="2398274"/>
            <a:ext cx="126802" cy="144000"/>
          </a:xfrm>
          <a:prstGeom prst="rect">
            <a:avLst/>
          </a:prstGeom>
          <a:solidFill>
            <a:srgbClr val="FF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1400">
              <a:solidFill>
                <a:srgbClr val="000066"/>
              </a:solidFill>
              <a:latin typeface="Arial" charset="0"/>
            </a:endParaRPr>
          </a:p>
        </p:txBody>
      </p:sp>
      <p:grpSp>
        <p:nvGrpSpPr>
          <p:cNvPr id="2" name="Grouper 1"/>
          <p:cNvGrpSpPr/>
          <p:nvPr/>
        </p:nvGrpSpPr>
        <p:grpSpPr>
          <a:xfrm>
            <a:off x="315900" y="2694793"/>
            <a:ext cx="8843760" cy="3444901"/>
            <a:chOff x="183820" y="2003912"/>
            <a:chExt cx="8843760" cy="3444901"/>
          </a:xfrm>
        </p:grpSpPr>
        <p:sp>
          <p:nvSpPr>
            <p:cNvPr id="310" name="ZoneTexte 309">
              <a:extLst>
                <a:ext uri="{FF2B5EF4-FFF2-40B4-BE49-F238E27FC236}">
                  <a16:creationId xmlns:a16="http://schemas.microsoft.com/office/drawing/2014/main" id="{CEDA02D7-1435-45B7-8961-6A76523B65B6}"/>
                </a:ext>
              </a:extLst>
            </p:cNvPr>
            <p:cNvSpPr txBox="1"/>
            <p:nvPr/>
          </p:nvSpPr>
          <p:spPr>
            <a:xfrm>
              <a:off x="4191735" y="5141036"/>
              <a:ext cx="6766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000066"/>
                  </a:solidFill>
                </a:rPr>
                <a:t>Week</a:t>
              </a:r>
            </a:p>
          </p:txBody>
        </p:sp>
        <p:sp>
          <p:nvSpPr>
            <p:cNvPr id="311" name="ZoneTexte 310">
              <a:extLst>
                <a:ext uri="{FF2B5EF4-FFF2-40B4-BE49-F238E27FC236}">
                  <a16:creationId xmlns:a16="http://schemas.microsoft.com/office/drawing/2014/main" id="{0EDAA5A1-F695-4FBE-A5FA-23BE5E672105}"/>
                </a:ext>
              </a:extLst>
            </p:cNvPr>
            <p:cNvSpPr txBox="1"/>
            <p:nvPr/>
          </p:nvSpPr>
          <p:spPr>
            <a:xfrm>
              <a:off x="510313" y="2003912"/>
              <a:ext cx="3064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%</a:t>
              </a:r>
            </a:p>
          </p:txBody>
        </p:sp>
        <p:sp>
          <p:nvSpPr>
            <p:cNvPr id="313" name="ZoneTexte 312">
              <a:extLst>
                <a:ext uri="{FF2B5EF4-FFF2-40B4-BE49-F238E27FC236}">
                  <a16:creationId xmlns:a16="http://schemas.microsoft.com/office/drawing/2014/main" id="{73853E64-5F24-4EA3-8CCA-750849550566}"/>
                </a:ext>
              </a:extLst>
            </p:cNvPr>
            <p:cNvSpPr txBox="1"/>
            <p:nvPr/>
          </p:nvSpPr>
          <p:spPr>
            <a:xfrm>
              <a:off x="7059092" y="3307134"/>
              <a:ext cx="1968488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err="1">
                  <a:solidFill>
                    <a:srgbClr val="000066"/>
                  </a:solidFill>
                </a:rPr>
                <a:t>Adjusted</a:t>
              </a:r>
              <a:r>
                <a:rPr lang="fr-FR" sz="1400" dirty="0">
                  <a:solidFill>
                    <a:srgbClr val="000066"/>
                  </a:solidFill>
                </a:rPr>
                <a:t> </a:t>
              </a:r>
              <a:r>
                <a:rPr lang="fr-FR" sz="1400" dirty="0" err="1">
                  <a:solidFill>
                    <a:srgbClr val="000066"/>
                  </a:solidFill>
                </a:rPr>
                <a:t>difference</a:t>
              </a:r>
              <a:r>
                <a:rPr lang="fr-FR" sz="1400" dirty="0">
                  <a:solidFill>
                    <a:srgbClr val="000066"/>
                  </a:solidFill>
                </a:rPr>
                <a:t> : </a:t>
              </a:r>
            </a:p>
            <a:p>
              <a:pPr algn="ctr"/>
              <a:r>
                <a:rPr lang="fr-FR" sz="1400" dirty="0">
                  <a:solidFill>
                    <a:srgbClr val="000066"/>
                  </a:solidFill>
                </a:rPr>
                <a:t>- 3.4%</a:t>
              </a:r>
            </a:p>
            <a:p>
              <a:pPr algn="ctr"/>
              <a:r>
                <a:rPr lang="fr-FR" sz="1400" dirty="0">
                  <a:solidFill>
                    <a:srgbClr val="000066"/>
                  </a:solidFill>
                </a:rPr>
                <a:t>(95% CI: - 6.7 to 0.0007)</a:t>
              </a:r>
            </a:p>
          </p:txBody>
        </p:sp>
        <p:sp>
          <p:nvSpPr>
            <p:cNvPr id="314" name="Line 106">
              <a:extLst>
                <a:ext uri="{FF2B5EF4-FFF2-40B4-BE49-F238E27FC236}">
                  <a16:creationId xmlns:a16="http://schemas.microsoft.com/office/drawing/2014/main" id="{505B3831-2A2E-4590-82FB-D925D261D3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6320" y="2329369"/>
              <a:ext cx="0" cy="2546973"/>
            </a:xfrm>
            <a:prstGeom prst="line">
              <a:avLst/>
            </a:prstGeom>
            <a:noFill/>
            <a:ln w="12700" cap="flat">
              <a:solidFill>
                <a:srgbClr val="01020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1400">
                <a:solidFill>
                  <a:srgbClr val="000066"/>
                </a:solidFill>
              </a:endParaRPr>
            </a:p>
          </p:txBody>
        </p:sp>
        <p:sp>
          <p:nvSpPr>
            <p:cNvPr id="316" name="Line 109">
              <a:extLst>
                <a:ext uri="{FF2B5EF4-FFF2-40B4-BE49-F238E27FC236}">
                  <a16:creationId xmlns:a16="http://schemas.microsoft.com/office/drawing/2014/main" id="{9A486360-3AEC-48A6-BCC6-CEF8FB36CF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1383" y="4296847"/>
              <a:ext cx="64937" cy="0"/>
            </a:xfrm>
            <a:prstGeom prst="line">
              <a:avLst/>
            </a:prstGeom>
            <a:noFill/>
            <a:ln w="12700" cap="flat">
              <a:solidFill>
                <a:srgbClr val="01020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1400">
                <a:solidFill>
                  <a:srgbClr val="000066"/>
                </a:solidFill>
              </a:endParaRPr>
            </a:p>
          </p:txBody>
        </p:sp>
        <p:sp>
          <p:nvSpPr>
            <p:cNvPr id="317" name="Line 110">
              <a:extLst>
                <a:ext uri="{FF2B5EF4-FFF2-40B4-BE49-F238E27FC236}">
                  <a16:creationId xmlns:a16="http://schemas.microsoft.com/office/drawing/2014/main" id="{F1B3C8E4-AFAA-47D0-87CA-600A96FF7A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1383" y="3815669"/>
              <a:ext cx="64937" cy="0"/>
            </a:xfrm>
            <a:prstGeom prst="line">
              <a:avLst/>
            </a:prstGeom>
            <a:noFill/>
            <a:ln w="12700" cap="flat">
              <a:solidFill>
                <a:srgbClr val="01020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1400">
                <a:solidFill>
                  <a:srgbClr val="000066"/>
                </a:solidFill>
              </a:endParaRPr>
            </a:p>
          </p:txBody>
        </p:sp>
        <p:sp>
          <p:nvSpPr>
            <p:cNvPr id="318" name="Line 111">
              <a:extLst>
                <a:ext uri="{FF2B5EF4-FFF2-40B4-BE49-F238E27FC236}">
                  <a16:creationId xmlns:a16="http://schemas.microsoft.com/office/drawing/2014/main" id="{DE18EE1E-C973-44B3-9FC7-DC05698746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1383" y="3350076"/>
              <a:ext cx="64937" cy="0"/>
            </a:xfrm>
            <a:prstGeom prst="line">
              <a:avLst/>
            </a:prstGeom>
            <a:noFill/>
            <a:ln w="12700" cap="flat">
              <a:solidFill>
                <a:srgbClr val="01020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1400">
                <a:solidFill>
                  <a:srgbClr val="000066"/>
                </a:solidFill>
              </a:endParaRPr>
            </a:p>
          </p:txBody>
        </p:sp>
        <p:sp>
          <p:nvSpPr>
            <p:cNvPr id="319" name="Line 112">
              <a:extLst>
                <a:ext uri="{FF2B5EF4-FFF2-40B4-BE49-F238E27FC236}">
                  <a16:creationId xmlns:a16="http://schemas.microsoft.com/office/drawing/2014/main" id="{AD4D1622-B141-46DC-8807-AC763DF622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1383" y="2866950"/>
              <a:ext cx="64937" cy="0"/>
            </a:xfrm>
            <a:prstGeom prst="line">
              <a:avLst/>
            </a:prstGeom>
            <a:noFill/>
            <a:ln w="12700" cap="flat">
              <a:solidFill>
                <a:srgbClr val="01020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1400">
                <a:solidFill>
                  <a:srgbClr val="000066"/>
                </a:solidFill>
              </a:endParaRPr>
            </a:p>
          </p:txBody>
        </p:sp>
        <p:sp>
          <p:nvSpPr>
            <p:cNvPr id="320" name="Line 113">
              <a:extLst>
                <a:ext uri="{FF2B5EF4-FFF2-40B4-BE49-F238E27FC236}">
                  <a16:creationId xmlns:a16="http://schemas.microsoft.com/office/drawing/2014/main" id="{968F5EB4-4A10-44A9-8EE8-4E96F6A721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1383" y="2385772"/>
              <a:ext cx="64937" cy="0"/>
            </a:xfrm>
            <a:prstGeom prst="line">
              <a:avLst/>
            </a:prstGeom>
            <a:noFill/>
            <a:ln w="12700" cap="flat">
              <a:solidFill>
                <a:srgbClr val="01020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1400">
                <a:solidFill>
                  <a:srgbClr val="000066"/>
                </a:solidFill>
              </a:endParaRPr>
            </a:p>
          </p:txBody>
        </p:sp>
        <p:sp>
          <p:nvSpPr>
            <p:cNvPr id="321" name="Line 114">
              <a:extLst>
                <a:ext uri="{FF2B5EF4-FFF2-40B4-BE49-F238E27FC236}">
                  <a16:creationId xmlns:a16="http://schemas.microsoft.com/office/drawing/2014/main" id="{31E571CE-BBD7-4098-85E5-71094AC949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6330" y="4774242"/>
              <a:ext cx="7866572" cy="0"/>
            </a:xfrm>
            <a:prstGeom prst="line">
              <a:avLst/>
            </a:prstGeom>
            <a:noFill/>
            <a:ln w="12700" cap="flat">
              <a:solidFill>
                <a:srgbClr val="01020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1400">
                <a:solidFill>
                  <a:srgbClr val="002060"/>
                </a:solidFill>
              </a:endParaRPr>
            </a:p>
          </p:txBody>
        </p:sp>
        <p:sp>
          <p:nvSpPr>
            <p:cNvPr id="324" name="Line 118">
              <a:extLst>
                <a:ext uri="{FF2B5EF4-FFF2-40B4-BE49-F238E27FC236}">
                  <a16:creationId xmlns:a16="http://schemas.microsoft.com/office/drawing/2014/main" id="{3F10806A-FDDE-4AA9-92F1-A7AF52B07B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04494" y="4774242"/>
              <a:ext cx="0" cy="64287"/>
            </a:xfrm>
            <a:prstGeom prst="line">
              <a:avLst/>
            </a:prstGeom>
            <a:noFill/>
            <a:ln w="12700" cap="flat">
              <a:solidFill>
                <a:srgbClr val="01020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1400">
                <a:solidFill>
                  <a:srgbClr val="000066"/>
                </a:solidFill>
              </a:endParaRPr>
            </a:p>
          </p:txBody>
        </p:sp>
        <p:sp>
          <p:nvSpPr>
            <p:cNvPr id="326" name="Line 120">
              <a:extLst>
                <a:ext uri="{FF2B5EF4-FFF2-40B4-BE49-F238E27FC236}">
                  <a16:creationId xmlns:a16="http://schemas.microsoft.com/office/drawing/2014/main" id="{87ADD0DA-BA29-4E2B-8E4C-E5708A3266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8273" y="4774242"/>
              <a:ext cx="0" cy="64287"/>
            </a:xfrm>
            <a:prstGeom prst="line">
              <a:avLst/>
            </a:prstGeom>
            <a:noFill/>
            <a:ln w="12700" cap="flat">
              <a:solidFill>
                <a:srgbClr val="01020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1400">
                <a:solidFill>
                  <a:srgbClr val="000066"/>
                </a:solidFill>
              </a:endParaRPr>
            </a:p>
          </p:txBody>
        </p:sp>
        <p:sp>
          <p:nvSpPr>
            <p:cNvPr id="328" name="Line 122">
              <a:extLst>
                <a:ext uri="{FF2B5EF4-FFF2-40B4-BE49-F238E27FC236}">
                  <a16:creationId xmlns:a16="http://schemas.microsoft.com/office/drawing/2014/main" id="{BA63BDD7-3609-4A75-854C-1641CD69A0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0082" y="4774242"/>
              <a:ext cx="0" cy="64287"/>
            </a:xfrm>
            <a:prstGeom prst="line">
              <a:avLst/>
            </a:prstGeom>
            <a:noFill/>
            <a:ln w="12700" cap="flat">
              <a:solidFill>
                <a:srgbClr val="01020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1400">
                <a:solidFill>
                  <a:srgbClr val="000066"/>
                </a:solidFill>
              </a:endParaRPr>
            </a:p>
          </p:txBody>
        </p:sp>
        <p:sp>
          <p:nvSpPr>
            <p:cNvPr id="330" name="Line 124">
              <a:extLst>
                <a:ext uri="{FF2B5EF4-FFF2-40B4-BE49-F238E27FC236}">
                  <a16:creationId xmlns:a16="http://schemas.microsoft.com/office/drawing/2014/main" id="{F51CD9F3-526C-43A5-B821-4DCD416121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3862" y="4774242"/>
              <a:ext cx="0" cy="64287"/>
            </a:xfrm>
            <a:prstGeom prst="line">
              <a:avLst/>
            </a:prstGeom>
            <a:noFill/>
            <a:ln w="12700" cap="flat">
              <a:solidFill>
                <a:srgbClr val="01020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1400">
                <a:solidFill>
                  <a:srgbClr val="000066"/>
                </a:solidFill>
              </a:endParaRPr>
            </a:p>
          </p:txBody>
        </p:sp>
        <p:sp>
          <p:nvSpPr>
            <p:cNvPr id="332" name="Line 126">
              <a:extLst>
                <a:ext uri="{FF2B5EF4-FFF2-40B4-BE49-F238E27FC236}">
                  <a16:creationId xmlns:a16="http://schemas.microsoft.com/office/drawing/2014/main" id="{6173A2E9-FCAD-44FE-9B8C-0B84378246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5672" y="4774242"/>
              <a:ext cx="0" cy="64287"/>
            </a:xfrm>
            <a:prstGeom prst="line">
              <a:avLst/>
            </a:prstGeom>
            <a:noFill/>
            <a:ln w="12700" cap="flat">
              <a:solidFill>
                <a:srgbClr val="01020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1400">
                <a:solidFill>
                  <a:srgbClr val="000066"/>
                </a:solidFill>
              </a:endParaRPr>
            </a:p>
          </p:txBody>
        </p:sp>
        <p:sp>
          <p:nvSpPr>
            <p:cNvPr id="334" name="Line 128">
              <a:extLst>
                <a:ext uri="{FF2B5EF4-FFF2-40B4-BE49-F238E27FC236}">
                  <a16:creationId xmlns:a16="http://schemas.microsoft.com/office/drawing/2014/main" id="{DB77C01D-BF8E-4B52-ADC1-7F6CB34BA1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3547" y="4774242"/>
              <a:ext cx="0" cy="64287"/>
            </a:xfrm>
            <a:prstGeom prst="line">
              <a:avLst/>
            </a:prstGeom>
            <a:noFill/>
            <a:ln w="12700" cap="flat">
              <a:solidFill>
                <a:srgbClr val="01020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1400">
                <a:solidFill>
                  <a:srgbClr val="000066"/>
                </a:solidFill>
              </a:endParaRPr>
            </a:p>
          </p:txBody>
        </p:sp>
        <p:sp>
          <p:nvSpPr>
            <p:cNvPr id="336" name="Line 130">
              <a:extLst>
                <a:ext uri="{FF2B5EF4-FFF2-40B4-BE49-F238E27FC236}">
                  <a16:creationId xmlns:a16="http://schemas.microsoft.com/office/drawing/2014/main" id="{EF44C55A-9742-4B32-A194-C0E305FCD1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7325" y="4774242"/>
              <a:ext cx="0" cy="64287"/>
            </a:xfrm>
            <a:prstGeom prst="line">
              <a:avLst/>
            </a:prstGeom>
            <a:noFill/>
            <a:ln w="12700" cap="flat">
              <a:solidFill>
                <a:srgbClr val="01020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1400">
                <a:solidFill>
                  <a:srgbClr val="000066"/>
                </a:solidFill>
              </a:endParaRPr>
            </a:p>
          </p:txBody>
        </p:sp>
        <p:sp>
          <p:nvSpPr>
            <p:cNvPr id="338" name="Line 132">
              <a:extLst>
                <a:ext uri="{FF2B5EF4-FFF2-40B4-BE49-F238E27FC236}">
                  <a16:creationId xmlns:a16="http://schemas.microsoft.com/office/drawing/2014/main" id="{91C1368A-4697-49D7-9CF2-5C5880F524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59134" y="4774242"/>
              <a:ext cx="0" cy="64287"/>
            </a:xfrm>
            <a:prstGeom prst="line">
              <a:avLst/>
            </a:prstGeom>
            <a:noFill/>
            <a:ln w="12700" cap="flat">
              <a:solidFill>
                <a:srgbClr val="01020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1400">
                <a:solidFill>
                  <a:srgbClr val="000066"/>
                </a:solidFill>
              </a:endParaRPr>
            </a:p>
          </p:txBody>
        </p:sp>
        <p:sp>
          <p:nvSpPr>
            <p:cNvPr id="340" name="Line 134">
              <a:extLst>
                <a:ext uri="{FF2B5EF4-FFF2-40B4-BE49-F238E27FC236}">
                  <a16:creationId xmlns:a16="http://schemas.microsoft.com/office/drawing/2014/main" id="{484E6663-14F2-492A-8576-D07A181F05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82914" y="4774242"/>
              <a:ext cx="0" cy="64287"/>
            </a:xfrm>
            <a:prstGeom prst="line">
              <a:avLst/>
            </a:prstGeom>
            <a:noFill/>
            <a:ln w="12700" cap="flat">
              <a:solidFill>
                <a:srgbClr val="01020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1400">
                <a:solidFill>
                  <a:srgbClr val="000066"/>
                </a:solidFill>
              </a:endParaRPr>
            </a:p>
          </p:txBody>
        </p:sp>
        <p:sp>
          <p:nvSpPr>
            <p:cNvPr id="342" name="Line 136">
              <a:extLst>
                <a:ext uri="{FF2B5EF4-FFF2-40B4-BE49-F238E27FC236}">
                  <a16:creationId xmlns:a16="http://schemas.microsoft.com/office/drawing/2014/main" id="{ABB95929-1EDF-407C-9DF4-96E18B4E0F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04723" y="4774242"/>
              <a:ext cx="0" cy="64287"/>
            </a:xfrm>
            <a:prstGeom prst="line">
              <a:avLst/>
            </a:prstGeom>
            <a:noFill/>
            <a:ln w="12700" cap="flat">
              <a:solidFill>
                <a:srgbClr val="01020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1400">
                <a:solidFill>
                  <a:srgbClr val="000066"/>
                </a:solidFill>
              </a:endParaRPr>
            </a:p>
          </p:txBody>
        </p:sp>
        <p:sp>
          <p:nvSpPr>
            <p:cNvPr id="344" name="Line 138">
              <a:extLst>
                <a:ext uri="{FF2B5EF4-FFF2-40B4-BE49-F238E27FC236}">
                  <a16:creationId xmlns:a16="http://schemas.microsoft.com/office/drawing/2014/main" id="{BF31DB8D-A798-412A-90B6-3F778648C1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14727" y="4774242"/>
              <a:ext cx="0" cy="64287"/>
            </a:xfrm>
            <a:prstGeom prst="line">
              <a:avLst/>
            </a:prstGeom>
            <a:noFill/>
            <a:ln w="12700" cap="flat">
              <a:solidFill>
                <a:srgbClr val="01020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1400">
                <a:solidFill>
                  <a:srgbClr val="000066"/>
                </a:solidFill>
              </a:endParaRPr>
            </a:p>
          </p:txBody>
        </p:sp>
        <p:sp>
          <p:nvSpPr>
            <p:cNvPr id="346" name="Line 140">
              <a:extLst>
                <a:ext uri="{FF2B5EF4-FFF2-40B4-BE49-F238E27FC236}">
                  <a16:creationId xmlns:a16="http://schemas.microsoft.com/office/drawing/2014/main" id="{58A00212-9B4C-4062-A905-4D36933B27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34569" y="4774242"/>
              <a:ext cx="0" cy="64287"/>
            </a:xfrm>
            <a:prstGeom prst="line">
              <a:avLst/>
            </a:prstGeom>
            <a:noFill/>
            <a:ln w="12700" cap="flat">
              <a:solidFill>
                <a:srgbClr val="01020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1400">
                <a:solidFill>
                  <a:srgbClr val="000066"/>
                </a:solidFill>
              </a:endParaRPr>
            </a:p>
          </p:txBody>
        </p:sp>
        <p:sp>
          <p:nvSpPr>
            <p:cNvPr id="416" name="Freeform 210">
              <a:extLst>
                <a:ext uri="{FF2B5EF4-FFF2-40B4-BE49-F238E27FC236}">
                  <a16:creationId xmlns:a16="http://schemas.microsoft.com/office/drawing/2014/main" id="{57D97E27-2270-4926-996A-E6730B9A7B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258" y="2537725"/>
              <a:ext cx="7414498" cy="2236406"/>
            </a:xfrm>
            <a:custGeom>
              <a:avLst/>
              <a:gdLst>
                <a:gd name="T0" fmla="*/ 0 w 3768"/>
                <a:gd name="T1" fmla="*/ 1148 h 1148"/>
                <a:gd name="T2" fmla="*/ 158 w 3768"/>
                <a:gd name="T3" fmla="*/ 293 h 1148"/>
                <a:gd name="T4" fmla="*/ 316 w 3768"/>
                <a:gd name="T5" fmla="*/ 114 h 1148"/>
                <a:gd name="T6" fmla="*/ 474 w 3768"/>
                <a:gd name="T7" fmla="*/ 58 h 1148"/>
                <a:gd name="T8" fmla="*/ 632 w 3768"/>
                <a:gd name="T9" fmla="*/ 46 h 1148"/>
                <a:gd name="T10" fmla="*/ 949 w 3768"/>
                <a:gd name="T11" fmla="*/ 7 h 1148"/>
                <a:gd name="T12" fmla="*/ 1421 w 3768"/>
                <a:gd name="T13" fmla="*/ 31 h 1148"/>
                <a:gd name="T14" fmla="*/ 1890 w 3768"/>
                <a:gd name="T15" fmla="*/ 0 h 1148"/>
                <a:gd name="T16" fmla="*/ 2364 w 3768"/>
                <a:gd name="T17" fmla="*/ 31 h 1148"/>
                <a:gd name="T18" fmla="*/ 2839 w 3768"/>
                <a:gd name="T19" fmla="*/ 58 h 1148"/>
                <a:gd name="T20" fmla="*/ 3312 w 3768"/>
                <a:gd name="T21" fmla="*/ 71 h 1148"/>
                <a:gd name="T22" fmla="*/ 3768 w 3768"/>
                <a:gd name="T23" fmla="*/ 52 h 1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68" h="1148">
                  <a:moveTo>
                    <a:pt x="0" y="1148"/>
                  </a:moveTo>
                  <a:lnTo>
                    <a:pt x="158" y="293"/>
                  </a:lnTo>
                  <a:lnTo>
                    <a:pt x="316" y="114"/>
                  </a:lnTo>
                  <a:lnTo>
                    <a:pt x="474" y="58"/>
                  </a:lnTo>
                  <a:lnTo>
                    <a:pt x="632" y="46"/>
                  </a:lnTo>
                  <a:lnTo>
                    <a:pt x="949" y="7"/>
                  </a:lnTo>
                  <a:lnTo>
                    <a:pt x="1421" y="31"/>
                  </a:lnTo>
                  <a:lnTo>
                    <a:pt x="1890" y="0"/>
                  </a:lnTo>
                  <a:lnTo>
                    <a:pt x="2364" y="31"/>
                  </a:lnTo>
                  <a:lnTo>
                    <a:pt x="2839" y="58"/>
                  </a:lnTo>
                  <a:lnTo>
                    <a:pt x="3312" y="71"/>
                  </a:lnTo>
                  <a:lnTo>
                    <a:pt x="3768" y="52"/>
                  </a:lnTo>
                </a:path>
              </a:pathLst>
            </a:custGeom>
            <a:noFill/>
            <a:ln w="28575" cap="rnd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1400"/>
            </a:p>
          </p:txBody>
        </p:sp>
        <p:sp>
          <p:nvSpPr>
            <p:cNvPr id="441" name="Freeform 235">
              <a:extLst>
                <a:ext uri="{FF2B5EF4-FFF2-40B4-BE49-F238E27FC236}">
                  <a16:creationId xmlns:a16="http://schemas.microsoft.com/office/drawing/2014/main" id="{01ECD4A9-2909-4F52-A3F2-FBDADA9426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452" y="2551366"/>
              <a:ext cx="7414498" cy="2222769"/>
            </a:xfrm>
            <a:custGeom>
              <a:avLst/>
              <a:gdLst>
                <a:gd name="T0" fmla="*/ 0 w 3768"/>
                <a:gd name="T1" fmla="*/ 1141 h 1141"/>
                <a:gd name="T2" fmla="*/ 158 w 3768"/>
                <a:gd name="T3" fmla="*/ 259 h 1141"/>
                <a:gd name="T4" fmla="*/ 316 w 3768"/>
                <a:gd name="T5" fmla="*/ 76 h 1141"/>
                <a:gd name="T6" fmla="*/ 474 w 3768"/>
                <a:gd name="T7" fmla="*/ 51 h 1141"/>
                <a:gd name="T8" fmla="*/ 624 w 3768"/>
                <a:gd name="T9" fmla="*/ 64 h 1141"/>
                <a:gd name="T10" fmla="*/ 941 w 3768"/>
                <a:gd name="T11" fmla="*/ 0 h 1141"/>
                <a:gd name="T12" fmla="*/ 1415 w 3768"/>
                <a:gd name="T13" fmla="*/ 39 h 1141"/>
                <a:gd name="T14" fmla="*/ 1890 w 3768"/>
                <a:gd name="T15" fmla="*/ 18 h 1141"/>
                <a:gd name="T16" fmla="*/ 2362 w 3768"/>
                <a:gd name="T17" fmla="*/ 51 h 1141"/>
                <a:gd name="T18" fmla="*/ 2837 w 3768"/>
                <a:gd name="T19" fmla="*/ 76 h 1141"/>
                <a:gd name="T20" fmla="*/ 3312 w 3768"/>
                <a:gd name="T21" fmla="*/ 88 h 1141"/>
                <a:gd name="T22" fmla="*/ 3768 w 3768"/>
                <a:gd name="T23" fmla="*/ 88 h 1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68" h="1141">
                  <a:moveTo>
                    <a:pt x="0" y="1141"/>
                  </a:moveTo>
                  <a:lnTo>
                    <a:pt x="158" y="259"/>
                  </a:lnTo>
                  <a:lnTo>
                    <a:pt x="316" y="76"/>
                  </a:lnTo>
                  <a:lnTo>
                    <a:pt x="474" y="51"/>
                  </a:lnTo>
                  <a:lnTo>
                    <a:pt x="624" y="64"/>
                  </a:lnTo>
                  <a:lnTo>
                    <a:pt x="941" y="0"/>
                  </a:lnTo>
                  <a:lnTo>
                    <a:pt x="1415" y="39"/>
                  </a:lnTo>
                  <a:lnTo>
                    <a:pt x="1890" y="18"/>
                  </a:lnTo>
                  <a:lnTo>
                    <a:pt x="2362" y="51"/>
                  </a:lnTo>
                  <a:lnTo>
                    <a:pt x="2837" y="76"/>
                  </a:lnTo>
                  <a:lnTo>
                    <a:pt x="3312" y="88"/>
                  </a:lnTo>
                  <a:lnTo>
                    <a:pt x="3768" y="88"/>
                  </a:lnTo>
                </a:path>
              </a:pathLst>
            </a:custGeom>
            <a:noFill/>
            <a:ln w="28575" cap="rnd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1400"/>
            </a:p>
          </p:txBody>
        </p:sp>
        <p:sp>
          <p:nvSpPr>
            <p:cNvPr id="442" name="ZoneTexte 441">
              <a:extLst>
                <a:ext uri="{FF2B5EF4-FFF2-40B4-BE49-F238E27FC236}">
                  <a16:creationId xmlns:a16="http://schemas.microsoft.com/office/drawing/2014/main" id="{2B6D3F4D-7485-4154-AF8A-7EE59DAA39E1}"/>
                </a:ext>
              </a:extLst>
            </p:cNvPr>
            <p:cNvSpPr txBox="1"/>
            <p:nvPr/>
          </p:nvSpPr>
          <p:spPr>
            <a:xfrm>
              <a:off x="554489" y="4863952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>
                  <a:solidFill>
                    <a:srgbClr val="000066"/>
                  </a:solidFill>
                </a:rPr>
                <a:t>0</a:t>
              </a:r>
            </a:p>
          </p:txBody>
        </p:sp>
        <p:sp>
          <p:nvSpPr>
            <p:cNvPr id="444" name="ZoneTexte 443">
              <a:extLst>
                <a:ext uri="{FF2B5EF4-FFF2-40B4-BE49-F238E27FC236}">
                  <a16:creationId xmlns:a16="http://schemas.microsoft.com/office/drawing/2014/main" id="{2A136BDB-EA50-4636-9C55-48719F41B1FC}"/>
                </a:ext>
              </a:extLst>
            </p:cNvPr>
            <p:cNvSpPr txBox="1"/>
            <p:nvPr/>
          </p:nvSpPr>
          <p:spPr>
            <a:xfrm>
              <a:off x="1174409" y="4863952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>
                  <a:solidFill>
                    <a:srgbClr val="000066"/>
                  </a:solidFill>
                </a:rPr>
                <a:t>8</a:t>
              </a:r>
            </a:p>
          </p:txBody>
        </p:sp>
        <p:sp>
          <p:nvSpPr>
            <p:cNvPr id="446" name="ZoneTexte 445">
              <a:extLst>
                <a:ext uri="{FF2B5EF4-FFF2-40B4-BE49-F238E27FC236}">
                  <a16:creationId xmlns:a16="http://schemas.microsoft.com/office/drawing/2014/main" id="{47F300D0-AD24-4575-BCA8-56773FFCA9F5}"/>
                </a:ext>
              </a:extLst>
            </p:cNvPr>
            <p:cNvSpPr txBox="1"/>
            <p:nvPr/>
          </p:nvSpPr>
          <p:spPr>
            <a:xfrm>
              <a:off x="1754249" y="4863952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>
                  <a:solidFill>
                    <a:srgbClr val="000066"/>
                  </a:solidFill>
                </a:rPr>
                <a:t>16</a:t>
              </a:r>
            </a:p>
          </p:txBody>
        </p:sp>
        <p:sp>
          <p:nvSpPr>
            <p:cNvPr id="448" name="ZoneTexte 447">
              <a:extLst>
                <a:ext uri="{FF2B5EF4-FFF2-40B4-BE49-F238E27FC236}">
                  <a16:creationId xmlns:a16="http://schemas.microsoft.com/office/drawing/2014/main" id="{AAADBDBC-4B0D-4E12-944E-8676FDCB42CD}"/>
                </a:ext>
              </a:extLst>
            </p:cNvPr>
            <p:cNvSpPr txBox="1"/>
            <p:nvPr/>
          </p:nvSpPr>
          <p:spPr>
            <a:xfrm>
              <a:off x="2374169" y="4863952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>
                  <a:solidFill>
                    <a:srgbClr val="000066"/>
                  </a:solidFill>
                </a:rPr>
                <a:t>24</a:t>
              </a:r>
            </a:p>
          </p:txBody>
        </p:sp>
        <p:sp>
          <p:nvSpPr>
            <p:cNvPr id="450" name="ZoneTexte 449">
              <a:extLst>
                <a:ext uri="{FF2B5EF4-FFF2-40B4-BE49-F238E27FC236}">
                  <a16:creationId xmlns:a16="http://schemas.microsoft.com/office/drawing/2014/main" id="{615CF4A4-9BA0-4A1C-A517-F0F6FF7E8BC3}"/>
                </a:ext>
              </a:extLst>
            </p:cNvPr>
            <p:cNvSpPr txBox="1"/>
            <p:nvPr/>
          </p:nvSpPr>
          <p:spPr>
            <a:xfrm>
              <a:off x="2994089" y="4863952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>
                  <a:solidFill>
                    <a:srgbClr val="000066"/>
                  </a:solidFill>
                </a:rPr>
                <a:t>32</a:t>
              </a:r>
            </a:p>
          </p:txBody>
        </p:sp>
        <p:sp>
          <p:nvSpPr>
            <p:cNvPr id="452" name="ZoneTexte 451">
              <a:extLst>
                <a:ext uri="{FF2B5EF4-FFF2-40B4-BE49-F238E27FC236}">
                  <a16:creationId xmlns:a16="http://schemas.microsoft.com/office/drawing/2014/main" id="{EEADC0AB-2037-424E-839A-0757D693B233}"/>
                </a:ext>
              </a:extLst>
            </p:cNvPr>
            <p:cNvSpPr txBox="1"/>
            <p:nvPr/>
          </p:nvSpPr>
          <p:spPr>
            <a:xfrm>
              <a:off x="3614005" y="4863952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>
                  <a:solidFill>
                    <a:srgbClr val="000066"/>
                  </a:solidFill>
                </a:rPr>
                <a:t>40</a:t>
              </a:r>
            </a:p>
          </p:txBody>
        </p:sp>
        <p:sp>
          <p:nvSpPr>
            <p:cNvPr id="454" name="ZoneTexte 453">
              <a:extLst>
                <a:ext uri="{FF2B5EF4-FFF2-40B4-BE49-F238E27FC236}">
                  <a16:creationId xmlns:a16="http://schemas.microsoft.com/office/drawing/2014/main" id="{CA46EE77-2D05-485D-8C44-3DAE51068981}"/>
                </a:ext>
              </a:extLst>
            </p:cNvPr>
            <p:cNvSpPr txBox="1"/>
            <p:nvPr/>
          </p:nvSpPr>
          <p:spPr>
            <a:xfrm>
              <a:off x="4233926" y="4863952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>
                  <a:solidFill>
                    <a:srgbClr val="000066"/>
                  </a:solidFill>
                </a:rPr>
                <a:t>48</a:t>
              </a:r>
            </a:p>
          </p:txBody>
        </p:sp>
        <p:sp>
          <p:nvSpPr>
            <p:cNvPr id="456" name="ZoneTexte 455">
              <a:extLst>
                <a:ext uri="{FF2B5EF4-FFF2-40B4-BE49-F238E27FC236}">
                  <a16:creationId xmlns:a16="http://schemas.microsoft.com/office/drawing/2014/main" id="{9477E378-6539-40B1-A4AD-BD0B3DC84168}"/>
                </a:ext>
              </a:extLst>
            </p:cNvPr>
            <p:cNvSpPr txBox="1"/>
            <p:nvPr/>
          </p:nvSpPr>
          <p:spPr>
            <a:xfrm>
              <a:off x="4853845" y="4863952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>
                  <a:solidFill>
                    <a:srgbClr val="000066"/>
                  </a:solidFill>
                </a:rPr>
                <a:t>56</a:t>
              </a:r>
            </a:p>
          </p:txBody>
        </p:sp>
        <p:sp>
          <p:nvSpPr>
            <p:cNvPr id="458" name="ZoneTexte 457">
              <a:extLst>
                <a:ext uri="{FF2B5EF4-FFF2-40B4-BE49-F238E27FC236}">
                  <a16:creationId xmlns:a16="http://schemas.microsoft.com/office/drawing/2014/main" id="{68B29089-83A9-4F20-8393-5C5D630BBD79}"/>
                </a:ext>
              </a:extLst>
            </p:cNvPr>
            <p:cNvSpPr txBox="1"/>
            <p:nvPr/>
          </p:nvSpPr>
          <p:spPr>
            <a:xfrm>
              <a:off x="5473763" y="4863952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>
                  <a:solidFill>
                    <a:srgbClr val="000066"/>
                  </a:solidFill>
                </a:rPr>
                <a:t>64</a:t>
              </a:r>
            </a:p>
          </p:txBody>
        </p:sp>
        <p:sp>
          <p:nvSpPr>
            <p:cNvPr id="460" name="ZoneTexte 459">
              <a:extLst>
                <a:ext uri="{FF2B5EF4-FFF2-40B4-BE49-F238E27FC236}">
                  <a16:creationId xmlns:a16="http://schemas.microsoft.com/office/drawing/2014/main" id="{D9796A97-A3C1-4BF7-AB9C-787FC0B333FB}"/>
                </a:ext>
              </a:extLst>
            </p:cNvPr>
            <p:cNvSpPr txBox="1"/>
            <p:nvPr/>
          </p:nvSpPr>
          <p:spPr>
            <a:xfrm>
              <a:off x="6093682" y="4863952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>
                  <a:solidFill>
                    <a:srgbClr val="000066"/>
                  </a:solidFill>
                </a:rPr>
                <a:t>72</a:t>
              </a:r>
            </a:p>
          </p:txBody>
        </p:sp>
        <p:sp>
          <p:nvSpPr>
            <p:cNvPr id="462" name="ZoneTexte 461">
              <a:extLst>
                <a:ext uri="{FF2B5EF4-FFF2-40B4-BE49-F238E27FC236}">
                  <a16:creationId xmlns:a16="http://schemas.microsoft.com/office/drawing/2014/main" id="{20C679BE-AA05-44ED-8DBC-E68DB1A2A7E7}"/>
                </a:ext>
              </a:extLst>
            </p:cNvPr>
            <p:cNvSpPr txBox="1"/>
            <p:nvPr/>
          </p:nvSpPr>
          <p:spPr>
            <a:xfrm>
              <a:off x="6713601" y="4863952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>
                  <a:solidFill>
                    <a:srgbClr val="000066"/>
                  </a:solidFill>
                </a:rPr>
                <a:t>80</a:t>
              </a:r>
            </a:p>
          </p:txBody>
        </p:sp>
        <p:sp>
          <p:nvSpPr>
            <p:cNvPr id="464" name="ZoneTexte 463">
              <a:extLst>
                <a:ext uri="{FF2B5EF4-FFF2-40B4-BE49-F238E27FC236}">
                  <a16:creationId xmlns:a16="http://schemas.microsoft.com/office/drawing/2014/main" id="{63225BA2-8518-4FA8-AF71-34FD97377620}"/>
                </a:ext>
              </a:extLst>
            </p:cNvPr>
            <p:cNvSpPr txBox="1"/>
            <p:nvPr/>
          </p:nvSpPr>
          <p:spPr>
            <a:xfrm>
              <a:off x="7333521" y="4863952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>
                  <a:solidFill>
                    <a:srgbClr val="000066"/>
                  </a:solidFill>
                </a:rPr>
                <a:t>88</a:t>
              </a:r>
            </a:p>
          </p:txBody>
        </p:sp>
        <p:sp>
          <p:nvSpPr>
            <p:cNvPr id="466" name="ZoneTexte 465">
              <a:extLst>
                <a:ext uri="{FF2B5EF4-FFF2-40B4-BE49-F238E27FC236}">
                  <a16:creationId xmlns:a16="http://schemas.microsoft.com/office/drawing/2014/main" id="{A6596C08-1727-40E6-BAB5-0A638F17E80B}"/>
                </a:ext>
              </a:extLst>
            </p:cNvPr>
            <p:cNvSpPr txBox="1"/>
            <p:nvPr/>
          </p:nvSpPr>
          <p:spPr>
            <a:xfrm>
              <a:off x="7953438" y="4863952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>
                  <a:solidFill>
                    <a:srgbClr val="000066"/>
                  </a:solidFill>
                </a:rPr>
                <a:t>96</a:t>
              </a:r>
            </a:p>
          </p:txBody>
        </p:sp>
        <p:sp>
          <p:nvSpPr>
            <p:cNvPr id="468" name="ZoneTexte 467">
              <a:extLst>
                <a:ext uri="{FF2B5EF4-FFF2-40B4-BE49-F238E27FC236}">
                  <a16:creationId xmlns:a16="http://schemas.microsoft.com/office/drawing/2014/main" id="{10606A38-9FED-4282-95C3-381C1E12A78D}"/>
                </a:ext>
              </a:extLst>
            </p:cNvPr>
            <p:cNvSpPr txBox="1"/>
            <p:nvPr/>
          </p:nvSpPr>
          <p:spPr>
            <a:xfrm>
              <a:off x="353748" y="4676300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400" dirty="0">
                  <a:solidFill>
                    <a:srgbClr val="000066"/>
                  </a:solidFill>
                </a:rPr>
                <a:t>0</a:t>
              </a:r>
            </a:p>
          </p:txBody>
        </p:sp>
        <p:sp>
          <p:nvSpPr>
            <p:cNvPr id="469" name="ZoneTexte 468">
              <a:extLst>
                <a:ext uri="{FF2B5EF4-FFF2-40B4-BE49-F238E27FC236}">
                  <a16:creationId xmlns:a16="http://schemas.microsoft.com/office/drawing/2014/main" id="{8C77FAA3-FDB7-4F79-BC4E-4CB8A7029D6A}"/>
                </a:ext>
              </a:extLst>
            </p:cNvPr>
            <p:cNvSpPr txBox="1"/>
            <p:nvPr/>
          </p:nvSpPr>
          <p:spPr>
            <a:xfrm>
              <a:off x="273596" y="4195916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400" dirty="0">
                  <a:solidFill>
                    <a:srgbClr val="000066"/>
                  </a:solidFill>
                </a:rPr>
                <a:t>20</a:t>
              </a:r>
            </a:p>
          </p:txBody>
        </p:sp>
        <p:sp>
          <p:nvSpPr>
            <p:cNvPr id="470" name="ZoneTexte 469">
              <a:extLst>
                <a:ext uri="{FF2B5EF4-FFF2-40B4-BE49-F238E27FC236}">
                  <a16:creationId xmlns:a16="http://schemas.microsoft.com/office/drawing/2014/main" id="{65863738-3C65-49CB-ABCF-C80B612C6A91}"/>
                </a:ext>
              </a:extLst>
            </p:cNvPr>
            <p:cNvSpPr txBox="1"/>
            <p:nvPr/>
          </p:nvSpPr>
          <p:spPr>
            <a:xfrm>
              <a:off x="273596" y="3715517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400" dirty="0">
                  <a:solidFill>
                    <a:srgbClr val="000066"/>
                  </a:solidFill>
                </a:rPr>
                <a:t>40</a:t>
              </a:r>
            </a:p>
          </p:txBody>
        </p:sp>
        <p:sp>
          <p:nvSpPr>
            <p:cNvPr id="471" name="ZoneTexte 470">
              <a:extLst>
                <a:ext uri="{FF2B5EF4-FFF2-40B4-BE49-F238E27FC236}">
                  <a16:creationId xmlns:a16="http://schemas.microsoft.com/office/drawing/2014/main" id="{A5D67CEC-B774-46CC-B6D3-B3623B964AEB}"/>
                </a:ext>
              </a:extLst>
            </p:cNvPr>
            <p:cNvSpPr txBox="1"/>
            <p:nvPr/>
          </p:nvSpPr>
          <p:spPr>
            <a:xfrm>
              <a:off x="273596" y="3235136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400" dirty="0">
                  <a:solidFill>
                    <a:srgbClr val="000066"/>
                  </a:solidFill>
                </a:rPr>
                <a:t>60</a:t>
              </a:r>
            </a:p>
          </p:txBody>
        </p:sp>
        <p:sp>
          <p:nvSpPr>
            <p:cNvPr id="472" name="ZoneTexte 471">
              <a:extLst>
                <a:ext uri="{FF2B5EF4-FFF2-40B4-BE49-F238E27FC236}">
                  <a16:creationId xmlns:a16="http://schemas.microsoft.com/office/drawing/2014/main" id="{A5BD6999-E026-4E9A-9F96-6F7F313C84AC}"/>
                </a:ext>
              </a:extLst>
            </p:cNvPr>
            <p:cNvSpPr txBox="1"/>
            <p:nvPr/>
          </p:nvSpPr>
          <p:spPr>
            <a:xfrm>
              <a:off x="273596" y="2754763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400" dirty="0">
                  <a:solidFill>
                    <a:srgbClr val="000066"/>
                  </a:solidFill>
                </a:rPr>
                <a:t>80</a:t>
              </a:r>
            </a:p>
          </p:txBody>
        </p:sp>
        <p:sp>
          <p:nvSpPr>
            <p:cNvPr id="473" name="ZoneTexte 472">
              <a:extLst>
                <a:ext uri="{FF2B5EF4-FFF2-40B4-BE49-F238E27FC236}">
                  <a16:creationId xmlns:a16="http://schemas.microsoft.com/office/drawing/2014/main" id="{0D632AB9-F831-4A55-ABDE-5111A82BDD79}"/>
                </a:ext>
              </a:extLst>
            </p:cNvPr>
            <p:cNvSpPr txBox="1"/>
            <p:nvPr/>
          </p:nvSpPr>
          <p:spPr>
            <a:xfrm>
              <a:off x="183820" y="2274379"/>
              <a:ext cx="4539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400" dirty="0">
                  <a:solidFill>
                    <a:srgbClr val="000066"/>
                  </a:solidFill>
                </a:rPr>
                <a:t>100</a:t>
              </a:r>
            </a:p>
          </p:txBody>
        </p:sp>
        <p:sp>
          <p:nvSpPr>
            <p:cNvPr id="474" name="ZoneTexte 473">
              <a:extLst>
                <a:ext uri="{FF2B5EF4-FFF2-40B4-BE49-F238E27FC236}">
                  <a16:creationId xmlns:a16="http://schemas.microsoft.com/office/drawing/2014/main" id="{24FC9356-6574-4E4D-A4B7-616DA95822F2}"/>
                </a:ext>
              </a:extLst>
            </p:cNvPr>
            <p:cNvSpPr txBox="1"/>
            <p:nvPr/>
          </p:nvSpPr>
          <p:spPr>
            <a:xfrm>
              <a:off x="980120" y="3194247"/>
              <a:ext cx="4122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FF6600"/>
                  </a:solidFill>
                  <a:latin typeface="+mj-lt"/>
                </a:rPr>
                <a:t>70</a:t>
              </a:r>
            </a:p>
          </p:txBody>
        </p:sp>
        <p:sp>
          <p:nvSpPr>
            <p:cNvPr id="475" name="ZoneTexte 474">
              <a:extLst>
                <a:ext uri="{FF2B5EF4-FFF2-40B4-BE49-F238E27FC236}">
                  <a16:creationId xmlns:a16="http://schemas.microsoft.com/office/drawing/2014/main" id="{578ABBE2-A736-4C98-B931-88A45C4A4EEB}"/>
                </a:ext>
              </a:extLst>
            </p:cNvPr>
            <p:cNvSpPr txBox="1"/>
            <p:nvPr/>
          </p:nvSpPr>
          <p:spPr>
            <a:xfrm>
              <a:off x="1173457" y="2925490"/>
              <a:ext cx="4122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FF6600"/>
                  </a:solidFill>
                  <a:latin typeface="+mj-lt"/>
                </a:rPr>
                <a:t>85</a:t>
              </a:r>
            </a:p>
          </p:txBody>
        </p:sp>
        <p:sp>
          <p:nvSpPr>
            <p:cNvPr id="476" name="ZoneTexte 475">
              <a:extLst>
                <a:ext uri="{FF2B5EF4-FFF2-40B4-BE49-F238E27FC236}">
                  <a16:creationId xmlns:a16="http://schemas.microsoft.com/office/drawing/2014/main" id="{35CC4DF3-935B-49D3-BCD5-D011C89372E9}"/>
                </a:ext>
              </a:extLst>
            </p:cNvPr>
            <p:cNvSpPr txBox="1"/>
            <p:nvPr/>
          </p:nvSpPr>
          <p:spPr>
            <a:xfrm>
              <a:off x="1413784" y="2767615"/>
              <a:ext cx="4122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FF6600"/>
                  </a:solidFill>
                  <a:latin typeface="+mj-lt"/>
                </a:rPr>
                <a:t>89</a:t>
              </a:r>
            </a:p>
          </p:txBody>
        </p:sp>
        <p:sp>
          <p:nvSpPr>
            <p:cNvPr id="477" name="ZoneTexte 476">
              <a:extLst>
                <a:ext uri="{FF2B5EF4-FFF2-40B4-BE49-F238E27FC236}">
                  <a16:creationId xmlns:a16="http://schemas.microsoft.com/office/drawing/2014/main" id="{3E7DE401-9C51-4C21-B058-0A1D81C3AAFF}"/>
                </a:ext>
              </a:extLst>
            </p:cNvPr>
            <p:cNvSpPr txBox="1"/>
            <p:nvPr/>
          </p:nvSpPr>
          <p:spPr>
            <a:xfrm>
              <a:off x="2378667" y="2639041"/>
              <a:ext cx="4122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FF6600"/>
                  </a:solidFill>
                  <a:latin typeface="+mj-lt"/>
                </a:rPr>
                <a:t>93</a:t>
              </a:r>
            </a:p>
          </p:txBody>
        </p:sp>
        <p:sp>
          <p:nvSpPr>
            <p:cNvPr id="478" name="ZoneTexte 477">
              <a:extLst>
                <a:ext uri="{FF2B5EF4-FFF2-40B4-BE49-F238E27FC236}">
                  <a16:creationId xmlns:a16="http://schemas.microsoft.com/office/drawing/2014/main" id="{C9902132-9153-4B4F-A5DF-478C6DEB8182}"/>
                </a:ext>
              </a:extLst>
            </p:cNvPr>
            <p:cNvSpPr txBox="1"/>
            <p:nvPr/>
          </p:nvSpPr>
          <p:spPr>
            <a:xfrm>
              <a:off x="3332532" y="2276643"/>
              <a:ext cx="4122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FF6600"/>
                  </a:solidFill>
                  <a:latin typeface="+mj-lt"/>
                </a:rPr>
                <a:t>91</a:t>
              </a:r>
            </a:p>
          </p:txBody>
        </p:sp>
        <p:sp>
          <p:nvSpPr>
            <p:cNvPr id="479" name="ZoneTexte 478">
              <a:extLst>
                <a:ext uri="{FF2B5EF4-FFF2-40B4-BE49-F238E27FC236}">
                  <a16:creationId xmlns:a16="http://schemas.microsoft.com/office/drawing/2014/main" id="{C9E6C9EB-49D0-4D56-8DEF-C385C23F1D7D}"/>
                </a:ext>
              </a:extLst>
            </p:cNvPr>
            <p:cNvSpPr txBox="1"/>
            <p:nvPr/>
          </p:nvSpPr>
          <p:spPr>
            <a:xfrm>
              <a:off x="1773705" y="2309545"/>
              <a:ext cx="4122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FF6600"/>
                  </a:solidFill>
                  <a:latin typeface="+mj-lt"/>
                </a:rPr>
                <a:t>90</a:t>
              </a:r>
            </a:p>
          </p:txBody>
        </p:sp>
        <p:sp>
          <p:nvSpPr>
            <p:cNvPr id="480" name="ZoneTexte 479">
              <a:extLst>
                <a:ext uri="{FF2B5EF4-FFF2-40B4-BE49-F238E27FC236}">
                  <a16:creationId xmlns:a16="http://schemas.microsoft.com/office/drawing/2014/main" id="{0726B96F-DCB3-48EE-B759-2BE98F644CBF}"/>
                </a:ext>
              </a:extLst>
            </p:cNvPr>
            <p:cNvSpPr txBox="1"/>
            <p:nvPr/>
          </p:nvSpPr>
          <p:spPr>
            <a:xfrm>
              <a:off x="4139231" y="2209859"/>
              <a:ext cx="5822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FF6600"/>
                  </a:solidFill>
                  <a:latin typeface="+mj-lt"/>
                </a:rPr>
                <a:t>93.3</a:t>
              </a:r>
            </a:p>
          </p:txBody>
        </p:sp>
        <p:sp>
          <p:nvSpPr>
            <p:cNvPr id="481" name="ZoneTexte 480">
              <a:extLst>
                <a:ext uri="{FF2B5EF4-FFF2-40B4-BE49-F238E27FC236}">
                  <a16:creationId xmlns:a16="http://schemas.microsoft.com/office/drawing/2014/main" id="{E9285074-9009-47A6-9A98-1DBBCE7A70AB}"/>
                </a:ext>
              </a:extLst>
            </p:cNvPr>
            <p:cNvSpPr txBox="1"/>
            <p:nvPr/>
          </p:nvSpPr>
          <p:spPr>
            <a:xfrm>
              <a:off x="5188887" y="2298131"/>
              <a:ext cx="4122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FF6600"/>
                  </a:solidFill>
                  <a:latin typeface="+mj-lt"/>
                </a:rPr>
                <a:t>91</a:t>
              </a:r>
            </a:p>
          </p:txBody>
        </p:sp>
        <p:sp>
          <p:nvSpPr>
            <p:cNvPr id="482" name="ZoneTexte 481">
              <a:extLst>
                <a:ext uri="{FF2B5EF4-FFF2-40B4-BE49-F238E27FC236}">
                  <a16:creationId xmlns:a16="http://schemas.microsoft.com/office/drawing/2014/main" id="{F04A23D9-F138-482D-A371-A15828AC61D8}"/>
                </a:ext>
              </a:extLst>
            </p:cNvPr>
            <p:cNvSpPr txBox="1"/>
            <p:nvPr/>
          </p:nvSpPr>
          <p:spPr>
            <a:xfrm>
              <a:off x="6130454" y="2341693"/>
              <a:ext cx="4122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FF6600"/>
                  </a:solidFill>
                  <a:latin typeface="+mj-lt"/>
                </a:rPr>
                <a:t>89</a:t>
              </a:r>
            </a:p>
          </p:txBody>
        </p:sp>
        <p:sp>
          <p:nvSpPr>
            <p:cNvPr id="483" name="ZoneTexte 482">
              <a:extLst>
                <a:ext uri="{FF2B5EF4-FFF2-40B4-BE49-F238E27FC236}">
                  <a16:creationId xmlns:a16="http://schemas.microsoft.com/office/drawing/2014/main" id="{D8F057AF-6272-42FF-ADFA-3BD32A74FAAC}"/>
                </a:ext>
              </a:extLst>
            </p:cNvPr>
            <p:cNvSpPr txBox="1"/>
            <p:nvPr/>
          </p:nvSpPr>
          <p:spPr>
            <a:xfrm>
              <a:off x="7061201" y="2339741"/>
              <a:ext cx="4122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FF6600"/>
                  </a:solidFill>
                  <a:latin typeface="+mj-lt"/>
                </a:rPr>
                <a:t>88</a:t>
              </a:r>
            </a:p>
          </p:txBody>
        </p:sp>
        <p:sp>
          <p:nvSpPr>
            <p:cNvPr id="484" name="ZoneTexte 483">
              <a:extLst>
                <a:ext uri="{FF2B5EF4-FFF2-40B4-BE49-F238E27FC236}">
                  <a16:creationId xmlns:a16="http://schemas.microsoft.com/office/drawing/2014/main" id="{06C56128-9021-4B76-88EF-29458D56EC0D}"/>
                </a:ext>
              </a:extLst>
            </p:cNvPr>
            <p:cNvSpPr txBox="1"/>
            <p:nvPr/>
          </p:nvSpPr>
          <p:spPr>
            <a:xfrm>
              <a:off x="7863696" y="2329385"/>
              <a:ext cx="5822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FF6600"/>
                  </a:solidFill>
                  <a:latin typeface="+mj-lt"/>
                </a:rPr>
                <a:t>89,5</a:t>
              </a:r>
            </a:p>
          </p:txBody>
        </p:sp>
        <p:sp>
          <p:nvSpPr>
            <p:cNvPr id="485" name="ZoneTexte 484">
              <a:extLst>
                <a:ext uri="{FF2B5EF4-FFF2-40B4-BE49-F238E27FC236}">
                  <a16:creationId xmlns:a16="http://schemas.microsoft.com/office/drawing/2014/main" id="{31919F0C-1E1E-4166-B1F5-EB1598A517E3}"/>
                </a:ext>
              </a:extLst>
            </p:cNvPr>
            <p:cNvSpPr txBox="1"/>
            <p:nvPr/>
          </p:nvSpPr>
          <p:spPr>
            <a:xfrm>
              <a:off x="655525" y="2744718"/>
              <a:ext cx="4122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000066"/>
                  </a:solidFill>
                  <a:latin typeface="+mj-lt"/>
                </a:rPr>
                <a:t>72</a:t>
              </a:r>
            </a:p>
          </p:txBody>
        </p:sp>
        <p:sp>
          <p:nvSpPr>
            <p:cNvPr id="486" name="ZoneTexte 485">
              <a:extLst>
                <a:ext uri="{FF2B5EF4-FFF2-40B4-BE49-F238E27FC236}">
                  <a16:creationId xmlns:a16="http://schemas.microsoft.com/office/drawing/2014/main" id="{D70CABD4-C6C7-4506-BD65-7BBF4B832025}"/>
                </a:ext>
              </a:extLst>
            </p:cNvPr>
            <p:cNvSpPr txBox="1"/>
            <p:nvPr/>
          </p:nvSpPr>
          <p:spPr>
            <a:xfrm>
              <a:off x="1001614" y="2401725"/>
              <a:ext cx="4122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000066"/>
                  </a:solidFill>
                  <a:latin typeface="+mj-lt"/>
                </a:rPr>
                <a:t>87</a:t>
              </a:r>
            </a:p>
          </p:txBody>
        </p:sp>
        <p:sp>
          <p:nvSpPr>
            <p:cNvPr id="487" name="ZoneTexte 486">
              <a:extLst>
                <a:ext uri="{FF2B5EF4-FFF2-40B4-BE49-F238E27FC236}">
                  <a16:creationId xmlns:a16="http://schemas.microsoft.com/office/drawing/2014/main" id="{86C2A49D-C855-486B-86D8-3C0B4428B304}"/>
                </a:ext>
              </a:extLst>
            </p:cNvPr>
            <p:cNvSpPr txBox="1"/>
            <p:nvPr/>
          </p:nvSpPr>
          <p:spPr>
            <a:xfrm>
              <a:off x="1380623" y="2304025"/>
              <a:ext cx="4122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000066"/>
                  </a:solidFill>
                  <a:latin typeface="+mj-lt"/>
                </a:rPr>
                <a:t>89</a:t>
              </a:r>
            </a:p>
          </p:txBody>
        </p:sp>
        <p:sp>
          <p:nvSpPr>
            <p:cNvPr id="488" name="ZoneTexte 487">
              <a:extLst>
                <a:ext uri="{FF2B5EF4-FFF2-40B4-BE49-F238E27FC236}">
                  <a16:creationId xmlns:a16="http://schemas.microsoft.com/office/drawing/2014/main" id="{AA32CF9C-6CD1-443B-BAAA-80322A8FF2FA}"/>
                </a:ext>
              </a:extLst>
            </p:cNvPr>
            <p:cNvSpPr txBox="1"/>
            <p:nvPr/>
          </p:nvSpPr>
          <p:spPr>
            <a:xfrm>
              <a:off x="1759443" y="2774164"/>
              <a:ext cx="4122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000066"/>
                  </a:solidFill>
                  <a:latin typeface="+mj-lt"/>
                </a:rPr>
                <a:t>88</a:t>
              </a:r>
            </a:p>
          </p:txBody>
        </p:sp>
        <p:sp>
          <p:nvSpPr>
            <p:cNvPr id="489" name="ZoneTexte 488">
              <a:extLst>
                <a:ext uri="{FF2B5EF4-FFF2-40B4-BE49-F238E27FC236}">
                  <a16:creationId xmlns:a16="http://schemas.microsoft.com/office/drawing/2014/main" id="{CAFC96A6-595C-4857-82FC-3CDA74B5A410}"/>
                </a:ext>
              </a:extLst>
            </p:cNvPr>
            <p:cNvSpPr txBox="1"/>
            <p:nvPr/>
          </p:nvSpPr>
          <p:spPr>
            <a:xfrm>
              <a:off x="2312634" y="2238959"/>
              <a:ext cx="4122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000066"/>
                  </a:solidFill>
                  <a:latin typeface="+mj-lt"/>
                </a:rPr>
                <a:t>93</a:t>
              </a:r>
            </a:p>
          </p:txBody>
        </p:sp>
        <p:sp>
          <p:nvSpPr>
            <p:cNvPr id="490" name="ZoneTexte 489">
              <a:extLst>
                <a:ext uri="{FF2B5EF4-FFF2-40B4-BE49-F238E27FC236}">
                  <a16:creationId xmlns:a16="http://schemas.microsoft.com/office/drawing/2014/main" id="{975DC0A2-7723-4E31-AC73-96D7D67BB630}"/>
                </a:ext>
              </a:extLst>
            </p:cNvPr>
            <p:cNvSpPr txBox="1"/>
            <p:nvPr/>
          </p:nvSpPr>
          <p:spPr>
            <a:xfrm>
              <a:off x="3223082" y="2743617"/>
              <a:ext cx="4122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000066"/>
                  </a:solidFill>
                  <a:latin typeface="+mj-lt"/>
                </a:rPr>
                <a:t>90</a:t>
              </a:r>
            </a:p>
          </p:txBody>
        </p:sp>
        <p:sp>
          <p:nvSpPr>
            <p:cNvPr id="491" name="ZoneTexte 490">
              <a:extLst>
                <a:ext uri="{FF2B5EF4-FFF2-40B4-BE49-F238E27FC236}">
                  <a16:creationId xmlns:a16="http://schemas.microsoft.com/office/drawing/2014/main" id="{64855917-937A-4E9E-94DD-0EE01914613C}"/>
                </a:ext>
              </a:extLst>
            </p:cNvPr>
            <p:cNvSpPr txBox="1"/>
            <p:nvPr/>
          </p:nvSpPr>
          <p:spPr>
            <a:xfrm>
              <a:off x="4022529" y="2678788"/>
              <a:ext cx="5822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000066"/>
                  </a:solidFill>
                  <a:latin typeface="+mj-lt"/>
                </a:rPr>
                <a:t>91.5</a:t>
              </a:r>
            </a:p>
          </p:txBody>
        </p:sp>
        <p:sp>
          <p:nvSpPr>
            <p:cNvPr id="492" name="ZoneTexte 491">
              <a:extLst>
                <a:ext uri="{FF2B5EF4-FFF2-40B4-BE49-F238E27FC236}">
                  <a16:creationId xmlns:a16="http://schemas.microsoft.com/office/drawing/2014/main" id="{0C733730-C8B9-4F6D-A68A-FD5A5DFB7965}"/>
                </a:ext>
              </a:extLst>
            </p:cNvPr>
            <p:cNvSpPr txBox="1"/>
            <p:nvPr/>
          </p:nvSpPr>
          <p:spPr>
            <a:xfrm>
              <a:off x="5092254" y="2722450"/>
              <a:ext cx="4122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000066"/>
                  </a:solidFill>
                  <a:latin typeface="+mj-lt"/>
                </a:rPr>
                <a:t>89</a:t>
              </a:r>
            </a:p>
          </p:txBody>
        </p:sp>
        <p:sp>
          <p:nvSpPr>
            <p:cNvPr id="493" name="ZoneTexte 492">
              <a:extLst>
                <a:ext uri="{FF2B5EF4-FFF2-40B4-BE49-F238E27FC236}">
                  <a16:creationId xmlns:a16="http://schemas.microsoft.com/office/drawing/2014/main" id="{8DE6CEDD-63EE-49D6-A23A-CB8A52727E54}"/>
                </a:ext>
              </a:extLst>
            </p:cNvPr>
            <p:cNvSpPr txBox="1"/>
            <p:nvPr/>
          </p:nvSpPr>
          <p:spPr>
            <a:xfrm>
              <a:off x="6046823" y="2806480"/>
              <a:ext cx="4122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000066"/>
                  </a:solidFill>
                  <a:latin typeface="+mj-lt"/>
                </a:rPr>
                <a:t>87</a:t>
              </a:r>
            </a:p>
          </p:txBody>
        </p:sp>
        <p:sp>
          <p:nvSpPr>
            <p:cNvPr id="494" name="ZoneTexte 493">
              <a:extLst>
                <a:ext uri="{FF2B5EF4-FFF2-40B4-BE49-F238E27FC236}">
                  <a16:creationId xmlns:a16="http://schemas.microsoft.com/office/drawing/2014/main" id="{0750451A-EDC2-4988-91A5-51AB36AA3903}"/>
                </a:ext>
              </a:extLst>
            </p:cNvPr>
            <p:cNvSpPr txBox="1"/>
            <p:nvPr/>
          </p:nvSpPr>
          <p:spPr>
            <a:xfrm>
              <a:off x="6979540" y="2784443"/>
              <a:ext cx="4122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000066"/>
                  </a:solidFill>
                  <a:latin typeface="+mj-lt"/>
                </a:rPr>
                <a:t>86</a:t>
              </a:r>
            </a:p>
          </p:txBody>
        </p:sp>
        <p:sp>
          <p:nvSpPr>
            <p:cNvPr id="495" name="ZoneTexte 494">
              <a:extLst>
                <a:ext uri="{FF2B5EF4-FFF2-40B4-BE49-F238E27FC236}">
                  <a16:creationId xmlns:a16="http://schemas.microsoft.com/office/drawing/2014/main" id="{5CC99450-0B6E-4EB5-870C-FD73ABE16B78}"/>
                </a:ext>
              </a:extLst>
            </p:cNvPr>
            <p:cNvSpPr txBox="1"/>
            <p:nvPr/>
          </p:nvSpPr>
          <p:spPr>
            <a:xfrm>
              <a:off x="7890976" y="2794888"/>
              <a:ext cx="4122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000066"/>
                  </a:solidFill>
                  <a:latin typeface="+mj-lt"/>
                </a:rPr>
                <a:t>86</a:t>
              </a:r>
            </a:p>
          </p:txBody>
        </p:sp>
        <p:sp>
          <p:nvSpPr>
            <p:cNvPr id="20" name="Freeform 22"/>
            <p:cNvSpPr>
              <a:spLocks/>
            </p:cNvSpPr>
            <p:nvPr/>
          </p:nvSpPr>
          <p:spPr bwMode="auto">
            <a:xfrm>
              <a:off x="700667" y="4718705"/>
              <a:ext cx="83182" cy="110852"/>
            </a:xfrm>
            <a:custGeom>
              <a:avLst/>
              <a:gdLst>
                <a:gd name="T0" fmla="*/ 0 w 85"/>
                <a:gd name="T1" fmla="*/ 0 h 85"/>
                <a:gd name="T2" fmla="*/ 85 w 85"/>
                <a:gd name="T3" fmla="*/ 0 h 85"/>
                <a:gd name="T4" fmla="*/ 85 w 85"/>
                <a:gd name="T5" fmla="*/ 85 h 85"/>
                <a:gd name="T6" fmla="*/ 0 w 85"/>
                <a:gd name="T7" fmla="*/ 85 h 85"/>
                <a:gd name="T8" fmla="*/ 0 w 85"/>
                <a:gd name="T9" fmla="*/ 0 h 85"/>
                <a:gd name="T10" fmla="*/ 0 w 85"/>
                <a:gd name="T11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85">
                  <a:moveTo>
                    <a:pt x="0" y="0"/>
                  </a:moveTo>
                  <a:lnTo>
                    <a:pt x="85" y="0"/>
                  </a:lnTo>
                  <a:lnTo>
                    <a:pt x="85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>
              <a:solidFill>
                <a:srgbClr val="FF66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400">
                <a:solidFill>
                  <a:srgbClr val="000066"/>
                </a:solidFill>
              </a:endParaRPr>
            </a:p>
          </p:txBody>
        </p:sp>
        <p:sp>
          <p:nvSpPr>
            <p:cNvPr id="510" name="Freeform 22">
              <a:extLst>
                <a:ext uri="{FF2B5EF4-FFF2-40B4-BE49-F238E27FC236}">
                  <a16:creationId xmlns:a16="http://schemas.microsoft.com/office/drawing/2014/main" id="{E20923F6-29F8-400B-9941-8047487D5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969" y="3064983"/>
              <a:ext cx="83182" cy="110852"/>
            </a:xfrm>
            <a:custGeom>
              <a:avLst/>
              <a:gdLst>
                <a:gd name="T0" fmla="*/ 0 w 85"/>
                <a:gd name="T1" fmla="*/ 0 h 85"/>
                <a:gd name="T2" fmla="*/ 85 w 85"/>
                <a:gd name="T3" fmla="*/ 0 h 85"/>
                <a:gd name="T4" fmla="*/ 85 w 85"/>
                <a:gd name="T5" fmla="*/ 85 h 85"/>
                <a:gd name="T6" fmla="*/ 0 w 85"/>
                <a:gd name="T7" fmla="*/ 85 h 85"/>
                <a:gd name="T8" fmla="*/ 0 w 85"/>
                <a:gd name="T9" fmla="*/ 0 h 85"/>
                <a:gd name="T10" fmla="*/ 0 w 85"/>
                <a:gd name="T11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85">
                  <a:moveTo>
                    <a:pt x="0" y="0"/>
                  </a:moveTo>
                  <a:lnTo>
                    <a:pt x="85" y="0"/>
                  </a:lnTo>
                  <a:lnTo>
                    <a:pt x="85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>
              <a:solidFill>
                <a:srgbClr val="FF66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600">
                <a:solidFill>
                  <a:srgbClr val="000066"/>
                </a:solidFill>
              </a:endParaRPr>
            </a:p>
          </p:txBody>
        </p:sp>
        <p:sp>
          <p:nvSpPr>
            <p:cNvPr id="511" name="Freeform 22">
              <a:extLst>
                <a:ext uri="{FF2B5EF4-FFF2-40B4-BE49-F238E27FC236}">
                  <a16:creationId xmlns:a16="http://schemas.microsoft.com/office/drawing/2014/main" id="{4AEFA339-796B-442D-A8BA-0E8ED5D1C5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9883" y="2718738"/>
              <a:ext cx="83182" cy="110852"/>
            </a:xfrm>
            <a:custGeom>
              <a:avLst/>
              <a:gdLst>
                <a:gd name="T0" fmla="*/ 0 w 85"/>
                <a:gd name="T1" fmla="*/ 0 h 85"/>
                <a:gd name="T2" fmla="*/ 85 w 85"/>
                <a:gd name="T3" fmla="*/ 0 h 85"/>
                <a:gd name="T4" fmla="*/ 85 w 85"/>
                <a:gd name="T5" fmla="*/ 85 h 85"/>
                <a:gd name="T6" fmla="*/ 0 w 85"/>
                <a:gd name="T7" fmla="*/ 85 h 85"/>
                <a:gd name="T8" fmla="*/ 0 w 85"/>
                <a:gd name="T9" fmla="*/ 0 h 85"/>
                <a:gd name="T10" fmla="*/ 0 w 85"/>
                <a:gd name="T11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85">
                  <a:moveTo>
                    <a:pt x="0" y="0"/>
                  </a:moveTo>
                  <a:lnTo>
                    <a:pt x="85" y="0"/>
                  </a:lnTo>
                  <a:lnTo>
                    <a:pt x="85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>
              <a:solidFill>
                <a:srgbClr val="FF66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600">
                <a:solidFill>
                  <a:srgbClr val="000066"/>
                </a:solidFill>
              </a:endParaRPr>
            </a:p>
          </p:txBody>
        </p:sp>
        <p:sp>
          <p:nvSpPr>
            <p:cNvPr id="512" name="Freeform 22">
              <a:extLst>
                <a:ext uri="{FF2B5EF4-FFF2-40B4-BE49-F238E27FC236}">
                  <a16:creationId xmlns:a16="http://schemas.microsoft.com/office/drawing/2014/main" id="{A394792A-59B1-426A-BACC-FD0E9E817B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367" y="2611802"/>
              <a:ext cx="83182" cy="110852"/>
            </a:xfrm>
            <a:custGeom>
              <a:avLst/>
              <a:gdLst>
                <a:gd name="T0" fmla="*/ 0 w 85"/>
                <a:gd name="T1" fmla="*/ 0 h 85"/>
                <a:gd name="T2" fmla="*/ 85 w 85"/>
                <a:gd name="T3" fmla="*/ 0 h 85"/>
                <a:gd name="T4" fmla="*/ 85 w 85"/>
                <a:gd name="T5" fmla="*/ 85 h 85"/>
                <a:gd name="T6" fmla="*/ 0 w 85"/>
                <a:gd name="T7" fmla="*/ 85 h 85"/>
                <a:gd name="T8" fmla="*/ 0 w 85"/>
                <a:gd name="T9" fmla="*/ 0 h 85"/>
                <a:gd name="T10" fmla="*/ 0 w 85"/>
                <a:gd name="T11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85">
                  <a:moveTo>
                    <a:pt x="0" y="0"/>
                  </a:moveTo>
                  <a:lnTo>
                    <a:pt x="85" y="0"/>
                  </a:lnTo>
                  <a:lnTo>
                    <a:pt x="85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>
              <a:solidFill>
                <a:srgbClr val="FF66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600">
                <a:solidFill>
                  <a:srgbClr val="000066"/>
                </a:solidFill>
              </a:endParaRPr>
            </a:p>
          </p:txBody>
        </p:sp>
        <p:sp>
          <p:nvSpPr>
            <p:cNvPr id="513" name="Freeform 22">
              <a:extLst>
                <a:ext uri="{FF2B5EF4-FFF2-40B4-BE49-F238E27FC236}">
                  <a16:creationId xmlns:a16="http://schemas.microsoft.com/office/drawing/2014/main" id="{B136EA5C-915A-490C-96C7-528C929478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4095" y="2557859"/>
              <a:ext cx="83182" cy="110852"/>
            </a:xfrm>
            <a:custGeom>
              <a:avLst/>
              <a:gdLst>
                <a:gd name="T0" fmla="*/ 0 w 85"/>
                <a:gd name="T1" fmla="*/ 0 h 85"/>
                <a:gd name="T2" fmla="*/ 85 w 85"/>
                <a:gd name="T3" fmla="*/ 0 h 85"/>
                <a:gd name="T4" fmla="*/ 85 w 85"/>
                <a:gd name="T5" fmla="*/ 85 h 85"/>
                <a:gd name="T6" fmla="*/ 0 w 85"/>
                <a:gd name="T7" fmla="*/ 85 h 85"/>
                <a:gd name="T8" fmla="*/ 0 w 85"/>
                <a:gd name="T9" fmla="*/ 0 h 85"/>
                <a:gd name="T10" fmla="*/ 0 w 85"/>
                <a:gd name="T11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85">
                  <a:moveTo>
                    <a:pt x="0" y="0"/>
                  </a:moveTo>
                  <a:lnTo>
                    <a:pt x="85" y="0"/>
                  </a:lnTo>
                  <a:lnTo>
                    <a:pt x="85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>
              <a:solidFill>
                <a:srgbClr val="FF66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600">
                <a:solidFill>
                  <a:srgbClr val="000066"/>
                </a:solidFill>
              </a:endParaRPr>
            </a:p>
          </p:txBody>
        </p:sp>
        <p:sp>
          <p:nvSpPr>
            <p:cNvPr id="514" name="Freeform 22">
              <a:extLst>
                <a:ext uri="{FF2B5EF4-FFF2-40B4-BE49-F238E27FC236}">
                  <a16:creationId xmlns:a16="http://schemas.microsoft.com/office/drawing/2014/main" id="{F7A8C048-16CE-42F7-8F7C-6A2D5DD3C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2517" y="2505607"/>
              <a:ext cx="83182" cy="110852"/>
            </a:xfrm>
            <a:custGeom>
              <a:avLst/>
              <a:gdLst>
                <a:gd name="T0" fmla="*/ 0 w 85"/>
                <a:gd name="T1" fmla="*/ 0 h 85"/>
                <a:gd name="T2" fmla="*/ 85 w 85"/>
                <a:gd name="T3" fmla="*/ 0 h 85"/>
                <a:gd name="T4" fmla="*/ 85 w 85"/>
                <a:gd name="T5" fmla="*/ 85 h 85"/>
                <a:gd name="T6" fmla="*/ 0 w 85"/>
                <a:gd name="T7" fmla="*/ 85 h 85"/>
                <a:gd name="T8" fmla="*/ 0 w 85"/>
                <a:gd name="T9" fmla="*/ 0 h 85"/>
                <a:gd name="T10" fmla="*/ 0 w 85"/>
                <a:gd name="T11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85">
                  <a:moveTo>
                    <a:pt x="0" y="0"/>
                  </a:moveTo>
                  <a:lnTo>
                    <a:pt x="85" y="0"/>
                  </a:lnTo>
                  <a:lnTo>
                    <a:pt x="85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>
              <a:solidFill>
                <a:srgbClr val="FF66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600">
                <a:solidFill>
                  <a:srgbClr val="000066"/>
                </a:solidFill>
              </a:endParaRPr>
            </a:p>
          </p:txBody>
        </p:sp>
        <p:sp>
          <p:nvSpPr>
            <p:cNvPr id="515" name="Freeform 22">
              <a:extLst>
                <a:ext uri="{FF2B5EF4-FFF2-40B4-BE49-F238E27FC236}">
                  <a16:creationId xmlns:a16="http://schemas.microsoft.com/office/drawing/2014/main" id="{B662FE94-AB7E-4055-BE61-DC4D80860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4767" y="2526951"/>
              <a:ext cx="83182" cy="110852"/>
            </a:xfrm>
            <a:custGeom>
              <a:avLst/>
              <a:gdLst>
                <a:gd name="T0" fmla="*/ 0 w 85"/>
                <a:gd name="T1" fmla="*/ 0 h 85"/>
                <a:gd name="T2" fmla="*/ 85 w 85"/>
                <a:gd name="T3" fmla="*/ 0 h 85"/>
                <a:gd name="T4" fmla="*/ 85 w 85"/>
                <a:gd name="T5" fmla="*/ 85 h 85"/>
                <a:gd name="T6" fmla="*/ 0 w 85"/>
                <a:gd name="T7" fmla="*/ 85 h 85"/>
                <a:gd name="T8" fmla="*/ 0 w 85"/>
                <a:gd name="T9" fmla="*/ 0 h 85"/>
                <a:gd name="T10" fmla="*/ 0 w 85"/>
                <a:gd name="T11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85">
                  <a:moveTo>
                    <a:pt x="0" y="0"/>
                  </a:moveTo>
                  <a:lnTo>
                    <a:pt x="85" y="0"/>
                  </a:lnTo>
                  <a:lnTo>
                    <a:pt x="85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>
              <a:solidFill>
                <a:srgbClr val="FF66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600">
                <a:solidFill>
                  <a:srgbClr val="000066"/>
                </a:solidFill>
              </a:endParaRPr>
            </a:p>
          </p:txBody>
        </p:sp>
        <p:sp>
          <p:nvSpPr>
            <p:cNvPr id="516" name="Freeform 22">
              <a:extLst>
                <a:ext uri="{FF2B5EF4-FFF2-40B4-BE49-F238E27FC236}">
                  <a16:creationId xmlns:a16="http://schemas.microsoft.com/office/drawing/2014/main" id="{F9E751D5-4E54-4DE5-B417-ED79F51F21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6773" y="2473883"/>
              <a:ext cx="83182" cy="110852"/>
            </a:xfrm>
            <a:custGeom>
              <a:avLst/>
              <a:gdLst>
                <a:gd name="T0" fmla="*/ 0 w 85"/>
                <a:gd name="T1" fmla="*/ 0 h 85"/>
                <a:gd name="T2" fmla="*/ 85 w 85"/>
                <a:gd name="T3" fmla="*/ 0 h 85"/>
                <a:gd name="T4" fmla="*/ 85 w 85"/>
                <a:gd name="T5" fmla="*/ 85 h 85"/>
                <a:gd name="T6" fmla="*/ 0 w 85"/>
                <a:gd name="T7" fmla="*/ 85 h 85"/>
                <a:gd name="T8" fmla="*/ 0 w 85"/>
                <a:gd name="T9" fmla="*/ 0 h 85"/>
                <a:gd name="T10" fmla="*/ 0 w 85"/>
                <a:gd name="T11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85">
                  <a:moveTo>
                    <a:pt x="0" y="0"/>
                  </a:moveTo>
                  <a:lnTo>
                    <a:pt x="85" y="0"/>
                  </a:lnTo>
                  <a:lnTo>
                    <a:pt x="85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>
              <a:solidFill>
                <a:srgbClr val="FF66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600">
                <a:solidFill>
                  <a:srgbClr val="000066"/>
                </a:solidFill>
              </a:endParaRPr>
            </a:p>
          </p:txBody>
        </p:sp>
        <p:sp>
          <p:nvSpPr>
            <p:cNvPr id="517" name="Freeform 22">
              <a:extLst>
                <a:ext uri="{FF2B5EF4-FFF2-40B4-BE49-F238E27FC236}">
                  <a16:creationId xmlns:a16="http://schemas.microsoft.com/office/drawing/2014/main" id="{6E7459D2-5827-4797-9CAD-BDB759BA07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8229" y="2523081"/>
              <a:ext cx="83182" cy="110852"/>
            </a:xfrm>
            <a:custGeom>
              <a:avLst/>
              <a:gdLst>
                <a:gd name="T0" fmla="*/ 0 w 85"/>
                <a:gd name="T1" fmla="*/ 0 h 85"/>
                <a:gd name="T2" fmla="*/ 85 w 85"/>
                <a:gd name="T3" fmla="*/ 0 h 85"/>
                <a:gd name="T4" fmla="*/ 85 w 85"/>
                <a:gd name="T5" fmla="*/ 85 h 85"/>
                <a:gd name="T6" fmla="*/ 0 w 85"/>
                <a:gd name="T7" fmla="*/ 85 h 85"/>
                <a:gd name="T8" fmla="*/ 0 w 85"/>
                <a:gd name="T9" fmla="*/ 0 h 85"/>
                <a:gd name="T10" fmla="*/ 0 w 85"/>
                <a:gd name="T11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85">
                  <a:moveTo>
                    <a:pt x="0" y="0"/>
                  </a:moveTo>
                  <a:lnTo>
                    <a:pt x="85" y="0"/>
                  </a:lnTo>
                  <a:lnTo>
                    <a:pt x="85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>
              <a:solidFill>
                <a:srgbClr val="FF66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600">
                <a:solidFill>
                  <a:srgbClr val="000066"/>
                </a:solidFill>
              </a:endParaRPr>
            </a:p>
          </p:txBody>
        </p:sp>
        <p:sp>
          <p:nvSpPr>
            <p:cNvPr id="518" name="Freeform 22">
              <a:extLst>
                <a:ext uri="{FF2B5EF4-FFF2-40B4-BE49-F238E27FC236}">
                  <a16:creationId xmlns:a16="http://schemas.microsoft.com/office/drawing/2014/main" id="{E7DA5DC6-A8F0-4D46-B78A-01DA7FCEBD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2914" y="2585981"/>
              <a:ext cx="83182" cy="110852"/>
            </a:xfrm>
            <a:custGeom>
              <a:avLst/>
              <a:gdLst>
                <a:gd name="T0" fmla="*/ 0 w 85"/>
                <a:gd name="T1" fmla="*/ 0 h 85"/>
                <a:gd name="T2" fmla="*/ 85 w 85"/>
                <a:gd name="T3" fmla="*/ 0 h 85"/>
                <a:gd name="T4" fmla="*/ 85 w 85"/>
                <a:gd name="T5" fmla="*/ 85 h 85"/>
                <a:gd name="T6" fmla="*/ 0 w 85"/>
                <a:gd name="T7" fmla="*/ 85 h 85"/>
                <a:gd name="T8" fmla="*/ 0 w 85"/>
                <a:gd name="T9" fmla="*/ 0 h 85"/>
                <a:gd name="T10" fmla="*/ 0 w 85"/>
                <a:gd name="T11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85">
                  <a:moveTo>
                    <a:pt x="0" y="0"/>
                  </a:moveTo>
                  <a:lnTo>
                    <a:pt x="85" y="0"/>
                  </a:lnTo>
                  <a:lnTo>
                    <a:pt x="85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>
              <a:solidFill>
                <a:srgbClr val="FF66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600">
                <a:solidFill>
                  <a:srgbClr val="000066"/>
                </a:solidFill>
              </a:endParaRPr>
            </a:p>
          </p:txBody>
        </p:sp>
        <p:sp>
          <p:nvSpPr>
            <p:cNvPr id="519" name="Freeform 22">
              <a:extLst>
                <a:ext uri="{FF2B5EF4-FFF2-40B4-BE49-F238E27FC236}">
                  <a16:creationId xmlns:a16="http://schemas.microsoft.com/office/drawing/2014/main" id="{DC2EAB89-2533-41CC-9B38-C39D453BA7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8161" y="2607886"/>
              <a:ext cx="83182" cy="110852"/>
            </a:xfrm>
            <a:custGeom>
              <a:avLst/>
              <a:gdLst>
                <a:gd name="T0" fmla="*/ 0 w 85"/>
                <a:gd name="T1" fmla="*/ 0 h 85"/>
                <a:gd name="T2" fmla="*/ 85 w 85"/>
                <a:gd name="T3" fmla="*/ 0 h 85"/>
                <a:gd name="T4" fmla="*/ 85 w 85"/>
                <a:gd name="T5" fmla="*/ 85 h 85"/>
                <a:gd name="T6" fmla="*/ 0 w 85"/>
                <a:gd name="T7" fmla="*/ 85 h 85"/>
                <a:gd name="T8" fmla="*/ 0 w 85"/>
                <a:gd name="T9" fmla="*/ 0 h 85"/>
                <a:gd name="T10" fmla="*/ 0 w 85"/>
                <a:gd name="T11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85">
                  <a:moveTo>
                    <a:pt x="0" y="0"/>
                  </a:moveTo>
                  <a:lnTo>
                    <a:pt x="85" y="0"/>
                  </a:lnTo>
                  <a:lnTo>
                    <a:pt x="85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>
              <a:solidFill>
                <a:srgbClr val="FF66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600">
                <a:solidFill>
                  <a:srgbClr val="000066"/>
                </a:solidFill>
              </a:endParaRPr>
            </a:p>
          </p:txBody>
        </p:sp>
        <p:sp>
          <p:nvSpPr>
            <p:cNvPr id="520" name="Freeform 22">
              <a:extLst>
                <a:ext uri="{FF2B5EF4-FFF2-40B4-BE49-F238E27FC236}">
                  <a16:creationId xmlns:a16="http://schemas.microsoft.com/office/drawing/2014/main" id="{13B3E81E-7AEC-4B56-9D9D-56D32E32EF3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5165" y="2592092"/>
              <a:ext cx="83182" cy="110852"/>
            </a:xfrm>
            <a:custGeom>
              <a:avLst/>
              <a:gdLst>
                <a:gd name="T0" fmla="*/ 0 w 85"/>
                <a:gd name="T1" fmla="*/ 0 h 85"/>
                <a:gd name="T2" fmla="*/ 85 w 85"/>
                <a:gd name="T3" fmla="*/ 0 h 85"/>
                <a:gd name="T4" fmla="*/ 85 w 85"/>
                <a:gd name="T5" fmla="*/ 85 h 85"/>
                <a:gd name="T6" fmla="*/ 0 w 85"/>
                <a:gd name="T7" fmla="*/ 85 h 85"/>
                <a:gd name="T8" fmla="*/ 0 w 85"/>
                <a:gd name="T9" fmla="*/ 0 h 85"/>
                <a:gd name="T10" fmla="*/ 0 w 85"/>
                <a:gd name="T11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85">
                  <a:moveTo>
                    <a:pt x="0" y="0"/>
                  </a:moveTo>
                  <a:lnTo>
                    <a:pt x="85" y="0"/>
                  </a:lnTo>
                  <a:lnTo>
                    <a:pt x="85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>
              <a:solidFill>
                <a:srgbClr val="FF66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600">
                <a:solidFill>
                  <a:srgbClr val="000066"/>
                </a:solidFill>
              </a:endParaRPr>
            </a:p>
          </p:txBody>
        </p:sp>
        <p:sp>
          <p:nvSpPr>
            <p:cNvPr id="521" name="Freeform 40">
              <a:extLst>
                <a:ext uri="{FF2B5EF4-FFF2-40B4-BE49-F238E27FC236}">
                  <a16:creationId xmlns:a16="http://schemas.microsoft.com/office/drawing/2014/main" id="{3FBE2FEA-03A4-484D-8B5D-D971F6307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952977" y="3010861"/>
              <a:ext cx="81225" cy="108243"/>
            </a:xfrm>
            <a:custGeom>
              <a:avLst/>
              <a:gdLst>
                <a:gd name="T0" fmla="*/ 40 w 83"/>
                <a:gd name="T1" fmla="*/ 0 h 83"/>
                <a:gd name="T2" fmla="*/ 83 w 83"/>
                <a:gd name="T3" fmla="*/ 41 h 83"/>
                <a:gd name="T4" fmla="*/ 40 w 83"/>
                <a:gd name="T5" fmla="*/ 83 h 83"/>
                <a:gd name="T6" fmla="*/ 0 w 83"/>
                <a:gd name="T7" fmla="*/ 41 h 83"/>
                <a:gd name="T8" fmla="*/ 40 w 83"/>
                <a:gd name="T9" fmla="*/ 0 h 83"/>
                <a:gd name="T10" fmla="*/ 40 w 83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83">
                  <a:moveTo>
                    <a:pt x="40" y="0"/>
                  </a:moveTo>
                  <a:lnTo>
                    <a:pt x="83" y="41"/>
                  </a:lnTo>
                  <a:lnTo>
                    <a:pt x="40" y="83"/>
                  </a:lnTo>
                  <a:lnTo>
                    <a:pt x="0" y="41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66"/>
            </a:solidFill>
            <a:ln w="11113" cap="flat">
              <a:solidFill>
                <a:srgbClr val="00006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600">
                <a:solidFill>
                  <a:srgbClr val="000066"/>
                </a:solidFill>
              </a:endParaRPr>
            </a:p>
          </p:txBody>
        </p:sp>
        <p:sp>
          <p:nvSpPr>
            <p:cNvPr id="522" name="Freeform 40">
              <a:extLst>
                <a:ext uri="{FF2B5EF4-FFF2-40B4-BE49-F238E27FC236}">
                  <a16:creationId xmlns:a16="http://schemas.microsoft.com/office/drawing/2014/main" id="{EFD17E51-099D-4EC3-97E7-69D4A8B49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3881" y="2639041"/>
              <a:ext cx="81225" cy="108243"/>
            </a:xfrm>
            <a:custGeom>
              <a:avLst/>
              <a:gdLst>
                <a:gd name="T0" fmla="*/ 40 w 83"/>
                <a:gd name="T1" fmla="*/ 0 h 83"/>
                <a:gd name="T2" fmla="*/ 83 w 83"/>
                <a:gd name="T3" fmla="*/ 41 h 83"/>
                <a:gd name="T4" fmla="*/ 40 w 83"/>
                <a:gd name="T5" fmla="*/ 83 h 83"/>
                <a:gd name="T6" fmla="*/ 0 w 83"/>
                <a:gd name="T7" fmla="*/ 41 h 83"/>
                <a:gd name="T8" fmla="*/ 40 w 83"/>
                <a:gd name="T9" fmla="*/ 0 h 83"/>
                <a:gd name="T10" fmla="*/ 40 w 83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83">
                  <a:moveTo>
                    <a:pt x="40" y="0"/>
                  </a:moveTo>
                  <a:lnTo>
                    <a:pt x="83" y="41"/>
                  </a:lnTo>
                  <a:lnTo>
                    <a:pt x="40" y="83"/>
                  </a:lnTo>
                  <a:lnTo>
                    <a:pt x="0" y="41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66"/>
            </a:solidFill>
            <a:ln w="11113" cap="flat">
              <a:solidFill>
                <a:srgbClr val="00006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600">
                <a:solidFill>
                  <a:srgbClr val="000066"/>
                </a:solidFill>
              </a:endParaRPr>
            </a:p>
          </p:txBody>
        </p:sp>
        <p:sp>
          <p:nvSpPr>
            <p:cNvPr id="523" name="Freeform 40">
              <a:extLst>
                <a:ext uri="{FF2B5EF4-FFF2-40B4-BE49-F238E27FC236}">
                  <a16:creationId xmlns:a16="http://schemas.microsoft.com/office/drawing/2014/main" id="{AA700E2B-9AF5-40CD-9F9A-33BAF46FC5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4619" y="2592092"/>
              <a:ext cx="81225" cy="108243"/>
            </a:xfrm>
            <a:custGeom>
              <a:avLst/>
              <a:gdLst>
                <a:gd name="T0" fmla="*/ 40 w 83"/>
                <a:gd name="T1" fmla="*/ 0 h 83"/>
                <a:gd name="T2" fmla="*/ 83 w 83"/>
                <a:gd name="T3" fmla="*/ 41 h 83"/>
                <a:gd name="T4" fmla="*/ 40 w 83"/>
                <a:gd name="T5" fmla="*/ 83 h 83"/>
                <a:gd name="T6" fmla="*/ 0 w 83"/>
                <a:gd name="T7" fmla="*/ 41 h 83"/>
                <a:gd name="T8" fmla="*/ 40 w 83"/>
                <a:gd name="T9" fmla="*/ 0 h 83"/>
                <a:gd name="T10" fmla="*/ 40 w 83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83">
                  <a:moveTo>
                    <a:pt x="40" y="0"/>
                  </a:moveTo>
                  <a:lnTo>
                    <a:pt x="83" y="41"/>
                  </a:lnTo>
                  <a:lnTo>
                    <a:pt x="40" y="83"/>
                  </a:lnTo>
                  <a:lnTo>
                    <a:pt x="0" y="41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66"/>
            </a:solidFill>
            <a:ln w="11113" cap="flat">
              <a:solidFill>
                <a:srgbClr val="00006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600">
                <a:solidFill>
                  <a:srgbClr val="000066"/>
                </a:solidFill>
              </a:endParaRPr>
            </a:p>
          </p:txBody>
        </p:sp>
        <p:sp>
          <p:nvSpPr>
            <p:cNvPr id="524" name="Freeform 40">
              <a:extLst>
                <a:ext uri="{FF2B5EF4-FFF2-40B4-BE49-F238E27FC236}">
                  <a16:creationId xmlns:a16="http://schemas.microsoft.com/office/drawing/2014/main" id="{4B52C45D-4B7E-4B5D-BBDC-462EB651A9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7660" y="2634221"/>
              <a:ext cx="81225" cy="108243"/>
            </a:xfrm>
            <a:custGeom>
              <a:avLst/>
              <a:gdLst>
                <a:gd name="T0" fmla="*/ 40 w 83"/>
                <a:gd name="T1" fmla="*/ 0 h 83"/>
                <a:gd name="T2" fmla="*/ 83 w 83"/>
                <a:gd name="T3" fmla="*/ 41 h 83"/>
                <a:gd name="T4" fmla="*/ 40 w 83"/>
                <a:gd name="T5" fmla="*/ 83 h 83"/>
                <a:gd name="T6" fmla="*/ 0 w 83"/>
                <a:gd name="T7" fmla="*/ 41 h 83"/>
                <a:gd name="T8" fmla="*/ 40 w 83"/>
                <a:gd name="T9" fmla="*/ 0 h 83"/>
                <a:gd name="T10" fmla="*/ 40 w 83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83">
                  <a:moveTo>
                    <a:pt x="40" y="0"/>
                  </a:moveTo>
                  <a:lnTo>
                    <a:pt x="83" y="41"/>
                  </a:lnTo>
                  <a:lnTo>
                    <a:pt x="40" y="83"/>
                  </a:lnTo>
                  <a:lnTo>
                    <a:pt x="0" y="41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66"/>
            </a:solidFill>
            <a:ln w="11113" cap="flat">
              <a:solidFill>
                <a:srgbClr val="00006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600">
                <a:solidFill>
                  <a:srgbClr val="000066"/>
                </a:solidFill>
              </a:endParaRPr>
            </a:p>
          </p:txBody>
        </p:sp>
        <p:sp>
          <p:nvSpPr>
            <p:cNvPr id="525" name="Freeform 40">
              <a:extLst>
                <a:ext uri="{FF2B5EF4-FFF2-40B4-BE49-F238E27FC236}">
                  <a16:creationId xmlns:a16="http://schemas.microsoft.com/office/drawing/2014/main" id="{3245FB6F-F9C8-4898-87D6-B87B3D30F6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9469" y="2502942"/>
              <a:ext cx="81225" cy="108243"/>
            </a:xfrm>
            <a:custGeom>
              <a:avLst/>
              <a:gdLst>
                <a:gd name="T0" fmla="*/ 40 w 83"/>
                <a:gd name="T1" fmla="*/ 0 h 83"/>
                <a:gd name="T2" fmla="*/ 83 w 83"/>
                <a:gd name="T3" fmla="*/ 41 h 83"/>
                <a:gd name="T4" fmla="*/ 40 w 83"/>
                <a:gd name="T5" fmla="*/ 83 h 83"/>
                <a:gd name="T6" fmla="*/ 0 w 83"/>
                <a:gd name="T7" fmla="*/ 41 h 83"/>
                <a:gd name="T8" fmla="*/ 40 w 83"/>
                <a:gd name="T9" fmla="*/ 0 h 83"/>
                <a:gd name="T10" fmla="*/ 40 w 83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83">
                  <a:moveTo>
                    <a:pt x="40" y="0"/>
                  </a:moveTo>
                  <a:lnTo>
                    <a:pt x="83" y="41"/>
                  </a:lnTo>
                  <a:lnTo>
                    <a:pt x="40" y="83"/>
                  </a:lnTo>
                  <a:lnTo>
                    <a:pt x="0" y="41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66"/>
            </a:solidFill>
            <a:ln w="11113" cap="flat">
              <a:solidFill>
                <a:srgbClr val="00006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600">
                <a:solidFill>
                  <a:srgbClr val="000066"/>
                </a:solidFill>
              </a:endParaRPr>
            </a:p>
          </p:txBody>
        </p:sp>
        <p:sp>
          <p:nvSpPr>
            <p:cNvPr id="526" name="Freeform 40">
              <a:extLst>
                <a:ext uri="{FF2B5EF4-FFF2-40B4-BE49-F238E27FC236}">
                  <a16:creationId xmlns:a16="http://schemas.microsoft.com/office/drawing/2014/main" id="{055568AE-C7A6-4D53-B0D6-460F12115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4154" y="2572083"/>
              <a:ext cx="81225" cy="108243"/>
            </a:xfrm>
            <a:custGeom>
              <a:avLst/>
              <a:gdLst>
                <a:gd name="T0" fmla="*/ 40 w 83"/>
                <a:gd name="T1" fmla="*/ 0 h 83"/>
                <a:gd name="T2" fmla="*/ 83 w 83"/>
                <a:gd name="T3" fmla="*/ 41 h 83"/>
                <a:gd name="T4" fmla="*/ 40 w 83"/>
                <a:gd name="T5" fmla="*/ 83 h 83"/>
                <a:gd name="T6" fmla="*/ 0 w 83"/>
                <a:gd name="T7" fmla="*/ 41 h 83"/>
                <a:gd name="T8" fmla="*/ 40 w 83"/>
                <a:gd name="T9" fmla="*/ 0 h 83"/>
                <a:gd name="T10" fmla="*/ 40 w 83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83">
                  <a:moveTo>
                    <a:pt x="40" y="0"/>
                  </a:moveTo>
                  <a:lnTo>
                    <a:pt x="83" y="41"/>
                  </a:lnTo>
                  <a:lnTo>
                    <a:pt x="40" y="83"/>
                  </a:lnTo>
                  <a:lnTo>
                    <a:pt x="0" y="41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66"/>
            </a:solidFill>
            <a:ln w="11113" cap="flat">
              <a:solidFill>
                <a:srgbClr val="00006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600">
                <a:solidFill>
                  <a:srgbClr val="000066"/>
                </a:solidFill>
              </a:endParaRPr>
            </a:p>
          </p:txBody>
        </p:sp>
        <p:sp>
          <p:nvSpPr>
            <p:cNvPr id="527" name="Freeform 40">
              <a:extLst>
                <a:ext uri="{FF2B5EF4-FFF2-40B4-BE49-F238E27FC236}">
                  <a16:creationId xmlns:a16="http://schemas.microsoft.com/office/drawing/2014/main" id="{CBA5DC4D-462E-4A36-BD07-5F3BD6C25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6773" y="2572083"/>
              <a:ext cx="81225" cy="108243"/>
            </a:xfrm>
            <a:custGeom>
              <a:avLst/>
              <a:gdLst>
                <a:gd name="T0" fmla="*/ 40 w 83"/>
                <a:gd name="T1" fmla="*/ 0 h 83"/>
                <a:gd name="T2" fmla="*/ 83 w 83"/>
                <a:gd name="T3" fmla="*/ 41 h 83"/>
                <a:gd name="T4" fmla="*/ 40 w 83"/>
                <a:gd name="T5" fmla="*/ 83 h 83"/>
                <a:gd name="T6" fmla="*/ 0 w 83"/>
                <a:gd name="T7" fmla="*/ 41 h 83"/>
                <a:gd name="T8" fmla="*/ 40 w 83"/>
                <a:gd name="T9" fmla="*/ 0 h 83"/>
                <a:gd name="T10" fmla="*/ 40 w 83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83">
                  <a:moveTo>
                    <a:pt x="40" y="0"/>
                  </a:moveTo>
                  <a:lnTo>
                    <a:pt x="83" y="41"/>
                  </a:lnTo>
                  <a:lnTo>
                    <a:pt x="40" y="83"/>
                  </a:lnTo>
                  <a:lnTo>
                    <a:pt x="0" y="41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66"/>
            </a:solidFill>
            <a:ln w="11113" cap="flat">
              <a:solidFill>
                <a:srgbClr val="00006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600">
                <a:solidFill>
                  <a:srgbClr val="000066"/>
                </a:solidFill>
              </a:endParaRPr>
            </a:p>
          </p:txBody>
        </p:sp>
        <p:sp>
          <p:nvSpPr>
            <p:cNvPr id="528" name="Freeform 40">
              <a:extLst>
                <a:ext uri="{FF2B5EF4-FFF2-40B4-BE49-F238E27FC236}">
                  <a16:creationId xmlns:a16="http://schemas.microsoft.com/office/drawing/2014/main" id="{2F789952-0E2F-4A2F-91AD-520AA5FC9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8229" y="2593396"/>
              <a:ext cx="81225" cy="108243"/>
            </a:xfrm>
            <a:custGeom>
              <a:avLst/>
              <a:gdLst>
                <a:gd name="T0" fmla="*/ 40 w 83"/>
                <a:gd name="T1" fmla="*/ 0 h 83"/>
                <a:gd name="T2" fmla="*/ 83 w 83"/>
                <a:gd name="T3" fmla="*/ 41 h 83"/>
                <a:gd name="T4" fmla="*/ 40 w 83"/>
                <a:gd name="T5" fmla="*/ 83 h 83"/>
                <a:gd name="T6" fmla="*/ 0 w 83"/>
                <a:gd name="T7" fmla="*/ 41 h 83"/>
                <a:gd name="T8" fmla="*/ 40 w 83"/>
                <a:gd name="T9" fmla="*/ 0 h 83"/>
                <a:gd name="T10" fmla="*/ 40 w 83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83">
                  <a:moveTo>
                    <a:pt x="40" y="0"/>
                  </a:moveTo>
                  <a:lnTo>
                    <a:pt x="83" y="41"/>
                  </a:lnTo>
                  <a:lnTo>
                    <a:pt x="40" y="83"/>
                  </a:lnTo>
                  <a:lnTo>
                    <a:pt x="0" y="41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66"/>
            </a:solidFill>
            <a:ln w="11113" cap="flat">
              <a:solidFill>
                <a:srgbClr val="00006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600">
                <a:solidFill>
                  <a:srgbClr val="000066"/>
                </a:solidFill>
              </a:endParaRPr>
            </a:p>
          </p:txBody>
        </p:sp>
        <p:sp>
          <p:nvSpPr>
            <p:cNvPr id="529" name="Freeform 40">
              <a:extLst>
                <a:ext uri="{FF2B5EF4-FFF2-40B4-BE49-F238E27FC236}">
                  <a16:creationId xmlns:a16="http://schemas.microsoft.com/office/drawing/2014/main" id="{5235EE34-0F72-4020-93E5-0880E8326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2914" y="2668328"/>
              <a:ext cx="81225" cy="108243"/>
            </a:xfrm>
            <a:custGeom>
              <a:avLst/>
              <a:gdLst>
                <a:gd name="T0" fmla="*/ 40 w 83"/>
                <a:gd name="T1" fmla="*/ 0 h 83"/>
                <a:gd name="T2" fmla="*/ 83 w 83"/>
                <a:gd name="T3" fmla="*/ 41 h 83"/>
                <a:gd name="T4" fmla="*/ 40 w 83"/>
                <a:gd name="T5" fmla="*/ 83 h 83"/>
                <a:gd name="T6" fmla="*/ 0 w 83"/>
                <a:gd name="T7" fmla="*/ 41 h 83"/>
                <a:gd name="T8" fmla="*/ 40 w 83"/>
                <a:gd name="T9" fmla="*/ 0 h 83"/>
                <a:gd name="T10" fmla="*/ 40 w 83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83">
                  <a:moveTo>
                    <a:pt x="40" y="0"/>
                  </a:moveTo>
                  <a:lnTo>
                    <a:pt x="83" y="41"/>
                  </a:lnTo>
                  <a:lnTo>
                    <a:pt x="40" y="83"/>
                  </a:lnTo>
                  <a:lnTo>
                    <a:pt x="0" y="41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66"/>
            </a:solidFill>
            <a:ln w="11113" cap="flat">
              <a:solidFill>
                <a:srgbClr val="00006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600">
                <a:solidFill>
                  <a:srgbClr val="000066"/>
                </a:solidFill>
              </a:endParaRPr>
            </a:p>
          </p:txBody>
        </p:sp>
        <p:sp>
          <p:nvSpPr>
            <p:cNvPr id="530" name="Freeform 40">
              <a:extLst>
                <a:ext uri="{FF2B5EF4-FFF2-40B4-BE49-F238E27FC236}">
                  <a16:creationId xmlns:a16="http://schemas.microsoft.com/office/drawing/2014/main" id="{A982247D-E9A5-483D-A9B1-3715CEC558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8161" y="2693162"/>
              <a:ext cx="81225" cy="108243"/>
            </a:xfrm>
            <a:custGeom>
              <a:avLst/>
              <a:gdLst>
                <a:gd name="T0" fmla="*/ 40 w 83"/>
                <a:gd name="T1" fmla="*/ 0 h 83"/>
                <a:gd name="T2" fmla="*/ 83 w 83"/>
                <a:gd name="T3" fmla="*/ 41 h 83"/>
                <a:gd name="T4" fmla="*/ 40 w 83"/>
                <a:gd name="T5" fmla="*/ 83 h 83"/>
                <a:gd name="T6" fmla="*/ 0 w 83"/>
                <a:gd name="T7" fmla="*/ 41 h 83"/>
                <a:gd name="T8" fmla="*/ 40 w 83"/>
                <a:gd name="T9" fmla="*/ 0 h 83"/>
                <a:gd name="T10" fmla="*/ 40 w 83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83">
                  <a:moveTo>
                    <a:pt x="40" y="0"/>
                  </a:moveTo>
                  <a:lnTo>
                    <a:pt x="83" y="41"/>
                  </a:lnTo>
                  <a:lnTo>
                    <a:pt x="40" y="83"/>
                  </a:lnTo>
                  <a:lnTo>
                    <a:pt x="0" y="41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66"/>
            </a:solidFill>
            <a:ln w="11113" cap="flat">
              <a:solidFill>
                <a:srgbClr val="00006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600">
                <a:solidFill>
                  <a:srgbClr val="000066"/>
                </a:solidFill>
              </a:endParaRPr>
            </a:p>
          </p:txBody>
        </p:sp>
        <p:sp>
          <p:nvSpPr>
            <p:cNvPr id="531" name="Freeform 40">
              <a:extLst>
                <a:ext uri="{FF2B5EF4-FFF2-40B4-BE49-F238E27FC236}">
                  <a16:creationId xmlns:a16="http://schemas.microsoft.com/office/drawing/2014/main" id="{854420E2-EF00-423F-995F-512F130C4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3337" y="2680326"/>
              <a:ext cx="81225" cy="108243"/>
            </a:xfrm>
            <a:custGeom>
              <a:avLst/>
              <a:gdLst>
                <a:gd name="T0" fmla="*/ 40 w 83"/>
                <a:gd name="T1" fmla="*/ 0 h 83"/>
                <a:gd name="T2" fmla="*/ 83 w 83"/>
                <a:gd name="T3" fmla="*/ 41 h 83"/>
                <a:gd name="T4" fmla="*/ 40 w 83"/>
                <a:gd name="T5" fmla="*/ 83 h 83"/>
                <a:gd name="T6" fmla="*/ 0 w 83"/>
                <a:gd name="T7" fmla="*/ 41 h 83"/>
                <a:gd name="T8" fmla="*/ 40 w 83"/>
                <a:gd name="T9" fmla="*/ 0 h 83"/>
                <a:gd name="T10" fmla="*/ 40 w 83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83">
                  <a:moveTo>
                    <a:pt x="40" y="0"/>
                  </a:moveTo>
                  <a:lnTo>
                    <a:pt x="83" y="41"/>
                  </a:lnTo>
                  <a:lnTo>
                    <a:pt x="40" y="83"/>
                  </a:lnTo>
                  <a:lnTo>
                    <a:pt x="0" y="41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66"/>
            </a:solidFill>
            <a:ln w="11113" cap="flat">
              <a:solidFill>
                <a:srgbClr val="00006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600">
                <a:solidFill>
                  <a:srgbClr val="000066"/>
                </a:solidFill>
              </a:endParaRPr>
            </a:p>
          </p:txBody>
        </p:sp>
      </p:grpSp>
      <p:sp>
        <p:nvSpPr>
          <p:cNvPr id="103" name="ZoneTexte 102">
            <a:extLst>
              <a:ext uri="{FF2B5EF4-FFF2-40B4-BE49-F238E27FC236}">
                <a16:creationId xmlns:a16="http://schemas.microsoft.com/office/drawing/2014/main" id="{73853E64-5F24-4EA3-8CCA-750849550566}"/>
              </a:ext>
            </a:extLst>
          </p:cNvPr>
          <p:cNvSpPr txBox="1"/>
          <p:nvPr/>
        </p:nvSpPr>
        <p:spPr>
          <a:xfrm>
            <a:off x="3725749" y="3998014"/>
            <a:ext cx="171790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err="1">
                <a:solidFill>
                  <a:srgbClr val="000066"/>
                </a:solidFill>
              </a:rPr>
              <a:t>Adjusted</a:t>
            </a:r>
            <a:r>
              <a:rPr lang="fr-FR" sz="1400" dirty="0">
                <a:solidFill>
                  <a:srgbClr val="000066"/>
                </a:solidFill>
              </a:rPr>
              <a:t> </a:t>
            </a:r>
            <a:r>
              <a:rPr lang="fr-FR" sz="1400" dirty="0" err="1">
                <a:solidFill>
                  <a:srgbClr val="000066"/>
                </a:solidFill>
              </a:rPr>
              <a:t>difference</a:t>
            </a:r>
            <a:r>
              <a:rPr lang="fr-FR" sz="1400" dirty="0">
                <a:solidFill>
                  <a:srgbClr val="000066"/>
                </a:solidFill>
              </a:rPr>
              <a:t> : </a:t>
            </a:r>
          </a:p>
          <a:p>
            <a:pPr algn="ctr"/>
            <a:r>
              <a:rPr lang="fr-FR" sz="1400" dirty="0">
                <a:solidFill>
                  <a:srgbClr val="000066"/>
                </a:solidFill>
              </a:rPr>
              <a:t>- 0.7%</a:t>
            </a:r>
          </a:p>
          <a:p>
            <a:pPr algn="ctr"/>
            <a:r>
              <a:rPr lang="fr-FR" sz="1400" dirty="0">
                <a:solidFill>
                  <a:srgbClr val="000066"/>
                </a:solidFill>
              </a:rPr>
              <a:t>(95% CI: - 4.3 to 2.9)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2328A1D-CB4E-E231-A4B4-3B77E3122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3852" y="1765440"/>
            <a:ext cx="2806005" cy="3972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859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D242B1-54DB-77F8-248B-0F8030602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 questions éthiques et scientifiques : TSEPAMO au </a:t>
            </a:r>
            <a:r>
              <a:rPr lang="fr-FR" dirty="0" err="1"/>
              <a:t>BotSwana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6C62E1C-267A-8F3D-5F01-41B40BC77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739" y="1779104"/>
            <a:ext cx="5969221" cy="4313583"/>
          </a:xfrm>
        </p:spPr>
        <p:txBody>
          <a:bodyPr/>
          <a:lstStyle/>
          <a:p>
            <a:r>
              <a:rPr lang="fr-FR" dirty="0"/>
              <a:t>R. </a:t>
            </a:r>
            <a:r>
              <a:rPr lang="fr-FR" dirty="0" err="1"/>
              <a:t>Zash</a:t>
            </a:r>
            <a:r>
              <a:rPr lang="fr-FR" dirty="0"/>
              <a:t> et al. NEJM 2019</a:t>
            </a:r>
          </a:p>
          <a:p>
            <a:pPr lvl="1"/>
            <a:r>
              <a:rPr lang="fr-FR" dirty="0"/>
              <a:t>Anomalie du tube neural chez les enfants qui naissent de mères vivant avec le VIH et traitée par dolutégravir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E9181C-9E7B-CFFF-9A9B-9A1D66BA7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B078-4E49-B24F-B570-A5A8D6293947}" type="datetime10">
              <a:rPr lang="fr-FR" smtClean="0"/>
              <a:t>11:44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DECF20F-8971-6EA5-EC5F-6A27AB87A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2694CAF-13D1-265C-D296-EA7726D78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767" y="3429000"/>
            <a:ext cx="3942080" cy="308887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08B810E-A152-6A3A-8D79-84263428D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02" y="1756233"/>
            <a:ext cx="3173231" cy="421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294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51D77A-A496-B98C-15A8-A367B9AB2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Questions scientifiques et éthiques autour des résultats de l’essai </a:t>
            </a:r>
            <a:r>
              <a:rPr lang="fr-FR" dirty="0" err="1"/>
              <a:t>Tsepamo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8E0A00-FC36-44A1-FAAC-D8FE51113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739" y="1779104"/>
            <a:ext cx="5705061" cy="4313583"/>
          </a:xfrm>
        </p:spPr>
        <p:txBody>
          <a:bodyPr>
            <a:normAutofit lnSpcReduction="10000"/>
          </a:bodyPr>
          <a:lstStyle/>
          <a:p>
            <a:r>
              <a:rPr lang="fr-FR" dirty="0"/>
              <a:t>Pourquoi les 1</a:t>
            </a:r>
            <a:r>
              <a:rPr lang="fr-FR" baseline="30000" dirty="0"/>
              <a:t>er</a:t>
            </a:r>
            <a:r>
              <a:rPr lang="fr-FR" dirty="0"/>
              <a:t> résultats de l’essai montraient un OD ratio à 10 et les derniers à 2 ?</a:t>
            </a:r>
          </a:p>
          <a:p>
            <a:r>
              <a:rPr lang="fr-FR" dirty="0"/>
              <a:t>Même si le risque est majoré, est-ce significatif en santé publique ?</a:t>
            </a:r>
          </a:p>
          <a:p>
            <a:r>
              <a:rPr lang="fr-FR" dirty="0"/>
              <a:t>La différence mesurée justifie-t-elle de priver d’accès à une molécule essentielle des millions de femmes dans le monde ?</a:t>
            </a:r>
          </a:p>
          <a:p>
            <a:r>
              <a:rPr lang="fr-FR" dirty="0"/>
              <a:t>On dispose de données pour le DTG, mais quid des autres anti-intégrases considérées comme « </a:t>
            </a:r>
            <a:r>
              <a:rPr lang="fr-FR" dirty="0" err="1"/>
              <a:t>safe</a:t>
            </a:r>
            <a:r>
              <a:rPr lang="fr-FR" dirty="0"/>
              <a:t> » ?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6B3198-C4B2-0861-05B3-169ED68E1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B078-4E49-B24F-B570-A5A8D6293947}" type="datetime10">
              <a:rPr lang="fr-FR" smtClean="0"/>
              <a:t>11:44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5358E4D-F5A7-8683-7BB8-F95255022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C8AFE1B-AB98-47D5-60DE-C3C4566FF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522" y="2084412"/>
            <a:ext cx="5337745" cy="29815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4264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87A4C1-66E7-D3FC-A72B-E587ED80C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 cours…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DCDB51E-6345-C127-81C8-FCF6874BB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B078-4E49-B24F-B570-A5A8D6293947}" type="datetime10">
              <a:rPr lang="fr-FR" smtClean="0"/>
              <a:t>11:44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96F7548-A3EF-8D12-7056-D1F516FE8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CF4B4FD-8458-111E-5363-44F284ACF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0860" y="1627389"/>
            <a:ext cx="6050280" cy="5122112"/>
          </a:xfrm>
          <a:prstGeom prst="rect">
            <a:avLst/>
          </a:prstGeom>
        </p:spPr>
      </p:pic>
      <p:sp>
        <p:nvSpPr>
          <p:cNvPr id="7" name="Cadre 6">
            <a:extLst>
              <a:ext uri="{FF2B5EF4-FFF2-40B4-BE49-F238E27FC236}">
                <a16:creationId xmlns:a16="http://schemas.microsoft.com/office/drawing/2014/main" id="{AD190F89-60D0-B992-EDB3-497A8BE99DD8}"/>
              </a:ext>
            </a:extLst>
          </p:cNvPr>
          <p:cNvSpPr/>
          <p:nvPr/>
        </p:nvSpPr>
        <p:spPr>
          <a:xfrm>
            <a:off x="5435600" y="2794000"/>
            <a:ext cx="1422400" cy="41656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91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13FBA3-F710-2F7F-9DA0-C53B35919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265" y="143551"/>
            <a:ext cx="10863469" cy="1188720"/>
          </a:xfrm>
        </p:spPr>
        <p:txBody>
          <a:bodyPr/>
          <a:lstStyle/>
          <a:p>
            <a:r>
              <a:rPr lang="fr-FR" dirty="0"/>
              <a:t>Vaccination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67C8A0A-B625-7E42-3EC8-1729E0072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B078-4E49-B24F-B570-A5A8D6293947}" type="datetime10">
              <a:rPr lang="fr-FR" smtClean="0"/>
              <a:t>11:44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FC52215-0CB3-91C7-560F-B70D220B7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BA73DBE-2B4D-8BF8-1BC6-B6B4B4860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491" y="1447570"/>
            <a:ext cx="6657811" cy="4675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2862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A0D9ED-2BAF-E3FC-F0F2-F730845B5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Il y a un peu plus de 40 ans, Le début… apparent !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874EAB-38B9-E87A-15FC-0A3BCD113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B078-4E49-B24F-B570-A5A8D6293947}" type="datetime10">
              <a:rPr lang="fr-FR" smtClean="0"/>
              <a:t>11:43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F4DAE50-D1B8-6AB6-641F-F8F1870AC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BFF1B97-DF1A-906D-AEAF-AF295AC83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365" y="2040879"/>
            <a:ext cx="6972300" cy="4038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1186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C5FE69-0FD5-188B-298C-5108FCC61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265" y="252553"/>
            <a:ext cx="10863469" cy="592173"/>
          </a:xfrm>
        </p:spPr>
        <p:txBody>
          <a:bodyPr>
            <a:normAutofit fontScale="90000"/>
          </a:bodyPr>
          <a:lstStyle/>
          <a:p>
            <a:r>
              <a:rPr lang="fr-FR" dirty="0"/>
              <a:t>Prévention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4C209A-5340-820A-4895-B24C7D0F7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B078-4E49-B24F-B570-A5A8D6293947}" type="datetime10">
              <a:rPr lang="fr-FR" smtClean="0"/>
              <a:t>11:44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C7AD67-B209-FAA7-6D91-727654FF3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08657D8-CCF0-BC6F-7263-0888206E3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267" y="1004855"/>
            <a:ext cx="7985007" cy="53118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3388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5E0FDD-83C7-EF57-41D2-63F25D9BC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CE3503-DC44-1374-9D90-873C3DD91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760" y="1779104"/>
            <a:ext cx="9996922" cy="4313583"/>
          </a:xfrm>
        </p:spPr>
        <p:txBody>
          <a:bodyPr/>
          <a:lstStyle/>
          <a:p>
            <a:r>
              <a:rPr lang="fr-FR" dirty="0"/>
              <a:t>Une recherche clinique « boostée » par le militantisme des patients</a:t>
            </a:r>
          </a:p>
          <a:p>
            <a:r>
              <a:rPr lang="fr-FR" dirty="0"/>
              <a:t>Des milliers de publications : 402.445 occurrences « HIV » dans PubMed au 11/10/2022… 10.000/an</a:t>
            </a:r>
          </a:p>
          <a:p>
            <a:r>
              <a:rPr lang="fr-FR" dirty="0"/>
              <a:t>L’avenir</a:t>
            </a:r>
          </a:p>
          <a:p>
            <a:pPr lvl="1"/>
            <a:r>
              <a:rPr lang="fr-FR" dirty="0"/>
              <a:t>Recherche vaccinale</a:t>
            </a:r>
          </a:p>
          <a:p>
            <a:pPr lvl="1"/>
            <a:r>
              <a:rPr lang="fr-FR" dirty="0"/>
              <a:t>Recherche sur la guérison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12C7A35-2288-3947-6EAF-03EC92A55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B078-4E49-B24F-B570-A5A8D6293947}" type="datetime10">
              <a:rPr lang="fr-FR" smtClean="0"/>
              <a:t>11:44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4333DF6-79F1-FA86-A2C2-C4A060415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28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49EBC3-43B6-EE7B-F6AA-1D76C8922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recherche clinique sur le VIH : une histoire intimement liée à l’activisme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71F95-F4E2-511F-A948-FEC183FAE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B078-4E49-B24F-B570-A5A8D6293947}" type="datetime10">
              <a:rPr lang="fr-FR" smtClean="0"/>
              <a:t>11:43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84E92D2-3D85-6FAB-D014-1D024CB0F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26" name="Picture 2">
            <a:hlinkClick r:id="rId2"/>
            <a:extLst>
              <a:ext uri="{FF2B5EF4-FFF2-40B4-BE49-F238E27FC236}">
                <a16:creationId xmlns:a16="http://schemas.microsoft.com/office/drawing/2014/main" id="{3FCAA1D1-F5BD-016B-3B19-49C6000395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2" t="2912" r="27357"/>
          <a:stretch/>
        </p:blipFill>
        <p:spPr bwMode="auto">
          <a:xfrm>
            <a:off x="4370572" y="1691115"/>
            <a:ext cx="3096951" cy="4892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96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7B22B0-3E7B-BFB6-3075-53B53B9A6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L’importance de la recherche épidémiologique pour comprendre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D334B3A-7BFB-9054-BFC8-3992065FE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739" y="1779104"/>
            <a:ext cx="7202088" cy="4313583"/>
          </a:xfrm>
        </p:spPr>
        <p:txBody>
          <a:bodyPr/>
          <a:lstStyle/>
          <a:p>
            <a:r>
              <a:rPr lang="fr-FR" dirty="0"/>
              <a:t>Faria et al. Science 2014</a:t>
            </a:r>
          </a:p>
          <a:p>
            <a:pPr lvl="1"/>
            <a:r>
              <a:rPr lang="fr-FR" dirty="0"/>
              <a:t>Le séquençage du  VIH et une approche biostatistique permet de dater la « mise à feu » de l’épidémie de VIH au Zaïre, au début du XX</a:t>
            </a:r>
            <a:r>
              <a:rPr lang="fr-FR" baseline="30000" dirty="0"/>
              <a:t>ème </a:t>
            </a:r>
            <a:r>
              <a:rPr lang="fr-FR" dirty="0"/>
              <a:t>siècle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6FD509-5561-483E-F20F-9873E591C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B078-4E49-B24F-B570-A5A8D6293947}" type="datetime10">
              <a:rPr lang="fr-FR" smtClean="0"/>
              <a:t>11:43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A52E1FA-3BAB-6D5D-AD9B-898C52391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B44B281-360D-6191-A7DB-B46A3D5F9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9547" y="1779104"/>
            <a:ext cx="2932306" cy="39003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24F91CE-4227-5AFE-6041-08C4166E6A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6" r="2347" b="4001"/>
          <a:stretch/>
        </p:blipFill>
        <p:spPr>
          <a:xfrm>
            <a:off x="3014992" y="3288199"/>
            <a:ext cx="3268985" cy="3295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0F6FC6E-DC04-F8C6-9D9C-6E40450A83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68" y="1779104"/>
            <a:ext cx="8243808" cy="49528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8089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81D959-B3CE-1E1C-EDB8-49F2696B57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Les grands essais cliniques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C13C1E3-3C5A-4A12-49AE-3720AEC038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389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741495-25BF-C549-D439-B7C695F87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B078-4E49-B24F-B570-A5A8D6293947}" type="datetime10">
              <a:rPr lang="fr-FR" smtClean="0"/>
              <a:t>11:44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9D76EA5-2EC7-8DF9-CBC1-8DC5B8447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A6C5D3B-DD75-9078-F73F-893D9C621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03039"/>
            <a:ext cx="7772400" cy="5251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1E65A25-62F9-B034-E619-393DF2743053}"/>
              </a:ext>
            </a:extLst>
          </p:cNvPr>
          <p:cNvSpPr txBox="1"/>
          <p:nvPr/>
        </p:nvSpPr>
        <p:spPr>
          <a:xfrm>
            <a:off x="5283200" y="6378118"/>
            <a:ext cx="2169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Act</a:t>
            </a:r>
            <a:r>
              <a:rPr lang="fr-FR" dirty="0"/>
              <a:t>-up Die-in –1988</a:t>
            </a:r>
          </a:p>
        </p:txBody>
      </p:sp>
    </p:spTree>
    <p:extLst>
      <p:ext uri="{BB962C8B-B14F-4D97-AF65-F5344CB8AC3E}">
        <p14:creationId xmlns:p14="http://schemas.microsoft.com/office/powerpoint/2010/main" val="140816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930260-B2A2-92A4-4021-63E3BF561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Premier essai thérapeutique d’importance : L’AZT </a:t>
            </a:r>
            <a:r>
              <a:rPr lang="fr-FR" dirty="0" err="1"/>
              <a:t>diMinue</a:t>
            </a:r>
            <a:r>
              <a:rPr lang="fr-FR" dirty="0"/>
              <a:t> la mortalité… à 6 mois 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4E4646-0131-B01E-0290-0017EE54B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739" y="1779104"/>
            <a:ext cx="4240403" cy="4313583"/>
          </a:xfrm>
        </p:spPr>
        <p:txBody>
          <a:bodyPr/>
          <a:lstStyle/>
          <a:p>
            <a:r>
              <a:rPr lang="fr-FR" dirty="0"/>
              <a:t>M. </a:t>
            </a:r>
            <a:r>
              <a:rPr lang="fr-FR" dirty="0" err="1"/>
              <a:t>Fischl</a:t>
            </a:r>
            <a:r>
              <a:rPr lang="fr-FR" dirty="0"/>
              <a:t> et al. NEJM 1987</a:t>
            </a:r>
          </a:p>
          <a:p>
            <a:pPr lvl="1"/>
            <a:r>
              <a:rPr lang="fr-FR" dirty="0"/>
              <a:t>L’AZT, première molécule a montrer une efficacité dans le traitement du VIH</a:t>
            </a:r>
          </a:p>
          <a:p>
            <a:pPr lvl="1"/>
            <a:r>
              <a:rPr lang="fr-FR" dirty="0"/>
              <a:t>AZT versus placébo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31EB570-89E9-12EA-D421-0BFBBF20B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B078-4E49-B24F-B570-A5A8D6293947}" type="datetime10">
              <a:rPr lang="fr-FR" smtClean="0"/>
              <a:t>11:44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D471C54-F473-348D-1B71-EF575DC3A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2050" name="Picture 2" descr="AMMI Canada on Twitter: &quot;35 years ago today on July 23 1987 Publication in  @NEJM of the 1st study demonstrating the effect of AZT 282 pts w HIV (160 w  AIDS) RCT">
            <a:extLst>
              <a:ext uri="{FF2B5EF4-FFF2-40B4-BE49-F238E27FC236}">
                <a16:creationId xmlns:a16="http://schemas.microsoft.com/office/drawing/2014/main" id="{28614F4A-F663-F3CA-53C0-A67345E14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936" y="1860288"/>
            <a:ext cx="5124635" cy="41512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e Efficacy of Azidothymidine (AZT) in the Treatment of Patients with AIDS  and AIDS-Related Complex | NEJM">
            <a:extLst>
              <a:ext uri="{FF2B5EF4-FFF2-40B4-BE49-F238E27FC236}">
                <a16:creationId xmlns:a16="http://schemas.microsoft.com/office/drawing/2014/main" id="{ED45D596-2088-8CC5-D600-1F52938B4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29" y="3935895"/>
            <a:ext cx="5867625" cy="1892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58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CC871A-AFD5-AB16-C461-80AC29EEF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Premier essai qui va changer la vie de millions d’enfants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270E81-D815-3698-0BFD-50A586FDF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739" y="1779104"/>
            <a:ext cx="6433344" cy="4313583"/>
          </a:xfrm>
        </p:spPr>
        <p:txBody>
          <a:bodyPr/>
          <a:lstStyle/>
          <a:p>
            <a:r>
              <a:rPr lang="fr-FR" dirty="0"/>
              <a:t>Connor et al. NEJM 1994</a:t>
            </a:r>
          </a:p>
          <a:p>
            <a:pPr lvl="1"/>
            <a:r>
              <a:rPr lang="fr-FR" dirty="0"/>
              <a:t>AZT versus placébo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F107A3C-52FA-670F-1951-A257D7247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B078-4E49-B24F-B570-A5A8D6293947}" type="datetime10">
              <a:rPr lang="fr-FR" smtClean="0"/>
              <a:t>11:43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692BCA9-1551-5684-3133-4FE28B680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074" name="Picture 2" descr="Reduction of Maternal-Infant Transmission of Human Immunodeficiency Virus  Type 1 with Zidovudine Treatment | NEJM">
            <a:extLst>
              <a:ext uri="{FF2B5EF4-FFF2-40B4-BE49-F238E27FC236}">
                <a16:creationId xmlns:a16="http://schemas.microsoft.com/office/drawing/2014/main" id="{573CE850-C6D1-8FCF-CF07-9B93449E0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116" y="2888855"/>
            <a:ext cx="4216128" cy="31073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C569937-3FE8-7A5F-10B6-195321D32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0541" y="1942088"/>
            <a:ext cx="2578381" cy="36496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3249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34AC14-1B52-DBB6-5964-7EF59B1F9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Devant la réversibilité du succès de l’AZT, 1</a:t>
            </a:r>
            <a:r>
              <a:rPr lang="fr-FR" baseline="30000" dirty="0"/>
              <a:t>er</a:t>
            </a:r>
            <a:r>
              <a:rPr lang="fr-FR" dirty="0"/>
              <a:t> essais de bithérapies puis trithérapies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E435699-58C8-28D3-3345-0E4A77423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B078-4E49-B24F-B570-A5A8D6293947}" type="datetime10">
              <a:rPr lang="fr-FR" smtClean="0"/>
              <a:t>11:44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AF51698-8F2C-050A-9D16-B029B7AC9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D2DB5BD-D2C9-36A0-7923-503184C40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266" y="1693827"/>
            <a:ext cx="3390402" cy="4889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C6D890A-7432-CAEC-46CC-46CFB8399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565" y="1729104"/>
            <a:ext cx="2294851" cy="4806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1AE20B6-1E23-D0DE-5BBE-3492F4BCEE0B}"/>
              </a:ext>
            </a:extLst>
          </p:cNvPr>
          <p:cNvSpPr txBox="1"/>
          <p:nvPr/>
        </p:nvSpPr>
        <p:spPr>
          <a:xfrm>
            <a:off x="176843" y="1586002"/>
            <a:ext cx="1310936" cy="369332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Bithérapie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8130BD8-9ED1-955A-D535-20D763DF507C}"/>
              </a:ext>
            </a:extLst>
          </p:cNvPr>
          <p:cNvGrpSpPr/>
          <p:nvPr/>
        </p:nvGrpSpPr>
        <p:grpSpPr>
          <a:xfrm>
            <a:off x="3655953" y="1618772"/>
            <a:ext cx="3834865" cy="4964908"/>
            <a:chOff x="3655953" y="1618772"/>
            <a:chExt cx="3834865" cy="4964908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4F38D67-8724-38EE-3736-08820F755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00415" y="1693827"/>
              <a:ext cx="3390403" cy="48898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7D2811B7-DEC0-DF67-48F1-5A11294ED86B}"/>
                </a:ext>
              </a:extLst>
            </p:cNvPr>
            <p:cNvSpPr txBox="1"/>
            <p:nvPr/>
          </p:nvSpPr>
          <p:spPr>
            <a:xfrm>
              <a:off x="3655953" y="1618772"/>
              <a:ext cx="1391086" cy="369332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Trithérapie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53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lis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le présentation Cédric 2021 avec horodatage" id="{29272618-ED76-A94A-BBEE-D5F2773521FC}" vid="{E69370ED-0F43-0C4D-8DEF-51AB51AF1312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Colis</Template>
  <TotalTime>307</TotalTime>
  <Words>661</Words>
  <Application>Microsoft Macintosh PowerPoint</Application>
  <PresentationFormat>Grand écran</PresentationFormat>
  <Paragraphs>149</Paragraphs>
  <Slides>21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6" baseType="lpstr">
      <vt:lpstr>Arial</vt:lpstr>
      <vt:lpstr>Calibri</vt:lpstr>
      <vt:lpstr>Gill Sans MT</vt:lpstr>
      <vt:lpstr>Wingdings</vt:lpstr>
      <vt:lpstr>Colis</vt:lpstr>
      <vt:lpstr>Histoire de la recherche clinique VIH</vt:lpstr>
      <vt:lpstr>Il y a un peu plus de 40 ans, Le début… apparent !</vt:lpstr>
      <vt:lpstr>La recherche clinique sur le VIH : une histoire intimement liée à l’activisme</vt:lpstr>
      <vt:lpstr>L’importance de la recherche épidémiologique pour comprendre</vt:lpstr>
      <vt:lpstr>Les grands essais cliniques</vt:lpstr>
      <vt:lpstr>Présentation PowerPoint</vt:lpstr>
      <vt:lpstr>Premier essai thérapeutique d’importance : L’AZT diMinue la mortalité… à 6 mois !</vt:lpstr>
      <vt:lpstr>Premier essai qui va changer la vie de millions d’enfants</vt:lpstr>
      <vt:lpstr>Devant la réversibilité du succès de l’AZT, 1er essais de bithérapies puis trithérapies</vt:lpstr>
      <vt:lpstr>Des essais multiples : un exemple, l’association zidovudine/Lamivudine avec un 3ème agent…</vt:lpstr>
      <vt:lpstr>Traiter tôt est essentiel dans les PED</vt:lpstr>
      <vt:lpstr>La puissance des trithérapies</vt:lpstr>
      <vt:lpstr>Un exemple de recherche fondamentale appliquée: inhiber le CCR5</vt:lpstr>
      <vt:lpstr>Après 10 ans de bombardement, lacher un peu l’accelerateur</vt:lpstr>
      <vt:lpstr>Présentation PowerPoint</vt:lpstr>
      <vt:lpstr>Des questions éthiques et scientifiques : TSEPAMO au BotSwana</vt:lpstr>
      <vt:lpstr>Questions scientifiques et éthiques autour des résultats de l’essai Tsepamo</vt:lpstr>
      <vt:lpstr>En cours…</vt:lpstr>
      <vt:lpstr>Vaccination</vt:lpstr>
      <vt:lpstr>Prévention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la présentation</dc:title>
  <dc:creator>Cedric Arvieux</dc:creator>
  <cp:lastModifiedBy>Cedric Arvieux</cp:lastModifiedBy>
  <cp:revision>8</cp:revision>
  <dcterms:created xsi:type="dcterms:W3CDTF">2022-10-05T20:36:00Z</dcterms:created>
  <dcterms:modified xsi:type="dcterms:W3CDTF">2022-11-03T10:44:57Z</dcterms:modified>
</cp:coreProperties>
</file>