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73" r:id="rId3"/>
    <p:sldId id="274" r:id="rId4"/>
    <p:sldId id="257" r:id="rId5"/>
    <p:sldId id="260" r:id="rId6"/>
    <p:sldId id="266" r:id="rId7"/>
    <p:sldId id="263" r:id="rId8"/>
    <p:sldId id="258" r:id="rId9"/>
    <p:sldId id="259" r:id="rId10"/>
    <p:sldId id="265" r:id="rId11"/>
    <p:sldId id="264" r:id="rId12"/>
    <p:sldId id="270" r:id="rId13"/>
    <p:sldId id="272" r:id="rId14"/>
    <p:sldId id="271" r:id="rId15"/>
    <p:sldId id="268" r:id="rId16"/>
    <p:sldId id="269" r:id="rId17"/>
    <p:sldId id="267" r:id="rId18"/>
    <p:sldId id="262" r:id="rId19"/>
    <p:sldId id="261" r:id="rId20"/>
  </p:sldIdLst>
  <p:sldSz cx="9144000" cy="5715000" type="screen16x10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205" d="100"/>
          <a:sy n="205" d="100"/>
        </p:scale>
        <p:origin x="-376" y="-7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6" d="100"/>
        <a:sy n="206" d="100"/>
      </p:scale>
      <p:origin x="0" y="20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97766"/>
            <a:ext cx="8915400" cy="73152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28795"/>
            <a:ext cx="8001000" cy="3186206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FAB4-152C-A24B-85F3-A36357738F16}" type="datetimeFigureOut">
              <a:rPr lang="fr-FR" smtClean="0"/>
              <a:t>22/10/15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9894" y="5474230"/>
            <a:ext cx="457200" cy="304271"/>
          </a:xfrm>
          <a:prstGeom prst="rect">
            <a:avLst/>
          </a:prstGeom>
        </p:spPr>
        <p:txBody>
          <a:bodyPr/>
          <a:lstStyle/>
          <a:p>
            <a:fld id="{8251027B-902C-5041-8011-9723BA467D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8299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7260"/>
            <a:ext cx="8915400" cy="7620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8" y="1706880"/>
            <a:ext cx="3427413" cy="350520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1699260"/>
            <a:ext cx="4572000" cy="35204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56883"/>
            <a:ext cx="2133600" cy="304271"/>
          </a:xfrm>
        </p:spPr>
        <p:txBody>
          <a:bodyPr/>
          <a:lstStyle/>
          <a:p>
            <a:fld id="{A9F8FAB4-152C-A24B-85F3-A36357738F16}" type="datetimeFigureOut">
              <a:rPr lang="fr-FR" smtClean="0"/>
              <a:t>22/10/15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89894" y="5474230"/>
            <a:ext cx="457200" cy="304271"/>
          </a:xfrm>
          <a:prstGeom prst="rect">
            <a:avLst/>
          </a:prstGeom>
        </p:spPr>
        <p:txBody>
          <a:bodyPr/>
          <a:lstStyle/>
          <a:p>
            <a:fld id="{8251027B-902C-5041-8011-9723BA467D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2367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29000"/>
            <a:ext cx="8915400" cy="731520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168588"/>
            <a:ext cx="8001000" cy="1546413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FAB4-152C-A24B-85F3-A36357738F16}" type="datetimeFigureOut">
              <a:rPr lang="fr-FR" smtClean="0"/>
              <a:t>22/10/15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941294"/>
            <a:ext cx="7988300" cy="248412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657768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29000"/>
            <a:ext cx="8915400" cy="731520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168588"/>
            <a:ext cx="8001000" cy="1546413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56883"/>
            <a:ext cx="2133600" cy="304271"/>
          </a:xfrm>
        </p:spPr>
        <p:txBody>
          <a:bodyPr/>
          <a:lstStyle/>
          <a:p>
            <a:fld id="{A9F8FAB4-152C-A24B-85F3-A36357738F16}" type="datetimeFigureOut">
              <a:rPr lang="fr-FR" smtClean="0"/>
              <a:t>22/10/15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941294"/>
            <a:ext cx="3986784" cy="248412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941294"/>
            <a:ext cx="3986784" cy="248412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1967514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images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29000"/>
            <a:ext cx="8915400" cy="731520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168588"/>
            <a:ext cx="8001000" cy="1546413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56883"/>
            <a:ext cx="2133600" cy="304271"/>
          </a:xfrm>
        </p:spPr>
        <p:txBody>
          <a:bodyPr/>
          <a:lstStyle/>
          <a:p>
            <a:fld id="{A9F8FAB4-152C-A24B-85F3-A36357738F16}" type="datetimeFigureOut">
              <a:rPr lang="fr-FR" smtClean="0"/>
              <a:t>22/10/15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941294"/>
            <a:ext cx="6601968" cy="248412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941294"/>
            <a:ext cx="1371600" cy="12344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190974"/>
            <a:ext cx="1371600" cy="123444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16699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FAB4-152C-A24B-85F3-A36357738F16}" type="datetimeFigureOut">
              <a:rPr lang="fr-FR" smtClean="0"/>
              <a:t>22/10/15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9894" y="5474230"/>
            <a:ext cx="457200" cy="304271"/>
          </a:xfrm>
          <a:prstGeom prst="rect">
            <a:avLst/>
          </a:prstGeom>
        </p:spPr>
        <p:txBody>
          <a:bodyPr/>
          <a:lstStyle/>
          <a:p>
            <a:fld id="{8251027B-902C-5041-8011-9723BA467D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2592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941295"/>
            <a:ext cx="914400" cy="4611065"/>
          </a:xfrm>
        </p:spPr>
        <p:txBody>
          <a:bodyPr vert="eaVert" lIns="274320" tIns="685800" bIns="685800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445559"/>
            <a:ext cx="6426200" cy="378525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FAB4-152C-A24B-85F3-A36357738F16}" type="datetimeFigureOut">
              <a:rPr lang="fr-FR" smtClean="0"/>
              <a:t>22/10/15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9894" y="5474230"/>
            <a:ext cx="457200" cy="304271"/>
          </a:xfrm>
          <a:prstGeom prst="rect">
            <a:avLst/>
          </a:prstGeom>
        </p:spPr>
        <p:txBody>
          <a:bodyPr/>
          <a:lstStyle/>
          <a:p>
            <a:fld id="{8251027B-902C-5041-8011-9723BA467D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634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FAB4-152C-A24B-85F3-A36357738F16}" type="datetimeFigureOut">
              <a:rPr lang="fr-FR" smtClean="0"/>
              <a:t>22/10/15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9894" y="5474230"/>
            <a:ext cx="457200" cy="304271"/>
          </a:xfrm>
          <a:prstGeom prst="rect">
            <a:avLst/>
          </a:prstGeom>
        </p:spPr>
        <p:txBody>
          <a:bodyPr/>
          <a:lstStyle/>
          <a:p>
            <a:fld id="{8251027B-902C-5041-8011-9723BA467D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0807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87863"/>
            <a:ext cx="8915400" cy="762000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953000"/>
            <a:ext cx="8001000" cy="7620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FAB4-152C-A24B-85F3-A36357738F16}" type="datetimeFigureOut">
              <a:rPr lang="fr-FR" smtClean="0"/>
              <a:t>22/10/15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941294"/>
            <a:ext cx="7988300" cy="32385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31779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666999"/>
            <a:ext cx="8915400" cy="1905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4570506"/>
            <a:ext cx="8001000" cy="6477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FAB4-152C-A24B-85F3-A36357738F16}" type="datetimeFigureOut">
              <a:rPr lang="fr-FR" smtClean="0"/>
              <a:t>22/10/15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89894" y="5474230"/>
            <a:ext cx="457200" cy="304271"/>
          </a:xfrm>
          <a:prstGeom prst="rect">
            <a:avLst/>
          </a:prstGeom>
        </p:spPr>
        <p:txBody>
          <a:bodyPr/>
          <a:lstStyle/>
          <a:p>
            <a:fld id="{8251027B-902C-5041-8011-9723BA467D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32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162969"/>
            <a:ext cx="3566160" cy="306784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162969"/>
            <a:ext cx="3566160" cy="306784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56883"/>
            <a:ext cx="2133600" cy="304271"/>
          </a:xfrm>
        </p:spPr>
        <p:txBody>
          <a:bodyPr/>
          <a:lstStyle/>
          <a:p>
            <a:fld id="{A9F8FAB4-152C-A24B-85F3-A36357738F16}" type="datetimeFigureOut">
              <a:rPr lang="fr-FR" smtClean="0"/>
              <a:t>22/10/15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89894" y="5474230"/>
            <a:ext cx="457200" cy="304271"/>
          </a:xfrm>
          <a:prstGeom prst="rect">
            <a:avLst/>
          </a:prstGeom>
        </p:spPr>
        <p:txBody>
          <a:bodyPr/>
          <a:lstStyle/>
          <a:p>
            <a:fld id="{8251027B-902C-5041-8011-9723BA467D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82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1681428"/>
            <a:ext cx="3566160" cy="73157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2554941"/>
            <a:ext cx="3566160" cy="26758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1681428"/>
            <a:ext cx="3566160" cy="731573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2554941"/>
            <a:ext cx="3566160" cy="26758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56883"/>
            <a:ext cx="2133600" cy="304271"/>
          </a:xfrm>
        </p:spPr>
        <p:txBody>
          <a:bodyPr/>
          <a:lstStyle/>
          <a:p>
            <a:fld id="{A9F8FAB4-152C-A24B-85F3-A36357738F16}" type="datetimeFigureOut">
              <a:rPr lang="fr-FR" smtClean="0"/>
              <a:t>22/10/15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56883"/>
            <a:ext cx="2895600" cy="304271"/>
          </a:xfrm>
        </p:spPr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89894" y="5474230"/>
            <a:ext cx="457200" cy="304271"/>
          </a:xfrm>
          <a:prstGeom prst="rect">
            <a:avLst/>
          </a:prstGeom>
        </p:spPr>
        <p:txBody>
          <a:bodyPr/>
          <a:lstStyle/>
          <a:p>
            <a:fld id="{8251027B-902C-5041-8011-9723BA467D5C}" type="slidenum">
              <a:rPr lang="fr-FR" smtClean="0"/>
              <a:t>‹#›</a:t>
            </a:fld>
            <a:endParaRPr lang="fr-FR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420471"/>
            <a:ext cx="3383280" cy="1323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420471"/>
            <a:ext cx="3383280" cy="1323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420471"/>
            <a:ext cx="3383280" cy="1323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420471"/>
            <a:ext cx="3383280" cy="1323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420471"/>
            <a:ext cx="3383280" cy="1323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420471"/>
            <a:ext cx="3383280" cy="1323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1054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FAB4-152C-A24B-85F3-A36357738F16}" type="datetimeFigureOut">
              <a:rPr lang="fr-FR" smtClean="0"/>
              <a:t>22/10/15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89894" y="5474230"/>
            <a:ext cx="457200" cy="304271"/>
          </a:xfrm>
          <a:prstGeom prst="rect">
            <a:avLst/>
          </a:prstGeom>
        </p:spPr>
        <p:txBody>
          <a:bodyPr/>
          <a:lstStyle/>
          <a:p>
            <a:fld id="{8251027B-902C-5041-8011-9723BA467D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159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F8FAB4-152C-A24B-85F3-A36357738F16}" type="datetimeFigureOut">
              <a:rPr lang="fr-FR" smtClean="0"/>
              <a:t>22/10/15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89894" y="5474230"/>
            <a:ext cx="457200" cy="304271"/>
          </a:xfrm>
          <a:prstGeom prst="rect">
            <a:avLst/>
          </a:prstGeom>
        </p:spPr>
        <p:txBody>
          <a:bodyPr/>
          <a:lstStyle/>
          <a:p>
            <a:fld id="{8251027B-902C-5041-8011-9723BA467D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609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7260"/>
            <a:ext cx="8915400" cy="7620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159000"/>
            <a:ext cx="3566160" cy="3071813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1699259"/>
            <a:ext cx="3566160" cy="35204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56883"/>
            <a:ext cx="2133600" cy="304271"/>
          </a:xfrm>
        </p:spPr>
        <p:txBody>
          <a:bodyPr/>
          <a:lstStyle/>
          <a:p>
            <a:fld id="{A9F8FAB4-152C-A24B-85F3-A36357738F16}" type="datetimeFigureOut">
              <a:rPr lang="fr-FR" smtClean="0"/>
              <a:t>22/10/15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89894" y="5474230"/>
            <a:ext cx="457200" cy="304271"/>
          </a:xfrm>
          <a:prstGeom prst="rect">
            <a:avLst/>
          </a:prstGeom>
        </p:spPr>
        <p:txBody>
          <a:bodyPr/>
          <a:lstStyle/>
          <a:p>
            <a:fld id="{8251027B-902C-5041-8011-9723BA467D5C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7196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511640"/>
            <a:ext cx="8913813" cy="7620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fr-FR" dirty="0" smtClean="0"/>
              <a:t>Cliquez et modifiez le titre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1416357"/>
            <a:ext cx="7610476" cy="38055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56883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9F8FAB4-152C-A24B-85F3-A36357738F16}" type="datetimeFigureOut">
              <a:rPr lang="fr-FR" smtClean="0"/>
              <a:t>22/10/15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56883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1845289" y="0"/>
            <a:ext cx="7068525" cy="156883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1" y="5562600"/>
            <a:ext cx="7999413" cy="1524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ZoneTexte 8"/>
          <p:cNvSpPr txBox="1"/>
          <p:nvPr userDrawn="1"/>
        </p:nvSpPr>
        <p:spPr>
          <a:xfrm>
            <a:off x="8531580" y="5495715"/>
            <a:ext cx="6124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F3221D4C-31BD-4545-80F3-C2511451216B}" type="slidenum">
              <a:rPr lang="fr-FR" sz="1100" smtClean="0"/>
              <a:t>‹#›</a:t>
            </a:fld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413250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localhost/Users/Arvieux/Desktop/LivretSMIRM-VIH%20-%20copie.pdf" TargetMode="External"/><Relationship Id="rId3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nal-u.tv/video/canal_u_medecine/annonce_d_une_maladie_grave.5021" TargetMode="External"/><Relationship Id="rId4" Type="http://schemas.openxmlformats.org/officeDocument/2006/relationships/hyperlink" Target="http://corevih-bretagne.fr" TargetMode="External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has-sante.fr/portail/upload/docs/application/pdf/2008-10/mauvaisenouvelle_vf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L’annonce d’une maladie grave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C’est pas si facile…</a:t>
            </a:r>
            <a:endParaRPr lang="fr-FR" dirty="0"/>
          </a:p>
        </p:txBody>
      </p:sp>
      <p:pic>
        <p:nvPicPr>
          <p:cNvPr id="4" name="Image 3" descr="LogoCoreVIH Bretagn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95" y="186082"/>
            <a:ext cx="1871870" cy="11908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914400" y="5310072"/>
            <a:ext cx="76716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 smtClean="0"/>
              <a:t>Dr Cédric Arvieux – CHU de Rennes  - COREVIH Bretagne</a:t>
            </a:r>
            <a:endParaRPr lang="fr-FR" sz="14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1159283" y="3914206"/>
            <a:ext cx="6545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DU Education thérapeutique – </a:t>
            </a:r>
            <a:r>
              <a:rPr lang="fr-FR" dirty="0" smtClean="0"/>
              <a:t>22 octobre 2015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67201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dirty="0" smtClean="0"/>
              <a:t>Dimension psychologique de la relation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En arrière plan chez le soignant</a:t>
            </a:r>
          </a:p>
          <a:p>
            <a:pPr lvl="1"/>
            <a:r>
              <a:rPr lang="fr-FR" dirty="0" smtClean="0"/>
              <a:t>Peur de la mort</a:t>
            </a:r>
          </a:p>
          <a:p>
            <a:pPr lvl="1"/>
            <a:r>
              <a:rPr lang="fr-FR" dirty="0" smtClean="0"/>
              <a:t>Peur des réactions émotionnelles du patient/des siennes</a:t>
            </a:r>
          </a:p>
          <a:p>
            <a:pPr lvl="1"/>
            <a:r>
              <a:rPr lang="fr-FR" dirty="0" smtClean="0"/>
              <a:t>Crainte d’être désapprouvé (n’annonce pas la bonne nouvelle)</a:t>
            </a:r>
          </a:p>
          <a:p>
            <a:pPr lvl="1"/>
            <a:r>
              <a:rPr lang="fr-FR" dirty="0" smtClean="0"/>
              <a:t>…</a:t>
            </a:r>
          </a:p>
          <a:p>
            <a:r>
              <a:rPr lang="fr-FR" dirty="0" smtClean="0"/>
              <a:t>Mécanismes de défenses du soignant</a:t>
            </a:r>
          </a:p>
          <a:p>
            <a:pPr lvl="1"/>
            <a:r>
              <a:rPr lang="fr-FR" dirty="0" smtClean="0"/>
              <a:t>Mensonge</a:t>
            </a:r>
          </a:p>
          <a:p>
            <a:pPr lvl="1"/>
            <a:r>
              <a:rPr lang="fr-FR" dirty="0" smtClean="0"/>
              <a:t>Fuite en avant, pas d’espace pour le patient</a:t>
            </a:r>
          </a:p>
          <a:p>
            <a:pPr lvl="1"/>
            <a:r>
              <a:rPr lang="fr-FR" dirty="0" smtClean="0"/>
              <a:t>Fausse réassurance</a:t>
            </a:r>
          </a:p>
          <a:p>
            <a:pPr lvl="1"/>
            <a:r>
              <a:rPr lang="fr-FR" dirty="0" smtClean="0"/>
              <a:t>Rationalisation</a:t>
            </a:r>
          </a:p>
          <a:p>
            <a:pPr lvl="1"/>
            <a:r>
              <a:rPr lang="fr-FR" dirty="0" smtClean="0"/>
              <a:t>Evitement</a:t>
            </a:r>
          </a:p>
          <a:p>
            <a:pPr lvl="1"/>
            <a:r>
              <a:rPr lang="fr-FR" dirty="0" smtClean="0"/>
              <a:t>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455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Bases de la communication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Disponibilité et situation d’écoute</a:t>
            </a:r>
          </a:p>
          <a:p>
            <a:r>
              <a:rPr lang="fr-FR" dirty="0" smtClean="0"/>
              <a:t>Information adaptée</a:t>
            </a:r>
          </a:p>
          <a:p>
            <a:r>
              <a:rPr lang="fr-FR" dirty="0" smtClean="0"/>
              <a:t>Respect des silences</a:t>
            </a:r>
          </a:p>
          <a:p>
            <a:r>
              <a:rPr lang="fr-FR" dirty="0" smtClean="0"/>
              <a:t>Questions fermées et ouvertes</a:t>
            </a:r>
          </a:p>
          <a:p>
            <a:r>
              <a:rPr lang="fr-FR" dirty="0" smtClean="0"/>
              <a:t>Reformulation</a:t>
            </a:r>
          </a:p>
          <a:p>
            <a:r>
              <a:rPr lang="fr-FR" dirty="0" smtClean="0"/>
              <a:t>Assurance de la compréhension</a:t>
            </a:r>
          </a:p>
          <a:p>
            <a:r>
              <a:rPr lang="fr-FR" dirty="0" smtClean="0"/>
              <a:t>Redonner la parole en fin d’entretien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95959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Techniques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Connaître le patient et « savoir ce qu’il sait »</a:t>
            </a:r>
          </a:p>
          <a:p>
            <a:pPr lvl="1"/>
            <a:r>
              <a:rPr lang="fr-FR" dirty="0" smtClean="0"/>
              <a:t>Evite le décalage</a:t>
            </a:r>
          </a:p>
          <a:p>
            <a:r>
              <a:rPr lang="fr-FR" dirty="0" smtClean="0"/>
              <a:t>Dire les mots…</a:t>
            </a:r>
          </a:p>
          <a:p>
            <a:pPr lvl="1"/>
            <a:r>
              <a:rPr lang="fr-FR" dirty="0" smtClean="0"/>
              <a:t>…Mais leur éviter la brutalité</a:t>
            </a:r>
          </a:p>
          <a:p>
            <a:r>
              <a:rPr lang="fr-FR" dirty="0" smtClean="0"/>
              <a:t>Etablir un plan initial avec le patient et des objectifs</a:t>
            </a:r>
          </a:p>
          <a:p>
            <a:pPr lvl="1"/>
            <a:r>
              <a:rPr lang="fr-FR" dirty="0" smtClean="0"/>
              <a:t>Interprétation des signes cliniques / ce qui a amené au diagnostic / Programme de traitement/ Pronostic / Soutien envisagé</a:t>
            </a:r>
          </a:p>
          <a:p>
            <a:r>
              <a:rPr lang="fr-FR" dirty="0" smtClean="0"/>
              <a:t>L’annonce, c’est la fin d’une certaine incertitude…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329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Techniques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4423" y="1416357"/>
            <a:ext cx="7799390" cy="3805585"/>
          </a:xfrm>
        </p:spPr>
        <p:txBody>
          <a:bodyPr/>
          <a:lstStyle/>
          <a:p>
            <a:r>
              <a:rPr lang="fr-FR" dirty="0" smtClean="0"/>
              <a:t>S’assurer de la compréhension du patient et l’assurer de la compréhension du soignant</a:t>
            </a:r>
          </a:p>
          <a:p>
            <a:pPr lvl="1"/>
            <a:r>
              <a:rPr lang="fr-FR" dirty="0" smtClean="0"/>
              <a:t>S’ajuster aux réactions du patients</a:t>
            </a:r>
          </a:p>
          <a:p>
            <a:pPr lvl="1"/>
            <a:r>
              <a:rPr lang="fr-FR" dirty="0" smtClean="0"/>
              <a:t>Laisser le temps</a:t>
            </a:r>
          </a:p>
          <a:p>
            <a:r>
              <a:rPr lang="fr-FR" dirty="0" smtClean="0"/>
              <a:t>Garder un « champ du possible »</a:t>
            </a:r>
          </a:p>
          <a:p>
            <a:pPr lvl="1"/>
            <a:r>
              <a:rPr lang="fr-FR" i="1" dirty="0" smtClean="0"/>
              <a:t>Ex : VIH et relations sexuelles</a:t>
            </a:r>
            <a:endParaRPr lang="fr-FR" dirty="0" smtClean="0"/>
          </a:p>
          <a:p>
            <a:r>
              <a:rPr lang="fr-FR" dirty="0" smtClean="0"/>
              <a:t>Conclure l’entretien</a:t>
            </a:r>
          </a:p>
          <a:p>
            <a:pPr lvl="1"/>
            <a:r>
              <a:rPr lang="fr-FR" dirty="0" smtClean="0"/>
              <a:t>Faire la synthèse de ce qui a été compris (patient, entourage)</a:t>
            </a:r>
          </a:p>
          <a:p>
            <a:pPr lvl="1"/>
            <a:r>
              <a:rPr lang="fr-FR" dirty="0" smtClean="0"/>
              <a:t>Remettre un support, si possible « personnalisé »</a:t>
            </a:r>
            <a:endParaRPr lang="fr-FR" dirty="0"/>
          </a:p>
        </p:txBody>
      </p:sp>
      <p:pic>
        <p:nvPicPr>
          <p:cNvPr id="4" name="Image 3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0777" y="2227101"/>
            <a:ext cx="1393036" cy="19548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10532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Une fois l’annonce faite…</a:t>
            </a:r>
            <a:endParaRPr lang="fr-FR" dirty="0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pour une image  5"/>
          <p:cNvSpPr>
            <a:spLocks noGrp="1"/>
          </p:cNvSpPr>
          <p:nvPr>
            <p:ph type="pic" sz="quarter" idx="13"/>
          </p:nvPr>
        </p:nvSpPr>
        <p:spPr/>
      </p:sp>
    </p:spTree>
    <p:extLst>
      <p:ext uri="{BB962C8B-B14F-4D97-AF65-F5344CB8AC3E}">
        <p14:creationId xmlns:p14="http://schemas.microsoft.com/office/powerpoint/2010/main" val="220108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Deux impacts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Traumatisme primaire</a:t>
            </a:r>
          </a:p>
          <a:p>
            <a:pPr lvl="1"/>
            <a:r>
              <a:rPr lang="fr-FR" dirty="0" smtClean="0"/>
              <a:t>Mort, douleur, handicap, diminution, limitation</a:t>
            </a:r>
          </a:p>
          <a:p>
            <a:r>
              <a:rPr lang="fr-FR" dirty="0" smtClean="0"/>
              <a:t>Traumatisme à distance</a:t>
            </a:r>
          </a:p>
          <a:p>
            <a:pPr lvl="1"/>
            <a:r>
              <a:rPr lang="fr-FR" dirty="0" smtClean="0"/>
              <a:t>Réactivation d’évènements douloureux passés</a:t>
            </a:r>
          </a:p>
          <a:p>
            <a:pPr lvl="2"/>
            <a:r>
              <a:rPr lang="fr-FR" dirty="0" smtClean="0"/>
              <a:t>Deuil, maladie, conflit, séparation etc…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24156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Trois grands « champs » de réactions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Sentiment d’arbitraire</a:t>
            </a:r>
          </a:p>
          <a:p>
            <a:pPr lvl="1"/>
            <a:r>
              <a:rPr lang="fr-FR" dirty="0" smtClean="0"/>
              <a:t>Relié à « l’impuissance »</a:t>
            </a:r>
          </a:p>
          <a:p>
            <a:pPr lvl="1"/>
            <a:r>
              <a:rPr lang="fr-FR" dirty="0" smtClean="0"/>
              <a:t>« Pourquoi moi ?</a:t>
            </a:r>
          </a:p>
          <a:p>
            <a:r>
              <a:rPr lang="fr-FR" dirty="0" smtClean="0"/>
              <a:t>Culpabilité</a:t>
            </a:r>
          </a:p>
          <a:p>
            <a:pPr lvl="1"/>
            <a:r>
              <a:rPr lang="fr-FR" dirty="0" smtClean="0"/>
              <a:t>Lien d’humanité face à l’événement (</a:t>
            </a:r>
            <a:r>
              <a:rPr lang="fr-FR" i="1" dirty="0" smtClean="0"/>
              <a:t>H. Romano</a:t>
            </a:r>
            <a:r>
              <a:rPr lang="fr-FR" dirty="0" smtClean="0"/>
              <a:t>)</a:t>
            </a:r>
          </a:p>
          <a:p>
            <a:pPr lvl="2"/>
            <a:r>
              <a:rPr lang="fr-FR" dirty="0" smtClean="0"/>
              <a:t>Une réponse à l’arbitraire…</a:t>
            </a:r>
          </a:p>
          <a:p>
            <a:pPr lvl="1"/>
            <a:r>
              <a:rPr lang="fr-FR" dirty="0" smtClean="0"/>
              <a:t>L’entendre pour aider le patient à s’en dégager</a:t>
            </a:r>
          </a:p>
          <a:p>
            <a:r>
              <a:rPr lang="fr-FR" dirty="0" smtClean="0"/>
              <a:t>Altération du sentiment d’appartenance</a:t>
            </a:r>
          </a:p>
          <a:p>
            <a:pPr lvl="1"/>
            <a:r>
              <a:rPr lang="fr-FR" dirty="0" smtClean="0"/>
              <a:t>Le patient « ne se reconnaît plus » et pense être reconnu autrement : </a:t>
            </a:r>
            <a:r>
              <a:rPr lang="fr-FR" i="1" dirty="0" smtClean="0"/>
              <a:t>depuis « ça », on me regarde différemment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563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L’annonce : un degré de satisfaction élevé, mais…</a:t>
            </a:r>
            <a:endParaRPr lang="fr-FR" sz="24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8" r="-163"/>
          <a:stretch/>
        </p:blipFill>
        <p:spPr>
          <a:xfrm>
            <a:off x="975482" y="1517589"/>
            <a:ext cx="2797612" cy="38055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t="3778"/>
          <a:stretch/>
        </p:blipFill>
        <p:spPr>
          <a:xfrm>
            <a:off x="4691968" y="1517589"/>
            <a:ext cx="2923255" cy="380128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7502" y="2839611"/>
            <a:ext cx="1026311" cy="1445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3482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400" dirty="0" smtClean="0"/>
              <a:t>L’annonce : prendre en compte le caractère multidimensionnel</a:t>
            </a:r>
            <a:endParaRPr lang="fr-FR" sz="24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816" r="1177"/>
          <a:stretch/>
        </p:blipFill>
        <p:spPr>
          <a:xfrm>
            <a:off x="3230136" y="1535688"/>
            <a:ext cx="2843625" cy="38052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8784" y="2839611"/>
            <a:ext cx="1026311" cy="1445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156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200" dirty="0" smtClean="0"/>
              <a:t>Bibliographie</a:t>
            </a:r>
            <a:endParaRPr lang="fr-FR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14424" y="1416357"/>
            <a:ext cx="5769171" cy="3805585"/>
          </a:xfrm>
        </p:spPr>
        <p:txBody>
          <a:bodyPr>
            <a:normAutofit fontScale="55000" lnSpcReduction="20000"/>
          </a:bodyPr>
          <a:lstStyle/>
          <a:p>
            <a:r>
              <a:rPr lang="fr-FR" b="1" dirty="0" smtClean="0"/>
              <a:t>L’annonce d’un diagnostic grave. H. Romano, La revue de médecine interne 31 (2010) 626-630.</a:t>
            </a:r>
          </a:p>
          <a:p>
            <a:r>
              <a:rPr lang="fr-FR" dirty="0" smtClean="0"/>
              <a:t>Information du patient et annonce d’une maladie grave. L. </a:t>
            </a:r>
            <a:r>
              <a:rPr lang="fr-FR" dirty="0" err="1" smtClean="0"/>
              <a:t>Misery</a:t>
            </a:r>
            <a:r>
              <a:rPr lang="fr-FR" dirty="0" smtClean="0"/>
              <a:t> &amp; M. </a:t>
            </a:r>
            <a:r>
              <a:rPr lang="fr-FR" dirty="0" err="1" smtClean="0"/>
              <a:t>Chastaing</a:t>
            </a:r>
            <a:r>
              <a:rPr lang="fr-FR" dirty="0" smtClean="0"/>
              <a:t>. La revue de médecine interne 26 (2005) 960-5.</a:t>
            </a:r>
          </a:p>
          <a:p>
            <a:r>
              <a:rPr lang="fr-FR" dirty="0" smtClean="0"/>
              <a:t>Etude sur l’annonce du diagnostic de cancer et le ressenti des malades en 2011. Mai 2012.</a:t>
            </a:r>
          </a:p>
          <a:p>
            <a:r>
              <a:rPr lang="fr-FR" dirty="0" smtClean="0"/>
              <a:t>C’est comment quand on est mort ? Accompagner les enfants sur le chemin du chagrin. H. Romano, La pensée sauvage, Grenoble, 2009</a:t>
            </a:r>
          </a:p>
          <a:p>
            <a:r>
              <a:rPr lang="fr-FR" dirty="0">
                <a:hlinkClick r:id="rId2"/>
              </a:rPr>
              <a:t>http://www.has-sante.fr/portail/upload/docs/application/pdf/2008-10/</a:t>
            </a:r>
            <a:r>
              <a:rPr lang="fr-FR" dirty="0" smtClean="0">
                <a:hlinkClick r:id="rId2"/>
              </a:rPr>
              <a:t>mauvaisenouvelle_vf.pdf</a:t>
            </a:r>
            <a:r>
              <a:rPr lang="fr-FR" dirty="0" smtClean="0"/>
              <a:t> </a:t>
            </a:r>
          </a:p>
          <a:p>
            <a:r>
              <a:rPr lang="fr-FR" dirty="0">
                <a:hlinkClick r:id="rId3"/>
              </a:rPr>
              <a:t>https://www.canal-u.tv/video/canal_u_medecine/annonce_d_une_maladie_grave.</a:t>
            </a:r>
            <a:r>
              <a:rPr lang="fr-FR" dirty="0" smtClean="0">
                <a:hlinkClick r:id="rId3"/>
              </a:rPr>
              <a:t>5021</a:t>
            </a:r>
            <a:endParaRPr lang="fr-FR" dirty="0" smtClean="0"/>
          </a:p>
          <a:p>
            <a:r>
              <a:rPr lang="fr-FR" dirty="0" smtClean="0">
                <a:hlinkClick r:id="rId4"/>
              </a:rPr>
              <a:t>http://www.corevih-bretagne.fr</a:t>
            </a:r>
            <a:r>
              <a:rPr lang="fr-FR" dirty="0" smtClean="0"/>
              <a:t> 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3799" y="2598637"/>
            <a:ext cx="1290695" cy="18182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4739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Comprendre les grands enjeux qui sont autour de l’annonce d’une maladie grave</a:t>
            </a:r>
          </a:p>
          <a:p>
            <a:pPr lvl="1"/>
            <a:r>
              <a:rPr lang="fr-FR" dirty="0" smtClean="0"/>
              <a:t>Pour le soignant</a:t>
            </a:r>
          </a:p>
          <a:p>
            <a:pPr lvl="1"/>
            <a:r>
              <a:rPr lang="fr-FR" dirty="0" smtClean="0"/>
              <a:t>Pour le patient</a:t>
            </a:r>
          </a:p>
          <a:p>
            <a:pPr lvl="1"/>
            <a:endParaRPr lang="fr-FR" dirty="0" smtClean="0"/>
          </a:p>
          <a:p>
            <a:r>
              <a:rPr lang="fr-FR" dirty="0" smtClean="0"/>
              <a:t>Maitriser la base technique permettant de faire une annonce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5625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Exercice 1</a:t>
            </a:r>
          </a:p>
          <a:p>
            <a:r>
              <a:rPr lang="fr-FR" dirty="0" smtClean="0"/>
              <a:t>Contexte de « l’annonce »</a:t>
            </a:r>
          </a:p>
          <a:p>
            <a:r>
              <a:rPr lang="fr-FR" dirty="0" smtClean="0"/>
              <a:t>Exercice 2</a:t>
            </a:r>
          </a:p>
          <a:p>
            <a:r>
              <a:rPr lang="fr-FR" dirty="0" smtClean="0"/>
              <a:t>Communication et techniques</a:t>
            </a:r>
          </a:p>
          <a:p>
            <a:r>
              <a:rPr lang="fr-FR" dirty="0" smtClean="0"/>
              <a:t>Quelques données sur le ressenti des patients</a:t>
            </a:r>
          </a:p>
          <a:p>
            <a:r>
              <a:rPr lang="fr-FR" dirty="0" smtClean="0"/>
              <a:t>Bibliographie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1512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1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Pour vous, professionnel de santé, quel mot représente l’annonce d’une maladie grave ?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9098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L’annonce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Conditionne souvent l’acceptation de la maladie</a:t>
            </a:r>
          </a:p>
          <a:p>
            <a:r>
              <a:rPr lang="fr-FR" dirty="0" smtClean="0"/>
              <a:t>Evènement traumatique</a:t>
            </a:r>
          </a:p>
          <a:p>
            <a:pPr lvl="1"/>
            <a:r>
              <a:rPr lang="fr-FR" dirty="0" smtClean="0"/>
              <a:t>Violent et intense</a:t>
            </a:r>
          </a:p>
          <a:p>
            <a:pPr lvl="1"/>
            <a:r>
              <a:rPr lang="fr-FR" dirty="0" smtClean="0"/>
              <a:t>« Marquant »</a:t>
            </a:r>
          </a:p>
          <a:p>
            <a:pPr lvl="2"/>
            <a:r>
              <a:rPr lang="fr-FR" i="1" dirty="0" smtClean="0"/>
              <a:t>« En une fraction de seconde, la vie bascule »</a:t>
            </a:r>
          </a:p>
          <a:p>
            <a:pPr lvl="2"/>
            <a:r>
              <a:rPr lang="fr-FR" i="1" dirty="0" smtClean="0"/>
              <a:t>« Il y a le temps d’avant et le temps d’après »</a:t>
            </a:r>
          </a:p>
          <a:p>
            <a:pPr lvl="2"/>
            <a:r>
              <a:rPr lang="fr-FR" i="1" dirty="0" smtClean="0"/>
              <a:t>« Rien ne sera plus jamais comme avant »</a:t>
            </a:r>
            <a:endParaRPr lang="fr-FR" i="1" dirty="0"/>
          </a:p>
        </p:txBody>
      </p:sp>
    </p:spTree>
    <p:extLst>
      <p:ext uri="{BB962C8B-B14F-4D97-AF65-F5344CB8AC3E}">
        <p14:creationId xmlns:p14="http://schemas.microsoft.com/office/powerpoint/2010/main" val="42069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Contexte légal et juridique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Code de déontologie (Art. 35)</a:t>
            </a:r>
          </a:p>
          <a:p>
            <a:pPr lvl="1"/>
            <a:r>
              <a:rPr lang="fr-FR" dirty="0" smtClean="0"/>
              <a:t>Le médecin doit au patient une information loyale, claire et appropriée sur son état, les investigations et les choix qu’il propose.</a:t>
            </a:r>
          </a:p>
          <a:p>
            <a:pPr marL="685800" lvl="2" indent="0">
              <a:buNone/>
            </a:pPr>
            <a:r>
              <a:rPr lang="fr-FR" i="1" dirty="0" smtClean="0"/>
              <a:t>Toutefois, dans l’intérêt du malade, et pour des raisons que le praticien apprécie en conscience, un malade peut être tenu dans l’ignorance de son état (sauf risques de contamination d’autres personnes).</a:t>
            </a:r>
          </a:p>
          <a:p>
            <a:r>
              <a:rPr lang="fr-FR" dirty="0" smtClean="0"/>
              <a:t>La loi du 4 mars 2002 : va plus loin !</a:t>
            </a:r>
          </a:p>
          <a:p>
            <a:pPr lvl="1"/>
            <a:r>
              <a:rPr lang="fr-FR" dirty="0" smtClean="0"/>
              <a:t>Toute personne a le droit d’être informée sur son état de santé…</a:t>
            </a:r>
          </a:p>
          <a:p>
            <a:pPr lvl="2"/>
            <a:r>
              <a:rPr lang="fr-FR" dirty="0" smtClean="0"/>
              <a:t>Cette information incombe à tout professionnels de santé</a:t>
            </a:r>
          </a:p>
          <a:p>
            <a:pPr lvl="2"/>
            <a:r>
              <a:rPr lang="fr-FR" dirty="0" smtClean="0"/>
              <a:t>Cette information est délivrée au cours d’un entretien individuel</a:t>
            </a:r>
          </a:p>
          <a:p>
            <a:r>
              <a:rPr lang="fr-FR" dirty="0" smtClean="0"/>
              <a:t>Rapport HAS 2008 sur l’annonce d’une mauvaise nouvelle</a:t>
            </a:r>
          </a:p>
          <a:p>
            <a:endParaRPr lang="fr-FR" dirty="0" smtClean="0"/>
          </a:p>
          <a:p>
            <a:pPr lvl="2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22191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contexte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21436" y="1416357"/>
            <a:ext cx="8503464" cy="3805585"/>
          </a:xfrm>
        </p:spPr>
        <p:txBody>
          <a:bodyPr/>
          <a:lstStyle/>
          <a:p>
            <a:r>
              <a:rPr lang="fr-FR" dirty="0" smtClean="0"/>
              <a:t>L’annonce doit être centrée sur le patient et non sur la maladie </a:t>
            </a:r>
          </a:p>
          <a:p>
            <a:pPr lvl="1"/>
            <a:r>
              <a:rPr lang="fr-FR" dirty="0" smtClean="0"/>
              <a:t>Pas facile pour un soignant…</a:t>
            </a:r>
          </a:p>
          <a:p>
            <a:r>
              <a:rPr lang="fr-FR" dirty="0" smtClean="0"/>
              <a:t>Importance de la </a:t>
            </a:r>
            <a:r>
              <a:rPr lang="fr-FR" b="1" dirty="0" smtClean="0"/>
              <a:t>Communication</a:t>
            </a:r>
          </a:p>
          <a:p>
            <a:pPr lvl="1"/>
            <a:r>
              <a:rPr lang="fr-FR" dirty="0" smtClean="0"/>
              <a:t>Verbale</a:t>
            </a:r>
          </a:p>
          <a:p>
            <a:pPr lvl="1"/>
            <a:r>
              <a:rPr lang="fr-FR" dirty="0" smtClean="0"/>
              <a:t>Gestuelle</a:t>
            </a:r>
          </a:p>
          <a:p>
            <a:pPr lvl="1"/>
            <a:r>
              <a:rPr lang="fr-FR" dirty="0" smtClean="0"/>
              <a:t>Empathie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526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2 (1)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Annoncer une séropositivité de l’infection VIH</a:t>
            </a:r>
          </a:p>
          <a:p>
            <a:pPr lvl="1"/>
            <a:r>
              <a:rPr lang="fr-FR" dirty="0" smtClean="0"/>
              <a:t>4 groupes de 3</a:t>
            </a:r>
          </a:p>
          <a:p>
            <a:pPr lvl="2"/>
            <a:r>
              <a:rPr lang="fr-FR" dirty="0" smtClean="0"/>
              <a:t>Un patient</a:t>
            </a:r>
          </a:p>
          <a:p>
            <a:pPr lvl="2"/>
            <a:r>
              <a:rPr lang="fr-FR" dirty="0" smtClean="0"/>
              <a:t>Un soignant</a:t>
            </a:r>
          </a:p>
          <a:p>
            <a:pPr lvl="2"/>
            <a:r>
              <a:rPr lang="fr-FR" dirty="0" smtClean="0"/>
              <a:t>Un observateur</a:t>
            </a:r>
          </a:p>
          <a:p>
            <a:pPr marL="685800" lvl="2" indent="0">
              <a:buNone/>
            </a:pPr>
            <a:endParaRPr lang="fr-FR" dirty="0" smtClean="0"/>
          </a:p>
          <a:p>
            <a:pPr lvl="2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954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Exercice 2 (2)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smtClean="0"/>
              <a:t>Scénario</a:t>
            </a:r>
            <a:r>
              <a:rPr lang="fr-FR" dirty="0" smtClean="0"/>
              <a:t> :</a:t>
            </a:r>
          </a:p>
          <a:p>
            <a:pPr lvl="1"/>
            <a:r>
              <a:rPr lang="fr-FR" dirty="0" smtClean="0"/>
              <a:t>Luis est venu faire un test de dépistage au CDAG. </a:t>
            </a:r>
            <a:r>
              <a:rPr lang="fr-FR" dirty="0"/>
              <a:t> </a:t>
            </a:r>
            <a:r>
              <a:rPr lang="fr-FR" dirty="0" smtClean="0"/>
              <a:t>C’est la troisième fois cette année car il prend pas mal de risques (rapports homosexuels non protégés avec partenaires multiples); les deux tests </a:t>
            </a:r>
            <a:r>
              <a:rPr lang="fr-FR" dirty="0" smtClean="0"/>
              <a:t>précédents </a:t>
            </a:r>
            <a:r>
              <a:rPr lang="fr-FR" dirty="0" smtClean="0"/>
              <a:t>étant négatifs, il n’est pas super inquiet…</a:t>
            </a:r>
          </a:p>
          <a:p>
            <a:pPr lvl="1"/>
            <a:r>
              <a:rPr lang="fr-FR" dirty="0" smtClean="0"/>
              <a:t>Le soignant a reçu les résultats qui montrent clairement une infection par le VIH</a:t>
            </a:r>
          </a:p>
          <a:p>
            <a:r>
              <a:rPr lang="fr-FR" b="1" dirty="0" smtClean="0"/>
              <a:t>Exercice:</a:t>
            </a:r>
          </a:p>
          <a:p>
            <a:pPr lvl="1"/>
            <a:r>
              <a:rPr lang="fr-FR" dirty="0" smtClean="0"/>
              <a:t>Annoncer son résultat à Luis</a:t>
            </a:r>
          </a:p>
          <a:p>
            <a:pPr lvl="1"/>
            <a:r>
              <a:rPr lang="fr-FR" dirty="0" smtClean="0"/>
              <a:t>L’observateur note les réactions du soignant et du patient</a:t>
            </a:r>
          </a:p>
        </p:txBody>
      </p:sp>
    </p:spTree>
    <p:extLst>
      <p:ext uri="{BB962C8B-B14F-4D97-AF65-F5344CB8AC3E}">
        <p14:creationId xmlns:p14="http://schemas.microsoft.com/office/powerpoint/2010/main" val="3032267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vec bandeau des chapitres">
  <a:themeElements>
    <a:clrScheme name="Clarté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Avec bandeau des chapitres.potx</Template>
  <TotalTime>515</TotalTime>
  <Words>664</Words>
  <Application>Microsoft Macintosh PowerPoint</Application>
  <PresentationFormat>Présentation à l'écran (16:10)</PresentationFormat>
  <Paragraphs>123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Avec bandeau des chapitres</vt:lpstr>
      <vt:lpstr>L’annonce d’une maladie grave</vt:lpstr>
      <vt:lpstr>Objectifs</vt:lpstr>
      <vt:lpstr>Plan</vt:lpstr>
      <vt:lpstr>Exercice 1</vt:lpstr>
      <vt:lpstr>L’annonce</vt:lpstr>
      <vt:lpstr>Contexte légal et juridique</vt:lpstr>
      <vt:lpstr>Le contexte</vt:lpstr>
      <vt:lpstr>Exercice 2 (1)</vt:lpstr>
      <vt:lpstr>Exercice 2 (2)</vt:lpstr>
      <vt:lpstr>Dimension psychologique de la relation</vt:lpstr>
      <vt:lpstr>Bases de la communication</vt:lpstr>
      <vt:lpstr>Techniques</vt:lpstr>
      <vt:lpstr>Techniques (2)</vt:lpstr>
      <vt:lpstr>Une fois l’annonce faite…</vt:lpstr>
      <vt:lpstr>Deux impacts</vt:lpstr>
      <vt:lpstr>Trois grands « champs » de réactions</vt:lpstr>
      <vt:lpstr>L’annonce : un degré de satisfaction élevé, mais…</vt:lpstr>
      <vt:lpstr>L’annonce : prendre en compte le caractère multidimensionnel</vt:lpstr>
      <vt:lpstr>Bibliographie</vt:lpstr>
    </vt:vector>
  </TitlesOfParts>
  <Company>Boulot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Cedric Arvieux</dc:creator>
  <cp:lastModifiedBy>Cédric Arvieux</cp:lastModifiedBy>
  <cp:revision>32</cp:revision>
  <dcterms:created xsi:type="dcterms:W3CDTF">2013-06-05T05:24:19Z</dcterms:created>
  <dcterms:modified xsi:type="dcterms:W3CDTF">2015-10-21T22:05:47Z</dcterms:modified>
</cp:coreProperties>
</file>