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docx" ContentType="application/vnd.openxmlformats-officedocument.wordprocessingml.document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embeddings/oleObject1.bin" ContentType="application/vnd.openxmlformats-officedocument.oleObject"/>
  <Override PartName="/ppt/notesSlides/notesSlide65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0" r:id="rId1"/>
  </p:sldMasterIdLst>
  <p:notesMasterIdLst>
    <p:notesMasterId r:id="rId172"/>
  </p:notesMasterIdLst>
  <p:sldIdLst>
    <p:sldId id="256" r:id="rId2"/>
    <p:sldId id="404" r:id="rId3"/>
    <p:sldId id="257" r:id="rId4"/>
    <p:sldId id="343" r:id="rId5"/>
    <p:sldId id="440" r:id="rId6"/>
    <p:sldId id="458" r:id="rId7"/>
    <p:sldId id="523" r:id="rId8"/>
    <p:sldId id="459" r:id="rId9"/>
    <p:sldId id="408" r:id="rId10"/>
    <p:sldId id="461" r:id="rId11"/>
    <p:sldId id="462" r:id="rId12"/>
    <p:sldId id="409" r:id="rId13"/>
    <p:sldId id="410" r:id="rId14"/>
    <p:sldId id="460" r:id="rId15"/>
    <p:sldId id="415" r:id="rId16"/>
    <p:sldId id="341" r:id="rId17"/>
    <p:sldId id="407" r:id="rId18"/>
    <p:sldId id="416" r:id="rId19"/>
    <p:sldId id="406" r:id="rId20"/>
    <p:sldId id="463" r:id="rId21"/>
    <p:sldId id="516" r:id="rId22"/>
    <p:sldId id="515" r:id="rId23"/>
    <p:sldId id="381" r:id="rId24"/>
    <p:sldId id="382" r:id="rId25"/>
    <p:sldId id="464" r:id="rId26"/>
    <p:sldId id="465" r:id="rId27"/>
    <p:sldId id="417" r:id="rId28"/>
    <p:sldId id="418" r:id="rId29"/>
    <p:sldId id="419" r:id="rId30"/>
    <p:sldId id="420" r:id="rId31"/>
    <p:sldId id="421" r:id="rId32"/>
    <p:sldId id="330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5" r:id="rId43"/>
    <p:sldId id="369" r:id="rId44"/>
    <p:sldId id="476" r:id="rId45"/>
    <p:sldId id="452" r:id="rId46"/>
    <p:sldId id="333" r:id="rId47"/>
    <p:sldId id="478" r:id="rId48"/>
    <p:sldId id="479" r:id="rId49"/>
    <p:sldId id="480" r:id="rId50"/>
    <p:sldId id="344" r:id="rId51"/>
    <p:sldId id="350" r:id="rId52"/>
    <p:sldId id="352" r:id="rId53"/>
    <p:sldId id="443" r:id="rId54"/>
    <p:sldId id="360" r:id="rId55"/>
    <p:sldId id="361" r:id="rId56"/>
    <p:sldId id="393" r:id="rId57"/>
    <p:sldId id="492" r:id="rId58"/>
    <p:sldId id="493" r:id="rId59"/>
    <p:sldId id="482" r:id="rId60"/>
    <p:sldId id="483" r:id="rId61"/>
    <p:sldId id="484" r:id="rId62"/>
    <p:sldId id="485" r:id="rId63"/>
    <p:sldId id="486" r:id="rId64"/>
    <p:sldId id="487" r:id="rId65"/>
    <p:sldId id="488" r:id="rId66"/>
    <p:sldId id="489" r:id="rId67"/>
    <p:sldId id="504" r:id="rId68"/>
    <p:sldId id="503" r:id="rId69"/>
    <p:sldId id="490" r:id="rId70"/>
    <p:sldId id="491" r:id="rId71"/>
    <p:sldId id="499" r:id="rId72"/>
    <p:sldId id="501" r:id="rId73"/>
    <p:sldId id="500" r:id="rId74"/>
    <p:sldId id="502" r:id="rId75"/>
    <p:sldId id="518" r:id="rId76"/>
    <p:sldId id="331" r:id="rId77"/>
    <p:sldId id="519" r:id="rId78"/>
    <p:sldId id="494" r:id="rId79"/>
    <p:sldId id="260" r:id="rId80"/>
    <p:sldId id="261" r:id="rId81"/>
    <p:sldId id="385" r:id="rId82"/>
    <p:sldId id="386" r:id="rId83"/>
    <p:sldId id="332" r:id="rId84"/>
    <p:sldId id="495" r:id="rId85"/>
    <p:sldId id="496" r:id="rId86"/>
    <p:sldId id="497" r:id="rId87"/>
    <p:sldId id="498" r:id="rId88"/>
    <p:sldId id="262" r:id="rId89"/>
    <p:sldId id="263" r:id="rId90"/>
    <p:sldId id="264" r:id="rId91"/>
    <p:sldId id="265" r:id="rId92"/>
    <p:sldId id="266" r:id="rId93"/>
    <p:sldId id="267" r:id="rId94"/>
    <p:sldId id="524" r:id="rId95"/>
    <p:sldId id="268" r:id="rId96"/>
    <p:sldId id="372" r:id="rId97"/>
    <p:sldId id="269" r:id="rId98"/>
    <p:sldId id="270" r:id="rId99"/>
    <p:sldId id="271" r:id="rId100"/>
    <p:sldId id="455" r:id="rId101"/>
    <p:sldId id="445" r:id="rId102"/>
    <p:sldId id="272" r:id="rId103"/>
    <p:sldId id="274" r:id="rId104"/>
    <p:sldId id="374" r:id="rId105"/>
    <p:sldId id="275" r:id="rId106"/>
    <p:sldId id="520" r:id="rId107"/>
    <p:sldId id="521" r:id="rId108"/>
    <p:sldId id="436" r:id="rId109"/>
    <p:sldId id="437" r:id="rId110"/>
    <p:sldId id="438" r:id="rId111"/>
    <p:sldId id="505" r:id="rId112"/>
    <p:sldId id="506" r:id="rId113"/>
    <p:sldId id="278" r:id="rId114"/>
    <p:sldId id="279" r:id="rId115"/>
    <p:sldId id="280" r:id="rId116"/>
    <p:sldId id="281" r:id="rId117"/>
    <p:sldId id="282" r:id="rId118"/>
    <p:sldId id="370" r:id="rId119"/>
    <p:sldId id="373" r:id="rId120"/>
    <p:sldId id="283" r:id="rId121"/>
    <p:sldId id="376" r:id="rId122"/>
    <p:sldId id="453" r:id="rId123"/>
    <p:sldId id="285" r:id="rId124"/>
    <p:sldId id="286" r:id="rId125"/>
    <p:sldId id="287" r:id="rId126"/>
    <p:sldId id="371" r:id="rId127"/>
    <p:sldId id="384" r:id="rId128"/>
    <p:sldId id="288" r:id="rId129"/>
    <p:sldId id="289" r:id="rId130"/>
    <p:sldId id="290" r:id="rId131"/>
    <p:sldId id="291" r:id="rId132"/>
    <p:sldId id="292" r:id="rId133"/>
    <p:sldId id="293" r:id="rId134"/>
    <p:sldId id="294" r:id="rId135"/>
    <p:sldId id="509" r:id="rId136"/>
    <p:sldId id="510" r:id="rId137"/>
    <p:sldId id="295" r:id="rId138"/>
    <p:sldId id="449" r:id="rId139"/>
    <p:sldId id="451" r:id="rId140"/>
    <p:sldId id="447" r:id="rId141"/>
    <p:sldId id="448" r:id="rId142"/>
    <p:sldId id="446" r:id="rId143"/>
    <p:sldId id="296" r:id="rId144"/>
    <p:sldId id="363" r:id="rId145"/>
    <p:sldId id="297" r:id="rId146"/>
    <p:sldId id="298" r:id="rId147"/>
    <p:sldId id="299" r:id="rId148"/>
    <p:sldId id="300" r:id="rId149"/>
    <p:sldId id="364" r:id="rId150"/>
    <p:sldId id="365" r:id="rId151"/>
    <p:sldId id="514" r:id="rId152"/>
    <p:sldId id="511" r:id="rId153"/>
    <p:sldId id="512" r:id="rId154"/>
    <p:sldId id="513" r:id="rId155"/>
    <p:sldId id="522" r:id="rId156"/>
    <p:sldId id="302" r:id="rId157"/>
    <p:sldId id="439" r:id="rId158"/>
    <p:sldId id="377" r:id="rId159"/>
    <p:sldId id="380" r:id="rId160"/>
    <p:sldId id="378" r:id="rId161"/>
    <p:sldId id="356" r:id="rId162"/>
    <p:sldId id="427" r:id="rId163"/>
    <p:sldId id="428" r:id="rId164"/>
    <p:sldId id="457" r:id="rId165"/>
    <p:sldId id="387" r:id="rId166"/>
    <p:sldId id="423" r:id="rId167"/>
    <p:sldId id="424" r:id="rId168"/>
    <p:sldId id="307" r:id="rId169"/>
    <p:sldId id="359" r:id="rId170"/>
    <p:sldId id="318" r:id="rId171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60" autoAdjust="0"/>
    <p:restoredTop sz="82321" autoAdjust="0"/>
  </p:normalViewPr>
  <p:slideViewPr>
    <p:cSldViewPr snapToGrid="0" snapToObjects="1">
      <p:cViewPr varScale="1">
        <p:scale>
          <a:sx n="114" d="100"/>
          <a:sy n="114" d="100"/>
        </p:scale>
        <p:origin x="-112" y="-12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85672" y="2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4" d="100"/>
        <a:sy n="2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printerSettings" Target="printerSettings/printerSettings1.bin"/><Relationship Id="rId174" Type="http://schemas.openxmlformats.org/officeDocument/2006/relationships/presProps" Target="presProps.xml"/><Relationship Id="rId175" Type="http://schemas.openxmlformats.org/officeDocument/2006/relationships/viewProps" Target="viewProps.xml"/><Relationship Id="rId176" Type="http://schemas.openxmlformats.org/officeDocument/2006/relationships/theme" Target="theme/theme1.xml"/><Relationship Id="rId177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barbararehbinder:Desktop:Vancouver%20slides:Global%20Trends%20vs%20EEC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Graphique%20dans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val>
            <c:numRef>
              <c:f>Sheet1!$D$3:$E$3</c:f>
              <c:numCache>
                <c:formatCode>0%</c:formatCode>
                <c:ptCount val="2"/>
                <c:pt idx="0">
                  <c:v>0.39</c:v>
                </c:pt>
                <c:pt idx="1">
                  <c:v>0.61</c:v>
                </c:pt>
              </c:numCache>
            </c:numRef>
          </c:val>
        </c:ser>
        <c:ser>
          <c:idx val="1"/>
          <c:order val="1"/>
          <c:spPr>
            <a:solidFill>
              <a:srgbClr val="00B0F0"/>
            </a:solidFill>
          </c:spPr>
          <c:invertIfNegative val="0"/>
          <c:val>
            <c:numRef>
              <c:f>Sheet1!$D$4:$E$4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-2111108808"/>
        <c:axId val="-2111106680"/>
      </c:barChart>
      <c:catAx>
        <c:axId val="-2111108808"/>
        <c:scaling>
          <c:orientation val="minMax"/>
        </c:scaling>
        <c:delete val="1"/>
        <c:axPos val="b"/>
        <c:majorTickMark val="out"/>
        <c:minorTickMark val="none"/>
        <c:tickLblPos val="none"/>
        <c:crossAx val="-2111106680"/>
        <c:crosses val="autoZero"/>
        <c:auto val="1"/>
        <c:lblAlgn val="ctr"/>
        <c:lblOffset val="100"/>
        <c:noMultiLvlLbl val="0"/>
      </c:catAx>
      <c:valAx>
        <c:axId val="-211110668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-2111108808"/>
        <c:crosses val="autoZero"/>
        <c:crossBetween val="between"/>
        <c:majorUnit val="0.5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047213818049"/>
          <c:y val="0.0224356163490466"/>
          <c:w val="0.826187566482976"/>
          <c:h val="0.7524227138559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Feuil1!$B$1:$E$1</c:f>
              <c:strCache>
                <c:ptCount val="4"/>
                <c:pt idx="0">
                  <c:v>New HIV infections globally</c:v>
                </c:pt>
                <c:pt idx="1">
                  <c:v>Newly diagnosed HIV infections EECA</c:v>
                </c:pt>
                <c:pt idx="2">
                  <c:v>AIDS-related deaths globally</c:v>
                </c:pt>
                <c:pt idx="3">
                  <c:v>AIDS-related deaths in EECA</c:v>
                </c:pt>
              </c:strCache>
            </c:strRef>
          </c:cat>
          <c:val>
            <c:numRef>
              <c:f>Feuil1!$B$2:$E$2</c:f>
              <c:numCache>
                <c:formatCode>0</c:formatCode>
                <c:ptCount val="4"/>
                <c:pt idx="0">
                  <c:v>2.66468E6</c:v>
                </c:pt>
                <c:pt idx="1">
                  <c:v>51074.0</c:v>
                </c:pt>
                <c:pt idx="2">
                  <c:v>2.01564E6</c:v>
                </c:pt>
                <c:pt idx="3">
                  <c:v>48651.7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Feuil1!$B$1:$E$1</c:f>
              <c:strCache>
                <c:ptCount val="4"/>
                <c:pt idx="0">
                  <c:v>New HIV infections globally</c:v>
                </c:pt>
                <c:pt idx="1">
                  <c:v>Newly diagnosed HIV infections EECA</c:v>
                </c:pt>
                <c:pt idx="2">
                  <c:v>AIDS-related deaths globally</c:v>
                </c:pt>
                <c:pt idx="3">
                  <c:v>AIDS-related deaths in EECA</c:v>
                </c:pt>
              </c:strCache>
            </c:strRef>
          </c:cat>
          <c:val>
            <c:numRef>
              <c:f>Feuil1!$B$3:$E$3</c:f>
              <c:numCache>
                <c:formatCode>0</c:formatCode>
                <c:ptCount val="4"/>
                <c:pt idx="0">
                  <c:v>2.03721E6</c:v>
                </c:pt>
                <c:pt idx="1">
                  <c:v>105207.0</c:v>
                </c:pt>
                <c:pt idx="2">
                  <c:v>1.1817E6</c:v>
                </c:pt>
                <c:pt idx="3">
                  <c:v>61581.0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911864"/>
        <c:axId val="-2124688184"/>
      </c:barChart>
      <c:catAx>
        <c:axId val="2132911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fr-FR"/>
          </a:p>
        </c:txPr>
        <c:crossAx val="-2124688184"/>
        <c:crosses val="autoZero"/>
        <c:auto val="1"/>
        <c:lblAlgn val="ctr"/>
        <c:lblOffset val="100"/>
        <c:noMultiLvlLbl val="0"/>
      </c:catAx>
      <c:valAx>
        <c:axId val="-21246881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32911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0578642900553"/>
          <c:y val="0.0214602004881285"/>
          <c:w val="0.109421357099447"/>
          <c:h val="0.17182545566200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% filles de 15-24 ans déclarant des relations sexuelles négociées/tarifées</a:t>
            </a:r>
          </a:p>
        </c:rich>
      </c:tx>
      <c:layout>
        <c:manualLayout>
          <c:xMode val="edge"/>
          <c:yMode val="edge"/>
          <c:x val="0.0174149397194071"/>
          <c:y val="0.29952701733240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"/>
          <c:y val="0.0103234215928827"/>
          <c:w val="0.911879560162323"/>
          <c:h val="0.90706543893222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0.00151485241222366"/>
                  <c:y val="-0.021486371944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0.009</c:v>
                </c:pt>
                <c:pt idx="1">
                  <c:v>0.071</c:v>
                </c:pt>
                <c:pt idx="2">
                  <c:v>0.125</c:v>
                </c:pt>
                <c:pt idx="3">
                  <c:v>0.571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8418984"/>
        <c:axId val="2138411496"/>
      </c:barChart>
      <c:catAx>
        <c:axId val="213841898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8411496"/>
        <c:crosses val="autoZero"/>
        <c:auto val="1"/>
        <c:lblAlgn val="ctr"/>
        <c:lblOffset val="100"/>
        <c:noMultiLvlLbl val="0"/>
      </c:catAx>
      <c:valAx>
        <c:axId val="213841149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138418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66FFFF"/>
              </a:solidFill>
            </c:spPr>
          </c:dPt>
          <c:dPt>
            <c:idx val="8"/>
            <c:invertIfNegative val="0"/>
            <c:bubble3D val="0"/>
            <c:spPr>
              <a:solidFill>
                <a:srgbClr val="66FFFF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</c:dPt>
          <c:cat>
            <c:strRef>
              <c:f>Sheet1!$A$2:$A$11</c:f>
              <c:strCache>
                <c:ptCount val="10"/>
                <c:pt idx="0">
                  <c:v>Incarceration</c:v>
                </c:pt>
                <c:pt idx="1">
                  <c:v>Religion</c:v>
                </c:pt>
                <c:pt idx="2">
                  <c:v>Medication</c:v>
                </c:pt>
                <c:pt idx="3">
                  <c:v>Family support</c:v>
                </c:pt>
                <c:pt idx="4">
                  <c:v>Rehabilitation</c:v>
                </c:pt>
                <c:pt idx="5">
                  <c:v>Employment</c:v>
                </c:pt>
                <c:pt idx="6">
                  <c:v>Substitution Therapy</c:v>
                </c:pt>
                <c:pt idx="7">
                  <c:v>Detox</c:v>
                </c:pt>
                <c:pt idx="8">
                  <c:v>New environment</c:v>
                </c:pt>
                <c:pt idx="9">
                  <c:v>Folk Medicine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18.9</c:v>
                </c:pt>
                <c:pt idx="1">
                  <c:v>17.7</c:v>
                </c:pt>
                <c:pt idx="2">
                  <c:v>14.0</c:v>
                </c:pt>
                <c:pt idx="3">
                  <c:v>11.9</c:v>
                </c:pt>
                <c:pt idx="4">
                  <c:v>10.7</c:v>
                </c:pt>
                <c:pt idx="5">
                  <c:v>8.200000000000001</c:v>
                </c:pt>
                <c:pt idx="6">
                  <c:v>7.4</c:v>
                </c:pt>
                <c:pt idx="7">
                  <c:v>4.5</c:v>
                </c:pt>
                <c:pt idx="8">
                  <c:v>4.1</c:v>
                </c:pt>
                <c:pt idx="9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11738776"/>
        <c:axId val="-2111741832"/>
      </c:barChart>
      <c:catAx>
        <c:axId val="-21117387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/>
                <a:cs typeface="Calibri"/>
              </a:defRPr>
            </a:pPr>
            <a:endParaRPr lang="fr-FR"/>
          </a:p>
        </c:txPr>
        <c:crossAx val="-2111741832"/>
        <c:crosses val="autoZero"/>
        <c:auto val="1"/>
        <c:lblAlgn val="ctr"/>
        <c:lblOffset val="100"/>
        <c:noMultiLvlLbl val="0"/>
      </c:catAx>
      <c:valAx>
        <c:axId val="-211174183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dirty="0">
                    <a:latin typeface="Calibri"/>
                    <a:cs typeface="Calibri"/>
                  </a:rPr>
                  <a:t>Percent (%) </a:t>
                </a:r>
                <a:r>
                  <a:rPr lang="en-US" sz="1400" dirty="0" smtClean="0">
                    <a:latin typeface="Calibri"/>
                    <a:cs typeface="Calibri"/>
                  </a:rPr>
                  <a:t>Responding. </a:t>
                </a:r>
              </a:p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b="1" i="1" dirty="0" err="1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F.Altice</a:t>
                </a:r>
                <a:r>
                  <a:rPr lang="en-US" sz="1400" b="1" i="1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 et al. 2013</a:t>
                </a:r>
                <a:endParaRPr lang="en-US" sz="1400" b="1" i="1" dirty="0">
                  <a:solidFill>
                    <a:srgbClr val="000090"/>
                  </a:solidFill>
                  <a:latin typeface="Calibri"/>
                  <a:cs typeface="Calibri"/>
                </a:endParaRP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2111738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99138710239328"/>
          <c:y val="0.0962859377776855"/>
          <c:w val="0.903869048843681"/>
          <c:h val="0.71628078782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0.0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1.0</c:v>
                </c:pt>
                <c:pt idx="2">
                  <c:v>1.1</c:v>
                </c:pt>
                <c:pt idx="3">
                  <c:v>2.7</c:v>
                </c:pt>
              </c:numCache>
            </c:numRef>
          </c:val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</c:v>
                </c:pt>
                <c:pt idx="1">
                  <c:v>1.8</c:v>
                </c:pt>
                <c:pt idx="2">
                  <c:v>2.3</c:v>
                </c:pt>
                <c:pt idx="3">
                  <c:v>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09275832"/>
        <c:axId val="-2109278856"/>
        <c:axId val="0"/>
      </c:bar3DChart>
      <c:catAx>
        <c:axId val="-2109275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-2109278856"/>
        <c:crosses val="autoZero"/>
        <c:auto val="1"/>
        <c:lblAlgn val="ctr"/>
        <c:lblOffset val="100"/>
        <c:noMultiLvlLbl val="0"/>
      </c:catAx>
      <c:valAx>
        <c:axId val="-21092788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-21092758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0.28023</cdr:x>
      <cdr:y>0.30188</cdr:y>
    </cdr:from>
    <cdr:to>
      <cdr:x>0.40171</cdr:x>
      <cdr:y>0.38394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2692" y="1086197"/>
          <a:ext cx="59503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61%</a:t>
          </a:r>
          <a:endParaRPr lang="en-GB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 smtClean="0"/>
            <a:t>no hunger, no abuse</a:t>
          </a:r>
          <a:endParaRPr lang="en-GB" sz="1800" b="1" dirty="0"/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0.99416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637778"/>
          <a:ext cx="2156332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0.99416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2070595" y="4637778"/>
          <a:ext cx="2041588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0.99416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4097092" y="4637778"/>
          <a:ext cx="2189650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Souffre de la faim, violences sexuelles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0.99416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6234170" y="4637778"/>
          <a:ext cx="2149485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Souffre de la faim, violences sexuelles + Sida chez les parents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4F673-3190-6846-B538-84046B3E239C}" type="datetimeFigureOut">
              <a:rPr lang="fr-FR" smtClean="0"/>
              <a:t>20/03/16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41CB-7936-3C4F-B6A6-9B37E26657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76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://www.nature.com.gate2.inist.fr/nrmicro/journal/v7/n6/full/nrmicro2111.html%23B38" TargetMode="Externa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23455-1B59-EF47-B044-AFADBC61597A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34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0E81D-35D1-5745-B993-BCDFBF63B3C9}" type="slidenum">
              <a:rPr lang="fr-FR"/>
              <a:pPr>
                <a:defRPr/>
              </a:pPr>
              <a:t>44</a:t>
            </a:fld>
            <a:endParaRPr lang="fr-FR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5800"/>
            <a:ext cx="54864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</p:spPr>
        <p:txBody>
          <a:bodyPr/>
          <a:lstStyle/>
          <a:p>
            <a:pPr eaLnBrk="1" hangingPunct="1">
              <a:defRPr/>
            </a:pP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9F179B-CE8F-8C45-99FC-00CA77029237}" type="slidenum">
              <a:rPr lang="fr-FR" b="0"/>
              <a:pPr/>
              <a:t>51</a:t>
            </a:fld>
            <a:endParaRPr lang="fr-FR" b="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198720-E6A2-C24C-AD5A-5ECBAAADBCFE}" type="slidenum">
              <a:rPr lang="fr-FR"/>
              <a:pPr>
                <a:defRPr/>
              </a:pPr>
              <a:t>52</a:t>
            </a:fld>
            <a:endParaRPr lang="fr-FR"/>
          </a:p>
        </p:txBody>
      </p:sp>
      <p:sp>
        <p:nvSpPr>
          <p:cNvPr id="549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8975" y="685800"/>
            <a:ext cx="5486400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9891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4213" y="4344988"/>
            <a:ext cx="5489575" cy="4113212"/>
          </a:xfrm>
        </p:spPr>
        <p:txBody>
          <a:bodyPr lIns="91431" tIns="45715" rIns="91431" bIns="45715"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  <p:sp>
        <p:nvSpPr>
          <p:cNvPr id="27652" name="Espace réservé du numéro de diapositive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0149A4EC-A46B-8349-86B4-640E7FDE2FF8}" type="slidenum">
              <a:rPr lang="fr-FR" sz="1200">
                <a:latin typeface="Arial" charset="0"/>
              </a:rPr>
              <a:pPr algn="r" eaLnBrk="1" hangingPunct="1"/>
              <a:t>52</a:t>
            </a:fld>
            <a:endParaRPr lang="fr-F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 smtClean="0">
                <a:latin typeface="Arial" charset="0"/>
                <a:cs typeface="msgothic" charset="0"/>
              </a:rPr>
              <a:t>Remontée</a:t>
            </a:r>
            <a:r>
              <a:rPr lang="en-GB" b="1" dirty="0" smtClean="0">
                <a:latin typeface="Arial" charset="0"/>
                <a:cs typeface="msgothic" charset="0"/>
              </a:rPr>
              <a:t> de </a:t>
            </a:r>
            <a:r>
              <a:rPr lang="en-GB" b="1" dirty="0" err="1" smtClean="0">
                <a:latin typeface="Arial" charset="0"/>
                <a:cs typeface="msgothic" charset="0"/>
              </a:rPr>
              <a:t>l’espérance</a:t>
            </a:r>
            <a:r>
              <a:rPr lang="en-GB" b="1" dirty="0" smtClean="0">
                <a:latin typeface="Arial" charset="0"/>
                <a:cs typeface="msgothic" charset="0"/>
              </a:rPr>
              <a:t> de vie </a:t>
            </a:r>
            <a:r>
              <a:rPr lang="en-GB" b="1" dirty="0" err="1" smtClean="0">
                <a:latin typeface="Arial" charset="0"/>
                <a:cs typeface="msgothic" charset="0"/>
              </a:rPr>
              <a:t>depuis</a:t>
            </a:r>
            <a:r>
              <a:rPr lang="en-GB" b="1" dirty="0" smtClean="0">
                <a:latin typeface="Arial" charset="0"/>
                <a:cs typeface="msgothic" charset="0"/>
              </a:rPr>
              <a:t> </a:t>
            </a:r>
            <a:r>
              <a:rPr lang="en-GB" b="1" dirty="0" err="1" smtClean="0">
                <a:latin typeface="Arial" charset="0"/>
                <a:cs typeface="msgothic" charset="0"/>
              </a:rPr>
              <a:t>l’introduction</a:t>
            </a:r>
            <a:r>
              <a:rPr lang="en-GB" b="1" dirty="0" smtClean="0">
                <a:latin typeface="Arial" charset="0"/>
                <a:cs typeface="msgothic" charset="0"/>
              </a:rPr>
              <a:t> des ARV</a:t>
            </a:r>
            <a:r>
              <a:rPr lang="en-GB" b="1" baseline="0" dirty="0" smtClean="0">
                <a:latin typeface="Arial" charset="0"/>
                <a:cs typeface="msgothic" charset="0"/>
              </a:rPr>
              <a:t> au </a:t>
            </a:r>
            <a:r>
              <a:rPr lang="en-GB" b="1" baseline="0" dirty="0" err="1" smtClean="0">
                <a:latin typeface="Arial" charset="0"/>
                <a:cs typeface="msgothic" charset="0"/>
              </a:rPr>
              <a:t>Kwazulu</a:t>
            </a:r>
            <a:r>
              <a:rPr lang="en-GB" b="1" baseline="0" dirty="0" smtClean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 smtClean="0">
                <a:latin typeface="Arial" charset="0"/>
                <a:cs typeface="msgothic" charset="0"/>
              </a:rPr>
              <a:t>Adult </a:t>
            </a:r>
            <a:r>
              <a:rPr lang="en-GB" dirty="0">
                <a:latin typeface="Arial" charset="0"/>
                <a:cs typeface="msgothic" charset="0"/>
              </a:rPr>
              <a:t>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</a:t>
            </a:r>
            <a:r>
              <a:rPr lang="en-GB" dirty="0" smtClean="0">
                <a:latin typeface="Arial" charset="0"/>
                <a:cs typeface="msgothic" charset="0"/>
              </a:rPr>
              <a:t>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1999 : dix ans plus tard, la couverture PTME au Botswana</a:t>
            </a:r>
            <a:r>
              <a:rPr lang="fr-FR" baseline="0" dirty="0" smtClean="0"/>
              <a:t> est de 90%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27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32367-0EF8-E648-BB8C-FA1C6931003D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720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F28B-8491-4051-B403-1E39992769DF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083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latin typeface="Arial" pitchFamily="34" charset="0"/>
                <a:ea typeface="ＭＳ Ｐゴシック" pitchFamily="34" charset="-128"/>
              </a:rPr>
              <a:t>La principale différence entre la France et les Etats-Unis est la proportion moindre de personnes diagnostiquées passant en soin.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14300" indent="-114300" defTabSz="914400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dirty="0"/>
              <a:t>And if we apply the new guidelines, the gap widens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00DFAA1-0507-FB4E-85D3-1C8D2582B516}" type="slidenum">
              <a:rPr lang="fr-FR" sz="1200"/>
              <a:pPr eaLnBrk="1" hangingPunct="1"/>
              <a:t>72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ADED56CC-F28F-5441-B956-A7568EE5803F}" type="slidenum">
              <a:rPr lang="fr-FR" sz="1200">
                <a:latin typeface="Times New Roman" charset="0"/>
              </a:rPr>
              <a:pPr algn="r" eaLnBrk="1" hangingPunct="1"/>
              <a:t>12</a:t>
            </a:fld>
            <a:endParaRPr lang="fr-FR" sz="12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Purple color is Russian citizens diagnosed with HIV (minus deaths) and green is those who died.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7F3E3E8-4037-0347-80B0-48C09BE9DF38}" type="slidenum">
              <a:rPr lang="en-US" sz="1200"/>
              <a:pPr eaLnBrk="1" hangingPunct="1"/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249E489-E9AF-F349-A6C3-8325242CD987}" type="slidenum">
              <a:rPr lang="en-GB" sz="1200"/>
              <a:pPr eaLnBrk="1" hangingPunct="1"/>
              <a:t>74</a:t>
            </a:fld>
            <a:endParaRPr lang="en-GB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369D1-C7B3-2646-B96D-8C3C6170E965}" type="slidenum">
              <a:rPr lang="fr-FR"/>
              <a:pPr/>
              <a:t>78</a:t>
            </a:fld>
            <a:endParaRPr lang="fr-F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38C6C-BB20-BD4A-A0DE-472D15484D9A}" type="slidenum">
              <a:rPr lang="fr-FR"/>
              <a:pPr/>
              <a:t>79</a:t>
            </a:fld>
            <a:endParaRPr lang="fr-FR"/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C0391CB-1D70-794E-8244-3FDA25006F6B}" type="slidenum">
              <a:rPr lang="fr-FR" sz="1200"/>
              <a:pPr algn="r"/>
              <a:t>79</a:t>
            </a:fld>
            <a:endParaRPr lang="fr-FR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7388" y="685800"/>
            <a:ext cx="54879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5" rIns="91431" bIns="45715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473B6-D553-824F-9094-F58E2E4BA7D9}" type="slidenum">
              <a:rPr lang="fr-FR"/>
              <a:pPr/>
              <a:t>80</a:t>
            </a:fld>
            <a:endParaRPr lang="fr-FR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7DB769-EE10-2E49-97CD-3CE4C20AEDAF}" type="slidenum">
              <a:rPr lang="fr-FR"/>
              <a:pPr/>
              <a:t>81</a:t>
            </a:fld>
            <a:endParaRPr lang="fr-FR"/>
          </a:p>
        </p:txBody>
      </p:sp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C193CBE-9271-2F4A-9D48-13EF06322D36}" type="slidenum">
              <a:rPr lang="fr-FR" sz="1200">
                <a:latin typeface="Calibri" charset="0"/>
                <a:cs typeface="Arial" charset="0"/>
              </a:rPr>
              <a:pPr algn="r"/>
              <a:t>81</a:t>
            </a:fld>
            <a:endParaRPr lang="fr-FR" sz="1200">
              <a:latin typeface="Calibri" charset="0"/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BB289C-6727-A24D-8FF5-F5C7A36ADD98}" type="slidenum">
              <a:rPr lang="fr-FR"/>
              <a:pPr/>
              <a:t>88</a:t>
            </a:fld>
            <a:endParaRPr lang="fr-FR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FE49DC-449A-944C-9602-FD9361F1C0CA}" type="slidenum">
              <a:rPr lang="fr-FR"/>
              <a:pPr/>
              <a:t>89</a:t>
            </a:fld>
            <a:endParaRPr lang="fr-F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501C5-93DC-964E-92FD-2FE9B28CC43B}" type="slidenum">
              <a:rPr lang="fr-FR"/>
              <a:pPr/>
              <a:t>90</a:t>
            </a:fld>
            <a:endParaRPr lang="fr-F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263DF-A71C-554A-A4DF-49760DF86CE4}" type="slidenum">
              <a:rPr lang="fr-FR"/>
              <a:pPr/>
              <a:t>91</a:t>
            </a:fld>
            <a:endParaRPr lang="fr-F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35E24C22-538F-5E40-92FC-FB040FA041CB}" type="slidenum">
              <a:rPr lang="fr-FR" sz="1200">
                <a:latin typeface="Times New Roman" charset="0"/>
              </a:rPr>
              <a:pPr algn="r" eaLnBrk="1" hangingPunct="1"/>
              <a:t>13</a:t>
            </a:fld>
            <a:endParaRPr lang="fr-FR" sz="120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45EEBF-4685-1643-913C-F6E61CE2A43D}" type="slidenum">
              <a:rPr lang="fr-FR"/>
              <a:pPr/>
              <a:t>92</a:t>
            </a:fld>
            <a:endParaRPr lang="fr-FR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7996A-AEF8-5740-B377-042105CA5C5B}" type="slidenum">
              <a:rPr lang="fr-FR"/>
              <a:pPr/>
              <a:t>93</a:t>
            </a:fld>
            <a:endParaRPr lang="fr-FR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 smtClean="0"/>
              <a:t>Cluver et al (2011) JAIDS</a:t>
            </a:r>
            <a:endParaRPr lang="fr-FR" noProof="0" dirty="0" smtClean="0"/>
          </a:p>
          <a:p>
            <a:pPr marL="0" indent="0">
              <a:buFont typeface="Arial" pitchFamily="34" charset="0"/>
              <a:buNone/>
            </a:pPr>
            <a:endParaRPr lang="en-GB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 smtClean="0"/>
              <a:t>The</a:t>
            </a:r>
            <a:r>
              <a:rPr lang="en-GB" b="1" baseline="0" dirty="0" smtClean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 smtClean="0"/>
              <a:t>In South Africa a girl who has healthy parents, enough to eat and is not abused has a 1 </a:t>
            </a:r>
            <a:r>
              <a:rPr lang="en-GB" b="1" baseline="0" dirty="0" err="1" smtClean="0"/>
              <a:t>percent</a:t>
            </a:r>
            <a:r>
              <a:rPr lang="en-GB" b="1" baseline="0" dirty="0" smtClean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 smtClean="0"/>
              <a:t>If she has an AIDS-ill parent, is hungry and is abused, she has a 57 </a:t>
            </a:r>
            <a:r>
              <a:rPr lang="en-GB" b="1" baseline="0" dirty="0" err="1" smtClean="0"/>
              <a:t>percent</a:t>
            </a:r>
            <a:r>
              <a:rPr lang="en-GB" b="1" baseline="0" dirty="0" smtClean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 smtClean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4ED92-3D5E-4618-9924-22FE54CE03D5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61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440B6-2116-7E47-9928-3DF688CB54D2}" type="slidenum">
              <a:rPr lang="fr-FR"/>
              <a:pPr/>
              <a:t>95</a:t>
            </a:fld>
            <a:endParaRPr lang="fr-FR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D352FE4-DA66-6C40-B6C7-5096443B5B88}" type="slidenum">
              <a:rPr lang="fr-FR"/>
              <a:pPr>
                <a:defRPr/>
              </a:pPr>
              <a:t>96</a:t>
            </a:fld>
            <a:endParaRPr lang="fr-FR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38875E05-1784-7347-9083-C23541AA0CC3}" type="slidenum">
              <a:rPr lang="fr-FR" sz="1200" smtClean="0"/>
              <a:pPr algn="r">
                <a:defRPr/>
              </a:pPr>
              <a:t>96</a:t>
            </a:fld>
            <a:endParaRPr lang="fr-FR" sz="1200" smtClean="0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714500" y="685800"/>
            <a:ext cx="3429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98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Qu’en est -il de la prévention des comportements sexuels à risque?</a:t>
            </a:r>
          </a:p>
          <a:p>
            <a:pPr>
              <a:spcBef>
                <a:spcPts val="450"/>
              </a:spcBef>
            </a:pPr>
            <a:endParaRPr lang="fr-FR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La politique ABC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, (pour Abstinence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, fidélité réciproque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et utilisation systématique des préservatifs )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telle qu’elle a été organisée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, n’a probablement eu que peu d’effet global sur l’épidémie en Afrique.</a:t>
            </a:r>
          </a:p>
          <a:p>
            <a:pPr>
              <a:spcBef>
                <a:spcPts val="450"/>
              </a:spcBef>
            </a:pPr>
            <a:endParaRPr lang="fr-FR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Les méthodes dont ABC fait la promotion sont efficaces à l’échelle individuelle, mais</a:t>
            </a:r>
          </a:p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a) Elles n’ont pas été démontrées comme efficientes lors d’essais randomisés et </a:t>
            </a:r>
            <a:r>
              <a:rPr lang="fr-FR">
                <a:latin typeface="Arial" charset="0"/>
                <a:cs typeface="Arial" charset="0"/>
              </a:rPr>
              <a:t>–</a:t>
            </a:r>
          </a:p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b) Il sera donc difficile de démontrer leur efficacité à l’échelle collective. </a:t>
            </a:r>
          </a:p>
          <a:p>
            <a:pPr>
              <a:spcBef>
                <a:spcPts val="450"/>
              </a:spcBef>
            </a:pPr>
            <a:endParaRPr lang="fr-FR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</a:pPr>
            <a:endParaRPr lang="en-US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</a:pPr>
            <a:endParaRPr lang="en-US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BE3B4-8121-364F-A953-9EDD88D21342}" type="slidenum">
              <a:rPr lang="fr-FR"/>
              <a:pPr/>
              <a:t>97</a:t>
            </a:fld>
            <a:endParaRPr lang="fr-FR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E2CD8-6714-CF45-BF13-539DFA3DAF07}" type="slidenum">
              <a:rPr lang="fr-FR"/>
              <a:pPr/>
              <a:t>98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rgbClr val="002555"/>
                </a:solidFill>
                <a:latin typeface="Verdana" charset="0"/>
              </a:rPr>
              <a:t>Male partner HIV-1 testing and antenatal clinical attendance associated with reduced infant HIV-1 acquisition and mortality</a:t>
            </a:r>
          </a:p>
          <a:p>
            <a:r>
              <a:rPr lang="en-GB">
                <a:solidFill>
                  <a:srgbClr val="002555"/>
                </a:solidFill>
                <a:latin typeface="Verdana" charset="0"/>
              </a:rPr>
              <a:t>Presented by Adam Aluisio (United States).</a:t>
            </a:r>
            <a:r>
              <a:rPr lang="en-GB" u="sng">
                <a:solidFill>
                  <a:srgbClr val="002555"/>
                </a:solidFill>
                <a:latin typeface="Verdana" charset="0"/>
              </a:rPr>
              <a:t>A. Aluisio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1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, R. Bosire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2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, G. John-Stewart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3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, D. Mbori-Ngacha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4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, C. Farquhar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51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National Instititues of Health, Fogarty International Center, Bethesda, United States, 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2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Kenya Institute of Medical Research (KEMRI), Nairobi, Kenya, 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3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University of Washington, Departments of Medicine, Epidemiology and Global Health, Seattle, United States, 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4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University of Nairobi, Department of Pediatrics, Nairobi, Kenya, </a:t>
            </a:r>
            <a:r>
              <a:rPr lang="en-GB" baseline="30000">
                <a:solidFill>
                  <a:srgbClr val="002555"/>
                </a:solidFill>
                <a:latin typeface="Verdana" charset="0"/>
              </a:rPr>
              <a:t>5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University of Washington, Departments of Medicine and Epidemiology, Seattle, United States</a:t>
            </a:r>
          </a:p>
          <a:p>
            <a:r>
              <a:rPr lang="en-GB" b="1">
                <a:solidFill>
                  <a:srgbClr val="002555"/>
                </a:solidFill>
                <a:latin typeface="Verdana" charset="0"/>
              </a:rPr>
              <a:t>Background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: The impact of male partners on infant HIV-1 outcomes and mortality has not been well described. This study determined factors affecting male partners' study attendance and their role in vertical transmission and mortality.</a:t>
            </a:r>
          </a:p>
          <a:p>
            <a:r>
              <a:rPr lang="en-GB" b="1">
                <a:solidFill>
                  <a:srgbClr val="002555"/>
                </a:solidFill>
                <a:latin typeface="Verdana" charset="0"/>
              </a:rPr>
              <a:t>Methods: 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From 1999 to 2003, HIV-1-infected pregnant women were enrolled and followed with their infants. Women were encouraged to invite male partners for clinical attendance and HIV-1 testing. Mother-infant pairs were seen monthly and infant HIV-1 RNA and DNA PCR were conducted at birth, 1, 3, 6, 9 and 12 months postpartum.</a:t>
            </a:r>
          </a:p>
          <a:p>
            <a:r>
              <a:rPr lang="en-GB" b="1">
                <a:solidFill>
                  <a:srgbClr val="002555"/>
                </a:solidFill>
                <a:latin typeface="Verdana" charset="0"/>
              </a:rPr>
              <a:t>Results: 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Among 456 women enrolled, partners of 140 (31%) attended the study, 75 (54%) of whom were tested and 42 (56%) of these men were HIV-1-seropositive. Male partner attendance was associated with female serostatus disclosure, partner PMTCT discussion and woman reporting prior partner HIV-1 testing. In multivariate analysis only previous HIV-1 testing remained significantly associated with attendance (AOR=19.6; 95%CI: 9.6-40.0; p=&lt; 0.001). Eighty-two (16%) of 441 infants followed acquired HIV-1 by 12 months of age, with 27 (33%) infected by 48 h postpartum. When adjusting for maternal viral load and breast milk exposure, male partner attendance was associated with an approximately 50% reduction in HIV-1 transmission risk at one year postpartum (AOR=0.48; 95%CI: 0.24-0.95; p=0.04). Women reporting previous male partner HIV-1 testing were also less likely to transmit (AOR=0.32; 95% CI: 0.15-0.67; p=0.002). At one year, controlling for maternal viral load and breast milk exposure, infant HIV-1-free survival was ~60% greater among infants of women whose partners attended (AHR=0.43; 95%CI: 0.29-0.96; p=0.04) or had previously undergone HIV-1 testing (AHR=0.40; 95%CI: 0.20-0.79; p=0.008). Among 374 HIV-1-uninfected infants whose mothers had male partner clinical attendance, survival was 2.5-fold higher than those without (HR=0.38; 95%CI: 0.14- 0.98; p</a:t>
            </a:r>
            <a:r>
              <a:rPr lang="en-GB" i="1">
                <a:solidFill>
                  <a:srgbClr val="002555"/>
                </a:solidFill>
                <a:latin typeface="Verdana" charset="0"/>
              </a:rPr>
              <a:t>=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0.045).</a:t>
            </a:r>
          </a:p>
          <a:p>
            <a:r>
              <a:rPr lang="en-GB" b="1">
                <a:solidFill>
                  <a:srgbClr val="002555"/>
                </a:solidFill>
                <a:latin typeface="Verdana" charset="0"/>
              </a:rPr>
              <a:t>Conclusions: </a:t>
            </a:r>
            <a:r>
              <a:rPr lang="en-GB">
                <a:solidFill>
                  <a:srgbClr val="002555"/>
                </a:solidFill>
                <a:latin typeface="Verdana" charset="0"/>
              </a:rPr>
              <a:t>Male partner HIV-1 testing and clinical study attendance were associated with reduced vertical transmission, increased HIV-1-free survival, and reduced mortality for HIV-1-uninfected infants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C2912-CE22-1B42-8AFC-3458D53C2E1E}" type="slidenum">
              <a:rPr lang="fr-FR"/>
              <a:pPr/>
              <a:t>99</a:t>
            </a:fld>
            <a:endParaRPr lang="fr-FR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would be</a:t>
            </a:r>
            <a:r>
              <a:rPr lang="en-US" baseline="0" dirty="0" smtClean="0"/>
              <a:t> interesting how it looks among medical staff, particularly MDs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C3F9-E4C3-784D-B768-F50EC0445347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7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8A91A1-36C1-7D42-A05C-E566B9534E5A}" type="slidenum">
              <a:rPr lang="fr-FR"/>
              <a:pPr/>
              <a:t>102</a:t>
            </a:fld>
            <a:endParaRPr lang="fr-FR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z="2800" b="1" dirty="0" smtClean="0">
              <a:latin typeface="Arial" charset="0"/>
            </a:endParaRPr>
          </a:p>
          <a:p>
            <a:pPr marL="457200" indent="-457200" eaLnBrk="1" hangingPunct="1">
              <a:buFont typeface="Arial"/>
              <a:buChar char="•"/>
            </a:pPr>
            <a:r>
              <a:rPr lang="fr-FR" sz="2800" dirty="0" smtClean="0">
                <a:latin typeface="Arial" charset="0"/>
              </a:rPr>
              <a:t>Groupe 0 :</a:t>
            </a:r>
          </a:p>
          <a:p>
            <a:pPr marL="914400" lvl="1" indent="-457200" eaLnBrk="1" hangingPunct="1">
              <a:buFont typeface="Arial"/>
              <a:buChar char="•"/>
            </a:pPr>
            <a:r>
              <a:rPr lang="fr-FR" sz="2800" dirty="0" smtClean="0">
                <a:latin typeface="Arial" charset="0"/>
              </a:rPr>
              <a:t>endémique au Cameroun (1% des infections VIH)</a:t>
            </a:r>
          </a:p>
          <a:p>
            <a:pPr marL="914400" lvl="1" indent="-457200" eaLnBrk="1" hangingPunct="1">
              <a:buFont typeface="Arial"/>
              <a:buChar char="•"/>
            </a:pPr>
            <a:r>
              <a:rPr lang="fr-FR" sz="2800" dirty="0" smtClean="0">
                <a:latin typeface="Arial" charset="0"/>
              </a:rPr>
              <a:t>diffusion dans les pays frontaliers et historiquement liés (ex. France)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fr-FR" sz="2800" dirty="0" smtClean="0">
                <a:latin typeface="Arial" charset="0"/>
              </a:rPr>
              <a:t>Groupe</a:t>
            </a:r>
            <a:r>
              <a:rPr lang="fr-FR" sz="2800" baseline="0" dirty="0" smtClean="0">
                <a:latin typeface="Arial" charset="0"/>
              </a:rPr>
              <a:t> P</a:t>
            </a:r>
          </a:p>
          <a:p>
            <a:pPr marL="914400" lvl="1" indent="-457200" eaLnBrk="1" hangingPunct="1">
              <a:buFont typeface="Arial"/>
              <a:buChar char="•"/>
            </a:pPr>
            <a:r>
              <a:rPr lang="fr-FR" sz="2800" dirty="0" smtClean="0"/>
              <a:t>lié à </a:t>
            </a:r>
            <a:r>
              <a:rPr lang="fr-FR" sz="2800" dirty="0" err="1" smtClean="0"/>
              <a:t>SIV</a:t>
            </a:r>
            <a:r>
              <a:rPr lang="fr-FR" sz="2800" baseline="-25000" dirty="0" err="1" smtClean="0"/>
              <a:t>gor</a:t>
            </a:r>
            <a:endParaRPr lang="fr-FR" sz="2800" dirty="0" smtClean="0"/>
          </a:p>
          <a:p>
            <a:pPr eaLnBrk="1" hangingPunct="1"/>
            <a:endParaRPr lang="fr-FR" sz="1200" baseline="0" dirty="0" smtClean="0">
              <a:latin typeface="Arial" charset="0"/>
            </a:endParaRPr>
          </a:p>
          <a:p>
            <a:pPr eaLnBrk="1" hangingPunct="1"/>
            <a:r>
              <a:rPr lang="fr-FR" sz="1200" baseline="0" dirty="0" smtClean="0">
                <a:latin typeface="Arial" charset="0"/>
              </a:rPr>
              <a:t>	</a:t>
            </a:r>
            <a:endParaRPr lang="fr-FR" sz="1200" dirty="0" smtClean="0">
              <a:latin typeface="Arial" charset="0"/>
            </a:endParaRPr>
          </a:p>
          <a:p>
            <a:pPr eaLnBrk="1" hangingPunct="1"/>
            <a:endParaRPr lang="fr-FR" sz="1200" dirty="0" smtClean="0">
              <a:latin typeface="Arial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8710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453946-D7A3-3143-B262-DDCA9FFC6A32}" type="slidenum">
              <a:rPr lang="fr-FR"/>
              <a:pPr/>
              <a:t>103</a:t>
            </a:fld>
            <a:endParaRPr lang="fr-FR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91E3E31-D6F7-C24F-8993-9A8FABA3DA4B}" type="slidenum">
              <a:rPr lang="fr-FR"/>
              <a:pPr>
                <a:defRPr/>
              </a:pPr>
              <a:t>104</a:t>
            </a:fld>
            <a:endParaRPr lang="fr-FR"/>
          </a:p>
        </p:txBody>
      </p:sp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2" tIns="46796" rIns="89992" bIns="46796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09D85F74-E2F4-E84D-8DF5-7266AD97F297}" type="slidenum">
              <a:rPr lang="fr-FR" sz="1200" smtClean="0"/>
              <a:pPr algn="r">
                <a:defRPr/>
              </a:pPr>
              <a:t>104</a:t>
            </a:fld>
            <a:endParaRPr lang="fr-FR" sz="1200" smtClean="0"/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1719263" y="685800"/>
            <a:ext cx="342741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7332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4213" y="4343400"/>
            <a:ext cx="5489575" cy="4114800"/>
          </a:xfrm>
          <a:ln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defRPr/>
            </a:pPr>
            <a:endParaRPr lang="fr-FR" smtClean="0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C97EE-6F3E-334A-BBEF-F2C1C4AA9A41}" type="slidenum">
              <a:rPr lang="fr-FR"/>
              <a:pPr/>
              <a:t>105</a:t>
            </a:fld>
            <a:endParaRPr lang="fr-FR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Amérique du Sud, Afrique du Sud, Thaïlande, US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DBD2-2259-784F-AE57-C136E3531F4F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2376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DBD2-2259-784F-AE57-C136E3531F4F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2900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B72CFF-715C-1C41-914A-E306F6432394}" type="slidenum">
              <a:rPr lang="fr-FR"/>
              <a:pPr/>
              <a:t>113</a:t>
            </a:fld>
            <a:endParaRPr lang="fr-FR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AE57D-2BDA-9A4F-8962-66E31EBAAECE}" type="slidenum">
              <a:rPr lang="fr-FR"/>
              <a:pPr/>
              <a:t>114</a:t>
            </a:fld>
            <a:endParaRPr lang="fr-FR"/>
          </a:p>
        </p:txBody>
      </p:sp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7388" y="685800"/>
            <a:ext cx="54864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144" tIns="44072" rIns="88144" bIns="44072"/>
          <a:lstStyle/>
          <a:p>
            <a:r>
              <a:rPr lang="fr-FR"/>
              <a:t>Plusieurs études ont montré que le fait d'être infecté par HSV-2 :</a:t>
            </a:r>
          </a:p>
          <a:p>
            <a:pPr marL="361950" lvl="2" indent="-180975">
              <a:buFontTx/>
              <a:buChar char="•"/>
            </a:pPr>
            <a:r>
              <a:rPr lang="fr-FR"/>
              <a:t>est associé à une plus grande fréquence de survenue d'ulcérations génitales ;</a:t>
            </a:r>
          </a:p>
          <a:p>
            <a:pPr marL="361950" lvl="2" indent="-180975">
              <a:buFontTx/>
              <a:buChar char="•"/>
            </a:pPr>
            <a:r>
              <a:rPr lang="fr-FR"/>
              <a:t>augmente le risque d'acquisition du VIH, en particulier chez les femmes (probablement en relation avec les ulcérations génitales).</a:t>
            </a:r>
          </a:p>
          <a:p>
            <a:pPr marL="0" lvl="1"/>
            <a:r>
              <a:rPr lang="fr-FR"/>
              <a:t>Cet essai confirme les résultats de celui présenté à l'IAS en 2007 (</a:t>
            </a:r>
            <a:r>
              <a:rPr lang="fr-FR" i="1"/>
              <a:t>Watson-Jones D, IAS 2007, Abs. MOAC104)</a:t>
            </a:r>
            <a:r>
              <a:rPr lang="fr-FR"/>
              <a:t> : l'administration d'un traitement suppresseur de la réplication du HSV-2 ne diminue pas le risque d'acquisition du VIH.</a:t>
            </a:r>
            <a:br>
              <a:rPr lang="fr-FR"/>
            </a:br>
            <a:r>
              <a:rPr lang="fr-FR"/>
              <a:t>Si on peut reformuler la critique que le choix de l'aciclovir d'une part (plutôt que du valaciclovir) et de la dose (faible) d'autre part n'étaient pas de nature à optimiser l'efficacité de l'intervention préventive, dans cette étude-ci l'intervention a tout de même permis de diminuer la fréquence des récurrences cliniques (avec ulcérations) d'herpès génital chez les sujets sous aciclovir.</a:t>
            </a:r>
          </a:p>
          <a:p>
            <a:endParaRPr lang="fr-FR"/>
          </a:p>
          <a:p>
            <a:pPr marL="0" lvl="1"/>
            <a:endParaRPr lang="fr-FR"/>
          </a:p>
        </p:txBody>
      </p:sp>
      <p:sp>
        <p:nvSpPr>
          <p:cNvPr id="88068" name="Espace réservé du numéro de diapositive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4" tIns="44072" rIns="88144" bIns="44072" anchor="b"/>
          <a:lstStyle>
            <a:lvl1pPr defTabSz="882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5800" indent="-263525" defTabSz="882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688" indent="-211138" defTabSz="882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6375" indent="-209550" defTabSz="882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8650" indent="-211138" defTabSz="882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55850" indent="-211138" defTabSz="882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3050" indent="-211138" defTabSz="882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70250" indent="-211138" defTabSz="882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27450" indent="-211138" defTabSz="882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01A912C-C760-8448-BBEE-67932ABB30AF}" type="slidenum">
              <a:rPr lang="fr-FR" sz="1200"/>
              <a:pPr algn="r"/>
              <a:t>114</a:t>
            </a:fld>
            <a:endParaRPr lang="fr-FR" sz="1200"/>
          </a:p>
        </p:txBody>
      </p:sp>
      <p:sp>
        <p:nvSpPr>
          <p:cNvPr id="88069" name="Rectangle 8"/>
          <p:cNvSpPr txBox="1">
            <a:spLocks noGrp="1" noChangeArrowheads="1"/>
          </p:cNvSpPr>
          <p:nvPr/>
        </p:nvSpPr>
        <p:spPr bwMode="auto">
          <a:xfrm>
            <a:off x="0" y="0"/>
            <a:ext cx="31638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69" tIns="47734" rIns="95469" bIns="47734"/>
          <a:lstStyle>
            <a:lvl1pPr defTabSz="955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1838" indent="-282575" defTabSz="955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950" indent="-222250" defTabSz="955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4800" indent="-223838" defTabSz="955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7238" indent="-227013" defTabSz="955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38" indent="-227013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638" indent="-227013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8838" indent="-227013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6038" indent="-227013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300">
                <a:latin typeface="Trebuchet MS" charset="0"/>
              </a:rPr>
              <a:t>Le Meilleur de … CROI 2008</a:t>
            </a:r>
            <a:br>
              <a:rPr lang="fr-FR" sz="1300">
                <a:latin typeface="Trebuchet MS" charset="0"/>
              </a:rPr>
            </a:br>
            <a:r>
              <a:rPr lang="fr-FR" sz="1300">
                <a:latin typeface="Trebuchet MS" charset="0"/>
              </a:rPr>
              <a:t> </a:t>
            </a:r>
            <a:r>
              <a:rPr lang="fr-FR" sz="800">
                <a:latin typeface="Trebuchet MS" charset="0"/>
              </a:rPr>
              <a:t>F. Raffi, J. Reynes,</a:t>
            </a:r>
            <a:r>
              <a:rPr lang="fr-FR" sz="1300">
                <a:latin typeface="Trebuchet MS" charset="0"/>
              </a:rPr>
              <a:t> </a:t>
            </a:r>
            <a:r>
              <a:rPr lang="fr-FR" sz="800">
                <a:latin typeface="Trebuchet MS" charset="0"/>
              </a:rPr>
              <a:t>B. Hoen, G. Peytavin, B. Masquelier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AA526-9CB9-7949-BC0C-4F4A4733A4A1}" type="slidenum">
              <a:rPr lang="fr-FR"/>
              <a:pPr/>
              <a:t>115</a:t>
            </a:fld>
            <a:endParaRPr lang="fr-FR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6534D-9AE2-B346-B603-08FE2390E389}" type="slidenum">
              <a:rPr lang="fr-FR"/>
              <a:pPr/>
              <a:t>116</a:t>
            </a:fld>
            <a:endParaRPr lang="fr-FR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F812E-E0FB-2E42-A406-198069BBDC48}" type="slidenum">
              <a:rPr lang="fr-FR"/>
              <a:pPr/>
              <a:t>117</a:t>
            </a:fld>
            <a:endParaRPr lang="fr-FR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9A68240A-CDA2-5E43-B6BD-C0E1269B5ACF}" type="slidenum">
              <a:rPr lang="fr-FR" sz="1200">
                <a:latin typeface="Times New Roman" charset="0"/>
              </a:rPr>
              <a:pPr algn="r" eaLnBrk="1" hangingPunct="1"/>
              <a:t>17</a:t>
            </a:fld>
            <a:endParaRPr lang="fr-FR" sz="1200">
              <a:latin typeface="Times New Roman" charset="0"/>
            </a:endParaRPr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8FD537D3-0702-AC46-913D-845DD99BB029}" type="slidenum">
              <a:rPr lang="fr-FR" sz="1200">
                <a:latin typeface="Times New Roman" charset="0"/>
              </a:rPr>
              <a:pPr algn="r" eaLnBrk="1" hangingPunct="1"/>
              <a:t>17</a:t>
            </a:fld>
            <a:endParaRPr lang="fr-FR" sz="1200">
              <a:latin typeface="Times New Roman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A872CAF-206D-2C43-9721-D8786CD3F915}" type="slidenum">
              <a:rPr lang="fr-FR"/>
              <a:pPr>
                <a:defRPr/>
              </a:pPr>
              <a:t>118</a:t>
            </a:fld>
            <a:endParaRPr lang="fr-FR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CAA69F16-C91A-6A43-81C2-C158FA82CADB}" type="slidenum">
              <a:rPr lang="fr-FR" sz="1200" smtClean="0"/>
              <a:pPr algn="r">
                <a:defRPr/>
              </a:pPr>
              <a:t>118</a:t>
            </a:fld>
            <a:endParaRPr lang="fr-FR" sz="1200" smtClean="0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714500" y="685800"/>
            <a:ext cx="3429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81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On a remarqué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dans une étude menée dans plusieurs sites d’ Afrique Sub-Saharienne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que cette hétérogénéité géographique n’était pas expliquée par les différences dans les comportements sexuels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.  Même si le comportement sexuel est </a:t>
            </a:r>
            <a:r>
              <a:rPr lang="fr-FR" i="1">
                <a:latin typeface="Arial" charset="0"/>
                <a:cs typeface="Lucida Sans Unicode" charset="0"/>
              </a:rPr>
              <a:t>bien entendu</a:t>
            </a:r>
            <a:r>
              <a:rPr lang="fr-FR">
                <a:latin typeface="Arial" charset="0"/>
                <a:cs typeface="Lucida Sans Unicode" charset="0"/>
              </a:rPr>
              <a:t> un facteur de risque individuel du VIH.</a:t>
            </a:r>
          </a:p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Au Cameroun par exemple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, le nombre déclaré de partenaires sexuels était quasiment deux fois plus élevé que dans les autres sites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mais la prévalence du VIH était l’une des plus basses, </a:t>
            </a:r>
          </a:p>
          <a:p>
            <a:pPr>
              <a:spcBef>
                <a:spcPts val="450"/>
              </a:spcBef>
            </a:pPr>
            <a:r>
              <a:rPr lang="fr-FR">
                <a:latin typeface="Arial" charset="0"/>
                <a:cs typeface="Lucida Sans Unicode" charset="0"/>
              </a:rPr>
              <a:t>Cette étude a déterminé que les facteurs explicatifs des différences de prévalence étaient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la circoncision masculine et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 l’herpès génital </a:t>
            </a:r>
            <a:r>
              <a:rPr lang="fr-FR">
                <a:latin typeface="Arial" charset="0"/>
                <a:cs typeface="Arial" charset="0"/>
              </a:rPr>
              <a:t>–</a:t>
            </a:r>
            <a:r>
              <a:rPr lang="fr-FR">
                <a:latin typeface="Arial" charset="0"/>
                <a:cs typeface="Lucida Sans Unicode" charset="0"/>
              </a:rPr>
              <a:t>, qui sont des facteurs de risque à la fois communautaires et individuels. 	</a:t>
            </a:r>
          </a:p>
          <a:p>
            <a:pPr>
              <a:spcBef>
                <a:spcPts val="450"/>
              </a:spcBef>
            </a:pPr>
            <a:endParaRPr lang="fr-FR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E9F501E-1C19-8540-A462-3887AF918464}" type="slidenum">
              <a:rPr lang="fr-FR"/>
              <a:pPr>
                <a:defRPr/>
              </a:pPr>
              <a:t>119</a:t>
            </a:fld>
            <a:endParaRPr lang="fr-FR"/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2" tIns="46796" rIns="89992" bIns="46796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0413" algn="l"/>
                <a:tab pos="5484813" algn="l"/>
                <a:tab pos="6399213" algn="l"/>
                <a:tab pos="7313613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1861E740-86D7-F64A-9F6F-3F1A568632D5}" type="slidenum">
              <a:rPr lang="fr-FR" sz="1200" smtClean="0"/>
              <a:pPr algn="r">
                <a:defRPr/>
              </a:pPr>
              <a:t>119</a:t>
            </a:fld>
            <a:endParaRPr lang="fr-FR" sz="1200" smtClean="0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717675" y="685800"/>
            <a:ext cx="3427413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3492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92150" y="4356100"/>
            <a:ext cx="5489575" cy="4114800"/>
          </a:xfrm>
          <a:ln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defRPr/>
            </a:pPr>
            <a:endParaRPr lang="fr-FR" smtClean="0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EFF52-C050-9541-BCBD-F34CED198D88}" type="slidenum">
              <a:rPr lang="fr-FR"/>
              <a:pPr/>
              <a:t>120</a:t>
            </a:fld>
            <a:endParaRPr lang="fr-F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9B73DA-6926-214D-917A-CF4D9FC2A064}" type="slidenum">
              <a:rPr lang="fr-FR"/>
              <a:pPr eaLnBrk="1" hangingPunct="1"/>
              <a:t>121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6D7B03-D876-7E4B-B23D-17D5971C3099}" type="slidenum">
              <a:rPr lang="fr-FR"/>
              <a:pPr/>
              <a:t>123</a:t>
            </a:fld>
            <a:endParaRPr lang="fr-F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63698-7441-2C41-B191-249BCF76DCC9}" type="slidenum">
              <a:rPr lang="fr-FR"/>
              <a:pPr/>
              <a:t>124</a:t>
            </a:fld>
            <a:endParaRPr lang="fr-FR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2021D8-0718-854C-9CAC-57BE1CF2E6D1}" type="slidenum">
              <a:rPr lang="fr-FR"/>
              <a:pPr/>
              <a:t>125</a:t>
            </a:fld>
            <a:endParaRPr lang="fr-FR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2C19E07-9E8D-4C45-969A-F71BF07952A4}" type="slidenum">
              <a:rPr lang="fr-FR"/>
              <a:pPr>
                <a:defRPr/>
              </a:pPr>
              <a:t>126</a:t>
            </a:fld>
            <a:endParaRPr lang="fr-FR"/>
          </a:p>
        </p:txBody>
      </p:sp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B5D90096-40E3-5F49-9021-A093442D4386}" type="slidenum">
              <a:rPr lang="fr-FR" sz="1200" smtClean="0"/>
              <a:pPr algn="r">
                <a:defRPr/>
              </a:pPr>
              <a:t>126</a:t>
            </a:fld>
            <a:endParaRPr lang="fr-FR" sz="1200" smtClean="0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520" tIns="46080" rIns="92520" bIns="4608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501344CB-6C60-A34D-9732-72B5C02D42E3}" type="slidenum">
              <a:rPr lang="en-US" sz="1200" smtClean="0"/>
              <a:pPr algn="r">
                <a:defRPr/>
              </a:pPr>
              <a:t>126</a:t>
            </a:fld>
            <a:endParaRPr lang="en-US" sz="1200" smtClean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714500" y="685800"/>
            <a:ext cx="3429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964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Tout d’abord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les préservatifs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: Sont efficaces contre l’infection au VIH en Afrique?</a:t>
            </a:r>
          </a:p>
          <a:p>
            <a:pPr>
              <a:spcBef>
                <a:spcPts val="450"/>
              </a:spcBef>
              <a:defRPr/>
            </a:pPr>
            <a:endParaRPr lang="fr-FR" dirty="0" smtClean="0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Ce graphique montre que les pays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ou l’utilisation déclarée des préservatifs est la plus fréquente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ont des prévalences du VIH parmi les plus élevées.</a:t>
            </a:r>
          </a:p>
          <a:p>
            <a:pPr>
              <a:spcBef>
                <a:spcPts val="450"/>
              </a:spcBef>
              <a:defRPr/>
            </a:pPr>
            <a:endParaRPr lang="fr-FR" dirty="0" smtClean="0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Quand ils sont utilisés correctement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et systématiquement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les préservatifs peuvent réduire efficacement le risque de la transmission individuel du VIH de 90 à 95%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comparé à la non utilisation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. L’efficience est donc excellente.</a:t>
            </a:r>
          </a:p>
          <a:p>
            <a:pPr>
              <a:spcBef>
                <a:spcPts val="450"/>
              </a:spcBef>
              <a:defRPr/>
            </a:pPr>
            <a:endParaRPr lang="fr-FR" dirty="0" smtClean="0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Cependant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l’efficacité collective est mauvaise pour différentes raisons telles que le non usage systématique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une disponibilité insuffisance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le coût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la sous estimation du risque d’infection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ou des normes sociales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religieuses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ou culturelles limitant l’acceptabilité du préservatif.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7BD2B-1E5C-BC45-B496-0EEE08E2117A}" type="slidenum">
              <a:rPr lang="fr-FR"/>
              <a:pPr/>
              <a:t>128</a:t>
            </a:fld>
            <a:endParaRPr lang="fr-FR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4306-4DF6-EB47-8B64-28449AEDD973}" type="slidenum">
              <a:rPr lang="fr-FR"/>
              <a:pPr/>
              <a:t>129</a:t>
            </a:fld>
            <a:endParaRPr lang="fr-FR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783CD366-AA9E-C341-9E9C-1645C28BB231}" type="slidenum">
              <a:rPr lang="fr-FR" sz="1200">
                <a:latin typeface="Times New Roman" charset="0"/>
              </a:rPr>
              <a:pPr algn="r" eaLnBrk="1" hangingPunct="1"/>
              <a:t>19</a:t>
            </a:fld>
            <a:endParaRPr lang="fr-FR" sz="12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BC638-3625-2E4C-B046-0B918AE150DC}" type="slidenum">
              <a:rPr lang="fr-FR"/>
              <a:pPr/>
              <a:t>130</a:t>
            </a:fld>
            <a:endParaRPr lang="fr-FR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6420A-9E50-E542-9BE0-29E81AFF3F5C}" type="slidenum">
              <a:rPr lang="fr-FR"/>
              <a:pPr/>
              <a:t>131</a:t>
            </a:fld>
            <a:endParaRPr lang="fr-FR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323DBB-5372-9C4F-8914-CCDF1E9676AD}" type="slidenum">
              <a:rPr lang="fr-FR"/>
              <a:pPr/>
              <a:t>132</a:t>
            </a:fld>
            <a:endParaRPr lang="fr-FR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7DB769-EE10-2E49-97CD-3CE4C20AEDAF}" type="slidenum">
              <a:rPr lang="fr-FR"/>
              <a:pPr/>
              <a:t>133</a:t>
            </a:fld>
            <a:endParaRPr lang="fr-FR"/>
          </a:p>
        </p:txBody>
      </p:sp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C193CBE-9271-2F4A-9D48-13EF06322D36}" type="slidenum">
              <a:rPr lang="fr-FR" sz="1200">
                <a:latin typeface="Calibri" charset="0"/>
                <a:cs typeface="Arial" charset="0"/>
              </a:rPr>
              <a:pPr algn="r"/>
              <a:t>133</a:t>
            </a:fld>
            <a:endParaRPr lang="fr-FR" sz="1200">
              <a:latin typeface="Calibri" charset="0"/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83BDA-87CB-E64B-832E-6250F5B010CE}" type="slidenum">
              <a:rPr lang="fr-FR"/>
              <a:pPr/>
              <a:t>134</a:t>
            </a:fld>
            <a:endParaRPr lang="fr-FR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136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8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0F72B-AE9F-724C-BA51-C7FEB40D1C40}" type="slidenum">
              <a:rPr lang="fr-FR"/>
              <a:pPr/>
              <a:t>137</a:t>
            </a:fld>
            <a:endParaRPr lang="fr-F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L’addition de l’Option B+.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5678-21E8-46CE-AA73-CD0C8AD8786D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Keywords:</a:t>
            </a:r>
          </a:p>
          <a:p>
            <a:r>
              <a:rPr lang="en-US" dirty="0" smtClean="0"/>
              <a:t>thermometer, bullet points, referrals, protesting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CDE3-BD89-4A81-AB1F-25AC205717ED}" type="slidenum">
              <a:rPr lang="fr-FR" smtClean="0"/>
              <a:pPr/>
              <a:t>142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0417E-C73C-634D-B726-E92A392B00BB}" type="slidenum">
              <a:rPr lang="fr-FR"/>
              <a:pPr/>
              <a:t>20</a:t>
            </a:fld>
            <a:endParaRPr lang="fr-FR"/>
          </a:p>
        </p:txBody>
      </p:sp>
      <p:sp>
        <p:nvSpPr>
          <p:cNvPr id="3192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685800"/>
            <a:ext cx="5486400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2835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3595" y="4345645"/>
            <a:ext cx="5490810" cy="4112878"/>
          </a:xfrm>
          <a:noFill/>
        </p:spPr>
        <p:txBody>
          <a:bodyPr lIns="91431" tIns="45715" rIns="91431" bIns="45715"/>
          <a:lstStyle/>
          <a:p>
            <a:r>
              <a:rPr lang="fr-FR" sz="1000" dirty="0" smtClean="0">
                <a:solidFill>
                  <a:schemeClr val="tx2"/>
                </a:solidFill>
              </a:rPr>
              <a:t>Photo 1: </a:t>
            </a:r>
            <a:r>
              <a:rPr lang="fr-FR" sz="1000" dirty="0">
                <a:solidFill>
                  <a:schemeClr val="tx2"/>
                </a:solidFill>
              </a:rPr>
              <a:t>Groupe de chimpanzés  </a:t>
            </a:r>
            <a:r>
              <a:rPr lang="fr-FR" sz="1000" i="1" dirty="0">
                <a:solidFill>
                  <a:schemeClr val="tx2"/>
                </a:solidFill>
              </a:rPr>
              <a:t>Pan troglodytes troglodytes.</a:t>
            </a:r>
          </a:p>
          <a:p>
            <a:r>
              <a:rPr lang="fr-FR" sz="1000" dirty="0">
                <a:solidFill>
                  <a:schemeClr val="tx2"/>
                </a:solidFill>
              </a:rPr>
              <a:t>Photo </a:t>
            </a:r>
            <a:r>
              <a:rPr lang="fr-FR" sz="1000" dirty="0" smtClean="0">
                <a:solidFill>
                  <a:schemeClr val="tx2"/>
                </a:solidFill>
              </a:rPr>
              <a:t>2: </a:t>
            </a:r>
            <a:r>
              <a:rPr lang="fr-FR" sz="1000" dirty="0">
                <a:solidFill>
                  <a:schemeClr val="tx2"/>
                </a:solidFill>
              </a:rPr>
              <a:t>Singe mangabey.</a:t>
            </a:r>
          </a:p>
        </p:txBody>
      </p:sp>
      <p:sp>
        <p:nvSpPr>
          <p:cNvPr id="3192836" name="Espace réservé du numéro de diapositive 3"/>
          <p:cNvSpPr txBox="1">
            <a:spLocks noGrp="1"/>
          </p:cNvSpPr>
          <p:nvPr/>
        </p:nvSpPr>
        <p:spPr bwMode="auto">
          <a:xfrm>
            <a:off x="3885466" y="8684881"/>
            <a:ext cx="2971433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33AAB7E-07F0-8C43-920A-26D581F54DDA}" type="slidenum">
              <a:rPr lang="fr-FR"/>
              <a:pPr algn="r"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CD36E-AEEB-114D-AB08-0A1B77975378}" type="slidenum">
              <a:rPr lang="fr-FR"/>
              <a:pPr/>
              <a:t>143</a:t>
            </a:fld>
            <a:endParaRPr lang="fr-FR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92E57-F5EA-8F44-A44D-DD8390DE40A2}" type="slidenum">
              <a:rPr lang="fr-FR"/>
              <a:pPr/>
              <a:t>145</a:t>
            </a:fld>
            <a:endParaRPr lang="fr-FR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40A3D-48C4-7042-A8F8-164C016717F6}" type="slidenum">
              <a:rPr lang="fr-FR"/>
              <a:pPr/>
              <a:t>146</a:t>
            </a:fld>
            <a:endParaRPr lang="fr-FR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EEE11-7FF8-C344-931D-6ADABACFB8D1}" type="slidenum">
              <a:rPr lang="fr-FR"/>
              <a:pPr/>
              <a:t>147</a:t>
            </a:fld>
            <a:endParaRPr lang="fr-FR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5EF8B-336E-CF42-8334-0857773F72FE}" type="slidenum">
              <a:rPr lang="fr-FR"/>
              <a:pPr/>
              <a:t>148</a:t>
            </a:fld>
            <a:endParaRPr lang="fr-FR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/>
              <a:t>Suivi à 3 ans du comportement sexuel et de la transmission du VIH chez les patients sous ART en Ouganda </a:t>
            </a:r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1B38A-2332-AE40-B2DB-3C7A34EA6EDE}" type="slidenum">
              <a:rPr lang="fr-FR" smtClean="0"/>
              <a:pPr>
                <a:defRPr/>
              </a:pPr>
              <a:t>151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000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F11B0-DD78-9B44-9C59-7E0C59495508}" type="slidenum">
              <a:rPr lang="fr-FR"/>
              <a:pPr/>
              <a:t>156</a:t>
            </a:fld>
            <a:endParaRPr lang="fr-FR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B893A-4775-B149-9F34-7C73C9E29083}" type="slidenum">
              <a:rPr lang="fr-FR"/>
              <a:pPr/>
              <a:t>159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latin typeface="sans-serif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Both countries have per-capita GDP around $13,000</a:t>
            </a:r>
          </a:p>
          <a:p>
            <a:r>
              <a:rPr lang="en-GB" dirty="0" smtClean="0"/>
              <a:t>Both countries spend about 0.4% of GDP on the AIDS programme</a:t>
            </a:r>
          </a:p>
          <a:p>
            <a:r>
              <a:rPr lang="en-GB" dirty="0" smtClean="0"/>
              <a:t>Both countries have prevalence levels at around 1%</a:t>
            </a:r>
          </a:p>
          <a:p>
            <a:endParaRPr lang="en-GB" dirty="0" smtClean="0"/>
          </a:p>
          <a:p>
            <a:r>
              <a:rPr lang="en-GB" dirty="0" smtClean="0"/>
              <a:t>Data could go back much further,</a:t>
            </a:r>
            <a:r>
              <a:rPr lang="en-GB" baseline="0" dirty="0" smtClean="0"/>
              <a:t> but t</a:t>
            </a:r>
            <a:r>
              <a:rPr lang="en-GB" dirty="0" smtClean="0"/>
              <a:t>his slide still needs data for 2010 and 2011,</a:t>
            </a:r>
            <a:r>
              <a:rPr lang="en-GB" baseline="0" dirty="0" smtClean="0"/>
              <a:t> which should be forthcoming…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F4EC-B469-41C9-A06E-9E64DFE6DDD1}" type="slidenum">
              <a:rPr lang="en-GB" smtClean="0">
                <a:solidFill>
                  <a:prstClr val="black"/>
                </a:solidFill>
              </a:rPr>
              <a:pPr/>
              <a:t>162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638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 2014; 384: 2248–55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one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Kevin Watkins</a:t>
            </a:r>
          </a:p>
          <a:p>
            <a:r>
              <a:rPr lang="pl-PL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http://ac.els-cdn.com.gate2.inist.fr/S0140673613624216/1-s2.0-S0140673613624216-main.pdf?_tid=38e93732-8f45-11e4-8ada-00000aacb35f&amp;acdnat=1419848999_caa8fcf241ebd05600ec63cfe5073cfc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66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| SIV</a:t>
            </a:r>
            <a:r>
              <a:rPr lang="fr-FR" baseline="-25000" dirty="0" smtClean="0"/>
              <a:t>CPZ</a:t>
            </a:r>
            <a:r>
              <a:rPr lang="fr-FR" dirty="0" smtClean="0"/>
              <a:t> </a:t>
            </a:r>
            <a:r>
              <a:rPr lang="fr-FR" dirty="0" err="1" smtClean="0"/>
              <a:t>arose</a:t>
            </a:r>
            <a:r>
              <a:rPr lang="fr-FR" dirty="0" smtClean="0"/>
              <a:t> by </a:t>
            </a:r>
            <a:r>
              <a:rPr lang="fr-FR" dirty="0" err="1" smtClean="0"/>
              <a:t>recombination</a:t>
            </a:r>
            <a:r>
              <a:rPr lang="fr-FR" dirty="0" smtClean="0"/>
              <a:t> of </a:t>
            </a:r>
            <a:r>
              <a:rPr lang="fr-FR" dirty="0" err="1" smtClean="0"/>
              <a:t>viruses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found</a:t>
            </a:r>
            <a:r>
              <a:rPr lang="fr-FR" dirty="0" smtClean="0"/>
              <a:t> in </a:t>
            </a:r>
            <a:r>
              <a:rPr lang="fr-FR" dirty="0" err="1" smtClean="0"/>
              <a:t>red-capped</a:t>
            </a:r>
            <a:r>
              <a:rPr lang="fr-FR" dirty="0" smtClean="0"/>
              <a:t> mangabeys and </a:t>
            </a:r>
            <a:r>
              <a:rPr lang="fr-FR" dirty="0" err="1" smtClean="0"/>
              <a:t>Cercopithecus</a:t>
            </a:r>
            <a:r>
              <a:rPr lang="fr-FR" dirty="0" smtClean="0"/>
              <a:t> </a:t>
            </a:r>
            <a:r>
              <a:rPr lang="fr-FR" dirty="0" err="1" smtClean="0"/>
              <a:t>monkeys</a:t>
            </a:r>
            <a:r>
              <a:rPr lang="fr-FR" dirty="0" smtClean="0"/>
              <a:t>, </a:t>
            </a:r>
            <a:r>
              <a:rPr lang="fr-FR" dirty="0" err="1" smtClean="0"/>
              <a:t>such</a:t>
            </a:r>
            <a:r>
              <a:rPr lang="fr-FR" dirty="0" smtClean="0"/>
              <a:t> as the </a:t>
            </a:r>
            <a:r>
              <a:rPr lang="fr-FR" dirty="0" err="1" smtClean="0"/>
              <a:t>greater</a:t>
            </a:r>
            <a:r>
              <a:rPr lang="fr-FR" dirty="0" smtClean="0"/>
              <a:t> spot-</a:t>
            </a:r>
            <a:r>
              <a:rPr lang="fr-FR" dirty="0" err="1" smtClean="0"/>
              <a:t>nosed</a:t>
            </a:r>
            <a:r>
              <a:rPr lang="fr-FR" dirty="0" smtClean="0"/>
              <a:t> and </a:t>
            </a:r>
            <a:r>
              <a:rPr lang="fr-FR" dirty="0" err="1" smtClean="0"/>
              <a:t>mustached</a:t>
            </a:r>
            <a:r>
              <a:rPr lang="fr-FR" dirty="0" smtClean="0"/>
              <a:t> </a:t>
            </a:r>
            <a:r>
              <a:rPr lang="fr-FR" dirty="0" err="1" smtClean="0"/>
              <a:t>monkeys</a:t>
            </a:r>
            <a:r>
              <a:rPr lang="fr-FR" dirty="0" smtClean="0"/>
              <a:t>, and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subsequently</a:t>
            </a:r>
            <a:r>
              <a:rPr lang="fr-FR" dirty="0" smtClean="0"/>
              <a:t> </a:t>
            </a:r>
            <a:r>
              <a:rPr lang="fr-FR" dirty="0" err="1" smtClean="0"/>
              <a:t>transmitted</a:t>
            </a:r>
            <a:r>
              <a:rPr lang="fr-FR" dirty="0" smtClean="0"/>
              <a:t> to humans</a:t>
            </a:r>
            <a:r>
              <a:rPr lang="fr-FR" baseline="30000" dirty="0" smtClean="0">
                <a:hlinkClick r:id="rId3"/>
              </a:rPr>
              <a:t>38</a:t>
            </a:r>
            <a:r>
              <a:rPr lang="fr-FR" dirty="0" smtClean="0"/>
              <a:t>. b | A </a:t>
            </a:r>
            <a:r>
              <a:rPr lang="fr-FR" dirty="0" err="1" smtClean="0"/>
              <a:t>schematic</a:t>
            </a:r>
            <a:r>
              <a:rPr lang="fr-FR" dirty="0" smtClean="0"/>
              <a:t> of the acquisition of </a:t>
            </a:r>
            <a:r>
              <a:rPr lang="fr-FR" dirty="0" err="1" smtClean="0"/>
              <a:t>vpu</a:t>
            </a:r>
            <a:r>
              <a:rPr lang="fr-FR" dirty="0" smtClean="0"/>
              <a:t> by a </a:t>
            </a:r>
            <a:r>
              <a:rPr lang="fr-FR" dirty="0" err="1" smtClean="0"/>
              <a:t>precursor</a:t>
            </a:r>
            <a:r>
              <a:rPr lang="fr-FR" dirty="0" smtClean="0"/>
              <a:t> of SIV</a:t>
            </a:r>
            <a:r>
              <a:rPr lang="fr-FR" baseline="-25000" dirty="0" smtClean="0"/>
              <a:t>GSN</a:t>
            </a:r>
            <a:r>
              <a:rPr lang="fr-FR" dirty="0" smtClean="0"/>
              <a:t>, SIV</a:t>
            </a:r>
            <a:r>
              <a:rPr lang="fr-FR" baseline="-25000" dirty="0" smtClean="0"/>
              <a:t>MUS</a:t>
            </a:r>
            <a:r>
              <a:rPr lang="fr-FR" dirty="0" smtClean="0"/>
              <a:t> and SIV</a:t>
            </a:r>
            <a:r>
              <a:rPr lang="fr-FR" baseline="-25000" dirty="0" smtClean="0"/>
              <a:t>MON</a:t>
            </a:r>
            <a:r>
              <a:rPr lang="fr-FR" dirty="0" smtClean="0"/>
              <a:t>, the </a:t>
            </a:r>
            <a:r>
              <a:rPr lang="fr-FR" dirty="0" err="1" smtClean="0"/>
              <a:t>recombination</a:t>
            </a:r>
            <a:r>
              <a:rPr lang="fr-FR" dirty="0" smtClean="0"/>
              <a:t>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precursor</a:t>
            </a:r>
            <a:r>
              <a:rPr lang="fr-FR" dirty="0" smtClean="0"/>
              <a:t> virus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precursor</a:t>
            </a:r>
            <a:r>
              <a:rPr lang="fr-FR" dirty="0" smtClean="0"/>
              <a:t> of SIV</a:t>
            </a:r>
            <a:r>
              <a:rPr lang="fr-FR" baseline="-25000" dirty="0" smtClean="0"/>
              <a:t>RCM</a:t>
            </a:r>
            <a:r>
              <a:rPr lang="fr-FR" dirty="0" smtClean="0"/>
              <a:t> in </a:t>
            </a:r>
            <a:r>
              <a:rPr lang="fr-FR" dirty="0" err="1" smtClean="0"/>
              <a:t>chimpanzees</a:t>
            </a:r>
            <a:r>
              <a:rPr lang="fr-FR" dirty="0" smtClean="0"/>
              <a:t>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subsequent</a:t>
            </a:r>
            <a:r>
              <a:rPr lang="fr-FR" dirty="0" smtClean="0"/>
              <a:t> transmission to </a:t>
            </a:r>
            <a:r>
              <a:rPr lang="fr-FR" dirty="0" err="1" smtClean="0"/>
              <a:t>humans</a:t>
            </a:r>
            <a:r>
              <a:rPr lang="fr-FR" dirty="0" smtClean="0"/>
              <a:t>. Hosts </a:t>
            </a:r>
            <a:r>
              <a:rPr lang="fr-FR" dirty="0" err="1" smtClean="0"/>
              <a:t>infected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viruses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have no </a:t>
            </a:r>
            <a:r>
              <a:rPr lang="fr-FR" dirty="0" err="1" smtClean="0"/>
              <a:t>vpu</a:t>
            </a:r>
            <a:r>
              <a:rPr lang="fr-FR" dirty="0" smtClean="0"/>
              <a:t> and </a:t>
            </a:r>
            <a:r>
              <a:rPr lang="fr-FR" dirty="0" err="1" smtClean="0"/>
              <a:t>modulate</a:t>
            </a:r>
            <a:r>
              <a:rPr lang="fr-FR" dirty="0" smtClean="0"/>
              <a:t> CD3 are </a:t>
            </a:r>
            <a:r>
              <a:rPr lang="fr-FR" dirty="0" err="1" smtClean="0"/>
              <a:t>indicated</a:t>
            </a:r>
            <a:r>
              <a:rPr lang="fr-FR" dirty="0" smtClean="0"/>
              <a:t> in green, hosts </a:t>
            </a:r>
            <a:r>
              <a:rPr lang="fr-FR" dirty="0" err="1" smtClean="0"/>
              <a:t>that</a:t>
            </a:r>
            <a:r>
              <a:rPr lang="fr-FR" dirty="0" smtClean="0"/>
              <a:t> have </a:t>
            </a:r>
            <a:r>
              <a:rPr lang="fr-FR" dirty="0" err="1" smtClean="0"/>
              <a:t>vpu</a:t>
            </a:r>
            <a:r>
              <a:rPr lang="fr-FR" dirty="0" smtClean="0"/>
              <a:t> but are </a:t>
            </a:r>
            <a:r>
              <a:rPr lang="fr-FR" dirty="0" err="1" smtClean="0"/>
              <a:t>probably</a:t>
            </a:r>
            <a:r>
              <a:rPr lang="fr-FR" dirty="0" smtClean="0"/>
              <a:t> able to down-</a:t>
            </a:r>
            <a:r>
              <a:rPr lang="fr-FR" dirty="0" err="1" smtClean="0"/>
              <a:t>modulate</a:t>
            </a:r>
            <a:r>
              <a:rPr lang="fr-FR" dirty="0" smtClean="0"/>
              <a:t> CD3 are </a:t>
            </a:r>
            <a:r>
              <a:rPr lang="fr-FR" dirty="0" err="1" smtClean="0"/>
              <a:t>indicated</a:t>
            </a:r>
            <a:r>
              <a:rPr lang="fr-FR" dirty="0" smtClean="0"/>
              <a:t> in </a:t>
            </a:r>
            <a:r>
              <a:rPr lang="fr-FR" dirty="0" err="1" smtClean="0"/>
              <a:t>grey</a:t>
            </a:r>
            <a:r>
              <a:rPr lang="fr-FR" dirty="0" smtClean="0"/>
              <a:t> and hosts </a:t>
            </a:r>
            <a:r>
              <a:rPr lang="fr-FR" dirty="0" err="1" smtClean="0"/>
              <a:t>infected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viruses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have </a:t>
            </a:r>
            <a:r>
              <a:rPr lang="fr-FR" dirty="0" err="1" smtClean="0"/>
              <a:t>vpu</a:t>
            </a:r>
            <a:r>
              <a:rPr lang="fr-FR" dirty="0" smtClean="0"/>
              <a:t> and are </a:t>
            </a:r>
            <a:r>
              <a:rPr lang="fr-FR" dirty="0" err="1" smtClean="0"/>
              <a:t>unable</a:t>
            </a:r>
            <a:r>
              <a:rPr lang="fr-FR" dirty="0" smtClean="0"/>
              <a:t> to </a:t>
            </a:r>
            <a:r>
              <a:rPr lang="fr-FR" dirty="0" err="1" smtClean="0"/>
              <a:t>modulate</a:t>
            </a:r>
            <a:r>
              <a:rPr lang="fr-FR" dirty="0" smtClean="0"/>
              <a:t> CD3 are </a:t>
            </a:r>
            <a:r>
              <a:rPr lang="fr-FR" dirty="0" err="1" smtClean="0"/>
              <a:t>indicated</a:t>
            </a:r>
            <a:r>
              <a:rPr lang="fr-FR" dirty="0" smtClean="0"/>
              <a:t> in </a:t>
            </a:r>
            <a:r>
              <a:rPr lang="fr-FR" dirty="0" err="1" smtClean="0"/>
              <a:t>red</a:t>
            </a:r>
            <a:r>
              <a:rPr lang="fr-FR" dirty="0" smtClean="0"/>
              <a:t>. Int, </a:t>
            </a:r>
            <a:r>
              <a:rPr lang="fr-FR" dirty="0" err="1" smtClean="0"/>
              <a:t>integrase</a:t>
            </a:r>
            <a:r>
              <a:rPr lang="fr-FR" dirty="0" smtClean="0"/>
              <a:t>; LTR, long terminal </a:t>
            </a:r>
            <a:r>
              <a:rPr lang="fr-FR" dirty="0" err="1" smtClean="0"/>
              <a:t>repeat</a:t>
            </a:r>
            <a:r>
              <a:rPr lang="fr-FR" dirty="0" smtClean="0"/>
              <a:t>; </a:t>
            </a:r>
            <a:r>
              <a:rPr lang="fr-FR" dirty="0" err="1" smtClean="0"/>
              <a:t>Rec</a:t>
            </a:r>
            <a:r>
              <a:rPr lang="fr-FR" dirty="0" smtClean="0"/>
              <a:t>, </a:t>
            </a:r>
            <a:r>
              <a:rPr lang="fr-FR" dirty="0" err="1" smtClean="0"/>
              <a:t>recombinase</a:t>
            </a:r>
            <a:r>
              <a:rPr lang="fr-FR" dirty="0" smtClean="0"/>
              <a:t>; RT, reverse transcriptase.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1182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38658-4CB0-5440-9223-9243869E3072}" type="slidenum">
              <a:rPr lang="fr-FR"/>
              <a:pPr/>
              <a:t>167</a:t>
            </a:fld>
            <a:endParaRPr lang="fr-FR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8D0F2-02C8-E147-8548-3A705009B953}" type="slidenum">
              <a:rPr lang="fr-FR"/>
              <a:pPr/>
              <a:t>168</a:t>
            </a:fld>
            <a:endParaRPr lang="fr-FR"/>
          </a:p>
        </p:txBody>
      </p:sp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26F04C-288C-6B49-B344-15F713C2A0A9}" type="slidenum">
              <a:rPr lang="fr-FR" sz="1200"/>
              <a:pPr algn="r"/>
              <a:t>168</a:t>
            </a:fld>
            <a:endParaRPr lang="fr-FR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7388" y="685800"/>
            <a:ext cx="54879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5" rIns="91431" bIns="45715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17B192-24CD-9F4C-A5ED-202F7394EA60}" type="slidenum">
              <a:rPr lang="fr-FR"/>
              <a:pPr/>
              <a:t>170</a:t>
            </a:fld>
            <a:endParaRPr lang="fr-FR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Début du siècle</a:t>
            </a:r>
            <a:r>
              <a:rPr lang="fr-FR" baseline="0" dirty="0" smtClean="0"/>
              <a:t> : Cameroun puis Zaïre (cf. article du Monde).</a:t>
            </a:r>
          </a:p>
          <a:p>
            <a:r>
              <a:rPr lang="fr-FR" baseline="0" dirty="0" smtClean="0"/>
              <a:t>1966 : Haïti via les migrants Haïtiens travaillant au Zaïre</a:t>
            </a:r>
          </a:p>
          <a:p>
            <a:r>
              <a:rPr lang="fr-FR" baseline="0" dirty="0" smtClean="0"/>
              <a:t>1969 : USA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01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54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095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14605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  <a:cs typeface="Calibri"/>
              </a:defRPr>
            </a:lvl1pPr>
          </a:lstStyle>
          <a:p>
            <a:r>
              <a:rPr lang="fr-FR" dirty="0" smtClean="0"/>
              <a:t>Epidémiologie et prévention du VIH dans les PED</a:t>
            </a:r>
            <a:endParaRPr lang="fr-FR" dirty="0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0167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chemeClr val="bg1"/>
                </a:solidFill>
              </a:rPr>
              <a:t>‹#›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20/03/16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542282" y="2731770"/>
            <a:ext cx="520446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438136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2516876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2508251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254000"/>
            <a:ext cx="6553200" cy="4851138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20/03/16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254001"/>
            <a:ext cx="1447800" cy="4876271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4202830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3619500"/>
          </a:xfrm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406247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-457200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4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7161" y="1806222"/>
            <a:ext cx="3958174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800"/>
            </a:lvl1pPr>
            <a:lvl2pPr>
              <a:spcBef>
                <a:spcPts val="400"/>
              </a:spcBef>
              <a:buClr>
                <a:srgbClr val="DC5A20"/>
              </a:buClr>
              <a:defRPr sz="1600"/>
            </a:lvl2pPr>
            <a:lvl3pPr>
              <a:spcBef>
                <a:spcPts val="400"/>
              </a:spcBef>
              <a:buClr>
                <a:srgbClr val="DC5A20"/>
              </a:buClr>
              <a:defRPr sz="1400"/>
            </a:lvl3pPr>
            <a:lvl4pPr>
              <a:buClr>
                <a:srgbClr val="DC5A20"/>
              </a:buClr>
              <a:defRPr sz="1400"/>
            </a:lvl4pPr>
            <a:lvl5pPr>
              <a:buClr>
                <a:srgbClr val="DC5A20"/>
              </a:buClr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937161" y="1058334"/>
            <a:ext cx="3958175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 smtClean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937161" y="4656667"/>
            <a:ext cx="3958175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800" b="1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937162" y="100391"/>
            <a:ext cx="7521039" cy="5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200"/>
              </a:lnSpc>
              <a:defRPr sz="200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 smtClean="0"/>
              <a:t>Titre </a:t>
            </a:r>
            <a:r>
              <a:rPr lang="fr-FR" dirty="0" err="1" smtClean="0"/>
              <a:t>Xxxxxx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xxxxxxx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29471" y="201912"/>
            <a:ext cx="381000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5083057" y="1806222"/>
            <a:ext cx="3958174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800"/>
            </a:lvl1pPr>
            <a:lvl2pPr>
              <a:spcBef>
                <a:spcPts val="400"/>
              </a:spcBef>
              <a:buClr>
                <a:srgbClr val="DC5A20"/>
              </a:buClr>
              <a:defRPr sz="1600"/>
            </a:lvl2pPr>
            <a:lvl3pPr>
              <a:spcBef>
                <a:spcPts val="400"/>
              </a:spcBef>
              <a:buClr>
                <a:srgbClr val="DC5A20"/>
              </a:buClr>
              <a:defRPr sz="1400"/>
            </a:lvl3pPr>
            <a:lvl4pPr>
              <a:buClr>
                <a:srgbClr val="DC5A20"/>
              </a:buClr>
              <a:defRPr sz="1400"/>
            </a:lvl4pPr>
            <a:lvl5pPr>
              <a:buClr>
                <a:srgbClr val="DC5A20"/>
              </a:buClr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5083057" y="1058334"/>
            <a:ext cx="3958175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 smtClean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5083057" y="4656667"/>
            <a:ext cx="3958175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800" b="1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8086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3277" y="1806222"/>
            <a:ext cx="7623522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800"/>
            </a:lvl1pPr>
            <a:lvl2pPr>
              <a:spcBef>
                <a:spcPts val="400"/>
              </a:spcBef>
              <a:buClr>
                <a:srgbClr val="DC5A20"/>
              </a:buClr>
              <a:defRPr sz="1600"/>
            </a:lvl2pPr>
            <a:lvl3pPr>
              <a:spcBef>
                <a:spcPts val="400"/>
              </a:spcBef>
              <a:buClr>
                <a:srgbClr val="DC5A20"/>
              </a:buClr>
              <a:defRPr sz="1400"/>
            </a:lvl3pPr>
            <a:lvl4pPr marL="1079500" indent="-269875">
              <a:buClr>
                <a:srgbClr val="DC5A20"/>
              </a:buClr>
              <a:defRPr sz="1400"/>
            </a:lvl4pPr>
            <a:lvl5pPr marL="1260475" indent="-180975"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63277" y="1058334"/>
            <a:ext cx="7623522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 smtClean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063277" y="4656667"/>
            <a:ext cx="7623523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800" b="1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063278" y="201913"/>
            <a:ext cx="7394923" cy="5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200"/>
              </a:lnSpc>
              <a:defRPr sz="220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 smtClean="0"/>
              <a:t>Titre </a:t>
            </a:r>
            <a:r>
              <a:rPr lang="fr-FR" dirty="0" err="1" smtClean="0"/>
              <a:t>Xxxxxx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xxxxxxx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29471" y="201912"/>
            <a:ext cx="381000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147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85531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3810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 smtClean="0"/>
              <a:t>Epidémiologie et prévention du VIH dans les PED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5875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905000"/>
            <a:ext cx="8833104" cy="25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18627"/>
            <a:ext cx="8833104" cy="17830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286000"/>
            <a:ext cx="6480174" cy="1394354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0320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270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1" y="1313044"/>
            <a:ext cx="8921" cy="401629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1833563"/>
            <a:ext cx="0" cy="348996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206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143000"/>
            <a:ext cx="8833104" cy="7620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5326380"/>
            <a:ext cx="8833104" cy="2590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4040188" cy="610812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270000"/>
            <a:ext cx="4041775" cy="6096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20/03/16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5341620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059486"/>
            <a:ext cx="4041648" cy="3182003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059486"/>
            <a:ext cx="4038600" cy="31851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868680"/>
            <a:ext cx="457200" cy="367771"/>
          </a:xfrm>
        </p:spPr>
        <p:txBody>
          <a:bodyPr/>
          <a:lstStyle>
            <a:lvl1pPr algn="ctr">
              <a:defRPr/>
            </a:lvl1pPr>
          </a:lstStyle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86335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 smtClean="0"/>
              <a:t>Epidémiologie et prévention du VIH dans les PED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3208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20/03/16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5270500"/>
            <a:ext cx="609600" cy="3677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27000"/>
            <a:ext cx="8833104" cy="25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990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8255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651000"/>
            <a:ext cx="2362200" cy="345413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571500"/>
            <a:ext cx="5638800" cy="45085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 smtClean="0"/>
              <a:t>Epidémiologie et prévention du VIH dans les PED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27000"/>
            <a:ext cx="8833104" cy="2514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4191000"/>
            <a:ext cx="5867400" cy="10160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508000"/>
            <a:ext cx="5867400" cy="3556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825500"/>
            <a:ext cx="2438400" cy="43815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20/03/16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5342373"/>
            <a:ext cx="3584448" cy="30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61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06395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866812"/>
            <a:ext cx="457200" cy="36777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‹#›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dirty="0" smtClean="0"/>
              <a:t>Cliquez et modifiez le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8534400" cy="3832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20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 smtClean="0"/>
              <a:t>Epidémiologie et prévention du VIH dans les PED</a:t>
            </a:r>
            <a:endParaRPr lang="fr-FR" dirty="0"/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rgbClr val="FFFFFF"/>
                </a:solidFill>
              </a:rPr>
              <a:t>‹#›</a:t>
            </a:fld>
            <a:endParaRPr lang="fr-FR" sz="10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0D0D0D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0D0D0D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0D0D0D"/>
          </a:solidFill>
          <a:latin typeface="Calibri"/>
          <a:ea typeface="+mn-ea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tif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http://t0.gstatic.com/images?q=tbn:ANd9GcT7CmZVbeI54BiVhtf8XvYsUttyWQLXLx-I20cwRyjoI50MYfRs" TargetMode="External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tiff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tiff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8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emf"/><Relationship Id="rId3" Type="http://schemas.openxmlformats.org/officeDocument/2006/relationships/image" Target="../media/image110.emf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1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slide" Target="slide99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4.wdp"/><Relationship Id="rId4" Type="http://schemas.microsoft.com/office/2007/relationships/hdphoto" Target="../media/hdphoto5.wdp"/><Relationship Id="rId5" Type="http://schemas.microsoft.com/office/2007/relationships/hdphoto" Target="../media/hdphoto2.wdp"/><Relationship Id="rId6" Type="http://schemas.microsoft.com/office/2007/relationships/hdphoto" Target="../media/hdphoto6.wdp"/><Relationship Id="rId7" Type="http://schemas.microsoft.com/office/2007/relationships/hdphoto" Target="../media/hdphoto7.wdp"/><Relationship Id="rId8" Type="http://schemas.microsoft.com/office/2007/relationships/hdphoto" Target="../media/hdphoto8.wdp"/><Relationship Id="rId9" Type="http://schemas.microsoft.com/office/2007/relationships/hdphoto" Target="../media/hdphoto9.wdp"/><Relationship Id="rId10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Feuille_Microsoft_Excel_97_-_20041.xls"/><Relationship Id="rId5" Type="http://schemas.openxmlformats.org/officeDocument/2006/relationships/image" Target="../media/image70.png"/><Relationship Id="rId6" Type="http://schemas.openxmlformats.org/officeDocument/2006/relationships/image" Target="../media/image71.jpeg"/><Relationship Id="rId7" Type="http://schemas.openxmlformats.org/officeDocument/2006/relationships/image" Target="../media/image7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package" Target="../embeddings/Document_Microsoft_Word1.docx"/><Relationship Id="rId5" Type="http://schemas.openxmlformats.org/officeDocument/2006/relationships/image" Target="../media/image7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chart" Target="../charts/char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slide1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8242" y="2935284"/>
            <a:ext cx="6818314" cy="1460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fr-FR" sz="2800" dirty="0" smtClean="0"/>
              <a:t>« De </a:t>
            </a:r>
            <a:r>
              <a:rPr lang="fr-FR" sz="2800" dirty="0"/>
              <a:t>l’Epidémiologie générale de l’infection par le VIH à la prévention  en zone </a:t>
            </a:r>
            <a:r>
              <a:rPr lang="fr-FR" sz="2800" dirty="0" smtClean="0"/>
              <a:t>tropicale »</a:t>
            </a:r>
            <a:r>
              <a:rPr lang="en-GB" sz="2800" dirty="0" smtClean="0"/>
              <a:t> </a:t>
            </a:r>
            <a:endParaRPr lang="fr-FR" sz="2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5400" dirty="0" smtClean="0"/>
              <a:t>Une pandémie…</a:t>
            </a:r>
            <a:endParaRPr lang="fr-FR" sz="5400" dirty="0"/>
          </a:p>
        </p:txBody>
      </p:sp>
      <p:sp>
        <p:nvSpPr>
          <p:cNvPr id="4" name="ZoneTexte 3"/>
          <p:cNvSpPr txBox="1"/>
          <p:nvPr/>
        </p:nvSpPr>
        <p:spPr>
          <a:xfrm>
            <a:off x="188994" y="5304311"/>
            <a:ext cx="678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alibri"/>
                <a:cs typeface="Calibri"/>
              </a:rPr>
              <a:t>Dr </a:t>
            </a:r>
            <a:r>
              <a:rPr lang="fr-FR" sz="1200" i="1" dirty="0" smtClean="0">
                <a:latin typeface="Calibri"/>
                <a:cs typeface="Calibri"/>
              </a:rPr>
              <a:t>Cédric</a:t>
            </a:r>
            <a:r>
              <a:rPr lang="fr-FR" sz="1400" i="1" dirty="0" smtClean="0">
                <a:latin typeface="Calibri"/>
                <a:cs typeface="Calibri"/>
              </a:rPr>
              <a:t> Arvieux – Université de Rennes 1</a:t>
            </a:r>
            <a:endParaRPr lang="fr-FR" sz="1400" i="1" dirty="0">
              <a:latin typeface="Calibri"/>
              <a:cs typeface="Calibri"/>
            </a:endParaRPr>
          </a:p>
        </p:txBody>
      </p:sp>
      <p:pic>
        <p:nvPicPr>
          <p:cNvPr id="6" name="Image 5" descr="Université Rennes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246" y="3688525"/>
            <a:ext cx="1002015" cy="51606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Image 4" descr="Logo sfls format p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64" y="2620433"/>
            <a:ext cx="1035097" cy="7594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 descr="LogoCoreVIH Bretagn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64" y="4395784"/>
            <a:ext cx="1118463" cy="71152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653288" y="5304989"/>
            <a:ext cx="3324460" cy="30777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/>
                <a:cs typeface="Calibri"/>
              </a:rPr>
              <a:t>04 février 2016– Paris/Bichat</a:t>
            </a:r>
            <a:endParaRPr lang="fr-FR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1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</a:t>
            </a:r>
            <a:r>
              <a:rPr lang="fr-FR" dirty="0" smtClean="0"/>
              <a:t>VIH, c’est</a:t>
            </a:r>
            <a:r>
              <a:rPr lang="is-IS" dirty="0" smtClean="0"/>
              <a:t>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sz="2100" dirty="0"/>
              <a:t>A</a:t>
            </a:r>
            <a:r>
              <a:rPr lang="fr-FR" sz="2100" dirty="0" smtClean="0"/>
              <a:t>vant </a:t>
            </a:r>
            <a:r>
              <a:rPr lang="fr-FR" sz="2100" dirty="0"/>
              <a:t>tout les grandes campagnes vaccinales des années 1960 en Afrique qui contaminent tout le monde (comme le VHC en Egypte)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 smtClean="0"/>
              <a:t>Les manipulations </a:t>
            </a:r>
            <a:r>
              <a:rPr lang="fr-FR" sz="2100" dirty="0"/>
              <a:t>génétiques en laboratoire de cellules de rein de singes et l’émergence d’un clone qui </a:t>
            </a:r>
            <a:r>
              <a:rPr lang="fr-FR" sz="2100" dirty="0" smtClean="0"/>
              <a:t>échappe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 smtClean="0"/>
              <a:t>La transmission </a:t>
            </a:r>
            <a:r>
              <a:rPr lang="fr-FR" sz="2100" dirty="0"/>
              <a:t>itérative du virus du singe à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 smtClean="0"/>
              <a:t>Les campagnes </a:t>
            </a:r>
            <a:r>
              <a:rPr lang="fr-FR" sz="2100" dirty="0"/>
              <a:t>de traitements des prostituées par sels de bismuth et d’arsenic à Kinshasa dans les années </a:t>
            </a:r>
            <a:r>
              <a:rPr lang="fr-FR" sz="2100" dirty="0" smtClean="0"/>
              <a:t>1950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 smtClean="0"/>
              <a:t>Un virus qui voyage de continent en continent aux rythme des évolutions sociétales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11722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 pas oublier l’éducation des soignants…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3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791810"/>
          </a:xfrm>
        </p:spPr>
        <p:txBody>
          <a:bodyPr>
            <a:noAutofit/>
          </a:bodyPr>
          <a:lstStyle/>
          <a:p>
            <a:r>
              <a:rPr lang="fr-FR" sz="1800" dirty="0" smtClean="0"/>
              <a:t>Quelles sont les options stratégiques les plus efficaces pour lutter contre l’usage de drogue IV ?</a:t>
            </a:r>
            <a:br>
              <a:rPr lang="fr-FR" sz="1800" dirty="0" smtClean="0"/>
            </a:br>
            <a:r>
              <a:rPr lang="fr-FR" sz="1800" dirty="0" smtClean="0"/>
              <a:t>(N=239 : interviews de soignants Ukrainiens)</a:t>
            </a:r>
            <a:endParaRPr lang="fr-FR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97301"/>
              </p:ext>
            </p:extLst>
          </p:nvPr>
        </p:nvGraphicFramePr>
        <p:xfrm>
          <a:off x="192774" y="1270000"/>
          <a:ext cx="8951226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0B9F-FB62-FA4F-8FD0-168C1159456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/>
              <a:t>Les microbicides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 dirty="0"/>
              <a:t>Pourquoi veut-on développer des microbicides ?</a:t>
            </a:r>
          </a:p>
        </p:txBody>
      </p:sp>
    </p:spTree>
    <p:extLst>
      <p:ext uri="{BB962C8B-B14F-4D97-AF65-F5344CB8AC3E}">
        <p14:creationId xmlns:p14="http://schemas.microsoft.com/office/powerpoint/2010/main" val="25032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Avantages potentiels des microbicides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r>
              <a:rPr lang="fr-FR" dirty="0"/>
              <a:t>C’est enfin la femme qui décide !</a:t>
            </a:r>
          </a:p>
          <a:p>
            <a:r>
              <a:rPr lang="fr-FR" dirty="0"/>
              <a:t>Facilité d’utilisation</a:t>
            </a:r>
          </a:p>
          <a:p>
            <a:r>
              <a:rPr lang="fr-FR" dirty="0"/>
              <a:t>Utilisation « à la demande »</a:t>
            </a:r>
          </a:p>
          <a:p>
            <a:r>
              <a:rPr lang="fr-FR" dirty="0"/>
              <a:t>Mais pour </a:t>
            </a:r>
            <a:r>
              <a:rPr lang="fr-FR" altLang="ja-JP" dirty="0">
                <a:cs typeface="ＭＳ Ｐゴシック" charset="0"/>
              </a:rPr>
              <a:t>être efficace</a:t>
            </a:r>
            <a:r>
              <a:rPr lang="fr-FR" altLang="ja-JP" dirty="0">
                <a:latin typeface="Arial"/>
                <a:cs typeface="ＭＳ Ｐゴシック" charset="0"/>
              </a:rPr>
              <a:t>…</a:t>
            </a:r>
            <a:endParaRPr lang="fr-FR" altLang="ja-JP" dirty="0">
              <a:cs typeface="ＭＳ Ｐゴシック" charset="0"/>
            </a:endParaRPr>
          </a:p>
          <a:p>
            <a:pPr lvl="1"/>
            <a:r>
              <a:rPr lang="fr-FR" dirty="0" smtClean="0"/>
              <a:t>Pratique, discret et pas </a:t>
            </a:r>
            <a:r>
              <a:rPr lang="fr-FR" dirty="0"/>
              <a:t>cher</a:t>
            </a:r>
          </a:p>
          <a:p>
            <a:pPr lvl="1"/>
            <a:r>
              <a:rPr lang="fr-FR" dirty="0"/>
              <a:t>Effet assez prolongé</a:t>
            </a:r>
          </a:p>
          <a:p>
            <a:pPr lvl="1"/>
            <a:r>
              <a:rPr lang="fr-FR" dirty="0"/>
              <a:t>Pas irritant !</a:t>
            </a:r>
          </a:p>
        </p:txBody>
      </p:sp>
    </p:spTree>
    <p:extLst>
      <p:ext uri="{BB962C8B-B14F-4D97-AF65-F5344CB8AC3E}">
        <p14:creationId xmlns:p14="http://schemas.microsoft.com/office/powerpoint/2010/main" val="16474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337410" y="1293137"/>
            <a:ext cx="8469180" cy="352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993" tIns="39178" rIns="77993" bIns="39178">
            <a:spAutoFit/>
          </a:bodyPr>
          <a:lstStyle/>
          <a:p>
            <a:pPr marL="182563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Phase </a:t>
            </a:r>
            <a:r>
              <a:rPr lang="fr-FR" sz="2800" dirty="0" err="1" smtClean="0">
                <a:solidFill>
                  <a:srgbClr val="424344"/>
                </a:solidFill>
                <a:latin typeface="Calibri"/>
                <a:cs typeface="Calibri"/>
              </a:rPr>
              <a:t>IIb</a:t>
            </a:r>
            <a:endParaRPr lang="fr-FR" sz="2800" dirty="0" smtClean="0">
              <a:solidFill>
                <a:srgbClr val="424344"/>
              </a:solidFill>
              <a:latin typeface="Calibri"/>
              <a:cs typeface="Calibri"/>
            </a:endParaRPr>
          </a:p>
          <a:p>
            <a:pPr marL="182563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b="1" dirty="0" smtClean="0">
                <a:solidFill>
                  <a:srgbClr val="CC3300"/>
                </a:solidFill>
                <a:latin typeface="Calibri"/>
                <a:cs typeface="Calibri"/>
              </a:rPr>
              <a:t>Chez des femmes séronégatives</a:t>
            </a:r>
          </a:p>
          <a:p>
            <a:pPr marL="182563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En Afrique du Sud</a:t>
            </a:r>
          </a:p>
          <a:p>
            <a:pPr marL="182563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b="1" dirty="0" smtClean="0">
                <a:solidFill>
                  <a:srgbClr val="CC3300"/>
                </a:solidFill>
                <a:latin typeface="Calibri"/>
                <a:cs typeface="Calibri"/>
              </a:rPr>
              <a:t>Gel Vaginal </a:t>
            </a: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à 1% de </a:t>
            </a:r>
            <a:r>
              <a:rPr lang="fr-FR" sz="2800" dirty="0" err="1" smtClean="0">
                <a:solidFill>
                  <a:srgbClr val="424344"/>
                </a:solidFill>
                <a:latin typeface="Calibri"/>
                <a:cs typeface="Calibri"/>
              </a:rPr>
              <a:t>tenofovir</a:t>
            </a:r>
            <a:r>
              <a:rPr lang="fr-FR" sz="2400" dirty="0" smtClean="0">
                <a:latin typeface="Calibri"/>
                <a:cs typeface="Calibri"/>
              </a:rPr>
              <a:t> </a:t>
            </a:r>
          </a:p>
          <a:p>
            <a:pPr marL="182563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Efficacité globale en prévention de l’acquisition du VIH</a:t>
            </a:r>
          </a:p>
          <a:p>
            <a:pPr marL="639763" lvl="1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Global 39%</a:t>
            </a:r>
          </a:p>
          <a:p>
            <a:pPr marL="639763" lvl="1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Chez celles qui l’utilisent régulièrement : 54%</a:t>
            </a:r>
          </a:p>
          <a:p>
            <a:pPr marL="182563" indent="-182563">
              <a:buClr>
                <a:srgbClr val="008B99"/>
              </a:buClr>
              <a:buFont typeface="Wingdings" charset="0"/>
              <a:buChar char="§"/>
              <a:tabLst>
                <a:tab pos="271463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2800" dirty="0" smtClean="0">
                <a:solidFill>
                  <a:srgbClr val="424344"/>
                </a:solidFill>
                <a:latin typeface="Calibri"/>
                <a:cs typeface="Calibri"/>
              </a:rPr>
              <a:t>Réduction de la transmission d’HSV-2</a:t>
            </a:r>
          </a:p>
        </p:txBody>
      </p:sp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432903" y="270564"/>
            <a:ext cx="8278195" cy="74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993" tIns="39178" rIns="77993" bIns="39178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endParaRPr lang="fr-FR" sz="2800" b="1" dirty="0">
              <a:solidFill>
                <a:srgbClr val="008B99"/>
              </a:solidFill>
              <a:latin typeface="Garamond" charset="0"/>
              <a:cs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7504" y="5305772"/>
            <a:ext cx="8641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Karim QA, Karim SS,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Frohlich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 JA, et. al.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Effectiveness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 and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Safety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 of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Tenofovir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 Gel, an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Antiretroviral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 Microbicide, for the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Prevention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 of HIV Infection in </a:t>
            </a:r>
            <a:r>
              <a:rPr lang="fr-FR" sz="800" b="1" dirty="0" err="1">
                <a:solidFill>
                  <a:srgbClr val="424344"/>
                </a:solidFill>
                <a:latin typeface="Calibri"/>
                <a:cs typeface="Calibri"/>
              </a:rPr>
              <a:t>Women</a:t>
            </a:r>
            <a:r>
              <a:rPr lang="fr-FR" sz="800" b="1" dirty="0">
                <a:solidFill>
                  <a:srgbClr val="424344"/>
                </a:solidFill>
                <a:latin typeface="Calibri"/>
                <a:cs typeface="Calibri"/>
              </a:rPr>
              <a:t>. Science. 2010;329(5996):1168-74.</a:t>
            </a:r>
          </a:p>
          <a:p>
            <a:endParaRPr lang="fr-FR" sz="800" dirty="0">
              <a:latin typeface="Calibri"/>
              <a:cs typeface="Calibri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fr-FR" sz="3200" b="1" kern="1200" dirty="0" smtClean="0">
                <a:solidFill>
                  <a:srgbClr val="424344"/>
                </a:solidFill>
                <a:effectLst/>
                <a:latin typeface="Calibri"/>
                <a:ea typeface="+mn-ea"/>
                <a:cs typeface="Calibri"/>
              </a:rPr>
              <a:t>Etude CAPRISA 004</a:t>
            </a:r>
            <a:endParaRPr lang="fr-FR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65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Les traitements avant exposition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65514"/>
            <a:ext cx="6400800" cy="1044486"/>
          </a:xfrm>
        </p:spPr>
        <p:txBody>
          <a:bodyPr lIns="79242" tIns="39621" rIns="79242" bIns="39621"/>
          <a:lstStyle/>
          <a:p>
            <a:r>
              <a:rPr lang="fr-FR" dirty="0" smtClean="0"/>
              <a:t>« </a:t>
            </a:r>
            <a:r>
              <a:rPr lang="fr-FR" dirty="0" err="1" smtClean="0"/>
              <a:t>Prep</a:t>
            </a:r>
            <a:r>
              <a:rPr lang="fr-FR" dirty="0" smtClean="0"/>
              <a:t>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3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17" y="144945"/>
            <a:ext cx="3849057" cy="527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2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17" y="144945"/>
            <a:ext cx="3849057" cy="527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812" y="1276318"/>
            <a:ext cx="4854300" cy="367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dre 3"/>
          <p:cNvSpPr/>
          <p:nvPr/>
        </p:nvSpPr>
        <p:spPr>
          <a:xfrm>
            <a:off x="5329615" y="1362753"/>
            <a:ext cx="1819347" cy="111303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82383" y="1362753"/>
            <a:ext cx="14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alibri"/>
                <a:cs typeface="Calibri"/>
              </a:rPr>
              <a:t>Pas de différences avec le placebo : problème ++++ d’adhésion au traitement</a:t>
            </a:r>
            <a:endParaRPr lang="fr-FR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2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00430"/>
            <a:ext cx="8534400" cy="607688"/>
          </a:xfrm>
        </p:spPr>
        <p:txBody>
          <a:bodyPr>
            <a:noAutofit/>
          </a:bodyPr>
          <a:lstStyle/>
          <a:p>
            <a:r>
              <a:rPr lang="fr-FR" sz="2400" dirty="0" smtClean="0"/>
              <a:t>IPREX : Prévention primaire de l’infection VIH par l’association</a:t>
            </a:r>
            <a:br>
              <a:rPr lang="fr-FR" sz="2400" dirty="0" smtClean="0"/>
            </a:br>
            <a:r>
              <a:rPr lang="fr-FR" sz="2400" dirty="0" smtClean="0"/>
              <a:t>TDF/FTC</a:t>
            </a:r>
            <a:endParaRPr lang="fr-F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1" y="1236870"/>
            <a:ext cx="8128000" cy="364210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Etude prospective, multicentrique, multinationale de l’effet</a:t>
            </a:r>
            <a:br>
              <a:rPr lang="fr-FR" dirty="0" smtClean="0"/>
            </a:br>
            <a:r>
              <a:rPr lang="fr-FR" dirty="0" smtClean="0"/>
              <a:t>d’un traitement continu par FTC/TDF pour la prévention de </a:t>
            </a:r>
            <a:br>
              <a:rPr lang="fr-FR" dirty="0" smtClean="0"/>
            </a:br>
            <a:r>
              <a:rPr lang="fr-FR" dirty="0" smtClean="0"/>
              <a:t>l’acquisition de l’infection par le VIH.</a:t>
            </a:r>
          </a:p>
          <a:p>
            <a:pPr marL="573786" lvl="3" indent="-285750">
              <a:buFont typeface="Arial"/>
              <a:buChar char="•"/>
            </a:pPr>
            <a:r>
              <a:rPr lang="fr-FR" dirty="0" smtClean="0"/>
              <a:t>5000 patients </a:t>
            </a:r>
            <a:r>
              <a:rPr lang="fr-FR" dirty="0" err="1" smtClean="0"/>
              <a:t>screenés</a:t>
            </a:r>
            <a:r>
              <a:rPr lang="fr-FR" dirty="0" smtClean="0"/>
              <a:t>, 2500 randomisés</a:t>
            </a:r>
          </a:p>
          <a:p>
            <a:pPr marL="573786" lvl="3" indent="-285750">
              <a:buFont typeface="Arial"/>
              <a:buChar char="•"/>
            </a:pPr>
            <a:r>
              <a:rPr lang="fr-FR" dirty="0" smtClean="0"/>
              <a:t>Suivi prévu : 144 semaines</a:t>
            </a:r>
          </a:p>
          <a:p>
            <a:pPr marL="802386" lvl="4" indent="-285750">
              <a:buFont typeface="Arial"/>
              <a:buChar char="•"/>
            </a:pPr>
            <a:r>
              <a:rPr lang="fr-FR" dirty="0" smtClean="0"/>
              <a:t>Visite toutes les 4 semaines</a:t>
            </a:r>
          </a:p>
          <a:p>
            <a:pPr marL="802386" lvl="4" indent="-285750">
              <a:buFont typeface="Arial"/>
              <a:buChar char="•"/>
            </a:pPr>
            <a:r>
              <a:rPr lang="fr-FR" dirty="0" smtClean="0"/>
              <a:t>Dosages pharmacologiques</a:t>
            </a:r>
          </a:p>
          <a:p>
            <a:pPr marL="802386" lvl="4" indent="-285750">
              <a:buFont typeface="Arial"/>
              <a:buChar char="•"/>
            </a:pPr>
            <a:r>
              <a:rPr lang="fr-FR" dirty="0" smtClean="0"/>
              <a:t>Analyse précise de l’observance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Résultats sur la contamination</a:t>
            </a:r>
          </a:p>
          <a:p>
            <a:pPr marL="573786" lvl="3" indent="-285750">
              <a:buFont typeface="Arial"/>
              <a:buChar char="•"/>
            </a:pPr>
            <a:r>
              <a:rPr lang="fr-FR" dirty="0" smtClean="0"/>
              <a:t>Effet études</a:t>
            </a:r>
          </a:p>
          <a:p>
            <a:pPr marL="802386" lvl="4" indent="-285750">
              <a:buFont typeface="Arial"/>
              <a:buChar char="•"/>
            </a:pPr>
            <a:r>
              <a:rPr lang="fr-FR" dirty="0" smtClean="0"/>
              <a:t>Inclusion =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Protection et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dirty="0"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du nombre de partenaires</a:t>
            </a:r>
            <a:endParaRPr lang="fr-FR" dirty="0"/>
          </a:p>
          <a:p>
            <a:pPr marL="573786" lvl="3" indent="-285750">
              <a:buFont typeface="Arial"/>
              <a:buChar char="•"/>
            </a:pPr>
            <a:r>
              <a:rPr lang="fr-FR" dirty="0" smtClean="0"/>
              <a:t>Diminution de risque de contamination de 44% à S132</a:t>
            </a:r>
          </a:p>
          <a:p>
            <a:pPr marL="288036" lvl="3" indent="0">
              <a:buNone/>
            </a:pPr>
            <a:endParaRPr lang="fr-F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8728" y="5354370"/>
            <a:ext cx="56211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Calibri"/>
                <a:cs typeface="Calibri"/>
              </a:rPr>
              <a:t>NEJM 2010, 363(27): 2587-99</a:t>
            </a:r>
            <a:endParaRPr lang="fr-FR" sz="1050" dirty="0">
              <a:latin typeface="Calibri"/>
              <a:cs typeface="Calibri"/>
            </a:endParaRPr>
          </a:p>
        </p:txBody>
      </p:sp>
      <p:pic>
        <p:nvPicPr>
          <p:cNvPr id="5" name="Picture 4" descr="IPREX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858" y="2203589"/>
            <a:ext cx="2741332" cy="1634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56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4557" y="605004"/>
            <a:ext cx="1893888" cy="1661878"/>
          </a:xfrm>
        </p:spPr>
        <p:txBody>
          <a:bodyPr/>
          <a:lstStyle/>
          <a:p>
            <a:r>
              <a:rPr lang="fr-FR" sz="1800" dirty="0" smtClean="0"/>
              <a:t>IPREX : probabilité de contamination</a:t>
            </a:r>
            <a:endParaRPr lang="fr-FR" sz="1800" dirty="0"/>
          </a:p>
        </p:txBody>
      </p:sp>
      <p:pic>
        <p:nvPicPr>
          <p:cNvPr id="3" name="Picture 5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229" y="393413"/>
            <a:ext cx="5985832" cy="45788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14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1">
                    <a:lumMod val="65000"/>
                  </a:schemeClr>
                </a:solidFill>
              </a:rPr>
              <a:t>C’est avant tout les grandes campagnes vaccinales des années 1960 en Afrique qui contaminent tout le monde (comme le VHC en Egypte)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1">
                    <a:lumMod val="65000"/>
                  </a:schemeClr>
                </a:solidFill>
              </a:rPr>
              <a:t>C’est les manipulations génétiques en laboratoire de cellules de rein de singes et l’émergence d’un clone qui échappe au chercheurs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C’est la transmission itérative du virus du singe à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2">
                    <a:lumMod val="50000"/>
                  </a:schemeClr>
                </a:solidFill>
              </a:rPr>
              <a:t>C’est les campagnes de traitements des prostituées par sels de bismuth et d’arsenic à Kinshasa dans les années </a:t>
            </a:r>
            <a:r>
              <a:rPr lang="fr-FR" sz="2100" dirty="0" smtClean="0">
                <a:solidFill>
                  <a:schemeClr val="bg2">
                    <a:lumMod val="50000"/>
                  </a:schemeClr>
                </a:solidFill>
              </a:rPr>
              <a:t>1950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Un virus qui voyage de continent en continent aux rythme des évolutions </a:t>
            </a:r>
            <a:r>
              <a:rPr lang="fr-FR" sz="2100" dirty="0" smtClean="0"/>
              <a:t>sociétales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28279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1111" y="577918"/>
            <a:ext cx="1854200" cy="1914525"/>
          </a:xfrm>
        </p:spPr>
        <p:txBody>
          <a:bodyPr/>
          <a:lstStyle/>
          <a:p>
            <a:r>
              <a:rPr lang="fr-FR" sz="1800" dirty="0" smtClean="0"/>
              <a:t>IPREX</a:t>
            </a:r>
            <a:br>
              <a:rPr lang="fr-FR" sz="1800" dirty="0" smtClean="0"/>
            </a:br>
            <a:r>
              <a:rPr lang="fr-FR" sz="1800" dirty="0" smtClean="0"/>
              <a:t>Analyse en sous groupes</a:t>
            </a:r>
            <a:endParaRPr lang="fr-FR" sz="1800" dirty="0"/>
          </a:p>
        </p:txBody>
      </p:sp>
      <p:pic>
        <p:nvPicPr>
          <p:cNvPr id="3" name="Picture 5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830" y="240807"/>
            <a:ext cx="5411107" cy="4736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Oval 3"/>
          <p:cNvSpPr/>
          <p:nvPr/>
        </p:nvSpPr>
        <p:spPr>
          <a:xfrm>
            <a:off x="6078046" y="1326696"/>
            <a:ext cx="771095" cy="47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4"/>
          <p:cNvSpPr/>
          <p:nvPr/>
        </p:nvSpPr>
        <p:spPr>
          <a:xfrm>
            <a:off x="6180103" y="3118304"/>
            <a:ext cx="771095" cy="47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8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07" y="186359"/>
            <a:ext cx="3790542" cy="511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843" y="186359"/>
            <a:ext cx="3914590" cy="513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670389" y="5342282"/>
            <a:ext cx="683341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PROUD</a:t>
            </a:r>
            <a:endParaRPr lang="fr-FR" sz="1050" dirty="0"/>
          </a:p>
        </p:txBody>
      </p:sp>
      <p:sp>
        <p:nvSpPr>
          <p:cNvPr id="5" name="ZoneTexte 4"/>
          <p:cNvSpPr txBox="1"/>
          <p:nvPr/>
        </p:nvSpPr>
        <p:spPr>
          <a:xfrm>
            <a:off x="6039631" y="5342282"/>
            <a:ext cx="814487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IPERGAY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1681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937161" y="1806223"/>
            <a:ext cx="3958174" cy="1811562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fr-FR" dirty="0" smtClean="0"/>
              <a:t>Truvada®</a:t>
            </a:r>
          </a:p>
          <a:p>
            <a:r>
              <a:rPr lang="fr-FR" dirty="0" smtClean="0"/>
              <a:t>Randomisée</a:t>
            </a:r>
          </a:p>
          <a:p>
            <a:r>
              <a:rPr lang="fr-FR" dirty="0" smtClean="0"/>
              <a:t>Placebo</a:t>
            </a:r>
          </a:p>
          <a:p>
            <a:r>
              <a:rPr lang="fr-FR" dirty="0" smtClean="0"/>
              <a:t>France/Québec</a:t>
            </a:r>
          </a:p>
          <a:p>
            <a:r>
              <a:rPr lang="fr-FR" b="1" dirty="0"/>
              <a:t>PrEP au « coup par coup »</a:t>
            </a:r>
          </a:p>
          <a:p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fr-FR" dirty="0" smtClean="0"/>
              <a:t>IPERGAY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503406" y="3784829"/>
            <a:ext cx="2560594" cy="443178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fr-FR" sz="1400" dirty="0" smtClean="0"/>
              <a:t>Ça marche très bien !</a:t>
            </a:r>
          </a:p>
          <a:p>
            <a:pPr lvl="1">
              <a:buFont typeface="Arial"/>
              <a:buChar char="•"/>
            </a:pPr>
            <a:r>
              <a:rPr lang="fr-FR" sz="1400" dirty="0" smtClean="0"/>
              <a:t>- 86% d’infection VIH</a:t>
            </a:r>
          </a:p>
          <a:p>
            <a:pPr lvl="1">
              <a:buFont typeface="Arial"/>
              <a:buChar char="•"/>
            </a:pPr>
            <a:r>
              <a:rPr lang="fr-FR" sz="1400" dirty="0" smtClean="0"/>
              <a:t>NPT = 18</a:t>
            </a:r>
            <a:endParaRPr lang="fr-FR" sz="1400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937162" y="266243"/>
            <a:ext cx="7521039" cy="506338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PrEP : deux essais essentiels publiés en 2015</a:t>
            </a:r>
            <a:endParaRPr lang="fr-FR" sz="32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112</a:t>
            </a:fld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7"/>
          </p:nvPr>
        </p:nvSpPr>
        <p:spPr>
          <a:xfrm>
            <a:off x="5083057" y="1806222"/>
            <a:ext cx="3958174" cy="1811563"/>
          </a:xfrm>
          <a:ln>
            <a:solidFill>
              <a:srgbClr val="C0504D"/>
            </a:solidFill>
          </a:ln>
        </p:spPr>
        <p:txBody>
          <a:bodyPr/>
          <a:lstStyle/>
          <a:p>
            <a:r>
              <a:rPr lang="fr-FR" dirty="0" smtClean="0"/>
              <a:t>Truvada®</a:t>
            </a:r>
          </a:p>
          <a:p>
            <a:r>
              <a:rPr lang="fr-FR" dirty="0" smtClean="0"/>
              <a:t>Randomisée</a:t>
            </a:r>
          </a:p>
          <a:p>
            <a:r>
              <a:rPr lang="fr-FR" dirty="0" smtClean="0"/>
              <a:t>PrEP immédiate versus retardée</a:t>
            </a:r>
          </a:p>
          <a:p>
            <a:r>
              <a:rPr lang="fr-FR" dirty="0" smtClean="0"/>
              <a:t>UK</a:t>
            </a:r>
          </a:p>
          <a:p>
            <a:r>
              <a:rPr lang="fr-FR" b="1" dirty="0" smtClean="0"/>
              <a:t>PrEP continue</a:t>
            </a:r>
          </a:p>
          <a:p>
            <a:pPr lvl="1">
              <a:buFont typeface="Arial"/>
              <a:buChar char="•"/>
            </a:pP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fr-FR" dirty="0" smtClean="0"/>
              <a:t>PROUD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9"/>
          </p:nvPr>
        </p:nvSpPr>
        <p:spPr>
          <a:xfrm>
            <a:off x="5629189" y="3784829"/>
            <a:ext cx="2615513" cy="443178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fr-FR" sz="1400" dirty="0"/>
              <a:t>Ça marche très bien </a:t>
            </a:r>
            <a:r>
              <a:rPr lang="fr-FR" sz="1400" dirty="0" smtClean="0"/>
              <a:t>!</a:t>
            </a:r>
          </a:p>
          <a:p>
            <a:pPr lvl="1">
              <a:buFont typeface="Arial"/>
              <a:buChar char="•"/>
            </a:pPr>
            <a:r>
              <a:rPr lang="fr-FR" sz="1400" dirty="0"/>
              <a:t>- 86% d’infection VIH</a:t>
            </a:r>
          </a:p>
          <a:p>
            <a:pPr lvl="1">
              <a:buFont typeface="Arial"/>
              <a:buChar char="•"/>
            </a:pPr>
            <a:r>
              <a:rPr lang="fr-FR" sz="1400" dirty="0" smtClean="0"/>
              <a:t>NPT = 13</a:t>
            </a:r>
            <a:endParaRPr lang="fr-FR" sz="1400" dirty="0"/>
          </a:p>
          <a:p>
            <a:pPr>
              <a:buFont typeface="Arial"/>
              <a:buChar char="•"/>
            </a:pPr>
            <a:endParaRPr lang="fr-FR" sz="1400" dirty="0"/>
          </a:p>
        </p:txBody>
      </p:sp>
      <p:sp>
        <p:nvSpPr>
          <p:cNvPr id="17" name="Espace réservé du pied de page 35"/>
          <p:cNvSpPr txBox="1">
            <a:spLocks noGrp="1"/>
          </p:cNvSpPr>
          <p:nvPr>
            <p:ph type="ftr" sz="quarter" idx="4294967295"/>
          </p:nvPr>
        </p:nvSpPr>
        <p:spPr>
          <a:xfrm>
            <a:off x="1041539" y="5334000"/>
            <a:ext cx="7431771" cy="39158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r"/>
            <a:r>
              <a:rPr lang="fr-FR" sz="1100" dirty="0" smtClean="0"/>
              <a:t>Mc Cormack S et al. Lancet 10 septembre 2015 -  Molina JM et al. NEJM 1</a:t>
            </a:r>
            <a:r>
              <a:rPr lang="fr-FR" sz="1100" baseline="30000" dirty="0" smtClean="0"/>
              <a:t>er</a:t>
            </a:r>
            <a:r>
              <a:rPr lang="fr-FR" sz="1100" dirty="0" smtClean="0"/>
              <a:t> décembre 2015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30753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sz="2400"/>
              <a:t>Le traitement des IST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 lIns="79242" tIns="39621" rIns="79242" bIns="39621"/>
          <a:lstStyle/>
          <a:p>
            <a:r>
              <a:rPr lang="fr-FR" sz="1700" dirty="0">
                <a:solidFill>
                  <a:schemeClr val="tx1"/>
                </a:solidFill>
              </a:rPr>
              <a:t>L’</a:t>
            </a:r>
            <a:r>
              <a:rPr lang="fr-FR" sz="1700" dirty="0" err="1">
                <a:solidFill>
                  <a:schemeClr val="tx1"/>
                </a:solidFill>
              </a:rPr>
              <a:t>Aciclovir</a:t>
            </a:r>
            <a:r>
              <a:rPr lang="fr-FR" sz="1700" dirty="0">
                <a:solidFill>
                  <a:schemeClr val="tx1"/>
                </a:solidFill>
              </a:rPr>
              <a:t> ne diminue pas le risque de VIH chez les sujets VIH- HSV-2+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16666" y="5367656"/>
            <a:ext cx="2808111" cy="2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900" i="1" dirty="0" err="1" smtClean="0">
                <a:latin typeface="Calibri"/>
                <a:cs typeface="Calibri"/>
              </a:rPr>
              <a:t>Celum</a:t>
            </a:r>
            <a:r>
              <a:rPr lang="en-GB" sz="900" i="1" dirty="0" smtClean="0">
                <a:latin typeface="Calibri"/>
                <a:cs typeface="Calibri"/>
              </a:rPr>
              <a:t>, NEJM 2010</a:t>
            </a:r>
            <a:endParaRPr lang="en-GB" sz="900" i="1" dirty="0">
              <a:latin typeface="Calibri"/>
              <a:cs typeface="Calibri"/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758532" y="1013239"/>
            <a:ext cx="3115733" cy="6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b="1" dirty="0">
                <a:latin typeface="Calibri"/>
                <a:cs typeface="Calibri"/>
              </a:rPr>
              <a:t>Traitement anti-HSV-2 à visée</a:t>
            </a:r>
            <a:br>
              <a:rPr lang="fr-FR" b="1" dirty="0">
                <a:latin typeface="Calibri"/>
                <a:cs typeface="Calibri"/>
              </a:rPr>
            </a:br>
            <a:r>
              <a:rPr lang="fr-FR" b="1" dirty="0">
                <a:latin typeface="Calibri"/>
                <a:cs typeface="Calibri"/>
              </a:rPr>
              <a:t>de prévention du VIH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1125421" y="1647253"/>
            <a:ext cx="2294467" cy="5109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400" b="1" dirty="0">
                <a:solidFill>
                  <a:schemeClr val="bg1"/>
                </a:solidFill>
                <a:latin typeface="Calibri"/>
                <a:cs typeface="Calibri"/>
              </a:rPr>
              <a:t>Femmes VIH- </a:t>
            </a:r>
            <a:r>
              <a:rPr lang="fr-FR" sz="1400" b="1" dirty="0" smtClean="0">
                <a:solidFill>
                  <a:schemeClr val="bg1"/>
                </a:solidFill>
                <a:latin typeface="Calibri"/>
                <a:cs typeface="Calibri"/>
              </a:rPr>
              <a:t>/ HSV</a:t>
            </a:r>
            <a:r>
              <a:rPr lang="fr-FR" sz="1400" b="1" dirty="0">
                <a:solidFill>
                  <a:schemeClr val="bg1"/>
                </a:solidFill>
                <a:latin typeface="Calibri"/>
                <a:cs typeface="Calibri"/>
              </a:rPr>
              <a:t>-2+ hétérosexuelles</a:t>
            </a:r>
          </a:p>
        </p:txBody>
      </p:sp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1997488" y="2209620"/>
            <a:ext cx="544689" cy="2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 dirty="0">
                <a:latin typeface="Calibri"/>
                <a:cs typeface="Calibri"/>
              </a:rPr>
              <a:t>et</a:t>
            </a:r>
          </a:p>
        </p:txBody>
      </p:sp>
      <p:sp>
        <p:nvSpPr>
          <p:cNvPr id="87047" name="Text Box 10"/>
          <p:cNvSpPr txBox="1">
            <a:spLocks noChangeArrowheads="1"/>
          </p:cNvSpPr>
          <p:nvPr/>
        </p:nvSpPr>
        <p:spPr bwMode="auto">
          <a:xfrm>
            <a:off x="1328621" y="2508599"/>
            <a:ext cx="1848556" cy="5109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 dirty="0">
                <a:solidFill>
                  <a:schemeClr val="bg1"/>
                </a:solidFill>
                <a:latin typeface="Calibri"/>
                <a:cs typeface="Calibri"/>
              </a:rPr>
              <a:t>Hommes Homosexuels VIH- </a:t>
            </a:r>
            <a:r>
              <a:rPr lang="fr-FR" sz="1400" b="1" dirty="0" smtClean="0">
                <a:solidFill>
                  <a:schemeClr val="bg1"/>
                </a:solidFill>
                <a:latin typeface="Calibri"/>
                <a:cs typeface="Calibri"/>
              </a:rPr>
              <a:t>/ HSV</a:t>
            </a:r>
            <a:r>
              <a:rPr lang="fr-FR" sz="1400" b="1" dirty="0">
                <a:solidFill>
                  <a:schemeClr val="bg1"/>
                </a:solidFill>
                <a:latin typeface="Calibri"/>
                <a:cs typeface="Calibri"/>
              </a:rPr>
              <a:t>-2+</a:t>
            </a:r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1393532" y="3492849"/>
            <a:ext cx="1797756" cy="2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latin typeface="Calibri"/>
                <a:cs typeface="Calibri"/>
              </a:rPr>
              <a:t>Randomisation</a:t>
            </a:r>
          </a:p>
        </p:txBody>
      </p:sp>
      <p:sp>
        <p:nvSpPr>
          <p:cNvPr id="87049" name="Text Box 12"/>
          <p:cNvSpPr txBox="1">
            <a:spLocks noChangeArrowheads="1"/>
          </p:cNvSpPr>
          <p:nvPr/>
        </p:nvSpPr>
        <p:spPr bwMode="auto">
          <a:xfrm>
            <a:off x="383176" y="3864589"/>
            <a:ext cx="1485900" cy="72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latin typeface="Calibri"/>
                <a:cs typeface="Calibri"/>
              </a:rPr>
              <a:t>Aciclovir</a:t>
            </a:r>
            <a:br>
              <a:rPr lang="fr-FR" sz="1400" b="1">
                <a:latin typeface="Calibri"/>
                <a:cs typeface="Calibri"/>
              </a:rPr>
            </a:br>
            <a:r>
              <a:rPr lang="fr-FR" sz="1400" b="1">
                <a:latin typeface="Calibri"/>
                <a:cs typeface="Calibri"/>
              </a:rPr>
              <a:t>400 mg x2/j</a:t>
            </a:r>
          </a:p>
          <a:p>
            <a:pPr algn="ctr"/>
            <a:r>
              <a:rPr lang="fr-FR" sz="1400" b="1">
                <a:latin typeface="Calibri"/>
                <a:cs typeface="Calibri"/>
              </a:rPr>
              <a:t>n = 1 637</a:t>
            </a:r>
          </a:p>
        </p:txBody>
      </p:sp>
      <p:sp>
        <p:nvSpPr>
          <p:cNvPr id="87050" name="Text Box 13"/>
          <p:cNvSpPr txBox="1">
            <a:spLocks noChangeArrowheads="1"/>
          </p:cNvSpPr>
          <p:nvPr/>
        </p:nvSpPr>
        <p:spPr bwMode="auto">
          <a:xfrm>
            <a:off x="2571810" y="3872527"/>
            <a:ext cx="1643944" cy="51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latin typeface="Calibri"/>
                <a:cs typeface="Calibri"/>
              </a:rPr>
              <a:t>Placebo x2/j</a:t>
            </a:r>
          </a:p>
          <a:p>
            <a:pPr algn="ctr"/>
            <a:r>
              <a:rPr lang="fr-FR" sz="1400" b="1">
                <a:latin typeface="Calibri"/>
                <a:cs typeface="Calibri"/>
              </a:rPr>
              <a:t>n = 1 640</a:t>
            </a:r>
          </a:p>
        </p:txBody>
      </p:sp>
      <p:sp>
        <p:nvSpPr>
          <p:cNvPr id="87051" name="Text Box 15"/>
          <p:cNvSpPr txBox="1">
            <a:spLocks noChangeArrowheads="1"/>
          </p:cNvSpPr>
          <p:nvPr/>
        </p:nvSpPr>
        <p:spPr bwMode="auto">
          <a:xfrm>
            <a:off x="904111" y="4527370"/>
            <a:ext cx="3078574" cy="6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b="1">
                <a:latin typeface="Calibri"/>
                <a:cs typeface="Calibri"/>
              </a:rPr>
              <a:t>Critère de jugement principal :</a:t>
            </a:r>
          </a:p>
          <a:p>
            <a:pPr algn="ctr"/>
            <a:r>
              <a:rPr lang="fr-FR" b="1">
                <a:latin typeface="Calibri"/>
                <a:cs typeface="Calibri"/>
              </a:rPr>
              <a:t>acquisition du VIH</a:t>
            </a:r>
          </a:p>
        </p:txBody>
      </p:sp>
      <p:sp>
        <p:nvSpPr>
          <p:cNvPr id="87052" name="Line 16"/>
          <p:cNvSpPr>
            <a:spLocks noChangeShapeType="1"/>
          </p:cNvSpPr>
          <p:nvPr/>
        </p:nvSpPr>
        <p:spPr bwMode="auto">
          <a:xfrm>
            <a:off x="2267010" y="3267954"/>
            <a:ext cx="0" cy="2804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53" name="Line 17"/>
          <p:cNvSpPr>
            <a:spLocks noChangeShapeType="1"/>
          </p:cNvSpPr>
          <p:nvPr/>
        </p:nvSpPr>
        <p:spPr bwMode="auto">
          <a:xfrm flipH="1">
            <a:off x="1622132" y="3757432"/>
            <a:ext cx="246945" cy="15478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54" name="Line 18"/>
          <p:cNvSpPr>
            <a:spLocks noChangeShapeType="1"/>
          </p:cNvSpPr>
          <p:nvPr/>
        </p:nvSpPr>
        <p:spPr bwMode="auto">
          <a:xfrm>
            <a:off x="2725621" y="3757432"/>
            <a:ext cx="163689" cy="15478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56" name="Freeform 21"/>
          <p:cNvSpPr>
            <a:spLocks/>
          </p:cNvSpPr>
          <p:nvPr/>
        </p:nvSpPr>
        <p:spPr bwMode="auto">
          <a:xfrm>
            <a:off x="7445296" y="2301562"/>
            <a:ext cx="1045634" cy="78053"/>
          </a:xfrm>
          <a:custGeom>
            <a:avLst/>
            <a:gdLst>
              <a:gd name="T0" fmla="*/ 2147483647 w 4046"/>
              <a:gd name="T1" fmla="*/ 2147483647 h 362"/>
              <a:gd name="T2" fmla="*/ 2147483647 w 4046"/>
              <a:gd name="T3" fmla="*/ 2147483647 h 362"/>
              <a:gd name="T4" fmla="*/ 2147483647 w 4046"/>
              <a:gd name="T5" fmla="*/ 2147483647 h 362"/>
              <a:gd name="T6" fmla="*/ 2147483647 w 4046"/>
              <a:gd name="T7" fmla="*/ 2147483647 h 362"/>
              <a:gd name="T8" fmla="*/ 2147483647 w 4046"/>
              <a:gd name="T9" fmla="*/ 2147483647 h 362"/>
              <a:gd name="T10" fmla="*/ 2147483647 w 4046"/>
              <a:gd name="T11" fmla="*/ 2147483647 h 362"/>
              <a:gd name="T12" fmla="*/ 2147483647 w 4046"/>
              <a:gd name="T13" fmla="*/ 0 h 362"/>
              <a:gd name="T14" fmla="*/ 0 w 4046"/>
              <a:gd name="T15" fmla="*/ 0 h 3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46"/>
              <a:gd name="T25" fmla="*/ 0 h 362"/>
              <a:gd name="T26" fmla="*/ 4046 w 4046"/>
              <a:gd name="T27" fmla="*/ 362 h 3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46" h="362">
                <a:moveTo>
                  <a:pt x="4046" y="362"/>
                </a:moveTo>
                <a:lnTo>
                  <a:pt x="3305" y="362"/>
                </a:lnTo>
                <a:lnTo>
                  <a:pt x="3305" y="201"/>
                </a:lnTo>
                <a:lnTo>
                  <a:pt x="928" y="201"/>
                </a:lnTo>
                <a:lnTo>
                  <a:pt x="928" y="119"/>
                </a:lnTo>
                <a:lnTo>
                  <a:pt x="842" y="119"/>
                </a:lnTo>
                <a:lnTo>
                  <a:pt x="842" y="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 sz="2100">
              <a:latin typeface="Calibri"/>
              <a:cs typeface="Calibri"/>
            </a:endParaRPr>
          </a:p>
        </p:txBody>
      </p:sp>
      <p:sp>
        <p:nvSpPr>
          <p:cNvPr id="87057" name="Line 22"/>
          <p:cNvSpPr>
            <a:spLocks noChangeShapeType="1"/>
          </p:cNvSpPr>
          <p:nvPr/>
        </p:nvSpPr>
        <p:spPr bwMode="auto">
          <a:xfrm flipH="1">
            <a:off x="7089696" y="2280395"/>
            <a:ext cx="91723" cy="1323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58" name="Line 23"/>
          <p:cNvSpPr>
            <a:spLocks noChangeShapeType="1"/>
          </p:cNvSpPr>
          <p:nvPr/>
        </p:nvSpPr>
        <p:spPr bwMode="auto">
          <a:xfrm flipH="1">
            <a:off x="7180007" y="2292302"/>
            <a:ext cx="273756" cy="1323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59" name="Line 24"/>
          <p:cNvSpPr>
            <a:spLocks noChangeShapeType="1"/>
          </p:cNvSpPr>
          <p:nvPr/>
        </p:nvSpPr>
        <p:spPr bwMode="auto">
          <a:xfrm flipH="1">
            <a:off x="5953752" y="2222187"/>
            <a:ext cx="52211" cy="1323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60" name="Line 25"/>
          <p:cNvSpPr>
            <a:spLocks noChangeShapeType="1"/>
          </p:cNvSpPr>
          <p:nvPr/>
        </p:nvSpPr>
        <p:spPr bwMode="auto">
          <a:xfrm flipH="1">
            <a:off x="6005963" y="2236739"/>
            <a:ext cx="12700" cy="1323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61" name="Line 26"/>
          <p:cNvSpPr>
            <a:spLocks noChangeShapeType="1"/>
          </p:cNvSpPr>
          <p:nvPr/>
        </p:nvSpPr>
        <p:spPr bwMode="auto">
          <a:xfrm flipV="1">
            <a:off x="5413296" y="2185145"/>
            <a:ext cx="1412" cy="13229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62" name="Line 27"/>
          <p:cNvSpPr>
            <a:spLocks noChangeShapeType="1"/>
          </p:cNvSpPr>
          <p:nvPr/>
        </p:nvSpPr>
        <p:spPr bwMode="auto">
          <a:xfrm flipV="1">
            <a:off x="5425996" y="2198374"/>
            <a:ext cx="0" cy="11907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63" name="Line 28"/>
          <p:cNvSpPr>
            <a:spLocks noChangeShapeType="1"/>
          </p:cNvSpPr>
          <p:nvPr/>
        </p:nvSpPr>
        <p:spPr bwMode="auto">
          <a:xfrm flipH="1">
            <a:off x="5435874" y="2210281"/>
            <a:ext cx="520700" cy="0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64" name="Freeform 29"/>
          <p:cNvSpPr>
            <a:spLocks/>
          </p:cNvSpPr>
          <p:nvPr/>
        </p:nvSpPr>
        <p:spPr bwMode="auto">
          <a:xfrm>
            <a:off x="6017252" y="2244676"/>
            <a:ext cx="1072444" cy="21167"/>
          </a:xfrm>
          <a:custGeom>
            <a:avLst/>
            <a:gdLst>
              <a:gd name="T0" fmla="*/ 2147483647 w 4161"/>
              <a:gd name="T1" fmla="*/ 2147483647 h 98"/>
              <a:gd name="T2" fmla="*/ 2147483647 w 4161"/>
              <a:gd name="T3" fmla="*/ 2147483647 h 98"/>
              <a:gd name="T4" fmla="*/ 2147483647 w 4161"/>
              <a:gd name="T5" fmla="*/ 0 h 98"/>
              <a:gd name="T6" fmla="*/ 0 w 4161"/>
              <a:gd name="T7" fmla="*/ 0 h 98"/>
              <a:gd name="T8" fmla="*/ 0 60000 65536"/>
              <a:gd name="T9" fmla="*/ 0 60000 65536"/>
              <a:gd name="T10" fmla="*/ 0 60000 65536"/>
              <a:gd name="T11" fmla="*/ 0 60000 65536"/>
              <a:gd name="T12" fmla="*/ 0 w 4161"/>
              <a:gd name="T13" fmla="*/ 0 h 98"/>
              <a:gd name="T14" fmla="*/ 4161 w 4161"/>
              <a:gd name="T15" fmla="*/ 98 h 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1" h="98">
                <a:moveTo>
                  <a:pt x="4161" y="98"/>
                </a:moveTo>
                <a:lnTo>
                  <a:pt x="2051" y="98"/>
                </a:lnTo>
                <a:lnTo>
                  <a:pt x="2051" y="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 sz="2100">
              <a:latin typeface="Calibri"/>
              <a:cs typeface="Calibri"/>
            </a:endParaRPr>
          </a:p>
        </p:txBody>
      </p:sp>
      <p:sp>
        <p:nvSpPr>
          <p:cNvPr id="87065" name="Line 30"/>
          <p:cNvSpPr>
            <a:spLocks noChangeShapeType="1"/>
          </p:cNvSpPr>
          <p:nvPr/>
        </p:nvSpPr>
        <p:spPr bwMode="auto">
          <a:xfrm flipH="1">
            <a:off x="4861552" y="2173239"/>
            <a:ext cx="526344" cy="1323"/>
          </a:xfrm>
          <a:prstGeom prst="line">
            <a:avLst/>
          </a:prstGeom>
          <a:noFill/>
          <a:ln w="31750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grpSp>
        <p:nvGrpSpPr>
          <p:cNvPr id="87066" name="Group 84"/>
          <p:cNvGrpSpPr>
            <a:grpSpLocks/>
          </p:cNvGrpSpPr>
          <p:nvPr/>
        </p:nvGrpSpPr>
        <p:grpSpPr bwMode="auto">
          <a:xfrm>
            <a:off x="4861552" y="2171916"/>
            <a:ext cx="3683000" cy="178594"/>
            <a:chOff x="3175" y="1721"/>
            <a:chExt cx="2321" cy="135"/>
          </a:xfrm>
        </p:grpSpPr>
        <p:sp>
          <p:nvSpPr>
            <p:cNvPr id="87067" name="Line 31"/>
            <p:cNvSpPr>
              <a:spLocks noChangeShapeType="1"/>
            </p:cNvSpPr>
            <p:nvPr/>
          </p:nvSpPr>
          <p:spPr bwMode="auto">
            <a:xfrm flipH="1">
              <a:off x="4929" y="1807"/>
              <a:ext cx="6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68" name="Line 32"/>
            <p:cNvSpPr>
              <a:spLocks noChangeShapeType="1"/>
            </p:cNvSpPr>
            <p:nvPr/>
          </p:nvSpPr>
          <p:spPr bwMode="auto">
            <a:xfrm flipH="1">
              <a:off x="4936" y="1816"/>
              <a:ext cx="4" cy="1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69" name="Line 33"/>
            <p:cNvSpPr>
              <a:spLocks noChangeShapeType="1"/>
            </p:cNvSpPr>
            <p:nvPr/>
          </p:nvSpPr>
          <p:spPr bwMode="auto">
            <a:xfrm flipH="1">
              <a:off x="4941" y="1824"/>
              <a:ext cx="104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0" name="Line 34"/>
            <p:cNvSpPr>
              <a:spLocks noChangeShapeType="1"/>
            </p:cNvSpPr>
            <p:nvPr/>
          </p:nvSpPr>
          <p:spPr bwMode="auto">
            <a:xfrm flipH="1">
              <a:off x="4572" y="1786"/>
              <a:ext cx="20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1" name="Line 35"/>
            <p:cNvSpPr>
              <a:spLocks noChangeShapeType="1"/>
            </p:cNvSpPr>
            <p:nvPr/>
          </p:nvSpPr>
          <p:spPr bwMode="auto">
            <a:xfrm flipH="1">
              <a:off x="4590" y="1794"/>
              <a:ext cx="220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2" name="Line 36"/>
            <p:cNvSpPr>
              <a:spLocks noChangeShapeType="1"/>
            </p:cNvSpPr>
            <p:nvPr/>
          </p:nvSpPr>
          <p:spPr bwMode="auto">
            <a:xfrm flipH="1">
              <a:off x="4808" y="1802"/>
              <a:ext cx="1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3" name="Freeform 37"/>
            <p:cNvSpPr>
              <a:spLocks/>
            </p:cNvSpPr>
            <p:nvPr/>
          </p:nvSpPr>
          <p:spPr bwMode="auto">
            <a:xfrm>
              <a:off x="5045" y="1831"/>
              <a:ext cx="451" cy="25"/>
            </a:xfrm>
            <a:custGeom>
              <a:avLst/>
              <a:gdLst>
                <a:gd name="T0" fmla="*/ 0 w 2775"/>
                <a:gd name="T1" fmla="*/ 0 h 157"/>
                <a:gd name="T2" fmla="*/ 0 w 2775"/>
                <a:gd name="T3" fmla="*/ 0 h 157"/>
                <a:gd name="T4" fmla="*/ 0 w 2775"/>
                <a:gd name="T5" fmla="*/ 0 h 157"/>
                <a:gd name="T6" fmla="*/ 0 w 2775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5"/>
                <a:gd name="T13" fmla="*/ 0 h 157"/>
                <a:gd name="T14" fmla="*/ 2775 w 2775"/>
                <a:gd name="T15" fmla="*/ 157 h 1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5" h="157">
                  <a:moveTo>
                    <a:pt x="2775" y="157"/>
                  </a:moveTo>
                  <a:lnTo>
                    <a:pt x="1818" y="157"/>
                  </a:lnTo>
                  <a:lnTo>
                    <a:pt x="1818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2100">
                <a:latin typeface="Calibri"/>
                <a:cs typeface="Calibri"/>
              </a:endParaRPr>
            </a:p>
          </p:txBody>
        </p:sp>
        <p:sp>
          <p:nvSpPr>
            <p:cNvPr id="87074" name="Line 38"/>
            <p:cNvSpPr>
              <a:spLocks noChangeShapeType="1"/>
            </p:cNvSpPr>
            <p:nvPr/>
          </p:nvSpPr>
          <p:spPr bwMode="auto">
            <a:xfrm flipH="1">
              <a:off x="3764" y="1746"/>
              <a:ext cx="11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5" name="Line 39"/>
            <p:cNvSpPr>
              <a:spLocks noChangeShapeType="1"/>
            </p:cNvSpPr>
            <p:nvPr/>
          </p:nvSpPr>
          <p:spPr bwMode="auto">
            <a:xfrm flipH="1">
              <a:off x="3871" y="1754"/>
              <a:ext cx="12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6" name="Line 40"/>
            <p:cNvSpPr>
              <a:spLocks noChangeShapeType="1"/>
            </p:cNvSpPr>
            <p:nvPr/>
          </p:nvSpPr>
          <p:spPr bwMode="auto">
            <a:xfrm flipH="1">
              <a:off x="3508" y="1727"/>
              <a:ext cx="17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7" name="Line 41"/>
            <p:cNvSpPr>
              <a:spLocks noChangeShapeType="1"/>
            </p:cNvSpPr>
            <p:nvPr/>
          </p:nvSpPr>
          <p:spPr bwMode="auto">
            <a:xfrm flipH="1">
              <a:off x="3525" y="1733"/>
              <a:ext cx="7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8" name="Line 42"/>
            <p:cNvSpPr>
              <a:spLocks noChangeShapeType="1"/>
            </p:cNvSpPr>
            <p:nvPr/>
          </p:nvSpPr>
          <p:spPr bwMode="auto">
            <a:xfrm flipH="1">
              <a:off x="3532" y="1740"/>
              <a:ext cx="232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79" name="Line 43"/>
            <p:cNvSpPr>
              <a:spLocks noChangeShapeType="1"/>
            </p:cNvSpPr>
            <p:nvPr/>
          </p:nvSpPr>
          <p:spPr bwMode="auto">
            <a:xfrm flipH="1">
              <a:off x="4212" y="1769"/>
              <a:ext cx="1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80" name="Line 44"/>
            <p:cNvSpPr>
              <a:spLocks noChangeShapeType="1"/>
            </p:cNvSpPr>
            <p:nvPr/>
          </p:nvSpPr>
          <p:spPr bwMode="auto">
            <a:xfrm flipH="1">
              <a:off x="4224" y="1774"/>
              <a:ext cx="13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81" name="Line 45"/>
            <p:cNvSpPr>
              <a:spLocks noChangeShapeType="1"/>
            </p:cNvSpPr>
            <p:nvPr/>
          </p:nvSpPr>
          <p:spPr bwMode="auto">
            <a:xfrm flipH="1">
              <a:off x="3879" y="1761"/>
              <a:ext cx="334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82" name="Line 46"/>
            <p:cNvSpPr>
              <a:spLocks noChangeShapeType="1"/>
            </p:cNvSpPr>
            <p:nvPr/>
          </p:nvSpPr>
          <p:spPr bwMode="auto">
            <a:xfrm flipH="1">
              <a:off x="3175" y="1721"/>
              <a:ext cx="332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87083" name="Line 47"/>
            <p:cNvSpPr>
              <a:spLocks noChangeShapeType="1"/>
            </p:cNvSpPr>
            <p:nvPr/>
          </p:nvSpPr>
          <p:spPr bwMode="auto">
            <a:xfrm flipH="1">
              <a:off x="4239" y="1781"/>
              <a:ext cx="333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Calibri"/>
                <a:cs typeface="Calibri"/>
              </a:endParaRPr>
            </a:p>
          </p:txBody>
        </p:sp>
      </p:grpSp>
      <p:sp>
        <p:nvSpPr>
          <p:cNvPr id="87084" name="Line 48"/>
          <p:cNvSpPr>
            <a:spLocks noChangeShapeType="1"/>
          </p:cNvSpPr>
          <p:nvPr/>
        </p:nvSpPr>
        <p:spPr bwMode="auto">
          <a:xfrm>
            <a:off x="7737396" y="4008124"/>
            <a:ext cx="0" cy="38365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85" name="Line 49"/>
          <p:cNvSpPr>
            <a:spLocks noChangeShapeType="1"/>
          </p:cNvSpPr>
          <p:nvPr/>
        </p:nvSpPr>
        <p:spPr bwMode="auto">
          <a:xfrm>
            <a:off x="7157430" y="4008124"/>
            <a:ext cx="2822" cy="38365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86" name="Line 50"/>
          <p:cNvSpPr>
            <a:spLocks noChangeShapeType="1"/>
          </p:cNvSpPr>
          <p:nvPr/>
        </p:nvSpPr>
        <p:spPr bwMode="auto">
          <a:xfrm>
            <a:off x="6584518" y="4008124"/>
            <a:ext cx="0" cy="38365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87" name="Line 51"/>
          <p:cNvSpPr>
            <a:spLocks noChangeShapeType="1"/>
          </p:cNvSpPr>
          <p:nvPr/>
        </p:nvSpPr>
        <p:spPr bwMode="auto">
          <a:xfrm flipH="1">
            <a:off x="4816396" y="2152072"/>
            <a:ext cx="45156" cy="0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88" name="Line 52"/>
          <p:cNvSpPr>
            <a:spLocks noChangeShapeType="1"/>
          </p:cNvSpPr>
          <p:nvPr/>
        </p:nvSpPr>
        <p:spPr bwMode="auto">
          <a:xfrm flipH="1">
            <a:off x="4816396" y="2499999"/>
            <a:ext cx="45156" cy="1323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89" name="Line 53"/>
          <p:cNvSpPr>
            <a:spLocks noChangeShapeType="1"/>
          </p:cNvSpPr>
          <p:nvPr/>
        </p:nvSpPr>
        <p:spPr bwMode="auto">
          <a:xfrm flipH="1">
            <a:off x="4816396" y="2847927"/>
            <a:ext cx="45156" cy="1323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0" name="Line 54"/>
          <p:cNvSpPr>
            <a:spLocks noChangeShapeType="1"/>
          </p:cNvSpPr>
          <p:nvPr/>
        </p:nvSpPr>
        <p:spPr bwMode="auto">
          <a:xfrm flipH="1">
            <a:off x="4816396" y="3197177"/>
            <a:ext cx="45156" cy="1323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1" name="Line 55"/>
          <p:cNvSpPr>
            <a:spLocks noChangeShapeType="1"/>
          </p:cNvSpPr>
          <p:nvPr/>
        </p:nvSpPr>
        <p:spPr bwMode="auto">
          <a:xfrm flipH="1">
            <a:off x="4816396" y="3551718"/>
            <a:ext cx="45156" cy="1323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2" name="Line 56"/>
          <p:cNvSpPr>
            <a:spLocks noChangeShapeType="1"/>
          </p:cNvSpPr>
          <p:nvPr/>
        </p:nvSpPr>
        <p:spPr bwMode="auto">
          <a:xfrm flipH="1">
            <a:off x="4833330" y="3900968"/>
            <a:ext cx="28222" cy="0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3" name="Line 57"/>
          <p:cNvSpPr>
            <a:spLocks noChangeShapeType="1"/>
          </p:cNvSpPr>
          <p:nvPr/>
        </p:nvSpPr>
        <p:spPr bwMode="auto">
          <a:xfrm>
            <a:off x="6011607" y="4008124"/>
            <a:ext cx="1412" cy="38365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4" name="Line 58"/>
          <p:cNvSpPr>
            <a:spLocks noChangeShapeType="1"/>
          </p:cNvSpPr>
          <p:nvPr/>
        </p:nvSpPr>
        <p:spPr bwMode="auto">
          <a:xfrm>
            <a:off x="5437286" y="4008124"/>
            <a:ext cx="1411" cy="38365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5" name="Line 59"/>
          <p:cNvSpPr>
            <a:spLocks noChangeShapeType="1"/>
          </p:cNvSpPr>
          <p:nvPr/>
        </p:nvSpPr>
        <p:spPr bwMode="auto">
          <a:xfrm flipH="1">
            <a:off x="4865786" y="3998864"/>
            <a:ext cx="3852333" cy="1323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6" name="Line 60"/>
          <p:cNvSpPr>
            <a:spLocks noChangeShapeType="1"/>
          </p:cNvSpPr>
          <p:nvPr/>
        </p:nvSpPr>
        <p:spPr bwMode="auto">
          <a:xfrm>
            <a:off x="8311718" y="4008124"/>
            <a:ext cx="1412" cy="3836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7" name="Line 61"/>
          <p:cNvSpPr>
            <a:spLocks noChangeShapeType="1"/>
          </p:cNvSpPr>
          <p:nvPr/>
        </p:nvSpPr>
        <p:spPr bwMode="auto">
          <a:xfrm flipV="1">
            <a:off x="4874251" y="2044916"/>
            <a:ext cx="1412" cy="1955271"/>
          </a:xfrm>
          <a:prstGeom prst="line">
            <a:avLst/>
          </a:pr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098" name="Text Box 62"/>
          <p:cNvSpPr txBox="1">
            <a:spLocks noChangeArrowheads="1"/>
          </p:cNvSpPr>
          <p:nvPr/>
        </p:nvSpPr>
        <p:spPr bwMode="auto">
          <a:xfrm>
            <a:off x="6134375" y="2792364"/>
            <a:ext cx="898290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Calibri"/>
                <a:cs typeface="Calibri"/>
              </a:rPr>
              <a:t>Placebo</a:t>
            </a:r>
          </a:p>
        </p:txBody>
      </p:sp>
      <p:sp>
        <p:nvSpPr>
          <p:cNvPr id="87099" name="Text Box 63"/>
          <p:cNvSpPr txBox="1">
            <a:spLocks noChangeArrowheads="1"/>
          </p:cNvSpPr>
          <p:nvPr/>
        </p:nvSpPr>
        <p:spPr bwMode="auto">
          <a:xfrm>
            <a:off x="6134374" y="3128385"/>
            <a:ext cx="955121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Calibri"/>
                <a:cs typeface="Calibri"/>
              </a:rPr>
              <a:t>Aciclovir</a:t>
            </a:r>
          </a:p>
        </p:txBody>
      </p:sp>
      <p:sp>
        <p:nvSpPr>
          <p:cNvPr id="87100" name="Text Box 64"/>
          <p:cNvSpPr txBox="1">
            <a:spLocks noChangeArrowheads="1"/>
          </p:cNvSpPr>
          <p:nvPr/>
        </p:nvSpPr>
        <p:spPr bwMode="auto">
          <a:xfrm>
            <a:off x="6546419" y="4198624"/>
            <a:ext cx="519630" cy="2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>
                <a:latin typeface="Calibri"/>
                <a:cs typeface="Calibri"/>
              </a:rPr>
              <a:t>Mois</a:t>
            </a:r>
          </a:p>
        </p:txBody>
      </p:sp>
      <p:sp>
        <p:nvSpPr>
          <p:cNvPr id="87101" name="Text Box 65"/>
          <p:cNvSpPr txBox="1">
            <a:spLocks noChangeArrowheads="1"/>
          </p:cNvSpPr>
          <p:nvPr/>
        </p:nvSpPr>
        <p:spPr bwMode="auto">
          <a:xfrm>
            <a:off x="7565241" y="3457791"/>
            <a:ext cx="742736" cy="2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>
                <a:latin typeface="Calibri"/>
                <a:cs typeface="Calibri"/>
              </a:rPr>
              <a:t>p = 0,39</a:t>
            </a:r>
          </a:p>
        </p:txBody>
      </p:sp>
      <p:sp>
        <p:nvSpPr>
          <p:cNvPr id="87102" name="Line 66"/>
          <p:cNvSpPr>
            <a:spLocks noChangeShapeType="1"/>
          </p:cNvSpPr>
          <p:nvPr/>
        </p:nvSpPr>
        <p:spPr bwMode="auto">
          <a:xfrm>
            <a:off x="5984797" y="2960374"/>
            <a:ext cx="189089" cy="132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103" name="Line 67"/>
          <p:cNvSpPr>
            <a:spLocks noChangeShapeType="1"/>
          </p:cNvSpPr>
          <p:nvPr/>
        </p:nvSpPr>
        <p:spPr bwMode="auto">
          <a:xfrm>
            <a:off x="5984797" y="3299041"/>
            <a:ext cx="189089" cy="1323"/>
          </a:xfrm>
          <a:prstGeom prst="line">
            <a:avLst/>
          </a:prstGeom>
          <a:noFill/>
          <a:ln w="28575">
            <a:solidFill>
              <a:srgbClr val="FF2B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87104" name="Text Box 68"/>
          <p:cNvSpPr txBox="1">
            <a:spLocks noChangeArrowheads="1"/>
          </p:cNvSpPr>
          <p:nvPr/>
        </p:nvSpPr>
        <p:spPr bwMode="auto">
          <a:xfrm>
            <a:off x="8131129" y="3989603"/>
            <a:ext cx="316024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18</a:t>
            </a:r>
          </a:p>
        </p:txBody>
      </p:sp>
      <p:sp>
        <p:nvSpPr>
          <p:cNvPr id="87105" name="Text Box 69"/>
          <p:cNvSpPr txBox="1">
            <a:spLocks noChangeArrowheads="1"/>
          </p:cNvSpPr>
          <p:nvPr/>
        </p:nvSpPr>
        <p:spPr bwMode="auto">
          <a:xfrm>
            <a:off x="7568096" y="4000187"/>
            <a:ext cx="316024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15</a:t>
            </a:r>
          </a:p>
        </p:txBody>
      </p:sp>
      <p:sp>
        <p:nvSpPr>
          <p:cNvPr id="87106" name="Text Box 70"/>
          <p:cNvSpPr txBox="1">
            <a:spLocks noChangeArrowheads="1"/>
          </p:cNvSpPr>
          <p:nvPr/>
        </p:nvSpPr>
        <p:spPr bwMode="auto">
          <a:xfrm>
            <a:off x="6975428" y="4000187"/>
            <a:ext cx="316024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12</a:t>
            </a:r>
          </a:p>
        </p:txBody>
      </p:sp>
      <p:sp>
        <p:nvSpPr>
          <p:cNvPr id="87107" name="Text Box 71"/>
          <p:cNvSpPr txBox="1">
            <a:spLocks noChangeArrowheads="1"/>
          </p:cNvSpPr>
          <p:nvPr/>
        </p:nvSpPr>
        <p:spPr bwMode="auto">
          <a:xfrm>
            <a:off x="6466209" y="4009447"/>
            <a:ext cx="238028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9</a:t>
            </a:r>
          </a:p>
        </p:txBody>
      </p:sp>
      <p:sp>
        <p:nvSpPr>
          <p:cNvPr id="87108" name="Text Box 72"/>
          <p:cNvSpPr txBox="1">
            <a:spLocks noChangeArrowheads="1"/>
          </p:cNvSpPr>
          <p:nvPr/>
        </p:nvSpPr>
        <p:spPr bwMode="auto">
          <a:xfrm>
            <a:off x="5901765" y="4010770"/>
            <a:ext cx="238028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6</a:t>
            </a:r>
          </a:p>
        </p:txBody>
      </p:sp>
      <p:sp>
        <p:nvSpPr>
          <p:cNvPr id="87109" name="Text Box 73"/>
          <p:cNvSpPr txBox="1">
            <a:spLocks noChangeArrowheads="1"/>
          </p:cNvSpPr>
          <p:nvPr/>
        </p:nvSpPr>
        <p:spPr bwMode="auto">
          <a:xfrm>
            <a:off x="5342965" y="4010770"/>
            <a:ext cx="238028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3</a:t>
            </a:r>
          </a:p>
        </p:txBody>
      </p:sp>
      <p:sp>
        <p:nvSpPr>
          <p:cNvPr id="87110" name="Text Box 74"/>
          <p:cNvSpPr txBox="1">
            <a:spLocks noChangeArrowheads="1"/>
          </p:cNvSpPr>
          <p:nvPr/>
        </p:nvSpPr>
        <p:spPr bwMode="auto">
          <a:xfrm>
            <a:off x="4739009" y="4010770"/>
            <a:ext cx="238028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latin typeface="Calibri"/>
                <a:cs typeface="Calibri"/>
              </a:rPr>
              <a:t>0</a:t>
            </a:r>
          </a:p>
        </p:txBody>
      </p:sp>
      <p:sp>
        <p:nvSpPr>
          <p:cNvPr id="87111" name="Text Box 75"/>
          <p:cNvSpPr txBox="1">
            <a:spLocks noChangeArrowheads="1"/>
          </p:cNvSpPr>
          <p:nvPr/>
        </p:nvSpPr>
        <p:spPr bwMode="auto">
          <a:xfrm>
            <a:off x="4543820" y="3785874"/>
            <a:ext cx="354421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0,5</a:t>
            </a:r>
          </a:p>
        </p:txBody>
      </p:sp>
      <p:sp>
        <p:nvSpPr>
          <p:cNvPr id="87112" name="Text Box 76"/>
          <p:cNvSpPr txBox="1">
            <a:spLocks noChangeArrowheads="1"/>
          </p:cNvSpPr>
          <p:nvPr/>
        </p:nvSpPr>
        <p:spPr bwMode="auto">
          <a:xfrm>
            <a:off x="4556520" y="3419426"/>
            <a:ext cx="354421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0,6</a:t>
            </a:r>
          </a:p>
        </p:txBody>
      </p:sp>
      <p:sp>
        <p:nvSpPr>
          <p:cNvPr id="87113" name="Text Box 77"/>
          <p:cNvSpPr txBox="1">
            <a:spLocks noChangeArrowheads="1"/>
          </p:cNvSpPr>
          <p:nvPr/>
        </p:nvSpPr>
        <p:spPr bwMode="auto">
          <a:xfrm>
            <a:off x="4556520" y="3066207"/>
            <a:ext cx="354421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0,7</a:t>
            </a:r>
          </a:p>
        </p:txBody>
      </p:sp>
      <p:sp>
        <p:nvSpPr>
          <p:cNvPr id="87114" name="Text Box 78"/>
          <p:cNvSpPr txBox="1">
            <a:spLocks noChangeArrowheads="1"/>
          </p:cNvSpPr>
          <p:nvPr/>
        </p:nvSpPr>
        <p:spPr bwMode="auto">
          <a:xfrm>
            <a:off x="4538176" y="2716957"/>
            <a:ext cx="354421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0,8</a:t>
            </a:r>
          </a:p>
        </p:txBody>
      </p:sp>
      <p:sp>
        <p:nvSpPr>
          <p:cNvPr id="87115" name="Text Box 79"/>
          <p:cNvSpPr txBox="1">
            <a:spLocks noChangeArrowheads="1"/>
          </p:cNvSpPr>
          <p:nvPr/>
        </p:nvSpPr>
        <p:spPr bwMode="auto">
          <a:xfrm>
            <a:off x="4543820" y="2365062"/>
            <a:ext cx="354421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0,9</a:t>
            </a:r>
          </a:p>
        </p:txBody>
      </p:sp>
      <p:sp>
        <p:nvSpPr>
          <p:cNvPr id="87116" name="Text Box 80"/>
          <p:cNvSpPr txBox="1">
            <a:spLocks noChangeArrowheads="1"/>
          </p:cNvSpPr>
          <p:nvPr/>
        </p:nvSpPr>
        <p:spPr bwMode="auto">
          <a:xfrm>
            <a:off x="4543820" y="2029041"/>
            <a:ext cx="354421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1,0</a:t>
            </a:r>
          </a:p>
        </p:txBody>
      </p:sp>
      <p:sp>
        <p:nvSpPr>
          <p:cNvPr id="87117" name="Text Box 81"/>
          <p:cNvSpPr txBox="1">
            <a:spLocks noChangeArrowheads="1"/>
          </p:cNvSpPr>
          <p:nvPr/>
        </p:nvSpPr>
        <p:spPr bwMode="auto">
          <a:xfrm rot="-5400000">
            <a:off x="3623426" y="2642825"/>
            <a:ext cx="1113117" cy="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fr-FR" sz="1200">
                <a:latin typeface="Calibri"/>
                <a:cs typeface="Calibri"/>
              </a:rPr>
              <a:t>Survie sans VIH</a:t>
            </a:r>
          </a:p>
        </p:txBody>
      </p:sp>
      <p:sp>
        <p:nvSpPr>
          <p:cNvPr id="87118" name="Text Box 83"/>
          <p:cNvSpPr txBox="1">
            <a:spLocks noChangeArrowheads="1"/>
          </p:cNvSpPr>
          <p:nvPr/>
        </p:nvSpPr>
        <p:spPr bwMode="auto">
          <a:xfrm>
            <a:off x="4775474" y="1526333"/>
            <a:ext cx="2642326" cy="34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700">
                <a:latin typeface="Calibri"/>
                <a:cs typeface="Calibri"/>
              </a:rPr>
              <a:t>Temps avant infection à VIH</a:t>
            </a:r>
          </a:p>
        </p:txBody>
      </p:sp>
    </p:spTree>
    <p:extLst>
      <p:ext uri="{BB962C8B-B14F-4D97-AF65-F5344CB8AC3E}">
        <p14:creationId xmlns:p14="http://schemas.microsoft.com/office/powerpoint/2010/main" val="21293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>
            <a:lum bright="46000" contrast="-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782"/>
            <a:ext cx="9347200" cy="597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544454" y="3908079"/>
            <a:ext cx="6480174" cy="1394354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Des avancées incontestables… 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Quelle implantation en place à long terme ?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3" y="444500"/>
            <a:ext cx="7772400" cy="828146"/>
          </a:xfrm>
        </p:spPr>
        <p:txBody>
          <a:bodyPr lIns="79242" tIns="39621" rIns="79242" bIns="39621"/>
          <a:lstStyle/>
          <a:p>
            <a:r>
              <a:rPr lang="fr-FR" dirty="0">
                <a:solidFill>
                  <a:srgbClr val="2818D3"/>
                </a:solidFill>
              </a:rPr>
              <a:t>La circoncision</a:t>
            </a:r>
            <a:endParaRPr lang="fr-FR" sz="2400" dirty="0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422900" y="1272646"/>
            <a:ext cx="160032" cy="3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9242" tIns="39621" rIns="79242" bIns="39621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4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sz="2100"/>
              <a:t>Quelle est l’effet de la circoncision dans la prévention de l’acquisition du VIH chez l’homme, 24 mois après le geste chirurgical 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778000"/>
            <a:ext cx="8538447" cy="3365500"/>
          </a:xfrm>
        </p:spPr>
        <p:txBody>
          <a:bodyPr lIns="79242" tIns="39621" rIns="79242" bIns="39621"/>
          <a:lstStyle/>
          <a:p>
            <a:pPr marL="528279" indent="-528279">
              <a:buFont typeface="Arial" charset="0"/>
              <a:buAutoNum type="arabicPeriod"/>
            </a:pPr>
            <a:r>
              <a:rPr lang="fr-FR" dirty="0"/>
              <a:t>La circoncision augmente le risque de 10% </a:t>
            </a:r>
          </a:p>
          <a:p>
            <a:pPr marL="528279" indent="-528279">
              <a:buFont typeface="Arial" charset="0"/>
              <a:buAutoNum type="arabicPeriod"/>
            </a:pPr>
            <a:r>
              <a:rPr lang="fr-FR" dirty="0"/>
              <a:t>La circoncision diminue le risque de 10%</a:t>
            </a:r>
          </a:p>
          <a:p>
            <a:pPr marL="528279" indent="-528279">
              <a:buFont typeface="Arial" charset="0"/>
              <a:buAutoNum type="arabicPeriod"/>
            </a:pPr>
            <a:r>
              <a:rPr lang="fr-FR" dirty="0"/>
              <a:t>La circoncision diminue le risque de 60%</a:t>
            </a:r>
          </a:p>
          <a:p>
            <a:pPr marL="528279" indent="-528279">
              <a:buFont typeface="Arial" charset="0"/>
              <a:buAutoNum type="arabicPeriod"/>
            </a:pPr>
            <a:r>
              <a:rPr lang="fr-FR" dirty="0"/>
              <a:t>La circoncision diminue le risque de 90%</a:t>
            </a:r>
          </a:p>
          <a:p>
            <a:pPr marL="528279" indent="-528279">
              <a:buFont typeface="Arial" charset="0"/>
              <a:buAutoNum type="arabicPeriod"/>
            </a:pPr>
            <a:r>
              <a:rPr lang="fr-FR" dirty="0"/>
              <a:t>La circoncision n’a pas d’effet sur la transmission du VIH</a:t>
            </a:r>
          </a:p>
          <a:p>
            <a:pPr marL="528279" indent="-528279">
              <a:buFont typeface="Arial" charset="0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5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5545" y="406136"/>
            <a:ext cx="8192911" cy="380054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100" dirty="0"/>
              <a:t>Quelle est l’effet de la circoncision dans la prévention de l’acquisition du VIH chez l’homme, 24 mois après le geste chirurgical ?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8000"/>
            <a:ext cx="8229600" cy="3365500"/>
          </a:xfrm>
        </p:spPr>
        <p:txBody>
          <a:bodyPr lIns="79242" tIns="39621" rIns="79242" bIns="39621"/>
          <a:lstStyle/>
          <a:p>
            <a:pPr marL="528279" indent="-528279">
              <a:buFont typeface="Arial" charset="0"/>
              <a:buAutoNum type="arabicPeriod"/>
            </a:pPr>
            <a:r>
              <a:rPr lang="fr-FR" dirty="0">
                <a:solidFill>
                  <a:srgbClr val="DDDDDD"/>
                </a:solidFill>
              </a:rPr>
              <a:t>La circoncision augmente le risque de 10% </a:t>
            </a:r>
          </a:p>
          <a:p>
            <a:pPr marL="528279" indent="-528279">
              <a:buFont typeface="Arial" charset="0"/>
              <a:buAutoNum type="arabicPeriod"/>
            </a:pPr>
            <a:r>
              <a:rPr lang="fr-FR" dirty="0">
                <a:solidFill>
                  <a:srgbClr val="DDDDDD"/>
                </a:solidFill>
              </a:rPr>
              <a:t>La circoncision diminue le risque de 10%</a:t>
            </a:r>
            <a:endParaRPr lang="fr-FR" dirty="0"/>
          </a:p>
          <a:p>
            <a:pPr marL="528279" indent="-528279">
              <a:buFont typeface="Arial" charset="0"/>
              <a:buAutoNum type="arabicPeriod"/>
            </a:pPr>
            <a:r>
              <a:rPr lang="fr-FR" b="1" dirty="0"/>
              <a:t>La circoncision diminue le risque de 60%</a:t>
            </a:r>
            <a:endParaRPr lang="fr-FR" dirty="0"/>
          </a:p>
          <a:p>
            <a:pPr marL="528279" indent="-528279">
              <a:buFont typeface="Arial" charset="0"/>
              <a:buAutoNum type="arabicPeriod"/>
            </a:pPr>
            <a:r>
              <a:rPr lang="fr-FR" dirty="0">
                <a:solidFill>
                  <a:srgbClr val="DDDDDD"/>
                </a:solidFill>
              </a:rPr>
              <a:t>La circoncision diminue le risque de 90%</a:t>
            </a:r>
          </a:p>
          <a:p>
            <a:pPr marL="528279" indent="-528279">
              <a:buFont typeface="Arial" charset="0"/>
              <a:buAutoNum type="arabicPeriod"/>
            </a:pPr>
            <a:r>
              <a:rPr lang="fr-FR" dirty="0">
                <a:solidFill>
                  <a:srgbClr val="DDDDDD"/>
                </a:solidFill>
              </a:rPr>
              <a:t>La circoncision n’a pas d’effet sur la transmission du VIH</a:t>
            </a:r>
            <a:endParaRPr lang="fr-FR" dirty="0"/>
          </a:p>
          <a:p>
            <a:pPr marL="528279" indent="-528279">
              <a:buFont typeface="Arial" charset="0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0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73748" y="3669113"/>
            <a:ext cx="8310026" cy="358099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73748" y="3096895"/>
            <a:ext cx="8310026" cy="57221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947556" y="2618104"/>
            <a:ext cx="5636218" cy="478792"/>
          </a:xfrm>
          <a:prstGeom prst="rect">
            <a:avLst/>
          </a:prstGeom>
          <a:solidFill>
            <a:srgbClr val="008B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30781" y="1291810"/>
            <a:ext cx="8632580" cy="158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120" tIns="39240" rIns="78120" bIns="39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Haute prévalence VIH:     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	</a:t>
            </a:r>
            <a:r>
              <a:rPr lang="fr-FR" sz="1400" b="1" dirty="0" smtClean="0">
                <a:solidFill>
                  <a:srgbClr val="E31B23"/>
                </a:solidFill>
                <a:latin typeface="Calibri"/>
                <a:cs typeface="Calibri"/>
              </a:rPr>
              <a:t>Zambie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 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(Ndola)	</a:t>
            </a:r>
            <a:r>
              <a:rPr lang="fr-FR" sz="1400" b="1" dirty="0" smtClean="0">
                <a:solidFill>
                  <a:srgbClr val="E31B23"/>
                </a:solidFill>
                <a:latin typeface="Calibri"/>
                <a:cs typeface="Calibri"/>
              </a:rPr>
              <a:t>Kenya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 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(Kisumu)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Prévalence plus basse:   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		</a:t>
            </a:r>
            <a:r>
              <a:rPr lang="fr-FR" sz="1400" b="1" dirty="0" smtClean="0">
                <a:solidFill>
                  <a:srgbClr val="E31B23"/>
                </a:solidFill>
                <a:latin typeface="Calibri"/>
                <a:cs typeface="Calibri"/>
              </a:rPr>
              <a:t>Cameroun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 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(Yaoundé)	</a:t>
            </a:r>
            <a:r>
              <a:rPr lang="fr-FR" sz="1400" b="1" dirty="0">
                <a:solidFill>
                  <a:srgbClr val="E31B23"/>
                </a:solidFill>
                <a:latin typeface="Calibri"/>
                <a:cs typeface="Calibri"/>
              </a:rPr>
              <a:t>Bénin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 (Cotonou)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1400" b="1" dirty="0">
              <a:solidFill>
                <a:srgbClr val="424344"/>
              </a:solidFill>
              <a:latin typeface="Calibri"/>
              <a:cs typeface="Calibri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Comparaison</a:t>
            </a:r>
          </a:p>
          <a:p>
            <a:pPr>
              <a:tabLst>
                <a:tab pos="0" algn="l"/>
                <a:tab pos="889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	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Enquête 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transversale à chaque 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site</a:t>
            </a:r>
          </a:p>
          <a:p>
            <a:pPr>
              <a:tabLst>
                <a:tab pos="0" algn="l"/>
                <a:tab pos="889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	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Questionnaire</a:t>
            </a:r>
          </a:p>
          <a:p>
            <a:pPr>
              <a:tabLst>
                <a:tab pos="0" algn="l"/>
                <a:tab pos="889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	</a:t>
            </a:r>
            <a:r>
              <a:rPr lang="fr-FR" sz="1400" b="1" dirty="0" smtClean="0">
                <a:solidFill>
                  <a:srgbClr val="424344"/>
                </a:solidFill>
                <a:latin typeface="Calibri"/>
                <a:cs typeface="Calibri"/>
              </a:rPr>
              <a:t>Échantillons 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biologiques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21351" y="4267020"/>
            <a:ext cx="8371721" cy="8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8120" tIns="39240" rIns="78120" bIns="39240">
            <a:spAutoFit/>
          </a:bodyPr>
          <a:lstStyle/>
          <a:p>
            <a:pPr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Résultats: Facteurs clé</a:t>
            </a:r>
          </a:p>
          <a:p>
            <a:pPr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	A l’échelle communautaire:   </a:t>
            </a:r>
            <a:r>
              <a:rPr lang="fr-FR" sz="1600" b="1" u="sng" dirty="0">
                <a:solidFill>
                  <a:srgbClr val="424344"/>
                </a:solidFill>
                <a:latin typeface="Calibri"/>
                <a:cs typeface="Calibri"/>
              </a:rPr>
              <a:t>Circoncision masculine, HSV-2</a:t>
            </a:r>
          </a:p>
          <a:p>
            <a:pPr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fr-FR" sz="1600" b="1" dirty="0">
                <a:solidFill>
                  <a:srgbClr val="424344"/>
                </a:solidFill>
                <a:latin typeface="Calibri"/>
                <a:cs typeface="Calibri"/>
              </a:rPr>
              <a:t>	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A l’échelle individuelle: </a:t>
            </a:r>
            <a:r>
              <a:rPr lang="fr-FR" sz="1200" b="1" dirty="0">
                <a:solidFill>
                  <a:srgbClr val="424344"/>
                </a:solidFill>
                <a:latin typeface="Calibri"/>
                <a:cs typeface="Calibri"/>
              </a:rPr>
              <a:t>comportement sexuel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, </a:t>
            </a:r>
            <a:r>
              <a:rPr lang="fr-FR" b="1" u="sng" dirty="0">
                <a:solidFill>
                  <a:srgbClr val="424344"/>
                </a:solidFill>
                <a:latin typeface="Calibri"/>
                <a:cs typeface="Calibri"/>
              </a:rPr>
              <a:t>Circoncision masculine, HSV-2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46840" y="5364205"/>
            <a:ext cx="1637663" cy="2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8120" tIns="39240" rIns="78120" bIns="3924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sz="1200" dirty="0" err="1" smtClean="0">
                <a:latin typeface="Calibri"/>
                <a:cs typeface="Calibri"/>
              </a:rPr>
              <a:t>Auvert</a:t>
            </a:r>
            <a:r>
              <a:rPr lang="fr-FR" sz="1200" dirty="0" smtClean="0">
                <a:latin typeface="Calibri"/>
                <a:cs typeface="Calibri"/>
              </a:rPr>
              <a:t> et al. AIDS, 2001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11945" y="2797154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217059" y="2677784"/>
            <a:ext cx="5209682" cy="387277"/>
            <a:chOff x="1516" y="2019"/>
            <a:chExt cx="2455" cy="292"/>
          </a:xfrm>
        </p:grpSpPr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1516" y="2019"/>
              <a:ext cx="301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 dirty="0">
                  <a:solidFill>
                    <a:srgbClr val="FFFFFF"/>
                  </a:solidFill>
                  <a:latin typeface="Calibri"/>
                  <a:cs typeface="Calibri"/>
                </a:rPr>
                <a:t>Cotonou</a:t>
              </a:r>
            </a:p>
          </p:txBody>
        </p:sp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1960" y="201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1547" y="2149"/>
              <a:ext cx="25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(Benin)</a:t>
              </a:r>
            </a:p>
          </p:txBody>
        </p:sp>
        <p:sp>
          <p:nvSpPr>
            <p:cNvPr id="11277" name="Rectangle 13"/>
            <p:cNvSpPr>
              <a:spLocks noChangeArrowheads="1"/>
            </p:cNvSpPr>
            <p:nvPr/>
          </p:nvSpPr>
          <p:spPr bwMode="auto">
            <a:xfrm>
              <a:off x="1931" y="214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>
              <a:off x="2201" y="2019"/>
              <a:ext cx="31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Yaoundé </a:t>
              </a:r>
            </a:p>
          </p:txBody>
        </p:sp>
        <p:sp>
          <p:nvSpPr>
            <p:cNvPr id="11279" name="Rectangle 15"/>
            <p:cNvSpPr>
              <a:spLocks noChangeArrowheads="1"/>
            </p:cNvSpPr>
            <p:nvPr/>
          </p:nvSpPr>
          <p:spPr bwMode="auto">
            <a:xfrm>
              <a:off x="2120" y="2149"/>
              <a:ext cx="628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 dirty="0">
                  <a:solidFill>
                    <a:srgbClr val="FFFFFF"/>
                  </a:solidFill>
                  <a:latin typeface="Calibri"/>
                  <a:cs typeface="Calibri"/>
                </a:rPr>
                <a:t>(Cameroun</a:t>
              </a:r>
            </a:p>
          </p:txBody>
        </p:sp>
        <p:sp>
          <p:nvSpPr>
            <p:cNvPr id="11280" name="Rectangle 16"/>
            <p:cNvSpPr>
              <a:spLocks noChangeArrowheads="1"/>
            </p:cNvSpPr>
            <p:nvPr/>
          </p:nvSpPr>
          <p:spPr bwMode="auto">
            <a:xfrm>
              <a:off x="2516" y="2149"/>
              <a:ext cx="26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 dirty="0">
                  <a:solidFill>
                    <a:srgbClr val="FFFFFF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1281" name="Rectangle 17"/>
            <p:cNvSpPr>
              <a:spLocks noChangeArrowheads="1"/>
            </p:cNvSpPr>
            <p:nvPr/>
          </p:nvSpPr>
          <p:spPr bwMode="auto">
            <a:xfrm>
              <a:off x="2748" y="214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282" name="Rectangle 18"/>
            <p:cNvSpPr>
              <a:spLocks noChangeArrowheads="1"/>
            </p:cNvSpPr>
            <p:nvPr/>
          </p:nvSpPr>
          <p:spPr bwMode="auto">
            <a:xfrm>
              <a:off x="2902" y="2019"/>
              <a:ext cx="26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Kisumu</a:t>
              </a:r>
            </a:p>
          </p:txBody>
        </p:sp>
        <p:sp>
          <p:nvSpPr>
            <p:cNvPr id="11283" name="Rectangle 19"/>
            <p:cNvSpPr>
              <a:spLocks noChangeArrowheads="1"/>
            </p:cNvSpPr>
            <p:nvPr/>
          </p:nvSpPr>
          <p:spPr bwMode="auto">
            <a:xfrm>
              <a:off x="3312" y="201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284" name="Rectangle 20"/>
            <p:cNvSpPr>
              <a:spLocks noChangeArrowheads="1"/>
            </p:cNvSpPr>
            <p:nvPr/>
          </p:nvSpPr>
          <p:spPr bwMode="auto">
            <a:xfrm>
              <a:off x="2899" y="2149"/>
              <a:ext cx="269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(Kenya)</a:t>
              </a:r>
            </a:p>
          </p:txBody>
        </p:sp>
        <p:sp>
          <p:nvSpPr>
            <p:cNvPr id="11285" name="Rectangle 21"/>
            <p:cNvSpPr>
              <a:spLocks noChangeArrowheads="1"/>
            </p:cNvSpPr>
            <p:nvPr/>
          </p:nvSpPr>
          <p:spPr bwMode="auto">
            <a:xfrm>
              <a:off x="3316" y="214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286" name="Rectangle 22"/>
            <p:cNvSpPr>
              <a:spLocks noChangeArrowheads="1"/>
            </p:cNvSpPr>
            <p:nvPr/>
          </p:nvSpPr>
          <p:spPr bwMode="auto">
            <a:xfrm>
              <a:off x="3577" y="2019"/>
              <a:ext cx="209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Ndola</a:t>
              </a:r>
            </a:p>
          </p:txBody>
        </p:sp>
        <p:sp>
          <p:nvSpPr>
            <p:cNvPr id="11287" name="Rectangle 23"/>
            <p:cNvSpPr>
              <a:spLocks noChangeArrowheads="1"/>
            </p:cNvSpPr>
            <p:nvPr/>
          </p:nvSpPr>
          <p:spPr bwMode="auto">
            <a:xfrm>
              <a:off x="3887" y="201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288" name="Rectangle 24"/>
            <p:cNvSpPr>
              <a:spLocks noChangeArrowheads="1"/>
            </p:cNvSpPr>
            <p:nvPr/>
          </p:nvSpPr>
          <p:spPr bwMode="auto">
            <a:xfrm>
              <a:off x="3493" y="2149"/>
              <a:ext cx="313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(Zambie)</a:t>
              </a:r>
            </a:p>
          </p:txBody>
        </p:sp>
        <p:sp>
          <p:nvSpPr>
            <p:cNvPr id="11289" name="Rectangle 25"/>
            <p:cNvSpPr>
              <a:spLocks noChangeArrowheads="1"/>
            </p:cNvSpPr>
            <p:nvPr/>
          </p:nvSpPr>
          <p:spPr bwMode="auto">
            <a:xfrm>
              <a:off x="3971" y="214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</p:txBody>
        </p:sp>
      </p:grp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301752" y="3117540"/>
            <a:ext cx="19877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Partenaires sexuels (H </a:t>
            </a:r>
            <a:r>
              <a:rPr lang="fr-FR" b="1" dirty="0">
                <a:solidFill>
                  <a:srgbClr val="424344"/>
                </a:solidFill>
                <a:latin typeface="Calibri"/>
                <a:cs typeface="Calibri"/>
              </a:rPr>
              <a:t>–</a:t>
            </a:r>
            <a:r>
              <a:rPr lang="fr-FR" sz="1400" b="1" dirty="0">
                <a:solidFill>
                  <a:srgbClr val="424344"/>
                </a:solidFill>
                <a:latin typeface="Calibri"/>
                <a:cs typeface="Calibri"/>
              </a:rPr>
              <a:t> F)</a:t>
            </a:r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2767179" y="3148622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3425021" y="3148621"/>
            <a:ext cx="3781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5 </a:t>
            </a:r>
            <a:r>
              <a:rPr lang="fr-FR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3949173" y="3148622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294" name="Rectangle 30"/>
          <p:cNvSpPr>
            <a:spLocks noChangeArrowheads="1"/>
          </p:cNvSpPr>
          <p:nvPr/>
        </p:nvSpPr>
        <p:spPr bwMode="auto">
          <a:xfrm>
            <a:off x="4838320" y="3148621"/>
            <a:ext cx="4807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10 </a:t>
            </a:r>
            <a:r>
              <a:rPr lang="fr-FR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  <a:r>
              <a:rPr lang="fr-FR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5487673" y="3148622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6330135" y="3148621"/>
            <a:ext cx="3781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5 </a:t>
            </a:r>
            <a:r>
              <a:rPr lang="fr-FR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11297" name="Rectangle 33"/>
          <p:cNvSpPr>
            <a:spLocks noChangeArrowheads="1"/>
          </p:cNvSpPr>
          <p:nvPr/>
        </p:nvSpPr>
        <p:spPr bwMode="auto">
          <a:xfrm>
            <a:off x="6852165" y="3148622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298" name="Rectangle 34"/>
          <p:cNvSpPr>
            <a:spLocks noChangeArrowheads="1"/>
          </p:cNvSpPr>
          <p:nvPr/>
        </p:nvSpPr>
        <p:spPr bwMode="auto">
          <a:xfrm>
            <a:off x="7654308" y="3148621"/>
            <a:ext cx="3897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5 </a:t>
            </a:r>
            <a:r>
              <a:rPr lang="fr-FR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  <a:r>
              <a:rPr lang="fr-FR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1299" name="Rectangle 35"/>
          <p:cNvSpPr>
            <a:spLocks noChangeArrowheads="1"/>
          </p:cNvSpPr>
          <p:nvPr/>
        </p:nvSpPr>
        <p:spPr bwMode="auto">
          <a:xfrm>
            <a:off x="8178458" y="3148622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grpSp>
        <p:nvGrpSpPr>
          <p:cNvPr id="19476" name="Group 36"/>
          <p:cNvGrpSpPr>
            <a:grpSpLocks/>
          </p:cNvGrpSpPr>
          <p:nvPr/>
        </p:nvGrpSpPr>
        <p:grpSpPr bwMode="auto">
          <a:xfrm>
            <a:off x="309823" y="3393994"/>
            <a:ext cx="7671284" cy="214860"/>
            <a:chOff x="146" y="2559"/>
            <a:chExt cx="3615" cy="162"/>
          </a:xfrm>
        </p:grpSpPr>
        <p:sp>
          <p:nvSpPr>
            <p:cNvPr id="11301" name="Rectangle 37"/>
            <p:cNvSpPr>
              <a:spLocks noChangeArrowheads="1"/>
            </p:cNvSpPr>
            <p:nvPr/>
          </p:nvSpPr>
          <p:spPr bwMode="auto">
            <a:xfrm>
              <a:off x="146" y="2559"/>
              <a:ext cx="42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 dirty="0">
                  <a:solidFill>
                    <a:srgbClr val="424344"/>
                  </a:solidFill>
                  <a:latin typeface="Calibri"/>
                  <a:cs typeface="Calibri"/>
                </a:rPr>
                <a:t>Circoncision</a:t>
              </a:r>
            </a:p>
          </p:txBody>
        </p:sp>
        <p:sp>
          <p:nvSpPr>
            <p:cNvPr id="11302" name="Rectangle 38"/>
            <p:cNvSpPr>
              <a:spLocks noChangeArrowheads="1"/>
            </p:cNvSpPr>
            <p:nvPr/>
          </p:nvSpPr>
          <p:spPr bwMode="auto">
            <a:xfrm>
              <a:off x="847" y="2559"/>
              <a:ext cx="13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 (%) </a:t>
              </a:r>
            </a:p>
          </p:txBody>
        </p:sp>
        <p:sp>
          <p:nvSpPr>
            <p:cNvPr id="11303" name="Rectangle 39"/>
            <p:cNvSpPr>
              <a:spLocks noChangeArrowheads="1"/>
            </p:cNvSpPr>
            <p:nvPr/>
          </p:nvSpPr>
          <p:spPr bwMode="auto">
            <a:xfrm>
              <a:off x="1140" y="255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304" name="Rectangle 40"/>
            <p:cNvSpPr>
              <a:spLocks noChangeArrowheads="1"/>
            </p:cNvSpPr>
            <p:nvPr/>
          </p:nvSpPr>
          <p:spPr bwMode="auto">
            <a:xfrm>
              <a:off x="1676" y="2559"/>
              <a:ext cx="86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E31B23"/>
                  </a:solidFill>
                  <a:latin typeface="Calibri"/>
                  <a:cs typeface="Calibri"/>
                </a:rPr>
                <a:t>99</a:t>
              </a:r>
            </a:p>
          </p:txBody>
        </p:sp>
        <p:sp>
          <p:nvSpPr>
            <p:cNvPr id="11305" name="Rectangle 41"/>
            <p:cNvSpPr>
              <a:spLocks noChangeArrowheads="1"/>
            </p:cNvSpPr>
            <p:nvPr/>
          </p:nvSpPr>
          <p:spPr bwMode="auto">
            <a:xfrm>
              <a:off x="1799" y="255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306" name="Rectangle 42"/>
            <p:cNvSpPr>
              <a:spLocks noChangeArrowheads="1"/>
            </p:cNvSpPr>
            <p:nvPr/>
          </p:nvSpPr>
          <p:spPr bwMode="auto">
            <a:xfrm>
              <a:off x="2372" y="2559"/>
              <a:ext cx="86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E31B23"/>
                  </a:solidFill>
                  <a:latin typeface="Calibri"/>
                  <a:cs typeface="Calibri"/>
                </a:rPr>
                <a:t>99</a:t>
              </a:r>
            </a:p>
          </p:txBody>
        </p:sp>
        <p:sp>
          <p:nvSpPr>
            <p:cNvPr id="11307" name="Rectangle 43"/>
            <p:cNvSpPr>
              <a:spLocks noChangeArrowheads="1"/>
            </p:cNvSpPr>
            <p:nvPr/>
          </p:nvSpPr>
          <p:spPr bwMode="auto">
            <a:xfrm>
              <a:off x="2495" y="255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308" name="Rectangle 44"/>
            <p:cNvSpPr>
              <a:spLocks noChangeArrowheads="1"/>
            </p:cNvSpPr>
            <p:nvPr/>
          </p:nvSpPr>
          <p:spPr bwMode="auto">
            <a:xfrm>
              <a:off x="3044" y="2559"/>
              <a:ext cx="86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29</a:t>
              </a:r>
            </a:p>
          </p:txBody>
        </p:sp>
        <p:sp>
          <p:nvSpPr>
            <p:cNvPr id="11309" name="Rectangle 45"/>
            <p:cNvSpPr>
              <a:spLocks noChangeArrowheads="1"/>
            </p:cNvSpPr>
            <p:nvPr/>
          </p:nvSpPr>
          <p:spPr bwMode="auto">
            <a:xfrm>
              <a:off x="3167" y="255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1310" name="Rectangle 46"/>
            <p:cNvSpPr>
              <a:spLocks noChangeArrowheads="1"/>
            </p:cNvSpPr>
            <p:nvPr/>
          </p:nvSpPr>
          <p:spPr bwMode="auto">
            <a:xfrm>
              <a:off x="3700" y="2559"/>
              <a:ext cx="43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9</a:t>
              </a:r>
            </a:p>
          </p:txBody>
        </p:sp>
        <p:sp>
          <p:nvSpPr>
            <p:cNvPr id="11311" name="Rectangle 47"/>
            <p:cNvSpPr>
              <a:spLocks noChangeArrowheads="1"/>
            </p:cNvSpPr>
            <p:nvPr/>
          </p:nvSpPr>
          <p:spPr bwMode="auto">
            <a:xfrm>
              <a:off x="3761" y="2559"/>
              <a:ext cx="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fr-FR" sz="1400" b="1">
                  <a:solidFill>
                    <a:srgbClr val="424344"/>
                  </a:solidFill>
                  <a:latin typeface="Calibri"/>
                  <a:cs typeface="Calibri"/>
                </a:rPr>
                <a:t> </a:t>
              </a:r>
            </a:p>
          </p:txBody>
        </p:sp>
      </p:grpSp>
      <p:sp>
        <p:nvSpPr>
          <p:cNvPr id="11312" name="Rectangle 48"/>
          <p:cNvSpPr>
            <a:spLocks noChangeArrowheads="1"/>
          </p:cNvSpPr>
          <p:nvPr/>
        </p:nvSpPr>
        <p:spPr bwMode="auto">
          <a:xfrm>
            <a:off x="314066" y="3632719"/>
            <a:ext cx="11064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VIH (%) (H </a:t>
            </a:r>
            <a:r>
              <a:rPr lang="fr-FR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  <a:r>
              <a:rPr lang="fr-FR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F)</a:t>
            </a:r>
          </a:p>
        </p:txBody>
      </p:sp>
      <p:sp>
        <p:nvSpPr>
          <p:cNvPr id="11313" name="Rectangle 49"/>
          <p:cNvSpPr>
            <a:spLocks noChangeArrowheads="1"/>
          </p:cNvSpPr>
          <p:nvPr/>
        </p:nvSpPr>
        <p:spPr bwMode="auto">
          <a:xfrm>
            <a:off x="2024455" y="3632719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314" name="Rectangle 50"/>
          <p:cNvSpPr>
            <a:spLocks noChangeArrowheads="1"/>
          </p:cNvSpPr>
          <p:nvPr/>
        </p:nvSpPr>
        <p:spPr bwMode="auto">
          <a:xfrm>
            <a:off x="3234035" y="3632719"/>
            <a:ext cx="22994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E31B23"/>
                </a:solidFill>
                <a:latin typeface="Calibri"/>
                <a:cs typeface="Calibri"/>
              </a:rPr>
              <a:t>3.9 </a:t>
            </a:r>
          </a:p>
        </p:txBody>
      </p:sp>
      <p:sp>
        <p:nvSpPr>
          <p:cNvPr id="11315" name="Rectangle 51"/>
          <p:cNvSpPr>
            <a:spLocks noChangeArrowheads="1"/>
          </p:cNvSpPr>
          <p:nvPr/>
        </p:nvSpPr>
        <p:spPr bwMode="auto">
          <a:xfrm>
            <a:off x="3624496" y="3632719"/>
            <a:ext cx="897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E31B23"/>
                </a:solidFill>
                <a:latin typeface="Calibri"/>
                <a:cs typeface="Calibri"/>
              </a:rPr>
              <a:t>–</a:t>
            </a:r>
          </a:p>
        </p:txBody>
      </p:sp>
      <p:sp>
        <p:nvSpPr>
          <p:cNvPr id="11316" name="Rectangle 52"/>
          <p:cNvSpPr>
            <a:spLocks noChangeArrowheads="1"/>
          </p:cNvSpPr>
          <p:nvPr/>
        </p:nvSpPr>
        <p:spPr bwMode="auto">
          <a:xfrm>
            <a:off x="3753942" y="3632719"/>
            <a:ext cx="27053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 dirty="0">
                <a:solidFill>
                  <a:srgbClr val="E31B23"/>
                </a:solidFill>
                <a:latin typeface="Calibri"/>
                <a:cs typeface="Calibri"/>
              </a:rPr>
              <a:t> 4.0   </a:t>
            </a:r>
          </a:p>
        </p:txBody>
      </p:sp>
      <p:sp>
        <p:nvSpPr>
          <p:cNvPr id="11317" name="Rectangle 53"/>
          <p:cNvSpPr>
            <a:spLocks noChangeArrowheads="1"/>
          </p:cNvSpPr>
          <p:nvPr/>
        </p:nvSpPr>
        <p:spPr bwMode="auto">
          <a:xfrm>
            <a:off x="4339634" y="3632719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318" name="Rectangle 54"/>
          <p:cNvSpPr>
            <a:spLocks noChangeArrowheads="1"/>
          </p:cNvSpPr>
          <p:nvPr/>
        </p:nvSpPr>
        <p:spPr bwMode="auto">
          <a:xfrm>
            <a:off x="4708874" y="3632719"/>
            <a:ext cx="6304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E31B23"/>
                </a:solidFill>
                <a:latin typeface="Calibri"/>
                <a:cs typeface="Calibri"/>
              </a:rPr>
              <a:t>4.4 – 8.4 </a:t>
            </a:r>
          </a:p>
        </p:txBody>
      </p:sp>
      <p:sp>
        <p:nvSpPr>
          <p:cNvPr id="11319" name="Rectangle 55"/>
          <p:cNvSpPr>
            <a:spLocks noChangeArrowheads="1"/>
          </p:cNvSpPr>
          <p:nvPr/>
        </p:nvSpPr>
        <p:spPr bwMode="auto">
          <a:xfrm>
            <a:off x="5873890" y="3632719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320" name="Rectangle 56"/>
          <p:cNvSpPr>
            <a:spLocks noChangeArrowheads="1"/>
          </p:cNvSpPr>
          <p:nvPr/>
        </p:nvSpPr>
        <p:spPr bwMode="auto">
          <a:xfrm>
            <a:off x="6007581" y="3632719"/>
            <a:ext cx="32093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21.1 </a:t>
            </a:r>
          </a:p>
        </p:txBody>
      </p: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6525366" y="3632719"/>
            <a:ext cx="897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</a:p>
        </p:txBody>
      </p:sp>
      <p:sp>
        <p:nvSpPr>
          <p:cNvPr id="11322" name="Rectangle 58"/>
          <p:cNvSpPr>
            <a:spLocks noChangeArrowheads="1"/>
          </p:cNvSpPr>
          <p:nvPr/>
        </p:nvSpPr>
        <p:spPr bwMode="auto">
          <a:xfrm>
            <a:off x="6654812" y="3632719"/>
            <a:ext cx="3615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31.6   </a:t>
            </a:r>
          </a:p>
        </p:txBody>
      </p:sp>
      <p:sp>
        <p:nvSpPr>
          <p:cNvPr id="11323" name="Rectangle 59"/>
          <p:cNvSpPr>
            <a:spLocks noChangeArrowheads="1"/>
          </p:cNvSpPr>
          <p:nvPr/>
        </p:nvSpPr>
        <p:spPr bwMode="auto">
          <a:xfrm>
            <a:off x="7369950" y="3632719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324" name="Rectangle 60"/>
          <p:cNvSpPr>
            <a:spLocks noChangeArrowheads="1"/>
          </p:cNvSpPr>
          <p:nvPr/>
        </p:nvSpPr>
        <p:spPr bwMode="auto">
          <a:xfrm>
            <a:off x="7331752" y="3632719"/>
            <a:ext cx="32093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25.4 </a:t>
            </a:r>
          </a:p>
        </p:txBody>
      </p:sp>
      <p:sp>
        <p:nvSpPr>
          <p:cNvPr id="11325" name="Rectangle 61"/>
          <p:cNvSpPr>
            <a:spLocks noChangeArrowheads="1"/>
          </p:cNvSpPr>
          <p:nvPr/>
        </p:nvSpPr>
        <p:spPr bwMode="auto">
          <a:xfrm>
            <a:off x="7851659" y="3632719"/>
            <a:ext cx="897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–</a:t>
            </a:r>
          </a:p>
        </p:txBody>
      </p:sp>
      <p:sp>
        <p:nvSpPr>
          <p:cNvPr id="11326" name="Rectangle 62"/>
          <p:cNvSpPr>
            <a:spLocks noChangeArrowheads="1"/>
          </p:cNvSpPr>
          <p:nvPr/>
        </p:nvSpPr>
        <p:spPr bwMode="auto">
          <a:xfrm>
            <a:off x="7981106" y="3632719"/>
            <a:ext cx="3615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35.1</a:t>
            </a:r>
          </a:p>
        </p:txBody>
      </p:sp>
      <p:sp>
        <p:nvSpPr>
          <p:cNvPr id="11327" name="Rectangle 63"/>
          <p:cNvSpPr>
            <a:spLocks noChangeArrowheads="1"/>
          </p:cNvSpPr>
          <p:nvPr/>
        </p:nvSpPr>
        <p:spPr bwMode="auto">
          <a:xfrm>
            <a:off x="8498891" y="3632719"/>
            <a:ext cx="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2800" b="1" kern="1200" dirty="0" smtClean="0">
                <a:solidFill>
                  <a:srgbClr val="008B99"/>
                </a:solidFill>
                <a:effectLst/>
                <a:ea typeface="+mn-ea"/>
              </a:rPr>
              <a:t>1997-2001: Etude Multisite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07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16452" y="992068"/>
            <a:ext cx="8927549" cy="423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001" tIns="39182" rIns="78001" bIns="39182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Étude écologique (Afrique) </a:t>
            </a:r>
            <a:r>
              <a:rPr lang="fr-FR" sz="1200" dirty="0">
                <a:solidFill>
                  <a:srgbClr val="424344"/>
                </a:solidFill>
                <a:cs typeface="Arial" charset="0"/>
              </a:rPr>
              <a:t>(</a:t>
            </a:r>
            <a:r>
              <a:rPr lang="fr-FR" sz="1000" dirty="0" err="1">
                <a:solidFill>
                  <a:srgbClr val="424344"/>
                </a:solidFill>
                <a:cs typeface="Arial" charset="0"/>
              </a:rPr>
              <a:t>Bongaarts</a:t>
            </a:r>
            <a:r>
              <a:rPr lang="fr-FR" sz="1000" dirty="0">
                <a:solidFill>
                  <a:srgbClr val="424344"/>
                </a:solidFill>
                <a:cs typeface="Arial" charset="0"/>
              </a:rPr>
              <a:t> et al., AIDS 1989) </a:t>
            </a: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: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endParaRPr lang="fr-FR" sz="1200" b="1" dirty="0">
              <a:solidFill>
                <a:srgbClr val="424344"/>
              </a:solidFill>
              <a:cs typeface="Arial" charset="0"/>
            </a:endParaRPr>
          </a:p>
          <a:p>
            <a:pPr>
              <a:buClr>
                <a:srgbClr val="008B99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008B99"/>
                </a:solidFill>
                <a:cs typeface="Arial" charset="0"/>
              </a:rPr>
              <a:t> Taux de </a:t>
            </a:r>
            <a:r>
              <a:rPr lang="fr-FR" sz="1200" b="1" dirty="0" smtClean="0">
                <a:solidFill>
                  <a:srgbClr val="008B99"/>
                </a:solidFill>
                <a:cs typeface="Arial" charset="0"/>
              </a:rPr>
              <a:t>circoncision&gt;</a:t>
            </a:r>
            <a:r>
              <a:rPr lang="fr-FR" sz="1200" b="1" dirty="0">
                <a:solidFill>
                  <a:srgbClr val="008B99"/>
                </a:solidFill>
                <a:cs typeface="Arial" charset="0"/>
              </a:rPr>
              <a:t>80%: VIH&lt;6%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endParaRPr lang="fr-FR" sz="1200" b="1" dirty="0">
              <a:solidFill>
                <a:srgbClr val="424344"/>
              </a:solidFill>
              <a:cs typeface="Arial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Bénin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Sénégal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Cameroun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Kenya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 smtClean="0">
                <a:solidFill>
                  <a:srgbClr val="424344"/>
                </a:solidFill>
                <a:cs typeface="Arial" charset="0"/>
              </a:rPr>
              <a:t>RDC</a:t>
            </a:r>
            <a:endParaRPr lang="fr-FR" sz="1200" b="1" dirty="0">
              <a:solidFill>
                <a:srgbClr val="424344"/>
              </a:solidFill>
              <a:cs typeface="Arial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…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endParaRPr lang="fr-FR" sz="1200" b="1" dirty="0">
              <a:solidFill>
                <a:srgbClr val="424344"/>
              </a:solidFill>
              <a:cs typeface="Arial" charset="0"/>
            </a:endParaRPr>
          </a:p>
          <a:p>
            <a:pPr>
              <a:buClr>
                <a:srgbClr val="008B99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008B99"/>
                </a:solidFill>
                <a:cs typeface="Arial" charset="0"/>
              </a:rPr>
              <a:t> Taux de </a:t>
            </a:r>
            <a:r>
              <a:rPr lang="fr-FR" sz="1200" b="1" dirty="0" smtClean="0">
                <a:solidFill>
                  <a:srgbClr val="008B99"/>
                </a:solidFill>
                <a:cs typeface="Arial" charset="0"/>
              </a:rPr>
              <a:t>circoncision&lt;</a:t>
            </a:r>
            <a:r>
              <a:rPr lang="fr-FR" sz="1200" b="1" dirty="0">
                <a:solidFill>
                  <a:srgbClr val="008B99"/>
                </a:solidFill>
                <a:cs typeface="Arial" charset="0"/>
              </a:rPr>
              <a:t>40%: VIH&gt;15%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endParaRPr lang="fr-FR" sz="1200" b="1" dirty="0">
              <a:solidFill>
                <a:srgbClr val="424344"/>
              </a:solidFill>
              <a:cs typeface="Arial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Zimbabwe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Swaziland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Botswana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Afrique du Sud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Lesotho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Namibie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fr-FR" sz="1200" b="1" dirty="0">
                <a:solidFill>
                  <a:srgbClr val="424344"/>
                </a:solidFill>
                <a:cs typeface="Arial" charset="0"/>
              </a:rPr>
              <a:t>…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endParaRPr lang="fr-FR" sz="1200" b="1" dirty="0">
              <a:solidFill>
                <a:srgbClr val="424344"/>
              </a:solidFill>
              <a:cs typeface="Arial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68825" algn="l"/>
                <a:tab pos="5486400" algn="l"/>
                <a:tab pos="6400800" algn="l"/>
                <a:tab pos="7315200" algn="l"/>
                <a:tab pos="8226425" algn="l"/>
                <a:tab pos="9142413" algn="l"/>
                <a:tab pos="10058400" algn="l"/>
              </a:tabLst>
              <a:defRPr/>
            </a:pPr>
            <a:r>
              <a:rPr lang="en-US" sz="1600" b="1" dirty="0">
                <a:solidFill>
                  <a:srgbClr val="424344"/>
                </a:solidFill>
                <a:cs typeface="Arial" charset="0"/>
              </a:rPr>
              <a:t>	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45738" y="1213560"/>
            <a:ext cx="2841427" cy="2224194"/>
            <a:chOff x="2409" y="1119"/>
            <a:chExt cx="1899" cy="1677"/>
          </a:xfrm>
        </p:grpSpPr>
        <p:pic>
          <p:nvPicPr>
            <p:cNvPr id="62468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" y="1119"/>
              <a:ext cx="1900" cy="1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 flipV="1">
              <a:off x="3384" y="2379"/>
              <a:ext cx="359" cy="188"/>
            </a:xfrm>
            <a:prstGeom prst="line">
              <a:avLst/>
            </a:prstGeom>
            <a:noFill/>
            <a:ln w="14292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3475" y="2460"/>
              <a:ext cx="221" cy="132"/>
            </a:xfrm>
            <a:prstGeom prst="line">
              <a:avLst/>
            </a:prstGeom>
            <a:noFill/>
            <a:ln w="14292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471" name="Oval 7"/>
            <p:cNvSpPr>
              <a:spLocks noChangeArrowheads="1"/>
            </p:cNvSpPr>
            <p:nvPr/>
          </p:nvSpPr>
          <p:spPr bwMode="auto">
            <a:xfrm>
              <a:off x="2494" y="1119"/>
              <a:ext cx="1697" cy="1678"/>
            </a:xfrm>
            <a:prstGeom prst="ellipse">
              <a:avLst/>
            </a:prstGeom>
            <a:noFill/>
            <a:ln w="38160">
              <a:solidFill>
                <a:srgbClr val="008B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816998" y="270564"/>
            <a:ext cx="7507883" cy="51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001" tIns="39182" rIns="78001" bIns="39182" anchor="ctr"/>
          <a:lstStyle>
            <a:lvl1pPr eaLnBrk="0" hangingPunct="0"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1538" algn="l"/>
                <a:tab pos="5465763" algn="l"/>
                <a:tab pos="6243638" algn="l"/>
                <a:tab pos="7027863" algn="l"/>
                <a:tab pos="7805738" algn="l"/>
                <a:tab pos="8589963" algn="l"/>
                <a:tab pos="9367838" algn="l"/>
                <a:tab pos="10152063" algn="l"/>
                <a:tab pos="10929938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>
                <a:solidFill>
                  <a:srgbClr val="008B99"/>
                </a:solidFill>
                <a:latin typeface="Garamond" charset="0"/>
                <a:cs typeface="Lucida Sans Unicode" charset="0"/>
              </a:rPr>
              <a:t>Exemple d’étude d’observation</a:t>
            </a:r>
            <a:endParaRPr lang="en-US" sz="2800" b="1">
              <a:solidFill>
                <a:srgbClr val="008B99"/>
              </a:solidFill>
              <a:latin typeface="Garamond" charset="0"/>
              <a:cs typeface="Lucida Sans Unicode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3329528" y="3335629"/>
            <a:ext cx="5856913" cy="274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562" y="2992120"/>
            <a:ext cx="5621260" cy="252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257193" y="4805942"/>
            <a:ext cx="804449" cy="417801"/>
            <a:chOff x="3913097" y="4927182"/>
            <a:chExt cx="804449" cy="417801"/>
          </a:xfrm>
        </p:grpSpPr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>
              <a:off x="3966150" y="4927182"/>
              <a:ext cx="21800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Adultes</a:t>
              </a:r>
            </a:p>
          </p:txBody>
        </p:sp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4275972" y="4927182"/>
              <a:ext cx="8976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(15</a:t>
              </a:r>
            </a:p>
          </p:txBody>
        </p:sp>
        <p:sp>
          <p:nvSpPr>
            <p:cNvPr id="62477" name="Rectangle 13"/>
            <p:cNvSpPr>
              <a:spLocks noChangeArrowheads="1"/>
            </p:cNvSpPr>
            <p:nvPr/>
          </p:nvSpPr>
          <p:spPr bwMode="auto">
            <a:xfrm>
              <a:off x="4394808" y="4927182"/>
              <a:ext cx="2564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-</a:t>
              </a:r>
            </a:p>
          </p:txBody>
        </p:sp>
        <p:sp>
          <p:nvSpPr>
            <p:cNvPr id="62478" name="Rectangle 14"/>
            <p:cNvSpPr>
              <a:spLocks noChangeArrowheads="1"/>
            </p:cNvSpPr>
            <p:nvPr/>
          </p:nvSpPr>
          <p:spPr bwMode="auto">
            <a:xfrm>
              <a:off x="4430882" y="4927182"/>
              <a:ext cx="7694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49 </a:t>
              </a:r>
            </a:p>
          </p:txBody>
        </p:sp>
        <p:sp>
          <p:nvSpPr>
            <p:cNvPr id="62479" name="Rectangle 15"/>
            <p:cNvSpPr>
              <a:spLocks noChangeArrowheads="1"/>
            </p:cNvSpPr>
            <p:nvPr/>
          </p:nvSpPr>
          <p:spPr bwMode="auto">
            <a:xfrm>
              <a:off x="4560329" y="4927182"/>
              <a:ext cx="97902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ans</a:t>
              </a:r>
            </a:p>
          </p:txBody>
        </p:sp>
        <p:sp>
          <p:nvSpPr>
            <p:cNvPr id="62480" name="Rectangle 16"/>
            <p:cNvSpPr>
              <a:spLocks noChangeArrowheads="1"/>
            </p:cNvSpPr>
            <p:nvPr/>
          </p:nvSpPr>
          <p:spPr bwMode="auto">
            <a:xfrm>
              <a:off x="4691898" y="4927182"/>
              <a:ext cx="2564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62481" name="Rectangle 17"/>
            <p:cNvSpPr>
              <a:spLocks noChangeArrowheads="1"/>
            </p:cNvSpPr>
            <p:nvPr/>
          </p:nvSpPr>
          <p:spPr bwMode="auto">
            <a:xfrm>
              <a:off x="3913097" y="4988191"/>
              <a:ext cx="32670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séropositifs</a:t>
              </a:r>
            </a:p>
          </p:txBody>
        </p:sp>
        <p:sp>
          <p:nvSpPr>
            <p:cNvPr id="62482" name="Rectangle 18"/>
            <p:cNvSpPr>
              <a:spLocks noChangeArrowheads="1"/>
            </p:cNvSpPr>
            <p:nvPr/>
          </p:nvSpPr>
          <p:spPr bwMode="auto">
            <a:xfrm>
              <a:off x="3917342" y="5199071"/>
              <a:ext cx="80639" cy="47747"/>
            </a:xfrm>
            <a:prstGeom prst="rect">
              <a:avLst/>
            </a:prstGeom>
            <a:solidFill>
              <a:srgbClr val="1933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917341" y="5200398"/>
              <a:ext cx="76395" cy="45094"/>
              <a:chOff x="1846" y="3921"/>
              <a:chExt cx="36" cy="34"/>
            </a:xfrm>
          </p:grpSpPr>
          <p:sp>
            <p:nvSpPr>
              <p:cNvPr id="62484" name="Rectangle 20"/>
              <p:cNvSpPr>
                <a:spLocks noChangeArrowheads="1"/>
              </p:cNvSpPr>
              <p:nvPr/>
            </p:nvSpPr>
            <p:spPr bwMode="auto">
              <a:xfrm>
                <a:off x="1846" y="3921"/>
                <a:ext cx="37" cy="35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62485" name="Rectangle 21"/>
              <p:cNvSpPr>
                <a:spLocks noChangeArrowheads="1"/>
              </p:cNvSpPr>
              <p:nvPr/>
            </p:nvSpPr>
            <p:spPr bwMode="auto">
              <a:xfrm>
                <a:off x="1846" y="3921"/>
                <a:ext cx="37" cy="35"/>
              </a:xfrm>
              <a:prstGeom prst="rect">
                <a:avLst/>
              </a:prstGeom>
              <a:noFill/>
              <a:ln w="9525">
                <a:solidFill>
                  <a:srgbClr val="B2B2B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62486" name="Rectangle 22"/>
            <p:cNvSpPr>
              <a:spLocks noChangeArrowheads="1"/>
            </p:cNvSpPr>
            <p:nvPr/>
          </p:nvSpPr>
          <p:spPr bwMode="auto">
            <a:xfrm>
              <a:off x="3917342" y="5066442"/>
              <a:ext cx="80639" cy="490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3917341" y="5067769"/>
              <a:ext cx="76395" cy="45094"/>
              <a:chOff x="1846" y="3821"/>
              <a:chExt cx="36" cy="34"/>
            </a:xfrm>
          </p:grpSpPr>
          <p:sp>
            <p:nvSpPr>
              <p:cNvPr id="62488" name="Rectangle 24"/>
              <p:cNvSpPr>
                <a:spLocks noChangeArrowheads="1"/>
              </p:cNvSpPr>
              <p:nvPr/>
            </p:nvSpPr>
            <p:spPr bwMode="auto">
              <a:xfrm>
                <a:off x="1846" y="3821"/>
                <a:ext cx="37" cy="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62489" name="Rectangle 25"/>
              <p:cNvSpPr>
                <a:spLocks noChangeArrowheads="1"/>
              </p:cNvSpPr>
              <p:nvPr/>
            </p:nvSpPr>
            <p:spPr bwMode="auto">
              <a:xfrm>
                <a:off x="1846" y="3821"/>
                <a:ext cx="37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62490" name="Rectangle 26"/>
            <p:cNvSpPr>
              <a:spLocks noChangeArrowheads="1"/>
            </p:cNvSpPr>
            <p:nvPr/>
          </p:nvSpPr>
          <p:spPr bwMode="auto">
            <a:xfrm>
              <a:off x="3917342" y="5132757"/>
              <a:ext cx="80639" cy="49073"/>
            </a:xfrm>
            <a:prstGeom prst="rect">
              <a:avLst/>
            </a:prstGeom>
            <a:solidFill>
              <a:srgbClr val="184B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3917341" y="5134084"/>
              <a:ext cx="76395" cy="45094"/>
              <a:chOff x="1846" y="3871"/>
              <a:chExt cx="36" cy="34"/>
            </a:xfrm>
          </p:grpSpPr>
          <p:sp>
            <p:nvSpPr>
              <p:cNvPr id="62492" name="Rectangle 28"/>
              <p:cNvSpPr>
                <a:spLocks noChangeArrowheads="1"/>
              </p:cNvSpPr>
              <p:nvPr/>
            </p:nvSpPr>
            <p:spPr bwMode="auto">
              <a:xfrm>
                <a:off x="1846" y="3871"/>
                <a:ext cx="37" cy="35"/>
              </a:xfrm>
              <a:prstGeom prst="rect">
                <a:avLst/>
              </a:prstGeom>
              <a:solidFill>
                <a:srgbClr val="4E4E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62493" name="Rectangle 29"/>
              <p:cNvSpPr>
                <a:spLocks noChangeArrowheads="1"/>
              </p:cNvSpPr>
              <p:nvPr/>
            </p:nvSpPr>
            <p:spPr bwMode="auto">
              <a:xfrm>
                <a:off x="1846" y="3871"/>
                <a:ext cx="37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2483" name="Group 30"/>
            <p:cNvGrpSpPr>
              <a:grpSpLocks/>
            </p:cNvGrpSpPr>
            <p:nvPr/>
          </p:nvGrpSpPr>
          <p:grpSpPr bwMode="auto">
            <a:xfrm>
              <a:off x="3923708" y="5266713"/>
              <a:ext cx="76395" cy="46420"/>
              <a:chOff x="1849" y="3971"/>
              <a:chExt cx="36" cy="35"/>
            </a:xfrm>
          </p:grpSpPr>
          <p:sp>
            <p:nvSpPr>
              <p:cNvPr id="62495" name="Rectangle 31"/>
              <p:cNvSpPr>
                <a:spLocks noChangeArrowheads="1"/>
              </p:cNvSpPr>
              <p:nvPr/>
            </p:nvSpPr>
            <p:spPr bwMode="auto">
              <a:xfrm>
                <a:off x="1849" y="3971"/>
                <a:ext cx="37" cy="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62496" name="Rectangle 32"/>
              <p:cNvSpPr>
                <a:spLocks noChangeArrowheads="1"/>
              </p:cNvSpPr>
              <p:nvPr/>
            </p:nvSpPr>
            <p:spPr bwMode="auto">
              <a:xfrm>
                <a:off x="1849" y="3971"/>
                <a:ext cx="37" cy="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62497" name="Rectangle 33"/>
            <p:cNvSpPr>
              <a:spLocks noChangeArrowheads="1"/>
            </p:cNvSpPr>
            <p:nvPr/>
          </p:nvSpPr>
          <p:spPr bwMode="auto">
            <a:xfrm>
              <a:off x="4061642" y="5067769"/>
              <a:ext cx="211772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20,01% </a:t>
              </a:r>
            </a:p>
          </p:txBody>
        </p:sp>
        <p:sp>
          <p:nvSpPr>
            <p:cNvPr id="62498" name="Rectangle 34"/>
            <p:cNvSpPr>
              <a:spLocks noChangeArrowheads="1"/>
            </p:cNvSpPr>
            <p:nvPr/>
          </p:nvSpPr>
          <p:spPr bwMode="auto">
            <a:xfrm>
              <a:off x="4418150" y="5067769"/>
              <a:ext cx="2564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-</a:t>
              </a:r>
            </a:p>
          </p:txBody>
        </p:sp>
        <p:sp>
          <p:nvSpPr>
            <p:cNvPr id="62499" name="Rectangle 35"/>
            <p:cNvSpPr>
              <a:spLocks noChangeArrowheads="1"/>
            </p:cNvSpPr>
            <p:nvPr/>
          </p:nvSpPr>
          <p:spPr bwMode="auto">
            <a:xfrm>
              <a:off x="4445738" y="5067769"/>
              <a:ext cx="183093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28,0%</a:t>
              </a:r>
            </a:p>
          </p:txBody>
        </p:sp>
        <p:sp>
          <p:nvSpPr>
            <p:cNvPr id="62500" name="Rectangle 36"/>
            <p:cNvSpPr>
              <a:spLocks noChangeArrowheads="1"/>
            </p:cNvSpPr>
            <p:nvPr/>
          </p:nvSpPr>
          <p:spPr bwMode="auto">
            <a:xfrm>
              <a:off x="4061642" y="5134083"/>
              <a:ext cx="20518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10,01% </a:t>
              </a:r>
            </a:p>
          </p:txBody>
        </p:sp>
        <p:sp>
          <p:nvSpPr>
            <p:cNvPr id="62501" name="Rectangle 37"/>
            <p:cNvSpPr>
              <a:spLocks noChangeArrowheads="1"/>
            </p:cNvSpPr>
            <p:nvPr/>
          </p:nvSpPr>
          <p:spPr bwMode="auto">
            <a:xfrm>
              <a:off x="4418150" y="5134083"/>
              <a:ext cx="2564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-</a:t>
              </a:r>
            </a:p>
          </p:txBody>
        </p:sp>
        <p:sp>
          <p:nvSpPr>
            <p:cNvPr id="62502" name="Rectangle 38"/>
            <p:cNvSpPr>
              <a:spLocks noChangeArrowheads="1"/>
            </p:cNvSpPr>
            <p:nvPr/>
          </p:nvSpPr>
          <p:spPr bwMode="auto">
            <a:xfrm>
              <a:off x="4445738" y="5134083"/>
              <a:ext cx="184220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20,0%</a:t>
              </a:r>
            </a:p>
          </p:txBody>
        </p:sp>
        <p:sp>
          <p:nvSpPr>
            <p:cNvPr id="62503" name="Rectangle 39"/>
            <p:cNvSpPr>
              <a:spLocks noChangeArrowheads="1"/>
            </p:cNvSpPr>
            <p:nvPr/>
          </p:nvSpPr>
          <p:spPr bwMode="auto">
            <a:xfrm>
              <a:off x="4114695" y="5200398"/>
              <a:ext cx="17047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 dirty="0">
                  <a:solidFill>
                    <a:srgbClr val="000000"/>
                  </a:solidFill>
                  <a:cs typeface="Arial" charset="0"/>
                </a:rPr>
                <a:t>5,01% </a:t>
              </a:r>
            </a:p>
          </p:txBody>
        </p:sp>
        <p:sp>
          <p:nvSpPr>
            <p:cNvPr id="62504" name="Rectangle 40"/>
            <p:cNvSpPr>
              <a:spLocks noChangeArrowheads="1"/>
            </p:cNvSpPr>
            <p:nvPr/>
          </p:nvSpPr>
          <p:spPr bwMode="auto">
            <a:xfrm>
              <a:off x="4369343" y="5200398"/>
              <a:ext cx="2564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-</a:t>
              </a:r>
            </a:p>
          </p:txBody>
        </p:sp>
        <p:sp>
          <p:nvSpPr>
            <p:cNvPr id="62505" name="Rectangle 41"/>
            <p:cNvSpPr>
              <a:spLocks noChangeArrowheads="1"/>
            </p:cNvSpPr>
            <p:nvPr/>
          </p:nvSpPr>
          <p:spPr bwMode="auto">
            <a:xfrm>
              <a:off x="4396930" y="5200398"/>
              <a:ext cx="17953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10,0%</a:t>
              </a:r>
            </a:p>
          </p:txBody>
        </p:sp>
        <p:sp>
          <p:nvSpPr>
            <p:cNvPr id="62506" name="Rectangle 42"/>
            <p:cNvSpPr>
              <a:spLocks noChangeArrowheads="1"/>
            </p:cNvSpPr>
            <p:nvPr/>
          </p:nvSpPr>
          <p:spPr bwMode="auto">
            <a:xfrm>
              <a:off x="4112572" y="5268039"/>
              <a:ext cx="19962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68825" algn="l"/>
                  <a:tab pos="5486400" algn="l"/>
                  <a:tab pos="6400800" algn="l"/>
                  <a:tab pos="7315200" algn="l"/>
                  <a:tab pos="8226425" algn="l"/>
                  <a:tab pos="9142413" algn="l"/>
                  <a:tab pos="10058400" algn="l"/>
                </a:tabLst>
                <a:defRPr/>
              </a:pPr>
              <a:r>
                <a:rPr lang="fr-FR" sz="500">
                  <a:solidFill>
                    <a:srgbClr val="000000"/>
                  </a:solidFill>
                  <a:cs typeface="Arial" charset="0"/>
                </a:rPr>
                <a:t>&lt; 5,0%</a:t>
              </a:r>
            </a:p>
          </p:txBody>
        </p:sp>
      </p:grpSp>
      <p:sp>
        <p:nvSpPr>
          <p:cNvPr id="62507" name="Oval 43"/>
          <p:cNvSpPr>
            <a:spLocks noChangeArrowheads="1"/>
          </p:cNvSpPr>
          <p:nvPr/>
        </p:nvSpPr>
        <p:spPr bwMode="auto">
          <a:xfrm>
            <a:off x="5802712" y="4476140"/>
            <a:ext cx="445843" cy="329802"/>
          </a:xfrm>
          <a:prstGeom prst="ellipse">
            <a:avLst/>
          </a:prstGeom>
          <a:noFill/>
          <a:ln w="38160">
            <a:solidFill>
              <a:srgbClr val="008B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Découverte du VIH-1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5905430" cy="381000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1981</a:t>
            </a:r>
          </a:p>
          <a:p>
            <a:pPr lvl="1"/>
            <a:r>
              <a:rPr lang="fr-FR" dirty="0" smtClean="0"/>
              <a:t>Tableaux cliniques inhabituels chez de jeunes homosexuels américains</a:t>
            </a:r>
          </a:p>
          <a:p>
            <a:pPr lvl="2"/>
            <a:r>
              <a:rPr lang="fr-FR" dirty="0" smtClean="0"/>
              <a:t>Infections opportunistes avec immunodéficience sévère</a:t>
            </a:r>
          </a:p>
          <a:p>
            <a:pPr lvl="3"/>
            <a:r>
              <a:rPr lang="fr-FR" dirty="0" smtClean="0">
                <a:sym typeface="Wingdings"/>
              </a:rPr>
              <a:t> première description su « SIDA » (AIDS)</a:t>
            </a:r>
          </a:p>
          <a:p>
            <a:r>
              <a:rPr lang="fr-FR" dirty="0" smtClean="0">
                <a:sym typeface="Wingdings"/>
              </a:rPr>
              <a:t>1983</a:t>
            </a:r>
          </a:p>
          <a:p>
            <a:pPr lvl="1"/>
            <a:r>
              <a:rPr lang="fr-FR" dirty="0" smtClean="0">
                <a:sym typeface="Wingdings"/>
              </a:rPr>
              <a:t>Agent étiologique isolé à l’institut Pasteur</a:t>
            </a:r>
          </a:p>
          <a:p>
            <a:pPr lvl="2"/>
            <a:r>
              <a:rPr lang="fr-FR" dirty="0" smtClean="0">
                <a:sym typeface="Wingdings"/>
              </a:rPr>
              <a:t>Virus « LAV » pour </a:t>
            </a:r>
            <a:r>
              <a:rPr lang="fr-FR" dirty="0" err="1" smtClean="0">
                <a:sym typeface="Wingdings"/>
              </a:rPr>
              <a:t>Lymphadenopathy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Associated</a:t>
            </a:r>
            <a:r>
              <a:rPr lang="fr-FR" dirty="0" smtClean="0">
                <a:sym typeface="Wingdings"/>
              </a:rPr>
              <a:t> Virus</a:t>
            </a:r>
          </a:p>
          <a:p>
            <a:pPr lvl="2"/>
            <a:r>
              <a:rPr lang="fr-FR" dirty="0" smtClean="0">
                <a:sym typeface="Wingdings"/>
              </a:rPr>
              <a:t>Prototype de virus du groupe 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282" y="1512584"/>
            <a:ext cx="2711870" cy="18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780" y="3900441"/>
            <a:ext cx="2196621" cy="118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7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 smtClean="0"/>
              <a:t>Faut-il circoncire pour prévenir ?</a:t>
            </a:r>
            <a:endParaRPr lang="fr-FR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r>
              <a:rPr lang="fr-FR" dirty="0"/>
              <a:t>D’où ça vient ?</a:t>
            </a:r>
          </a:p>
          <a:p>
            <a:pPr lvl="1"/>
            <a:r>
              <a:rPr lang="fr-FR" dirty="0"/>
              <a:t>Superposition en Afrique des cartes de faible prévalence du VIH et forte prévalence de la circoncision</a:t>
            </a:r>
            <a:r>
              <a:rPr lang="fr-FR" baseline="30000" dirty="0"/>
              <a:t>1</a:t>
            </a:r>
            <a:endParaRPr lang="fr-FR" dirty="0"/>
          </a:p>
          <a:p>
            <a:pPr lvl="2"/>
            <a:r>
              <a:rPr lang="fr-FR" dirty="0"/>
              <a:t>Est-ce pour des raisons sociales ?</a:t>
            </a:r>
          </a:p>
          <a:p>
            <a:pPr lvl="2"/>
            <a:r>
              <a:rPr lang="fr-FR" dirty="0"/>
              <a:t>Est-ce pour des raisons médicales ?</a:t>
            </a:r>
          </a:p>
          <a:p>
            <a:r>
              <a:rPr lang="fr-FR" dirty="0"/>
              <a:t>Comment le savoir ?</a:t>
            </a:r>
          </a:p>
          <a:p>
            <a:pPr lvl="1"/>
            <a:r>
              <a:rPr lang="fr-FR" dirty="0"/>
              <a:t>Essais cliniques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95941" y="5316258"/>
            <a:ext cx="2605638" cy="21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9242" tIns="39621" rIns="79242" bIns="39621">
            <a:spAutoFit/>
          </a:bodyPr>
          <a:lstStyle/>
          <a:p>
            <a:r>
              <a:rPr lang="fr-FR" sz="900" dirty="0"/>
              <a:t>1. </a:t>
            </a:r>
            <a:r>
              <a:rPr lang="fr-FR" sz="900" dirty="0" err="1"/>
              <a:t>Carael</a:t>
            </a:r>
            <a:r>
              <a:rPr lang="fr-FR" sz="900" dirty="0"/>
              <a:t> M, Holmes KK. AIDS 2001; 15 : S1–S4.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544689" y="244740"/>
            <a:ext cx="160032" cy="3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9242" tIns="39621" rIns="79242" bIns="39621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415926" y="5318125"/>
            <a:ext cx="8728075" cy="396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700"/>
              <a:t>1. Landovitz RJ. Topics in HIV Medicine 2007; 3 : 99-103. - 2.  Auvert </a:t>
            </a:r>
            <a:r>
              <a:rPr lang="fr-FR" sz="700" i="1"/>
              <a:t>et al. </a:t>
            </a:r>
            <a:r>
              <a:rPr lang="fr-FR" sz="700"/>
              <a:t>PLoS Med 2005 ; 2 : e298. - 3.  Bailey </a:t>
            </a:r>
            <a:r>
              <a:rPr lang="fr-FR" sz="700" i="1"/>
              <a:t>et al. </a:t>
            </a:r>
            <a:r>
              <a:rPr lang="fr-FR" sz="700"/>
              <a:t>Lancet 2007; 369 : 643-56. </a:t>
            </a:r>
            <a:br>
              <a:rPr lang="fr-FR" sz="700"/>
            </a:br>
            <a:r>
              <a:rPr lang="fr-FR" sz="700"/>
              <a:t>4. Gray </a:t>
            </a:r>
            <a:r>
              <a:rPr lang="fr-FR" sz="700" i="1"/>
              <a:t>et al. </a:t>
            </a:r>
            <a:r>
              <a:rPr lang="fr-FR" sz="700"/>
              <a:t>Lancet 2007; 369 : 657-66. </a:t>
            </a:r>
          </a:p>
        </p:txBody>
      </p:sp>
      <p:sp>
        <p:nvSpPr>
          <p:cNvPr id="26628" name="Rectangle 7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Arial" charset="0"/>
              </a:rPr>
              <a:t>Circoncision : synthèse des études randomisées</a:t>
            </a:r>
            <a:r>
              <a:rPr lang="fr-FR" baseline="30000" dirty="0">
                <a:latin typeface="Arial" charset="0"/>
              </a:rPr>
              <a:t>1</a:t>
            </a:r>
          </a:p>
        </p:txBody>
      </p:sp>
      <p:sp>
        <p:nvSpPr>
          <p:cNvPr id="26629" name="Rectangle 7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1800" dirty="0">
                <a:latin typeface="Arial" charset="0"/>
              </a:rPr>
              <a:t>Résultats comparatifs de 3 études randomisées menées en Afrique sur </a:t>
            </a:r>
            <a:r>
              <a:rPr lang="fr-FR" sz="1800" dirty="0" smtClean="0">
                <a:latin typeface="Arial" charset="0"/>
              </a:rPr>
              <a:t>l’impact </a:t>
            </a:r>
            <a:r>
              <a:rPr lang="fr-FR" sz="1800" dirty="0">
                <a:latin typeface="Arial" charset="0"/>
              </a:rPr>
              <a:t>de la circoncision sur la transmission du VIH de la femme à </a:t>
            </a:r>
            <a:r>
              <a:rPr lang="fr-FR" sz="1800" dirty="0" smtClean="0">
                <a:latin typeface="Arial" charset="0"/>
              </a:rPr>
              <a:t>l’homme</a:t>
            </a:r>
            <a:endParaRPr lang="fr-FR" sz="18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graphicFrame>
        <p:nvGraphicFramePr>
          <p:cNvPr id="266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6259972"/>
              </p:ext>
            </p:extLst>
          </p:nvPr>
        </p:nvGraphicFramePr>
        <p:xfrm>
          <a:off x="301753" y="2027062"/>
          <a:ext cx="8503919" cy="2683936"/>
        </p:xfrm>
        <a:graphic>
          <a:graphicData uri="http://schemas.openxmlformats.org/drawingml/2006/table">
            <a:tbl>
              <a:tblPr/>
              <a:tblGrid>
                <a:gridCol w="3066080"/>
                <a:gridCol w="2554326"/>
                <a:gridCol w="1481903"/>
                <a:gridCol w="1401610"/>
              </a:tblGrid>
              <a:tr h="291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Lieu de l</a:t>
                      </a:r>
                      <a:r>
                        <a:rPr kumimoji="0" lang="ja-JP" alt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’</a:t>
                      </a: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étude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Orange </a:t>
                      </a:r>
                      <a:r>
                        <a:rPr kumimoji="0" lang="fr-FR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Farm</a:t>
                      </a: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, Afrique du Sud</a:t>
                      </a:r>
                      <a:r>
                        <a:rPr kumimoji="0" lang="fr-FR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Rakai, Ouganda</a:t>
                      </a:r>
                      <a:r>
                        <a:rPr kumimoji="0" lang="fr-FR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Kisumu, Kenya</a:t>
                      </a:r>
                      <a:r>
                        <a:rPr kumimoji="0" lang="fr-FR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Habitat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Semi-urbain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Rural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Urbain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Taux de circoncision avant intervention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20%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16%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10%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Incidence du VIH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1,6%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1,0%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1,6%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Age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18-24 ans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15-49 ans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18-24 </a:t>
                      </a: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ans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Nombre de sujets randomisés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3 128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4 996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2 784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Arrêt prématuré de l</a:t>
                      </a:r>
                      <a:r>
                        <a:rPr kumimoji="0" lang="ja-JP" alt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’</a:t>
                      </a: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étude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Nov. 2006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Dec. 2006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Dec. 2006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Risque relatif de transmission (ITT)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0,40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0,49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0,47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Risque relatif de transmission (Per </a:t>
                      </a:r>
                      <a:r>
                        <a:rPr kumimoji="0" lang="fr-F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protoc</a:t>
                      </a: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.)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0,24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0,45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0,40</a:t>
                      </a:r>
                    </a:p>
                  </a:txBody>
                  <a:tcPr marT="38100" marB="381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8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406400"/>
          </a:xfrm>
        </p:spPr>
        <p:txBody>
          <a:bodyPr>
            <a:noAutofit/>
          </a:bodyPr>
          <a:lstStyle/>
          <a:p>
            <a:r>
              <a:rPr lang="fr-FR" sz="2000" dirty="0" smtClean="0"/>
              <a:t>D’énormes progrès en peu de temps… très variable d’un pays à l’autre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387475"/>
            <a:ext cx="58166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2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Le préservatif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sz="2100" dirty="0"/>
              <a:t>Utilisé de façon constante, quelle est l’effet du préservatif sur la transmission hétérosexuelle du VIH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934" y="1778000"/>
            <a:ext cx="8602133" cy="3365500"/>
          </a:xfrm>
        </p:spPr>
        <p:txBody>
          <a:bodyPr lIns="79242" tIns="39621" rIns="79242" bIns="39621"/>
          <a:lstStyle/>
          <a:p>
            <a:pPr marL="528279" indent="-528279">
              <a:lnSpc>
                <a:spcPct val="200000"/>
              </a:lnSpc>
              <a:buFont typeface="Arial" charset="0"/>
              <a:buAutoNum type="arabicPeriod"/>
            </a:pPr>
            <a:r>
              <a:rPr lang="fr-FR" sz="1700" dirty="0"/>
              <a:t>Le préservatif n’a jamais démontré scientifiquement son efficacité</a:t>
            </a:r>
          </a:p>
          <a:p>
            <a:pPr marL="528279" indent="-528279">
              <a:lnSpc>
                <a:spcPct val="200000"/>
              </a:lnSpc>
              <a:buFont typeface="Arial" charset="0"/>
              <a:buAutoNum type="arabicPeriod"/>
            </a:pPr>
            <a:r>
              <a:rPr lang="fr-FR" sz="1700" dirty="0"/>
              <a:t>Le préservatif diminue le risque de transmission du VIH de </a:t>
            </a:r>
            <a:r>
              <a:rPr lang="fr-FR" sz="1700" dirty="0" smtClean="0"/>
              <a:t>20-30%</a:t>
            </a:r>
            <a:endParaRPr lang="fr-FR" sz="1700" dirty="0"/>
          </a:p>
          <a:p>
            <a:pPr marL="528279" indent="-528279">
              <a:lnSpc>
                <a:spcPct val="200000"/>
              </a:lnSpc>
              <a:buFont typeface="Arial" charset="0"/>
              <a:buAutoNum type="arabicPeriod"/>
            </a:pPr>
            <a:r>
              <a:rPr lang="fr-FR" sz="1700" dirty="0"/>
              <a:t>Le préservatif diminue le risque de transmission du VIH de </a:t>
            </a:r>
            <a:r>
              <a:rPr lang="fr-FR" sz="1700" dirty="0" smtClean="0"/>
              <a:t>50-60%</a:t>
            </a:r>
            <a:endParaRPr lang="fr-FR" sz="1700" dirty="0"/>
          </a:p>
          <a:p>
            <a:pPr marL="528279" indent="-528279">
              <a:lnSpc>
                <a:spcPct val="200000"/>
              </a:lnSpc>
              <a:buFont typeface="Arial" charset="0"/>
              <a:buAutoNum type="arabicPeriod"/>
            </a:pPr>
            <a:r>
              <a:rPr lang="fr-FR" sz="1700" dirty="0"/>
              <a:t>Le préservatif diminue le risque de transmission du VIH de </a:t>
            </a:r>
            <a:r>
              <a:rPr lang="fr-FR" sz="1700" dirty="0" smtClean="0"/>
              <a:t>80-90%</a:t>
            </a:r>
            <a:endParaRPr lang="fr-FR" sz="1700" dirty="0"/>
          </a:p>
          <a:p>
            <a:pPr marL="528279" indent="-528279">
              <a:lnSpc>
                <a:spcPct val="200000"/>
              </a:lnSpc>
              <a:buFont typeface="Arial" charset="0"/>
              <a:buAutoNum type="arabicPeriod"/>
            </a:pPr>
            <a:r>
              <a:rPr lang="fr-FR" sz="1700" dirty="0"/>
              <a:t>Le préservatif diminue le risque de transmission du VIH de 100%</a:t>
            </a:r>
            <a:endParaRPr lang="fr-FR" altLang="ja-JP" sz="1700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sz="2100" dirty="0"/>
              <a:t>Utilisé de façon constante, quelle est l’effet du préservatif sur la transmission hétérosexuelle du VIH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467" y="1778000"/>
            <a:ext cx="8940800" cy="3365500"/>
          </a:xfrm>
        </p:spPr>
        <p:txBody>
          <a:bodyPr lIns="79242" tIns="39621" rIns="79242" bIns="39621"/>
          <a:lstStyle/>
          <a:p>
            <a:pPr marL="528279" indent="-528279">
              <a:lnSpc>
                <a:spcPct val="160000"/>
              </a:lnSpc>
              <a:buFont typeface="Arial" charset="0"/>
              <a:buAutoNum type="arabicPeriod"/>
            </a:pPr>
            <a:r>
              <a:rPr lang="fr-FR" sz="2100" dirty="0">
                <a:solidFill>
                  <a:srgbClr val="DDDDDD"/>
                </a:solidFill>
              </a:rPr>
              <a:t>Le préservatif n’a jamais démontré scientifiquement son efficacité</a:t>
            </a:r>
          </a:p>
          <a:p>
            <a:pPr marL="528279" indent="-528279">
              <a:lnSpc>
                <a:spcPct val="160000"/>
              </a:lnSpc>
              <a:buFont typeface="Arial" charset="0"/>
              <a:buAutoNum type="arabicPeriod"/>
            </a:pPr>
            <a:r>
              <a:rPr lang="fr-FR" sz="2100" dirty="0">
                <a:solidFill>
                  <a:srgbClr val="DDDDDD"/>
                </a:solidFill>
              </a:rPr>
              <a:t>Le préservatif diminue le risque de transmission du VIH de </a:t>
            </a:r>
            <a:r>
              <a:rPr lang="fr-FR" sz="2100" dirty="0" smtClean="0">
                <a:solidFill>
                  <a:srgbClr val="DDDDDD"/>
                </a:solidFill>
              </a:rPr>
              <a:t>20 - 30%</a:t>
            </a:r>
            <a:endParaRPr lang="fr-FR" sz="2100" dirty="0">
              <a:solidFill>
                <a:srgbClr val="DDDDDD"/>
              </a:solidFill>
            </a:endParaRPr>
          </a:p>
          <a:p>
            <a:pPr marL="528279" indent="-528279">
              <a:lnSpc>
                <a:spcPct val="160000"/>
              </a:lnSpc>
              <a:buFont typeface="Arial" charset="0"/>
              <a:buAutoNum type="arabicPeriod"/>
            </a:pPr>
            <a:r>
              <a:rPr lang="fr-FR" sz="2100" dirty="0">
                <a:solidFill>
                  <a:srgbClr val="DDDDDD"/>
                </a:solidFill>
              </a:rPr>
              <a:t>Le préservatif diminue le risque de transmission du VIH de </a:t>
            </a:r>
            <a:r>
              <a:rPr lang="fr-FR" sz="2100" dirty="0" smtClean="0">
                <a:solidFill>
                  <a:srgbClr val="DDDDDD"/>
                </a:solidFill>
              </a:rPr>
              <a:t>50-60%</a:t>
            </a:r>
            <a:endParaRPr lang="fr-FR" sz="2100" dirty="0"/>
          </a:p>
          <a:p>
            <a:pPr marL="528279" indent="-528279">
              <a:lnSpc>
                <a:spcPct val="160000"/>
              </a:lnSpc>
              <a:buFont typeface="Arial" charset="0"/>
              <a:buAutoNum type="arabicPeriod"/>
            </a:pPr>
            <a:r>
              <a:rPr lang="fr-FR" sz="2100" b="1" dirty="0"/>
              <a:t>Le préservatif diminue le risque de transmission du VIH de </a:t>
            </a:r>
            <a:r>
              <a:rPr lang="fr-FR" sz="2100" b="1" dirty="0" smtClean="0"/>
              <a:t>80-90%</a:t>
            </a:r>
            <a:endParaRPr lang="fr-FR" sz="2100" dirty="0"/>
          </a:p>
          <a:p>
            <a:pPr marL="528279" indent="-528279">
              <a:lnSpc>
                <a:spcPct val="160000"/>
              </a:lnSpc>
              <a:buFont typeface="Arial" charset="0"/>
              <a:buAutoNum type="arabicPeriod"/>
            </a:pPr>
            <a:r>
              <a:rPr lang="fr-FR" sz="2100" dirty="0">
                <a:solidFill>
                  <a:schemeClr val="bg1">
                    <a:lumMod val="75000"/>
                  </a:schemeClr>
                </a:solidFill>
              </a:rPr>
              <a:t>Le préservatif diminue le risque de transmission du VIH de 100%</a:t>
            </a:r>
            <a:endParaRPr lang="fr-FR" altLang="ja-JP" sz="2100" dirty="0">
              <a:solidFill>
                <a:schemeClr val="bg1">
                  <a:lumMod val="75000"/>
                </a:schemeClr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252527" y="1148404"/>
            <a:ext cx="8725952" cy="2907403"/>
            <a:chOff x="119" y="1008"/>
            <a:chExt cx="4112" cy="205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" y="1008"/>
              <a:ext cx="4113" cy="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129" y="1018"/>
              <a:ext cx="4096" cy="2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166635" y="3214936"/>
            <a:ext cx="5250001" cy="132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166635" y="2978856"/>
            <a:ext cx="5250001" cy="132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166635" y="2733492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166635" y="2489454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2166635" y="2245416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2166635" y="2009336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56246" y="175638"/>
            <a:ext cx="8231509" cy="69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120" tIns="39240" rIns="78120" bIns="39240"/>
          <a:lstStyle>
            <a:lvl1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2800" b="1" dirty="0" smtClean="0">
                <a:solidFill>
                  <a:srgbClr val="008B99"/>
                </a:solidFill>
                <a:latin typeface="Garamond" charset="0"/>
                <a:cs typeface="Lucida Sans Unicode" charset="0"/>
              </a:rPr>
              <a:t>Les préservatifs sont-ils efficaces contre l’infection à VIH en Afrique?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93853" y="4151299"/>
            <a:ext cx="8999699" cy="11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120" tIns="39240" rIns="78120" bIns="39240"/>
          <a:lstStyle>
            <a:lvl1pPr marL="292100" indent="-292100"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300"/>
              </a:spcBef>
              <a:buClr>
                <a:srgbClr val="008B99"/>
              </a:buClr>
              <a:buSzTx/>
              <a:buFont typeface="Wingdings" charset="0"/>
              <a:buChar char="§"/>
            </a:pP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Préservatifs utilisés </a:t>
            </a:r>
            <a:r>
              <a:rPr lang="fr-FR" sz="1100" b="1" dirty="0">
                <a:solidFill>
                  <a:srgbClr val="008B99"/>
                </a:solidFill>
                <a:cs typeface="Lucida Sans Unicode" charset="0"/>
              </a:rPr>
              <a:t>correctement et systématiquement</a:t>
            </a:r>
            <a:r>
              <a:rPr lang="fr-FR" sz="1100" b="1" i="1" dirty="0">
                <a:solidFill>
                  <a:srgbClr val="008000"/>
                </a:solidFill>
                <a:cs typeface="Lucida Sans Unicode" charset="0"/>
              </a:rPr>
              <a:t> </a:t>
            </a: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réduisent le risque de la transmission du VIH de 90-95% (comparé à la non-utilisation)</a:t>
            </a:r>
            <a:r>
              <a:rPr lang="fr-FR" sz="1100" dirty="0">
                <a:solidFill>
                  <a:srgbClr val="424344"/>
                </a:solidFill>
                <a:cs typeface="Lucida Sans Unicode" charset="0"/>
              </a:rPr>
              <a:t> </a:t>
            </a:r>
            <a:r>
              <a:rPr lang="fr-FR" sz="1050" dirty="0">
                <a:solidFill>
                  <a:srgbClr val="808284"/>
                </a:solidFill>
                <a:cs typeface="Lucida Sans Unicode" charset="0"/>
              </a:rPr>
              <a:t>(</a:t>
            </a:r>
            <a:r>
              <a:rPr lang="fr-FR" sz="1050" dirty="0" err="1">
                <a:solidFill>
                  <a:srgbClr val="808284"/>
                </a:solidFill>
                <a:cs typeface="Lucida Sans Unicode" charset="0"/>
              </a:rPr>
              <a:t>Pinkerton</a:t>
            </a:r>
            <a:r>
              <a:rPr lang="fr-FR" sz="1050" dirty="0">
                <a:solidFill>
                  <a:srgbClr val="808284"/>
                </a:solidFill>
                <a:cs typeface="Lucida Sans Unicode" charset="0"/>
              </a:rPr>
              <a:t> et al., Social Science and </a:t>
            </a:r>
            <a:r>
              <a:rPr lang="fr-FR" sz="1050" dirty="0" err="1">
                <a:solidFill>
                  <a:srgbClr val="808284"/>
                </a:solidFill>
                <a:cs typeface="Lucida Sans Unicode" charset="0"/>
              </a:rPr>
              <a:t>Medicine</a:t>
            </a:r>
            <a:r>
              <a:rPr lang="fr-FR" sz="1050" dirty="0">
                <a:solidFill>
                  <a:srgbClr val="808284"/>
                </a:solidFill>
                <a:cs typeface="Lucida Sans Unicode" charset="0"/>
              </a:rPr>
              <a:t> 1997)</a:t>
            </a:r>
          </a:p>
          <a:p>
            <a:pPr eaLnBrk="1" hangingPunct="1">
              <a:lnSpc>
                <a:spcPct val="90000"/>
              </a:lnSpc>
              <a:spcBef>
                <a:spcPts val="200"/>
              </a:spcBef>
              <a:buClrTx/>
              <a:buSzTx/>
              <a:buFont typeface="Wingdings" charset="0"/>
              <a:buChar char="§"/>
            </a:pPr>
            <a:endParaRPr lang="fr-FR" sz="600" dirty="0">
              <a:solidFill>
                <a:srgbClr val="808284"/>
              </a:solidFill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>
                <a:srgbClr val="008B99"/>
              </a:buClr>
              <a:buSzTx/>
              <a:buFont typeface="Wingdings" charset="0"/>
              <a:buChar char="§"/>
            </a:pP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Utilisation non systématique </a:t>
            </a:r>
            <a:r>
              <a:rPr lang="fr-FR" sz="1100" b="1" dirty="0">
                <a:solidFill>
                  <a:srgbClr val="424344"/>
                </a:solidFill>
              </a:rPr>
              <a:t>→ </a:t>
            </a: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peu ou pas du tout de réduction du risque</a:t>
            </a:r>
          </a:p>
          <a:p>
            <a:pPr eaLnBrk="1" hangingPunct="1">
              <a:lnSpc>
                <a:spcPct val="90000"/>
              </a:lnSpc>
              <a:spcBef>
                <a:spcPts val="200"/>
              </a:spcBef>
              <a:buClrTx/>
              <a:buSzTx/>
              <a:buFont typeface="Wingdings" charset="0"/>
              <a:buChar char="§"/>
            </a:pPr>
            <a:endParaRPr lang="fr-FR" sz="600" b="1" dirty="0">
              <a:solidFill>
                <a:srgbClr val="424344"/>
              </a:solidFill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Clr>
                <a:srgbClr val="008B99"/>
              </a:buClr>
              <a:buSzTx/>
              <a:buFont typeface="Wingdings" charset="0"/>
              <a:buChar char="§"/>
            </a:pPr>
            <a:r>
              <a:rPr lang="fr-FR" sz="1100" dirty="0">
                <a:solidFill>
                  <a:srgbClr val="424344"/>
                </a:solidFill>
                <a:cs typeface="Lucida Sans Unicode" charset="0"/>
              </a:rPr>
              <a:t>” </a:t>
            </a:r>
            <a:r>
              <a:rPr lang="fr-FR" sz="1100" b="1" i="1" dirty="0">
                <a:solidFill>
                  <a:srgbClr val="424344"/>
                </a:solidFill>
                <a:cs typeface="Lucida Sans Unicode" charset="0"/>
              </a:rPr>
              <a:t>Il n’y a à ce jour aucun exemples avérés d’épidémies généralisées qui auraient été freinées par des programmes de prévention basés uniquement sur la promotion du préservatif</a:t>
            </a:r>
            <a:r>
              <a:rPr lang="fr-FR" sz="1100" dirty="0">
                <a:solidFill>
                  <a:srgbClr val="424344"/>
                </a:solidFill>
                <a:cs typeface="Lucida Sans Unicode" charset="0"/>
              </a:rPr>
              <a:t>” </a:t>
            </a:r>
            <a:r>
              <a:rPr lang="en-US" sz="1050" dirty="0">
                <a:solidFill>
                  <a:srgbClr val="808284"/>
                </a:solidFill>
                <a:cs typeface="Lucida Sans Unicode" charset="0"/>
              </a:rPr>
              <a:t>(Ahmed et al., </a:t>
            </a:r>
            <a:r>
              <a:rPr lang="en-US" sz="1050" i="1" dirty="0">
                <a:solidFill>
                  <a:srgbClr val="808284"/>
                </a:solidFill>
                <a:cs typeface="Lucida Sans Unicode" charset="0"/>
              </a:rPr>
              <a:t>AIDS </a:t>
            </a:r>
            <a:r>
              <a:rPr lang="en-US" sz="1050" dirty="0" smtClean="0">
                <a:solidFill>
                  <a:srgbClr val="808284"/>
                </a:solidFill>
                <a:cs typeface="Lucida Sans Unicode" charset="0"/>
              </a:rPr>
              <a:t>2001 - Hearst </a:t>
            </a:r>
            <a:r>
              <a:rPr lang="en-US" sz="1050" dirty="0">
                <a:solidFill>
                  <a:srgbClr val="808284"/>
                </a:solidFill>
                <a:cs typeface="Lucida Sans Unicode" charset="0"/>
              </a:rPr>
              <a:t>and Chen, 2003, 2004)</a:t>
            </a: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2166635" y="3458974"/>
            <a:ext cx="5250001" cy="132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2166635" y="1765298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2166635" y="1521260"/>
            <a:ext cx="5250001" cy="1937715"/>
          </a:xfrm>
          <a:prstGeom prst="rect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3422900" y="3328997"/>
            <a:ext cx="106103" cy="64989"/>
          </a:xfrm>
          <a:custGeom>
            <a:avLst/>
            <a:gdLst>
              <a:gd name="T0" fmla="*/ 25 w 50"/>
              <a:gd name="T1" fmla="*/ 0 h 49"/>
              <a:gd name="T2" fmla="*/ 50 w 50"/>
              <a:gd name="T3" fmla="*/ 24 h 49"/>
              <a:gd name="T4" fmla="*/ 25 w 50"/>
              <a:gd name="T5" fmla="*/ 49 h 49"/>
              <a:gd name="T6" fmla="*/ 0 w 50"/>
              <a:gd name="T7" fmla="*/ 24 h 49"/>
              <a:gd name="T8" fmla="*/ 25 w 50"/>
              <a:gd name="T9" fmla="*/ 0 h 49"/>
              <a:gd name="T10" fmla="*/ 0 w 50"/>
              <a:gd name="T11" fmla="*/ 0 h 49"/>
              <a:gd name="T12" fmla="*/ 50 w 50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50" h="49">
                <a:moveTo>
                  <a:pt x="25" y="0"/>
                </a:moveTo>
                <a:lnTo>
                  <a:pt x="50" y="24"/>
                </a:lnTo>
                <a:lnTo>
                  <a:pt x="25" y="49"/>
                </a:lnTo>
                <a:lnTo>
                  <a:pt x="0" y="24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5177851" y="1684393"/>
            <a:ext cx="103982" cy="64989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3422900" y="3035887"/>
            <a:ext cx="106103" cy="64988"/>
          </a:xfrm>
          <a:custGeom>
            <a:avLst/>
            <a:gdLst>
              <a:gd name="T0" fmla="*/ 25 w 50"/>
              <a:gd name="T1" fmla="*/ 0 h 49"/>
              <a:gd name="T2" fmla="*/ 50 w 50"/>
              <a:gd name="T3" fmla="*/ 24 h 49"/>
              <a:gd name="T4" fmla="*/ 25 w 50"/>
              <a:gd name="T5" fmla="*/ 49 h 49"/>
              <a:gd name="T6" fmla="*/ 0 w 50"/>
              <a:gd name="T7" fmla="*/ 24 h 49"/>
              <a:gd name="T8" fmla="*/ 25 w 50"/>
              <a:gd name="T9" fmla="*/ 0 h 49"/>
              <a:gd name="T10" fmla="*/ 0 w 50"/>
              <a:gd name="T11" fmla="*/ 0 h 49"/>
              <a:gd name="T12" fmla="*/ 50 w 50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50" h="49">
                <a:moveTo>
                  <a:pt x="25" y="0"/>
                </a:moveTo>
                <a:lnTo>
                  <a:pt x="50" y="24"/>
                </a:lnTo>
                <a:lnTo>
                  <a:pt x="25" y="49"/>
                </a:lnTo>
                <a:lnTo>
                  <a:pt x="0" y="24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6" name="AutoShape 18"/>
          <p:cNvSpPr>
            <a:spLocks noChangeArrowheads="1"/>
          </p:cNvSpPr>
          <p:nvPr/>
        </p:nvSpPr>
        <p:spPr bwMode="auto">
          <a:xfrm>
            <a:off x="2992119" y="3230851"/>
            <a:ext cx="103982" cy="64989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5 h 49"/>
              <a:gd name="T4" fmla="*/ 24 w 49"/>
              <a:gd name="T5" fmla="*/ 49 h 49"/>
              <a:gd name="T6" fmla="*/ 0 w 49"/>
              <a:gd name="T7" fmla="*/ 25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5"/>
                </a:lnTo>
                <a:lnTo>
                  <a:pt x="24" y="49"/>
                </a:lnTo>
                <a:lnTo>
                  <a:pt x="0" y="25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7" name="AutoShape 19"/>
          <p:cNvSpPr>
            <a:spLocks noChangeArrowheads="1"/>
          </p:cNvSpPr>
          <p:nvPr/>
        </p:nvSpPr>
        <p:spPr bwMode="auto">
          <a:xfrm>
            <a:off x="4744948" y="2750733"/>
            <a:ext cx="103982" cy="64989"/>
          </a:xfrm>
          <a:custGeom>
            <a:avLst/>
            <a:gdLst>
              <a:gd name="T0" fmla="*/ 25 w 49"/>
              <a:gd name="T1" fmla="*/ 0 h 49"/>
              <a:gd name="T2" fmla="*/ 49 w 49"/>
              <a:gd name="T3" fmla="*/ 24 h 49"/>
              <a:gd name="T4" fmla="*/ 25 w 49"/>
              <a:gd name="T5" fmla="*/ 49 h 49"/>
              <a:gd name="T6" fmla="*/ 0 w 49"/>
              <a:gd name="T7" fmla="*/ 24 h 49"/>
              <a:gd name="T8" fmla="*/ 25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5" y="0"/>
                </a:moveTo>
                <a:lnTo>
                  <a:pt x="49" y="24"/>
                </a:lnTo>
                <a:lnTo>
                  <a:pt x="25" y="49"/>
                </a:lnTo>
                <a:lnTo>
                  <a:pt x="0" y="24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8" name="AutoShape 20"/>
          <p:cNvSpPr>
            <a:spLocks noChangeArrowheads="1"/>
          </p:cNvSpPr>
          <p:nvPr/>
        </p:nvSpPr>
        <p:spPr bwMode="auto">
          <a:xfrm>
            <a:off x="3422900" y="3376744"/>
            <a:ext cx="106103" cy="66315"/>
          </a:xfrm>
          <a:custGeom>
            <a:avLst/>
            <a:gdLst>
              <a:gd name="T0" fmla="*/ 25 w 50"/>
              <a:gd name="T1" fmla="*/ 0 h 50"/>
              <a:gd name="T2" fmla="*/ 50 w 50"/>
              <a:gd name="T3" fmla="*/ 25 h 50"/>
              <a:gd name="T4" fmla="*/ 25 w 50"/>
              <a:gd name="T5" fmla="*/ 50 h 50"/>
              <a:gd name="T6" fmla="*/ 0 w 50"/>
              <a:gd name="T7" fmla="*/ 25 h 50"/>
              <a:gd name="T8" fmla="*/ 25 w 50"/>
              <a:gd name="T9" fmla="*/ 0 h 50"/>
              <a:gd name="T10" fmla="*/ 0 w 50"/>
              <a:gd name="T11" fmla="*/ 0 h 50"/>
              <a:gd name="T12" fmla="*/ 50 w 50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9" name="AutoShape 21"/>
          <p:cNvSpPr>
            <a:spLocks noChangeArrowheads="1"/>
          </p:cNvSpPr>
          <p:nvPr/>
        </p:nvSpPr>
        <p:spPr bwMode="auto">
          <a:xfrm>
            <a:off x="5177851" y="2457623"/>
            <a:ext cx="103982" cy="64988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0" name="AutoShape 22"/>
          <p:cNvSpPr>
            <a:spLocks noChangeArrowheads="1"/>
          </p:cNvSpPr>
          <p:nvPr/>
        </p:nvSpPr>
        <p:spPr bwMode="auto">
          <a:xfrm>
            <a:off x="3868535" y="2652587"/>
            <a:ext cx="103981" cy="64989"/>
          </a:xfrm>
          <a:custGeom>
            <a:avLst/>
            <a:gdLst>
              <a:gd name="T0" fmla="*/ 25 w 49"/>
              <a:gd name="T1" fmla="*/ 0 h 49"/>
              <a:gd name="T2" fmla="*/ 49 w 49"/>
              <a:gd name="T3" fmla="*/ 25 h 49"/>
              <a:gd name="T4" fmla="*/ 25 w 49"/>
              <a:gd name="T5" fmla="*/ 49 h 49"/>
              <a:gd name="T6" fmla="*/ 0 w 49"/>
              <a:gd name="T7" fmla="*/ 25 h 49"/>
              <a:gd name="T8" fmla="*/ 25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5" y="0"/>
                </a:moveTo>
                <a:lnTo>
                  <a:pt x="49" y="25"/>
                </a:lnTo>
                <a:lnTo>
                  <a:pt x="25" y="49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1" name="AutoShape 23"/>
          <p:cNvSpPr>
            <a:spLocks noChangeArrowheads="1"/>
          </p:cNvSpPr>
          <p:nvPr/>
        </p:nvSpPr>
        <p:spPr bwMode="auto">
          <a:xfrm>
            <a:off x="3868535" y="3132706"/>
            <a:ext cx="103981" cy="64989"/>
          </a:xfrm>
          <a:custGeom>
            <a:avLst/>
            <a:gdLst>
              <a:gd name="T0" fmla="*/ 25 w 49"/>
              <a:gd name="T1" fmla="*/ 0 h 49"/>
              <a:gd name="T2" fmla="*/ 49 w 49"/>
              <a:gd name="T3" fmla="*/ 25 h 49"/>
              <a:gd name="T4" fmla="*/ 25 w 49"/>
              <a:gd name="T5" fmla="*/ 49 h 49"/>
              <a:gd name="T6" fmla="*/ 0 w 49"/>
              <a:gd name="T7" fmla="*/ 25 h 49"/>
              <a:gd name="T8" fmla="*/ 25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5" y="0"/>
                </a:moveTo>
                <a:lnTo>
                  <a:pt x="49" y="25"/>
                </a:lnTo>
                <a:lnTo>
                  <a:pt x="25" y="49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4301437" y="2457623"/>
            <a:ext cx="103981" cy="64988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>
            <a:off x="6487169" y="2213585"/>
            <a:ext cx="103981" cy="64988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012836" y="2595557"/>
            <a:ext cx="732113" cy="1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036178" y="2620756"/>
            <a:ext cx="60350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Tanzanie</a:t>
            </a: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3567201" y="2978856"/>
            <a:ext cx="825485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3592665" y="3002729"/>
            <a:ext cx="69517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Cameroun</a:t>
            </a: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3070636" y="3100875"/>
            <a:ext cx="551738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2567705" y="3073023"/>
            <a:ext cx="43601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Ghana</a:t>
            </a: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3554468" y="3368786"/>
            <a:ext cx="668451" cy="1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2756570" y="3335629"/>
            <a:ext cx="52578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Sénégal</a:t>
            </a:r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3622374" y="3222894"/>
            <a:ext cx="483832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3618130" y="3275946"/>
            <a:ext cx="39754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Benin</a:t>
            </a:r>
          </a:p>
        </p:txBody>
      </p:sp>
      <p:sp>
        <p:nvSpPr>
          <p:cNvPr id="17444" name="Rectangle 36"/>
          <p:cNvSpPr>
            <a:spLocks noChangeArrowheads="1"/>
          </p:cNvSpPr>
          <p:nvPr/>
        </p:nvSpPr>
        <p:spPr bwMode="auto">
          <a:xfrm>
            <a:off x="4053153" y="3124748"/>
            <a:ext cx="628133" cy="1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4080742" y="3102201"/>
            <a:ext cx="51296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Uganda</a:t>
            </a: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4443614" y="2400592"/>
            <a:ext cx="604791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4469079" y="2347540"/>
            <a:ext cx="49649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Zambie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4889250" y="2693703"/>
            <a:ext cx="539006" cy="1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9" name="Rectangle 41"/>
          <p:cNvSpPr>
            <a:spLocks noChangeArrowheads="1"/>
          </p:cNvSpPr>
          <p:nvPr/>
        </p:nvSpPr>
        <p:spPr bwMode="auto">
          <a:xfrm>
            <a:off x="4918959" y="2757365"/>
            <a:ext cx="41502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Kenya</a:t>
            </a:r>
          </a:p>
        </p:txBody>
      </p:sp>
      <p:sp>
        <p:nvSpPr>
          <p:cNvPr id="17450" name="Rectangle 42"/>
          <p:cNvSpPr>
            <a:spLocks noChangeArrowheads="1"/>
          </p:cNvSpPr>
          <p:nvPr/>
        </p:nvSpPr>
        <p:spPr bwMode="auto">
          <a:xfrm>
            <a:off x="5320030" y="2400592"/>
            <a:ext cx="984640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5347617" y="2347540"/>
            <a:ext cx="143876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Afrique du sud</a:t>
            </a:r>
          </a:p>
        </p:txBody>
      </p:sp>
      <p:sp>
        <p:nvSpPr>
          <p:cNvPr id="17452" name="Rectangle 44"/>
          <p:cNvSpPr>
            <a:spLocks noChangeArrowheads="1"/>
          </p:cNvSpPr>
          <p:nvPr/>
        </p:nvSpPr>
        <p:spPr bwMode="auto">
          <a:xfrm>
            <a:off x="5320031" y="1627363"/>
            <a:ext cx="800020" cy="1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53" name="Rectangle 45"/>
          <p:cNvSpPr>
            <a:spLocks noChangeArrowheads="1"/>
          </p:cNvSpPr>
          <p:nvPr/>
        </p:nvSpPr>
        <p:spPr bwMode="auto">
          <a:xfrm>
            <a:off x="5349739" y="1651236"/>
            <a:ext cx="6540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Botswana</a:t>
            </a:r>
          </a:p>
        </p:txBody>
      </p:sp>
      <p:sp>
        <p:nvSpPr>
          <p:cNvPr id="17454" name="Rectangle 46"/>
          <p:cNvSpPr>
            <a:spLocks noChangeArrowheads="1"/>
          </p:cNvSpPr>
          <p:nvPr/>
        </p:nvSpPr>
        <p:spPr bwMode="auto">
          <a:xfrm>
            <a:off x="6629347" y="2156554"/>
            <a:ext cx="812753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55" name="Rectangle 47"/>
          <p:cNvSpPr>
            <a:spLocks noChangeArrowheads="1"/>
          </p:cNvSpPr>
          <p:nvPr/>
        </p:nvSpPr>
        <p:spPr bwMode="auto">
          <a:xfrm>
            <a:off x="6485046" y="2080955"/>
            <a:ext cx="68998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Zimbabwe</a:t>
            </a:r>
          </a:p>
        </p:txBody>
      </p:sp>
      <p:sp>
        <p:nvSpPr>
          <p:cNvPr id="17456" name="Rectangle 48"/>
          <p:cNvSpPr>
            <a:spLocks noChangeArrowheads="1"/>
          </p:cNvSpPr>
          <p:nvPr/>
        </p:nvSpPr>
        <p:spPr bwMode="auto">
          <a:xfrm rot="180000">
            <a:off x="1925941" y="3351389"/>
            <a:ext cx="1079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0</a:t>
            </a:r>
          </a:p>
        </p:txBody>
      </p:sp>
      <p:sp>
        <p:nvSpPr>
          <p:cNvPr id="17457" name="Rectangle 49"/>
          <p:cNvSpPr>
            <a:spLocks noChangeArrowheads="1"/>
          </p:cNvSpPr>
          <p:nvPr/>
        </p:nvSpPr>
        <p:spPr bwMode="auto">
          <a:xfrm rot="180000">
            <a:off x="1933793" y="3107351"/>
            <a:ext cx="921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5</a:t>
            </a:r>
          </a:p>
        </p:txBody>
      </p:sp>
      <p:sp>
        <p:nvSpPr>
          <p:cNvPr id="17458" name="Rectangle 50"/>
          <p:cNvSpPr>
            <a:spLocks noChangeArrowheads="1"/>
          </p:cNvSpPr>
          <p:nvPr/>
        </p:nvSpPr>
        <p:spPr bwMode="auto">
          <a:xfrm>
            <a:off x="1818614" y="2882037"/>
            <a:ext cx="18326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10</a:t>
            </a:r>
          </a:p>
        </p:txBody>
      </p:sp>
      <p:sp>
        <p:nvSpPr>
          <p:cNvPr id="17459" name="Rectangle 51"/>
          <p:cNvSpPr>
            <a:spLocks noChangeArrowheads="1"/>
          </p:cNvSpPr>
          <p:nvPr/>
        </p:nvSpPr>
        <p:spPr bwMode="auto">
          <a:xfrm>
            <a:off x="1818614" y="2637999"/>
            <a:ext cx="1675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15</a:t>
            </a:r>
          </a:p>
        </p:txBody>
      </p:sp>
      <p:sp>
        <p:nvSpPr>
          <p:cNvPr id="17460" name="Rectangle 52"/>
          <p:cNvSpPr>
            <a:spLocks noChangeArrowheads="1"/>
          </p:cNvSpPr>
          <p:nvPr/>
        </p:nvSpPr>
        <p:spPr bwMode="auto">
          <a:xfrm>
            <a:off x="1818614" y="2393961"/>
            <a:ext cx="20518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20</a:t>
            </a:r>
          </a:p>
        </p:txBody>
      </p:sp>
      <p:sp>
        <p:nvSpPr>
          <p:cNvPr id="17461" name="Rectangle 53"/>
          <p:cNvSpPr>
            <a:spLocks noChangeArrowheads="1"/>
          </p:cNvSpPr>
          <p:nvPr/>
        </p:nvSpPr>
        <p:spPr bwMode="auto">
          <a:xfrm>
            <a:off x="1818614" y="2148596"/>
            <a:ext cx="19236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25</a:t>
            </a: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1818614" y="1912516"/>
            <a:ext cx="20400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30</a:t>
            </a:r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1818614" y="1668478"/>
            <a:ext cx="1883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35</a:t>
            </a:r>
          </a:p>
        </p:txBody>
      </p:sp>
      <p:sp>
        <p:nvSpPr>
          <p:cNvPr id="17464" name="Rectangle 56"/>
          <p:cNvSpPr>
            <a:spLocks noChangeArrowheads="1"/>
          </p:cNvSpPr>
          <p:nvPr/>
        </p:nvSpPr>
        <p:spPr bwMode="auto">
          <a:xfrm>
            <a:off x="1818614" y="1424440"/>
            <a:ext cx="20783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40</a:t>
            </a:r>
          </a:p>
        </p:txBody>
      </p:sp>
      <p:sp>
        <p:nvSpPr>
          <p:cNvPr id="17465" name="Rectangle 57"/>
          <p:cNvSpPr>
            <a:spLocks noChangeArrowheads="1"/>
          </p:cNvSpPr>
          <p:nvPr/>
        </p:nvSpPr>
        <p:spPr bwMode="auto">
          <a:xfrm>
            <a:off x="2128438" y="3547836"/>
            <a:ext cx="8991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0</a:t>
            </a:r>
          </a:p>
        </p:txBody>
      </p:sp>
      <p:sp>
        <p:nvSpPr>
          <p:cNvPr id="17466" name="Rectangle 58"/>
          <p:cNvSpPr>
            <a:spLocks noChangeArrowheads="1"/>
          </p:cNvSpPr>
          <p:nvPr/>
        </p:nvSpPr>
        <p:spPr bwMode="auto">
          <a:xfrm>
            <a:off x="3004851" y="3547836"/>
            <a:ext cx="803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2</a:t>
            </a:r>
          </a:p>
        </p:txBody>
      </p:sp>
      <p:sp>
        <p:nvSpPr>
          <p:cNvPr id="17467" name="Rectangle 59"/>
          <p:cNvSpPr>
            <a:spLocks noChangeArrowheads="1"/>
          </p:cNvSpPr>
          <p:nvPr/>
        </p:nvSpPr>
        <p:spPr bwMode="auto">
          <a:xfrm>
            <a:off x="3881267" y="3547836"/>
            <a:ext cx="8328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4</a:t>
            </a:r>
          </a:p>
        </p:txBody>
      </p:sp>
      <p:sp>
        <p:nvSpPr>
          <p:cNvPr id="17468" name="Rectangle 60"/>
          <p:cNvSpPr>
            <a:spLocks noChangeArrowheads="1"/>
          </p:cNvSpPr>
          <p:nvPr/>
        </p:nvSpPr>
        <p:spPr bwMode="auto">
          <a:xfrm>
            <a:off x="4759804" y="3547836"/>
            <a:ext cx="8309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6</a:t>
            </a:r>
          </a:p>
        </p:txBody>
      </p:sp>
      <p:sp>
        <p:nvSpPr>
          <p:cNvPr id="17469" name="Rectangle 61"/>
          <p:cNvSpPr>
            <a:spLocks noChangeArrowheads="1"/>
          </p:cNvSpPr>
          <p:nvPr/>
        </p:nvSpPr>
        <p:spPr bwMode="auto">
          <a:xfrm>
            <a:off x="5623485" y="3547836"/>
            <a:ext cx="867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8</a:t>
            </a:r>
          </a:p>
        </p:txBody>
      </p:sp>
      <p:sp>
        <p:nvSpPr>
          <p:cNvPr id="17470" name="Rectangle 62"/>
          <p:cNvSpPr>
            <a:spLocks noChangeArrowheads="1"/>
          </p:cNvSpPr>
          <p:nvPr/>
        </p:nvSpPr>
        <p:spPr bwMode="auto">
          <a:xfrm>
            <a:off x="6446848" y="3547836"/>
            <a:ext cx="15272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10</a:t>
            </a:r>
          </a:p>
        </p:txBody>
      </p:sp>
      <p:sp>
        <p:nvSpPr>
          <p:cNvPr id="17471" name="Rectangle 63"/>
          <p:cNvSpPr>
            <a:spLocks noChangeArrowheads="1"/>
          </p:cNvSpPr>
          <p:nvPr/>
        </p:nvSpPr>
        <p:spPr bwMode="auto">
          <a:xfrm>
            <a:off x="7325385" y="3547836"/>
            <a:ext cx="14314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12</a:t>
            </a:r>
          </a:p>
        </p:txBody>
      </p:sp>
      <p:sp>
        <p:nvSpPr>
          <p:cNvPr id="17472" name="Rectangle 64"/>
          <p:cNvSpPr>
            <a:spLocks noChangeArrowheads="1"/>
          </p:cNvSpPr>
          <p:nvPr/>
        </p:nvSpPr>
        <p:spPr bwMode="auto">
          <a:xfrm>
            <a:off x="1962915" y="3760043"/>
            <a:ext cx="44911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Nombre annuel de préservatifs par homme âgés de 15-49</a:t>
            </a:r>
          </a:p>
        </p:txBody>
      </p:sp>
      <p:sp>
        <p:nvSpPr>
          <p:cNvPr id="17473" name="Rectangle 65"/>
          <p:cNvSpPr>
            <a:spLocks noChangeArrowheads="1"/>
          </p:cNvSpPr>
          <p:nvPr/>
        </p:nvSpPr>
        <p:spPr bwMode="auto">
          <a:xfrm rot="16200000">
            <a:off x="412750" y="2335038"/>
            <a:ext cx="23236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b="1">
                <a:solidFill>
                  <a:srgbClr val="424344"/>
                </a:solidFill>
                <a:cs typeface="Arial" charset="0"/>
              </a:rPr>
              <a:t>Prévalence VIH (%)</a:t>
            </a:r>
          </a:p>
        </p:txBody>
      </p:sp>
    </p:spTree>
    <p:extLst>
      <p:ext uri="{BB962C8B-B14F-4D97-AF65-F5344CB8AC3E}">
        <p14:creationId xmlns:p14="http://schemas.microsoft.com/office/powerpoint/2010/main" val="9452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Multiples causes de non utilisation du préservatif…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2738648"/>
          </a:xfrm>
        </p:spPr>
        <p:txBody>
          <a:bodyPr/>
          <a:lstStyle/>
          <a:p>
            <a:r>
              <a:rPr lang="fr-FR" dirty="0" smtClean="0">
                <a:latin typeface="Arial" charset="0"/>
                <a:cs typeface="Lucida Sans Unicode" charset="0"/>
              </a:rPr>
              <a:t>Disponibilité insuffisante</a:t>
            </a:r>
          </a:p>
          <a:p>
            <a:r>
              <a:rPr lang="fr-FR" dirty="0" smtClean="0">
                <a:latin typeface="Arial" charset="0"/>
                <a:cs typeface="Lucida Sans Unicode" charset="0"/>
              </a:rPr>
              <a:t>Coût</a:t>
            </a:r>
          </a:p>
          <a:p>
            <a:r>
              <a:rPr lang="fr-FR" dirty="0" smtClean="0">
                <a:latin typeface="Arial" charset="0"/>
                <a:cs typeface="Lucida Sans Unicode" charset="0"/>
              </a:rPr>
              <a:t>Sous </a:t>
            </a:r>
            <a:r>
              <a:rPr lang="fr-FR" dirty="0">
                <a:latin typeface="Arial" charset="0"/>
                <a:cs typeface="Lucida Sans Unicode" charset="0"/>
              </a:rPr>
              <a:t>estimation du risque </a:t>
            </a:r>
            <a:r>
              <a:rPr lang="fr-FR" dirty="0" smtClean="0">
                <a:latin typeface="Arial" charset="0"/>
                <a:cs typeface="Lucida Sans Unicode" charset="0"/>
              </a:rPr>
              <a:t>d’infection</a:t>
            </a:r>
          </a:p>
          <a:p>
            <a:r>
              <a:rPr lang="fr-FR" dirty="0">
                <a:latin typeface="Arial" charset="0"/>
                <a:cs typeface="Lucida Sans Unicode" charset="0"/>
              </a:rPr>
              <a:t>N</a:t>
            </a:r>
            <a:r>
              <a:rPr lang="fr-FR" dirty="0" smtClean="0">
                <a:latin typeface="Arial" charset="0"/>
                <a:cs typeface="Lucida Sans Unicode" charset="0"/>
              </a:rPr>
              <a:t>ormes sociales, religieuses, culturelles </a:t>
            </a:r>
            <a:r>
              <a:rPr lang="fr-FR" dirty="0">
                <a:latin typeface="Arial" charset="0"/>
                <a:cs typeface="Lucida Sans Unicode" charset="0"/>
              </a:rPr>
              <a:t>limitant l’acceptabilité du préservatif.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8375" y="4162079"/>
            <a:ext cx="7682343" cy="58477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Calibri"/>
                <a:cs typeface="Calibri"/>
                <a:sym typeface="Wingdings"/>
              </a:rPr>
              <a:t> Non usage ou non systématique</a:t>
            </a:r>
            <a:endParaRPr lang="fr-FR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0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770945" y="4132792"/>
            <a:ext cx="5413022" cy="1323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1770945" y="3545417"/>
            <a:ext cx="5413022" cy="1323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770945" y="2948782"/>
            <a:ext cx="5413022" cy="1323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770945" y="2360084"/>
            <a:ext cx="5413022" cy="1323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1770945" y="1763449"/>
            <a:ext cx="5413022" cy="132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1770945" y="1763449"/>
            <a:ext cx="1411" cy="296597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1770945" y="4729428"/>
            <a:ext cx="5413022" cy="132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1770945" y="4729428"/>
            <a:ext cx="1411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2542822" y="4729428"/>
            <a:ext cx="1412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3314701" y="4729428"/>
            <a:ext cx="2822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V="1">
            <a:off x="4086578" y="4729428"/>
            <a:ext cx="1412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V="1">
            <a:off x="4868333" y="4729428"/>
            <a:ext cx="1412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5641622" y="4729428"/>
            <a:ext cx="0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V="1">
            <a:off x="6412089" y="4729428"/>
            <a:ext cx="1412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7183967" y="4729428"/>
            <a:ext cx="1411" cy="1137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2161823" y="2080948"/>
            <a:ext cx="4631267" cy="1697302"/>
          </a:xfrm>
          <a:custGeom>
            <a:avLst/>
            <a:gdLst>
              <a:gd name="T0" fmla="*/ 0 w 522"/>
              <a:gd name="T1" fmla="*/ 0 h 182"/>
              <a:gd name="T2" fmla="*/ 87 w 522"/>
              <a:gd name="T3" fmla="*/ 32 h 182"/>
              <a:gd name="T4" fmla="*/ 174 w 522"/>
              <a:gd name="T5" fmla="*/ 67 h 182"/>
              <a:gd name="T6" fmla="*/ 261 w 522"/>
              <a:gd name="T7" fmla="*/ 115 h 182"/>
              <a:gd name="T8" fmla="*/ 348 w 522"/>
              <a:gd name="T9" fmla="*/ 119 h 182"/>
              <a:gd name="T10" fmla="*/ 435 w 522"/>
              <a:gd name="T11" fmla="*/ 119 h 182"/>
              <a:gd name="T12" fmla="*/ 522 w 522"/>
              <a:gd name="T13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2" h="182">
                <a:moveTo>
                  <a:pt x="0" y="0"/>
                </a:moveTo>
                <a:lnTo>
                  <a:pt x="87" y="32"/>
                </a:lnTo>
                <a:lnTo>
                  <a:pt x="174" y="67"/>
                </a:lnTo>
                <a:lnTo>
                  <a:pt x="261" y="115"/>
                </a:lnTo>
                <a:lnTo>
                  <a:pt x="348" y="119"/>
                </a:lnTo>
                <a:lnTo>
                  <a:pt x="435" y="119"/>
                </a:lnTo>
                <a:lnTo>
                  <a:pt x="522" y="182"/>
                </a:lnTo>
              </a:path>
            </a:pathLst>
          </a:custGeom>
          <a:noFill/>
          <a:ln w="762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2116667" y="2034646"/>
            <a:ext cx="121356" cy="113771"/>
          </a:xfrm>
          <a:custGeom>
            <a:avLst/>
            <a:gdLst>
              <a:gd name="T0" fmla="*/ 32 w 63"/>
              <a:gd name="T1" fmla="*/ 0 h 70"/>
              <a:gd name="T2" fmla="*/ 63 w 63"/>
              <a:gd name="T3" fmla="*/ 70 h 70"/>
              <a:gd name="T4" fmla="*/ 0 w 63"/>
              <a:gd name="T5" fmla="*/ 70 h 70"/>
              <a:gd name="T6" fmla="*/ 32 w 63"/>
              <a:gd name="T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70">
                <a:moveTo>
                  <a:pt x="32" y="0"/>
                </a:moveTo>
                <a:lnTo>
                  <a:pt x="63" y="70"/>
                </a:lnTo>
                <a:lnTo>
                  <a:pt x="0" y="70"/>
                </a:lnTo>
                <a:lnTo>
                  <a:pt x="32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2889956" y="2332303"/>
            <a:ext cx="122767" cy="113771"/>
          </a:xfrm>
          <a:custGeom>
            <a:avLst/>
            <a:gdLst>
              <a:gd name="T0" fmla="*/ 31 w 62"/>
              <a:gd name="T1" fmla="*/ 0 h 71"/>
              <a:gd name="T2" fmla="*/ 62 w 62"/>
              <a:gd name="T3" fmla="*/ 71 h 71"/>
              <a:gd name="T4" fmla="*/ 0 w 62"/>
              <a:gd name="T5" fmla="*/ 71 h 71"/>
              <a:gd name="T6" fmla="*/ 31 w 62"/>
              <a:gd name="T7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71">
                <a:moveTo>
                  <a:pt x="31" y="0"/>
                </a:moveTo>
                <a:lnTo>
                  <a:pt x="62" y="71"/>
                </a:lnTo>
                <a:lnTo>
                  <a:pt x="0" y="71"/>
                </a:lnTo>
                <a:lnTo>
                  <a:pt x="31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661834" y="2659063"/>
            <a:ext cx="121356" cy="113771"/>
          </a:xfrm>
          <a:custGeom>
            <a:avLst/>
            <a:gdLst>
              <a:gd name="T0" fmla="*/ 31 w 63"/>
              <a:gd name="T1" fmla="*/ 0 h 70"/>
              <a:gd name="T2" fmla="*/ 63 w 63"/>
              <a:gd name="T3" fmla="*/ 70 h 70"/>
              <a:gd name="T4" fmla="*/ 0 w 63"/>
              <a:gd name="T5" fmla="*/ 70 h 70"/>
              <a:gd name="T6" fmla="*/ 31 w 63"/>
              <a:gd name="T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70">
                <a:moveTo>
                  <a:pt x="31" y="0"/>
                </a:moveTo>
                <a:lnTo>
                  <a:pt x="63" y="70"/>
                </a:lnTo>
                <a:lnTo>
                  <a:pt x="0" y="70"/>
                </a:lnTo>
                <a:lnTo>
                  <a:pt x="31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4435123" y="3106209"/>
            <a:ext cx="119944" cy="113771"/>
          </a:xfrm>
          <a:custGeom>
            <a:avLst/>
            <a:gdLst>
              <a:gd name="T0" fmla="*/ 31 w 63"/>
              <a:gd name="T1" fmla="*/ 0 h 71"/>
              <a:gd name="T2" fmla="*/ 63 w 63"/>
              <a:gd name="T3" fmla="*/ 71 h 71"/>
              <a:gd name="T4" fmla="*/ 0 w 63"/>
              <a:gd name="T5" fmla="*/ 71 h 71"/>
              <a:gd name="T6" fmla="*/ 31 w 63"/>
              <a:gd name="T7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71">
                <a:moveTo>
                  <a:pt x="31" y="0"/>
                </a:moveTo>
                <a:lnTo>
                  <a:pt x="63" y="71"/>
                </a:lnTo>
                <a:lnTo>
                  <a:pt x="0" y="71"/>
                </a:lnTo>
                <a:lnTo>
                  <a:pt x="31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5205590" y="3144574"/>
            <a:ext cx="121356" cy="113771"/>
          </a:xfrm>
          <a:custGeom>
            <a:avLst/>
            <a:gdLst>
              <a:gd name="T0" fmla="*/ 31 w 63"/>
              <a:gd name="T1" fmla="*/ 0 h 70"/>
              <a:gd name="T2" fmla="*/ 63 w 63"/>
              <a:gd name="T3" fmla="*/ 70 h 70"/>
              <a:gd name="T4" fmla="*/ 0 w 63"/>
              <a:gd name="T5" fmla="*/ 70 h 70"/>
              <a:gd name="T6" fmla="*/ 31 w 63"/>
              <a:gd name="T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70">
                <a:moveTo>
                  <a:pt x="31" y="0"/>
                </a:moveTo>
                <a:lnTo>
                  <a:pt x="63" y="70"/>
                </a:lnTo>
                <a:lnTo>
                  <a:pt x="0" y="70"/>
                </a:lnTo>
                <a:lnTo>
                  <a:pt x="31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5977467" y="3144574"/>
            <a:ext cx="121356" cy="113771"/>
          </a:xfrm>
          <a:custGeom>
            <a:avLst/>
            <a:gdLst>
              <a:gd name="T0" fmla="*/ 31 w 63"/>
              <a:gd name="T1" fmla="*/ 0 h 70"/>
              <a:gd name="T2" fmla="*/ 63 w 63"/>
              <a:gd name="T3" fmla="*/ 70 h 70"/>
              <a:gd name="T4" fmla="*/ 0 w 63"/>
              <a:gd name="T5" fmla="*/ 70 h 70"/>
              <a:gd name="T6" fmla="*/ 31 w 63"/>
              <a:gd name="T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70">
                <a:moveTo>
                  <a:pt x="31" y="0"/>
                </a:moveTo>
                <a:lnTo>
                  <a:pt x="63" y="70"/>
                </a:lnTo>
                <a:lnTo>
                  <a:pt x="0" y="70"/>
                </a:lnTo>
                <a:lnTo>
                  <a:pt x="31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4" name="Freeform 24"/>
          <p:cNvSpPr>
            <a:spLocks/>
          </p:cNvSpPr>
          <p:nvPr/>
        </p:nvSpPr>
        <p:spPr bwMode="auto">
          <a:xfrm>
            <a:off x="6749345" y="3731949"/>
            <a:ext cx="121356" cy="113771"/>
          </a:xfrm>
          <a:custGeom>
            <a:avLst/>
            <a:gdLst>
              <a:gd name="T0" fmla="*/ 31 w 63"/>
              <a:gd name="T1" fmla="*/ 0 h 70"/>
              <a:gd name="T2" fmla="*/ 63 w 63"/>
              <a:gd name="T3" fmla="*/ 70 h 70"/>
              <a:gd name="T4" fmla="*/ 0 w 63"/>
              <a:gd name="T5" fmla="*/ 70 h 70"/>
              <a:gd name="T6" fmla="*/ 31 w 63"/>
              <a:gd name="T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70">
                <a:moveTo>
                  <a:pt x="31" y="0"/>
                </a:moveTo>
                <a:lnTo>
                  <a:pt x="63" y="70"/>
                </a:lnTo>
                <a:lnTo>
                  <a:pt x="0" y="70"/>
                </a:lnTo>
                <a:lnTo>
                  <a:pt x="31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7183967" y="1763449"/>
            <a:ext cx="1411" cy="296597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6" name="Freeform 26"/>
          <p:cNvSpPr>
            <a:spLocks/>
          </p:cNvSpPr>
          <p:nvPr/>
        </p:nvSpPr>
        <p:spPr bwMode="auto">
          <a:xfrm>
            <a:off x="2161823" y="2416969"/>
            <a:ext cx="4631267" cy="1715823"/>
          </a:xfrm>
          <a:custGeom>
            <a:avLst/>
            <a:gdLst>
              <a:gd name="T0" fmla="*/ 0 w 522"/>
              <a:gd name="T1" fmla="*/ 184 h 184"/>
              <a:gd name="T2" fmla="*/ 87 w 522"/>
              <a:gd name="T3" fmla="*/ 175 h 184"/>
              <a:gd name="T4" fmla="*/ 174 w 522"/>
              <a:gd name="T5" fmla="*/ 137 h 184"/>
              <a:gd name="T6" fmla="*/ 261 w 522"/>
              <a:gd name="T7" fmla="*/ 121 h 184"/>
              <a:gd name="T8" fmla="*/ 348 w 522"/>
              <a:gd name="T9" fmla="*/ 108 h 184"/>
              <a:gd name="T10" fmla="*/ 435 w 522"/>
              <a:gd name="T11" fmla="*/ 60 h 184"/>
              <a:gd name="T12" fmla="*/ 522 w 522"/>
              <a:gd name="T13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2" h="184">
                <a:moveTo>
                  <a:pt x="0" y="184"/>
                </a:moveTo>
                <a:lnTo>
                  <a:pt x="87" y="175"/>
                </a:lnTo>
                <a:lnTo>
                  <a:pt x="174" y="137"/>
                </a:lnTo>
                <a:lnTo>
                  <a:pt x="261" y="121"/>
                </a:lnTo>
                <a:lnTo>
                  <a:pt x="348" y="108"/>
                </a:lnTo>
                <a:lnTo>
                  <a:pt x="435" y="60"/>
                </a:lnTo>
                <a:lnTo>
                  <a:pt x="522" y="0"/>
                </a:lnTo>
              </a:path>
            </a:pathLst>
          </a:custGeom>
          <a:noFill/>
          <a:ln w="76200">
            <a:solidFill>
              <a:schemeClr val="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2116667" y="4086490"/>
            <a:ext cx="121356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2889956" y="4001824"/>
            <a:ext cx="122767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3661834" y="3647282"/>
            <a:ext cx="121356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4435123" y="3499115"/>
            <a:ext cx="119944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5205590" y="3377407"/>
            <a:ext cx="121356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5977467" y="2928938"/>
            <a:ext cx="121356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6749345" y="2369345"/>
            <a:ext cx="121356" cy="113771"/>
          </a:xfrm>
          <a:prstGeom prst="rect">
            <a:avLst/>
          </a:prstGeom>
          <a:solidFill>
            <a:schemeClr val="hlink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3251200" y="1965854"/>
            <a:ext cx="406400" cy="13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5" name="Freeform 35"/>
          <p:cNvSpPr>
            <a:spLocks/>
          </p:cNvSpPr>
          <p:nvPr/>
        </p:nvSpPr>
        <p:spPr bwMode="auto">
          <a:xfrm>
            <a:off x="3381022" y="1908970"/>
            <a:ext cx="121356" cy="113771"/>
          </a:xfrm>
          <a:custGeom>
            <a:avLst/>
            <a:gdLst>
              <a:gd name="T0" fmla="*/ 25 w 50"/>
              <a:gd name="T1" fmla="*/ 0 h 56"/>
              <a:gd name="T2" fmla="*/ 50 w 50"/>
              <a:gd name="T3" fmla="*/ 56 h 56"/>
              <a:gd name="T4" fmla="*/ 0 w 50"/>
              <a:gd name="T5" fmla="*/ 56 h 56"/>
              <a:gd name="T6" fmla="*/ 25 w 50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6">
                <a:moveTo>
                  <a:pt x="25" y="0"/>
                </a:moveTo>
                <a:lnTo>
                  <a:pt x="50" y="56"/>
                </a:lnTo>
                <a:lnTo>
                  <a:pt x="0" y="56"/>
                </a:lnTo>
                <a:lnTo>
                  <a:pt x="25" y="0"/>
                </a:lnTo>
                <a:close/>
              </a:path>
            </a:pathLst>
          </a:custGeom>
          <a:solidFill>
            <a:srgbClr val="FF33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3251200" y="2198688"/>
            <a:ext cx="406400" cy="132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20518" name="Rectangle 38"/>
          <p:cNvSpPr>
            <a:spLocks noChangeArrowheads="1"/>
          </p:cNvSpPr>
          <p:nvPr/>
        </p:nvSpPr>
        <p:spPr bwMode="auto">
          <a:xfrm>
            <a:off x="1535289" y="4656667"/>
            <a:ext cx="1025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0</a:t>
            </a:r>
          </a:p>
        </p:txBody>
      </p:sp>
      <p:sp>
        <p:nvSpPr>
          <p:cNvPr id="20519" name="Rectangle 39"/>
          <p:cNvSpPr>
            <a:spLocks noChangeArrowheads="1"/>
          </p:cNvSpPr>
          <p:nvPr/>
        </p:nvSpPr>
        <p:spPr bwMode="auto">
          <a:xfrm>
            <a:off x="1481667" y="4060032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20</a:t>
            </a:r>
          </a:p>
        </p:txBody>
      </p:sp>
      <p:sp>
        <p:nvSpPr>
          <p:cNvPr id="20520" name="Rectangle 40"/>
          <p:cNvSpPr>
            <a:spLocks noChangeArrowheads="1"/>
          </p:cNvSpPr>
          <p:nvPr/>
        </p:nvSpPr>
        <p:spPr bwMode="auto">
          <a:xfrm>
            <a:off x="1481667" y="3471334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40</a:t>
            </a:r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1481667" y="2874699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60</a:t>
            </a:r>
          </a:p>
        </p:txBody>
      </p:sp>
      <p:sp>
        <p:nvSpPr>
          <p:cNvPr id="20522" name="Rectangle 42"/>
          <p:cNvSpPr>
            <a:spLocks noChangeArrowheads="1"/>
          </p:cNvSpPr>
          <p:nvPr/>
        </p:nvSpPr>
        <p:spPr bwMode="auto">
          <a:xfrm>
            <a:off x="1481667" y="2287324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80</a:t>
            </a:r>
          </a:p>
        </p:txBody>
      </p:sp>
      <p:sp>
        <p:nvSpPr>
          <p:cNvPr id="20523" name="Rectangle 43"/>
          <p:cNvSpPr>
            <a:spLocks noChangeArrowheads="1"/>
          </p:cNvSpPr>
          <p:nvPr/>
        </p:nvSpPr>
        <p:spPr bwMode="auto">
          <a:xfrm>
            <a:off x="1428045" y="1690688"/>
            <a:ext cx="2821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100</a:t>
            </a:r>
          </a:p>
        </p:txBody>
      </p:sp>
      <p:sp>
        <p:nvSpPr>
          <p:cNvPr id="20524" name="Rectangle 44"/>
          <p:cNvSpPr>
            <a:spLocks noChangeArrowheads="1"/>
          </p:cNvSpPr>
          <p:nvPr/>
        </p:nvSpPr>
        <p:spPr bwMode="auto">
          <a:xfrm>
            <a:off x="7382933" y="4635500"/>
            <a:ext cx="1025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0</a:t>
            </a:r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7330723" y="4038865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20</a:t>
            </a:r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7330723" y="3450167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40</a:t>
            </a:r>
          </a:p>
        </p:txBody>
      </p: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7330723" y="2853532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60</a:t>
            </a:r>
          </a:p>
        </p:txBody>
      </p:sp>
      <p:sp>
        <p:nvSpPr>
          <p:cNvPr id="20528" name="Rectangle 48"/>
          <p:cNvSpPr>
            <a:spLocks noChangeArrowheads="1"/>
          </p:cNvSpPr>
          <p:nvPr/>
        </p:nvSpPr>
        <p:spPr bwMode="auto">
          <a:xfrm>
            <a:off x="7330723" y="2266157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80</a:t>
            </a:r>
          </a:p>
        </p:txBody>
      </p:sp>
      <p:sp>
        <p:nvSpPr>
          <p:cNvPr id="20529" name="Rectangle 49"/>
          <p:cNvSpPr>
            <a:spLocks noChangeArrowheads="1"/>
          </p:cNvSpPr>
          <p:nvPr/>
        </p:nvSpPr>
        <p:spPr bwMode="auto">
          <a:xfrm>
            <a:off x="7275690" y="1669521"/>
            <a:ext cx="2821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100</a:t>
            </a:r>
          </a:p>
        </p:txBody>
      </p:sp>
      <p:sp>
        <p:nvSpPr>
          <p:cNvPr id="20530" name="Rectangle 50"/>
          <p:cNvSpPr>
            <a:spLocks noChangeArrowheads="1"/>
          </p:cNvSpPr>
          <p:nvPr/>
        </p:nvSpPr>
        <p:spPr bwMode="auto">
          <a:xfrm>
            <a:off x="1972733" y="4847167"/>
            <a:ext cx="3718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1992</a:t>
            </a:r>
          </a:p>
        </p:txBody>
      </p:sp>
      <p:sp>
        <p:nvSpPr>
          <p:cNvPr id="20531" name="Rectangle 51"/>
          <p:cNvSpPr>
            <a:spLocks noChangeArrowheads="1"/>
          </p:cNvSpPr>
          <p:nvPr/>
        </p:nvSpPr>
        <p:spPr bwMode="auto">
          <a:xfrm>
            <a:off x="2746022" y="4847167"/>
            <a:ext cx="35999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1993</a:t>
            </a:r>
          </a:p>
        </p:txBody>
      </p:sp>
      <p:sp>
        <p:nvSpPr>
          <p:cNvPr id="20532" name="Rectangle 52"/>
          <p:cNvSpPr>
            <a:spLocks noChangeArrowheads="1"/>
          </p:cNvSpPr>
          <p:nvPr/>
        </p:nvSpPr>
        <p:spPr bwMode="auto">
          <a:xfrm>
            <a:off x="3517901" y="4847167"/>
            <a:ext cx="3718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1994</a:t>
            </a:r>
          </a:p>
        </p:txBody>
      </p:sp>
      <p:sp>
        <p:nvSpPr>
          <p:cNvPr id="20533" name="Rectangle 53"/>
          <p:cNvSpPr>
            <a:spLocks noChangeArrowheads="1"/>
          </p:cNvSpPr>
          <p:nvPr/>
        </p:nvSpPr>
        <p:spPr bwMode="auto">
          <a:xfrm>
            <a:off x="4289778" y="4847167"/>
            <a:ext cx="3718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1995</a:t>
            </a:r>
          </a:p>
        </p:txBody>
      </p:sp>
      <p:sp>
        <p:nvSpPr>
          <p:cNvPr id="20534" name="Rectangle 54"/>
          <p:cNvSpPr>
            <a:spLocks noChangeArrowheads="1"/>
          </p:cNvSpPr>
          <p:nvPr/>
        </p:nvSpPr>
        <p:spPr bwMode="auto">
          <a:xfrm>
            <a:off x="5061657" y="4847167"/>
            <a:ext cx="3718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1996</a:t>
            </a:r>
          </a:p>
        </p:txBody>
      </p:sp>
      <p:sp>
        <p:nvSpPr>
          <p:cNvPr id="20535" name="Rectangle 55"/>
          <p:cNvSpPr>
            <a:spLocks noChangeArrowheads="1"/>
          </p:cNvSpPr>
          <p:nvPr/>
        </p:nvSpPr>
        <p:spPr bwMode="auto">
          <a:xfrm>
            <a:off x="5833533" y="4847167"/>
            <a:ext cx="3847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1997</a:t>
            </a:r>
          </a:p>
        </p:txBody>
      </p:sp>
      <p:sp>
        <p:nvSpPr>
          <p:cNvPr id="20536" name="Rectangle 56"/>
          <p:cNvSpPr>
            <a:spLocks noChangeArrowheads="1"/>
          </p:cNvSpPr>
          <p:nvPr/>
        </p:nvSpPr>
        <p:spPr bwMode="auto">
          <a:xfrm>
            <a:off x="6606822" y="4847167"/>
            <a:ext cx="3718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Futura" charset="0"/>
                <a:cs typeface="Arial" charset="0"/>
              </a:rPr>
              <a:t>1998</a:t>
            </a:r>
          </a:p>
        </p:txBody>
      </p:sp>
      <p:sp>
        <p:nvSpPr>
          <p:cNvPr id="20537" name="Rectangle 57"/>
          <p:cNvSpPr>
            <a:spLocks noChangeArrowheads="1"/>
          </p:cNvSpPr>
          <p:nvPr/>
        </p:nvSpPr>
        <p:spPr bwMode="auto">
          <a:xfrm>
            <a:off x="3780367" y="1883834"/>
            <a:ext cx="4744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400" b="1">
                <a:latin typeface="Futura" charset="0"/>
                <a:cs typeface="Arial" charset="0"/>
              </a:rPr>
              <a:t>% VIH</a:t>
            </a:r>
          </a:p>
        </p:txBody>
      </p:sp>
      <p:sp>
        <p:nvSpPr>
          <p:cNvPr id="20538" name="Rectangle 58"/>
          <p:cNvSpPr>
            <a:spLocks noChangeArrowheads="1"/>
          </p:cNvSpPr>
          <p:nvPr/>
        </p:nvSpPr>
        <p:spPr bwMode="auto">
          <a:xfrm>
            <a:off x="3780367" y="2116667"/>
            <a:ext cx="24750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1400" b="1">
                <a:latin typeface="Futura" charset="0"/>
                <a:cs typeface="Arial" charset="0"/>
              </a:rPr>
              <a:t>Usage régulier de préservatifs</a:t>
            </a:r>
          </a:p>
        </p:txBody>
      </p:sp>
      <p:sp>
        <p:nvSpPr>
          <p:cNvPr id="20539" name="Rectangle 59"/>
          <p:cNvSpPr>
            <a:spLocks noChangeArrowheads="1"/>
          </p:cNvSpPr>
          <p:nvPr/>
        </p:nvSpPr>
        <p:spPr bwMode="auto">
          <a:xfrm>
            <a:off x="173567" y="5316258"/>
            <a:ext cx="2370667" cy="21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 eaLnBrk="0" hangingPunct="0"/>
            <a:r>
              <a:rPr lang="en-GB" sz="900" b="1" dirty="0">
                <a:latin typeface="Futura" charset="0"/>
                <a:cs typeface="Arial" charset="0"/>
              </a:rPr>
              <a:t>Source: </a:t>
            </a:r>
            <a:r>
              <a:rPr lang="en-GB" sz="900" b="1" dirty="0" err="1">
                <a:latin typeface="Futura" charset="0"/>
                <a:cs typeface="Arial" charset="0"/>
              </a:rPr>
              <a:t>Ghys</a:t>
            </a:r>
            <a:r>
              <a:rPr lang="en-GB" sz="900" b="1" dirty="0">
                <a:latin typeface="Futura" charset="0"/>
                <a:cs typeface="Arial" charset="0"/>
              </a:rPr>
              <a:t> PD et al.  (2002)  </a:t>
            </a:r>
            <a:r>
              <a:rPr lang="en-GB" sz="900" b="1" i="1" dirty="0">
                <a:latin typeface="Futura" charset="0"/>
                <a:cs typeface="Arial" charset="0"/>
              </a:rPr>
              <a:t>AIDS</a:t>
            </a:r>
          </a:p>
        </p:txBody>
      </p:sp>
      <p:sp>
        <p:nvSpPr>
          <p:cNvPr id="20540" name="Rectangle 60"/>
          <p:cNvSpPr>
            <a:spLocks noGrp="1" noChangeArrowheads="1"/>
          </p:cNvSpPr>
          <p:nvPr>
            <p:ph type="title"/>
          </p:nvPr>
        </p:nvSpPr>
        <p:spPr>
          <a:xfrm>
            <a:off x="301752" y="190499"/>
            <a:ext cx="8534400" cy="752569"/>
          </a:xfrm>
        </p:spPr>
        <p:txBody>
          <a:bodyPr lIns="79242" tIns="39621" rIns="79242" bIns="39621">
            <a:noAutofit/>
          </a:bodyPr>
          <a:lstStyle/>
          <a:p>
            <a:r>
              <a:rPr lang="fr-FR" sz="2400" dirty="0"/>
              <a:t>Usage du préservatif et séroprévalence chez les prostituées de C</a:t>
            </a:r>
            <a:r>
              <a:rPr lang="fr-FR" altLang="ja-JP" sz="2400" dirty="0">
                <a:cs typeface="ＭＳ Ｐゴシック" charset="0"/>
              </a:rPr>
              <a:t>ôte d’Ivoire 1992-1998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458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Niveau d’information des adolescents concernant l’existence et la disponibilité des préservatifs</a:t>
            </a:r>
            <a:endParaRPr lang="fr-FR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63500"/>
            <a:ext cx="9144000" cy="5778500"/>
          </a:xfr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13456" y="68792"/>
            <a:ext cx="8398933" cy="818680"/>
          </a:xfrm>
          <a:prstGeom prst="rect">
            <a:avLst/>
          </a:prstGeom>
          <a:solidFill>
            <a:srgbClr val="F0F0F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/>
              <a:t>Niveau d’information des adolescents concernant l’existence et la disponibilité des préservatifs</a:t>
            </a:r>
            <a:endParaRPr lang="fr-FR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 rot="2747744">
            <a:off x="5022144" y="3731949"/>
            <a:ext cx="381000" cy="677333"/>
          </a:xfrm>
          <a:prstGeom prst="ellipse">
            <a:avLst/>
          </a:prstGeom>
          <a:noFill/>
          <a:ln w="73025">
            <a:solidFill>
              <a:srgbClr val="FF2B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9242" tIns="39621" rIns="79242" bIns="39621" anchor="ctr"/>
          <a:lstStyle/>
          <a:p>
            <a:endParaRPr lang="fr-FR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 rot="2747744">
            <a:off x="2518833" y="3725334"/>
            <a:ext cx="381000" cy="677333"/>
          </a:xfrm>
          <a:prstGeom prst="ellipse">
            <a:avLst/>
          </a:prstGeom>
          <a:noFill/>
          <a:ln w="73025">
            <a:solidFill>
              <a:srgbClr val="FF2B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9242" tIns="39621" rIns="79242" bIns="39621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Découverte du VIH-2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1985</a:t>
            </a:r>
          </a:p>
          <a:p>
            <a:pPr lvl="1"/>
            <a:r>
              <a:rPr lang="fr-FR" dirty="0" smtClean="0"/>
              <a:t>Découvertes de profils sérologiques atypiques (prostituées, Dakar</a:t>
            </a:r>
            <a:r>
              <a:rPr lang="fr-FR" baseline="30000" dirty="0" smtClean="0"/>
              <a:t>1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Variants ?</a:t>
            </a:r>
          </a:p>
          <a:p>
            <a:r>
              <a:rPr lang="fr-FR" dirty="0" smtClean="0"/>
              <a:t>1986</a:t>
            </a:r>
          </a:p>
          <a:p>
            <a:pPr lvl="1"/>
            <a:r>
              <a:rPr lang="fr-FR" dirty="0" smtClean="0"/>
              <a:t>Mise en évidence d’une diversité génétique importante</a:t>
            </a:r>
            <a:r>
              <a:rPr lang="fr-FR" baseline="30000" dirty="0" smtClean="0"/>
              <a:t>2</a:t>
            </a:r>
          </a:p>
          <a:p>
            <a:pPr lvl="1"/>
            <a:r>
              <a:rPr lang="fr-FR" dirty="0" smtClean="0"/>
              <a:t>LAV-2</a:t>
            </a:r>
          </a:p>
          <a:p>
            <a:r>
              <a:rPr lang="fr-FR" dirty="0" smtClean="0"/>
              <a:t>Révision taxonomique</a:t>
            </a:r>
          </a:p>
          <a:p>
            <a:pPr lvl="1"/>
            <a:r>
              <a:rPr lang="fr-FR" dirty="0" smtClean="0"/>
              <a:t>VIH (HIV) de type 1 ou 2</a:t>
            </a:r>
          </a:p>
          <a:p>
            <a:pPr lvl="2"/>
            <a:r>
              <a:rPr lang="fr-FR" dirty="0" smtClean="0"/>
              <a:t>VIH-1 : </a:t>
            </a:r>
            <a:r>
              <a:rPr lang="fr-FR" dirty="0">
                <a:sym typeface="Wingdings"/>
              </a:rPr>
              <a:t>36 millions de personnes </a:t>
            </a:r>
            <a:r>
              <a:rPr lang="fr-FR" dirty="0" smtClean="0">
                <a:sym typeface="Wingdings"/>
              </a:rPr>
              <a:t>infectées, pandémie</a:t>
            </a:r>
          </a:p>
          <a:p>
            <a:pPr lvl="2"/>
            <a:r>
              <a:rPr lang="fr-FR" dirty="0" smtClean="0"/>
              <a:t>VIH-2 : 0.5 à 1 million de personnes infectées, épidémie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43180" y="5332199"/>
            <a:ext cx="48185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1</a:t>
            </a:r>
            <a:r>
              <a:rPr lang="fr-FR" sz="1100" dirty="0" smtClean="0">
                <a:latin typeface="Arial" charset="0"/>
              </a:rPr>
              <a:t>Barin </a:t>
            </a:r>
            <a:r>
              <a:rPr lang="fr-FR" sz="1100" dirty="0">
                <a:latin typeface="Arial" charset="0"/>
              </a:rPr>
              <a:t>et coll., </a:t>
            </a:r>
            <a:r>
              <a:rPr lang="fr-FR" sz="1100" dirty="0" smtClean="0">
                <a:latin typeface="Arial" charset="0"/>
              </a:rPr>
              <a:t>1985 – </a:t>
            </a:r>
            <a:r>
              <a:rPr lang="fr-FR" sz="1100" baseline="30000" dirty="0" smtClean="0">
                <a:latin typeface="Arial" charset="0"/>
              </a:rPr>
              <a:t>2</a:t>
            </a:r>
            <a:r>
              <a:rPr lang="fr-FR" sz="1100" dirty="0" smtClean="0">
                <a:latin typeface="Arial" charset="0"/>
              </a:rPr>
              <a:t> </a:t>
            </a:r>
            <a:r>
              <a:rPr lang="fr-FR" sz="1100" dirty="0">
                <a:latin typeface="Arial" charset="0"/>
              </a:rPr>
              <a:t>Clavel et coll.</a:t>
            </a:r>
          </a:p>
          <a:p>
            <a:r>
              <a:rPr lang="fr-FR" sz="1100" dirty="0" smtClean="0">
                <a:latin typeface="Arial" charset="0"/>
              </a:rPr>
              <a:t> </a:t>
            </a:r>
            <a:endParaRPr lang="fr-FR" sz="1100" dirty="0">
              <a:latin typeface="Arial" charset="0"/>
            </a:endParaRPr>
          </a:p>
          <a:p>
            <a:endParaRPr lang="fr-FR" baseline="30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113" y="2368764"/>
            <a:ext cx="2168947" cy="164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Prévention post exposition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/>
              <a:t>Très peu de données !!!</a:t>
            </a:r>
          </a:p>
        </p:txBody>
      </p:sp>
    </p:spTree>
    <p:extLst>
      <p:ext uri="{BB962C8B-B14F-4D97-AF65-F5344CB8AC3E}">
        <p14:creationId xmlns:p14="http://schemas.microsoft.com/office/powerpoint/2010/main" val="1870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Prévention post exposition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551333" cy="3619500"/>
          </a:xfrm>
        </p:spPr>
        <p:txBody>
          <a:bodyPr lIns="79242" tIns="39621" rIns="79242" bIns="39621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 sz="2400" dirty="0"/>
              <a:t>Risque sexuel</a:t>
            </a:r>
          </a:p>
          <a:p>
            <a:pPr lvl="1">
              <a:lnSpc>
                <a:spcPct val="90000"/>
              </a:lnSpc>
            </a:pPr>
            <a:r>
              <a:rPr lang="fr-FR" sz="2100" dirty="0"/>
              <a:t>Chez le singe, ça ne marche </a:t>
            </a:r>
            <a:r>
              <a:rPr lang="fr-FR" sz="2100" dirty="0" smtClean="0"/>
              <a:t>pas bien </a:t>
            </a:r>
            <a:r>
              <a:rPr lang="fr-FR" sz="2100" dirty="0"/>
              <a:t>!</a:t>
            </a:r>
          </a:p>
          <a:p>
            <a:pPr lvl="2">
              <a:lnSpc>
                <a:spcPct val="90000"/>
              </a:lnSpc>
            </a:pPr>
            <a:r>
              <a:rPr lang="fr-FR" sz="1700" dirty="0"/>
              <a:t>La « prévention » ne fonctionne que si l’on agit avant </a:t>
            </a:r>
            <a:r>
              <a:rPr lang="fr-FR" sz="1700" dirty="0" smtClean="0"/>
              <a:t>ou juste après l’exposition</a:t>
            </a:r>
            <a:endParaRPr lang="fr-FR" sz="1700" dirty="0"/>
          </a:p>
          <a:p>
            <a:pPr lvl="3">
              <a:lnSpc>
                <a:spcPct val="90000"/>
              </a:lnSpc>
            </a:pPr>
            <a:r>
              <a:rPr lang="fr-FR" sz="1600" dirty="0"/>
              <a:t>Tout se joue probablement pendant les premières </a:t>
            </a:r>
            <a:r>
              <a:rPr lang="fr-FR" sz="1600" dirty="0" smtClean="0"/>
              <a:t>minutes/heures</a:t>
            </a:r>
            <a:endParaRPr lang="fr-FR" sz="1600" dirty="0"/>
          </a:p>
          <a:p>
            <a:pPr lvl="1">
              <a:lnSpc>
                <a:spcPct val="90000"/>
              </a:lnSpc>
            </a:pPr>
            <a:r>
              <a:rPr lang="fr-FR" sz="2100" dirty="0"/>
              <a:t>Chez l’humain</a:t>
            </a:r>
          </a:p>
          <a:p>
            <a:pPr lvl="2">
              <a:lnSpc>
                <a:spcPct val="90000"/>
              </a:lnSpc>
            </a:pPr>
            <a:r>
              <a:rPr lang="fr-FR" sz="1700" dirty="0" smtClean="0"/>
              <a:t>Pas beaucoup de données </a:t>
            </a:r>
            <a:r>
              <a:rPr lang="fr-FR" sz="1700" dirty="0"/>
              <a:t>d’efficacité</a:t>
            </a:r>
          </a:p>
          <a:p>
            <a:pPr lvl="2">
              <a:lnSpc>
                <a:spcPct val="90000"/>
              </a:lnSpc>
            </a:pPr>
            <a:r>
              <a:rPr lang="fr-FR" sz="1700" dirty="0"/>
              <a:t>« Modèle » de la PTME</a:t>
            </a:r>
          </a:p>
          <a:p>
            <a:pPr>
              <a:lnSpc>
                <a:spcPct val="90000"/>
              </a:lnSpc>
            </a:pPr>
            <a:r>
              <a:rPr lang="fr-FR" sz="2400" dirty="0"/>
              <a:t>Risque sanguin (« professionnel »)</a:t>
            </a:r>
          </a:p>
          <a:p>
            <a:pPr lvl="1">
              <a:lnSpc>
                <a:spcPct val="90000"/>
              </a:lnSpc>
            </a:pPr>
            <a:r>
              <a:rPr lang="fr-FR" sz="2100" dirty="0"/>
              <a:t>Ça pourrait </a:t>
            </a:r>
            <a:r>
              <a:rPr lang="fr-FR" altLang="ja-JP" sz="2100" dirty="0">
                <a:cs typeface="ＭＳ Ｐゴシック" charset="0"/>
              </a:rPr>
              <a:t>être efficace</a:t>
            </a:r>
          </a:p>
          <a:p>
            <a:pPr lvl="1">
              <a:lnSpc>
                <a:spcPct val="90000"/>
              </a:lnSpc>
            </a:pPr>
            <a:r>
              <a:rPr lang="fr-FR" sz="2100" dirty="0"/>
              <a:t>Sous réserve de donner la prévention très vite après le risque</a:t>
            </a:r>
          </a:p>
          <a:p>
            <a:pPr lvl="2">
              <a:lnSpc>
                <a:spcPct val="90000"/>
              </a:lnSpc>
            </a:pPr>
            <a:r>
              <a:rPr lang="fr-FR" sz="1700" dirty="0"/>
              <a:t>Moins de 4h ?</a:t>
            </a:r>
          </a:p>
          <a:p>
            <a:pPr lvl="2">
              <a:lnSpc>
                <a:spcPct val="90000"/>
              </a:lnSpc>
            </a:pPr>
            <a:r>
              <a:rPr lang="fr-FR" sz="1700" dirty="0"/>
              <a:t>Mais probablement moins de quelques minutes…</a:t>
            </a:r>
          </a:p>
        </p:txBody>
      </p:sp>
    </p:spTree>
    <p:extLst>
      <p:ext uri="{BB962C8B-B14F-4D97-AF65-F5344CB8AC3E}">
        <p14:creationId xmlns:p14="http://schemas.microsoft.com/office/powerpoint/2010/main" val="26099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 smtClean="0"/>
              <a:t>Prévention de la Transmission Mère-Enfant  (PTME)</a:t>
            </a:r>
            <a:endParaRPr lang="fr-FR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 dirty="0"/>
              <a:t>Prévention in </a:t>
            </a:r>
            <a:r>
              <a:rPr lang="fr-FR" dirty="0" smtClean="0"/>
              <a:t>utero, per partum et allaitement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3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190500"/>
            <a:ext cx="8534400" cy="461850"/>
          </a:xfrm>
        </p:spPr>
        <p:txBody>
          <a:bodyPr lIns="79242" tIns="39621" rIns="79242" bIns="39621"/>
          <a:lstStyle/>
          <a:p>
            <a:r>
              <a:rPr lang="fr-FR" sz="2400" b="1" dirty="0">
                <a:solidFill>
                  <a:srgbClr val="7F7F7F"/>
                </a:solidFill>
                <a:latin typeface="Calibri" charset="0"/>
              </a:rPr>
              <a:t>Moment de la transmission du VIH de la mère à </a:t>
            </a:r>
            <a:r>
              <a:rPr lang="fr-FR" sz="2400" b="1" dirty="0" smtClean="0">
                <a:solidFill>
                  <a:srgbClr val="7F7F7F"/>
                </a:solidFill>
                <a:latin typeface="Calibri" charset="0"/>
              </a:rPr>
              <a:t>l’enfant</a:t>
            </a:r>
            <a:endParaRPr lang="fr-FR" sz="2400" b="1" dirty="0">
              <a:solidFill>
                <a:srgbClr val="7F7F7F"/>
              </a:solidFill>
              <a:latin typeface="Calibri" charset="0"/>
            </a:endParaRP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1447801" y="2540000"/>
            <a:ext cx="6399389" cy="698500"/>
            <a:chOff x="672" y="1950"/>
            <a:chExt cx="4031" cy="8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1924" name="Rectangle 4"/>
            <p:cNvSpPr>
              <a:spLocks noChangeArrowheads="1"/>
            </p:cNvSpPr>
            <p:nvPr/>
          </p:nvSpPr>
          <p:spPr bwMode="auto">
            <a:xfrm>
              <a:off x="672" y="1950"/>
              <a:ext cx="270" cy="80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5" name="Rectangle 5"/>
            <p:cNvSpPr>
              <a:spLocks noChangeArrowheads="1"/>
            </p:cNvSpPr>
            <p:nvPr/>
          </p:nvSpPr>
          <p:spPr bwMode="auto">
            <a:xfrm>
              <a:off x="942" y="1950"/>
              <a:ext cx="402" cy="80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6" name="Rectangle 6"/>
            <p:cNvSpPr>
              <a:spLocks noChangeArrowheads="1"/>
            </p:cNvSpPr>
            <p:nvPr/>
          </p:nvSpPr>
          <p:spPr bwMode="auto">
            <a:xfrm>
              <a:off x="1344" y="1950"/>
              <a:ext cx="2015" cy="80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3359" y="1950"/>
              <a:ext cx="817" cy="8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4176" y="1950"/>
              <a:ext cx="527" cy="80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</p:grpSp>
      <p:grpSp>
        <p:nvGrpSpPr>
          <p:cNvPr id="81953" name="Group 33"/>
          <p:cNvGrpSpPr>
            <a:grpSpLocks/>
          </p:cNvGrpSpPr>
          <p:nvPr/>
        </p:nvGrpSpPr>
        <p:grpSpPr bwMode="auto">
          <a:xfrm>
            <a:off x="1295400" y="3365500"/>
            <a:ext cx="6733822" cy="481542"/>
            <a:chOff x="918" y="2544"/>
            <a:chExt cx="4772" cy="364"/>
          </a:xfrm>
        </p:grpSpPr>
        <p:sp>
          <p:nvSpPr>
            <p:cNvPr id="81930" name="Line 9"/>
            <p:cNvSpPr>
              <a:spLocks noChangeShapeType="1"/>
            </p:cNvSpPr>
            <p:nvPr/>
          </p:nvSpPr>
          <p:spPr bwMode="auto">
            <a:xfrm>
              <a:off x="1044" y="2544"/>
              <a:ext cx="4535" cy="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1" name="Line 10"/>
            <p:cNvSpPr>
              <a:spLocks noChangeShapeType="1"/>
            </p:cNvSpPr>
            <p:nvPr/>
          </p:nvSpPr>
          <p:spPr bwMode="auto">
            <a:xfrm flipV="1">
              <a:off x="1044" y="2544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2" name="Line 11"/>
            <p:cNvSpPr>
              <a:spLocks noChangeShapeType="1"/>
            </p:cNvSpPr>
            <p:nvPr/>
          </p:nvSpPr>
          <p:spPr bwMode="auto">
            <a:xfrm flipV="1">
              <a:off x="1948" y="2549"/>
              <a:ext cx="2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3" name="Line 12"/>
            <p:cNvSpPr>
              <a:spLocks noChangeShapeType="1"/>
            </p:cNvSpPr>
            <p:nvPr/>
          </p:nvSpPr>
          <p:spPr bwMode="auto">
            <a:xfrm flipV="1">
              <a:off x="2860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4" name="Line 13"/>
            <p:cNvSpPr>
              <a:spLocks noChangeShapeType="1"/>
            </p:cNvSpPr>
            <p:nvPr/>
          </p:nvSpPr>
          <p:spPr bwMode="auto">
            <a:xfrm flipV="1">
              <a:off x="3744" y="2544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5" name="Line 14"/>
            <p:cNvSpPr>
              <a:spLocks noChangeShapeType="1"/>
            </p:cNvSpPr>
            <p:nvPr/>
          </p:nvSpPr>
          <p:spPr bwMode="auto">
            <a:xfrm flipV="1">
              <a:off x="4674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6" name="Line 15"/>
            <p:cNvSpPr>
              <a:spLocks noChangeShapeType="1"/>
            </p:cNvSpPr>
            <p:nvPr/>
          </p:nvSpPr>
          <p:spPr bwMode="auto">
            <a:xfrm flipV="1">
              <a:off x="5579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7" name="Rectangle 16"/>
            <p:cNvSpPr>
              <a:spLocks noChangeArrowheads="1"/>
            </p:cNvSpPr>
            <p:nvPr/>
          </p:nvSpPr>
          <p:spPr bwMode="auto">
            <a:xfrm>
              <a:off x="918" y="2699"/>
              <a:ext cx="202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0%</a:t>
              </a:r>
            </a:p>
          </p:txBody>
        </p:sp>
        <p:sp>
          <p:nvSpPr>
            <p:cNvPr id="81938" name="Rectangle 17"/>
            <p:cNvSpPr>
              <a:spLocks noChangeArrowheads="1"/>
            </p:cNvSpPr>
            <p:nvPr/>
          </p:nvSpPr>
          <p:spPr bwMode="auto">
            <a:xfrm>
              <a:off x="1746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20%</a:t>
              </a:r>
            </a:p>
          </p:txBody>
        </p:sp>
        <p:sp>
          <p:nvSpPr>
            <p:cNvPr id="81939" name="Rectangle 18"/>
            <p:cNvSpPr>
              <a:spLocks noChangeArrowheads="1"/>
            </p:cNvSpPr>
            <p:nvPr/>
          </p:nvSpPr>
          <p:spPr bwMode="auto">
            <a:xfrm>
              <a:off x="2657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40%</a:t>
              </a:r>
            </a:p>
          </p:txBody>
        </p:sp>
        <p:sp>
          <p:nvSpPr>
            <p:cNvPr id="81940" name="Rectangle 19"/>
            <p:cNvSpPr>
              <a:spLocks noChangeArrowheads="1"/>
            </p:cNvSpPr>
            <p:nvPr/>
          </p:nvSpPr>
          <p:spPr bwMode="auto">
            <a:xfrm>
              <a:off x="3560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60%</a:t>
              </a:r>
            </a:p>
          </p:txBody>
        </p:sp>
        <p:sp>
          <p:nvSpPr>
            <p:cNvPr id="81941" name="Rectangle 20"/>
            <p:cNvSpPr>
              <a:spLocks noChangeArrowheads="1"/>
            </p:cNvSpPr>
            <p:nvPr/>
          </p:nvSpPr>
          <p:spPr bwMode="auto">
            <a:xfrm>
              <a:off x="4472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80%</a:t>
              </a:r>
            </a:p>
          </p:txBody>
        </p:sp>
        <p:sp>
          <p:nvSpPr>
            <p:cNvPr id="81942" name="Rectangle 21"/>
            <p:cNvSpPr>
              <a:spLocks noChangeArrowheads="1"/>
            </p:cNvSpPr>
            <p:nvPr/>
          </p:nvSpPr>
          <p:spPr bwMode="auto">
            <a:xfrm>
              <a:off x="5322" y="2699"/>
              <a:ext cx="36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100%</a:t>
              </a:r>
            </a:p>
          </p:txBody>
        </p:sp>
      </p:grpSp>
      <p:sp>
        <p:nvSpPr>
          <p:cNvPr id="81943" name="Text Box 24"/>
          <p:cNvSpPr txBox="1">
            <a:spLocks noChangeArrowheads="1"/>
          </p:cNvSpPr>
          <p:nvPr/>
        </p:nvSpPr>
        <p:spPr bwMode="auto">
          <a:xfrm>
            <a:off x="2514600" y="2794001"/>
            <a:ext cx="3429000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dirty="0">
                <a:latin typeface="Calibri" charset="0"/>
                <a:cs typeface="Arial" charset="0"/>
              </a:rPr>
              <a:t>Travail et accouchement</a:t>
            </a:r>
          </a:p>
        </p:txBody>
      </p:sp>
      <p:sp>
        <p:nvSpPr>
          <p:cNvPr id="81944" name="Text Box 27"/>
          <p:cNvSpPr txBox="1">
            <a:spLocks noChangeArrowheads="1"/>
          </p:cNvSpPr>
          <p:nvPr/>
        </p:nvSpPr>
        <p:spPr bwMode="auto">
          <a:xfrm>
            <a:off x="5715000" y="2540000"/>
            <a:ext cx="1447800" cy="6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>
              <a:latin typeface="Calibri" charset="0"/>
              <a:cs typeface="Arial" charset="0"/>
            </a:endParaRPr>
          </a:p>
          <a:p>
            <a:endParaRPr lang="fr-FR">
              <a:latin typeface="Calibri" charset="0"/>
              <a:cs typeface="Arial" charset="0"/>
            </a:endParaRPr>
          </a:p>
        </p:txBody>
      </p:sp>
      <p:sp>
        <p:nvSpPr>
          <p:cNvPr id="81945" name="Text Box 32"/>
          <p:cNvSpPr txBox="1">
            <a:spLocks noChangeArrowheads="1"/>
          </p:cNvSpPr>
          <p:nvPr/>
        </p:nvSpPr>
        <p:spPr bwMode="auto">
          <a:xfrm>
            <a:off x="914400" y="1651000"/>
            <a:ext cx="1905000" cy="6340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75" dir="20160032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36 semaines d’aménorrhée</a:t>
            </a:r>
          </a:p>
        </p:txBody>
      </p:sp>
      <p:sp>
        <p:nvSpPr>
          <p:cNvPr id="81946" name="Line 35"/>
          <p:cNvSpPr>
            <a:spLocks noChangeShapeType="1"/>
          </p:cNvSpPr>
          <p:nvPr/>
        </p:nvSpPr>
        <p:spPr bwMode="auto">
          <a:xfrm>
            <a:off x="1905000" y="2286000"/>
            <a:ext cx="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47" name="Line 36"/>
          <p:cNvSpPr>
            <a:spLocks noChangeShapeType="1"/>
          </p:cNvSpPr>
          <p:nvPr/>
        </p:nvSpPr>
        <p:spPr bwMode="auto">
          <a:xfrm>
            <a:off x="7010400" y="2222500"/>
            <a:ext cx="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48" name="Line 37"/>
          <p:cNvSpPr>
            <a:spLocks noChangeShapeType="1"/>
          </p:cNvSpPr>
          <p:nvPr/>
        </p:nvSpPr>
        <p:spPr bwMode="auto">
          <a:xfrm>
            <a:off x="7772400" y="2222500"/>
            <a:ext cx="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49" name="Text Box 40"/>
          <p:cNvSpPr txBox="1">
            <a:spLocks noChangeArrowheads="1"/>
          </p:cNvSpPr>
          <p:nvPr/>
        </p:nvSpPr>
        <p:spPr bwMode="auto">
          <a:xfrm>
            <a:off x="1447800" y="2667000"/>
            <a:ext cx="1066800" cy="6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>
                <a:latin typeface="Calibri" charset="0"/>
                <a:cs typeface="Arial" charset="0"/>
              </a:rPr>
              <a:t>Ante Natale</a:t>
            </a:r>
          </a:p>
        </p:txBody>
      </p:sp>
      <p:sp>
        <p:nvSpPr>
          <p:cNvPr id="81950" name="Text Box 42"/>
          <p:cNvSpPr txBox="1">
            <a:spLocks noChangeArrowheads="1"/>
          </p:cNvSpPr>
          <p:nvPr/>
        </p:nvSpPr>
        <p:spPr bwMode="auto">
          <a:xfrm>
            <a:off x="6096000" y="2794001"/>
            <a:ext cx="1600200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>
                <a:latin typeface="Calibri" charset="0"/>
                <a:cs typeface="Arial" charset="0"/>
              </a:rPr>
              <a:t>Allaitement</a:t>
            </a:r>
          </a:p>
        </p:txBody>
      </p:sp>
      <p:sp>
        <p:nvSpPr>
          <p:cNvPr id="81951" name="Text Box 43"/>
          <p:cNvSpPr txBox="1">
            <a:spLocks noChangeArrowheads="1"/>
          </p:cNvSpPr>
          <p:nvPr/>
        </p:nvSpPr>
        <p:spPr bwMode="auto">
          <a:xfrm>
            <a:off x="1066800" y="4064000"/>
            <a:ext cx="7315200" cy="6340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La moitié des infections ont lieu au moment de l’accouchement, et au moins 1/3 au moment de l’allaitement </a:t>
            </a:r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6019800" y="1651000"/>
            <a:ext cx="2667000" cy="5324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75" dir="20160032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Mois après la naissance</a:t>
            </a: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                 6               12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34744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91634" y="406136"/>
            <a:ext cx="7666566" cy="409460"/>
          </a:xfrm>
        </p:spPr>
        <p:txBody>
          <a:bodyPr>
            <a:noAutofit/>
          </a:bodyPr>
          <a:lstStyle/>
          <a:p>
            <a:r>
              <a:rPr lang="fr-FR" sz="1800" dirty="0" smtClean="0"/>
              <a:t>Evolution de l’effet </a:t>
            </a:r>
            <a:r>
              <a:rPr lang="fr-FR" sz="1800" dirty="0"/>
              <a:t>du traitement antiviral court chez les femmes allaitantes, transmission évaluée à 6 </a:t>
            </a:r>
            <a:r>
              <a:rPr lang="fr-FR" sz="1800" dirty="0" smtClean="0"/>
              <a:t>semaines, en fonction du traitement utilisé</a:t>
            </a:r>
            <a:endParaRPr lang="fr-FR" sz="1800" dirty="0"/>
          </a:p>
        </p:txBody>
      </p:sp>
      <p:graphicFrame>
        <p:nvGraphicFramePr>
          <p:cNvPr id="706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654675"/>
              </p:ext>
            </p:extLst>
          </p:nvPr>
        </p:nvGraphicFramePr>
        <p:xfrm>
          <a:off x="-2302933" y="1714500"/>
          <a:ext cx="15149689" cy="3577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7" name="Graphique" r:id="rId4" imgW="17043400" imgH="4292600" progId="MSGraph.Chart.8">
                  <p:embed followColorScheme="full"/>
                </p:oleObj>
              </mc:Choice>
              <mc:Fallback>
                <p:oleObj name="Graphique" r:id="rId4" imgW="17043400" imgH="42926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02933" y="1714500"/>
                        <a:ext cx="15149689" cy="3577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8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0" y="96628"/>
            <a:ext cx="4095623" cy="54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2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0" y="96628"/>
            <a:ext cx="4095623" cy="54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5533"/>
            <a:ext cx="8204200" cy="902229"/>
          </a:xfrm>
        </p:spPr>
        <p:txBody>
          <a:bodyPr/>
          <a:lstStyle/>
          <a:p>
            <a:pPr eaLnBrk="1" hangingPunct="1"/>
            <a:r>
              <a:rPr lang="fr-FR" altLang="fr-FR" sz="21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1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1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100" b="1" dirty="0"/>
              <a:t>’</a:t>
            </a:r>
            <a:r>
              <a:rPr lang="fr-FR" altLang="ja-JP" sz="2100" b="1" dirty="0"/>
              <a:t>accouchement, 2000-2010</a:t>
            </a:r>
            <a:endParaRPr lang="fr-FR" altLang="fr-FR" sz="21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062032" y="4522073"/>
            <a:ext cx="3851275" cy="72099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17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7333518" y="1235735"/>
            <a:ext cx="742094" cy="665400"/>
            <a:chOff x="4750" y="737"/>
            <a:chExt cx="762" cy="697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50" y="1079"/>
              <a:ext cx="76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8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INSERM</a:t>
              </a:r>
            </a:p>
            <a:p>
              <a:pPr algn="ctr">
                <a:defRPr/>
              </a:pPr>
              <a:r>
                <a:rPr lang="fr-FR" sz="8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58" y="737"/>
              <a:ext cx="47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0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EPF</a:t>
              </a:r>
              <a:endParaRPr lang="fr-FR" sz="900" b="1" i="1">
                <a:solidFill>
                  <a:srgbClr val="020202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926757" y="1626671"/>
            <a:ext cx="5472113" cy="2640542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94477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007443" y="4506661"/>
            <a:ext cx="71913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217290" y="2167453"/>
            <a:ext cx="0" cy="72099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730298" y="4326746"/>
            <a:ext cx="2379634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6205448" y="2918257"/>
            <a:ext cx="1717838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>
                <a:ea typeface="ＭＳ Ｐゴシック" panose="020B0600070205080204" pitchFamily="34" charset="-128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926756" y="1567140"/>
            <a:ext cx="324189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ea typeface="ＭＳ Ｐゴシック" panose="020B0600070205080204" pitchFamily="34" charset="-128"/>
              </a:rPr>
              <a:t>%</a:t>
            </a:r>
            <a:endParaRPr lang="fr-FR" altLang="fr-FR" sz="16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 rot="18557530">
            <a:off x="678247" y="2709469"/>
            <a:ext cx="313174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ZERO TRANSMISSION !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5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  <p:bldP spid="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Objectif n°1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752" y="1272540"/>
            <a:ext cx="8503920" cy="2876965"/>
          </a:xfrm>
        </p:spPr>
        <p:txBody>
          <a:bodyPr lIns="79242" tIns="39621" rIns="79242" bIns="39621"/>
          <a:lstStyle/>
          <a:p>
            <a:r>
              <a:rPr lang="fr-FR" dirty="0"/>
              <a:t>Un bon programme de prévention pré et per </a:t>
            </a:r>
            <a:r>
              <a:rPr lang="fr-FR" dirty="0" err="1"/>
              <a:t>partum</a:t>
            </a:r>
            <a:r>
              <a:rPr lang="fr-FR" dirty="0"/>
              <a:t>, correctement appliqué, peut résulter en </a:t>
            </a:r>
            <a:r>
              <a:rPr lang="fr-FR" b="1" u="sng" dirty="0"/>
              <a:t>un taux de transmission à la naissance égal à ZERO</a:t>
            </a:r>
            <a:endParaRPr lang="fr-FR" dirty="0"/>
          </a:p>
          <a:p>
            <a:pPr lvl="1"/>
            <a:r>
              <a:rPr lang="fr-FR" dirty="0"/>
              <a:t>Il faut le bon programme</a:t>
            </a:r>
          </a:p>
          <a:p>
            <a:pPr lvl="1"/>
            <a:r>
              <a:rPr lang="fr-FR" dirty="0"/>
              <a:t>Il faut dépister et inclure dans le programme</a:t>
            </a:r>
          </a:p>
          <a:p>
            <a:pPr lvl="1"/>
            <a:r>
              <a:rPr lang="fr-FR" dirty="0"/>
              <a:t>Il faut en assurer le bon suivi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5648" y="3998614"/>
            <a:ext cx="8650504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ONUSIDA : Plan </a:t>
            </a:r>
            <a:r>
              <a:rPr lang="fr-FR" sz="2400" dirty="0">
                <a:latin typeface="Calibri"/>
                <a:cs typeface="Calibri"/>
              </a:rPr>
              <a:t>mondial pour éliminer les nouvelles infections à VIH </a:t>
            </a:r>
            <a:r>
              <a:rPr lang="fr-FR" sz="2400" dirty="0" smtClean="0">
                <a:latin typeface="Calibri"/>
                <a:cs typeface="Calibri"/>
              </a:rPr>
              <a:t>chez les </a:t>
            </a:r>
            <a:r>
              <a:rPr lang="fr-FR" sz="2400" dirty="0">
                <a:latin typeface="Calibri"/>
                <a:cs typeface="Calibri"/>
              </a:rPr>
              <a:t>enfants à l’horizon </a:t>
            </a:r>
            <a:r>
              <a:rPr lang="fr-FR" sz="2400" dirty="0" smtClean="0">
                <a:latin typeface="Calibri"/>
                <a:cs typeface="Calibri"/>
              </a:rPr>
              <a:t>2020 </a:t>
            </a:r>
            <a:r>
              <a:rPr lang="fr-FR" sz="2400" dirty="0">
                <a:latin typeface="Calibri"/>
                <a:cs typeface="Calibri"/>
              </a:rPr>
              <a:t>et maintenir leurs mères en </a:t>
            </a:r>
            <a:r>
              <a:rPr lang="fr-FR" sz="2400" dirty="0" smtClean="0">
                <a:latin typeface="Calibri"/>
                <a:cs typeface="Calibri"/>
              </a:rPr>
              <a:t>vie</a:t>
            </a:r>
            <a:endParaRPr lang="fr-FR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4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Mais c’est compliqué et lent…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62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18864" y="164807"/>
            <a:ext cx="8229600" cy="95250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latin typeface="Arial Black" pitchFamily="34" charset="0"/>
                <a:cs typeface="Arial" pitchFamily="34" charset="0"/>
              </a:rPr>
              <a:t>Recommandations OMS Juin 2013 </a:t>
            </a:r>
            <a:br>
              <a:rPr lang="fr-FR" sz="2800" b="1" dirty="0" smtClean="0">
                <a:latin typeface="Arial Black" pitchFamily="34" charset="0"/>
                <a:cs typeface="Arial" pitchFamily="34" charset="0"/>
              </a:rPr>
            </a:br>
            <a:r>
              <a:rPr lang="fr-FR" sz="2800" b="1" dirty="0" smtClean="0">
                <a:latin typeface="Arial Black" pitchFamily="34" charset="0"/>
                <a:cs typeface="Arial" pitchFamily="34" charset="0"/>
              </a:rPr>
              <a:t> </a:t>
            </a:r>
            <a:endParaRPr lang="fr-FR" sz="2800" dirty="0"/>
          </a:p>
        </p:txBody>
      </p:sp>
      <p:pic>
        <p:nvPicPr>
          <p:cNvPr id="14339" name="rg_hi" descr="http://t0.gstatic.com/images?q=tbn:ANd9GcT7CmZVbeI54BiVhtf8XvYsUttyWQLXLx-I20cwRyjoI50MYfRs"/>
          <p:cNvPicPr>
            <a:picLocks noChangeAspect="1" noChangeArrowheads="1"/>
          </p:cNvPicPr>
          <p:nvPr/>
        </p:nvPicPr>
        <p:blipFill>
          <a:blip r:embed="rId3" r:link="rId4" cstate="print">
            <a:grayscl/>
          </a:blip>
          <a:srcRect/>
          <a:stretch>
            <a:fillRect/>
          </a:stretch>
        </p:blipFill>
        <p:spPr bwMode="auto">
          <a:xfrm>
            <a:off x="395536" y="3877614"/>
            <a:ext cx="864096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rg_hi" descr="ANd9GcR9lBLuyezbUfyBcXyhLlKuOiymzbpcEQxn9RiBhfy-vnVL6FkL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grayscl/>
          </a:blip>
          <a:srcRect/>
          <a:stretch>
            <a:fillRect/>
          </a:stretch>
        </p:blipFill>
        <p:spPr bwMode="auto">
          <a:xfrm>
            <a:off x="323528" y="2257433"/>
            <a:ext cx="974878" cy="96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375585"/>
              </p:ext>
            </p:extLst>
          </p:nvPr>
        </p:nvGraphicFramePr>
        <p:xfrm>
          <a:off x="330660" y="1353704"/>
          <a:ext cx="8400864" cy="418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05"/>
                <a:gridCol w="2557612"/>
                <a:gridCol w="2566931"/>
                <a:gridCol w="2100216"/>
              </a:tblGrid>
              <a:tr h="334827">
                <a:tc>
                  <a:txBody>
                    <a:bodyPr/>
                    <a:lstStyle/>
                    <a:p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 smtClean="0">
                          <a:latin typeface="Arial" pitchFamily="34" charset="0"/>
                          <a:cs typeface="Arial" pitchFamily="34" charset="0"/>
                        </a:rPr>
                        <a:t>Option</a:t>
                      </a:r>
                      <a:r>
                        <a:rPr lang="fr-FR" sz="1700" baseline="0" dirty="0" smtClean="0">
                          <a:latin typeface="Arial" pitchFamily="34" charset="0"/>
                          <a:cs typeface="Arial" pitchFamily="34" charset="0"/>
                        </a:rPr>
                        <a:t> A</a:t>
                      </a:r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 smtClean="0">
                          <a:latin typeface="Arial" pitchFamily="34" charset="0"/>
                          <a:cs typeface="Arial" pitchFamily="34" charset="0"/>
                        </a:rPr>
                        <a:t>Option B</a:t>
                      </a:r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 smtClean="0">
                          <a:latin typeface="Arial" pitchFamily="34" charset="0"/>
                          <a:cs typeface="Arial" pitchFamily="34" charset="0"/>
                        </a:rPr>
                        <a:t>Option B+</a:t>
                      </a:r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rgbClr val="FF0066"/>
                    </a:solidFill>
                  </a:tcPr>
                </a:tc>
              </a:tr>
              <a:tr h="2376952">
                <a:tc>
                  <a:txBody>
                    <a:bodyPr/>
                    <a:lstStyle/>
                    <a:p>
                      <a:r>
                        <a:rPr lang="fr-FR" sz="1700" b="1" u="sng" dirty="0" smtClean="0">
                          <a:latin typeface="Arial" pitchFamily="34" charset="0"/>
                          <a:cs typeface="Arial" pitchFamily="34" charset="0"/>
                        </a:rPr>
                        <a:t>Mère</a:t>
                      </a:r>
                      <a:endParaRPr lang="fr-FR" sz="1700" b="1" u="sng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dirty="0" smtClean="0">
                          <a:latin typeface="Arial" pitchFamily="34" charset="0"/>
                          <a:cs typeface="Arial" pitchFamily="34" charset="0"/>
                        </a:rPr>
                        <a:t>Traitement ARV: si CD4=&lt; 350 cellules/mm3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sz="1200" b="0" i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fr-FR" sz="1300" b="1" i="0" baseline="0" dirty="0" smtClean="0">
                          <a:latin typeface="Arial" pitchFamily="34" charset="0"/>
                          <a:cs typeface="Arial" pitchFamily="34" charset="0"/>
                        </a:rPr>
                        <a:t>Prophylaxie: si CD4&gt;350 cellules/mm3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200" b="1" i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1" dirty="0" err="1" smtClean="0">
                          <a:latin typeface="Arial" pitchFamily="34" charset="0"/>
                          <a:cs typeface="Arial" pitchFamily="34" charset="0"/>
                        </a:rPr>
                        <a:t>Antepartum</a:t>
                      </a: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AZT 14</a:t>
                      </a:r>
                      <a:r>
                        <a:rPr lang="fr-FR" sz="1200" b="0" i="1" baseline="300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eme 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SA</a:t>
                      </a:r>
                      <a:endParaRPr lang="fr-FR" sz="1200" b="0" i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1" dirty="0" err="1" smtClean="0">
                          <a:latin typeface="Arial" pitchFamily="34" charset="0"/>
                          <a:cs typeface="Arial" pitchFamily="34" charset="0"/>
                        </a:rPr>
                        <a:t>Intrapartum</a:t>
                      </a: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lvl="1">
                        <a:buFont typeface="Wingdings" pitchFamily="2" charset="2"/>
                        <a:buNone/>
                      </a:pPr>
                      <a:r>
                        <a:rPr lang="fr-FR" sz="1200" b="0" i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NVP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</a:rPr>
                        <a:t> md + ZDV + 3TC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 Postpartum:</a:t>
                      </a:r>
                    </a:p>
                    <a:p>
                      <a:pPr lvl="1">
                        <a:buFont typeface="Wingdings" pitchFamily="2" charset="2"/>
                        <a:buNone/>
                      </a:pP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AZT+3TC pendant 7 jours</a:t>
                      </a:r>
                      <a:endParaRPr lang="fr-FR" sz="1500" b="1" i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dirty="0" smtClean="0">
                          <a:latin typeface="Arial" pitchFamily="34" charset="0"/>
                          <a:cs typeface="Arial" pitchFamily="34" charset="0"/>
                        </a:rPr>
                        <a:t>Traitement ARV: si CD4=&lt; 350 cellules/mm3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sz="1300" b="0" i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1300" b="1" i="0" baseline="0" dirty="0" smtClean="0">
                          <a:latin typeface="Arial" pitchFamily="34" charset="0"/>
                          <a:cs typeface="Arial" pitchFamily="34" charset="0"/>
                        </a:rPr>
                        <a:t>Prophylaxie: si CD4&gt;350 cellules/mm3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300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 14</a:t>
                      </a:r>
                      <a:r>
                        <a:rPr lang="fr-FR" sz="1300" baseline="300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eme </a:t>
                      </a:r>
                      <a:r>
                        <a:rPr lang="fr-FR" sz="1300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SA</a:t>
                      </a:r>
                      <a:endParaRPr lang="fr-FR" sz="13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300" dirty="0" smtClean="0">
                          <a:latin typeface="Arial" pitchFamily="34" charset="0"/>
                          <a:cs typeface="Arial" pitchFamily="34" charset="0"/>
                        </a:rPr>
                        <a:t> À 1 semaine après l’arrêt de l’allaitement</a:t>
                      </a:r>
                      <a:endParaRPr lang="fr-FR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fr-FR" sz="15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dirty="0" smtClean="0">
                          <a:latin typeface="Arial" pitchFamily="34" charset="0"/>
                          <a:cs typeface="Arial" pitchFamily="34" charset="0"/>
                        </a:rPr>
                        <a:t>Traitement ARV</a:t>
                      </a:r>
                      <a:endParaRPr lang="fr-FR" sz="13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fr-FR" sz="1500" baseline="0" dirty="0" smtClean="0">
                        <a:latin typeface="Arial" pitchFamily="34" charset="0"/>
                        <a:cs typeface="Arial" pitchFamily="34" charset="0"/>
                        <a:sym typeface="Symbol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rgbClr val="FF65A3"/>
                    </a:solidFill>
                  </a:tcPr>
                </a:tc>
              </a:tr>
              <a:tr h="1468089">
                <a:tc>
                  <a:txBody>
                    <a:bodyPr/>
                    <a:lstStyle/>
                    <a:p>
                      <a:r>
                        <a:rPr lang="fr-FR" sz="1700" b="1" u="sng" dirty="0" smtClean="0">
                          <a:latin typeface="Arial" pitchFamily="34" charset="0"/>
                          <a:cs typeface="Arial" pitchFamily="34" charset="0"/>
                        </a:rPr>
                        <a:t>Enfant</a:t>
                      </a:r>
                      <a:endParaRPr lang="fr-FR" sz="1700" b="1" u="sng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1" dirty="0" err="1" smtClean="0">
                          <a:latin typeface="Arial" pitchFamily="34" charset="0"/>
                          <a:cs typeface="Arial" pitchFamily="34" charset="0"/>
                        </a:rPr>
                        <a:t>Nevirapine</a:t>
                      </a:r>
                      <a:r>
                        <a:rPr lang="fr-FR" sz="1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Naissance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Jusqu’à 1 semaine après l’</a:t>
                      </a:r>
                      <a:r>
                        <a:rPr lang="fr-FR" sz="1500" dirty="0" err="1" smtClean="0">
                          <a:latin typeface="Arial" pitchFamily="34" charset="0"/>
                          <a:cs typeface="Arial" pitchFamily="34" charset="0"/>
                        </a:rPr>
                        <a:t>arret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de l’allaitement</a:t>
                      </a: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 err="1" smtClean="0">
                          <a:latin typeface="Arial" pitchFamily="34" charset="0"/>
                          <a:cs typeface="Arial" pitchFamily="34" charset="0"/>
                        </a:rPr>
                        <a:t>Nevirapine</a:t>
                      </a:r>
                      <a:r>
                        <a:rPr lang="fr-FR" sz="1500" b="1" dirty="0" smtClean="0">
                          <a:latin typeface="Arial" pitchFamily="34" charset="0"/>
                          <a:cs typeface="Arial" pitchFamily="34" charset="0"/>
                        </a:rPr>
                        <a:t> Ou</a:t>
                      </a:r>
                      <a:r>
                        <a:rPr lang="fr-FR" sz="1500" b="1" baseline="0" dirty="0" smtClean="0">
                          <a:latin typeface="Arial" pitchFamily="34" charset="0"/>
                          <a:cs typeface="Arial" pitchFamily="34" charset="0"/>
                        </a:rPr>
                        <a:t> AZT</a:t>
                      </a:r>
                      <a:r>
                        <a:rPr lang="fr-FR" sz="1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5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(D) - Naissance</a:t>
                      </a: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(A) – 6</a:t>
                      </a:r>
                      <a:r>
                        <a:rPr lang="fr-FR" sz="1500" baseline="30000" dirty="0" smtClean="0">
                          <a:latin typeface="Arial" pitchFamily="34" charset="0"/>
                          <a:cs typeface="Arial" pitchFamily="34" charset="0"/>
                        </a:rPr>
                        <a:t>ème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semaine de vie</a:t>
                      </a: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1" dirty="0" err="1" smtClean="0">
                          <a:latin typeface="Arial" pitchFamily="34" charset="0"/>
                          <a:cs typeface="Arial" pitchFamily="34" charset="0"/>
                        </a:rPr>
                        <a:t>Nevirapine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ou AZT</a:t>
                      </a:r>
                    </a:p>
                    <a:p>
                      <a:endParaRPr lang="fr-FR" sz="15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(D) - Naissance</a:t>
                      </a: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(A) – 6</a:t>
                      </a:r>
                      <a:r>
                        <a:rPr lang="fr-FR" sz="1500" baseline="30000" dirty="0" smtClean="0">
                          <a:latin typeface="Arial" pitchFamily="34" charset="0"/>
                          <a:cs typeface="Arial" pitchFamily="34" charset="0"/>
                        </a:rPr>
                        <a:t>ème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semaine de vie</a:t>
                      </a:r>
                    </a:p>
                    <a:p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rgbClr val="FFB9D5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er 12"/>
          <p:cNvGrpSpPr/>
          <p:nvPr/>
        </p:nvGrpSpPr>
        <p:grpSpPr>
          <a:xfrm>
            <a:off x="1477159" y="1353703"/>
            <a:ext cx="2590786" cy="4180321"/>
            <a:chOff x="1475656" y="996971"/>
            <a:chExt cx="2593791" cy="4320803"/>
          </a:xfrm>
        </p:grpSpPr>
        <p:cxnSp>
          <p:nvCxnSpPr>
            <p:cNvPr id="9" name="Connecteur droit 8"/>
            <p:cNvCxnSpPr/>
            <p:nvPr/>
          </p:nvCxnSpPr>
          <p:spPr>
            <a:xfrm flipH="1">
              <a:off x="1475656" y="996971"/>
              <a:ext cx="2592288" cy="432080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1477159" y="996971"/>
              <a:ext cx="2592288" cy="432080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77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Origine </a:t>
            </a:r>
            <a:r>
              <a:rPr lang="fr-FR" dirty="0" err="1" smtClean="0"/>
              <a:t>simiene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1989</a:t>
            </a:r>
          </a:p>
          <a:p>
            <a:pPr lvl="1"/>
            <a:r>
              <a:rPr lang="fr-FR" dirty="0" smtClean="0"/>
              <a:t>Description d’un virus de singe apparenté au VIH-1</a:t>
            </a:r>
          </a:p>
          <a:p>
            <a:pPr lvl="2"/>
            <a:r>
              <a:rPr lang="fr-FR" dirty="0" err="1" smtClean="0"/>
              <a:t>SIV</a:t>
            </a:r>
            <a:r>
              <a:rPr lang="fr-FR" baseline="-25000" dirty="0" err="1" smtClean="0"/>
              <a:t>cpzGab</a:t>
            </a:r>
            <a:endParaRPr lang="fr-FR" baseline="-25000" dirty="0" smtClean="0"/>
          </a:p>
          <a:p>
            <a:pPr lvl="2"/>
            <a:r>
              <a:rPr lang="fr-FR" dirty="0" smtClean="0"/>
              <a:t>Chez les chimpanzés « pan troglodytes » du sud du Cameroun</a:t>
            </a:r>
          </a:p>
          <a:p>
            <a:pPr lvl="2"/>
            <a:endParaRPr lang="fr-FR" dirty="0"/>
          </a:p>
          <a:p>
            <a:pPr lvl="2"/>
            <a:r>
              <a:rPr lang="fr-FR" dirty="0" smtClean="0">
                <a:sym typeface="Wingdings"/>
              </a:rPr>
              <a:t> Forte suspicion de réservoir simien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93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838200" y="1021680"/>
            <a:ext cx="533400" cy="4127500"/>
            <a:chOff x="6858000" y="1524000"/>
            <a:chExt cx="762000" cy="4953000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6858000" y="1524000"/>
              <a:ext cx="762000" cy="4419600"/>
            </a:xfrm>
            <a:prstGeom prst="roundRect">
              <a:avLst>
                <a:gd name="adj" fmla="val 4786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086600" y="5715000"/>
              <a:ext cx="304800" cy="762000"/>
            </a:xfrm>
            <a:prstGeom prst="roundRect">
              <a:avLst>
                <a:gd name="adj" fmla="val 4786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 flipH="1">
            <a:off x="990600" y="3942680"/>
            <a:ext cx="228600" cy="5715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pSp>
        <p:nvGrpSpPr>
          <p:cNvPr id="6" name="Group 32"/>
          <p:cNvGrpSpPr/>
          <p:nvPr/>
        </p:nvGrpSpPr>
        <p:grpSpPr>
          <a:xfrm>
            <a:off x="1981200" y="1339181"/>
            <a:ext cx="6492948" cy="646331"/>
            <a:chOff x="1981200" y="1828800"/>
            <a:chExt cx="6492948" cy="775597"/>
          </a:xfrm>
        </p:grpSpPr>
        <p:sp>
          <p:nvSpPr>
            <p:cNvPr id="7" name="TextBox 6"/>
            <p:cNvSpPr txBox="1"/>
            <p:nvPr/>
          </p:nvSpPr>
          <p:spPr>
            <a:xfrm>
              <a:off x="2362199" y="1828800"/>
              <a:ext cx="6111949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Début de la mise en œuvre des nouvelles directives PTME  au sein des structures de santé (Janvier 2013) 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981200" y="1905000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1981200" y="2021757"/>
            <a:ext cx="6248400" cy="646331"/>
            <a:chOff x="1981200" y="2667000"/>
            <a:chExt cx="6248400" cy="775597"/>
          </a:xfrm>
        </p:grpSpPr>
        <p:sp>
          <p:nvSpPr>
            <p:cNvPr id="10" name="TextBox 9"/>
            <p:cNvSpPr txBox="1"/>
            <p:nvPr/>
          </p:nvSpPr>
          <p:spPr>
            <a:xfrm>
              <a:off x="2362200" y="2667000"/>
              <a:ext cx="5867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Renforcement des capacités des prestataires de soins (Décembre 2012 à Juin 2013)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981200" y="2667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2" name="Group 30"/>
          <p:cNvGrpSpPr/>
          <p:nvPr/>
        </p:nvGrpSpPr>
        <p:grpSpPr>
          <a:xfrm>
            <a:off x="1981200" y="2663479"/>
            <a:ext cx="6248400" cy="646331"/>
            <a:chOff x="1981200" y="3581400"/>
            <a:chExt cx="6248400" cy="775597"/>
          </a:xfrm>
        </p:grpSpPr>
        <p:sp>
          <p:nvSpPr>
            <p:cNvPr id="13" name="TextBox 12"/>
            <p:cNvSpPr txBox="1"/>
            <p:nvPr/>
          </p:nvSpPr>
          <p:spPr>
            <a:xfrm>
              <a:off x="2362200" y="3581400"/>
              <a:ext cx="5867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Directives nationales techniques pour la PTME (Octobre 2012)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981200" y="3657600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1981200" y="3498183"/>
            <a:ext cx="6551240" cy="646331"/>
            <a:chOff x="1981200" y="4552890"/>
            <a:chExt cx="5486400" cy="775597"/>
          </a:xfrm>
        </p:grpSpPr>
        <p:sp>
          <p:nvSpPr>
            <p:cNvPr id="16" name="TextBox 15"/>
            <p:cNvSpPr txBox="1"/>
            <p:nvPr/>
          </p:nvSpPr>
          <p:spPr>
            <a:xfrm>
              <a:off x="2362200" y="4552890"/>
              <a:ext cx="5105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Arrêté ministériel sur nouvelles recommandations relatives à l’utilisation des ARV (Mai 2012)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981200" y="45720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8" name="Group 28"/>
          <p:cNvGrpSpPr/>
          <p:nvPr/>
        </p:nvGrpSpPr>
        <p:grpSpPr>
          <a:xfrm>
            <a:off x="1981200" y="4133184"/>
            <a:ext cx="7060022" cy="646331"/>
            <a:chOff x="1981200" y="5314890"/>
            <a:chExt cx="7060022" cy="775597"/>
          </a:xfrm>
        </p:grpSpPr>
        <p:sp>
          <p:nvSpPr>
            <p:cNvPr id="19" name="TextBox 18"/>
            <p:cNvSpPr txBox="1"/>
            <p:nvPr/>
          </p:nvSpPr>
          <p:spPr>
            <a:xfrm>
              <a:off x="2363630" y="5314890"/>
              <a:ext cx="6677592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Atelier d’adaptation nationale des recommandations OMS 2010 </a:t>
              </a:r>
            </a:p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(Juillet 2010)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981200" y="5334000"/>
              <a:ext cx="304800" cy="3048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 flipH="1">
            <a:off x="990600" y="3371180"/>
            <a:ext cx="228600" cy="1143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 flipH="1">
            <a:off x="990600" y="2672680"/>
            <a:ext cx="228600" cy="18415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flipH="1">
            <a:off x="990600" y="1910680"/>
            <a:ext cx="228600" cy="26035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 flipH="1">
            <a:off x="990600" y="1148680"/>
            <a:ext cx="228600" cy="33655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1" dirty="0" smtClean="0">
                <a:latin typeface="Arial Black" pitchFamily="34" charset="0"/>
              </a:rPr>
              <a:t>Passage de l’option A à l’option B</a:t>
            </a:r>
            <a:br>
              <a:rPr lang="fr-FR" sz="2000" b="1" dirty="0" smtClean="0">
                <a:latin typeface="Arial Black" pitchFamily="34" charset="0"/>
              </a:rPr>
            </a:br>
            <a:r>
              <a:rPr lang="fr-FR" sz="2000" b="1" dirty="0" smtClean="0">
                <a:latin typeface="Arial Black" pitchFamily="34" charset="0"/>
              </a:rPr>
              <a:t>Exemple de la Côte d’Ivoire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617" y="4514181"/>
            <a:ext cx="1381827" cy="76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6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680" y="197416"/>
            <a:ext cx="8686800" cy="630351"/>
          </a:xfrm>
        </p:spPr>
        <p:txBody>
          <a:bodyPr>
            <a:noAutofit/>
          </a:bodyPr>
          <a:lstStyle/>
          <a:p>
            <a:r>
              <a:rPr lang="fr-FR" sz="4400" b="1" dirty="0" smtClean="0">
                <a:latin typeface="Arial Black" pitchFamily="34" charset="0"/>
              </a:rPr>
              <a:t>Et Bing !</a:t>
            </a:r>
            <a:endParaRPr lang="fr-FR" sz="4400" b="1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680" y="1919945"/>
            <a:ext cx="8556325" cy="619524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fr-FR" sz="4000" b="1" dirty="0" smtClean="0">
                <a:latin typeface="Arial" pitchFamily="34" charset="0"/>
                <a:cs typeface="Arial" pitchFamily="34" charset="0"/>
              </a:rPr>
              <a:t>En 2013, sorties de nouvelles recommandations OMS !</a:t>
            </a:r>
          </a:p>
          <a:p>
            <a:pPr marL="514350" indent="-514350" algn="ctr">
              <a:buNone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On recommence tout à zéro ?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ctr"/>
            <a:endParaRPr lang="fr-FR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438" y="827767"/>
            <a:ext cx="1495053" cy="83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2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63993" y="851722"/>
            <a:ext cx="9144000" cy="4851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2820"/>
            <a:ext cx="8291264" cy="886170"/>
          </a:xfrm>
        </p:spPr>
        <p:txBody>
          <a:bodyPr>
            <a:noAutofit/>
          </a:bodyPr>
          <a:lstStyle/>
          <a:p>
            <a:r>
              <a:rPr lang="fr-FR" sz="2000" smtClean="0">
                <a:latin typeface="Arial Black" pitchFamily="34" charset="0"/>
                <a:cs typeface="Arial" pitchFamily="34" charset="0"/>
              </a:rPr>
              <a:t>Mais il y a un besoin urgent à trouver de nouvelles stratégies de </a:t>
            </a:r>
            <a:r>
              <a:rPr lang="fr-FR" sz="2000" b="1" smtClean="0">
                <a:latin typeface="Arial Black" pitchFamily="34" charset="0"/>
                <a:cs typeface="Arial" pitchFamily="34" charset="0"/>
              </a:rPr>
              <a:t>dépistage</a:t>
            </a:r>
            <a:r>
              <a:rPr lang="fr-FR" sz="2000" smtClean="0">
                <a:latin typeface="Arial Black" pitchFamily="34" charset="0"/>
                <a:cs typeface="Arial" pitchFamily="34" charset="0"/>
              </a:rPr>
              <a:t> des femmes enceintes !</a:t>
            </a:r>
            <a:endParaRPr lang="fr-FR" sz="200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47895" y="969511"/>
            <a:ext cx="47956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smtClean="0">
                <a:latin typeface="Arial" pitchFamily="34" charset="0"/>
                <a:cs typeface="Arial" pitchFamily="34" charset="0"/>
              </a:rPr>
              <a:t>1 000 000 femmes enceintes</a:t>
            </a:r>
            <a:endParaRPr lang="fr-F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72200" y="1957400"/>
            <a:ext cx="252028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Testées pour le VIH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35%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(350,000)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9935" y="2017407"/>
            <a:ext cx="290764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Non testées pour le VIH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65%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(650,000)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droit avec flèche 8"/>
          <p:cNvCxnSpPr>
            <a:stCxn id="4" idx="2"/>
          </p:cNvCxnSpPr>
          <p:nvPr/>
        </p:nvCxnSpPr>
        <p:spPr>
          <a:xfrm flipH="1">
            <a:off x="1547672" y="1492731"/>
            <a:ext cx="3098038" cy="480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2"/>
            <a:endCxn id="6" idx="0"/>
          </p:cNvCxnSpPr>
          <p:nvPr/>
        </p:nvCxnSpPr>
        <p:spPr>
          <a:xfrm>
            <a:off x="4645710" y="1492731"/>
            <a:ext cx="2986630" cy="46466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4582" y="3337553"/>
            <a:ext cx="22322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HIV + 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(n=32, 500)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72200" y="3337553"/>
            <a:ext cx="25202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HIV+ 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(n=17,500)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cteur droit avec flèche 21"/>
          <p:cNvCxnSpPr>
            <a:stCxn id="7" idx="2"/>
            <a:endCxn id="19" idx="0"/>
          </p:cNvCxnSpPr>
          <p:nvPr/>
        </p:nvCxnSpPr>
        <p:spPr>
          <a:xfrm>
            <a:off x="1603756" y="3033070"/>
            <a:ext cx="6950" cy="3044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6" idx="2"/>
            <a:endCxn id="20" idx="0"/>
          </p:cNvCxnSpPr>
          <p:nvPr/>
        </p:nvCxnSpPr>
        <p:spPr>
          <a:xfrm>
            <a:off x="7632340" y="2973063"/>
            <a:ext cx="0" cy="3644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3342444" y="2857500"/>
            <a:ext cx="2407495" cy="42004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smtClean="0">
                <a:latin typeface="Arial" pitchFamily="34" charset="0"/>
                <a:cs typeface="Arial" pitchFamily="34" charset="0"/>
              </a:rPr>
              <a:t>Prévalence du VIH : 5%</a:t>
            </a:r>
            <a:endParaRPr lang="fr-FR" sz="1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Connecteur droit avec flèche 27"/>
          <p:cNvCxnSpPr>
            <a:endCxn id="20" idx="1"/>
          </p:cNvCxnSpPr>
          <p:nvPr/>
        </p:nvCxnSpPr>
        <p:spPr>
          <a:xfrm>
            <a:off x="5749939" y="3277547"/>
            <a:ext cx="622261" cy="413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2726830" y="3223638"/>
            <a:ext cx="694251" cy="413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467544" y="4897727"/>
            <a:ext cx="2232248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smtClean="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z="1600" smtClean="0">
                <a:latin typeface="Arial" pitchFamily="34" charset="0"/>
                <a:cs typeface="Arial" pitchFamily="34" charset="0"/>
              </a:rPr>
              <a:t>(n=13, 000)</a:t>
            </a:r>
            <a:endParaRPr lang="fr-FR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ccolade fermante 46"/>
          <p:cNvSpPr/>
          <p:nvPr/>
        </p:nvSpPr>
        <p:spPr>
          <a:xfrm>
            <a:off x="2699792" y="3637587"/>
            <a:ext cx="504056" cy="1500167"/>
          </a:xfrm>
          <a:prstGeom prst="rightBrace">
            <a:avLst>
              <a:gd name="adj1" fmla="val 8333"/>
              <a:gd name="adj2" fmla="val 379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275856" y="3992981"/>
            <a:ext cx="26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40% de transmission</a:t>
            </a:r>
            <a:endParaRPr lang="fr-FR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419872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(n=3, 500)</a:t>
            </a: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444208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(n=175)</a:t>
            </a: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Flèche vers le bas 54"/>
          <p:cNvSpPr/>
          <p:nvPr/>
        </p:nvSpPr>
        <p:spPr>
          <a:xfrm>
            <a:off x="7488324" y="4096768"/>
            <a:ext cx="288032" cy="531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H="1">
            <a:off x="5076056" y="4117640"/>
            <a:ext cx="1224136" cy="66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57"/>
          <p:cNvSpPr/>
          <p:nvPr/>
        </p:nvSpPr>
        <p:spPr>
          <a:xfrm>
            <a:off x="6300192" y="4657700"/>
            <a:ext cx="2771800" cy="9601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251520" y="4657700"/>
            <a:ext cx="5832648" cy="96010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46123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latin typeface="Arial" pitchFamily="34" charset="0"/>
                <a:cs typeface="Arial" pitchFamily="34" charset="0"/>
              </a:rPr>
              <a:t>A</a:t>
            </a:r>
            <a:endParaRPr lang="fr-F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884368" y="4612344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latin typeface="Arial" pitchFamily="34" charset="0"/>
                <a:cs typeface="Arial" pitchFamily="34" charset="0"/>
              </a:rPr>
              <a:t>B</a:t>
            </a:r>
            <a:endParaRPr lang="fr-F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532440" y="4612344"/>
            <a:ext cx="48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latin typeface="Arial" pitchFamily="34" charset="0"/>
                <a:cs typeface="Arial" pitchFamily="34" charset="0"/>
              </a:rPr>
              <a:t>B+</a:t>
            </a:r>
            <a:endParaRPr lang="fr-F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lèche vers le bas 29"/>
          <p:cNvSpPr/>
          <p:nvPr/>
        </p:nvSpPr>
        <p:spPr>
          <a:xfrm>
            <a:off x="1403648" y="4190152"/>
            <a:ext cx="288032" cy="5814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45710" y="4257415"/>
            <a:ext cx="101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mtClean="0">
                <a:latin typeface="Calibri"/>
                <a:cs typeface="Calibri"/>
              </a:rPr>
              <a:t>Non traitées</a:t>
            </a:r>
            <a:endParaRPr lang="fr-FR" sz="1100">
              <a:latin typeface="Calibri"/>
              <a:cs typeface="Calibri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668344" y="4257415"/>
            <a:ext cx="101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mtClean="0">
                <a:latin typeface="Calibri"/>
                <a:cs typeface="Calibri"/>
              </a:rPr>
              <a:t>Traitées</a:t>
            </a:r>
            <a:endParaRPr lang="fr-FR"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0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9" grpId="0" animBg="1"/>
      <p:bldP spid="20" grpId="0" animBg="1"/>
      <p:bldP spid="24" grpId="0" animBg="1"/>
      <p:bldP spid="46" grpId="0" animBg="1"/>
      <p:bldP spid="47" grpId="0" animBg="1"/>
      <p:bldP spid="48" grpId="0"/>
      <p:bldP spid="49" grpId="0" animBg="1"/>
      <p:bldP spid="50" grpId="0" animBg="1"/>
      <p:bldP spid="55" grpId="0" animBg="1"/>
      <p:bldP spid="58" grpId="0" animBg="1"/>
      <p:bldP spid="64" grpId="0" animBg="1"/>
      <p:bldP spid="26" grpId="0"/>
      <p:bldP spid="27" grpId="0"/>
      <p:bldP spid="29" grpId="0"/>
      <p:bldP spid="30" grpId="0" animBg="1"/>
      <p:bldP spid="16" grpId="0"/>
      <p:bldP spid="38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Avenir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r>
              <a:rPr lang="fr-FR" dirty="0"/>
              <a:t>Faut-il envisager de mettre toute femme enceinte définitivement sous </a:t>
            </a:r>
            <a:r>
              <a:rPr lang="fr-FR" dirty="0" smtClean="0"/>
              <a:t>traitement : option B+</a:t>
            </a:r>
          </a:p>
          <a:p>
            <a:pPr marL="274320" lvl="1" indent="0">
              <a:buNone/>
            </a:pPr>
            <a:r>
              <a:rPr lang="fr-FR" sz="4400" dirty="0" smtClean="0">
                <a:sym typeface="Wingdings"/>
              </a:rPr>
              <a:t> OUI</a:t>
            </a:r>
            <a:endParaRPr lang="fr-FR" sz="4400" dirty="0"/>
          </a:p>
          <a:p>
            <a:r>
              <a:rPr lang="fr-FR" dirty="0"/>
              <a:t>Mais déjà aujourd’hui :</a:t>
            </a:r>
          </a:p>
          <a:p>
            <a:r>
              <a:rPr lang="fr-FR" b="1" dirty="0"/>
              <a:t>Il n</a:t>
            </a:r>
            <a:r>
              <a:rPr lang="fr-FR" b="1" dirty="0">
                <a:latin typeface="Arial"/>
              </a:rPr>
              <a:t>’</a:t>
            </a:r>
            <a:r>
              <a:rPr lang="fr-FR" b="1" dirty="0"/>
              <a:t>est pas acceptable en </a:t>
            </a:r>
            <a:r>
              <a:rPr lang="fr-FR" b="1" dirty="0" smtClean="0"/>
              <a:t>2016 </a:t>
            </a:r>
            <a:r>
              <a:rPr lang="fr-FR" b="1" dirty="0"/>
              <a:t>qu</a:t>
            </a:r>
            <a:r>
              <a:rPr lang="fr-FR" b="1" dirty="0">
                <a:latin typeface="Arial"/>
              </a:rPr>
              <a:t>’</a:t>
            </a:r>
            <a:r>
              <a:rPr lang="fr-FR" b="1" dirty="0"/>
              <a:t>une femme accouche sans conna</a:t>
            </a:r>
            <a:r>
              <a:rPr lang="fr-FR" altLang="ja-JP" b="1" dirty="0">
                <a:latin typeface="Arial"/>
                <a:cs typeface="ＭＳ Ｐゴシック" charset="0"/>
              </a:rPr>
              <a:t>ître son statut vis-à-vis du VIH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64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Couverture » PTME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6" b="2976"/>
          <a:stretch>
            <a:fillRect/>
          </a:stretch>
        </p:blipFill>
        <p:spPr>
          <a:xfrm>
            <a:off x="331914" y="1273175"/>
            <a:ext cx="8504238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5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Le « traitement - prévention »</a:t>
            </a:r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 dirty="0" smtClean="0"/>
              <a:t>Et l’initiation précoce du traitement antiviral</a:t>
            </a:r>
            <a:endParaRPr lang="fr-FR" dirty="0"/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-141111" y="1793876"/>
            <a:ext cx="160032" cy="3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9242" tIns="39621" rIns="79242" bIns="39621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15232"/>
            <a:ext cx="8534400" cy="632460"/>
          </a:xfrm>
        </p:spPr>
        <p:txBody>
          <a:bodyPr lIns="79242" tIns="39621" rIns="79242" bIns="39621">
            <a:noAutofit/>
          </a:bodyPr>
          <a:lstStyle/>
          <a:p>
            <a:r>
              <a:rPr lang="fr-FR" sz="2800" dirty="0"/>
              <a:t>Pensez-vous que le traitement ARV diminue la transmission du VIH ?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2400"/>
              <a:t>Non, il peut y avoir beaucoup de virus dans le sperme ou dans le vagin alors qu’on en trouve pas dans le sang</a:t>
            </a:r>
          </a:p>
          <a:p>
            <a:pPr>
              <a:lnSpc>
                <a:spcPct val="90000"/>
              </a:lnSpc>
            </a:pPr>
            <a:r>
              <a:rPr lang="fr-FR" sz="2400"/>
              <a:t>Oui, s’il n’y a plus de virus circulant dans le sang, il n’y en a plus dans le sperme et dans les sécrétions vaginales et il n’y a plus (ou presque plus) de transmission</a:t>
            </a:r>
          </a:p>
          <a:p>
            <a:pPr>
              <a:lnSpc>
                <a:spcPct val="90000"/>
              </a:lnSpc>
            </a:pPr>
            <a:r>
              <a:rPr lang="fr-FR" sz="2400"/>
              <a:t>Non, si les personnes sont traitées elles se protègent moins et risquent plus de transmettre le VIH</a:t>
            </a:r>
          </a:p>
          <a:p>
            <a:pPr>
              <a:lnSpc>
                <a:spcPct val="90000"/>
              </a:lnSpc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8914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26571"/>
            <a:ext cx="8534400" cy="632460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dirty="0"/>
              <a:t>Pensez-vous que le traitement ARV diminue la transmission du VIH ?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2400">
                <a:solidFill>
                  <a:srgbClr val="C0C0C0"/>
                </a:solidFill>
              </a:rPr>
              <a:t>Non, il peut y avoir beaucoup de virus dans le sperme ou dans le vagin alors qu’on en trouve pas dans le sang</a:t>
            </a:r>
          </a:p>
          <a:p>
            <a:pPr>
              <a:lnSpc>
                <a:spcPct val="90000"/>
              </a:lnSpc>
            </a:pPr>
            <a:r>
              <a:rPr lang="fr-FR" sz="2400" b="1"/>
              <a:t>Oui, s’il n’y a plus de virus circulant dans le sang, il n’y en a plus dans le sperme et dans les sécrétions vaginales et il n’y a plus (ou presque plus) de transmission</a:t>
            </a:r>
            <a:endParaRPr lang="fr-FR" sz="2400">
              <a:solidFill>
                <a:srgbClr val="C0C0C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C0C0C0"/>
                </a:solidFill>
              </a:rPr>
              <a:t>Non, si les personnes sont traitées elles se protègent moins et risquent plus de transmettre le VIH</a:t>
            </a:r>
            <a:endParaRPr lang="fr-FR" sz="2400"/>
          </a:p>
          <a:p>
            <a:pPr>
              <a:lnSpc>
                <a:spcPct val="90000"/>
              </a:lnSpc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1194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1422400" y="5495396"/>
            <a:ext cx="6324600" cy="254000"/>
          </a:xfrm>
          <a:prstGeom prst="rect">
            <a:avLst/>
          </a:prstGeom>
        </p:spPr>
        <p:txBody>
          <a:bodyPr lIns="79242" tIns="39621" rIns="79242" bIns="39621"/>
          <a:lstStyle/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sz="2100" b="1" dirty="0"/>
              <a:t>Suivi à 3 ans du comportement sexuel et de la transmission du VIH chez les patients sous ART en Ouganda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r>
              <a:rPr lang="fr-FR" b="1" dirty="0" smtClean="0"/>
              <a:t>928 personnes</a:t>
            </a:r>
          </a:p>
          <a:p>
            <a:pPr lvl="1"/>
            <a:r>
              <a:rPr lang="fr-FR" b="1" dirty="0"/>
              <a:t>Activité sexuelle </a:t>
            </a:r>
          </a:p>
          <a:p>
            <a:pPr lvl="2"/>
            <a:r>
              <a:rPr lang="fr-FR" b="1" dirty="0" smtClean="0">
                <a:latin typeface="Wingdings"/>
                <a:ea typeface="Wingdings"/>
                <a:cs typeface="Wingdings"/>
                <a:sym typeface="Wingdings"/>
              </a:rPr>
              <a:t> </a:t>
            </a:r>
            <a:r>
              <a:rPr lang="fr-FR" b="1" dirty="0" smtClean="0"/>
              <a:t>28</a:t>
            </a:r>
            <a:r>
              <a:rPr lang="fr-FR" b="1" dirty="0"/>
              <a:t>% à 41% à M36</a:t>
            </a:r>
          </a:p>
          <a:p>
            <a:pPr lvl="1"/>
            <a:r>
              <a:rPr lang="fr-FR" b="1" dirty="0"/>
              <a:t>Conduite à risque (no condom</a:t>
            </a:r>
            <a:r>
              <a:rPr lang="fr-FR" b="1" dirty="0" smtClean="0"/>
              <a:t>)</a:t>
            </a:r>
          </a:p>
          <a:p>
            <a:pPr lvl="2"/>
            <a:r>
              <a:rPr lang="fr-FR" b="1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b="1" dirty="0">
                <a:sym typeface="Wingdings"/>
              </a:rPr>
              <a:t> </a:t>
            </a:r>
            <a:r>
              <a:rPr lang="fr-FR" b="1" dirty="0" smtClean="0"/>
              <a:t>22</a:t>
            </a:r>
            <a:r>
              <a:rPr lang="fr-FR" b="1" dirty="0"/>
              <a:t>% à 8% à </a:t>
            </a:r>
            <a:r>
              <a:rPr lang="fr-FR" b="1" dirty="0" smtClean="0"/>
              <a:t>M6</a:t>
            </a:r>
            <a:endParaRPr lang="fr-FR" b="1" dirty="0"/>
          </a:p>
          <a:p>
            <a:pPr lvl="2"/>
            <a:r>
              <a:rPr lang="fr-FR" b="1" dirty="0" smtClean="0"/>
              <a:t>Puis </a:t>
            </a:r>
            <a:r>
              <a:rPr lang="fr-FR" b="1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b="1" dirty="0">
                <a:sym typeface="Wingdings"/>
              </a:rPr>
              <a:t> </a:t>
            </a:r>
            <a:r>
              <a:rPr lang="fr-FR" b="1" dirty="0" smtClean="0"/>
              <a:t>8</a:t>
            </a:r>
            <a:r>
              <a:rPr lang="fr-FR" b="1" dirty="0"/>
              <a:t>% à 14% à </a:t>
            </a:r>
            <a:r>
              <a:rPr lang="fr-FR" b="1" dirty="0" smtClean="0"/>
              <a:t>M36</a:t>
            </a:r>
            <a:endParaRPr lang="fr-FR" b="1" dirty="0"/>
          </a:p>
          <a:p>
            <a:r>
              <a:rPr lang="fr-FR" b="1" i="1" dirty="0"/>
              <a:t>Réduction Risque de transmission estimée: 92%</a:t>
            </a:r>
            <a:endParaRPr lang="fr-FR" b="1" i="1" dirty="0">
              <a:solidFill>
                <a:srgbClr val="FFFF00"/>
              </a:solidFill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81434" y="5323952"/>
            <a:ext cx="3589867" cy="23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/>
              <a:t>CROI 2008 </a:t>
            </a:r>
            <a:r>
              <a:rPr lang="fr-FR" sz="1000" dirty="0" err="1"/>
              <a:t>Bunnel</a:t>
            </a:r>
            <a:r>
              <a:rPr lang="fr-FR" sz="1000" dirty="0"/>
              <a:t> </a:t>
            </a:r>
            <a:r>
              <a:rPr lang="fr-FR" sz="1000" dirty="0" err="1"/>
              <a:t>abst</a:t>
            </a:r>
            <a:r>
              <a:rPr lang="fr-FR" sz="1000" dirty="0"/>
              <a:t> 29</a:t>
            </a:r>
          </a:p>
        </p:txBody>
      </p:sp>
    </p:spTree>
    <p:extLst>
      <p:ext uri="{BB962C8B-B14F-4D97-AF65-F5344CB8AC3E}">
        <p14:creationId xmlns:p14="http://schemas.microsoft.com/office/powerpoint/2010/main" val="31874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00430"/>
            <a:ext cx="8534400" cy="614516"/>
          </a:xfrm>
        </p:spPr>
        <p:txBody>
          <a:bodyPr>
            <a:noAutofit/>
          </a:bodyPr>
          <a:lstStyle/>
          <a:p>
            <a:r>
              <a:rPr lang="fr-FR" sz="2400" dirty="0" smtClean="0"/>
              <a:t>HPTN 052 : Prévention de l’infection VIH-1 par un traitement antiviral précoce</a:t>
            </a:r>
            <a:endParaRPr lang="fr-F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16" y="1557130"/>
            <a:ext cx="8782114" cy="345436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fr-FR" sz="2000" dirty="0" smtClean="0"/>
              <a:t>Etude prospective, multicentrique, internationale (54% Afrique)</a:t>
            </a:r>
          </a:p>
          <a:p>
            <a:pPr lvl="2">
              <a:buFont typeface="Arial"/>
              <a:buChar char="•"/>
            </a:pPr>
            <a:r>
              <a:rPr lang="fr-FR" sz="1600" dirty="0" smtClean="0"/>
              <a:t>11 000 patients </a:t>
            </a:r>
            <a:r>
              <a:rPr lang="fr-FR" sz="1600" dirty="0" err="1" smtClean="0"/>
              <a:t>screenés</a:t>
            </a:r>
            <a:endParaRPr lang="fr-FR" sz="1600" dirty="0" smtClean="0"/>
          </a:p>
          <a:p>
            <a:pPr lvl="2">
              <a:buFont typeface="Arial"/>
              <a:buChar char="•"/>
            </a:pPr>
            <a:r>
              <a:rPr lang="fr-FR" sz="1600" dirty="0" smtClean="0"/>
              <a:t>1763 couples randomisés</a:t>
            </a:r>
          </a:p>
          <a:p>
            <a:pPr lvl="3">
              <a:buFont typeface="Arial"/>
              <a:buChar char="•"/>
            </a:pPr>
            <a:r>
              <a:rPr lang="fr-FR" sz="1600" b="1" dirty="0" smtClean="0">
                <a:solidFill>
                  <a:schemeClr val="accent2"/>
                </a:solidFill>
              </a:rPr>
              <a:t>Traitement précoce </a:t>
            </a:r>
            <a:r>
              <a:rPr lang="fr-FR" sz="1600" dirty="0" smtClean="0"/>
              <a:t>: traitement du partenaire VIH + à l’inclusion</a:t>
            </a:r>
          </a:p>
          <a:p>
            <a:pPr lvl="4">
              <a:buFont typeface="Arial"/>
              <a:buChar char="•"/>
            </a:pPr>
            <a:r>
              <a:rPr lang="fr-FR" sz="1400" dirty="0" smtClean="0"/>
              <a:t>Quels que soient les CD4</a:t>
            </a:r>
          </a:p>
          <a:p>
            <a:pPr lvl="3">
              <a:buFont typeface="Arial"/>
              <a:buChar char="•"/>
            </a:pPr>
            <a:r>
              <a:rPr lang="fr-FR" sz="1600" b="1" dirty="0" smtClean="0">
                <a:solidFill>
                  <a:srgbClr val="F96A1B"/>
                </a:solidFill>
              </a:rPr>
              <a:t>Traitement tardif </a:t>
            </a:r>
            <a:r>
              <a:rPr lang="fr-FR" sz="1600" dirty="0" smtClean="0"/>
              <a:t>: traitement après deux mesures &lt; 250 CD4/mm</a:t>
            </a:r>
            <a:r>
              <a:rPr lang="fr-FR" sz="1600" baseline="30000" dirty="0" smtClean="0"/>
              <a:t>3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Résultats sur la transmission au 21/02/2011 : suivi moyen 1.7 années</a:t>
            </a:r>
          </a:p>
          <a:p>
            <a:pPr lvl="2">
              <a:buFont typeface="Arial"/>
              <a:buChar char="•"/>
            </a:pPr>
            <a:r>
              <a:rPr lang="fr-FR" sz="1600" dirty="0" smtClean="0"/>
              <a:t>39 transmissions (35/4)</a:t>
            </a:r>
          </a:p>
          <a:p>
            <a:pPr lvl="3">
              <a:buFont typeface="Arial"/>
              <a:buChar char="•"/>
            </a:pPr>
            <a:r>
              <a:rPr lang="fr-FR" sz="1600" dirty="0" smtClean="0"/>
              <a:t>28 « </a:t>
            </a:r>
            <a:r>
              <a:rPr lang="fr-FR" sz="1600" dirty="0" err="1" smtClean="0"/>
              <a:t>intracouple</a:t>
            </a:r>
            <a:r>
              <a:rPr lang="fr-FR" sz="1600" dirty="0" smtClean="0"/>
              <a:t> »</a:t>
            </a:r>
          </a:p>
          <a:p>
            <a:pPr lvl="4">
              <a:buFont typeface="Arial"/>
              <a:buChar char="•"/>
            </a:pPr>
            <a:r>
              <a:rPr lang="fr-FR" sz="1400" dirty="0" smtClean="0"/>
              <a:t>Une seule dans le groupe traitement précoce (M3 de l’initiation du TTT du partenaire).</a:t>
            </a:r>
          </a:p>
          <a:p>
            <a:endParaRPr lang="fr-F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1016" y="5354370"/>
            <a:ext cx="5532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Calibri"/>
                <a:cs typeface="Calibri"/>
              </a:rPr>
              <a:t>NEJM 2011, 365(6): 493-505</a:t>
            </a:r>
            <a:endParaRPr lang="fr-FR" sz="1050" dirty="0">
              <a:latin typeface="Calibri"/>
              <a:cs typeface="Calibri"/>
            </a:endParaRPr>
          </a:p>
        </p:txBody>
      </p:sp>
      <p:pic>
        <p:nvPicPr>
          <p:cNvPr id="5" name="Picture 4" descr="HPTN 052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558" y="535431"/>
            <a:ext cx="1990594" cy="1091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29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Puis découvertes progressives de variants multiples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Années 1990</a:t>
            </a:r>
          </a:p>
          <a:p>
            <a:pPr lvl="1"/>
            <a:r>
              <a:rPr lang="fr-FR" dirty="0" smtClean="0"/>
              <a:t>Variants plus proches de VIH-1 que VIH-2</a:t>
            </a:r>
          </a:p>
          <a:p>
            <a:pPr lvl="1"/>
            <a:r>
              <a:rPr lang="fr-FR" dirty="0" smtClean="0"/>
              <a:t>…mais pas assez différents pour être VIH-3</a:t>
            </a:r>
          </a:p>
          <a:p>
            <a:pPr lvl="2"/>
            <a:r>
              <a:rPr lang="fr-FR" dirty="0" smtClean="0"/>
              <a:t>50 - 73% du génome identique VIH-1</a:t>
            </a:r>
          </a:p>
          <a:p>
            <a:pPr lvl="2"/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Création des sous-groupes</a:t>
            </a:r>
          </a:p>
          <a:p>
            <a:pPr marL="0" indent="0" algn="ctr">
              <a:buNone/>
            </a:pPr>
            <a:r>
              <a:rPr lang="fr-FR" sz="2000" dirty="0" smtClean="0"/>
              <a:t>Groupe M (Majeur)</a:t>
            </a:r>
          </a:p>
          <a:p>
            <a:pPr marL="0" indent="0" algn="ctr">
              <a:buNone/>
            </a:pPr>
            <a:r>
              <a:rPr lang="fr-FR" sz="2000" dirty="0" smtClean="0"/>
              <a:t>Groupe O (« </a:t>
            </a:r>
            <a:r>
              <a:rPr lang="fr-FR" sz="2000" dirty="0" err="1" smtClean="0"/>
              <a:t>Outlier</a:t>
            </a:r>
            <a:r>
              <a:rPr lang="fr-FR" sz="2000" dirty="0" smtClean="0"/>
              <a:t> »)</a:t>
            </a:r>
          </a:p>
          <a:p>
            <a:pPr marL="0" indent="0" algn="ctr">
              <a:buNone/>
            </a:pPr>
            <a:r>
              <a:rPr lang="fr-FR" sz="2000" dirty="0" smtClean="0"/>
              <a:t>Groupe N </a:t>
            </a:r>
            <a:r>
              <a:rPr lang="fr-FR" sz="2000" dirty="0" smtClean="0">
                <a:solidFill>
                  <a:schemeClr val="tx1"/>
                </a:solidFill>
              </a:rPr>
              <a:t>(</a:t>
            </a:r>
            <a:r>
              <a:rPr lang="fr-FR" sz="2000" dirty="0" err="1" smtClean="0">
                <a:solidFill>
                  <a:schemeClr val="tx1"/>
                </a:solidFill>
              </a:rPr>
              <a:t>Non-M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smtClean="0"/>
              <a:t>et </a:t>
            </a:r>
            <a:r>
              <a:rPr lang="fr-FR" sz="2000" dirty="0" err="1" smtClean="0"/>
              <a:t>non-O</a:t>
            </a:r>
            <a:r>
              <a:rPr lang="fr-FR" sz="2000" dirty="0" smtClean="0"/>
              <a:t> !)</a:t>
            </a:r>
          </a:p>
          <a:p>
            <a:pPr marL="0" indent="0" algn="ctr">
              <a:buNone/>
            </a:pPr>
            <a:r>
              <a:rPr lang="fr-FR" sz="2000" dirty="0" smtClean="0"/>
              <a:t>Groupe P</a:t>
            </a:r>
          </a:p>
          <a:p>
            <a:pPr marL="0" indent="0" algn="ctr">
              <a:buNone/>
            </a:pPr>
            <a:r>
              <a:rPr lang="is-IS" sz="2000" dirty="0" smtClean="0"/>
              <a:t>…</a:t>
            </a:r>
            <a:endParaRPr lang="fr-FR" dirty="0"/>
          </a:p>
        </p:txBody>
      </p:sp>
      <p:sp>
        <p:nvSpPr>
          <p:cNvPr id="4" name="Flèche droite rayée 3"/>
          <p:cNvSpPr/>
          <p:nvPr/>
        </p:nvSpPr>
        <p:spPr>
          <a:xfrm>
            <a:off x="702519" y="3323617"/>
            <a:ext cx="1648217" cy="567447"/>
          </a:xfrm>
          <a:prstGeom prst="stripedRightArrow">
            <a:avLst>
              <a:gd name="adj1" fmla="val 38095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7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TN 0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441" y="822960"/>
            <a:ext cx="5234336" cy="4454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/>
              <a:t>HPTN 052 : Résultats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14637" y="1154289"/>
            <a:ext cx="7623522" cy="2511777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Etude </a:t>
            </a:r>
            <a:r>
              <a:rPr lang="fr-FR" dirty="0" err="1" smtClean="0"/>
              <a:t>Partners</a:t>
            </a:r>
            <a:r>
              <a:rPr lang="fr-FR" dirty="0" smtClean="0"/>
              <a:t> PrEP (groupe PCB)</a:t>
            </a:r>
          </a:p>
          <a:p>
            <a:pPr lvl="1"/>
            <a:r>
              <a:rPr lang="fr-FR" dirty="0" smtClean="0"/>
              <a:t>Incidence </a:t>
            </a:r>
            <a:r>
              <a:rPr lang="fr-FR" dirty="0"/>
              <a:t>pour 100 années-personne </a:t>
            </a:r>
            <a:endParaRPr lang="fr-FR" sz="2200" dirty="0"/>
          </a:p>
          <a:p>
            <a:pPr lvl="2"/>
            <a:r>
              <a:rPr lang="fr-FR" b="1" dirty="0" smtClean="0"/>
              <a:t>1,71 </a:t>
            </a:r>
            <a:r>
              <a:rPr lang="fr-FR" b="1" dirty="0"/>
              <a:t>( 0,35 - 5,01</a:t>
            </a:r>
            <a:r>
              <a:rPr lang="fr-FR" b="1" dirty="0" smtClean="0"/>
              <a:t>) avant ARV</a:t>
            </a:r>
            <a:endParaRPr lang="fr-FR" sz="2200" b="1" dirty="0"/>
          </a:p>
          <a:p>
            <a:pPr lvl="2" fontAlgn="ctr"/>
            <a:r>
              <a:rPr lang="fr-FR" b="1" dirty="0"/>
              <a:t>1,79 (0,37 - 5, 22</a:t>
            </a:r>
            <a:r>
              <a:rPr lang="fr-FR" b="1" dirty="0" smtClean="0"/>
              <a:t>) dans les 6 premiers mois</a:t>
            </a:r>
            <a:endParaRPr lang="fr-FR" sz="2000" b="1" dirty="0"/>
          </a:p>
          <a:p>
            <a:pPr lvl="2" fontAlgn="ctr"/>
            <a:r>
              <a:rPr lang="fr-FR" b="1" dirty="0"/>
              <a:t>0,00 (0,00 - 2,20</a:t>
            </a:r>
            <a:r>
              <a:rPr lang="fr-FR" b="1" dirty="0" smtClean="0"/>
              <a:t>) après le 6</a:t>
            </a:r>
            <a:r>
              <a:rPr lang="fr-FR" b="1" baseline="30000" dirty="0" smtClean="0"/>
              <a:t>ème</a:t>
            </a:r>
            <a:r>
              <a:rPr lang="fr-FR" b="1" dirty="0" smtClean="0"/>
              <a:t> mois</a:t>
            </a:r>
            <a:endParaRPr lang="fr-FR" sz="2000" b="1" dirty="0"/>
          </a:p>
          <a:p>
            <a:r>
              <a:rPr lang="fr-FR" dirty="0" smtClean="0"/>
              <a:t>Etude </a:t>
            </a:r>
            <a:r>
              <a:rPr lang="fr-FR" dirty="0" err="1" smtClean="0"/>
              <a:t>Partners</a:t>
            </a:r>
            <a:r>
              <a:rPr lang="fr-FR" dirty="0" smtClean="0"/>
              <a:t> </a:t>
            </a:r>
            <a:r>
              <a:rPr lang="fr-FR" dirty="0" err="1" smtClean="0"/>
              <a:t>Demonstration</a:t>
            </a:r>
            <a:r>
              <a:rPr lang="fr-FR" dirty="0" smtClean="0"/>
              <a:t> Project</a:t>
            </a:r>
          </a:p>
          <a:p>
            <a:pPr lvl="1"/>
            <a:r>
              <a:rPr lang="fr-FR" sz="1700" dirty="0" smtClean="0"/>
              <a:t>ARV </a:t>
            </a:r>
            <a:r>
              <a:rPr lang="fr-FR" sz="1700" dirty="0"/>
              <a:t>chez le partenaire VIH+</a:t>
            </a:r>
          </a:p>
          <a:p>
            <a:pPr lvl="1"/>
            <a:r>
              <a:rPr lang="fr-FR" sz="1700" dirty="0"/>
              <a:t>PrEP chez le partenaire VIH- : TDF/FTC 1/j jusqu’à M6 </a:t>
            </a:r>
            <a:r>
              <a:rPr lang="fr-FR" sz="1700" dirty="0" smtClean="0"/>
              <a:t>du J0 </a:t>
            </a:r>
            <a:r>
              <a:rPr lang="fr-FR" sz="1700" dirty="0"/>
              <a:t>ARV du </a:t>
            </a:r>
            <a:r>
              <a:rPr lang="fr-FR" sz="1700" dirty="0" smtClean="0"/>
              <a:t>partenaire</a:t>
            </a:r>
          </a:p>
          <a:p>
            <a:pPr lvl="2"/>
            <a:r>
              <a:rPr lang="fr-FR" sz="1500" dirty="0" smtClean="0"/>
              <a:t>RR de </a:t>
            </a:r>
            <a:r>
              <a:rPr lang="fr-FR" sz="1500" dirty="0"/>
              <a:t>l’incidence de l’infection VIH = </a:t>
            </a:r>
            <a:r>
              <a:rPr lang="fr-FR" sz="1500" b="1" dirty="0"/>
              <a:t>96 % </a:t>
            </a:r>
            <a:r>
              <a:rPr lang="fr-FR" sz="1500" dirty="0"/>
              <a:t>(IC 95 % : 81-99) ; p &lt; </a:t>
            </a:r>
            <a:r>
              <a:rPr lang="fr-FR" sz="1500" dirty="0" smtClean="0"/>
              <a:t>0,0001</a:t>
            </a:r>
            <a:br>
              <a:rPr lang="fr-FR" sz="1500" dirty="0" smtClean="0"/>
            </a:br>
            <a:r>
              <a:rPr lang="fr-FR" sz="1500" dirty="0" smtClean="0"/>
              <a:t>(2 infections observées contre 39 « attendues »</a:t>
            </a:r>
          </a:p>
          <a:p>
            <a:pPr lvl="1"/>
            <a:endParaRPr lang="fr-FR" sz="1700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063277" y="708251"/>
            <a:ext cx="7623522" cy="529408"/>
          </a:xfrm>
        </p:spPr>
        <p:txBody>
          <a:bodyPr/>
          <a:lstStyle/>
          <a:p>
            <a:r>
              <a:rPr lang="fr-FR" dirty="0" smtClean="0"/>
              <a:t>Etudes </a:t>
            </a:r>
            <a:r>
              <a:rPr lang="fr-FR" dirty="0" err="1" smtClean="0"/>
              <a:t>Partners</a:t>
            </a:r>
            <a:r>
              <a:rPr lang="fr-FR" dirty="0" smtClean="0"/>
              <a:t> PrEP et </a:t>
            </a:r>
            <a:r>
              <a:rPr lang="fr-FR" dirty="0" err="1" smtClean="0"/>
              <a:t>Partners</a:t>
            </a:r>
            <a:r>
              <a:rPr lang="fr-FR" dirty="0" smtClean="0"/>
              <a:t> </a:t>
            </a:r>
            <a:r>
              <a:rPr lang="fr-FR" dirty="0" err="1" smtClean="0"/>
              <a:t>Demonstration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Traitements ARV et PrEP sont complémentaires</a:t>
            </a:r>
            <a:endParaRPr lang="fr-FR" dirty="0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151</a:t>
            </a:fld>
            <a:endParaRPr lang="fr-FR" dirty="0"/>
          </a:p>
        </p:txBody>
      </p:sp>
      <p:grpSp>
        <p:nvGrpSpPr>
          <p:cNvPr id="8" name="Groupe 27"/>
          <p:cNvGrpSpPr/>
          <p:nvPr/>
        </p:nvGrpSpPr>
        <p:grpSpPr>
          <a:xfrm>
            <a:off x="1887539" y="4003145"/>
            <a:ext cx="5909465" cy="1323777"/>
            <a:chOff x="1887538" y="4803775"/>
            <a:chExt cx="5909465" cy="1588532"/>
          </a:xfrm>
        </p:grpSpPr>
        <p:grpSp>
          <p:nvGrpSpPr>
            <p:cNvPr id="9" name="Groupe 1"/>
            <p:cNvGrpSpPr>
              <a:grpSpLocks/>
            </p:cNvGrpSpPr>
            <p:nvPr/>
          </p:nvGrpSpPr>
          <p:grpSpPr bwMode="auto">
            <a:xfrm>
              <a:off x="1887538" y="4826000"/>
              <a:ext cx="420687" cy="625475"/>
              <a:chOff x="3319463" y="4267931"/>
              <a:chExt cx="1472207" cy="2194781"/>
            </a:xfrm>
          </p:grpSpPr>
          <p:grpSp>
            <p:nvGrpSpPr>
              <p:cNvPr id="25" name="Group 18"/>
              <p:cNvGrpSpPr>
                <a:grpSpLocks/>
              </p:cNvGrpSpPr>
              <p:nvPr/>
            </p:nvGrpSpPr>
            <p:grpSpPr bwMode="auto">
              <a:xfrm>
                <a:off x="3319463" y="4267931"/>
                <a:ext cx="841769" cy="2194781"/>
                <a:chOff x="1368" y="714"/>
                <a:chExt cx="899" cy="2344"/>
              </a:xfrm>
            </p:grpSpPr>
            <p:sp>
              <p:nvSpPr>
                <p:cNvPr id="29" name="Freeform 19"/>
                <p:cNvSpPr>
                  <a:spLocks noEditPoints="1"/>
                </p:cNvSpPr>
                <p:nvPr/>
              </p:nvSpPr>
              <p:spPr bwMode="auto">
                <a:xfrm>
                  <a:off x="1368" y="714"/>
                  <a:ext cx="899" cy="2344"/>
                </a:xfrm>
                <a:custGeom>
                  <a:avLst/>
                  <a:gdLst>
                    <a:gd name="T0" fmla="*/ 810 w 1120"/>
                    <a:gd name="T1" fmla="*/ 1053 h 2926"/>
                    <a:gd name="T2" fmla="*/ 563 w 1120"/>
                    <a:gd name="T3" fmla="*/ 384 h 2926"/>
                    <a:gd name="T4" fmla="*/ 533 w 1120"/>
                    <a:gd name="T5" fmla="*/ 280 h 2926"/>
                    <a:gd name="T6" fmla="*/ 538 w 1120"/>
                    <a:gd name="T7" fmla="*/ 259 h 2926"/>
                    <a:gd name="T8" fmla="*/ 539 w 1120"/>
                    <a:gd name="T9" fmla="*/ 248 h 2926"/>
                    <a:gd name="T10" fmla="*/ 549 w 1120"/>
                    <a:gd name="T11" fmla="*/ 241 h 2926"/>
                    <a:gd name="T12" fmla="*/ 566 w 1120"/>
                    <a:gd name="T13" fmla="*/ 161 h 2926"/>
                    <a:gd name="T14" fmla="*/ 559 w 1120"/>
                    <a:gd name="T15" fmla="*/ 88 h 2926"/>
                    <a:gd name="T16" fmla="*/ 449 w 1120"/>
                    <a:gd name="T17" fmla="*/ 2 h 2926"/>
                    <a:gd name="T18" fmla="*/ 335 w 1120"/>
                    <a:gd name="T19" fmla="*/ 103 h 2926"/>
                    <a:gd name="T20" fmla="*/ 332 w 1120"/>
                    <a:gd name="T21" fmla="*/ 165 h 2926"/>
                    <a:gd name="T22" fmla="*/ 351 w 1120"/>
                    <a:gd name="T23" fmla="*/ 241 h 2926"/>
                    <a:gd name="T24" fmla="*/ 360 w 1120"/>
                    <a:gd name="T25" fmla="*/ 248 h 2926"/>
                    <a:gd name="T26" fmla="*/ 361 w 1120"/>
                    <a:gd name="T27" fmla="*/ 258 h 2926"/>
                    <a:gd name="T28" fmla="*/ 363 w 1120"/>
                    <a:gd name="T29" fmla="*/ 269 h 2926"/>
                    <a:gd name="T30" fmla="*/ 365 w 1120"/>
                    <a:gd name="T31" fmla="*/ 280 h 2926"/>
                    <a:gd name="T32" fmla="*/ 368 w 1120"/>
                    <a:gd name="T33" fmla="*/ 288 h 2926"/>
                    <a:gd name="T34" fmla="*/ 337 w 1120"/>
                    <a:gd name="T35" fmla="*/ 384 h 2926"/>
                    <a:gd name="T36" fmla="*/ 90 w 1120"/>
                    <a:gd name="T37" fmla="*/ 1053 h 2926"/>
                    <a:gd name="T38" fmla="*/ 14 w 1120"/>
                    <a:gd name="T39" fmla="*/ 1323 h 2926"/>
                    <a:gd name="T40" fmla="*/ 108 w 1120"/>
                    <a:gd name="T41" fmla="*/ 1404 h 2926"/>
                    <a:gd name="T42" fmla="*/ 140 w 1120"/>
                    <a:gd name="T43" fmla="*/ 1375 h 2926"/>
                    <a:gd name="T44" fmla="*/ 142 w 1120"/>
                    <a:gd name="T45" fmla="*/ 1378 h 2926"/>
                    <a:gd name="T46" fmla="*/ 162 w 1120"/>
                    <a:gd name="T47" fmla="*/ 1190 h 2926"/>
                    <a:gd name="T48" fmla="*/ 237 w 1120"/>
                    <a:gd name="T49" fmla="*/ 723 h 2926"/>
                    <a:gd name="T50" fmla="*/ 263 w 1120"/>
                    <a:gd name="T51" fmla="*/ 1014 h 2926"/>
                    <a:gd name="T52" fmla="*/ 251 w 1120"/>
                    <a:gd name="T53" fmla="*/ 1062 h 2926"/>
                    <a:gd name="T54" fmla="*/ 247 w 1120"/>
                    <a:gd name="T55" fmla="*/ 1080 h 2926"/>
                    <a:gd name="T56" fmla="*/ 244 w 1120"/>
                    <a:gd name="T57" fmla="*/ 1098 h 2926"/>
                    <a:gd name="T58" fmla="*/ 241 w 1120"/>
                    <a:gd name="T59" fmla="*/ 1116 h 2926"/>
                    <a:gd name="T60" fmla="*/ 238 w 1120"/>
                    <a:gd name="T61" fmla="*/ 1131 h 2926"/>
                    <a:gd name="T62" fmla="*/ 238 w 1120"/>
                    <a:gd name="T63" fmla="*/ 1145 h 2926"/>
                    <a:gd name="T64" fmla="*/ 339 w 1120"/>
                    <a:gd name="T65" fmla="*/ 2173 h 2926"/>
                    <a:gd name="T66" fmla="*/ 276 w 1120"/>
                    <a:gd name="T67" fmla="*/ 2314 h 2926"/>
                    <a:gd name="T68" fmla="*/ 328 w 1120"/>
                    <a:gd name="T69" fmla="*/ 2338 h 2926"/>
                    <a:gd name="T70" fmla="*/ 354 w 1120"/>
                    <a:gd name="T71" fmla="*/ 2334 h 2926"/>
                    <a:gd name="T72" fmla="*/ 392 w 1120"/>
                    <a:gd name="T73" fmla="*/ 2341 h 2926"/>
                    <a:gd name="T74" fmla="*/ 401 w 1120"/>
                    <a:gd name="T75" fmla="*/ 2335 h 2926"/>
                    <a:gd name="T76" fmla="*/ 420 w 1120"/>
                    <a:gd name="T77" fmla="*/ 2306 h 2926"/>
                    <a:gd name="T78" fmla="*/ 409 w 1120"/>
                    <a:gd name="T79" fmla="*/ 1721 h 2926"/>
                    <a:gd name="T80" fmla="*/ 490 w 1120"/>
                    <a:gd name="T81" fmla="*/ 1721 h 2926"/>
                    <a:gd name="T82" fmla="*/ 479 w 1120"/>
                    <a:gd name="T83" fmla="*/ 2306 h 2926"/>
                    <a:gd name="T84" fmla="*/ 498 w 1120"/>
                    <a:gd name="T85" fmla="*/ 2335 h 2926"/>
                    <a:gd name="T86" fmla="*/ 507 w 1120"/>
                    <a:gd name="T87" fmla="*/ 2341 h 2926"/>
                    <a:gd name="T88" fmla="*/ 520 w 1120"/>
                    <a:gd name="T89" fmla="*/ 2342 h 2926"/>
                    <a:gd name="T90" fmla="*/ 565 w 1120"/>
                    <a:gd name="T91" fmla="*/ 2338 h 2926"/>
                    <a:gd name="T92" fmla="*/ 606 w 1120"/>
                    <a:gd name="T93" fmla="*/ 2326 h 2926"/>
                    <a:gd name="T94" fmla="*/ 607 w 1120"/>
                    <a:gd name="T95" fmla="*/ 2275 h 2926"/>
                    <a:gd name="T96" fmla="*/ 623 w 1120"/>
                    <a:gd name="T97" fmla="*/ 1688 h 2926"/>
                    <a:gd name="T98" fmla="*/ 661 w 1120"/>
                    <a:gd name="T99" fmla="*/ 1138 h 2926"/>
                    <a:gd name="T100" fmla="*/ 660 w 1120"/>
                    <a:gd name="T101" fmla="*/ 1126 h 2926"/>
                    <a:gd name="T102" fmla="*/ 657 w 1120"/>
                    <a:gd name="T103" fmla="*/ 1109 h 2926"/>
                    <a:gd name="T104" fmla="*/ 654 w 1120"/>
                    <a:gd name="T105" fmla="*/ 1091 h 2926"/>
                    <a:gd name="T106" fmla="*/ 650 w 1120"/>
                    <a:gd name="T107" fmla="*/ 1072 h 2926"/>
                    <a:gd name="T108" fmla="*/ 646 w 1120"/>
                    <a:gd name="T109" fmla="*/ 1054 h 2926"/>
                    <a:gd name="T110" fmla="*/ 643 w 1120"/>
                    <a:gd name="T111" fmla="*/ 1040 h 2926"/>
                    <a:gd name="T112" fmla="*/ 645 w 1120"/>
                    <a:gd name="T113" fmla="*/ 880 h 2926"/>
                    <a:gd name="T114" fmla="*/ 683 w 1120"/>
                    <a:gd name="T115" fmla="*/ 977 h 2926"/>
                    <a:gd name="T116" fmla="*/ 754 w 1120"/>
                    <a:gd name="T117" fmla="*/ 1378 h 2926"/>
                    <a:gd name="T118" fmla="*/ 759 w 1120"/>
                    <a:gd name="T119" fmla="*/ 1377 h 2926"/>
                    <a:gd name="T120" fmla="*/ 760 w 1120"/>
                    <a:gd name="T121" fmla="*/ 1375 h 2926"/>
                    <a:gd name="T122" fmla="*/ 828 w 1120"/>
                    <a:gd name="T123" fmla="*/ 1342 h 2926"/>
                    <a:gd name="T124" fmla="*/ 539 w 1120"/>
                    <a:gd name="T125" fmla="*/ 248 h 292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20"/>
                    <a:gd name="T190" fmla="*/ 0 h 2926"/>
                    <a:gd name="T191" fmla="*/ 1120 w 1120"/>
                    <a:gd name="T192" fmla="*/ 2926 h 292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20" h="2926">
                      <a:moveTo>
                        <a:pt x="1111" y="1628"/>
                      </a:moveTo>
                      <a:cubicBezTo>
                        <a:pt x="1106" y="1614"/>
                        <a:pt x="1105" y="1598"/>
                        <a:pt x="1100" y="1592"/>
                      </a:cubicBezTo>
                      <a:cubicBezTo>
                        <a:pt x="1095" y="1586"/>
                        <a:pt x="1087" y="1551"/>
                        <a:pt x="1078" y="1540"/>
                      </a:cubicBezTo>
                      <a:cubicBezTo>
                        <a:pt x="1069" y="1528"/>
                        <a:pt x="1035" y="1477"/>
                        <a:pt x="1026" y="1469"/>
                      </a:cubicBezTo>
                      <a:cubicBezTo>
                        <a:pt x="1023" y="1464"/>
                        <a:pt x="1025" y="1444"/>
                        <a:pt x="1021" y="1430"/>
                      </a:cubicBezTo>
                      <a:cubicBezTo>
                        <a:pt x="1017" y="1416"/>
                        <a:pt x="1018" y="1402"/>
                        <a:pt x="1014" y="1386"/>
                      </a:cubicBezTo>
                      <a:cubicBezTo>
                        <a:pt x="1010" y="1369"/>
                        <a:pt x="1010" y="1337"/>
                        <a:pt x="1009" y="1315"/>
                      </a:cubicBezTo>
                      <a:cubicBezTo>
                        <a:pt x="1007" y="1277"/>
                        <a:pt x="1007" y="1129"/>
                        <a:pt x="985" y="1075"/>
                      </a:cubicBezTo>
                      <a:cubicBezTo>
                        <a:pt x="981" y="1058"/>
                        <a:pt x="976" y="1031"/>
                        <a:pt x="977" y="992"/>
                      </a:cubicBezTo>
                      <a:cubicBezTo>
                        <a:pt x="975" y="886"/>
                        <a:pt x="951" y="825"/>
                        <a:pt x="953" y="792"/>
                      </a:cubicBezTo>
                      <a:cubicBezTo>
                        <a:pt x="960" y="744"/>
                        <a:pt x="949" y="693"/>
                        <a:pt x="940" y="653"/>
                      </a:cubicBezTo>
                      <a:cubicBezTo>
                        <a:pt x="921" y="567"/>
                        <a:pt x="879" y="544"/>
                        <a:pt x="860" y="540"/>
                      </a:cubicBezTo>
                      <a:cubicBezTo>
                        <a:pt x="840" y="536"/>
                        <a:pt x="810" y="533"/>
                        <a:pt x="797" y="520"/>
                      </a:cubicBezTo>
                      <a:cubicBezTo>
                        <a:pt x="787" y="512"/>
                        <a:pt x="720" y="481"/>
                        <a:pt x="701" y="479"/>
                      </a:cubicBezTo>
                      <a:cubicBezTo>
                        <a:pt x="651" y="470"/>
                        <a:pt x="660" y="380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1" y="360"/>
                        <a:pt x="661" y="358"/>
                        <a:pt x="662" y="357"/>
                      </a:cubicBezTo>
                      <a:cubicBezTo>
                        <a:pt x="662" y="357"/>
                        <a:pt x="662" y="356"/>
                        <a:pt x="662" y="356"/>
                      </a:cubicBezTo>
                      <a:cubicBezTo>
                        <a:pt x="663" y="355"/>
                        <a:pt x="663" y="353"/>
                        <a:pt x="664" y="351"/>
                      </a:cubicBezTo>
                      <a:cubicBezTo>
                        <a:pt x="664" y="350"/>
                        <a:pt x="664" y="350"/>
                        <a:pt x="664" y="350"/>
                      </a:cubicBezTo>
                      <a:cubicBezTo>
                        <a:pt x="665" y="348"/>
                        <a:pt x="665" y="346"/>
                        <a:pt x="666" y="344"/>
                      </a:cubicBezTo>
                      <a:cubicBezTo>
                        <a:pt x="666" y="344"/>
                        <a:pt x="666" y="344"/>
                        <a:pt x="666" y="343"/>
                      </a:cubicBezTo>
                      <a:cubicBezTo>
                        <a:pt x="666" y="341"/>
                        <a:pt x="667" y="339"/>
                        <a:pt x="667" y="337"/>
                      </a:cubicBezTo>
                      <a:cubicBezTo>
                        <a:pt x="667" y="337"/>
                        <a:pt x="667" y="337"/>
                        <a:pt x="668" y="337"/>
                      </a:cubicBezTo>
                      <a:cubicBezTo>
                        <a:pt x="668" y="334"/>
                        <a:pt x="669" y="332"/>
                        <a:pt x="669" y="330"/>
                      </a:cubicBezTo>
                      <a:cubicBezTo>
                        <a:pt x="669" y="330"/>
                        <a:pt x="669" y="330"/>
                        <a:pt x="669" y="330"/>
                      </a:cubicBezTo>
                      <a:cubicBezTo>
                        <a:pt x="669" y="328"/>
                        <a:pt x="670" y="325"/>
                        <a:pt x="670" y="323"/>
                      </a:cubicBezTo>
                      <a:cubicBezTo>
                        <a:pt x="670" y="323"/>
                        <a:pt x="670" y="323"/>
                        <a:pt x="670" y="323"/>
                      </a:cubicBezTo>
                      <a:cubicBezTo>
                        <a:pt x="671" y="321"/>
                        <a:pt x="671" y="319"/>
                        <a:pt x="671" y="317"/>
                      </a:cubicBezTo>
                      <a:cubicBezTo>
                        <a:pt x="671" y="317"/>
                        <a:pt x="671" y="317"/>
                        <a:pt x="671" y="317"/>
                      </a:cubicBezTo>
                      <a:cubicBezTo>
                        <a:pt x="672" y="315"/>
                        <a:pt x="672" y="313"/>
                        <a:pt x="672" y="312"/>
                      </a:cubicBezTo>
                      <a:cubicBezTo>
                        <a:pt x="672" y="312"/>
                        <a:pt x="672" y="312"/>
                        <a:pt x="672" y="312"/>
                      </a:cubicBezTo>
                      <a:cubicBezTo>
                        <a:pt x="672" y="311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4" y="309"/>
                        <a:pt x="676" y="308"/>
                        <a:pt x="679" y="306"/>
                      </a:cubicBezTo>
                      <a:cubicBezTo>
                        <a:pt x="679" y="306"/>
                        <a:pt x="679" y="306"/>
                        <a:pt x="679" y="306"/>
                      </a:cubicBezTo>
                      <a:cubicBezTo>
                        <a:pt x="680" y="305"/>
                        <a:pt x="680" y="305"/>
                        <a:pt x="681" y="305"/>
                      </a:cubicBezTo>
                      <a:cubicBezTo>
                        <a:pt x="681" y="304"/>
                        <a:pt x="681" y="304"/>
                        <a:pt x="681" y="304"/>
                      </a:cubicBezTo>
                      <a:cubicBezTo>
                        <a:pt x="682" y="304"/>
                        <a:pt x="682" y="303"/>
                        <a:pt x="682" y="303"/>
                      </a:cubicBezTo>
                      <a:cubicBezTo>
                        <a:pt x="683" y="303"/>
                        <a:pt x="683" y="302"/>
                        <a:pt x="683" y="302"/>
                      </a:cubicBezTo>
                      <a:cubicBezTo>
                        <a:pt x="683" y="302"/>
                        <a:pt x="684" y="302"/>
                        <a:pt x="684" y="301"/>
                      </a:cubicBezTo>
                      <a:cubicBezTo>
                        <a:pt x="684" y="301"/>
                        <a:pt x="685" y="300"/>
                        <a:pt x="685" y="300"/>
                      </a:cubicBezTo>
                      <a:cubicBezTo>
                        <a:pt x="688" y="296"/>
                        <a:pt x="689" y="291"/>
                        <a:pt x="693" y="286"/>
                      </a:cubicBezTo>
                      <a:cubicBezTo>
                        <a:pt x="696" y="280"/>
                        <a:pt x="695" y="276"/>
                        <a:pt x="698" y="267"/>
                      </a:cubicBezTo>
                      <a:cubicBezTo>
                        <a:pt x="701" y="258"/>
                        <a:pt x="703" y="244"/>
                        <a:pt x="703" y="239"/>
                      </a:cubicBezTo>
                      <a:cubicBezTo>
                        <a:pt x="703" y="233"/>
                        <a:pt x="709" y="218"/>
                        <a:pt x="709" y="211"/>
                      </a:cubicBezTo>
                      <a:cubicBezTo>
                        <a:pt x="709" y="206"/>
                        <a:pt x="707" y="202"/>
                        <a:pt x="705" y="201"/>
                      </a:cubicBezTo>
                      <a:cubicBezTo>
                        <a:pt x="705" y="201"/>
                        <a:pt x="705" y="201"/>
                        <a:pt x="705" y="201"/>
                      </a:cubicBezTo>
                      <a:cubicBezTo>
                        <a:pt x="705" y="201"/>
                        <a:pt x="706" y="201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7" y="200"/>
                        <a:pt x="707" y="199"/>
                        <a:pt x="707" y="199"/>
                      </a:cubicBezTo>
                      <a:cubicBezTo>
                        <a:pt x="707" y="192"/>
                        <a:pt x="704" y="175"/>
                        <a:pt x="705" y="168"/>
                      </a:cubicBezTo>
                      <a:cubicBezTo>
                        <a:pt x="705" y="163"/>
                        <a:pt x="706" y="148"/>
                        <a:pt x="706" y="142"/>
                      </a:cubicBezTo>
                      <a:cubicBezTo>
                        <a:pt x="706" y="131"/>
                        <a:pt x="700" y="120"/>
                        <a:pt x="697" y="110"/>
                      </a:cubicBezTo>
                      <a:cubicBezTo>
                        <a:pt x="694" y="99"/>
                        <a:pt x="694" y="87"/>
                        <a:pt x="691" y="77"/>
                      </a:cubicBezTo>
                      <a:cubicBezTo>
                        <a:pt x="687" y="64"/>
                        <a:pt x="678" y="56"/>
                        <a:pt x="666" y="49"/>
                      </a:cubicBezTo>
                      <a:cubicBezTo>
                        <a:pt x="657" y="44"/>
                        <a:pt x="646" y="43"/>
                        <a:pt x="641" y="35"/>
                      </a:cubicBezTo>
                      <a:cubicBezTo>
                        <a:pt x="638" y="31"/>
                        <a:pt x="641" y="30"/>
                        <a:pt x="635" y="27"/>
                      </a:cubicBezTo>
                      <a:cubicBezTo>
                        <a:pt x="632" y="25"/>
                        <a:pt x="626" y="24"/>
                        <a:pt x="623" y="23"/>
                      </a:cubicBezTo>
                      <a:cubicBezTo>
                        <a:pt x="614" y="21"/>
                        <a:pt x="602" y="16"/>
                        <a:pt x="604" y="5"/>
                      </a:cubicBezTo>
                      <a:cubicBezTo>
                        <a:pt x="591" y="2"/>
                        <a:pt x="570" y="13"/>
                        <a:pt x="559" y="2"/>
                      </a:cubicBezTo>
                      <a:cubicBezTo>
                        <a:pt x="551" y="2"/>
                        <a:pt x="551" y="2"/>
                        <a:pt x="551" y="2"/>
                      </a:cubicBezTo>
                      <a:cubicBezTo>
                        <a:pt x="544" y="4"/>
                        <a:pt x="535" y="3"/>
                        <a:pt x="528" y="0"/>
                      </a:cubicBezTo>
                      <a:cubicBezTo>
                        <a:pt x="525" y="6"/>
                        <a:pt x="511" y="12"/>
                        <a:pt x="503" y="12"/>
                      </a:cubicBezTo>
                      <a:cubicBezTo>
                        <a:pt x="493" y="12"/>
                        <a:pt x="482" y="14"/>
                        <a:pt x="476" y="23"/>
                      </a:cubicBezTo>
                      <a:cubicBezTo>
                        <a:pt x="480" y="22"/>
                        <a:pt x="485" y="20"/>
                        <a:pt x="487" y="23"/>
                      </a:cubicBezTo>
                      <a:cubicBezTo>
                        <a:pt x="461" y="37"/>
                        <a:pt x="429" y="57"/>
                        <a:pt x="426" y="89"/>
                      </a:cubicBezTo>
                      <a:cubicBezTo>
                        <a:pt x="425" y="103"/>
                        <a:pt x="418" y="114"/>
                        <a:pt x="417" y="128"/>
                      </a:cubicBezTo>
                      <a:cubicBezTo>
                        <a:pt x="416" y="142"/>
                        <a:pt x="405" y="149"/>
                        <a:pt x="410" y="163"/>
                      </a:cubicBezTo>
                      <a:cubicBezTo>
                        <a:pt x="409" y="172"/>
                        <a:pt x="412" y="172"/>
                        <a:pt x="412" y="180"/>
                      </a:cubicBezTo>
                      <a:cubicBezTo>
                        <a:pt x="409" y="189"/>
                        <a:pt x="417" y="200"/>
                        <a:pt x="417" y="200"/>
                      </a:cubicBezTo>
                      <a:cubicBezTo>
                        <a:pt x="417" y="200"/>
                        <a:pt x="417" y="200"/>
                        <a:pt x="417" y="200"/>
                      </a:cubicBezTo>
                      <a:cubicBezTo>
                        <a:pt x="416" y="200"/>
                        <a:pt x="415" y="202"/>
                        <a:pt x="414" y="204"/>
                      </a:cubicBezTo>
                      <a:cubicBezTo>
                        <a:pt x="414" y="204"/>
                        <a:pt x="414" y="204"/>
                        <a:pt x="414" y="204"/>
                      </a:cubicBezTo>
                      <a:cubicBezTo>
                        <a:pt x="413" y="205"/>
                        <a:pt x="413" y="205"/>
                        <a:pt x="413" y="206"/>
                      </a:cubicBezTo>
                      <a:cubicBezTo>
                        <a:pt x="413" y="207"/>
                        <a:pt x="413" y="207"/>
                        <a:pt x="413" y="207"/>
                      </a:cubicBezTo>
                      <a:cubicBezTo>
                        <a:pt x="412" y="208"/>
                        <a:pt x="412" y="209"/>
                        <a:pt x="412" y="211"/>
                      </a:cubicBezTo>
                      <a:cubicBezTo>
                        <a:pt x="412" y="218"/>
                        <a:pt x="419" y="233"/>
                        <a:pt x="419" y="239"/>
                      </a:cubicBezTo>
                      <a:cubicBezTo>
                        <a:pt x="419" y="244"/>
                        <a:pt x="420" y="258"/>
                        <a:pt x="424" y="267"/>
                      </a:cubicBezTo>
                      <a:cubicBezTo>
                        <a:pt x="427" y="276"/>
                        <a:pt x="425" y="280"/>
                        <a:pt x="429" y="286"/>
                      </a:cubicBezTo>
                      <a:cubicBezTo>
                        <a:pt x="432" y="291"/>
                        <a:pt x="433" y="296"/>
                        <a:pt x="436" y="300"/>
                      </a:cubicBezTo>
                      <a:cubicBezTo>
                        <a:pt x="437" y="300"/>
                        <a:pt x="437" y="301"/>
                        <a:pt x="437" y="301"/>
                      </a:cubicBezTo>
                      <a:cubicBezTo>
                        <a:pt x="438" y="302"/>
                        <a:pt x="438" y="302"/>
                        <a:pt x="438" y="302"/>
                      </a:cubicBezTo>
                      <a:cubicBezTo>
                        <a:pt x="438" y="302"/>
                        <a:pt x="439" y="303"/>
                        <a:pt x="439" y="303"/>
                      </a:cubicBezTo>
                      <a:cubicBezTo>
                        <a:pt x="439" y="303"/>
                        <a:pt x="440" y="304"/>
                        <a:pt x="440" y="304"/>
                      </a:cubicBezTo>
                      <a:cubicBezTo>
                        <a:pt x="440" y="304"/>
                        <a:pt x="441" y="305"/>
                        <a:pt x="441" y="305"/>
                      </a:cubicBezTo>
                      <a:cubicBezTo>
                        <a:pt x="441" y="305"/>
                        <a:pt x="442" y="306"/>
                        <a:pt x="442" y="306"/>
                      </a:cubicBezTo>
                      <a:cubicBezTo>
                        <a:pt x="442" y="306"/>
                        <a:pt x="443" y="306"/>
                        <a:pt x="443" y="306"/>
                      </a:cubicBezTo>
                      <a:cubicBezTo>
                        <a:pt x="445" y="308"/>
                        <a:pt x="448" y="310"/>
                        <a:pt x="449" y="310"/>
                      </a:cubicBezTo>
                      <a:cubicBezTo>
                        <a:pt x="449" y="310"/>
                        <a:pt x="449" y="310"/>
                        <a:pt x="449" y="310"/>
                      </a:cubicBezTo>
                      <a:cubicBezTo>
                        <a:pt x="449" y="312"/>
                        <a:pt x="450" y="314"/>
                        <a:pt x="450" y="316"/>
                      </a:cubicBezTo>
                      <a:cubicBezTo>
                        <a:pt x="450" y="316"/>
                        <a:pt x="450" y="316"/>
                        <a:pt x="450" y="316"/>
                      </a:cubicBezTo>
                      <a:cubicBezTo>
                        <a:pt x="450" y="317"/>
                        <a:pt x="450" y="318"/>
                        <a:pt x="450" y="319"/>
                      </a:cubicBezTo>
                      <a:cubicBezTo>
                        <a:pt x="450" y="319"/>
                        <a:pt x="450" y="319"/>
                        <a:pt x="450" y="319"/>
                      </a:cubicBezTo>
                      <a:cubicBezTo>
                        <a:pt x="450" y="320"/>
                        <a:pt x="450" y="321"/>
                        <a:pt x="450" y="322"/>
                      </a:cubicBezTo>
                      <a:cubicBezTo>
                        <a:pt x="450" y="322"/>
                        <a:pt x="450" y="322"/>
                        <a:pt x="450" y="322"/>
                      </a:cubicBezTo>
                      <a:cubicBezTo>
                        <a:pt x="450" y="323"/>
                        <a:pt x="451" y="324"/>
                        <a:pt x="451" y="326"/>
                      </a:cubicBezTo>
                      <a:cubicBezTo>
                        <a:pt x="451" y="326"/>
                        <a:pt x="451" y="326"/>
                        <a:pt x="451" y="326"/>
                      </a:cubicBezTo>
                      <a:cubicBezTo>
                        <a:pt x="451" y="327"/>
                        <a:pt x="451" y="328"/>
                        <a:pt x="451" y="329"/>
                      </a:cubicBezTo>
                      <a:cubicBezTo>
                        <a:pt x="451" y="329"/>
                        <a:pt x="451" y="330"/>
                        <a:pt x="451" y="330"/>
                      </a:cubicBezTo>
                      <a:cubicBezTo>
                        <a:pt x="451" y="331"/>
                        <a:pt x="452" y="332"/>
                        <a:pt x="452" y="333"/>
                      </a:cubicBezTo>
                      <a:cubicBezTo>
                        <a:pt x="452" y="333"/>
                        <a:pt x="452" y="333"/>
                        <a:pt x="452" y="334"/>
                      </a:cubicBezTo>
                      <a:cubicBezTo>
                        <a:pt x="452" y="335"/>
                        <a:pt x="452" y="336"/>
                        <a:pt x="452" y="336"/>
                      </a:cubicBezTo>
                      <a:cubicBezTo>
                        <a:pt x="452" y="337"/>
                        <a:pt x="452" y="337"/>
                        <a:pt x="453" y="338"/>
                      </a:cubicBezTo>
                      <a:cubicBezTo>
                        <a:pt x="453" y="339"/>
                        <a:pt x="453" y="339"/>
                        <a:pt x="453" y="340"/>
                      </a:cubicBezTo>
                      <a:cubicBezTo>
                        <a:pt x="453" y="341"/>
                        <a:pt x="453" y="341"/>
                        <a:pt x="453" y="342"/>
                      </a:cubicBezTo>
                      <a:cubicBezTo>
                        <a:pt x="453" y="342"/>
                        <a:pt x="454" y="343"/>
                        <a:pt x="454" y="344"/>
                      </a:cubicBezTo>
                      <a:cubicBezTo>
                        <a:pt x="454" y="344"/>
                        <a:pt x="454" y="345"/>
                        <a:pt x="454" y="345"/>
                      </a:cubicBezTo>
                      <a:cubicBezTo>
                        <a:pt x="454" y="346"/>
                        <a:pt x="454" y="347"/>
                        <a:pt x="454" y="347"/>
                      </a:cubicBezTo>
                      <a:cubicBezTo>
                        <a:pt x="455" y="348"/>
                        <a:pt x="455" y="348"/>
                        <a:pt x="455" y="349"/>
                      </a:cubicBezTo>
                      <a:cubicBezTo>
                        <a:pt x="455" y="349"/>
                        <a:pt x="455" y="350"/>
                        <a:pt x="455" y="351"/>
                      </a:cubicBezTo>
                      <a:cubicBezTo>
                        <a:pt x="455" y="351"/>
                        <a:pt x="456" y="352"/>
                        <a:pt x="456" y="352"/>
                      </a:cubicBezTo>
                      <a:cubicBezTo>
                        <a:pt x="456" y="353"/>
                        <a:pt x="456" y="353"/>
                        <a:pt x="456" y="354"/>
                      </a:cubicBezTo>
                      <a:cubicBezTo>
                        <a:pt x="456" y="354"/>
                        <a:pt x="457" y="355"/>
                        <a:pt x="457" y="355"/>
                      </a:cubicBezTo>
                      <a:cubicBezTo>
                        <a:pt x="457" y="356"/>
                        <a:pt x="457" y="356"/>
                        <a:pt x="457" y="357"/>
                      </a:cubicBezTo>
                      <a:cubicBezTo>
                        <a:pt x="457" y="357"/>
                        <a:pt x="458" y="358"/>
                        <a:pt x="458" y="358"/>
                      </a:cubicBezTo>
                      <a:cubicBezTo>
                        <a:pt x="458" y="359"/>
                        <a:pt x="458" y="359"/>
                        <a:pt x="458" y="359"/>
                      </a:cubicBezTo>
                      <a:cubicBezTo>
                        <a:pt x="459" y="360"/>
                        <a:pt x="459" y="361"/>
                        <a:pt x="459" y="362"/>
                      </a:cubicBezTo>
                      <a:cubicBezTo>
                        <a:pt x="460" y="362"/>
                        <a:pt x="460" y="363"/>
                        <a:pt x="461" y="364"/>
                      </a:cubicBezTo>
                      <a:cubicBezTo>
                        <a:pt x="461" y="365"/>
                        <a:pt x="461" y="365"/>
                        <a:pt x="461" y="366"/>
                      </a:cubicBezTo>
                      <a:cubicBezTo>
                        <a:pt x="461" y="377"/>
                        <a:pt x="463" y="401"/>
                        <a:pt x="459" y="425"/>
                      </a:cubicBezTo>
                      <a:cubicBezTo>
                        <a:pt x="459" y="425"/>
                        <a:pt x="459" y="426"/>
                        <a:pt x="459" y="426"/>
                      </a:cubicBezTo>
                      <a:cubicBezTo>
                        <a:pt x="458" y="427"/>
                        <a:pt x="458" y="427"/>
                        <a:pt x="458" y="427"/>
                      </a:cubicBezTo>
                      <a:cubicBezTo>
                        <a:pt x="454" y="452"/>
                        <a:pt x="443" y="475"/>
                        <a:pt x="420" y="479"/>
                      </a:cubicBezTo>
                      <a:cubicBezTo>
                        <a:pt x="400" y="481"/>
                        <a:pt x="333" y="512"/>
                        <a:pt x="324" y="520"/>
                      </a:cubicBezTo>
                      <a:cubicBezTo>
                        <a:pt x="311" y="533"/>
                        <a:pt x="280" y="536"/>
                        <a:pt x="261" y="540"/>
                      </a:cubicBezTo>
                      <a:cubicBezTo>
                        <a:pt x="241" y="544"/>
                        <a:pt x="200" y="567"/>
                        <a:pt x="180" y="653"/>
                      </a:cubicBezTo>
                      <a:cubicBezTo>
                        <a:pt x="171" y="693"/>
                        <a:pt x="161" y="744"/>
                        <a:pt x="167" y="792"/>
                      </a:cubicBezTo>
                      <a:cubicBezTo>
                        <a:pt x="170" y="825"/>
                        <a:pt x="146" y="886"/>
                        <a:pt x="143" y="992"/>
                      </a:cubicBezTo>
                      <a:cubicBezTo>
                        <a:pt x="144" y="1031"/>
                        <a:pt x="140" y="1058"/>
                        <a:pt x="135" y="1075"/>
                      </a:cubicBezTo>
                      <a:cubicBezTo>
                        <a:pt x="113" y="1129"/>
                        <a:pt x="113" y="1277"/>
                        <a:pt x="112" y="1315"/>
                      </a:cubicBezTo>
                      <a:cubicBezTo>
                        <a:pt x="111" y="1337"/>
                        <a:pt x="111" y="1369"/>
                        <a:pt x="107" y="1386"/>
                      </a:cubicBezTo>
                      <a:cubicBezTo>
                        <a:pt x="103" y="1402"/>
                        <a:pt x="106" y="1416"/>
                        <a:pt x="101" y="1430"/>
                      </a:cubicBezTo>
                      <a:cubicBezTo>
                        <a:pt x="97" y="1444"/>
                        <a:pt x="99" y="1464"/>
                        <a:pt x="96" y="1469"/>
                      </a:cubicBezTo>
                      <a:cubicBezTo>
                        <a:pt x="88" y="1477"/>
                        <a:pt x="53" y="1528"/>
                        <a:pt x="44" y="1540"/>
                      </a:cubicBezTo>
                      <a:cubicBezTo>
                        <a:pt x="36" y="1551"/>
                        <a:pt x="26" y="1586"/>
                        <a:pt x="21" y="1592"/>
                      </a:cubicBezTo>
                      <a:cubicBezTo>
                        <a:pt x="16" y="1598"/>
                        <a:pt x="15" y="1614"/>
                        <a:pt x="9" y="1628"/>
                      </a:cubicBezTo>
                      <a:cubicBezTo>
                        <a:pt x="4" y="1641"/>
                        <a:pt x="0" y="1653"/>
                        <a:pt x="17" y="1652"/>
                      </a:cubicBezTo>
                      <a:cubicBezTo>
                        <a:pt x="31" y="1651"/>
                        <a:pt x="46" y="1627"/>
                        <a:pt x="48" y="1611"/>
                      </a:cubicBezTo>
                      <a:cubicBezTo>
                        <a:pt x="53" y="1609"/>
                        <a:pt x="61" y="1599"/>
                        <a:pt x="70" y="1589"/>
                      </a:cubicBezTo>
                      <a:cubicBezTo>
                        <a:pt x="68" y="1597"/>
                        <a:pt x="74" y="1606"/>
                        <a:pt x="81" y="1633"/>
                      </a:cubicBezTo>
                      <a:cubicBezTo>
                        <a:pt x="81" y="1642"/>
                        <a:pt x="89" y="1665"/>
                        <a:pt x="88" y="1675"/>
                      </a:cubicBezTo>
                      <a:cubicBezTo>
                        <a:pt x="87" y="1686"/>
                        <a:pt x="94" y="1714"/>
                        <a:pt x="97" y="1728"/>
                      </a:cubicBezTo>
                      <a:cubicBezTo>
                        <a:pt x="100" y="1742"/>
                        <a:pt x="113" y="1743"/>
                        <a:pt x="122" y="1739"/>
                      </a:cubicBezTo>
                      <a:cubicBezTo>
                        <a:pt x="122" y="1739"/>
                        <a:pt x="121" y="1751"/>
                        <a:pt x="134" y="1753"/>
                      </a:cubicBezTo>
                      <a:cubicBezTo>
                        <a:pt x="146" y="1755"/>
                        <a:pt x="148" y="1733"/>
                        <a:pt x="148" y="1733"/>
                      </a:cubicBezTo>
                      <a:cubicBezTo>
                        <a:pt x="148" y="1733"/>
                        <a:pt x="148" y="1741"/>
                        <a:pt x="157" y="1742"/>
                      </a:cubicBezTo>
                      <a:cubicBezTo>
                        <a:pt x="171" y="1742"/>
                        <a:pt x="173" y="1715"/>
                        <a:pt x="173" y="1715"/>
                      </a:cubicBezTo>
                      <a:cubicBezTo>
                        <a:pt x="173" y="1715"/>
                        <a:pt x="174" y="1716"/>
                        <a:pt x="174" y="1716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6"/>
                        <a:pt x="174" y="1717"/>
                        <a:pt x="174" y="1717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8"/>
                        <a:pt x="175" y="1718"/>
                        <a:pt x="175" y="1719"/>
                      </a:cubicBezTo>
                      <a:cubicBezTo>
                        <a:pt x="175" y="1719"/>
                        <a:pt x="176" y="1719"/>
                        <a:pt x="176" y="1719"/>
                      </a:cubicBezTo>
                      <a:cubicBezTo>
                        <a:pt x="176" y="1719"/>
                        <a:pt x="176" y="1719"/>
                        <a:pt x="176" y="1719"/>
                      </a:cubicBezTo>
                      <a:cubicBezTo>
                        <a:pt x="176" y="1720"/>
                        <a:pt x="177" y="1720"/>
                        <a:pt x="177" y="1720"/>
                      </a:cubicBezTo>
                      <a:cubicBezTo>
                        <a:pt x="177" y="1720"/>
                        <a:pt x="177" y="1720"/>
                        <a:pt x="177" y="1720"/>
                      </a:cubicBezTo>
                      <a:cubicBezTo>
                        <a:pt x="178" y="1720"/>
                        <a:pt x="178" y="1720"/>
                        <a:pt x="179" y="1720"/>
                      </a:cubicBezTo>
                      <a:cubicBezTo>
                        <a:pt x="179" y="1720"/>
                        <a:pt x="179" y="1720"/>
                        <a:pt x="179" y="1720"/>
                      </a:cubicBezTo>
                      <a:cubicBezTo>
                        <a:pt x="180" y="1720"/>
                        <a:pt x="180" y="1720"/>
                        <a:pt x="181" y="1720"/>
                      </a:cubicBezTo>
                      <a:cubicBezTo>
                        <a:pt x="188" y="1720"/>
                        <a:pt x="194" y="1691"/>
                        <a:pt x="197" y="1679"/>
                      </a:cubicBezTo>
                      <a:cubicBezTo>
                        <a:pt x="200" y="1667"/>
                        <a:pt x="205" y="1657"/>
                        <a:pt x="206" y="1647"/>
                      </a:cubicBezTo>
                      <a:cubicBezTo>
                        <a:pt x="207" y="1638"/>
                        <a:pt x="208" y="1632"/>
                        <a:pt x="216" y="1589"/>
                      </a:cubicBezTo>
                      <a:cubicBezTo>
                        <a:pt x="224" y="1546"/>
                        <a:pt x="199" y="1500"/>
                        <a:pt x="202" y="1486"/>
                      </a:cubicBezTo>
                      <a:cubicBezTo>
                        <a:pt x="206" y="1471"/>
                        <a:pt x="193" y="1449"/>
                        <a:pt x="195" y="1445"/>
                      </a:cubicBezTo>
                      <a:cubicBezTo>
                        <a:pt x="197" y="1441"/>
                        <a:pt x="201" y="1425"/>
                        <a:pt x="204" y="1409"/>
                      </a:cubicBezTo>
                      <a:cubicBezTo>
                        <a:pt x="206" y="1393"/>
                        <a:pt x="264" y="1251"/>
                        <a:pt x="270" y="1219"/>
                      </a:cubicBezTo>
                      <a:cubicBezTo>
                        <a:pt x="281" y="1159"/>
                        <a:pt x="281" y="1132"/>
                        <a:pt x="274" y="1090"/>
                      </a:cubicBezTo>
                      <a:cubicBezTo>
                        <a:pt x="275" y="1059"/>
                        <a:pt x="288" y="975"/>
                        <a:pt x="290" y="960"/>
                      </a:cubicBezTo>
                      <a:cubicBezTo>
                        <a:pt x="291" y="957"/>
                        <a:pt x="291" y="942"/>
                        <a:pt x="293" y="932"/>
                      </a:cubicBezTo>
                      <a:cubicBezTo>
                        <a:pt x="294" y="926"/>
                        <a:pt x="295" y="915"/>
                        <a:pt x="295" y="902"/>
                      </a:cubicBezTo>
                      <a:cubicBezTo>
                        <a:pt x="296" y="904"/>
                        <a:pt x="296" y="904"/>
                        <a:pt x="296" y="904"/>
                      </a:cubicBezTo>
                      <a:cubicBezTo>
                        <a:pt x="296" y="918"/>
                        <a:pt x="300" y="942"/>
                        <a:pt x="302" y="980"/>
                      </a:cubicBezTo>
                      <a:cubicBezTo>
                        <a:pt x="301" y="1011"/>
                        <a:pt x="316" y="1068"/>
                        <a:pt x="318" y="1098"/>
                      </a:cubicBezTo>
                      <a:cubicBezTo>
                        <a:pt x="314" y="1107"/>
                        <a:pt x="329" y="1264"/>
                        <a:pt x="329" y="1264"/>
                      </a:cubicBezTo>
                      <a:cubicBezTo>
                        <a:pt x="328" y="1265"/>
                        <a:pt x="328" y="1265"/>
                        <a:pt x="328" y="1265"/>
                      </a:cubicBezTo>
                      <a:cubicBezTo>
                        <a:pt x="328" y="1265"/>
                        <a:pt x="328" y="1265"/>
                        <a:pt x="328" y="1266"/>
                      </a:cubicBezTo>
                      <a:cubicBezTo>
                        <a:pt x="328" y="1266"/>
                        <a:pt x="328" y="1266"/>
                        <a:pt x="328" y="1266"/>
                      </a:cubicBezTo>
                      <a:cubicBezTo>
                        <a:pt x="326" y="1272"/>
                        <a:pt x="321" y="1288"/>
                        <a:pt x="317" y="1309"/>
                      </a:cubicBezTo>
                      <a:cubicBezTo>
                        <a:pt x="317" y="1309"/>
                        <a:pt x="317" y="1309"/>
                        <a:pt x="316" y="1310"/>
                      </a:cubicBezTo>
                      <a:cubicBezTo>
                        <a:pt x="316" y="1311"/>
                        <a:pt x="316" y="1313"/>
                        <a:pt x="315" y="1314"/>
                      </a:cubicBezTo>
                      <a:cubicBezTo>
                        <a:pt x="315" y="1315"/>
                        <a:pt x="315" y="1315"/>
                        <a:pt x="315" y="1316"/>
                      </a:cubicBezTo>
                      <a:cubicBezTo>
                        <a:pt x="315" y="1317"/>
                        <a:pt x="314" y="1319"/>
                        <a:pt x="314" y="1320"/>
                      </a:cubicBezTo>
                      <a:cubicBezTo>
                        <a:pt x="314" y="1321"/>
                        <a:pt x="314" y="1321"/>
                        <a:pt x="314" y="1322"/>
                      </a:cubicBezTo>
                      <a:cubicBezTo>
                        <a:pt x="313" y="1323"/>
                        <a:pt x="313" y="1325"/>
                        <a:pt x="313" y="1326"/>
                      </a:cubicBezTo>
                      <a:cubicBezTo>
                        <a:pt x="313" y="1327"/>
                        <a:pt x="312" y="1328"/>
                        <a:pt x="312" y="1328"/>
                      </a:cubicBezTo>
                      <a:cubicBezTo>
                        <a:pt x="312" y="1330"/>
                        <a:pt x="312" y="1331"/>
                        <a:pt x="311" y="1332"/>
                      </a:cubicBezTo>
                      <a:cubicBezTo>
                        <a:pt x="311" y="1333"/>
                        <a:pt x="311" y="1334"/>
                        <a:pt x="311" y="1335"/>
                      </a:cubicBezTo>
                      <a:cubicBezTo>
                        <a:pt x="311" y="1336"/>
                        <a:pt x="310" y="1337"/>
                        <a:pt x="310" y="1339"/>
                      </a:cubicBezTo>
                      <a:cubicBezTo>
                        <a:pt x="310" y="1340"/>
                        <a:pt x="310" y="1341"/>
                        <a:pt x="310" y="1341"/>
                      </a:cubicBezTo>
                      <a:cubicBezTo>
                        <a:pt x="309" y="1343"/>
                        <a:pt x="309" y="1344"/>
                        <a:pt x="309" y="1345"/>
                      </a:cubicBezTo>
                      <a:cubicBezTo>
                        <a:pt x="309" y="1346"/>
                        <a:pt x="308" y="1347"/>
                        <a:pt x="308" y="1348"/>
                      </a:cubicBezTo>
                      <a:cubicBezTo>
                        <a:pt x="308" y="1349"/>
                        <a:pt x="308" y="1350"/>
                        <a:pt x="307" y="1352"/>
                      </a:cubicBezTo>
                      <a:cubicBezTo>
                        <a:pt x="307" y="1353"/>
                        <a:pt x="307" y="1354"/>
                        <a:pt x="307" y="1355"/>
                      </a:cubicBezTo>
                      <a:cubicBezTo>
                        <a:pt x="307" y="1356"/>
                        <a:pt x="306" y="1357"/>
                        <a:pt x="306" y="1358"/>
                      </a:cubicBezTo>
                      <a:cubicBezTo>
                        <a:pt x="306" y="1359"/>
                        <a:pt x="306" y="1360"/>
                        <a:pt x="306" y="1361"/>
                      </a:cubicBezTo>
                      <a:cubicBezTo>
                        <a:pt x="305" y="1363"/>
                        <a:pt x="305" y="1364"/>
                        <a:pt x="305" y="1365"/>
                      </a:cubicBezTo>
                      <a:cubicBezTo>
                        <a:pt x="305" y="1366"/>
                        <a:pt x="304" y="1367"/>
                        <a:pt x="304" y="1368"/>
                      </a:cubicBezTo>
                      <a:cubicBezTo>
                        <a:pt x="304" y="1369"/>
                        <a:pt x="304" y="1370"/>
                        <a:pt x="304" y="1371"/>
                      </a:cubicBezTo>
                      <a:cubicBezTo>
                        <a:pt x="303" y="1372"/>
                        <a:pt x="303" y="1373"/>
                        <a:pt x="303" y="1375"/>
                      </a:cubicBezTo>
                      <a:cubicBezTo>
                        <a:pt x="303" y="1376"/>
                        <a:pt x="303" y="1377"/>
                        <a:pt x="303" y="1378"/>
                      </a:cubicBezTo>
                      <a:cubicBezTo>
                        <a:pt x="302" y="1379"/>
                        <a:pt x="302" y="1380"/>
                        <a:pt x="302" y="1381"/>
                      </a:cubicBezTo>
                      <a:cubicBezTo>
                        <a:pt x="302" y="1382"/>
                        <a:pt x="302" y="1383"/>
                        <a:pt x="301" y="1384"/>
                      </a:cubicBezTo>
                      <a:cubicBezTo>
                        <a:pt x="301" y="1385"/>
                        <a:pt x="301" y="1386"/>
                        <a:pt x="301" y="1387"/>
                      </a:cubicBezTo>
                      <a:cubicBezTo>
                        <a:pt x="301" y="1388"/>
                        <a:pt x="301" y="1389"/>
                        <a:pt x="300" y="1390"/>
                      </a:cubicBezTo>
                      <a:cubicBezTo>
                        <a:pt x="300" y="1391"/>
                        <a:pt x="300" y="1392"/>
                        <a:pt x="300" y="1393"/>
                      </a:cubicBezTo>
                      <a:cubicBezTo>
                        <a:pt x="300" y="1394"/>
                        <a:pt x="300" y="1395"/>
                        <a:pt x="299" y="1396"/>
                      </a:cubicBezTo>
                      <a:cubicBezTo>
                        <a:pt x="299" y="1397"/>
                        <a:pt x="299" y="1398"/>
                        <a:pt x="299" y="1399"/>
                      </a:cubicBezTo>
                      <a:cubicBezTo>
                        <a:pt x="299" y="1400"/>
                        <a:pt x="299" y="1401"/>
                        <a:pt x="299" y="1401"/>
                      </a:cubicBezTo>
                      <a:cubicBezTo>
                        <a:pt x="298" y="1403"/>
                        <a:pt x="298" y="1404"/>
                        <a:pt x="298" y="1405"/>
                      </a:cubicBezTo>
                      <a:cubicBezTo>
                        <a:pt x="298" y="1405"/>
                        <a:pt x="298" y="1406"/>
                        <a:pt x="298" y="1407"/>
                      </a:cubicBezTo>
                      <a:cubicBezTo>
                        <a:pt x="298" y="1408"/>
                        <a:pt x="298" y="1409"/>
                        <a:pt x="297" y="1410"/>
                      </a:cubicBezTo>
                      <a:cubicBezTo>
                        <a:pt x="297" y="1411"/>
                        <a:pt x="297" y="1411"/>
                        <a:pt x="297" y="1412"/>
                      </a:cubicBezTo>
                      <a:cubicBezTo>
                        <a:pt x="297" y="1413"/>
                        <a:pt x="297" y="1414"/>
                        <a:pt x="297" y="1415"/>
                      </a:cubicBezTo>
                      <a:cubicBezTo>
                        <a:pt x="297" y="1415"/>
                        <a:pt x="297" y="1416"/>
                        <a:pt x="297" y="1417"/>
                      </a:cubicBezTo>
                      <a:cubicBezTo>
                        <a:pt x="296" y="1418"/>
                        <a:pt x="296" y="1419"/>
                        <a:pt x="296" y="1419"/>
                      </a:cubicBezTo>
                      <a:cubicBezTo>
                        <a:pt x="296" y="1420"/>
                        <a:pt x="296" y="1421"/>
                        <a:pt x="296" y="1421"/>
                      </a:cubicBezTo>
                      <a:cubicBezTo>
                        <a:pt x="296" y="1422"/>
                        <a:pt x="296" y="1423"/>
                        <a:pt x="296" y="1424"/>
                      </a:cubicBezTo>
                      <a:cubicBezTo>
                        <a:pt x="296" y="1424"/>
                        <a:pt x="296" y="1425"/>
                        <a:pt x="296" y="1425"/>
                      </a:cubicBezTo>
                      <a:cubicBezTo>
                        <a:pt x="296" y="1427"/>
                        <a:pt x="296" y="1428"/>
                        <a:pt x="296" y="1429"/>
                      </a:cubicBezTo>
                      <a:cubicBezTo>
                        <a:pt x="293" y="1447"/>
                        <a:pt x="300" y="1472"/>
                        <a:pt x="298" y="1512"/>
                      </a:cubicBezTo>
                      <a:cubicBezTo>
                        <a:pt x="295" y="1562"/>
                        <a:pt x="251" y="1762"/>
                        <a:pt x="333" y="2014"/>
                      </a:cubicBezTo>
                      <a:cubicBezTo>
                        <a:pt x="338" y="2029"/>
                        <a:pt x="338" y="2079"/>
                        <a:pt x="344" y="2107"/>
                      </a:cubicBezTo>
                      <a:cubicBezTo>
                        <a:pt x="345" y="2114"/>
                        <a:pt x="359" y="2145"/>
                        <a:pt x="360" y="2189"/>
                      </a:cubicBezTo>
                      <a:cubicBezTo>
                        <a:pt x="361" y="2259"/>
                        <a:pt x="354" y="2349"/>
                        <a:pt x="356" y="2399"/>
                      </a:cubicBezTo>
                      <a:cubicBezTo>
                        <a:pt x="359" y="2481"/>
                        <a:pt x="393" y="2556"/>
                        <a:pt x="406" y="2609"/>
                      </a:cubicBezTo>
                      <a:cubicBezTo>
                        <a:pt x="420" y="2661"/>
                        <a:pt x="425" y="2703"/>
                        <a:pt x="422" y="2713"/>
                      </a:cubicBezTo>
                      <a:cubicBezTo>
                        <a:pt x="420" y="2722"/>
                        <a:pt x="418" y="2740"/>
                        <a:pt x="425" y="2755"/>
                      </a:cubicBezTo>
                      <a:cubicBezTo>
                        <a:pt x="426" y="2756"/>
                        <a:pt x="402" y="2808"/>
                        <a:pt x="389" y="2817"/>
                      </a:cubicBezTo>
                      <a:cubicBezTo>
                        <a:pt x="377" y="2827"/>
                        <a:pt x="373" y="2835"/>
                        <a:pt x="364" y="2840"/>
                      </a:cubicBezTo>
                      <a:cubicBezTo>
                        <a:pt x="354" y="2845"/>
                        <a:pt x="349" y="2850"/>
                        <a:pt x="345" y="2861"/>
                      </a:cubicBezTo>
                      <a:cubicBezTo>
                        <a:pt x="342" y="2869"/>
                        <a:pt x="333" y="2881"/>
                        <a:pt x="340" y="2887"/>
                      </a:cubicBezTo>
                      <a:cubicBezTo>
                        <a:pt x="341" y="2888"/>
                        <a:pt x="342" y="2888"/>
                        <a:pt x="343" y="2889"/>
                      </a:cubicBezTo>
                      <a:cubicBezTo>
                        <a:pt x="344" y="2889"/>
                        <a:pt x="344" y="2889"/>
                        <a:pt x="344" y="2889"/>
                      </a:cubicBezTo>
                      <a:cubicBezTo>
                        <a:pt x="343" y="2892"/>
                        <a:pt x="343" y="2894"/>
                        <a:pt x="344" y="2896"/>
                      </a:cubicBezTo>
                      <a:cubicBezTo>
                        <a:pt x="348" y="2903"/>
                        <a:pt x="355" y="2905"/>
                        <a:pt x="364" y="2904"/>
                      </a:cubicBezTo>
                      <a:cubicBezTo>
                        <a:pt x="365" y="2902"/>
                        <a:pt x="365" y="2902"/>
                        <a:pt x="365" y="2902"/>
                      </a:cubicBezTo>
                      <a:cubicBezTo>
                        <a:pt x="366" y="2905"/>
                        <a:pt x="366" y="2908"/>
                        <a:pt x="368" y="2910"/>
                      </a:cubicBezTo>
                      <a:cubicBezTo>
                        <a:pt x="374" y="2919"/>
                        <a:pt x="394" y="2923"/>
                        <a:pt x="402" y="2915"/>
                      </a:cubicBezTo>
                      <a:cubicBezTo>
                        <a:pt x="403" y="2916"/>
                        <a:pt x="404" y="2916"/>
                        <a:pt x="406" y="2917"/>
                      </a:cubicBezTo>
                      <a:cubicBezTo>
                        <a:pt x="407" y="2917"/>
                        <a:pt x="408" y="2917"/>
                        <a:pt x="409" y="2918"/>
                      </a:cubicBezTo>
                      <a:cubicBezTo>
                        <a:pt x="410" y="2918"/>
                        <a:pt x="410" y="2918"/>
                        <a:pt x="411" y="2918"/>
                      </a:cubicBezTo>
                      <a:cubicBezTo>
                        <a:pt x="413" y="2919"/>
                        <a:pt x="414" y="2919"/>
                        <a:pt x="416" y="2919"/>
                      </a:cubicBezTo>
                      <a:cubicBezTo>
                        <a:pt x="416" y="2919"/>
                        <a:pt x="416" y="2919"/>
                        <a:pt x="416" y="2919"/>
                      </a:cubicBezTo>
                      <a:cubicBezTo>
                        <a:pt x="425" y="2920"/>
                        <a:pt x="435" y="2918"/>
                        <a:pt x="440" y="2913"/>
                      </a:cubicBezTo>
                      <a:cubicBezTo>
                        <a:pt x="440" y="2912"/>
                        <a:pt x="440" y="2912"/>
                        <a:pt x="440" y="2912"/>
                      </a:cubicBezTo>
                      <a:cubicBezTo>
                        <a:pt x="440" y="2913"/>
                        <a:pt x="441" y="2913"/>
                        <a:pt x="441" y="2914"/>
                      </a:cubicBezTo>
                      <a:cubicBezTo>
                        <a:pt x="441" y="2913"/>
                        <a:pt x="441" y="2913"/>
                        <a:pt x="441" y="2913"/>
                      </a:cubicBezTo>
                      <a:cubicBezTo>
                        <a:pt x="446" y="2925"/>
                        <a:pt x="462" y="2926"/>
                        <a:pt x="475" y="2924"/>
                      </a:cubicBezTo>
                      <a:cubicBezTo>
                        <a:pt x="475" y="2924"/>
                        <a:pt x="475" y="2924"/>
                        <a:pt x="475" y="2924"/>
                      </a:cubicBezTo>
                      <a:cubicBezTo>
                        <a:pt x="476" y="2924"/>
                        <a:pt x="477" y="2924"/>
                        <a:pt x="478" y="2924"/>
                      </a:cubicBezTo>
                      <a:cubicBezTo>
                        <a:pt x="478" y="2924"/>
                        <a:pt x="479" y="2923"/>
                        <a:pt x="479" y="2923"/>
                      </a:cubicBezTo>
                      <a:cubicBezTo>
                        <a:pt x="480" y="2923"/>
                        <a:pt x="480" y="2923"/>
                        <a:pt x="481" y="2923"/>
                      </a:cubicBezTo>
                      <a:cubicBezTo>
                        <a:pt x="482" y="2923"/>
                        <a:pt x="482" y="2923"/>
                        <a:pt x="483" y="2923"/>
                      </a:cubicBezTo>
                      <a:cubicBezTo>
                        <a:pt x="485" y="2922"/>
                        <a:pt x="486" y="2922"/>
                        <a:pt x="488" y="2922"/>
                      </a:cubicBezTo>
                      <a:cubicBezTo>
                        <a:pt x="488" y="2921"/>
                        <a:pt x="489" y="2921"/>
                        <a:pt x="489" y="2921"/>
                      </a:cubicBezTo>
                      <a:cubicBezTo>
                        <a:pt x="490" y="2921"/>
                        <a:pt x="491" y="2920"/>
                        <a:pt x="492" y="2920"/>
                      </a:cubicBezTo>
                      <a:cubicBezTo>
                        <a:pt x="492" y="2920"/>
                        <a:pt x="493" y="2919"/>
                        <a:pt x="493" y="2919"/>
                      </a:cubicBezTo>
                      <a:cubicBezTo>
                        <a:pt x="494" y="2919"/>
                        <a:pt x="495" y="2918"/>
                        <a:pt x="496" y="2918"/>
                      </a:cubicBezTo>
                      <a:cubicBezTo>
                        <a:pt x="496" y="2918"/>
                        <a:pt x="496" y="2917"/>
                        <a:pt x="497" y="2917"/>
                      </a:cubicBezTo>
                      <a:cubicBezTo>
                        <a:pt x="498" y="2917"/>
                        <a:pt x="498" y="2916"/>
                        <a:pt x="499" y="2916"/>
                      </a:cubicBezTo>
                      <a:cubicBezTo>
                        <a:pt x="499" y="2915"/>
                        <a:pt x="500" y="2915"/>
                        <a:pt x="500" y="2915"/>
                      </a:cubicBezTo>
                      <a:cubicBezTo>
                        <a:pt x="501" y="2914"/>
                        <a:pt x="501" y="2914"/>
                        <a:pt x="502" y="2913"/>
                      </a:cubicBezTo>
                      <a:cubicBezTo>
                        <a:pt x="502" y="2913"/>
                        <a:pt x="503" y="2913"/>
                        <a:pt x="503" y="2913"/>
                      </a:cubicBezTo>
                      <a:cubicBezTo>
                        <a:pt x="505" y="2911"/>
                        <a:pt x="506" y="2909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9" y="2907"/>
                        <a:pt x="510" y="2906"/>
                        <a:pt x="511" y="2905"/>
                      </a:cubicBezTo>
                      <a:cubicBezTo>
                        <a:pt x="519" y="2899"/>
                        <a:pt x="525" y="2894"/>
                        <a:pt x="523" y="2879"/>
                      </a:cubicBezTo>
                      <a:cubicBezTo>
                        <a:pt x="520" y="2864"/>
                        <a:pt x="522" y="2864"/>
                        <a:pt x="524" y="2846"/>
                      </a:cubicBezTo>
                      <a:cubicBezTo>
                        <a:pt x="525" y="2835"/>
                        <a:pt x="534" y="2832"/>
                        <a:pt x="536" y="2815"/>
                      </a:cubicBezTo>
                      <a:cubicBezTo>
                        <a:pt x="537" y="2801"/>
                        <a:pt x="526" y="2741"/>
                        <a:pt x="527" y="2733"/>
                      </a:cubicBezTo>
                      <a:cubicBezTo>
                        <a:pt x="530" y="2715"/>
                        <a:pt x="517" y="2700"/>
                        <a:pt x="513" y="2669"/>
                      </a:cubicBezTo>
                      <a:cubicBezTo>
                        <a:pt x="508" y="2639"/>
                        <a:pt x="520" y="2535"/>
                        <a:pt x="520" y="2516"/>
                      </a:cubicBezTo>
                      <a:cubicBezTo>
                        <a:pt x="520" y="2480"/>
                        <a:pt x="539" y="2421"/>
                        <a:pt x="534" y="2348"/>
                      </a:cubicBezTo>
                      <a:cubicBezTo>
                        <a:pt x="531" y="2306"/>
                        <a:pt x="510" y="2177"/>
                        <a:pt x="510" y="2148"/>
                      </a:cubicBezTo>
                      <a:cubicBezTo>
                        <a:pt x="510" y="2143"/>
                        <a:pt x="509" y="2110"/>
                        <a:pt x="511" y="2105"/>
                      </a:cubicBezTo>
                      <a:cubicBezTo>
                        <a:pt x="517" y="2085"/>
                        <a:pt x="544" y="1849"/>
                        <a:pt x="544" y="1847"/>
                      </a:cubicBezTo>
                      <a:cubicBezTo>
                        <a:pt x="547" y="1823"/>
                        <a:pt x="555" y="1690"/>
                        <a:pt x="558" y="1646"/>
                      </a:cubicBezTo>
                      <a:cubicBezTo>
                        <a:pt x="559" y="1646"/>
                        <a:pt x="561" y="1646"/>
                        <a:pt x="562" y="1646"/>
                      </a:cubicBezTo>
                      <a:cubicBezTo>
                        <a:pt x="565" y="1689"/>
                        <a:pt x="573" y="1823"/>
                        <a:pt x="576" y="1847"/>
                      </a:cubicBezTo>
                      <a:cubicBezTo>
                        <a:pt x="576" y="1849"/>
                        <a:pt x="603" y="2085"/>
                        <a:pt x="609" y="2105"/>
                      </a:cubicBezTo>
                      <a:cubicBezTo>
                        <a:pt x="611" y="2110"/>
                        <a:pt x="610" y="2143"/>
                        <a:pt x="610" y="2148"/>
                      </a:cubicBezTo>
                      <a:cubicBezTo>
                        <a:pt x="610" y="2177"/>
                        <a:pt x="589" y="2306"/>
                        <a:pt x="586" y="2348"/>
                      </a:cubicBezTo>
                      <a:cubicBezTo>
                        <a:pt x="581" y="2421"/>
                        <a:pt x="600" y="2480"/>
                        <a:pt x="600" y="2516"/>
                      </a:cubicBezTo>
                      <a:cubicBezTo>
                        <a:pt x="600" y="2535"/>
                        <a:pt x="612" y="2639"/>
                        <a:pt x="607" y="2669"/>
                      </a:cubicBezTo>
                      <a:cubicBezTo>
                        <a:pt x="603" y="2700"/>
                        <a:pt x="590" y="2715"/>
                        <a:pt x="593" y="2733"/>
                      </a:cubicBezTo>
                      <a:cubicBezTo>
                        <a:pt x="594" y="2741"/>
                        <a:pt x="583" y="2801"/>
                        <a:pt x="584" y="2815"/>
                      </a:cubicBezTo>
                      <a:cubicBezTo>
                        <a:pt x="586" y="2832"/>
                        <a:pt x="595" y="2835"/>
                        <a:pt x="596" y="2846"/>
                      </a:cubicBezTo>
                      <a:cubicBezTo>
                        <a:pt x="598" y="2864"/>
                        <a:pt x="600" y="2864"/>
                        <a:pt x="597" y="2879"/>
                      </a:cubicBezTo>
                      <a:cubicBezTo>
                        <a:pt x="595" y="2894"/>
                        <a:pt x="601" y="2899"/>
                        <a:pt x="609" y="2905"/>
                      </a:cubicBezTo>
                      <a:cubicBezTo>
                        <a:pt x="610" y="2906"/>
                        <a:pt x="611" y="2907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4" y="2909"/>
                        <a:pt x="615" y="2911"/>
                        <a:pt x="617" y="2913"/>
                      </a:cubicBezTo>
                      <a:cubicBezTo>
                        <a:pt x="617" y="2913"/>
                        <a:pt x="618" y="2913"/>
                        <a:pt x="618" y="2913"/>
                      </a:cubicBezTo>
                      <a:cubicBezTo>
                        <a:pt x="619" y="2914"/>
                        <a:pt x="619" y="2914"/>
                        <a:pt x="620" y="2915"/>
                      </a:cubicBezTo>
                      <a:cubicBezTo>
                        <a:pt x="620" y="2915"/>
                        <a:pt x="621" y="2915"/>
                        <a:pt x="621" y="2916"/>
                      </a:cubicBezTo>
                      <a:cubicBezTo>
                        <a:pt x="622" y="2916"/>
                        <a:pt x="622" y="2917"/>
                        <a:pt x="623" y="2917"/>
                      </a:cubicBezTo>
                      <a:cubicBezTo>
                        <a:pt x="624" y="2917"/>
                        <a:pt x="624" y="2918"/>
                        <a:pt x="624" y="2918"/>
                      </a:cubicBezTo>
                      <a:cubicBezTo>
                        <a:pt x="625" y="2918"/>
                        <a:pt x="626" y="2919"/>
                        <a:pt x="627" y="2919"/>
                      </a:cubicBezTo>
                      <a:cubicBezTo>
                        <a:pt x="627" y="2919"/>
                        <a:pt x="628" y="2920"/>
                        <a:pt x="628" y="2920"/>
                      </a:cubicBezTo>
                      <a:cubicBezTo>
                        <a:pt x="629" y="2920"/>
                        <a:pt x="630" y="2921"/>
                        <a:pt x="631" y="2921"/>
                      </a:cubicBezTo>
                      <a:cubicBezTo>
                        <a:pt x="631" y="2921"/>
                        <a:pt x="632" y="2921"/>
                        <a:pt x="632" y="2922"/>
                      </a:cubicBezTo>
                      <a:cubicBezTo>
                        <a:pt x="634" y="2922"/>
                        <a:pt x="635" y="2922"/>
                        <a:pt x="637" y="2923"/>
                      </a:cubicBezTo>
                      <a:cubicBezTo>
                        <a:pt x="638" y="2923"/>
                        <a:pt x="638" y="2923"/>
                        <a:pt x="639" y="2923"/>
                      </a:cubicBezTo>
                      <a:cubicBezTo>
                        <a:pt x="640" y="2923"/>
                        <a:pt x="640" y="2923"/>
                        <a:pt x="641" y="2923"/>
                      </a:cubicBezTo>
                      <a:cubicBezTo>
                        <a:pt x="641" y="2923"/>
                        <a:pt x="642" y="2924"/>
                        <a:pt x="642" y="2924"/>
                      </a:cubicBezTo>
                      <a:cubicBezTo>
                        <a:pt x="643" y="2924"/>
                        <a:pt x="644" y="2924"/>
                        <a:pt x="644" y="2924"/>
                      </a:cubicBezTo>
                      <a:cubicBezTo>
                        <a:pt x="645" y="2924"/>
                        <a:pt x="645" y="2924"/>
                        <a:pt x="645" y="2924"/>
                      </a:cubicBezTo>
                      <a:cubicBezTo>
                        <a:pt x="646" y="2924"/>
                        <a:pt x="647" y="2924"/>
                        <a:pt x="648" y="2924"/>
                      </a:cubicBezTo>
                      <a:cubicBezTo>
                        <a:pt x="648" y="2924"/>
                        <a:pt x="648" y="2924"/>
                        <a:pt x="648" y="2924"/>
                      </a:cubicBezTo>
                      <a:cubicBezTo>
                        <a:pt x="660" y="2925"/>
                        <a:pt x="674" y="292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3"/>
                        <a:pt x="679" y="2913"/>
                        <a:pt x="680" y="2912"/>
                      </a:cubicBezTo>
                      <a:cubicBezTo>
                        <a:pt x="680" y="2912"/>
                        <a:pt x="680" y="2912"/>
                        <a:pt x="680" y="2912"/>
                      </a:cubicBezTo>
                      <a:cubicBezTo>
                        <a:pt x="685" y="2918"/>
                        <a:pt x="695" y="2920"/>
                        <a:pt x="704" y="2919"/>
                      </a:cubicBezTo>
                      <a:cubicBezTo>
                        <a:pt x="704" y="2919"/>
                        <a:pt x="704" y="2919"/>
                        <a:pt x="704" y="2919"/>
                      </a:cubicBezTo>
                      <a:cubicBezTo>
                        <a:pt x="706" y="2919"/>
                        <a:pt x="707" y="2919"/>
                        <a:pt x="709" y="2918"/>
                      </a:cubicBezTo>
                      <a:cubicBezTo>
                        <a:pt x="710" y="2918"/>
                        <a:pt x="710" y="2918"/>
                        <a:pt x="711" y="2918"/>
                      </a:cubicBezTo>
                      <a:cubicBezTo>
                        <a:pt x="712" y="2917"/>
                        <a:pt x="713" y="2917"/>
                        <a:pt x="714" y="2917"/>
                      </a:cubicBezTo>
                      <a:cubicBezTo>
                        <a:pt x="716" y="2916"/>
                        <a:pt x="717" y="2916"/>
                        <a:pt x="718" y="2915"/>
                      </a:cubicBezTo>
                      <a:cubicBezTo>
                        <a:pt x="726" y="2923"/>
                        <a:pt x="746" y="2919"/>
                        <a:pt x="752" y="2910"/>
                      </a:cubicBezTo>
                      <a:cubicBezTo>
                        <a:pt x="754" y="2908"/>
                        <a:pt x="754" y="2905"/>
                        <a:pt x="755" y="2903"/>
                      </a:cubicBezTo>
                      <a:cubicBezTo>
                        <a:pt x="756" y="2904"/>
                        <a:pt x="756" y="2904"/>
                        <a:pt x="756" y="2904"/>
                      </a:cubicBezTo>
                      <a:cubicBezTo>
                        <a:pt x="765" y="2905"/>
                        <a:pt x="775" y="2902"/>
                        <a:pt x="776" y="2896"/>
                      </a:cubicBezTo>
                      <a:cubicBezTo>
                        <a:pt x="777" y="2894"/>
                        <a:pt x="777" y="2892"/>
                        <a:pt x="777" y="2889"/>
                      </a:cubicBezTo>
                      <a:cubicBezTo>
                        <a:pt x="777" y="2889"/>
                        <a:pt x="777" y="2889"/>
                        <a:pt x="777" y="2889"/>
                      </a:cubicBezTo>
                      <a:cubicBezTo>
                        <a:pt x="778" y="2888"/>
                        <a:pt x="779" y="2888"/>
                        <a:pt x="780" y="2887"/>
                      </a:cubicBezTo>
                      <a:cubicBezTo>
                        <a:pt x="787" y="2881"/>
                        <a:pt x="778" y="2869"/>
                        <a:pt x="775" y="2861"/>
                      </a:cubicBezTo>
                      <a:cubicBezTo>
                        <a:pt x="771" y="2850"/>
                        <a:pt x="766" y="2845"/>
                        <a:pt x="756" y="2840"/>
                      </a:cubicBezTo>
                      <a:cubicBezTo>
                        <a:pt x="747" y="2835"/>
                        <a:pt x="743" y="2827"/>
                        <a:pt x="731" y="2817"/>
                      </a:cubicBezTo>
                      <a:cubicBezTo>
                        <a:pt x="718" y="2808"/>
                        <a:pt x="694" y="2756"/>
                        <a:pt x="695" y="2755"/>
                      </a:cubicBezTo>
                      <a:cubicBezTo>
                        <a:pt x="702" y="2740"/>
                        <a:pt x="700" y="2722"/>
                        <a:pt x="698" y="2713"/>
                      </a:cubicBezTo>
                      <a:cubicBezTo>
                        <a:pt x="695" y="2703"/>
                        <a:pt x="700" y="2661"/>
                        <a:pt x="714" y="2609"/>
                      </a:cubicBezTo>
                      <a:cubicBezTo>
                        <a:pt x="727" y="2556"/>
                        <a:pt x="761" y="2481"/>
                        <a:pt x="764" y="2399"/>
                      </a:cubicBezTo>
                      <a:cubicBezTo>
                        <a:pt x="766" y="2349"/>
                        <a:pt x="759" y="2259"/>
                        <a:pt x="760" y="2189"/>
                      </a:cubicBezTo>
                      <a:cubicBezTo>
                        <a:pt x="761" y="2145"/>
                        <a:pt x="775" y="2114"/>
                        <a:pt x="776" y="2107"/>
                      </a:cubicBezTo>
                      <a:cubicBezTo>
                        <a:pt x="782" y="2079"/>
                        <a:pt x="782" y="2029"/>
                        <a:pt x="787" y="2014"/>
                      </a:cubicBezTo>
                      <a:cubicBezTo>
                        <a:pt x="869" y="1762"/>
                        <a:pt x="825" y="1562"/>
                        <a:pt x="822" y="1512"/>
                      </a:cubicBezTo>
                      <a:cubicBezTo>
                        <a:pt x="823" y="1512"/>
                        <a:pt x="823" y="1512"/>
                        <a:pt x="823" y="1512"/>
                      </a:cubicBezTo>
                      <a:cubicBezTo>
                        <a:pt x="821" y="1472"/>
                        <a:pt x="828" y="1447"/>
                        <a:pt x="825" y="1429"/>
                      </a:cubicBezTo>
                      <a:cubicBezTo>
                        <a:pt x="825" y="1428"/>
                        <a:pt x="825" y="1427"/>
                        <a:pt x="825" y="1425"/>
                      </a:cubicBezTo>
                      <a:cubicBezTo>
                        <a:pt x="825" y="1425"/>
                        <a:pt x="825" y="1424"/>
                        <a:pt x="825" y="1424"/>
                      </a:cubicBezTo>
                      <a:cubicBezTo>
                        <a:pt x="825" y="1423"/>
                        <a:pt x="824" y="1422"/>
                        <a:pt x="824" y="1421"/>
                      </a:cubicBezTo>
                      <a:cubicBezTo>
                        <a:pt x="824" y="1421"/>
                        <a:pt x="824" y="1420"/>
                        <a:pt x="824" y="1420"/>
                      </a:cubicBezTo>
                      <a:cubicBezTo>
                        <a:pt x="824" y="1419"/>
                        <a:pt x="824" y="1418"/>
                        <a:pt x="824" y="1417"/>
                      </a:cubicBezTo>
                      <a:cubicBezTo>
                        <a:pt x="824" y="1416"/>
                        <a:pt x="824" y="1416"/>
                        <a:pt x="824" y="1415"/>
                      </a:cubicBezTo>
                      <a:cubicBezTo>
                        <a:pt x="824" y="1414"/>
                        <a:pt x="824" y="1413"/>
                        <a:pt x="823" y="1412"/>
                      </a:cubicBezTo>
                      <a:cubicBezTo>
                        <a:pt x="823" y="1411"/>
                        <a:pt x="823" y="1411"/>
                        <a:pt x="823" y="1410"/>
                      </a:cubicBezTo>
                      <a:cubicBezTo>
                        <a:pt x="823" y="1409"/>
                        <a:pt x="823" y="1408"/>
                        <a:pt x="823" y="1407"/>
                      </a:cubicBezTo>
                      <a:cubicBezTo>
                        <a:pt x="823" y="1406"/>
                        <a:pt x="823" y="1406"/>
                        <a:pt x="822" y="1405"/>
                      </a:cubicBezTo>
                      <a:cubicBezTo>
                        <a:pt x="822" y="1404"/>
                        <a:pt x="822" y="1403"/>
                        <a:pt x="822" y="1401"/>
                      </a:cubicBezTo>
                      <a:cubicBezTo>
                        <a:pt x="822" y="1401"/>
                        <a:pt x="822" y="1400"/>
                        <a:pt x="822" y="1399"/>
                      </a:cubicBezTo>
                      <a:cubicBezTo>
                        <a:pt x="821" y="1398"/>
                        <a:pt x="821" y="1397"/>
                        <a:pt x="821" y="1396"/>
                      </a:cubicBezTo>
                      <a:cubicBezTo>
                        <a:pt x="821" y="1395"/>
                        <a:pt x="821" y="1394"/>
                        <a:pt x="821" y="1394"/>
                      </a:cubicBezTo>
                      <a:cubicBezTo>
                        <a:pt x="821" y="1392"/>
                        <a:pt x="820" y="1391"/>
                        <a:pt x="820" y="1390"/>
                      </a:cubicBezTo>
                      <a:cubicBezTo>
                        <a:pt x="820" y="1389"/>
                        <a:pt x="820" y="1388"/>
                        <a:pt x="820" y="1387"/>
                      </a:cubicBezTo>
                      <a:cubicBezTo>
                        <a:pt x="820" y="1386"/>
                        <a:pt x="819" y="1385"/>
                        <a:pt x="819" y="1384"/>
                      </a:cubicBezTo>
                      <a:cubicBezTo>
                        <a:pt x="819" y="1383"/>
                        <a:pt x="819" y="1382"/>
                        <a:pt x="819" y="1381"/>
                      </a:cubicBezTo>
                      <a:cubicBezTo>
                        <a:pt x="818" y="1380"/>
                        <a:pt x="818" y="1379"/>
                        <a:pt x="818" y="1377"/>
                      </a:cubicBezTo>
                      <a:cubicBezTo>
                        <a:pt x="818" y="1376"/>
                        <a:pt x="818" y="1376"/>
                        <a:pt x="818" y="1375"/>
                      </a:cubicBezTo>
                      <a:cubicBezTo>
                        <a:pt x="817" y="1374"/>
                        <a:pt x="817" y="1372"/>
                        <a:pt x="817" y="1371"/>
                      </a:cubicBezTo>
                      <a:cubicBezTo>
                        <a:pt x="817" y="1370"/>
                        <a:pt x="816" y="1369"/>
                        <a:pt x="816" y="1369"/>
                      </a:cubicBezTo>
                      <a:cubicBezTo>
                        <a:pt x="816" y="1367"/>
                        <a:pt x="816" y="1366"/>
                        <a:pt x="816" y="1364"/>
                      </a:cubicBezTo>
                      <a:cubicBezTo>
                        <a:pt x="815" y="1363"/>
                        <a:pt x="815" y="1363"/>
                        <a:pt x="815" y="1362"/>
                      </a:cubicBezTo>
                      <a:cubicBezTo>
                        <a:pt x="815" y="1360"/>
                        <a:pt x="815" y="1359"/>
                        <a:pt x="814" y="1358"/>
                      </a:cubicBezTo>
                      <a:cubicBezTo>
                        <a:pt x="814" y="1357"/>
                        <a:pt x="814" y="1356"/>
                        <a:pt x="814" y="1355"/>
                      </a:cubicBezTo>
                      <a:cubicBezTo>
                        <a:pt x="814" y="1354"/>
                        <a:pt x="813" y="1352"/>
                        <a:pt x="813" y="1351"/>
                      </a:cubicBezTo>
                      <a:cubicBezTo>
                        <a:pt x="813" y="1350"/>
                        <a:pt x="813" y="1349"/>
                        <a:pt x="812" y="1348"/>
                      </a:cubicBezTo>
                      <a:cubicBezTo>
                        <a:pt x="812" y="1347"/>
                        <a:pt x="812" y="1346"/>
                        <a:pt x="812" y="1345"/>
                      </a:cubicBezTo>
                      <a:cubicBezTo>
                        <a:pt x="811" y="1344"/>
                        <a:pt x="811" y="1343"/>
                        <a:pt x="811" y="1342"/>
                      </a:cubicBezTo>
                      <a:cubicBezTo>
                        <a:pt x="811" y="1341"/>
                        <a:pt x="811" y="1339"/>
                        <a:pt x="810" y="1338"/>
                      </a:cubicBezTo>
                      <a:cubicBezTo>
                        <a:pt x="810" y="1337"/>
                        <a:pt x="810" y="1336"/>
                        <a:pt x="810" y="1335"/>
                      </a:cubicBezTo>
                      <a:cubicBezTo>
                        <a:pt x="809" y="1334"/>
                        <a:pt x="809" y="1333"/>
                        <a:pt x="809" y="1332"/>
                      </a:cubicBezTo>
                      <a:cubicBezTo>
                        <a:pt x="809" y="1331"/>
                        <a:pt x="808" y="1330"/>
                        <a:pt x="808" y="1329"/>
                      </a:cubicBezTo>
                      <a:cubicBezTo>
                        <a:pt x="808" y="1328"/>
                        <a:pt x="808" y="1326"/>
                        <a:pt x="808" y="1325"/>
                      </a:cubicBezTo>
                      <a:cubicBezTo>
                        <a:pt x="807" y="1324"/>
                        <a:pt x="807" y="1323"/>
                        <a:pt x="807" y="1322"/>
                      </a:cubicBezTo>
                      <a:cubicBezTo>
                        <a:pt x="807" y="1321"/>
                        <a:pt x="806" y="1320"/>
                        <a:pt x="806" y="1319"/>
                      </a:cubicBezTo>
                      <a:cubicBezTo>
                        <a:pt x="806" y="1318"/>
                        <a:pt x="806" y="1317"/>
                        <a:pt x="805" y="1316"/>
                      </a:cubicBezTo>
                      <a:cubicBezTo>
                        <a:pt x="805" y="1315"/>
                        <a:pt x="805" y="1314"/>
                        <a:pt x="805" y="1314"/>
                      </a:cubicBezTo>
                      <a:cubicBezTo>
                        <a:pt x="805" y="1312"/>
                        <a:pt x="804" y="1311"/>
                        <a:pt x="804" y="1310"/>
                      </a:cubicBezTo>
                      <a:cubicBezTo>
                        <a:pt x="804" y="1309"/>
                        <a:pt x="804" y="1309"/>
                        <a:pt x="804" y="1308"/>
                      </a:cubicBezTo>
                      <a:cubicBezTo>
                        <a:pt x="803" y="1307"/>
                        <a:pt x="803" y="1305"/>
                        <a:pt x="803" y="1304"/>
                      </a:cubicBezTo>
                      <a:cubicBezTo>
                        <a:pt x="803" y="1304"/>
                        <a:pt x="802" y="1303"/>
                        <a:pt x="802" y="1303"/>
                      </a:cubicBezTo>
                      <a:cubicBezTo>
                        <a:pt x="802" y="1301"/>
                        <a:pt x="802" y="1300"/>
                        <a:pt x="801" y="1299"/>
                      </a:cubicBezTo>
                      <a:cubicBezTo>
                        <a:pt x="801" y="1298"/>
                        <a:pt x="801" y="1298"/>
                        <a:pt x="801" y="1298"/>
                      </a:cubicBezTo>
                      <a:cubicBezTo>
                        <a:pt x="798" y="1284"/>
                        <a:pt x="795" y="1273"/>
                        <a:pt x="793" y="1268"/>
                      </a:cubicBezTo>
                      <a:cubicBezTo>
                        <a:pt x="793" y="1268"/>
                        <a:pt x="793" y="1268"/>
                        <a:pt x="793" y="1268"/>
                      </a:cubicBezTo>
                      <a:cubicBezTo>
                        <a:pt x="793" y="1267"/>
                        <a:pt x="793" y="1266"/>
                        <a:pt x="792" y="1266"/>
                      </a:cubicBezTo>
                      <a:cubicBezTo>
                        <a:pt x="792" y="1266"/>
                        <a:pt x="792" y="1266"/>
                        <a:pt x="792" y="1266"/>
                      </a:cubicBezTo>
                      <a:cubicBezTo>
                        <a:pt x="792" y="1265"/>
                        <a:pt x="793" y="1265"/>
                        <a:pt x="793" y="1265"/>
                      </a:cubicBezTo>
                      <a:cubicBezTo>
                        <a:pt x="792" y="1264"/>
                        <a:pt x="792" y="1264"/>
                        <a:pt x="792" y="1264"/>
                      </a:cubicBezTo>
                      <a:cubicBezTo>
                        <a:pt x="792" y="1264"/>
                        <a:pt x="806" y="1107"/>
                        <a:pt x="803" y="1098"/>
                      </a:cubicBezTo>
                      <a:cubicBezTo>
                        <a:pt x="804" y="1068"/>
                        <a:pt x="820" y="1011"/>
                        <a:pt x="818" y="980"/>
                      </a:cubicBezTo>
                      <a:cubicBezTo>
                        <a:pt x="820" y="942"/>
                        <a:pt x="825" y="918"/>
                        <a:pt x="825" y="904"/>
                      </a:cubicBezTo>
                      <a:cubicBezTo>
                        <a:pt x="825" y="902"/>
                        <a:pt x="825" y="902"/>
                        <a:pt x="825" y="902"/>
                      </a:cubicBezTo>
                      <a:cubicBezTo>
                        <a:pt x="826" y="915"/>
                        <a:pt x="827" y="926"/>
                        <a:pt x="827" y="932"/>
                      </a:cubicBezTo>
                      <a:cubicBezTo>
                        <a:pt x="829" y="942"/>
                        <a:pt x="829" y="957"/>
                        <a:pt x="831" y="960"/>
                      </a:cubicBezTo>
                      <a:cubicBezTo>
                        <a:pt x="833" y="975"/>
                        <a:pt x="845" y="1059"/>
                        <a:pt x="846" y="1090"/>
                      </a:cubicBezTo>
                      <a:cubicBezTo>
                        <a:pt x="840" y="1132"/>
                        <a:pt x="839" y="1159"/>
                        <a:pt x="851" y="1219"/>
                      </a:cubicBezTo>
                      <a:cubicBezTo>
                        <a:pt x="856" y="1251"/>
                        <a:pt x="914" y="1393"/>
                        <a:pt x="917" y="1409"/>
                      </a:cubicBezTo>
                      <a:cubicBezTo>
                        <a:pt x="920" y="1425"/>
                        <a:pt x="924" y="1441"/>
                        <a:pt x="926" y="1445"/>
                      </a:cubicBezTo>
                      <a:cubicBezTo>
                        <a:pt x="928" y="1449"/>
                        <a:pt x="914" y="1471"/>
                        <a:pt x="918" y="1486"/>
                      </a:cubicBezTo>
                      <a:cubicBezTo>
                        <a:pt x="922" y="1500"/>
                        <a:pt x="896" y="1546"/>
                        <a:pt x="904" y="1589"/>
                      </a:cubicBezTo>
                      <a:cubicBezTo>
                        <a:pt x="912" y="1632"/>
                        <a:pt x="913" y="1638"/>
                        <a:pt x="914" y="1647"/>
                      </a:cubicBezTo>
                      <a:cubicBezTo>
                        <a:pt x="915" y="1657"/>
                        <a:pt x="921" y="1667"/>
                        <a:pt x="924" y="1679"/>
                      </a:cubicBezTo>
                      <a:cubicBezTo>
                        <a:pt x="927" y="1691"/>
                        <a:pt x="932" y="1720"/>
                        <a:pt x="939" y="1720"/>
                      </a:cubicBezTo>
                      <a:cubicBezTo>
                        <a:pt x="940" y="1720"/>
                        <a:pt x="941" y="1720"/>
                        <a:pt x="941" y="1720"/>
                      </a:cubicBezTo>
                      <a:cubicBezTo>
                        <a:pt x="942" y="1720"/>
                        <a:pt x="942" y="1720"/>
                        <a:pt x="942" y="1720"/>
                      </a:cubicBezTo>
                      <a:cubicBezTo>
                        <a:pt x="942" y="1720"/>
                        <a:pt x="943" y="1720"/>
                        <a:pt x="943" y="1720"/>
                      </a:cubicBezTo>
                      <a:cubicBezTo>
                        <a:pt x="943" y="1720"/>
                        <a:pt x="943" y="1720"/>
                        <a:pt x="944" y="1720"/>
                      </a:cubicBezTo>
                      <a:cubicBezTo>
                        <a:pt x="944" y="1720"/>
                        <a:pt x="944" y="1720"/>
                        <a:pt x="944" y="1719"/>
                      </a:cubicBezTo>
                      <a:cubicBezTo>
                        <a:pt x="944" y="1719"/>
                        <a:pt x="945" y="1719"/>
                        <a:pt x="945" y="1719"/>
                      </a:cubicBezTo>
                      <a:cubicBezTo>
                        <a:pt x="945" y="1719"/>
                        <a:pt x="945" y="1719"/>
                        <a:pt x="945" y="1719"/>
                      </a:cubicBezTo>
                      <a:cubicBezTo>
                        <a:pt x="946" y="1718"/>
                        <a:pt x="946" y="1718"/>
                        <a:pt x="947" y="1717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7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6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6"/>
                        <a:pt x="947" y="1715"/>
                        <a:pt x="947" y="1715"/>
                      </a:cubicBezTo>
                      <a:cubicBezTo>
                        <a:pt x="947" y="1715"/>
                        <a:pt x="949" y="1742"/>
                        <a:pt x="963" y="1742"/>
                      </a:cubicBezTo>
                      <a:cubicBezTo>
                        <a:pt x="972" y="1741"/>
                        <a:pt x="972" y="1733"/>
                        <a:pt x="972" y="1733"/>
                      </a:cubicBezTo>
                      <a:cubicBezTo>
                        <a:pt x="972" y="1733"/>
                        <a:pt x="974" y="1755"/>
                        <a:pt x="987" y="1753"/>
                      </a:cubicBezTo>
                      <a:cubicBezTo>
                        <a:pt x="999" y="1751"/>
                        <a:pt x="999" y="1739"/>
                        <a:pt x="999" y="1739"/>
                      </a:cubicBezTo>
                      <a:cubicBezTo>
                        <a:pt x="1007" y="1743"/>
                        <a:pt x="1020" y="1742"/>
                        <a:pt x="1023" y="1728"/>
                      </a:cubicBezTo>
                      <a:cubicBezTo>
                        <a:pt x="1026" y="1714"/>
                        <a:pt x="1033" y="1686"/>
                        <a:pt x="1032" y="1675"/>
                      </a:cubicBezTo>
                      <a:cubicBezTo>
                        <a:pt x="1032" y="1665"/>
                        <a:pt x="1039" y="1642"/>
                        <a:pt x="1039" y="1633"/>
                      </a:cubicBezTo>
                      <a:cubicBezTo>
                        <a:pt x="1046" y="1606"/>
                        <a:pt x="1053" y="1597"/>
                        <a:pt x="1051" y="1589"/>
                      </a:cubicBezTo>
                      <a:cubicBezTo>
                        <a:pt x="1060" y="1599"/>
                        <a:pt x="1068" y="1609"/>
                        <a:pt x="1072" y="1611"/>
                      </a:cubicBezTo>
                      <a:cubicBezTo>
                        <a:pt x="1074" y="1627"/>
                        <a:pt x="1090" y="1651"/>
                        <a:pt x="1103" y="1652"/>
                      </a:cubicBezTo>
                      <a:cubicBezTo>
                        <a:pt x="1120" y="1653"/>
                        <a:pt x="1116" y="1641"/>
                        <a:pt x="1111" y="1628"/>
                      </a:cubicBezTo>
                      <a:close/>
                      <a:moveTo>
                        <a:pt x="672" y="310"/>
                      </a:move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1368" y="714"/>
                  <a:ext cx="899" cy="2344"/>
                </a:xfrm>
                <a:custGeom>
                  <a:avLst/>
                  <a:gdLst>
                    <a:gd name="T0" fmla="*/ 810 w 1120"/>
                    <a:gd name="T1" fmla="*/ 1053 h 2926"/>
                    <a:gd name="T2" fmla="*/ 563 w 1120"/>
                    <a:gd name="T3" fmla="*/ 384 h 2926"/>
                    <a:gd name="T4" fmla="*/ 533 w 1120"/>
                    <a:gd name="T5" fmla="*/ 280 h 2926"/>
                    <a:gd name="T6" fmla="*/ 538 w 1120"/>
                    <a:gd name="T7" fmla="*/ 259 h 2926"/>
                    <a:gd name="T8" fmla="*/ 539 w 1120"/>
                    <a:gd name="T9" fmla="*/ 248 h 2926"/>
                    <a:gd name="T10" fmla="*/ 549 w 1120"/>
                    <a:gd name="T11" fmla="*/ 241 h 2926"/>
                    <a:gd name="T12" fmla="*/ 566 w 1120"/>
                    <a:gd name="T13" fmla="*/ 161 h 2926"/>
                    <a:gd name="T14" fmla="*/ 559 w 1120"/>
                    <a:gd name="T15" fmla="*/ 88 h 2926"/>
                    <a:gd name="T16" fmla="*/ 449 w 1120"/>
                    <a:gd name="T17" fmla="*/ 2 h 2926"/>
                    <a:gd name="T18" fmla="*/ 335 w 1120"/>
                    <a:gd name="T19" fmla="*/ 103 h 2926"/>
                    <a:gd name="T20" fmla="*/ 332 w 1120"/>
                    <a:gd name="T21" fmla="*/ 165 h 2926"/>
                    <a:gd name="T22" fmla="*/ 351 w 1120"/>
                    <a:gd name="T23" fmla="*/ 241 h 2926"/>
                    <a:gd name="T24" fmla="*/ 360 w 1120"/>
                    <a:gd name="T25" fmla="*/ 248 h 2926"/>
                    <a:gd name="T26" fmla="*/ 361 w 1120"/>
                    <a:gd name="T27" fmla="*/ 258 h 2926"/>
                    <a:gd name="T28" fmla="*/ 363 w 1120"/>
                    <a:gd name="T29" fmla="*/ 269 h 2926"/>
                    <a:gd name="T30" fmla="*/ 365 w 1120"/>
                    <a:gd name="T31" fmla="*/ 280 h 2926"/>
                    <a:gd name="T32" fmla="*/ 368 w 1120"/>
                    <a:gd name="T33" fmla="*/ 288 h 2926"/>
                    <a:gd name="T34" fmla="*/ 337 w 1120"/>
                    <a:gd name="T35" fmla="*/ 384 h 2926"/>
                    <a:gd name="T36" fmla="*/ 90 w 1120"/>
                    <a:gd name="T37" fmla="*/ 1053 h 2926"/>
                    <a:gd name="T38" fmla="*/ 14 w 1120"/>
                    <a:gd name="T39" fmla="*/ 1323 h 2926"/>
                    <a:gd name="T40" fmla="*/ 108 w 1120"/>
                    <a:gd name="T41" fmla="*/ 1404 h 2926"/>
                    <a:gd name="T42" fmla="*/ 140 w 1120"/>
                    <a:gd name="T43" fmla="*/ 1375 h 2926"/>
                    <a:gd name="T44" fmla="*/ 142 w 1120"/>
                    <a:gd name="T45" fmla="*/ 1378 h 2926"/>
                    <a:gd name="T46" fmla="*/ 162 w 1120"/>
                    <a:gd name="T47" fmla="*/ 1190 h 2926"/>
                    <a:gd name="T48" fmla="*/ 237 w 1120"/>
                    <a:gd name="T49" fmla="*/ 723 h 2926"/>
                    <a:gd name="T50" fmla="*/ 263 w 1120"/>
                    <a:gd name="T51" fmla="*/ 1014 h 2926"/>
                    <a:gd name="T52" fmla="*/ 251 w 1120"/>
                    <a:gd name="T53" fmla="*/ 1062 h 2926"/>
                    <a:gd name="T54" fmla="*/ 247 w 1120"/>
                    <a:gd name="T55" fmla="*/ 1080 h 2926"/>
                    <a:gd name="T56" fmla="*/ 244 w 1120"/>
                    <a:gd name="T57" fmla="*/ 1098 h 2926"/>
                    <a:gd name="T58" fmla="*/ 241 w 1120"/>
                    <a:gd name="T59" fmla="*/ 1116 h 2926"/>
                    <a:gd name="T60" fmla="*/ 238 w 1120"/>
                    <a:gd name="T61" fmla="*/ 1131 h 2926"/>
                    <a:gd name="T62" fmla="*/ 238 w 1120"/>
                    <a:gd name="T63" fmla="*/ 1145 h 2926"/>
                    <a:gd name="T64" fmla="*/ 339 w 1120"/>
                    <a:gd name="T65" fmla="*/ 2173 h 2926"/>
                    <a:gd name="T66" fmla="*/ 276 w 1120"/>
                    <a:gd name="T67" fmla="*/ 2314 h 2926"/>
                    <a:gd name="T68" fmla="*/ 328 w 1120"/>
                    <a:gd name="T69" fmla="*/ 2338 h 2926"/>
                    <a:gd name="T70" fmla="*/ 354 w 1120"/>
                    <a:gd name="T71" fmla="*/ 2334 h 2926"/>
                    <a:gd name="T72" fmla="*/ 392 w 1120"/>
                    <a:gd name="T73" fmla="*/ 2341 h 2926"/>
                    <a:gd name="T74" fmla="*/ 401 w 1120"/>
                    <a:gd name="T75" fmla="*/ 2335 h 2926"/>
                    <a:gd name="T76" fmla="*/ 420 w 1120"/>
                    <a:gd name="T77" fmla="*/ 2306 h 2926"/>
                    <a:gd name="T78" fmla="*/ 409 w 1120"/>
                    <a:gd name="T79" fmla="*/ 1721 h 2926"/>
                    <a:gd name="T80" fmla="*/ 490 w 1120"/>
                    <a:gd name="T81" fmla="*/ 1721 h 2926"/>
                    <a:gd name="T82" fmla="*/ 479 w 1120"/>
                    <a:gd name="T83" fmla="*/ 2306 h 2926"/>
                    <a:gd name="T84" fmla="*/ 498 w 1120"/>
                    <a:gd name="T85" fmla="*/ 2335 h 2926"/>
                    <a:gd name="T86" fmla="*/ 507 w 1120"/>
                    <a:gd name="T87" fmla="*/ 2341 h 2926"/>
                    <a:gd name="T88" fmla="*/ 520 w 1120"/>
                    <a:gd name="T89" fmla="*/ 2342 h 2926"/>
                    <a:gd name="T90" fmla="*/ 565 w 1120"/>
                    <a:gd name="T91" fmla="*/ 2338 h 2926"/>
                    <a:gd name="T92" fmla="*/ 606 w 1120"/>
                    <a:gd name="T93" fmla="*/ 2326 h 2926"/>
                    <a:gd name="T94" fmla="*/ 607 w 1120"/>
                    <a:gd name="T95" fmla="*/ 2275 h 2926"/>
                    <a:gd name="T96" fmla="*/ 623 w 1120"/>
                    <a:gd name="T97" fmla="*/ 1688 h 2926"/>
                    <a:gd name="T98" fmla="*/ 661 w 1120"/>
                    <a:gd name="T99" fmla="*/ 1138 h 2926"/>
                    <a:gd name="T100" fmla="*/ 660 w 1120"/>
                    <a:gd name="T101" fmla="*/ 1126 h 2926"/>
                    <a:gd name="T102" fmla="*/ 657 w 1120"/>
                    <a:gd name="T103" fmla="*/ 1109 h 2926"/>
                    <a:gd name="T104" fmla="*/ 654 w 1120"/>
                    <a:gd name="T105" fmla="*/ 1091 h 2926"/>
                    <a:gd name="T106" fmla="*/ 650 w 1120"/>
                    <a:gd name="T107" fmla="*/ 1072 h 2926"/>
                    <a:gd name="T108" fmla="*/ 646 w 1120"/>
                    <a:gd name="T109" fmla="*/ 1054 h 2926"/>
                    <a:gd name="T110" fmla="*/ 643 w 1120"/>
                    <a:gd name="T111" fmla="*/ 1040 h 2926"/>
                    <a:gd name="T112" fmla="*/ 645 w 1120"/>
                    <a:gd name="T113" fmla="*/ 880 h 2926"/>
                    <a:gd name="T114" fmla="*/ 683 w 1120"/>
                    <a:gd name="T115" fmla="*/ 977 h 2926"/>
                    <a:gd name="T116" fmla="*/ 754 w 1120"/>
                    <a:gd name="T117" fmla="*/ 1378 h 2926"/>
                    <a:gd name="T118" fmla="*/ 759 w 1120"/>
                    <a:gd name="T119" fmla="*/ 1377 h 2926"/>
                    <a:gd name="T120" fmla="*/ 760 w 1120"/>
                    <a:gd name="T121" fmla="*/ 1375 h 2926"/>
                    <a:gd name="T122" fmla="*/ 828 w 1120"/>
                    <a:gd name="T123" fmla="*/ 1342 h 2926"/>
                    <a:gd name="T124" fmla="*/ 539 w 1120"/>
                    <a:gd name="T125" fmla="*/ 248 h 292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20"/>
                    <a:gd name="T190" fmla="*/ 0 h 2926"/>
                    <a:gd name="T191" fmla="*/ 1120 w 1120"/>
                    <a:gd name="T192" fmla="*/ 2926 h 292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20" h="2926">
                      <a:moveTo>
                        <a:pt x="1111" y="1628"/>
                      </a:moveTo>
                      <a:cubicBezTo>
                        <a:pt x="1106" y="1614"/>
                        <a:pt x="1105" y="1598"/>
                        <a:pt x="1100" y="1592"/>
                      </a:cubicBezTo>
                      <a:cubicBezTo>
                        <a:pt x="1095" y="1586"/>
                        <a:pt x="1087" y="1551"/>
                        <a:pt x="1078" y="1540"/>
                      </a:cubicBezTo>
                      <a:cubicBezTo>
                        <a:pt x="1069" y="1528"/>
                        <a:pt x="1035" y="1477"/>
                        <a:pt x="1026" y="1469"/>
                      </a:cubicBezTo>
                      <a:cubicBezTo>
                        <a:pt x="1023" y="1464"/>
                        <a:pt x="1025" y="1444"/>
                        <a:pt x="1021" y="1430"/>
                      </a:cubicBezTo>
                      <a:cubicBezTo>
                        <a:pt x="1017" y="1416"/>
                        <a:pt x="1018" y="1402"/>
                        <a:pt x="1014" y="1386"/>
                      </a:cubicBezTo>
                      <a:cubicBezTo>
                        <a:pt x="1010" y="1369"/>
                        <a:pt x="1010" y="1337"/>
                        <a:pt x="1009" y="1315"/>
                      </a:cubicBezTo>
                      <a:cubicBezTo>
                        <a:pt x="1007" y="1277"/>
                        <a:pt x="1007" y="1129"/>
                        <a:pt x="985" y="1075"/>
                      </a:cubicBezTo>
                      <a:cubicBezTo>
                        <a:pt x="981" y="1058"/>
                        <a:pt x="976" y="1031"/>
                        <a:pt x="977" y="992"/>
                      </a:cubicBezTo>
                      <a:cubicBezTo>
                        <a:pt x="975" y="886"/>
                        <a:pt x="951" y="825"/>
                        <a:pt x="953" y="792"/>
                      </a:cubicBezTo>
                      <a:cubicBezTo>
                        <a:pt x="960" y="744"/>
                        <a:pt x="949" y="693"/>
                        <a:pt x="940" y="653"/>
                      </a:cubicBezTo>
                      <a:cubicBezTo>
                        <a:pt x="921" y="567"/>
                        <a:pt x="879" y="544"/>
                        <a:pt x="860" y="540"/>
                      </a:cubicBezTo>
                      <a:cubicBezTo>
                        <a:pt x="840" y="536"/>
                        <a:pt x="810" y="533"/>
                        <a:pt x="797" y="520"/>
                      </a:cubicBezTo>
                      <a:cubicBezTo>
                        <a:pt x="787" y="512"/>
                        <a:pt x="720" y="481"/>
                        <a:pt x="701" y="479"/>
                      </a:cubicBezTo>
                      <a:cubicBezTo>
                        <a:pt x="651" y="470"/>
                        <a:pt x="660" y="380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1" y="360"/>
                        <a:pt x="661" y="358"/>
                        <a:pt x="662" y="357"/>
                      </a:cubicBezTo>
                      <a:cubicBezTo>
                        <a:pt x="662" y="357"/>
                        <a:pt x="662" y="356"/>
                        <a:pt x="662" y="356"/>
                      </a:cubicBezTo>
                      <a:cubicBezTo>
                        <a:pt x="663" y="355"/>
                        <a:pt x="663" y="353"/>
                        <a:pt x="664" y="351"/>
                      </a:cubicBezTo>
                      <a:cubicBezTo>
                        <a:pt x="664" y="350"/>
                        <a:pt x="664" y="350"/>
                        <a:pt x="664" y="350"/>
                      </a:cubicBezTo>
                      <a:cubicBezTo>
                        <a:pt x="665" y="348"/>
                        <a:pt x="665" y="346"/>
                        <a:pt x="666" y="344"/>
                      </a:cubicBezTo>
                      <a:cubicBezTo>
                        <a:pt x="666" y="344"/>
                        <a:pt x="666" y="344"/>
                        <a:pt x="666" y="343"/>
                      </a:cubicBezTo>
                      <a:cubicBezTo>
                        <a:pt x="666" y="341"/>
                        <a:pt x="667" y="339"/>
                        <a:pt x="667" y="337"/>
                      </a:cubicBezTo>
                      <a:cubicBezTo>
                        <a:pt x="667" y="337"/>
                        <a:pt x="667" y="337"/>
                        <a:pt x="668" y="337"/>
                      </a:cubicBezTo>
                      <a:cubicBezTo>
                        <a:pt x="668" y="334"/>
                        <a:pt x="669" y="332"/>
                        <a:pt x="669" y="330"/>
                      </a:cubicBezTo>
                      <a:cubicBezTo>
                        <a:pt x="669" y="330"/>
                        <a:pt x="669" y="330"/>
                        <a:pt x="669" y="330"/>
                      </a:cubicBezTo>
                      <a:cubicBezTo>
                        <a:pt x="669" y="328"/>
                        <a:pt x="670" y="325"/>
                        <a:pt x="670" y="323"/>
                      </a:cubicBezTo>
                      <a:cubicBezTo>
                        <a:pt x="670" y="323"/>
                        <a:pt x="670" y="323"/>
                        <a:pt x="670" y="323"/>
                      </a:cubicBezTo>
                      <a:cubicBezTo>
                        <a:pt x="671" y="321"/>
                        <a:pt x="671" y="319"/>
                        <a:pt x="671" y="317"/>
                      </a:cubicBezTo>
                      <a:cubicBezTo>
                        <a:pt x="671" y="317"/>
                        <a:pt x="671" y="317"/>
                        <a:pt x="671" y="317"/>
                      </a:cubicBezTo>
                      <a:cubicBezTo>
                        <a:pt x="672" y="315"/>
                        <a:pt x="672" y="313"/>
                        <a:pt x="672" y="312"/>
                      </a:cubicBezTo>
                      <a:cubicBezTo>
                        <a:pt x="672" y="312"/>
                        <a:pt x="672" y="312"/>
                        <a:pt x="672" y="312"/>
                      </a:cubicBezTo>
                      <a:cubicBezTo>
                        <a:pt x="672" y="311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4" y="309"/>
                        <a:pt x="676" y="308"/>
                        <a:pt x="679" y="306"/>
                      </a:cubicBezTo>
                      <a:cubicBezTo>
                        <a:pt x="679" y="306"/>
                        <a:pt x="679" y="306"/>
                        <a:pt x="679" y="306"/>
                      </a:cubicBezTo>
                      <a:cubicBezTo>
                        <a:pt x="680" y="305"/>
                        <a:pt x="680" y="305"/>
                        <a:pt x="681" y="305"/>
                      </a:cubicBezTo>
                      <a:cubicBezTo>
                        <a:pt x="681" y="304"/>
                        <a:pt x="681" y="304"/>
                        <a:pt x="681" y="304"/>
                      </a:cubicBezTo>
                      <a:cubicBezTo>
                        <a:pt x="682" y="304"/>
                        <a:pt x="682" y="303"/>
                        <a:pt x="682" y="303"/>
                      </a:cubicBezTo>
                      <a:cubicBezTo>
                        <a:pt x="683" y="303"/>
                        <a:pt x="683" y="302"/>
                        <a:pt x="683" y="302"/>
                      </a:cubicBezTo>
                      <a:cubicBezTo>
                        <a:pt x="683" y="302"/>
                        <a:pt x="684" y="302"/>
                        <a:pt x="684" y="301"/>
                      </a:cubicBezTo>
                      <a:cubicBezTo>
                        <a:pt x="684" y="301"/>
                        <a:pt x="685" y="300"/>
                        <a:pt x="685" y="300"/>
                      </a:cubicBezTo>
                      <a:cubicBezTo>
                        <a:pt x="688" y="296"/>
                        <a:pt x="689" y="291"/>
                        <a:pt x="693" y="286"/>
                      </a:cubicBezTo>
                      <a:cubicBezTo>
                        <a:pt x="696" y="280"/>
                        <a:pt x="695" y="276"/>
                        <a:pt x="698" y="267"/>
                      </a:cubicBezTo>
                      <a:cubicBezTo>
                        <a:pt x="701" y="258"/>
                        <a:pt x="703" y="244"/>
                        <a:pt x="703" y="239"/>
                      </a:cubicBezTo>
                      <a:cubicBezTo>
                        <a:pt x="703" y="233"/>
                        <a:pt x="709" y="218"/>
                        <a:pt x="709" y="211"/>
                      </a:cubicBezTo>
                      <a:cubicBezTo>
                        <a:pt x="709" y="206"/>
                        <a:pt x="707" y="202"/>
                        <a:pt x="705" y="201"/>
                      </a:cubicBezTo>
                      <a:cubicBezTo>
                        <a:pt x="705" y="201"/>
                        <a:pt x="705" y="201"/>
                        <a:pt x="705" y="201"/>
                      </a:cubicBezTo>
                      <a:cubicBezTo>
                        <a:pt x="705" y="201"/>
                        <a:pt x="706" y="201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7" y="200"/>
                        <a:pt x="707" y="199"/>
                        <a:pt x="707" y="199"/>
                      </a:cubicBezTo>
                      <a:cubicBezTo>
                        <a:pt x="707" y="192"/>
                        <a:pt x="704" y="175"/>
                        <a:pt x="705" y="168"/>
                      </a:cubicBezTo>
                      <a:cubicBezTo>
                        <a:pt x="705" y="163"/>
                        <a:pt x="706" y="148"/>
                        <a:pt x="706" y="142"/>
                      </a:cubicBezTo>
                      <a:cubicBezTo>
                        <a:pt x="706" y="131"/>
                        <a:pt x="700" y="120"/>
                        <a:pt x="697" y="110"/>
                      </a:cubicBezTo>
                      <a:cubicBezTo>
                        <a:pt x="694" y="99"/>
                        <a:pt x="694" y="87"/>
                        <a:pt x="691" y="77"/>
                      </a:cubicBezTo>
                      <a:cubicBezTo>
                        <a:pt x="687" y="64"/>
                        <a:pt x="678" y="56"/>
                        <a:pt x="666" y="49"/>
                      </a:cubicBezTo>
                      <a:cubicBezTo>
                        <a:pt x="657" y="44"/>
                        <a:pt x="646" y="43"/>
                        <a:pt x="641" y="35"/>
                      </a:cubicBezTo>
                      <a:cubicBezTo>
                        <a:pt x="638" y="31"/>
                        <a:pt x="641" y="30"/>
                        <a:pt x="635" y="27"/>
                      </a:cubicBezTo>
                      <a:cubicBezTo>
                        <a:pt x="632" y="25"/>
                        <a:pt x="626" y="24"/>
                        <a:pt x="623" y="23"/>
                      </a:cubicBezTo>
                      <a:cubicBezTo>
                        <a:pt x="614" y="21"/>
                        <a:pt x="602" y="16"/>
                        <a:pt x="604" y="5"/>
                      </a:cubicBezTo>
                      <a:cubicBezTo>
                        <a:pt x="591" y="2"/>
                        <a:pt x="570" y="13"/>
                        <a:pt x="559" y="2"/>
                      </a:cubicBezTo>
                      <a:cubicBezTo>
                        <a:pt x="551" y="2"/>
                        <a:pt x="551" y="2"/>
                        <a:pt x="551" y="2"/>
                      </a:cubicBezTo>
                      <a:cubicBezTo>
                        <a:pt x="544" y="4"/>
                        <a:pt x="535" y="3"/>
                        <a:pt x="528" y="0"/>
                      </a:cubicBezTo>
                      <a:cubicBezTo>
                        <a:pt x="525" y="6"/>
                        <a:pt x="511" y="12"/>
                        <a:pt x="503" y="12"/>
                      </a:cubicBezTo>
                      <a:cubicBezTo>
                        <a:pt x="493" y="12"/>
                        <a:pt x="482" y="14"/>
                        <a:pt x="476" y="23"/>
                      </a:cubicBezTo>
                      <a:cubicBezTo>
                        <a:pt x="480" y="22"/>
                        <a:pt x="485" y="20"/>
                        <a:pt x="487" y="23"/>
                      </a:cubicBezTo>
                      <a:cubicBezTo>
                        <a:pt x="461" y="37"/>
                        <a:pt x="429" y="57"/>
                        <a:pt x="426" y="89"/>
                      </a:cubicBezTo>
                      <a:cubicBezTo>
                        <a:pt x="425" y="103"/>
                        <a:pt x="418" y="114"/>
                        <a:pt x="417" y="128"/>
                      </a:cubicBezTo>
                      <a:cubicBezTo>
                        <a:pt x="416" y="142"/>
                        <a:pt x="405" y="149"/>
                        <a:pt x="410" y="163"/>
                      </a:cubicBezTo>
                      <a:cubicBezTo>
                        <a:pt x="409" y="172"/>
                        <a:pt x="412" y="172"/>
                        <a:pt x="412" y="180"/>
                      </a:cubicBezTo>
                      <a:cubicBezTo>
                        <a:pt x="409" y="189"/>
                        <a:pt x="417" y="200"/>
                        <a:pt x="417" y="200"/>
                      </a:cubicBezTo>
                      <a:cubicBezTo>
                        <a:pt x="417" y="200"/>
                        <a:pt x="417" y="200"/>
                        <a:pt x="417" y="200"/>
                      </a:cubicBezTo>
                      <a:cubicBezTo>
                        <a:pt x="416" y="200"/>
                        <a:pt x="415" y="202"/>
                        <a:pt x="414" y="204"/>
                      </a:cubicBezTo>
                      <a:cubicBezTo>
                        <a:pt x="414" y="204"/>
                        <a:pt x="414" y="204"/>
                        <a:pt x="414" y="204"/>
                      </a:cubicBezTo>
                      <a:cubicBezTo>
                        <a:pt x="413" y="205"/>
                        <a:pt x="413" y="205"/>
                        <a:pt x="413" y="206"/>
                      </a:cubicBezTo>
                      <a:cubicBezTo>
                        <a:pt x="413" y="207"/>
                        <a:pt x="413" y="207"/>
                        <a:pt x="413" y="207"/>
                      </a:cubicBezTo>
                      <a:cubicBezTo>
                        <a:pt x="412" y="208"/>
                        <a:pt x="412" y="209"/>
                        <a:pt x="412" y="211"/>
                      </a:cubicBezTo>
                      <a:cubicBezTo>
                        <a:pt x="412" y="218"/>
                        <a:pt x="419" y="233"/>
                        <a:pt x="419" y="239"/>
                      </a:cubicBezTo>
                      <a:cubicBezTo>
                        <a:pt x="419" y="244"/>
                        <a:pt x="420" y="258"/>
                        <a:pt x="424" y="267"/>
                      </a:cubicBezTo>
                      <a:cubicBezTo>
                        <a:pt x="427" y="276"/>
                        <a:pt x="425" y="280"/>
                        <a:pt x="429" y="286"/>
                      </a:cubicBezTo>
                      <a:cubicBezTo>
                        <a:pt x="432" y="291"/>
                        <a:pt x="433" y="296"/>
                        <a:pt x="436" y="300"/>
                      </a:cubicBezTo>
                      <a:cubicBezTo>
                        <a:pt x="437" y="300"/>
                        <a:pt x="437" y="301"/>
                        <a:pt x="437" y="301"/>
                      </a:cubicBezTo>
                      <a:cubicBezTo>
                        <a:pt x="438" y="302"/>
                        <a:pt x="438" y="302"/>
                        <a:pt x="438" y="302"/>
                      </a:cubicBezTo>
                      <a:cubicBezTo>
                        <a:pt x="438" y="302"/>
                        <a:pt x="439" y="303"/>
                        <a:pt x="439" y="303"/>
                      </a:cubicBezTo>
                      <a:cubicBezTo>
                        <a:pt x="439" y="303"/>
                        <a:pt x="440" y="304"/>
                        <a:pt x="440" y="304"/>
                      </a:cubicBezTo>
                      <a:cubicBezTo>
                        <a:pt x="440" y="304"/>
                        <a:pt x="441" y="305"/>
                        <a:pt x="441" y="305"/>
                      </a:cubicBezTo>
                      <a:cubicBezTo>
                        <a:pt x="441" y="305"/>
                        <a:pt x="442" y="306"/>
                        <a:pt x="442" y="306"/>
                      </a:cubicBezTo>
                      <a:cubicBezTo>
                        <a:pt x="442" y="306"/>
                        <a:pt x="443" y="306"/>
                        <a:pt x="443" y="306"/>
                      </a:cubicBezTo>
                      <a:cubicBezTo>
                        <a:pt x="445" y="308"/>
                        <a:pt x="448" y="310"/>
                        <a:pt x="449" y="310"/>
                      </a:cubicBezTo>
                      <a:cubicBezTo>
                        <a:pt x="449" y="310"/>
                        <a:pt x="449" y="310"/>
                        <a:pt x="449" y="310"/>
                      </a:cubicBezTo>
                      <a:cubicBezTo>
                        <a:pt x="449" y="312"/>
                        <a:pt x="450" y="314"/>
                        <a:pt x="450" y="316"/>
                      </a:cubicBezTo>
                      <a:cubicBezTo>
                        <a:pt x="450" y="316"/>
                        <a:pt x="450" y="316"/>
                        <a:pt x="450" y="316"/>
                      </a:cubicBezTo>
                      <a:cubicBezTo>
                        <a:pt x="450" y="317"/>
                        <a:pt x="450" y="318"/>
                        <a:pt x="450" y="319"/>
                      </a:cubicBezTo>
                      <a:cubicBezTo>
                        <a:pt x="450" y="319"/>
                        <a:pt x="450" y="319"/>
                        <a:pt x="450" y="319"/>
                      </a:cubicBezTo>
                      <a:cubicBezTo>
                        <a:pt x="450" y="320"/>
                        <a:pt x="450" y="321"/>
                        <a:pt x="450" y="322"/>
                      </a:cubicBezTo>
                      <a:cubicBezTo>
                        <a:pt x="450" y="322"/>
                        <a:pt x="450" y="322"/>
                        <a:pt x="450" y="322"/>
                      </a:cubicBezTo>
                      <a:cubicBezTo>
                        <a:pt x="450" y="323"/>
                        <a:pt x="451" y="324"/>
                        <a:pt x="451" y="326"/>
                      </a:cubicBezTo>
                      <a:cubicBezTo>
                        <a:pt x="451" y="326"/>
                        <a:pt x="451" y="326"/>
                        <a:pt x="451" y="326"/>
                      </a:cubicBezTo>
                      <a:cubicBezTo>
                        <a:pt x="451" y="327"/>
                        <a:pt x="451" y="328"/>
                        <a:pt x="451" y="329"/>
                      </a:cubicBezTo>
                      <a:cubicBezTo>
                        <a:pt x="451" y="329"/>
                        <a:pt x="451" y="330"/>
                        <a:pt x="451" y="330"/>
                      </a:cubicBezTo>
                      <a:cubicBezTo>
                        <a:pt x="451" y="331"/>
                        <a:pt x="452" y="332"/>
                        <a:pt x="452" y="333"/>
                      </a:cubicBezTo>
                      <a:cubicBezTo>
                        <a:pt x="452" y="333"/>
                        <a:pt x="452" y="333"/>
                        <a:pt x="452" y="334"/>
                      </a:cubicBezTo>
                      <a:cubicBezTo>
                        <a:pt x="452" y="335"/>
                        <a:pt x="452" y="336"/>
                        <a:pt x="452" y="336"/>
                      </a:cubicBezTo>
                      <a:cubicBezTo>
                        <a:pt x="452" y="337"/>
                        <a:pt x="452" y="337"/>
                        <a:pt x="453" y="338"/>
                      </a:cubicBezTo>
                      <a:cubicBezTo>
                        <a:pt x="453" y="339"/>
                        <a:pt x="453" y="339"/>
                        <a:pt x="453" y="340"/>
                      </a:cubicBezTo>
                      <a:cubicBezTo>
                        <a:pt x="453" y="341"/>
                        <a:pt x="453" y="341"/>
                        <a:pt x="453" y="342"/>
                      </a:cubicBezTo>
                      <a:cubicBezTo>
                        <a:pt x="453" y="342"/>
                        <a:pt x="454" y="343"/>
                        <a:pt x="454" y="344"/>
                      </a:cubicBezTo>
                      <a:cubicBezTo>
                        <a:pt x="454" y="344"/>
                        <a:pt x="454" y="345"/>
                        <a:pt x="454" y="345"/>
                      </a:cubicBezTo>
                      <a:cubicBezTo>
                        <a:pt x="454" y="346"/>
                        <a:pt x="454" y="347"/>
                        <a:pt x="454" y="347"/>
                      </a:cubicBezTo>
                      <a:cubicBezTo>
                        <a:pt x="455" y="348"/>
                        <a:pt x="455" y="348"/>
                        <a:pt x="455" y="349"/>
                      </a:cubicBezTo>
                      <a:cubicBezTo>
                        <a:pt x="455" y="349"/>
                        <a:pt x="455" y="350"/>
                        <a:pt x="455" y="351"/>
                      </a:cubicBezTo>
                      <a:cubicBezTo>
                        <a:pt x="455" y="351"/>
                        <a:pt x="456" y="352"/>
                        <a:pt x="456" y="352"/>
                      </a:cubicBezTo>
                      <a:cubicBezTo>
                        <a:pt x="456" y="353"/>
                        <a:pt x="456" y="353"/>
                        <a:pt x="456" y="354"/>
                      </a:cubicBezTo>
                      <a:cubicBezTo>
                        <a:pt x="456" y="354"/>
                        <a:pt x="457" y="355"/>
                        <a:pt x="457" y="355"/>
                      </a:cubicBezTo>
                      <a:cubicBezTo>
                        <a:pt x="457" y="356"/>
                        <a:pt x="457" y="356"/>
                        <a:pt x="457" y="357"/>
                      </a:cubicBezTo>
                      <a:cubicBezTo>
                        <a:pt x="457" y="357"/>
                        <a:pt x="458" y="358"/>
                        <a:pt x="458" y="358"/>
                      </a:cubicBezTo>
                      <a:cubicBezTo>
                        <a:pt x="458" y="359"/>
                        <a:pt x="458" y="359"/>
                        <a:pt x="458" y="359"/>
                      </a:cubicBezTo>
                      <a:cubicBezTo>
                        <a:pt x="459" y="360"/>
                        <a:pt x="459" y="361"/>
                        <a:pt x="459" y="362"/>
                      </a:cubicBezTo>
                      <a:cubicBezTo>
                        <a:pt x="460" y="362"/>
                        <a:pt x="460" y="363"/>
                        <a:pt x="461" y="364"/>
                      </a:cubicBezTo>
                      <a:cubicBezTo>
                        <a:pt x="461" y="365"/>
                        <a:pt x="461" y="365"/>
                        <a:pt x="461" y="366"/>
                      </a:cubicBezTo>
                      <a:cubicBezTo>
                        <a:pt x="461" y="377"/>
                        <a:pt x="463" y="401"/>
                        <a:pt x="459" y="425"/>
                      </a:cubicBezTo>
                      <a:cubicBezTo>
                        <a:pt x="459" y="425"/>
                        <a:pt x="459" y="426"/>
                        <a:pt x="459" y="426"/>
                      </a:cubicBezTo>
                      <a:cubicBezTo>
                        <a:pt x="459" y="427"/>
                        <a:pt x="458" y="427"/>
                        <a:pt x="458" y="427"/>
                      </a:cubicBezTo>
                      <a:cubicBezTo>
                        <a:pt x="454" y="452"/>
                        <a:pt x="443" y="475"/>
                        <a:pt x="420" y="479"/>
                      </a:cubicBezTo>
                      <a:cubicBezTo>
                        <a:pt x="400" y="481"/>
                        <a:pt x="333" y="512"/>
                        <a:pt x="324" y="520"/>
                      </a:cubicBezTo>
                      <a:cubicBezTo>
                        <a:pt x="311" y="533"/>
                        <a:pt x="280" y="536"/>
                        <a:pt x="261" y="540"/>
                      </a:cubicBezTo>
                      <a:cubicBezTo>
                        <a:pt x="241" y="544"/>
                        <a:pt x="200" y="567"/>
                        <a:pt x="180" y="653"/>
                      </a:cubicBezTo>
                      <a:cubicBezTo>
                        <a:pt x="171" y="693"/>
                        <a:pt x="161" y="744"/>
                        <a:pt x="167" y="792"/>
                      </a:cubicBezTo>
                      <a:cubicBezTo>
                        <a:pt x="170" y="825"/>
                        <a:pt x="146" y="886"/>
                        <a:pt x="143" y="992"/>
                      </a:cubicBezTo>
                      <a:cubicBezTo>
                        <a:pt x="144" y="1031"/>
                        <a:pt x="140" y="1058"/>
                        <a:pt x="135" y="1075"/>
                      </a:cubicBezTo>
                      <a:cubicBezTo>
                        <a:pt x="113" y="1129"/>
                        <a:pt x="113" y="1277"/>
                        <a:pt x="112" y="1315"/>
                      </a:cubicBezTo>
                      <a:cubicBezTo>
                        <a:pt x="111" y="1337"/>
                        <a:pt x="111" y="1369"/>
                        <a:pt x="107" y="1386"/>
                      </a:cubicBezTo>
                      <a:cubicBezTo>
                        <a:pt x="103" y="1402"/>
                        <a:pt x="106" y="1416"/>
                        <a:pt x="101" y="1430"/>
                      </a:cubicBezTo>
                      <a:cubicBezTo>
                        <a:pt x="97" y="1444"/>
                        <a:pt x="99" y="1464"/>
                        <a:pt x="96" y="1469"/>
                      </a:cubicBezTo>
                      <a:cubicBezTo>
                        <a:pt x="88" y="1477"/>
                        <a:pt x="53" y="1528"/>
                        <a:pt x="44" y="1540"/>
                      </a:cubicBezTo>
                      <a:cubicBezTo>
                        <a:pt x="36" y="1551"/>
                        <a:pt x="26" y="1586"/>
                        <a:pt x="21" y="1592"/>
                      </a:cubicBezTo>
                      <a:cubicBezTo>
                        <a:pt x="16" y="1598"/>
                        <a:pt x="15" y="1614"/>
                        <a:pt x="9" y="1628"/>
                      </a:cubicBezTo>
                      <a:cubicBezTo>
                        <a:pt x="4" y="1641"/>
                        <a:pt x="0" y="1653"/>
                        <a:pt x="17" y="1652"/>
                      </a:cubicBezTo>
                      <a:cubicBezTo>
                        <a:pt x="31" y="1651"/>
                        <a:pt x="46" y="1627"/>
                        <a:pt x="49" y="1611"/>
                      </a:cubicBezTo>
                      <a:cubicBezTo>
                        <a:pt x="53" y="1609"/>
                        <a:pt x="61" y="1599"/>
                        <a:pt x="70" y="1589"/>
                      </a:cubicBezTo>
                      <a:cubicBezTo>
                        <a:pt x="68" y="1597"/>
                        <a:pt x="74" y="1606"/>
                        <a:pt x="81" y="1633"/>
                      </a:cubicBezTo>
                      <a:cubicBezTo>
                        <a:pt x="81" y="1642"/>
                        <a:pt x="89" y="1665"/>
                        <a:pt x="88" y="1675"/>
                      </a:cubicBezTo>
                      <a:cubicBezTo>
                        <a:pt x="87" y="1686"/>
                        <a:pt x="94" y="1714"/>
                        <a:pt x="97" y="1728"/>
                      </a:cubicBezTo>
                      <a:cubicBezTo>
                        <a:pt x="100" y="1742"/>
                        <a:pt x="113" y="1743"/>
                        <a:pt x="122" y="1739"/>
                      </a:cubicBezTo>
                      <a:cubicBezTo>
                        <a:pt x="122" y="1739"/>
                        <a:pt x="121" y="1751"/>
                        <a:pt x="134" y="1753"/>
                      </a:cubicBezTo>
                      <a:cubicBezTo>
                        <a:pt x="146" y="1755"/>
                        <a:pt x="148" y="1733"/>
                        <a:pt x="148" y="1733"/>
                      </a:cubicBezTo>
                      <a:cubicBezTo>
                        <a:pt x="148" y="1733"/>
                        <a:pt x="148" y="1741"/>
                        <a:pt x="157" y="1742"/>
                      </a:cubicBezTo>
                      <a:cubicBezTo>
                        <a:pt x="171" y="1742"/>
                        <a:pt x="173" y="1715"/>
                        <a:pt x="173" y="1715"/>
                      </a:cubicBezTo>
                      <a:cubicBezTo>
                        <a:pt x="173" y="1715"/>
                        <a:pt x="174" y="1716"/>
                        <a:pt x="174" y="1716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6"/>
                        <a:pt x="174" y="1717"/>
                        <a:pt x="174" y="1717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8"/>
                        <a:pt x="175" y="1718"/>
                        <a:pt x="175" y="1719"/>
                      </a:cubicBezTo>
                      <a:cubicBezTo>
                        <a:pt x="175" y="1719"/>
                        <a:pt x="176" y="1719"/>
                        <a:pt x="176" y="1719"/>
                      </a:cubicBezTo>
                      <a:cubicBezTo>
                        <a:pt x="176" y="1719"/>
                        <a:pt x="176" y="1719"/>
                        <a:pt x="176" y="1719"/>
                      </a:cubicBezTo>
                      <a:cubicBezTo>
                        <a:pt x="176" y="1720"/>
                        <a:pt x="177" y="1720"/>
                        <a:pt x="177" y="1720"/>
                      </a:cubicBezTo>
                      <a:cubicBezTo>
                        <a:pt x="177" y="1720"/>
                        <a:pt x="177" y="1720"/>
                        <a:pt x="177" y="1720"/>
                      </a:cubicBezTo>
                      <a:cubicBezTo>
                        <a:pt x="178" y="1720"/>
                        <a:pt x="178" y="1720"/>
                        <a:pt x="179" y="1720"/>
                      </a:cubicBezTo>
                      <a:cubicBezTo>
                        <a:pt x="179" y="1720"/>
                        <a:pt x="179" y="1720"/>
                        <a:pt x="179" y="1720"/>
                      </a:cubicBezTo>
                      <a:cubicBezTo>
                        <a:pt x="180" y="1720"/>
                        <a:pt x="180" y="1720"/>
                        <a:pt x="181" y="1720"/>
                      </a:cubicBezTo>
                      <a:cubicBezTo>
                        <a:pt x="188" y="1720"/>
                        <a:pt x="194" y="1691"/>
                        <a:pt x="197" y="1679"/>
                      </a:cubicBezTo>
                      <a:cubicBezTo>
                        <a:pt x="200" y="1667"/>
                        <a:pt x="205" y="1657"/>
                        <a:pt x="206" y="1647"/>
                      </a:cubicBezTo>
                      <a:cubicBezTo>
                        <a:pt x="207" y="1638"/>
                        <a:pt x="208" y="1632"/>
                        <a:pt x="216" y="1589"/>
                      </a:cubicBezTo>
                      <a:cubicBezTo>
                        <a:pt x="224" y="1546"/>
                        <a:pt x="199" y="1500"/>
                        <a:pt x="202" y="1486"/>
                      </a:cubicBezTo>
                      <a:cubicBezTo>
                        <a:pt x="206" y="1471"/>
                        <a:pt x="193" y="1449"/>
                        <a:pt x="195" y="1445"/>
                      </a:cubicBezTo>
                      <a:cubicBezTo>
                        <a:pt x="197" y="1441"/>
                        <a:pt x="201" y="1425"/>
                        <a:pt x="204" y="1409"/>
                      </a:cubicBezTo>
                      <a:cubicBezTo>
                        <a:pt x="206" y="1393"/>
                        <a:pt x="264" y="1251"/>
                        <a:pt x="270" y="1219"/>
                      </a:cubicBezTo>
                      <a:cubicBezTo>
                        <a:pt x="281" y="1159"/>
                        <a:pt x="281" y="1132"/>
                        <a:pt x="274" y="1090"/>
                      </a:cubicBezTo>
                      <a:cubicBezTo>
                        <a:pt x="275" y="1059"/>
                        <a:pt x="288" y="975"/>
                        <a:pt x="290" y="960"/>
                      </a:cubicBezTo>
                      <a:cubicBezTo>
                        <a:pt x="291" y="957"/>
                        <a:pt x="291" y="942"/>
                        <a:pt x="293" y="932"/>
                      </a:cubicBezTo>
                      <a:cubicBezTo>
                        <a:pt x="294" y="926"/>
                        <a:pt x="295" y="915"/>
                        <a:pt x="295" y="902"/>
                      </a:cubicBezTo>
                      <a:cubicBezTo>
                        <a:pt x="296" y="904"/>
                        <a:pt x="296" y="904"/>
                        <a:pt x="296" y="904"/>
                      </a:cubicBezTo>
                      <a:cubicBezTo>
                        <a:pt x="296" y="918"/>
                        <a:pt x="300" y="942"/>
                        <a:pt x="302" y="980"/>
                      </a:cubicBezTo>
                      <a:cubicBezTo>
                        <a:pt x="301" y="1011"/>
                        <a:pt x="316" y="1068"/>
                        <a:pt x="318" y="1098"/>
                      </a:cubicBezTo>
                      <a:cubicBezTo>
                        <a:pt x="314" y="1107"/>
                        <a:pt x="329" y="1264"/>
                        <a:pt x="329" y="1264"/>
                      </a:cubicBezTo>
                      <a:cubicBezTo>
                        <a:pt x="328" y="1265"/>
                        <a:pt x="328" y="1265"/>
                        <a:pt x="328" y="1265"/>
                      </a:cubicBezTo>
                      <a:cubicBezTo>
                        <a:pt x="328" y="1265"/>
                        <a:pt x="328" y="1265"/>
                        <a:pt x="328" y="1266"/>
                      </a:cubicBezTo>
                      <a:cubicBezTo>
                        <a:pt x="328" y="1266"/>
                        <a:pt x="328" y="1266"/>
                        <a:pt x="328" y="1266"/>
                      </a:cubicBezTo>
                      <a:cubicBezTo>
                        <a:pt x="326" y="1272"/>
                        <a:pt x="321" y="1288"/>
                        <a:pt x="317" y="1309"/>
                      </a:cubicBezTo>
                      <a:cubicBezTo>
                        <a:pt x="317" y="1309"/>
                        <a:pt x="317" y="1309"/>
                        <a:pt x="316" y="1310"/>
                      </a:cubicBezTo>
                      <a:cubicBezTo>
                        <a:pt x="316" y="1311"/>
                        <a:pt x="316" y="1313"/>
                        <a:pt x="315" y="1314"/>
                      </a:cubicBezTo>
                      <a:cubicBezTo>
                        <a:pt x="315" y="1315"/>
                        <a:pt x="315" y="1315"/>
                        <a:pt x="315" y="1316"/>
                      </a:cubicBezTo>
                      <a:cubicBezTo>
                        <a:pt x="315" y="1317"/>
                        <a:pt x="314" y="1319"/>
                        <a:pt x="314" y="1320"/>
                      </a:cubicBezTo>
                      <a:cubicBezTo>
                        <a:pt x="314" y="1321"/>
                        <a:pt x="314" y="1321"/>
                        <a:pt x="314" y="1322"/>
                      </a:cubicBezTo>
                      <a:cubicBezTo>
                        <a:pt x="313" y="1323"/>
                        <a:pt x="313" y="1325"/>
                        <a:pt x="313" y="1326"/>
                      </a:cubicBezTo>
                      <a:cubicBezTo>
                        <a:pt x="313" y="1327"/>
                        <a:pt x="312" y="1328"/>
                        <a:pt x="312" y="1328"/>
                      </a:cubicBezTo>
                      <a:cubicBezTo>
                        <a:pt x="312" y="1330"/>
                        <a:pt x="312" y="1331"/>
                        <a:pt x="311" y="1332"/>
                      </a:cubicBezTo>
                      <a:cubicBezTo>
                        <a:pt x="311" y="1333"/>
                        <a:pt x="311" y="1334"/>
                        <a:pt x="311" y="1335"/>
                      </a:cubicBezTo>
                      <a:cubicBezTo>
                        <a:pt x="311" y="1336"/>
                        <a:pt x="310" y="1337"/>
                        <a:pt x="310" y="1339"/>
                      </a:cubicBezTo>
                      <a:cubicBezTo>
                        <a:pt x="310" y="1340"/>
                        <a:pt x="310" y="1341"/>
                        <a:pt x="310" y="1341"/>
                      </a:cubicBezTo>
                      <a:cubicBezTo>
                        <a:pt x="309" y="1343"/>
                        <a:pt x="309" y="1344"/>
                        <a:pt x="309" y="1345"/>
                      </a:cubicBezTo>
                      <a:cubicBezTo>
                        <a:pt x="309" y="1346"/>
                        <a:pt x="308" y="1347"/>
                        <a:pt x="308" y="1348"/>
                      </a:cubicBezTo>
                      <a:cubicBezTo>
                        <a:pt x="308" y="1349"/>
                        <a:pt x="308" y="1350"/>
                        <a:pt x="307" y="1352"/>
                      </a:cubicBezTo>
                      <a:cubicBezTo>
                        <a:pt x="307" y="1353"/>
                        <a:pt x="307" y="1354"/>
                        <a:pt x="307" y="1355"/>
                      </a:cubicBezTo>
                      <a:cubicBezTo>
                        <a:pt x="307" y="1356"/>
                        <a:pt x="306" y="1357"/>
                        <a:pt x="306" y="1358"/>
                      </a:cubicBezTo>
                      <a:cubicBezTo>
                        <a:pt x="306" y="1359"/>
                        <a:pt x="306" y="1360"/>
                        <a:pt x="306" y="1361"/>
                      </a:cubicBezTo>
                      <a:cubicBezTo>
                        <a:pt x="305" y="1363"/>
                        <a:pt x="305" y="1364"/>
                        <a:pt x="305" y="1365"/>
                      </a:cubicBezTo>
                      <a:cubicBezTo>
                        <a:pt x="305" y="1366"/>
                        <a:pt x="304" y="1367"/>
                        <a:pt x="304" y="1368"/>
                      </a:cubicBezTo>
                      <a:cubicBezTo>
                        <a:pt x="304" y="1369"/>
                        <a:pt x="304" y="1370"/>
                        <a:pt x="304" y="1371"/>
                      </a:cubicBezTo>
                      <a:cubicBezTo>
                        <a:pt x="303" y="1372"/>
                        <a:pt x="303" y="1373"/>
                        <a:pt x="303" y="1375"/>
                      </a:cubicBezTo>
                      <a:cubicBezTo>
                        <a:pt x="303" y="1376"/>
                        <a:pt x="303" y="1377"/>
                        <a:pt x="303" y="1378"/>
                      </a:cubicBezTo>
                      <a:cubicBezTo>
                        <a:pt x="302" y="1379"/>
                        <a:pt x="302" y="1380"/>
                        <a:pt x="302" y="1381"/>
                      </a:cubicBezTo>
                      <a:cubicBezTo>
                        <a:pt x="302" y="1382"/>
                        <a:pt x="302" y="1383"/>
                        <a:pt x="301" y="1384"/>
                      </a:cubicBezTo>
                      <a:cubicBezTo>
                        <a:pt x="301" y="1385"/>
                        <a:pt x="301" y="1386"/>
                        <a:pt x="301" y="1387"/>
                      </a:cubicBezTo>
                      <a:cubicBezTo>
                        <a:pt x="301" y="1388"/>
                        <a:pt x="301" y="1389"/>
                        <a:pt x="300" y="1390"/>
                      </a:cubicBezTo>
                      <a:cubicBezTo>
                        <a:pt x="300" y="1391"/>
                        <a:pt x="300" y="1392"/>
                        <a:pt x="300" y="1393"/>
                      </a:cubicBezTo>
                      <a:cubicBezTo>
                        <a:pt x="300" y="1394"/>
                        <a:pt x="300" y="1395"/>
                        <a:pt x="299" y="1396"/>
                      </a:cubicBezTo>
                      <a:cubicBezTo>
                        <a:pt x="299" y="1397"/>
                        <a:pt x="299" y="1398"/>
                        <a:pt x="299" y="1399"/>
                      </a:cubicBezTo>
                      <a:cubicBezTo>
                        <a:pt x="299" y="1400"/>
                        <a:pt x="299" y="1401"/>
                        <a:pt x="299" y="1401"/>
                      </a:cubicBezTo>
                      <a:cubicBezTo>
                        <a:pt x="298" y="1403"/>
                        <a:pt x="298" y="1404"/>
                        <a:pt x="298" y="1405"/>
                      </a:cubicBezTo>
                      <a:cubicBezTo>
                        <a:pt x="298" y="1405"/>
                        <a:pt x="298" y="1406"/>
                        <a:pt x="298" y="1407"/>
                      </a:cubicBezTo>
                      <a:cubicBezTo>
                        <a:pt x="298" y="1408"/>
                        <a:pt x="298" y="1409"/>
                        <a:pt x="297" y="1410"/>
                      </a:cubicBezTo>
                      <a:cubicBezTo>
                        <a:pt x="297" y="1411"/>
                        <a:pt x="297" y="1411"/>
                        <a:pt x="297" y="1412"/>
                      </a:cubicBezTo>
                      <a:cubicBezTo>
                        <a:pt x="297" y="1413"/>
                        <a:pt x="297" y="1414"/>
                        <a:pt x="297" y="1415"/>
                      </a:cubicBezTo>
                      <a:cubicBezTo>
                        <a:pt x="297" y="1415"/>
                        <a:pt x="297" y="1416"/>
                        <a:pt x="297" y="1417"/>
                      </a:cubicBezTo>
                      <a:cubicBezTo>
                        <a:pt x="296" y="1418"/>
                        <a:pt x="296" y="1419"/>
                        <a:pt x="296" y="1419"/>
                      </a:cubicBezTo>
                      <a:cubicBezTo>
                        <a:pt x="296" y="1420"/>
                        <a:pt x="296" y="1421"/>
                        <a:pt x="296" y="1421"/>
                      </a:cubicBezTo>
                      <a:cubicBezTo>
                        <a:pt x="296" y="1422"/>
                        <a:pt x="296" y="1423"/>
                        <a:pt x="296" y="1424"/>
                      </a:cubicBezTo>
                      <a:cubicBezTo>
                        <a:pt x="296" y="1424"/>
                        <a:pt x="296" y="1425"/>
                        <a:pt x="296" y="1425"/>
                      </a:cubicBezTo>
                      <a:cubicBezTo>
                        <a:pt x="296" y="1427"/>
                        <a:pt x="296" y="1428"/>
                        <a:pt x="296" y="1429"/>
                      </a:cubicBezTo>
                      <a:cubicBezTo>
                        <a:pt x="293" y="1447"/>
                        <a:pt x="300" y="1472"/>
                        <a:pt x="298" y="1512"/>
                      </a:cubicBezTo>
                      <a:cubicBezTo>
                        <a:pt x="295" y="1562"/>
                        <a:pt x="251" y="1762"/>
                        <a:pt x="333" y="2014"/>
                      </a:cubicBezTo>
                      <a:cubicBezTo>
                        <a:pt x="338" y="2029"/>
                        <a:pt x="338" y="2079"/>
                        <a:pt x="344" y="2107"/>
                      </a:cubicBezTo>
                      <a:cubicBezTo>
                        <a:pt x="345" y="2114"/>
                        <a:pt x="359" y="2145"/>
                        <a:pt x="360" y="2189"/>
                      </a:cubicBezTo>
                      <a:cubicBezTo>
                        <a:pt x="361" y="2259"/>
                        <a:pt x="354" y="2349"/>
                        <a:pt x="356" y="2399"/>
                      </a:cubicBezTo>
                      <a:cubicBezTo>
                        <a:pt x="359" y="2481"/>
                        <a:pt x="393" y="2556"/>
                        <a:pt x="406" y="2609"/>
                      </a:cubicBezTo>
                      <a:cubicBezTo>
                        <a:pt x="420" y="2661"/>
                        <a:pt x="425" y="2703"/>
                        <a:pt x="422" y="2713"/>
                      </a:cubicBezTo>
                      <a:cubicBezTo>
                        <a:pt x="420" y="2722"/>
                        <a:pt x="418" y="2740"/>
                        <a:pt x="425" y="2755"/>
                      </a:cubicBezTo>
                      <a:cubicBezTo>
                        <a:pt x="426" y="2756"/>
                        <a:pt x="402" y="2808"/>
                        <a:pt x="389" y="2817"/>
                      </a:cubicBezTo>
                      <a:cubicBezTo>
                        <a:pt x="377" y="2827"/>
                        <a:pt x="373" y="2835"/>
                        <a:pt x="364" y="2840"/>
                      </a:cubicBezTo>
                      <a:cubicBezTo>
                        <a:pt x="354" y="2845"/>
                        <a:pt x="349" y="2850"/>
                        <a:pt x="345" y="2861"/>
                      </a:cubicBezTo>
                      <a:cubicBezTo>
                        <a:pt x="342" y="2869"/>
                        <a:pt x="333" y="2881"/>
                        <a:pt x="340" y="2887"/>
                      </a:cubicBezTo>
                      <a:cubicBezTo>
                        <a:pt x="341" y="2888"/>
                        <a:pt x="342" y="2888"/>
                        <a:pt x="343" y="2889"/>
                      </a:cubicBezTo>
                      <a:cubicBezTo>
                        <a:pt x="344" y="2889"/>
                        <a:pt x="344" y="2889"/>
                        <a:pt x="344" y="2889"/>
                      </a:cubicBezTo>
                      <a:cubicBezTo>
                        <a:pt x="343" y="2892"/>
                        <a:pt x="343" y="2894"/>
                        <a:pt x="344" y="2896"/>
                      </a:cubicBezTo>
                      <a:cubicBezTo>
                        <a:pt x="348" y="2903"/>
                        <a:pt x="355" y="2905"/>
                        <a:pt x="364" y="2904"/>
                      </a:cubicBezTo>
                      <a:cubicBezTo>
                        <a:pt x="365" y="2902"/>
                        <a:pt x="365" y="2902"/>
                        <a:pt x="365" y="2902"/>
                      </a:cubicBezTo>
                      <a:cubicBezTo>
                        <a:pt x="366" y="2905"/>
                        <a:pt x="366" y="2908"/>
                        <a:pt x="368" y="2910"/>
                      </a:cubicBezTo>
                      <a:cubicBezTo>
                        <a:pt x="374" y="2919"/>
                        <a:pt x="394" y="2923"/>
                        <a:pt x="402" y="2915"/>
                      </a:cubicBezTo>
                      <a:cubicBezTo>
                        <a:pt x="403" y="2916"/>
                        <a:pt x="404" y="2916"/>
                        <a:pt x="406" y="2917"/>
                      </a:cubicBezTo>
                      <a:cubicBezTo>
                        <a:pt x="407" y="2917"/>
                        <a:pt x="408" y="2917"/>
                        <a:pt x="409" y="2918"/>
                      </a:cubicBezTo>
                      <a:cubicBezTo>
                        <a:pt x="410" y="2918"/>
                        <a:pt x="410" y="2918"/>
                        <a:pt x="411" y="2918"/>
                      </a:cubicBezTo>
                      <a:cubicBezTo>
                        <a:pt x="413" y="2919"/>
                        <a:pt x="414" y="2919"/>
                        <a:pt x="416" y="2919"/>
                      </a:cubicBezTo>
                      <a:cubicBezTo>
                        <a:pt x="416" y="2919"/>
                        <a:pt x="416" y="2919"/>
                        <a:pt x="416" y="2919"/>
                      </a:cubicBezTo>
                      <a:cubicBezTo>
                        <a:pt x="425" y="2920"/>
                        <a:pt x="435" y="2918"/>
                        <a:pt x="440" y="2913"/>
                      </a:cubicBezTo>
                      <a:cubicBezTo>
                        <a:pt x="440" y="2912"/>
                        <a:pt x="440" y="2912"/>
                        <a:pt x="440" y="2912"/>
                      </a:cubicBezTo>
                      <a:cubicBezTo>
                        <a:pt x="440" y="2913"/>
                        <a:pt x="441" y="2913"/>
                        <a:pt x="441" y="2914"/>
                      </a:cubicBezTo>
                      <a:cubicBezTo>
                        <a:pt x="441" y="2913"/>
                        <a:pt x="441" y="2913"/>
                        <a:pt x="441" y="2913"/>
                      </a:cubicBezTo>
                      <a:cubicBezTo>
                        <a:pt x="446" y="2925"/>
                        <a:pt x="462" y="2926"/>
                        <a:pt x="475" y="2924"/>
                      </a:cubicBezTo>
                      <a:cubicBezTo>
                        <a:pt x="475" y="2924"/>
                        <a:pt x="475" y="2924"/>
                        <a:pt x="475" y="2924"/>
                      </a:cubicBezTo>
                      <a:cubicBezTo>
                        <a:pt x="476" y="2924"/>
                        <a:pt x="477" y="2924"/>
                        <a:pt x="478" y="2924"/>
                      </a:cubicBezTo>
                      <a:cubicBezTo>
                        <a:pt x="478" y="2924"/>
                        <a:pt x="479" y="2923"/>
                        <a:pt x="479" y="2923"/>
                      </a:cubicBezTo>
                      <a:cubicBezTo>
                        <a:pt x="480" y="2923"/>
                        <a:pt x="480" y="2923"/>
                        <a:pt x="481" y="2923"/>
                      </a:cubicBezTo>
                      <a:cubicBezTo>
                        <a:pt x="482" y="2923"/>
                        <a:pt x="482" y="2923"/>
                        <a:pt x="483" y="2923"/>
                      </a:cubicBezTo>
                      <a:cubicBezTo>
                        <a:pt x="485" y="2922"/>
                        <a:pt x="486" y="2922"/>
                        <a:pt x="488" y="2922"/>
                      </a:cubicBezTo>
                      <a:cubicBezTo>
                        <a:pt x="488" y="2921"/>
                        <a:pt x="489" y="2921"/>
                        <a:pt x="489" y="2921"/>
                      </a:cubicBezTo>
                      <a:cubicBezTo>
                        <a:pt x="490" y="2921"/>
                        <a:pt x="491" y="2920"/>
                        <a:pt x="492" y="2920"/>
                      </a:cubicBezTo>
                      <a:cubicBezTo>
                        <a:pt x="492" y="2920"/>
                        <a:pt x="493" y="2919"/>
                        <a:pt x="493" y="2919"/>
                      </a:cubicBezTo>
                      <a:cubicBezTo>
                        <a:pt x="494" y="2919"/>
                        <a:pt x="495" y="2918"/>
                        <a:pt x="496" y="2918"/>
                      </a:cubicBezTo>
                      <a:cubicBezTo>
                        <a:pt x="496" y="2918"/>
                        <a:pt x="496" y="2917"/>
                        <a:pt x="497" y="2917"/>
                      </a:cubicBezTo>
                      <a:cubicBezTo>
                        <a:pt x="498" y="2917"/>
                        <a:pt x="498" y="2916"/>
                        <a:pt x="499" y="2916"/>
                      </a:cubicBezTo>
                      <a:cubicBezTo>
                        <a:pt x="499" y="2915"/>
                        <a:pt x="500" y="2915"/>
                        <a:pt x="500" y="2915"/>
                      </a:cubicBezTo>
                      <a:cubicBezTo>
                        <a:pt x="501" y="2914"/>
                        <a:pt x="501" y="2914"/>
                        <a:pt x="502" y="2913"/>
                      </a:cubicBezTo>
                      <a:cubicBezTo>
                        <a:pt x="502" y="2913"/>
                        <a:pt x="503" y="2913"/>
                        <a:pt x="503" y="2913"/>
                      </a:cubicBezTo>
                      <a:cubicBezTo>
                        <a:pt x="505" y="2911"/>
                        <a:pt x="506" y="2909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9" y="2907"/>
                        <a:pt x="510" y="2906"/>
                        <a:pt x="511" y="2905"/>
                      </a:cubicBezTo>
                      <a:cubicBezTo>
                        <a:pt x="519" y="2899"/>
                        <a:pt x="525" y="2894"/>
                        <a:pt x="523" y="2879"/>
                      </a:cubicBezTo>
                      <a:cubicBezTo>
                        <a:pt x="520" y="2864"/>
                        <a:pt x="522" y="2864"/>
                        <a:pt x="524" y="2846"/>
                      </a:cubicBezTo>
                      <a:cubicBezTo>
                        <a:pt x="525" y="2835"/>
                        <a:pt x="534" y="2832"/>
                        <a:pt x="536" y="2815"/>
                      </a:cubicBezTo>
                      <a:cubicBezTo>
                        <a:pt x="537" y="2801"/>
                        <a:pt x="526" y="2741"/>
                        <a:pt x="527" y="2733"/>
                      </a:cubicBezTo>
                      <a:cubicBezTo>
                        <a:pt x="530" y="2715"/>
                        <a:pt x="517" y="2700"/>
                        <a:pt x="513" y="2669"/>
                      </a:cubicBezTo>
                      <a:cubicBezTo>
                        <a:pt x="508" y="2639"/>
                        <a:pt x="520" y="2535"/>
                        <a:pt x="520" y="2516"/>
                      </a:cubicBezTo>
                      <a:cubicBezTo>
                        <a:pt x="520" y="2480"/>
                        <a:pt x="539" y="2421"/>
                        <a:pt x="534" y="2348"/>
                      </a:cubicBezTo>
                      <a:cubicBezTo>
                        <a:pt x="531" y="2306"/>
                        <a:pt x="510" y="2177"/>
                        <a:pt x="510" y="2148"/>
                      </a:cubicBezTo>
                      <a:cubicBezTo>
                        <a:pt x="510" y="2143"/>
                        <a:pt x="509" y="2110"/>
                        <a:pt x="511" y="2105"/>
                      </a:cubicBezTo>
                      <a:cubicBezTo>
                        <a:pt x="517" y="2085"/>
                        <a:pt x="544" y="1849"/>
                        <a:pt x="544" y="1847"/>
                      </a:cubicBezTo>
                      <a:cubicBezTo>
                        <a:pt x="547" y="1823"/>
                        <a:pt x="555" y="1690"/>
                        <a:pt x="558" y="1646"/>
                      </a:cubicBezTo>
                      <a:cubicBezTo>
                        <a:pt x="559" y="1646"/>
                        <a:pt x="561" y="1646"/>
                        <a:pt x="562" y="1646"/>
                      </a:cubicBezTo>
                      <a:cubicBezTo>
                        <a:pt x="565" y="1689"/>
                        <a:pt x="573" y="1823"/>
                        <a:pt x="576" y="1847"/>
                      </a:cubicBezTo>
                      <a:cubicBezTo>
                        <a:pt x="576" y="1849"/>
                        <a:pt x="603" y="2085"/>
                        <a:pt x="609" y="2105"/>
                      </a:cubicBezTo>
                      <a:cubicBezTo>
                        <a:pt x="611" y="2110"/>
                        <a:pt x="610" y="2143"/>
                        <a:pt x="610" y="2148"/>
                      </a:cubicBezTo>
                      <a:cubicBezTo>
                        <a:pt x="610" y="2177"/>
                        <a:pt x="589" y="2306"/>
                        <a:pt x="586" y="2348"/>
                      </a:cubicBezTo>
                      <a:cubicBezTo>
                        <a:pt x="581" y="2421"/>
                        <a:pt x="600" y="2480"/>
                        <a:pt x="600" y="2516"/>
                      </a:cubicBezTo>
                      <a:cubicBezTo>
                        <a:pt x="600" y="2535"/>
                        <a:pt x="612" y="2639"/>
                        <a:pt x="607" y="2669"/>
                      </a:cubicBezTo>
                      <a:cubicBezTo>
                        <a:pt x="603" y="2700"/>
                        <a:pt x="590" y="2715"/>
                        <a:pt x="593" y="2733"/>
                      </a:cubicBezTo>
                      <a:cubicBezTo>
                        <a:pt x="594" y="2741"/>
                        <a:pt x="583" y="2801"/>
                        <a:pt x="584" y="2815"/>
                      </a:cubicBezTo>
                      <a:cubicBezTo>
                        <a:pt x="586" y="2832"/>
                        <a:pt x="595" y="2835"/>
                        <a:pt x="596" y="2846"/>
                      </a:cubicBezTo>
                      <a:cubicBezTo>
                        <a:pt x="598" y="2864"/>
                        <a:pt x="600" y="2864"/>
                        <a:pt x="597" y="2879"/>
                      </a:cubicBezTo>
                      <a:cubicBezTo>
                        <a:pt x="595" y="2894"/>
                        <a:pt x="601" y="2899"/>
                        <a:pt x="609" y="2905"/>
                      </a:cubicBezTo>
                      <a:cubicBezTo>
                        <a:pt x="610" y="2906"/>
                        <a:pt x="611" y="2907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4" y="2909"/>
                        <a:pt x="615" y="2911"/>
                        <a:pt x="617" y="2913"/>
                      </a:cubicBezTo>
                      <a:cubicBezTo>
                        <a:pt x="617" y="2913"/>
                        <a:pt x="618" y="2913"/>
                        <a:pt x="618" y="2913"/>
                      </a:cubicBezTo>
                      <a:cubicBezTo>
                        <a:pt x="619" y="2914"/>
                        <a:pt x="619" y="2914"/>
                        <a:pt x="620" y="2915"/>
                      </a:cubicBezTo>
                      <a:cubicBezTo>
                        <a:pt x="620" y="2915"/>
                        <a:pt x="621" y="2915"/>
                        <a:pt x="621" y="2916"/>
                      </a:cubicBezTo>
                      <a:cubicBezTo>
                        <a:pt x="622" y="2916"/>
                        <a:pt x="622" y="2917"/>
                        <a:pt x="623" y="2917"/>
                      </a:cubicBezTo>
                      <a:cubicBezTo>
                        <a:pt x="624" y="2917"/>
                        <a:pt x="624" y="2918"/>
                        <a:pt x="624" y="2918"/>
                      </a:cubicBezTo>
                      <a:cubicBezTo>
                        <a:pt x="625" y="2918"/>
                        <a:pt x="626" y="2919"/>
                        <a:pt x="627" y="2919"/>
                      </a:cubicBezTo>
                      <a:cubicBezTo>
                        <a:pt x="627" y="2919"/>
                        <a:pt x="628" y="2920"/>
                        <a:pt x="628" y="2920"/>
                      </a:cubicBezTo>
                      <a:cubicBezTo>
                        <a:pt x="629" y="2920"/>
                        <a:pt x="630" y="2921"/>
                        <a:pt x="631" y="2921"/>
                      </a:cubicBezTo>
                      <a:cubicBezTo>
                        <a:pt x="631" y="2921"/>
                        <a:pt x="632" y="2921"/>
                        <a:pt x="632" y="2922"/>
                      </a:cubicBezTo>
                      <a:cubicBezTo>
                        <a:pt x="634" y="2922"/>
                        <a:pt x="635" y="2922"/>
                        <a:pt x="637" y="2923"/>
                      </a:cubicBezTo>
                      <a:cubicBezTo>
                        <a:pt x="638" y="2923"/>
                        <a:pt x="639" y="2923"/>
                        <a:pt x="639" y="2923"/>
                      </a:cubicBezTo>
                      <a:cubicBezTo>
                        <a:pt x="640" y="2923"/>
                        <a:pt x="640" y="2923"/>
                        <a:pt x="641" y="2923"/>
                      </a:cubicBezTo>
                      <a:cubicBezTo>
                        <a:pt x="641" y="2923"/>
                        <a:pt x="642" y="2924"/>
                        <a:pt x="642" y="2924"/>
                      </a:cubicBezTo>
                      <a:cubicBezTo>
                        <a:pt x="643" y="2924"/>
                        <a:pt x="644" y="2924"/>
                        <a:pt x="644" y="2924"/>
                      </a:cubicBezTo>
                      <a:cubicBezTo>
                        <a:pt x="645" y="2924"/>
                        <a:pt x="645" y="2924"/>
                        <a:pt x="645" y="2924"/>
                      </a:cubicBezTo>
                      <a:cubicBezTo>
                        <a:pt x="646" y="2924"/>
                        <a:pt x="647" y="2924"/>
                        <a:pt x="648" y="2924"/>
                      </a:cubicBezTo>
                      <a:cubicBezTo>
                        <a:pt x="648" y="2924"/>
                        <a:pt x="648" y="2924"/>
                        <a:pt x="648" y="2924"/>
                      </a:cubicBezTo>
                      <a:cubicBezTo>
                        <a:pt x="660" y="2925"/>
                        <a:pt x="674" y="292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3"/>
                        <a:pt x="679" y="2913"/>
                        <a:pt x="680" y="2912"/>
                      </a:cubicBezTo>
                      <a:cubicBezTo>
                        <a:pt x="680" y="2912"/>
                        <a:pt x="680" y="2912"/>
                        <a:pt x="680" y="2912"/>
                      </a:cubicBezTo>
                      <a:cubicBezTo>
                        <a:pt x="685" y="2918"/>
                        <a:pt x="695" y="2920"/>
                        <a:pt x="704" y="2919"/>
                      </a:cubicBezTo>
                      <a:cubicBezTo>
                        <a:pt x="704" y="2919"/>
                        <a:pt x="704" y="2919"/>
                        <a:pt x="704" y="2919"/>
                      </a:cubicBezTo>
                      <a:cubicBezTo>
                        <a:pt x="706" y="2919"/>
                        <a:pt x="707" y="2919"/>
                        <a:pt x="709" y="2918"/>
                      </a:cubicBezTo>
                      <a:cubicBezTo>
                        <a:pt x="710" y="2918"/>
                        <a:pt x="710" y="2918"/>
                        <a:pt x="711" y="2918"/>
                      </a:cubicBezTo>
                      <a:cubicBezTo>
                        <a:pt x="712" y="2917"/>
                        <a:pt x="713" y="2917"/>
                        <a:pt x="714" y="2917"/>
                      </a:cubicBezTo>
                      <a:cubicBezTo>
                        <a:pt x="716" y="2916"/>
                        <a:pt x="717" y="2916"/>
                        <a:pt x="718" y="2915"/>
                      </a:cubicBezTo>
                      <a:cubicBezTo>
                        <a:pt x="726" y="2923"/>
                        <a:pt x="746" y="2919"/>
                        <a:pt x="752" y="2910"/>
                      </a:cubicBezTo>
                      <a:cubicBezTo>
                        <a:pt x="754" y="2908"/>
                        <a:pt x="754" y="2905"/>
                        <a:pt x="755" y="2903"/>
                      </a:cubicBezTo>
                      <a:cubicBezTo>
                        <a:pt x="756" y="2904"/>
                        <a:pt x="756" y="2904"/>
                        <a:pt x="756" y="2904"/>
                      </a:cubicBezTo>
                      <a:cubicBezTo>
                        <a:pt x="765" y="2905"/>
                        <a:pt x="775" y="2902"/>
                        <a:pt x="776" y="2896"/>
                      </a:cubicBezTo>
                      <a:cubicBezTo>
                        <a:pt x="777" y="2894"/>
                        <a:pt x="777" y="2892"/>
                        <a:pt x="777" y="2889"/>
                      </a:cubicBezTo>
                      <a:cubicBezTo>
                        <a:pt x="777" y="2889"/>
                        <a:pt x="777" y="2889"/>
                        <a:pt x="777" y="2889"/>
                      </a:cubicBezTo>
                      <a:cubicBezTo>
                        <a:pt x="778" y="2888"/>
                        <a:pt x="779" y="2888"/>
                        <a:pt x="780" y="2887"/>
                      </a:cubicBezTo>
                      <a:cubicBezTo>
                        <a:pt x="787" y="2881"/>
                        <a:pt x="778" y="2869"/>
                        <a:pt x="775" y="2861"/>
                      </a:cubicBezTo>
                      <a:cubicBezTo>
                        <a:pt x="771" y="2850"/>
                        <a:pt x="766" y="2845"/>
                        <a:pt x="756" y="2840"/>
                      </a:cubicBezTo>
                      <a:cubicBezTo>
                        <a:pt x="747" y="2835"/>
                        <a:pt x="743" y="2827"/>
                        <a:pt x="731" y="2817"/>
                      </a:cubicBezTo>
                      <a:cubicBezTo>
                        <a:pt x="718" y="2808"/>
                        <a:pt x="694" y="2756"/>
                        <a:pt x="695" y="2755"/>
                      </a:cubicBezTo>
                      <a:cubicBezTo>
                        <a:pt x="702" y="2740"/>
                        <a:pt x="700" y="2722"/>
                        <a:pt x="698" y="2713"/>
                      </a:cubicBezTo>
                      <a:cubicBezTo>
                        <a:pt x="695" y="2703"/>
                        <a:pt x="700" y="2661"/>
                        <a:pt x="714" y="2609"/>
                      </a:cubicBezTo>
                      <a:cubicBezTo>
                        <a:pt x="727" y="2556"/>
                        <a:pt x="761" y="2481"/>
                        <a:pt x="764" y="2399"/>
                      </a:cubicBezTo>
                      <a:cubicBezTo>
                        <a:pt x="766" y="2349"/>
                        <a:pt x="759" y="2259"/>
                        <a:pt x="760" y="2189"/>
                      </a:cubicBezTo>
                      <a:cubicBezTo>
                        <a:pt x="761" y="2145"/>
                        <a:pt x="775" y="2114"/>
                        <a:pt x="776" y="2107"/>
                      </a:cubicBezTo>
                      <a:cubicBezTo>
                        <a:pt x="782" y="2079"/>
                        <a:pt x="782" y="2029"/>
                        <a:pt x="787" y="2014"/>
                      </a:cubicBezTo>
                      <a:cubicBezTo>
                        <a:pt x="869" y="1762"/>
                        <a:pt x="825" y="1562"/>
                        <a:pt x="822" y="1512"/>
                      </a:cubicBezTo>
                      <a:cubicBezTo>
                        <a:pt x="823" y="1512"/>
                        <a:pt x="823" y="1512"/>
                        <a:pt x="823" y="1512"/>
                      </a:cubicBezTo>
                      <a:cubicBezTo>
                        <a:pt x="821" y="1472"/>
                        <a:pt x="828" y="1447"/>
                        <a:pt x="825" y="1429"/>
                      </a:cubicBezTo>
                      <a:cubicBezTo>
                        <a:pt x="825" y="1428"/>
                        <a:pt x="825" y="1427"/>
                        <a:pt x="825" y="1425"/>
                      </a:cubicBezTo>
                      <a:cubicBezTo>
                        <a:pt x="825" y="1425"/>
                        <a:pt x="825" y="1424"/>
                        <a:pt x="825" y="1424"/>
                      </a:cubicBezTo>
                      <a:cubicBezTo>
                        <a:pt x="825" y="1423"/>
                        <a:pt x="824" y="1422"/>
                        <a:pt x="824" y="1421"/>
                      </a:cubicBezTo>
                      <a:cubicBezTo>
                        <a:pt x="824" y="1421"/>
                        <a:pt x="824" y="1420"/>
                        <a:pt x="824" y="1420"/>
                      </a:cubicBezTo>
                      <a:cubicBezTo>
                        <a:pt x="824" y="1419"/>
                        <a:pt x="824" y="1418"/>
                        <a:pt x="824" y="1417"/>
                      </a:cubicBezTo>
                      <a:cubicBezTo>
                        <a:pt x="824" y="1416"/>
                        <a:pt x="824" y="1416"/>
                        <a:pt x="824" y="1415"/>
                      </a:cubicBezTo>
                      <a:cubicBezTo>
                        <a:pt x="824" y="1414"/>
                        <a:pt x="824" y="1413"/>
                        <a:pt x="823" y="1412"/>
                      </a:cubicBezTo>
                      <a:cubicBezTo>
                        <a:pt x="823" y="1411"/>
                        <a:pt x="823" y="1411"/>
                        <a:pt x="823" y="1410"/>
                      </a:cubicBezTo>
                      <a:cubicBezTo>
                        <a:pt x="823" y="1409"/>
                        <a:pt x="823" y="1408"/>
                        <a:pt x="823" y="1407"/>
                      </a:cubicBezTo>
                      <a:cubicBezTo>
                        <a:pt x="823" y="1406"/>
                        <a:pt x="823" y="1406"/>
                        <a:pt x="822" y="1405"/>
                      </a:cubicBezTo>
                      <a:cubicBezTo>
                        <a:pt x="822" y="1404"/>
                        <a:pt x="822" y="1403"/>
                        <a:pt x="822" y="1401"/>
                      </a:cubicBezTo>
                      <a:cubicBezTo>
                        <a:pt x="822" y="1401"/>
                        <a:pt x="822" y="1400"/>
                        <a:pt x="822" y="1399"/>
                      </a:cubicBezTo>
                      <a:cubicBezTo>
                        <a:pt x="821" y="1398"/>
                        <a:pt x="821" y="1397"/>
                        <a:pt x="821" y="1396"/>
                      </a:cubicBezTo>
                      <a:cubicBezTo>
                        <a:pt x="821" y="1395"/>
                        <a:pt x="821" y="1394"/>
                        <a:pt x="821" y="1394"/>
                      </a:cubicBezTo>
                      <a:cubicBezTo>
                        <a:pt x="821" y="1392"/>
                        <a:pt x="820" y="1391"/>
                        <a:pt x="820" y="1390"/>
                      </a:cubicBezTo>
                      <a:cubicBezTo>
                        <a:pt x="820" y="1389"/>
                        <a:pt x="820" y="1388"/>
                        <a:pt x="820" y="1387"/>
                      </a:cubicBezTo>
                      <a:cubicBezTo>
                        <a:pt x="820" y="1386"/>
                        <a:pt x="819" y="1385"/>
                        <a:pt x="819" y="1384"/>
                      </a:cubicBezTo>
                      <a:cubicBezTo>
                        <a:pt x="819" y="1383"/>
                        <a:pt x="819" y="1382"/>
                        <a:pt x="819" y="1381"/>
                      </a:cubicBezTo>
                      <a:cubicBezTo>
                        <a:pt x="818" y="1380"/>
                        <a:pt x="818" y="1379"/>
                        <a:pt x="818" y="1377"/>
                      </a:cubicBezTo>
                      <a:cubicBezTo>
                        <a:pt x="818" y="1376"/>
                        <a:pt x="818" y="1376"/>
                        <a:pt x="818" y="1375"/>
                      </a:cubicBezTo>
                      <a:cubicBezTo>
                        <a:pt x="817" y="1374"/>
                        <a:pt x="817" y="1372"/>
                        <a:pt x="817" y="1371"/>
                      </a:cubicBezTo>
                      <a:cubicBezTo>
                        <a:pt x="817" y="1370"/>
                        <a:pt x="816" y="1369"/>
                        <a:pt x="816" y="1369"/>
                      </a:cubicBezTo>
                      <a:cubicBezTo>
                        <a:pt x="816" y="1367"/>
                        <a:pt x="816" y="1366"/>
                        <a:pt x="816" y="1364"/>
                      </a:cubicBezTo>
                      <a:cubicBezTo>
                        <a:pt x="815" y="1363"/>
                        <a:pt x="815" y="1363"/>
                        <a:pt x="815" y="1362"/>
                      </a:cubicBezTo>
                      <a:cubicBezTo>
                        <a:pt x="815" y="1360"/>
                        <a:pt x="815" y="1359"/>
                        <a:pt x="814" y="1358"/>
                      </a:cubicBezTo>
                      <a:cubicBezTo>
                        <a:pt x="814" y="1357"/>
                        <a:pt x="814" y="1356"/>
                        <a:pt x="814" y="1355"/>
                      </a:cubicBezTo>
                      <a:cubicBezTo>
                        <a:pt x="814" y="1354"/>
                        <a:pt x="813" y="1352"/>
                        <a:pt x="813" y="1351"/>
                      </a:cubicBezTo>
                      <a:cubicBezTo>
                        <a:pt x="813" y="1350"/>
                        <a:pt x="813" y="1349"/>
                        <a:pt x="812" y="1348"/>
                      </a:cubicBezTo>
                      <a:cubicBezTo>
                        <a:pt x="812" y="1347"/>
                        <a:pt x="812" y="1346"/>
                        <a:pt x="812" y="1345"/>
                      </a:cubicBezTo>
                      <a:cubicBezTo>
                        <a:pt x="811" y="1344"/>
                        <a:pt x="811" y="1343"/>
                        <a:pt x="811" y="1342"/>
                      </a:cubicBezTo>
                      <a:cubicBezTo>
                        <a:pt x="811" y="1341"/>
                        <a:pt x="811" y="1339"/>
                        <a:pt x="810" y="1338"/>
                      </a:cubicBezTo>
                      <a:cubicBezTo>
                        <a:pt x="810" y="1337"/>
                        <a:pt x="810" y="1336"/>
                        <a:pt x="810" y="1335"/>
                      </a:cubicBezTo>
                      <a:cubicBezTo>
                        <a:pt x="809" y="1334"/>
                        <a:pt x="809" y="1333"/>
                        <a:pt x="809" y="1332"/>
                      </a:cubicBezTo>
                      <a:cubicBezTo>
                        <a:pt x="809" y="1331"/>
                        <a:pt x="808" y="1330"/>
                        <a:pt x="808" y="1329"/>
                      </a:cubicBezTo>
                      <a:cubicBezTo>
                        <a:pt x="808" y="1328"/>
                        <a:pt x="808" y="1326"/>
                        <a:pt x="808" y="1325"/>
                      </a:cubicBezTo>
                      <a:cubicBezTo>
                        <a:pt x="807" y="1324"/>
                        <a:pt x="807" y="1323"/>
                        <a:pt x="807" y="1322"/>
                      </a:cubicBezTo>
                      <a:cubicBezTo>
                        <a:pt x="807" y="1321"/>
                        <a:pt x="806" y="1320"/>
                        <a:pt x="806" y="1319"/>
                      </a:cubicBezTo>
                      <a:cubicBezTo>
                        <a:pt x="806" y="1318"/>
                        <a:pt x="806" y="1317"/>
                        <a:pt x="805" y="1316"/>
                      </a:cubicBezTo>
                      <a:cubicBezTo>
                        <a:pt x="805" y="1315"/>
                        <a:pt x="805" y="1314"/>
                        <a:pt x="805" y="1314"/>
                      </a:cubicBezTo>
                      <a:cubicBezTo>
                        <a:pt x="805" y="1312"/>
                        <a:pt x="804" y="1311"/>
                        <a:pt x="804" y="1310"/>
                      </a:cubicBezTo>
                      <a:cubicBezTo>
                        <a:pt x="804" y="1309"/>
                        <a:pt x="804" y="1309"/>
                        <a:pt x="804" y="1308"/>
                      </a:cubicBezTo>
                      <a:cubicBezTo>
                        <a:pt x="803" y="1307"/>
                        <a:pt x="803" y="1305"/>
                        <a:pt x="803" y="1304"/>
                      </a:cubicBezTo>
                      <a:cubicBezTo>
                        <a:pt x="803" y="1304"/>
                        <a:pt x="802" y="1303"/>
                        <a:pt x="802" y="1303"/>
                      </a:cubicBezTo>
                      <a:cubicBezTo>
                        <a:pt x="802" y="1301"/>
                        <a:pt x="802" y="1300"/>
                        <a:pt x="801" y="1299"/>
                      </a:cubicBezTo>
                      <a:cubicBezTo>
                        <a:pt x="801" y="1298"/>
                        <a:pt x="801" y="1298"/>
                        <a:pt x="801" y="1298"/>
                      </a:cubicBezTo>
                      <a:cubicBezTo>
                        <a:pt x="798" y="1284"/>
                        <a:pt x="795" y="1273"/>
                        <a:pt x="793" y="1268"/>
                      </a:cubicBezTo>
                      <a:cubicBezTo>
                        <a:pt x="793" y="1268"/>
                        <a:pt x="793" y="1268"/>
                        <a:pt x="793" y="1268"/>
                      </a:cubicBezTo>
                      <a:cubicBezTo>
                        <a:pt x="793" y="1267"/>
                        <a:pt x="793" y="1266"/>
                        <a:pt x="792" y="1266"/>
                      </a:cubicBezTo>
                      <a:cubicBezTo>
                        <a:pt x="792" y="1266"/>
                        <a:pt x="792" y="1266"/>
                        <a:pt x="792" y="1266"/>
                      </a:cubicBezTo>
                      <a:cubicBezTo>
                        <a:pt x="792" y="1265"/>
                        <a:pt x="793" y="1265"/>
                        <a:pt x="793" y="1265"/>
                      </a:cubicBezTo>
                      <a:cubicBezTo>
                        <a:pt x="792" y="1264"/>
                        <a:pt x="792" y="1264"/>
                        <a:pt x="792" y="1264"/>
                      </a:cubicBezTo>
                      <a:cubicBezTo>
                        <a:pt x="792" y="1264"/>
                        <a:pt x="806" y="1107"/>
                        <a:pt x="803" y="1098"/>
                      </a:cubicBezTo>
                      <a:cubicBezTo>
                        <a:pt x="804" y="1068"/>
                        <a:pt x="820" y="1011"/>
                        <a:pt x="818" y="980"/>
                      </a:cubicBezTo>
                      <a:cubicBezTo>
                        <a:pt x="820" y="942"/>
                        <a:pt x="825" y="918"/>
                        <a:pt x="825" y="904"/>
                      </a:cubicBezTo>
                      <a:cubicBezTo>
                        <a:pt x="825" y="902"/>
                        <a:pt x="825" y="902"/>
                        <a:pt x="825" y="902"/>
                      </a:cubicBezTo>
                      <a:cubicBezTo>
                        <a:pt x="826" y="915"/>
                        <a:pt x="827" y="926"/>
                        <a:pt x="827" y="932"/>
                      </a:cubicBezTo>
                      <a:cubicBezTo>
                        <a:pt x="829" y="942"/>
                        <a:pt x="829" y="957"/>
                        <a:pt x="831" y="960"/>
                      </a:cubicBezTo>
                      <a:cubicBezTo>
                        <a:pt x="833" y="975"/>
                        <a:pt x="845" y="1059"/>
                        <a:pt x="846" y="1090"/>
                      </a:cubicBezTo>
                      <a:cubicBezTo>
                        <a:pt x="840" y="1132"/>
                        <a:pt x="839" y="1159"/>
                        <a:pt x="851" y="1219"/>
                      </a:cubicBezTo>
                      <a:cubicBezTo>
                        <a:pt x="856" y="1251"/>
                        <a:pt x="914" y="1393"/>
                        <a:pt x="917" y="1409"/>
                      </a:cubicBezTo>
                      <a:cubicBezTo>
                        <a:pt x="920" y="1425"/>
                        <a:pt x="924" y="1441"/>
                        <a:pt x="926" y="1445"/>
                      </a:cubicBezTo>
                      <a:cubicBezTo>
                        <a:pt x="928" y="1449"/>
                        <a:pt x="914" y="1471"/>
                        <a:pt x="918" y="1486"/>
                      </a:cubicBezTo>
                      <a:cubicBezTo>
                        <a:pt x="922" y="1500"/>
                        <a:pt x="896" y="1546"/>
                        <a:pt x="904" y="1589"/>
                      </a:cubicBezTo>
                      <a:cubicBezTo>
                        <a:pt x="912" y="1632"/>
                        <a:pt x="913" y="1638"/>
                        <a:pt x="914" y="1647"/>
                      </a:cubicBezTo>
                      <a:cubicBezTo>
                        <a:pt x="915" y="1657"/>
                        <a:pt x="921" y="1667"/>
                        <a:pt x="924" y="1679"/>
                      </a:cubicBezTo>
                      <a:cubicBezTo>
                        <a:pt x="927" y="1691"/>
                        <a:pt x="932" y="1720"/>
                        <a:pt x="939" y="1720"/>
                      </a:cubicBezTo>
                      <a:cubicBezTo>
                        <a:pt x="940" y="1720"/>
                        <a:pt x="941" y="1720"/>
                        <a:pt x="941" y="1720"/>
                      </a:cubicBezTo>
                      <a:cubicBezTo>
                        <a:pt x="942" y="1720"/>
                        <a:pt x="942" y="1720"/>
                        <a:pt x="942" y="1720"/>
                      </a:cubicBezTo>
                      <a:cubicBezTo>
                        <a:pt x="942" y="1720"/>
                        <a:pt x="943" y="1720"/>
                        <a:pt x="943" y="1720"/>
                      </a:cubicBezTo>
                      <a:cubicBezTo>
                        <a:pt x="943" y="1720"/>
                        <a:pt x="943" y="1720"/>
                        <a:pt x="944" y="1720"/>
                      </a:cubicBezTo>
                      <a:cubicBezTo>
                        <a:pt x="944" y="1720"/>
                        <a:pt x="944" y="1720"/>
                        <a:pt x="944" y="1719"/>
                      </a:cubicBezTo>
                      <a:cubicBezTo>
                        <a:pt x="945" y="1719"/>
                        <a:pt x="945" y="1719"/>
                        <a:pt x="945" y="1719"/>
                      </a:cubicBezTo>
                      <a:cubicBezTo>
                        <a:pt x="945" y="1719"/>
                        <a:pt x="945" y="1719"/>
                        <a:pt x="945" y="1719"/>
                      </a:cubicBezTo>
                      <a:cubicBezTo>
                        <a:pt x="946" y="1718"/>
                        <a:pt x="946" y="1718"/>
                        <a:pt x="947" y="1717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7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6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6"/>
                        <a:pt x="947" y="1715"/>
                        <a:pt x="947" y="1715"/>
                      </a:cubicBezTo>
                      <a:cubicBezTo>
                        <a:pt x="947" y="1715"/>
                        <a:pt x="949" y="1742"/>
                        <a:pt x="963" y="1742"/>
                      </a:cubicBezTo>
                      <a:cubicBezTo>
                        <a:pt x="972" y="1741"/>
                        <a:pt x="972" y="1733"/>
                        <a:pt x="972" y="1733"/>
                      </a:cubicBezTo>
                      <a:cubicBezTo>
                        <a:pt x="972" y="1733"/>
                        <a:pt x="974" y="1755"/>
                        <a:pt x="987" y="1753"/>
                      </a:cubicBezTo>
                      <a:cubicBezTo>
                        <a:pt x="999" y="1751"/>
                        <a:pt x="999" y="1739"/>
                        <a:pt x="999" y="1739"/>
                      </a:cubicBezTo>
                      <a:cubicBezTo>
                        <a:pt x="1007" y="1743"/>
                        <a:pt x="1020" y="1742"/>
                        <a:pt x="1023" y="1728"/>
                      </a:cubicBezTo>
                      <a:cubicBezTo>
                        <a:pt x="1026" y="1714"/>
                        <a:pt x="1033" y="1686"/>
                        <a:pt x="1032" y="1675"/>
                      </a:cubicBezTo>
                      <a:cubicBezTo>
                        <a:pt x="1032" y="1665"/>
                        <a:pt x="1039" y="1642"/>
                        <a:pt x="1039" y="1633"/>
                      </a:cubicBezTo>
                      <a:cubicBezTo>
                        <a:pt x="1046" y="1606"/>
                        <a:pt x="1053" y="1597"/>
                        <a:pt x="1051" y="1589"/>
                      </a:cubicBezTo>
                      <a:cubicBezTo>
                        <a:pt x="1060" y="1599"/>
                        <a:pt x="1068" y="1609"/>
                        <a:pt x="1072" y="1611"/>
                      </a:cubicBezTo>
                      <a:cubicBezTo>
                        <a:pt x="1074" y="1627"/>
                        <a:pt x="1090" y="1651"/>
                        <a:pt x="1103" y="1652"/>
                      </a:cubicBezTo>
                      <a:cubicBezTo>
                        <a:pt x="1120" y="1653"/>
                        <a:pt x="1116" y="1641"/>
                        <a:pt x="1111" y="1628"/>
                      </a:cubicBezTo>
                      <a:close/>
                      <a:moveTo>
                        <a:pt x="672" y="310"/>
                      </a:move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lose/>
                    </a:path>
                  </a:pathLst>
                </a:custGeom>
                <a:solidFill>
                  <a:srgbClr val="8EB4E3"/>
                </a:solidFill>
                <a:ln w="9525" cap="rnd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6" name="Group 21"/>
              <p:cNvGrpSpPr>
                <a:grpSpLocks/>
              </p:cNvGrpSpPr>
              <p:nvPr/>
            </p:nvGrpSpPr>
            <p:grpSpPr bwMode="auto">
              <a:xfrm>
                <a:off x="4181176" y="4273549"/>
                <a:ext cx="610494" cy="2189163"/>
                <a:chOff x="2832" y="705"/>
                <a:chExt cx="652" cy="2338"/>
              </a:xfrm>
            </p:grpSpPr>
            <p:sp>
              <p:nvSpPr>
                <p:cNvPr id="27" name="Freeform 22"/>
                <p:cNvSpPr>
                  <a:spLocks noEditPoints="1"/>
                </p:cNvSpPr>
                <p:nvPr/>
              </p:nvSpPr>
              <p:spPr bwMode="auto">
                <a:xfrm>
                  <a:off x="2832" y="705"/>
                  <a:ext cx="652" cy="2338"/>
                </a:xfrm>
                <a:custGeom>
                  <a:avLst/>
                  <a:gdLst>
                    <a:gd name="T0" fmla="*/ 630 w 829"/>
                    <a:gd name="T1" fmla="*/ 1074 h 2980"/>
                    <a:gd name="T2" fmla="*/ 603 w 829"/>
                    <a:gd name="T3" fmla="*/ 729 h 2980"/>
                    <a:gd name="T4" fmla="*/ 559 w 829"/>
                    <a:gd name="T5" fmla="*/ 423 h 2980"/>
                    <a:gd name="T6" fmla="*/ 477 w 829"/>
                    <a:gd name="T7" fmla="*/ 378 h 2980"/>
                    <a:gd name="T8" fmla="*/ 394 w 829"/>
                    <a:gd name="T9" fmla="*/ 300 h 2980"/>
                    <a:gd name="T10" fmla="*/ 455 w 829"/>
                    <a:gd name="T11" fmla="*/ 276 h 2980"/>
                    <a:gd name="T12" fmla="*/ 431 w 829"/>
                    <a:gd name="T13" fmla="*/ 258 h 2980"/>
                    <a:gd name="T14" fmla="*/ 223 w 829"/>
                    <a:gd name="T15" fmla="*/ 71 h 2980"/>
                    <a:gd name="T16" fmla="*/ 212 w 829"/>
                    <a:gd name="T17" fmla="*/ 268 h 2980"/>
                    <a:gd name="T18" fmla="*/ 227 w 829"/>
                    <a:gd name="T19" fmla="*/ 302 h 2980"/>
                    <a:gd name="T20" fmla="*/ 211 w 829"/>
                    <a:gd name="T21" fmla="*/ 370 h 2980"/>
                    <a:gd name="T22" fmla="*/ 142 w 829"/>
                    <a:gd name="T23" fmla="*/ 391 h 2980"/>
                    <a:gd name="T24" fmla="*/ 50 w 829"/>
                    <a:gd name="T25" fmla="*/ 593 h 2980"/>
                    <a:gd name="T26" fmla="*/ 20 w 829"/>
                    <a:gd name="T27" fmla="*/ 987 h 2980"/>
                    <a:gd name="T28" fmla="*/ 2 w 829"/>
                    <a:gd name="T29" fmla="*/ 1262 h 2980"/>
                    <a:gd name="T30" fmla="*/ 28 w 829"/>
                    <a:gd name="T31" fmla="*/ 1322 h 2980"/>
                    <a:gd name="T32" fmla="*/ 79 w 829"/>
                    <a:gd name="T33" fmla="*/ 1331 h 2980"/>
                    <a:gd name="T34" fmla="*/ 86 w 829"/>
                    <a:gd name="T35" fmla="*/ 1311 h 2980"/>
                    <a:gd name="T36" fmla="*/ 73 w 829"/>
                    <a:gd name="T37" fmla="*/ 1178 h 2980"/>
                    <a:gd name="T38" fmla="*/ 145 w 829"/>
                    <a:gd name="T39" fmla="*/ 705 h 2980"/>
                    <a:gd name="T40" fmla="*/ 127 w 829"/>
                    <a:gd name="T41" fmla="*/ 930 h 2980"/>
                    <a:gd name="T42" fmla="*/ 122 w 829"/>
                    <a:gd name="T43" fmla="*/ 1420 h 2980"/>
                    <a:gd name="T44" fmla="*/ 192 w 829"/>
                    <a:gd name="T45" fmla="*/ 1968 h 2980"/>
                    <a:gd name="T46" fmla="*/ 227 w 829"/>
                    <a:gd name="T47" fmla="*/ 2238 h 2980"/>
                    <a:gd name="T48" fmla="*/ 206 w 829"/>
                    <a:gd name="T49" fmla="*/ 2324 h 2980"/>
                    <a:gd name="T50" fmla="*/ 305 w 829"/>
                    <a:gd name="T51" fmla="*/ 2325 h 2980"/>
                    <a:gd name="T52" fmla="*/ 321 w 829"/>
                    <a:gd name="T53" fmla="*/ 2220 h 2980"/>
                    <a:gd name="T54" fmla="*/ 299 w 829"/>
                    <a:gd name="T55" fmla="*/ 2071 h 2980"/>
                    <a:gd name="T56" fmla="*/ 314 w 829"/>
                    <a:gd name="T57" fmla="*/ 1557 h 2980"/>
                    <a:gd name="T58" fmla="*/ 314 w 829"/>
                    <a:gd name="T59" fmla="*/ 1245 h 2980"/>
                    <a:gd name="T60" fmla="*/ 339 w 829"/>
                    <a:gd name="T61" fmla="*/ 1244 h 2980"/>
                    <a:gd name="T62" fmla="*/ 337 w 829"/>
                    <a:gd name="T63" fmla="*/ 1557 h 2980"/>
                    <a:gd name="T64" fmla="*/ 353 w 829"/>
                    <a:gd name="T65" fmla="*/ 2071 h 2980"/>
                    <a:gd name="T66" fmla="*/ 331 w 829"/>
                    <a:gd name="T67" fmla="*/ 2220 h 2980"/>
                    <a:gd name="T68" fmla="*/ 346 w 829"/>
                    <a:gd name="T69" fmla="*/ 2325 h 2980"/>
                    <a:gd name="T70" fmla="*/ 446 w 829"/>
                    <a:gd name="T71" fmla="*/ 2324 h 2980"/>
                    <a:gd name="T72" fmla="*/ 425 w 829"/>
                    <a:gd name="T73" fmla="*/ 2238 h 2980"/>
                    <a:gd name="T74" fmla="*/ 460 w 829"/>
                    <a:gd name="T75" fmla="*/ 1968 h 2980"/>
                    <a:gd name="T76" fmla="*/ 530 w 829"/>
                    <a:gd name="T77" fmla="*/ 1420 h 2980"/>
                    <a:gd name="T78" fmla="*/ 525 w 829"/>
                    <a:gd name="T79" fmla="*/ 922 h 2980"/>
                    <a:gd name="T80" fmla="*/ 506 w 829"/>
                    <a:gd name="T81" fmla="*/ 705 h 2980"/>
                    <a:gd name="T82" fmla="*/ 579 w 829"/>
                    <a:gd name="T83" fmla="*/ 1178 h 2980"/>
                    <a:gd name="T84" fmla="*/ 565 w 829"/>
                    <a:gd name="T85" fmla="*/ 1311 h 2980"/>
                    <a:gd name="T86" fmla="*/ 573 w 829"/>
                    <a:gd name="T87" fmla="*/ 1331 h 2980"/>
                    <a:gd name="T88" fmla="*/ 624 w 829"/>
                    <a:gd name="T89" fmla="*/ 1322 h 2980"/>
                    <a:gd name="T90" fmla="*/ 649 w 829"/>
                    <a:gd name="T91" fmla="*/ 1262 h 2980"/>
                    <a:gd name="T92" fmla="*/ 212 w 829"/>
                    <a:gd name="T93" fmla="*/ 268 h 298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829"/>
                    <a:gd name="T142" fmla="*/ 0 h 2980"/>
                    <a:gd name="T143" fmla="*/ 829 w 829"/>
                    <a:gd name="T144" fmla="*/ 2980 h 298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829" h="2980">
                      <a:moveTo>
                        <a:pt x="825" y="1608"/>
                      </a:moveTo>
                      <a:cubicBezTo>
                        <a:pt x="822" y="1601"/>
                        <a:pt x="816" y="1555"/>
                        <a:pt x="809" y="1528"/>
                      </a:cubicBezTo>
                      <a:cubicBezTo>
                        <a:pt x="804" y="1506"/>
                        <a:pt x="798" y="1412"/>
                        <a:pt x="801" y="1369"/>
                      </a:cubicBezTo>
                      <a:cubicBezTo>
                        <a:pt x="804" y="1334"/>
                        <a:pt x="802" y="1281"/>
                        <a:pt x="803" y="1258"/>
                      </a:cubicBezTo>
                      <a:cubicBezTo>
                        <a:pt x="804" y="1129"/>
                        <a:pt x="783" y="1063"/>
                        <a:pt x="778" y="1039"/>
                      </a:cubicBezTo>
                      <a:cubicBezTo>
                        <a:pt x="773" y="1015"/>
                        <a:pt x="767" y="981"/>
                        <a:pt x="767" y="929"/>
                      </a:cubicBezTo>
                      <a:cubicBezTo>
                        <a:pt x="767" y="877"/>
                        <a:pt x="769" y="806"/>
                        <a:pt x="765" y="756"/>
                      </a:cubicBezTo>
                      <a:cubicBezTo>
                        <a:pt x="763" y="727"/>
                        <a:pt x="758" y="683"/>
                        <a:pt x="752" y="645"/>
                      </a:cubicBezTo>
                      <a:cubicBezTo>
                        <a:pt x="746" y="607"/>
                        <a:pt x="727" y="556"/>
                        <a:pt x="711" y="539"/>
                      </a:cubicBezTo>
                      <a:cubicBezTo>
                        <a:pt x="695" y="521"/>
                        <a:pt x="673" y="507"/>
                        <a:pt x="650" y="499"/>
                      </a:cubicBezTo>
                      <a:cubicBezTo>
                        <a:pt x="644" y="497"/>
                        <a:pt x="635" y="490"/>
                        <a:pt x="629" y="489"/>
                      </a:cubicBezTo>
                      <a:cubicBezTo>
                        <a:pt x="620" y="487"/>
                        <a:pt x="615" y="483"/>
                        <a:pt x="607" y="482"/>
                      </a:cubicBezTo>
                      <a:cubicBezTo>
                        <a:pt x="590" y="479"/>
                        <a:pt x="575" y="477"/>
                        <a:pt x="561" y="472"/>
                      </a:cubicBezTo>
                      <a:cubicBezTo>
                        <a:pt x="531" y="463"/>
                        <a:pt x="507" y="454"/>
                        <a:pt x="501" y="385"/>
                      </a:cubicBezTo>
                      <a:cubicBezTo>
                        <a:pt x="501" y="382"/>
                        <a:pt x="501" y="382"/>
                        <a:pt x="501" y="382"/>
                      </a:cubicBezTo>
                      <a:cubicBezTo>
                        <a:pt x="537" y="421"/>
                        <a:pt x="571" y="371"/>
                        <a:pt x="571" y="371"/>
                      </a:cubicBezTo>
                      <a:cubicBezTo>
                        <a:pt x="564" y="376"/>
                        <a:pt x="550" y="370"/>
                        <a:pt x="550" y="370"/>
                      </a:cubicBezTo>
                      <a:cubicBezTo>
                        <a:pt x="570" y="376"/>
                        <a:pt x="578" y="352"/>
                        <a:pt x="578" y="352"/>
                      </a:cubicBezTo>
                      <a:cubicBezTo>
                        <a:pt x="569" y="358"/>
                        <a:pt x="566" y="353"/>
                        <a:pt x="566" y="353"/>
                      </a:cubicBezTo>
                      <a:cubicBezTo>
                        <a:pt x="581" y="347"/>
                        <a:pt x="580" y="328"/>
                        <a:pt x="580" y="328"/>
                      </a:cubicBezTo>
                      <a:cubicBezTo>
                        <a:pt x="573" y="353"/>
                        <a:pt x="539" y="357"/>
                        <a:pt x="548" y="329"/>
                      </a:cubicBezTo>
                      <a:cubicBezTo>
                        <a:pt x="563" y="281"/>
                        <a:pt x="578" y="182"/>
                        <a:pt x="534" y="91"/>
                      </a:cubicBezTo>
                      <a:cubicBezTo>
                        <a:pt x="489" y="0"/>
                        <a:pt x="374" y="39"/>
                        <a:pt x="374" y="39"/>
                      </a:cubicBezTo>
                      <a:cubicBezTo>
                        <a:pt x="352" y="25"/>
                        <a:pt x="305" y="61"/>
                        <a:pt x="284" y="90"/>
                      </a:cubicBezTo>
                      <a:cubicBezTo>
                        <a:pt x="263" y="120"/>
                        <a:pt x="238" y="224"/>
                        <a:pt x="287" y="300"/>
                      </a:cubicBezTo>
                      <a:cubicBezTo>
                        <a:pt x="311" y="338"/>
                        <a:pt x="285" y="358"/>
                        <a:pt x="276" y="354"/>
                      </a:cubicBezTo>
                      <a:cubicBezTo>
                        <a:pt x="268" y="351"/>
                        <a:pt x="269" y="343"/>
                        <a:pt x="269" y="341"/>
                      </a:cubicBezTo>
                      <a:cubicBezTo>
                        <a:pt x="264" y="362"/>
                        <a:pt x="280" y="371"/>
                        <a:pt x="280" y="371"/>
                      </a:cubicBezTo>
                      <a:cubicBezTo>
                        <a:pt x="270" y="367"/>
                        <a:pt x="265" y="358"/>
                        <a:pt x="265" y="358"/>
                      </a:cubicBezTo>
                      <a:cubicBezTo>
                        <a:pt x="266" y="379"/>
                        <a:pt x="288" y="385"/>
                        <a:pt x="288" y="385"/>
                      </a:cubicBezTo>
                      <a:cubicBezTo>
                        <a:pt x="274" y="384"/>
                        <a:pt x="268" y="376"/>
                        <a:pt x="268" y="376"/>
                      </a:cubicBezTo>
                      <a:cubicBezTo>
                        <a:pt x="273" y="392"/>
                        <a:pt x="309" y="408"/>
                        <a:pt x="328" y="381"/>
                      </a:cubicBezTo>
                      <a:cubicBezTo>
                        <a:pt x="322" y="460"/>
                        <a:pt x="295" y="464"/>
                        <a:pt x="268" y="472"/>
                      </a:cubicBezTo>
                      <a:cubicBezTo>
                        <a:pt x="254" y="477"/>
                        <a:pt x="239" y="479"/>
                        <a:pt x="222" y="482"/>
                      </a:cubicBezTo>
                      <a:cubicBezTo>
                        <a:pt x="214" y="483"/>
                        <a:pt x="208" y="487"/>
                        <a:pt x="199" y="488"/>
                      </a:cubicBezTo>
                      <a:cubicBezTo>
                        <a:pt x="193" y="489"/>
                        <a:pt x="186" y="496"/>
                        <a:pt x="180" y="498"/>
                      </a:cubicBezTo>
                      <a:cubicBezTo>
                        <a:pt x="156" y="506"/>
                        <a:pt x="134" y="521"/>
                        <a:pt x="118" y="538"/>
                      </a:cubicBezTo>
                      <a:cubicBezTo>
                        <a:pt x="101" y="556"/>
                        <a:pt x="83" y="607"/>
                        <a:pt x="77" y="645"/>
                      </a:cubicBezTo>
                      <a:cubicBezTo>
                        <a:pt x="71" y="683"/>
                        <a:pt x="66" y="727"/>
                        <a:pt x="63" y="756"/>
                      </a:cubicBezTo>
                      <a:cubicBezTo>
                        <a:pt x="59" y="806"/>
                        <a:pt x="62" y="877"/>
                        <a:pt x="62" y="929"/>
                      </a:cubicBezTo>
                      <a:cubicBezTo>
                        <a:pt x="62" y="981"/>
                        <a:pt x="55" y="1015"/>
                        <a:pt x="50" y="1039"/>
                      </a:cubicBezTo>
                      <a:cubicBezTo>
                        <a:pt x="45" y="1063"/>
                        <a:pt x="25" y="1129"/>
                        <a:pt x="26" y="1258"/>
                      </a:cubicBezTo>
                      <a:cubicBezTo>
                        <a:pt x="26" y="1281"/>
                        <a:pt x="25" y="1334"/>
                        <a:pt x="27" y="1369"/>
                      </a:cubicBezTo>
                      <a:cubicBezTo>
                        <a:pt x="31" y="1412"/>
                        <a:pt x="25" y="1506"/>
                        <a:pt x="19" y="1528"/>
                      </a:cubicBezTo>
                      <a:cubicBezTo>
                        <a:pt x="13" y="1555"/>
                        <a:pt x="6" y="1601"/>
                        <a:pt x="3" y="1608"/>
                      </a:cubicBezTo>
                      <a:cubicBezTo>
                        <a:pt x="0" y="1614"/>
                        <a:pt x="6" y="1623"/>
                        <a:pt x="10" y="1630"/>
                      </a:cubicBezTo>
                      <a:cubicBezTo>
                        <a:pt x="13" y="1637"/>
                        <a:pt x="12" y="1643"/>
                        <a:pt x="17" y="1653"/>
                      </a:cubicBezTo>
                      <a:cubicBezTo>
                        <a:pt x="20" y="1660"/>
                        <a:pt x="31" y="1676"/>
                        <a:pt x="36" y="1685"/>
                      </a:cubicBezTo>
                      <a:cubicBezTo>
                        <a:pt x="41" y="1693"/>
                        <a:pt x="62" y="1704"/>
                        <a:pt x="79" y="1709"/>
                      </a:cubicBezTo>
                      <a:cubicBezTo>
                        <a:pt x="90" y="1714"/>
                        <a:pt x="111" y="1725"/>
                        <a:pt x="113" y="1720"/>
                      </a:cubicBezTo>
                      <a:cubicBezTo>
                        <a:pt x="117" y="1709"/>
                        <a:pt x="110" y="1701"/>
                        <a:pt x="101" y="1697"/>
                      </a:cubicBezTo>
                      <a:cubicBezTo>
                        <a:pt x="96" y="1694"/>
                        <a:pt x="111" y="1703"/>
                        <a:pt x="114" y="1693"/>
                      </a:cubicBezTo>
                      <a:cubicBezTo>
                        <a:pt x="115" y="1690"/>
                        <a:pt x="115" y="1688"/>
                        <a:pt x="113" y="1683"/>
                      </a:cubicBezTo>
                      <a:cubicBezTo>
                        <a:pt x="115" y="1677"/>
                        <a:pt x="113" y="1677"/>
                        <a:pt x="109" y="1671"/>
                      </a:cubicBezTo>
                      <a:cubicBezTo>
                        <a:pt x="117" y="1669"/>
                        <a:pt x="111" y="1636"/>
                        <a:pt x="108" y="1620"/>
                      </a:cubicBezTo>
                      <a:cubicBezTo>
                        <a:pt x="109" y="1608"/>
                        <a:pt x="110" y="1570"/>
                        <a:pt x="101" y="1543"/>
                      </a:cubicBezTo>
                      <a:cubicBezTo>
                        <a:pt x="95" y="1527"/>
                        <a:pt x="93" y="1511"/>
                        <a:pt x="93" y="1501"/>
                      </a:cubicBezTo>
                      <a:cubicBezTo>
                        <a:pt x="88" y="1477"/>
                        <a:pt x="115" y="1307"/>
                        <a:pt x="131" y="1259"/>
                      </a:cubicBezTo>
                      <a:cubicBezTo>
                        <a:pt x="161" y="1158"/>
                        <a:pt x="151" y="1071"/>
                        <a:pt x="154" y="1053"/>
                      </a:cubicBezTo>
                      <a:cubicBezTo>
                        <a:pt x="158" y="1035"/>
                        <a:pt x="178" y="941"/>
                        <a:pt x="184" y="899"/>
                      </a:cubicBezTo>
                      <a:cubicBezTo>
                        <a:pt x="185" y="900"/>
                        <a:pt x="185" y="900"/>
                        <a:pt x="185" y="900"/>
                      </a:cubicBezTo>
                      <a:cubicBezTo>
                        <a:pt x="188" y="951"/>
                        <a:pt x="183" y="1029"/>
                        <a:pt x="184" y="1055"/>
                      </a:cubicBezTo>
                      <a:cubicBezTo>
                        <a:pt x="186" y="1091"/>
                        <a:pt x="176" y="1157"/>
                        <a:pt x="161" y="1186"/>
                      </a:cubicBezTo>
                      <a:cubicBezTo>
                        <a:pt x="145" y="1215"/>
                        <a:pt x="138" y="1260"/>
                        <a:pt x="124" y="1341"/>
                      </a:cubicBezTo>
                      <a:cubicBezTo>
                        <a:pt x="111" y="1405"/>
                        <a:pt x="101" y="1472"/>
                        <a:pt x="112" y="1588"/>
                      </a:cubicBezTo>
                      <a:cubicBezTo>
                        <a:pt x="121" y="1669"/>
                        <a:pt x="135" y="1720"/>
                        <a:pt x="155" y="1810"/>
                      </a:cubicBezTo>
                      <a:cubicBezTo>
                        <a:pt x="174" y="1891"/>
                        <a:pt x="200" y="1998"/>
                        <a:pt x="211" y="2058"/>
                      </a:cubicBezTo>
                      <a:cubicBezTo>
                        <a:pt x="221" y="2118"/>
                        <a:pt x="236" y="2140"/>
                        <a:pt x="238" y="2179"/>
                      </a:cubicBezTo>
                      <a:cubicBezTo>
                        <a:pt x="241" y="2218"/>
                        <a:pt x="215" y="2402"/>
                        <a:pt x="244" y="2508"/>
                      </a:cubicBezTo>
                      <a:cubicBezTo>
                        <a:pt x="272" y="2615"/>
                        <a:pt x="285" y="2682"/>
                        <a:pt x="290" y="2708"/>
                      </a:cubicBezTo>
                      <a:cubicBezTo>
                        <a:pt x="303" y="2765"/>
                        <a:pt x="292" y="2771"/>
                        <a:pt x="297" y="2800"/>
                      </a:cubicBezTo>
                      <a:cubicBezTo>
                        <a:pt x="302" y="2828"/>
                        <a:pt x="303" y="2825"/>
                        <a:pt x="288" y="2853"/>
                      </a:cubicBezTo>
                      <a:cubicBezTo>
                        <a:pt x="275" y="2871"/>
                        <a:pt x="253" y="2910"/>
                        <a:pt x="246" y="2918"/>
                      </a:cubicBezTo>
                      <a:cubicBezTo>
                        <a:pt x="240" y="2927"/>
                        <a:pt x="243" y="2936"/>
                        <a:pt x="246" y="2941"/>
                      </a:cubicBezTo>
                      <a:cubicBezTo>
                        <a:pt x="241" y="2955"/>
                        <a:pt x="257" y="2962"/>
                        <a:pt x="262" y="2962"/>
                      </a:cubicBezTo>
                      <a:cubicBezTo>
                        <a:pt x="260" y="2978"/>
                        <a:pt x="289" y="2976"/>
                        <a:pt x="296" y="2969"/>
                      </a:cubicBezTo>
                      <a:cubicBezTo>
                        <a:pt x="304" y="2978"/>
                        <a:pt x="326" y="2978"/>
                        <a:pt x="334" y="2967"/>
                      </a:cubicBezTo>
                      <a:cubicBezTo>
                        <a:pt x="348" y="2980"/>
                        <a:pt x="373" y="2980"/>
                        <a:pt x="388" y="2964"/>
                      </a:cubicBezTo>
                      <a:cubicBezTo>
                        <a:pt x="404" y="2948"/>
                        <a:pt x="406" y="2933"/>
                        <a:pt x="404" y="2917"/>
                      </a:cubicBezTo>
                      <a:cubicBezTo>
                        <a:pt x="402" y="2902"/>
                        <a:pt x="406" y="2896"/>
                        <a:pt x="409" y="2877"/>
                      </a:cubicBezTo>
                      <a:cubicBezTo>
                        <a:pt x="412" y="2858"/>
                        <a:pt x="415" y="2843"/>
                        <a:pt x="408" y="2830"/>
                      </a:cubicBezTo>
                      <a:cubicBezTo>
                        <a:pt x="401" y="2816"/>
                        <a:pt x="400" y="2809"/>
                        <a:pt x="400" y="2796"/>
                      </a:cubicBezTo>
                      <a:cubicBezTo>
                        <a:pt x="400" y="2782"/>
                        <a:pt x="406" y="2761"/>
                        <a:pt x="397" y="2744"/>
                      </a:cubicBezTo>
                      <a:cubicBezTo>
                        <a:pt x="388" y="2726"/>
                        <a:pt x="378" y="2685"/>
                        <a:pt x="380" y="2640"/>
                      </a:cubicBezTo>
                      <a:cubicBezTo>
                        <a:pt x="381" y="2595"/>
                        <a:pt x="414" y="2343"/>
                        <a:pt x="400" y="2257"/>
                      </a:cubicBezTo>
                      <a:cubicBezTo>
                        <a:pt x="386" y="2170"/>
                        <a:pt x="392" y="2153"/>
                        <a:pt x="395" y="2123"/>
                      </a:cubicBezTo>
                      <a:cubicBezTo>
                        <a:pt x="399" y="2094"/>
                        <a:pt x="407" y="2046"/>
                        <a:pt x="399" y="1984"/>
                      </a:cubicBezTo>
                      <a:cubicBezTo>
                        <a:pt x="396" y="1960"/>
                        <a:pt x="407" y="1862"/>
                        <a:pt x="408" y="1760"/>
                      </a:cubicBezTo>
                      <a:cubicBezTo>
                        <a:pt x="409" y="1694"/>
                        <a:pt x="417" y="1606"/>
                        <a:pt x="399" y="1588"/>
                      </a:cubicBezTo>
                      <a:cubicBezTo>
                        <a:pt x="399" y="1587"/>
                        <a:pt x="399" y="1587"/>
                        <a:pt x="399" y="1587"/>
                      </a:cubicBezTo>
                      <a:cubicBezTo>
                        <a:pt x="404" y="1589"/>
                        <a:pt x="409" y="1590"/>
                        <a:pt x="413" y="1590"/>
                      </a:cubicBezTo>
                      <a:cubicBezTo>
                        <a:pt x="414" y="1590"/>
                        <a:pt x="414" y="1590"/>
                        <a:pt x="414" y="1590"/>
                      </a:cubicBezTo>
                      <a:cubicBezTo>
                        <a:pt x="419" y="1590"/>
                        <a:pt x="425" y="1589"/>
                        <a:pt x="431" y="1586"/>
                      </a:cubicBezTo>
                      <a:cubicBezTo>
                        <a:pt x="430" y="1588"/>
                        <a:pt x="430" y="1588"/>
                        <a:pt x="430" y="1588"/>
                      </a:cubicBezTo>
                      <a:cubicBezTo>
                        <a:pt x="412" y="1606"/>
                        <a:pt x="418" y="1694"/>
                        <a:pt x="418" y="1759"/>
                      </a:cubicBezTo>
                      <a:cubicBezTo>
                        <a:pt x="419" y="1861"/>
                        <a:pt x="432" y="1960"/>
                        <a:pt x="429" y="1984"/>
                      </a:cubicBezTo>
                      <a:cubicBezTo>
                        <a:pt x="421" y="2046"/>
                        <a:pt x="430" y="2094"/>
                        <a:pt x="434" y="2123"/>
                      </a:cubicBezTo>
                      <a:cubicBezTo>
                        <a:pt x="437" y="2153"/>
                        <a:pt x="442" y="2170"/>
                        <a:pt x="428" y="2257"/>
                      </a:cubicBezTo>
                      <a:cubicBezTo>
                        <a:pt x="414" y="2343"/>
                        <a:pt x="447" y="2595"/>
                        <a:pt x="449" y="2640"/>
                      </a:cubicBezTo>
                      <a:cubicBezTo>
                        <a:pt x="451" y="2685"/>
                        <a:pt x="440" y="2726"/>
                        <a:pt x="432" y="2744"/>
                      </a:cubicBezTo>
                      <a:cubicBezTo>
                        <a:pt x="423" y="2761"/>
                        <a:pt x="428" y="2782"/>
                        <a:pt x="428" y="2796"/>
                      </a:cubicBezTo>
                      <a:cubicBezTo>
                        <a:pt x="428" y="2809"/>
                        <a:pt x="428" y="2816"/>
                        <a:pt x="421" y="2830"/>
                      </a:cubicBezTo>
                      <a:cubicBezTo>
                        <a:pt x="414" y="2843"/>
                        <a:pt x="416" y="2858"/>
                        <a:pt x="420" y="2877"/>
                      </a:cubicBezTo>
                      <a:cubicBezTo>
                        <a:pt x="423" y="2896"/>
                        <a:pt x="427" y="2902"/>
                        <a:pt x="425" y="2917"/>
                      </a:cubicBezTo>
                      <a:cubicBezTo>
                        <a:pt x="423" y="2933"/>
                        <a:pt x="425" y="2948"/>
                        <a:pt x="440" y="2964"/>
                      </a:cubicBezTo>
                      <a:cubicBezTo>
                        <a:pt x="456" y="2980"/>
                        <a:pt x="480" y="2980"/>
                        <a:pt x="494" y="2967"/>
                      </a:cubicBezTo>
                      <a:cubicBezTo>
                        <a:pt x="503" y="2978"/>
                        <a:pt x="525" y="2978"/>
                        <a:pt x="533" y="2969"/>
                      </a:cubicBezTo>
                      <a:cubicBezTo>
                        <a:pt x="540" y="2976"/>
                        <a:pt x="569" y="2978"/>
                        <a:pt x="567" y="2962"/>
                      </a:cubicBezTo>
                      <a:cubicBezTo>
                        <a:pt x="572" y="2962"/>
                        <a:pt x="587" y="2955"/>
                        <a:pt x="582" y="2941"/>
                      </a:cubicBezTo>
                      <a:cubicBezTo>
                        <a:pt x="586" y="2936"/>
                        <a:pt x="589" y="2927"/>
                        <a:pt x="582" y="2918"/>
                      </a:cubicBezTo>
                      <a:cubicBezTo>
                        <a:pt x="575" y="2910"/>
                        <a:pt x="554" y="2871"/>
                        <a:pt x="541" y="2853"/>
                      </a:cubicBezTo>
                      <a:cubicBezTo>
                        <a:pt x="526" y="2825"/>
                        <a:pt x="527" y="2828"/>
                        <a:pt x="532" y="2800"/>
                      </a:cubicBezTo>
                      <a:cubicBezTo>
                        <a:pt x="537" y="2771"/>
                        <a:pt x="526" y="2765"/>
                        <a:pt x="538" y="2708"/>
                      </a:cubicBezTo>
                      <a:cubicBezTo>
                        <a:pt x="544" y="2682"/>
                        <a:pt x="557" y="2615"/>
                        <a:pt x="585" y="2508"/>
                      </a:cubicBezTo>
                      <a:cubicBezTo>
                        <a:pt x="614" y="2402"/>
                        <a:pt x="588" y="2218"/>
                        <a:pt x="590" y="2179"/>
                      </a:cubicBezTo>
                      <a:cubicBezTo>
                        <a:pt x="593" y="2140"/>
                        <a:pt x="610" y="2113"/>
                        <a:pt x="620" y="2054"/>
                      </a:cubicBezTo>
                      <a:cubicBezTo>
                        <a:pt x="630" y="1994"/>
                        <a:pt x="655" y="1891"/>
                        <a:pt x="674" y="1810"/>
                      </a:cubicBezTo>
                      <a:cubicBezTo>
                        <a:pt x="694" y="1720"/>
                        <a:pt x="710" y="1670"/>
                        <a:pt x="719" y="1589"/>
                      </a:cubicBezTo>
                      <a:cubicBezTo>
                        <a:pt x="730" y="1474"/>
                        <a:pt x="720" y="1404"/>
                        <a:pt x="708" y="1340"/>
                      </a:cubicBezTo>
                      <a:cubicBezTo>
                        <a:pt x="694" y="1259"/>
                        <a:pt x="682" y="1204"/>
                        <a:pt x="667" y="1175"/>
                      </a:cubicBezTo>
                      <a:cubicBezTo>
                        <a:pt x="651" y="1146"/>
                        <a:pt x="646" y="1089"/>
                        <a:pt x="648" y="1053"/>
                      </a:cubicBezTo>
                      <a:cubicBezTo>
                        <a:pt x="649" y="1026"/>
                        <a:pt x="641" y="949"/>
                        <a:pt x="644" y="898"/>
                      </a:cubicBezTo>
                      <a:cubicBezTo>
                        <a:pt x="644" y="898"/>
                        <a:pt x="644" y="898"/>
                        <a:pt x="644" y="898"/>
                      </a:cubicBezTo>
                      <a:cubicBezTo>
                        <a:pt x="650" y="940"/>
                        <a:pt x="671" y="1035"/>
                        <a:pt x="674" y="1053"/>
                      </a:cubicBezTo>
                      <a:cubicBezTo>
                        <a:pt x="678" y="1071"/>
                        <a:pt x="668" y="1158"/>
                        <a:pt x="698" y="1259"/>
                      </a:cubicBezTo>
                      <a:cubicBezTo>
                        <a:pt x="713" y="1307"/>
                        <a:pt x="740" y="1477"/>
                        <a:pt x="736" y="1501"/>
                      </a:cubicBezTo>
                      <a:cubicBezTo>
                        <a:pt x="736" y="1511"/>
                        <a:pt x="733" y="1527"/>
                        <a:pt x="728" y="1543"/>
                      </a:cubicBezTo>
                      <a:cubicBezTo>
                        <a:pt x="719" y="1570"/>
                        <a:pt x="720" y="1608"/>
                        <a:pt x="721" y="1620"/>
                      </a:cubicBezTo>
                      <a:cubicBezTo>
                        <a:pt x="717" y="1636"/>
                        <a:pt x="712" y="1669"/>
                        <a:pt x="719" y="1671"/>
                      </a:cubicBezTo>
                      <a:cubicBezTo>
                        <a:pt x="715" y="1677"/>
                        <a:pt x="714" y="1677"/>
                        <a:pt x="716" y="1683"/>
                      </a:cubicBezTo>
                      <a:cubicBezTo>
                        <a:pt x="713" y="1688"/>
                        <a:pt x="713" y="1690"/>
                        <a:pt x="714" y="1693"/>
                      </a:cubicBezTo>
                      <a:cubicBezTo>
                        <a:pt x="718" y="1703"/>
                        <a:pt x="733" y="1694"/>
                        <a:pt x="728" y="1697"/>
                      </a:cubicBezTo>
                      <a:cubicBezTo>
                        <a:pt x="719" y="1701"/>
                        <a:pt x="712" y="1709"/>
                        <a:pt x="716" y="1720"/>
                      </a:cubicBezTo>
                      <a:cubicBezTo>
                        <a:pt x="718" y="1725"/>
                        <a:pt x="739" y="1714"/>
                        <a:pt x="750" y="1709"/>
                      </a:cubicBezTo>
                      <a:cubicBezTo>
                        <a:pt x="767" y="1704"/>
                        <a:pt x="787" y="1693"/>
                        <a:pt x="793" y="1685"/>
                      </a:cubicBezTo>
                      <a:cubicBezTo>
                        <a:pt x="798" y="1676"/>
                        <a:pt x="809" y="1660"/>
                        <a:pt x="812" y="1653"/>
                      </a:cubicBezTo>
                      <a:cubicBezTo>
                        <a:pt x="816" y="1643"/>
                        <a:pt x="815" y="1637"/>
                        <a:pt x="819" y="1630"/>
                      </a:cubicBezTo>
                      <a:cubicBezTo>
                        <a:pt x="822" y="1623"/>
                        <a:pt x="829" y="1614"/>
                        <a:pt x="825" y="1608"/>
                      </a:cubicBezTo>
                      <a:close/>
                      <a:moveTo>
                        <a:pt x="269" y="341"/>
                      </a:moveTo>
                      <a:cubicBezTo>
                        <a:pt x="269" y="341"/>
                        <a:pt x="269" y="340"/>
                        <a:pt x="269" y="340"/>
                      </a:cubicBezTo>
                      <a:cubicBezTo>
                        <a:pt x="269" y="340"/>
                        <a:pt x="269" y="341"/>
                        <a:pt x="269" y="341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" name="Freeform 23"/>
                <p:cNvSpPr>
                  <a:spLocks noEditPoints="1"/>
                </p:cNvSpPr>
                <p:nvPr/>
              </p:nvSpPr>
              <p:spPr bwMode="auto">
                <a:xfrm>
                  <a:off x="2832" y="705"/>
                  <a:ext cx="652" cy="2338"/>
                </a:xfrm>
                <a:custGeom>
                  <a:avLst/>
                  <a:gdLst>
                    <a:gd name="T0" fmla="*/ 630 w 829"/>
                    <a:gd name="T1" fmla="*/ 1074 h 2980"/>
                    <a:gd name="T2" fmla="*/ 603 w 829"/>
                    <a:gd name="T3" fmla="*/ 729 h 2980"/>
                    <a:gd name="T4" fmla="*/ 559 w 829"/>
                    <a:gd name="T5" fmla="*/ 423 h 2980"/>
                    <a:gd name="T6" fmla="*/ 477 w 829"/>
                    <a:gd name="T7" fmla="*/ 378 h 2980"/>
                    <a:gd name="T8" fmla="*/ 449 w 829"/>
                    <a:gd name="T9" fmla="*/ 291 h 2980"/>
                    <a:gd name="T10" fmla="*/ 445 w 829"/>
                    <a:gd name="T11" fmla="*/ 277 h 2980"/>
                    <a:gd name="T12" fmla="*/ 420 w 829"/>
                    <a:gd name="T13" fmla="*/ 71 h 2980"/>
                    <a:gd name="T14" fmla="*/ 226 w 829"/>
                    <a:gd name="T15" fmla="*/ 235 h 2980"/>
                    <a:gd name="T16" fmla="*/ 220 w 829"/>
                    <a:gd name="T17" fmla="*/ 291 h 2980"/>
                    <a:gd name="T18" fmla="*/ 211 w 829"/>
                    <a:gd name="T19" fmla="*/ 295 h 2980"/>
                    <a:gd name="T20" fmla="*/ 175 w 829"/>
                    <a:gd name="T21" fmla="*/ 378 h 2980"/>
                    <a:gd name="T22" fmla="*/ 93 w 829"/>
                    <a:gd name="T23" fmla="*/ 422 h 2980"/>
                    <a:gd name="T24" fmla="*/ 49 w 829"/>
                    <a:gd name="T25" fmla="*/ 729 h 2980"/>
                    <a:gd name="T26" fmla="*/ 21 w 829"/>
                    <a:gd name="T27" fmla="*/ 1074 h 2980"/>
                    <a:gd name="T28" fmla="*/ 8 w 829"/>
                    <a:gd name="T29" fmla="*/ 1279 h 2980"/>
                    <a:gd name="T30" fmla="*/ 62 w 829"/>
                    <a:gd name="T31" fmla="*/ 1341 h 2980"/>
                    <a:gd name="T32" fmla="*/ 90 w 829"/>
                    <a:gd name="T33" fmla="*/ 1328 h 2980"/>
                    <a:gd name="T34" fmla="*/ 85 w 829"/>
                    <a:gd name="T35" fmla="*/ 1271 h 2980"/>
                    <a:gd name="T36" fmla="*/ 103 w 829"/>
                    <a:gd name="T37" fmla="*/ 988 h 2980"/>
                    <a:gd name="T38" fmla="*/ 146 w 829"/>
                    <a:gd name="T39" fmla="*/ 706 h 2980"/>
                    <a:gd name="T40" fmla="*/ 98 w 829"/>
                    <a:gd name="T41" fmla="*/ 1052 h 2980"/>
                    <a:gd name="T42" fmla="*/ 166 w 829"/>
                    <a:gd name="T43" fmla="*/ 1615 h 2980"/>
                    <a:gd name="T44" fmla="*/ 228 w 829"/>
                    <a:gd name="T45" fmla="*/ 2125 h 2980"/>
                    <a:gd name="T46" fmla="*/ 193 w 829"/>
                    <a:gd name="T47" fmla="*/ 2289 h 2980"/>
                    <a:gd name="T48" fmla="*/ 233 w 829"/>
                    <a:gd name="T49" fmla="*/ 2329 h 2980"/>
                    <a:gd name="T50" fmla="*/ 318 w 829"/>
                    <a:gd name="T51" fmla="*/ 2289 h 2980"/>
                    <a:gd name="T52" fmla="*/ 315 w 829"/>
                    <a:gd name="T53" fmla="*/ 2194 h 2980"/>
                    <a:gd name="T54" fmla="*/ 315 w 829"/>
                    <a:gd name="T55" fmla="*/ 1771 h 2980"/>
                    <a:gd name="T56" fmla="*/ 321 w 829"/>
                    <a:gd name="T57" fmla="*/ 1381 h 2980"/>
                    <a:gd name="T58" fmla="*/ 325 w 829"/>
                    <a:gd name="T59" fmla="*/ 1247 h 2980"/>
                    <a:gd name="T60" fmla="*/ 338 w 829"/>
                    <a:gd name="T61" fmla="*/ 1246 h 2980"/>
                    <a:gd name="T62" fmla="*/ 341 w 829"/>
                    <a:gd name="T63" fmla="*/ 1666 h 2980"/>
                    <a:gd name="T64" fmla="*/ 340 w 829"/>
                    <a:gd name="T65" fmla="*/ 2153 h 2980"/>
                    <a:gd name="T66" fmla="*/ 330 w 829"/>
                    <a:gd name="T67" fmla="*/ 2257 h 2980"/>
                    <a:gd name="T68" fmla="*/ 389 w 829"/>
                    <a:gd name="T69" fmla="*/ 2328 h 2980"/>
                    <a:gd name="T70" fmla="*/ 458 w 829"/>
                    <a:gd name="T71" fmla="*/ 2307 h 2980"/>
                    <a:gd name="T72" fmla="*/ 418 w 829"/>
                    <a:gd name="T73" fmla="*/ 2197 h 2980"/>
                    <a:gd name="T74" fmla="*/ 464 w 829"/>
                    <a:gd name="T75" fmla="*/ 1710 h 2980"/>
                    <a:gd name="T76" fmla="*/ 565 w 829"/>
                    <a:gd name="T77" fmla="*/ 1247 h 2980"/>
                    <a:gd name="T78" fmla="*/ 510 w 829"/>
                    <a:gd name="T79" fmla="*/ 826 h 2980"/>
                    <a:gd name="T80" fmla="*/ 530 w 829"/>
                    <a:gd name="T81" fmla="*/ 826 h 2980"/>
                    <a:gd name="T82" fmla="*/ 573 w 829"/>
                    <a:gd name="T83" fmla="*/ 1211 h 2980"/>
                    <a:gd name="T84" fmla="*/ 563 w 829"/>
                    <a:gd name="T85" fmla="*/ 1320 h 2980"/>
                    <a:gd name="T86" fmla="*/ 563 w 829"/>
                    <a:gd name="T87" fmla="*/ 1349 h 2980"/>
                    <a:gd name="T88" fmla="*/ 639 w 829"/>
                    <a:gd name="T89" fmla="*/ 1297 h 2980"/>
                    <a:gd name="T90" fmla="*/ 212 w 829"/>
                    <a:gd name="T91" fmla="*/ 268 h 298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29"/>
                    <a:gd name="T139" fmla="*/ 0 h 2980"/>
                    <a:gd name="T140" fmla="*/ 829 w 829"/>
                    <a:gd name="T141" fmla="*/ 2980 h 298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29" h="2980">
                      <a:moveTo>
                        <a:pt x="825" y="1608"/>
                      </a:moveTo>
                      <a:cubicBezTo>
                        <a:pt x="822" y="1601"/>
                        <a:pt x="816" y="1555"/>
                        <a:pt x="809" y="1528"/>
                      </a:cubicBezTo>
                      <a:cubicBezTo>
                        <a:pt x="804" y="1506"/>
                        <a:pt x="798" y="1412"/>
                        <a:pt x="801" y="1369"/>
                      </a:cubicBezTo>
                      <a:cubicBezTo>
                        <a:pt x="804" y="1334"/>
                        <a:pt x="802" y="1281"/>
                        <a:pt x="803" y="1258"/>
                      </a:cubicBezTo>
                      <a:cubicBezTo>
                        <a:pt x="804" y="1129"/>
                        <a:pt x="783" y="1063"/>
                        <a:pt x="778" y="1039"/>
                      </a:cubicBezTo>
                      <a:cubicBezTo>
                        <a:pt x="773" y="1015"/>
                        <a:pt x="767" y="981"/>
                        <a:pt x="767" y="929"/>
                      </a:cubicBezTo>
                      <a:cubicBezTo>
                        <a:pt x="767" y="877"/>
                        <a:pt x="769" y="806"/>
                        <a:pt x="765" y="756"/>
                      </a:cubicBezTo>
                      <a:cubicBezTo>
                        <a:pt x="763" y="727"/>
                        <a:pt x="758" y="683"/>
                        <a:pt x="752" y="645"/>
                      </a:cubicBezTo>
                      <a:cubicBezTo>
                        <a:pt x="746" y="607"/>
                        <a:pt x="727" y="556"/>
                        <a:pt x="711" y="539"/>
                      </a:cubicBezTo>
                      <a:cubicBezTo>
                        <a:pt x="695" y="521"/>
                        <a:pt x="673" y="507"/>
                        <a:pt x="650" y="499"/>
                      </a:cubicBezTo>
                      <a:cubicBezTo>
                        <a:pt x="644" y="497"/>
                        <a:pt x="635" y="490"/>
                        <a:pt x="629" y="489"/>
                      </a:cubicBezTo>
                      <a:cubicBezTo>
                        <a:pt x="620" y="487"/>
                        <a:pt x="615" y="483"/>
                        <a:pt x="607" y="482"/>
                      </a:cubicBezTo>
                      <a:cubicBezTo>
                        <a:pt x="590" y="479"/>
                        <a:pt x="575" y="474"/>
                        <a:pt x="561" y="472"/>
                      </a:cubicBezTo>
                      <a:cubicBezTo>
                        <a:pt x="499" y="464"/>
                        <a:pt x="501" y="382"/>
                        <a:pt x="501" y="382"/>
                      </a:cubicBezTo>
                      <a:cubicBezTo>
                        <a:pt x="537" y="421"/>
                        <a:pt x="571" y="371"/>
                        <a:pt x="571" y="371"/>
                      </a:cubicBezTo>
                      <a:cubicBezTo>
                        <a:pt x="564" y="376"/>
                        <a:pt x="550" y="370"/>
                        <a:pt x="550" y="370"/>
                      </a:cubicBezTo>
                      <a:cubicBezTo>
                        <a:pt x="570" y="376"/>
                        <a:pt x="578" y="352"/>
                        <a:pt x="578" y="352"/>
                      </a:cubicBezTo>
                      <a:cubicBezTo>
                        <a:pt x="569" y="358"/>
                        <a:pt x="566" y="353"/>
                        <a:pt x="566" y="353"/>
                      </a:cubicBezTo>
                      <a:cubicBezTo>
                        <a:pt x="581" y="347"/>
                        <a:pt x="580" y="328"/>
                        <a:pt x="580" y="328"/>
                      </a:cubicBezTo>
                      <a:cubicBezTo>
                        <a:pt x="573" y="353"/>
                        <a:pt x="539" y="357"/>
                        <a:pt x="548" y="329"/>
                      </a:cubicBezTo>
                      <a:cubicBezTo>
                        <a:pt x="563" y="281"/>
                        <a:pt x="578" y="182"/>
                        <a:pt x="534" y="91"/>
                      </a:cubicBezTo>
                      <a:cubicBezTo>
                        <a:pt x="489" y="0"/>
                        <a:pt x="374" y="39"/>
                        <a:pt x="374" y="39"/>
                      </a:cubicBezTo>
                      <a:cubicBezTo>
                        <a:pt x="352" y="25"/>
                        <a:pt x="305" y="61"/>
                        <a:pt x="284" y="90"/>
                      </a:cubicBezTo>
                      <a:cubicBezTo>
                        <a:pt x="263" y="120"/>
                        <a:pt x="238" y="224"/>
                        <a:pt x="287" y="300"/>
                      </a:cubicBezTo>
                      <a:cubicBezTo>
                        <a:pt x="311" y="338"/>
                        <a:pt x="285" y="358"/>
                        <a:pt x="276" y="354"/>
                      </a:cubicBezTo>
                      <a:cubicBezTo>
                        <a:pt x="268" y="351"/>
                        <a:pt x="269" y="343"/>
                        <a:pt x="269" y="341"/>
                      </a:cubicBezTo>
                      <a:cubicBezTo>
                        <a:pt x="264" y="362"/>
                        <a:pt x="280" y="371"/>
                        <a:pt x="280" y="371"/>
                      </a:cubicBezTo>
                      <a:cubicBezTo>
                        <a:pt x="270" y="367"/>
                        <a:pt x="265" y="358"/>
                        <a:pt x="265" y="358"/>
                      </a:cubicBezTo>
                      <a:cubicBezTo>
                        <a:pt x="266" y="379"/>
                        <a:pt x="288" y="385"/>
                        <a:pt x="288" y="385"/>
                      </a:cubicBezTo>
                      <a:cubicBezTo>
                        <a:pt x="274" y="384"/>
                        <a:pt x="268" y="376"/>
                        <a:pt x="268" y="376"/>
                      </a:cubicBezTo>
                      <a:cubicBezTo>
                        <a:pt x="273" y="392"/>
                        <a:pt x="309" y="408"/>
                        <a:pt x="328" y="381"/>
                      </a:cubicBezTo>
                      <a:cubicBezTo>
                        <a:pt x="322" y="460"/>
                        <a:pt x="295" y="464"/>
                        <a:pt x="268" y="472"/>
                      </a:cubicBezTo>
                      <a:cubicBezTo>
                        <a:pt x="254" y="477"/>
                        <a:pt x="239" y="479"/>
                        <a:pt x="222" y="482"/>
                      </a:cubicBezTo>
                      <a:cubicBezTo>
                        <a:pt x="214" y="483"/>
                        <a:pt x="208" y="487"/>
                        <a:pt x="199" y="488"/>
                      </a:cubicBezTo>
                      <a:cubicBezTo>
                        <a:pt x="193" y="489"/>
                        <a:pt x="186" y="496"/>
                        <a:pt x="180" y="498"/>
                      </a:cubicBezTo>
                      <a:cubicBezTo>
                        <a:pt x="156" y="506"/>
                        <a:pt x="134" y="521"/>
                        <a:pt x="118" y="538"/>
                      </a:cubicBezTo>
                      <a:cubicBezTo>
                        <a:pt x="101" y="556"/>
                        <a:pt x="83" y="607"/>
                        <a:pt x="77" y="645"/>
                      </a:cubicBezTo>
                      <a:cubicBezTo>
                        <a:pt x="71" y="683"/>
                        <a:pt x="66" y="727"/>
                        <a:pt x="63" y="756"/>
                      </a:cubicBezTo>
                      <a:cubicBezTo>
                        <a:pt x="59" y="806"/>
                        <a:pt x="62" y="877"/>
                        <a:pt x="62" y="929"/>
                      </a:cubicBezTo>
                      <a:cubicBezTo>
                        <a:pt x="62" y="981"/>
                        <a:pt x="55" y="1015"/>
                        <a:pt x="50" y="1039"/>
                      </a:cubicBezTo>
                      <a:cubicBezTo>
                        <a:pt x="45" y="1063"/>
                        <a:pt x="25" y="1129"/>
                        <a:pt x="26" y="1258"/>
                      </a:cubicBezTo>
                      <a:cubicBezTo>
                        <a:pt x="26" y="1281"/>
                        <a:pt x="25" y="1334"/>
                        <a:pt x="27" y="1369"/>
                      </a:cubicBezTo>
                      <a:cubicBezTo>
                        <a:pt x="31" y="1412"/>
                        <a:pt x="25" y="1506"/>
                        <a:pt x="19" y="1528"/>
                      </a:cubicBezTo>
                      <a:cubicBezTo>
                        <a:pt x="13" y="1555"/>
                        <a:pt x="6" y="1601"/>
                        <a:pt x="3" y="1608"/>
                      </a:cubicBezTo>
                      <a:cubicBezTo>
                        <a:pt x="0" y="1614"/>
                        <a:pt x="6" y="1623"/>
                        <a:pt x="10" y="1630"/>
                      </a:cubicBezTo>
                      <a:cubicBezTo>
                        <a:pt x="13" y="1637"/>
                        <a:pt x="12" y="1643"/>
                        <a:pt x="17" y="1653"/>
                      </a:cubicBezTo>
                      <a:cubicBezTo>
                        <a:pt x="20" y="1660"/>
                        <a:pt x="31" y="1676"/>
                        <a:pt x="36" y="1685"/>
                      </a:cubicBezTo>
                      <a:cubicBezTo>
                        <a:pt x="41" y="1693"/>
                        <a:pt x="62" y="1704"/>
                        <a:pt x="79" y="1709"/>
                      </a:cubicBezTo>
                      <a:cubicBezTo>
                        <a:pt x="90" y="1714"/>
                        <a:pt x="111" y="1725"/>
                        <a:pt x="113" y="1720"/>
                      </a:cubicBezTo>
                      <a:cubicBezTo>
                        <a:pt x="117" y="1709"/>
                        <a:pt x="110" y="1701"/>
                        <a:pt x="101" y="1697"/>
                      </a:cubicBezTo>
                      <a:cubicBezTo>
                        <a:pt x="96" y="1694"/>
                        <a:pt x="111" y="1703"/>
                        <a:pt x="114" y="1693"/>
                      </a:cubicBezTo>
                      <a:cubicBezTo>
                        <a:pt x="115" y="1690"/>
                        <a:pt x="115" y="1688"/>
                        <a:pt x="113" y="1683"/>
                      </a:cubicBezTo>
                      <a:cubicBezTo>
                        <a:pt x="115" y="1677"/>
                        <a:pt x="113" y="1677"/>
                        <a:pt x="109" y="1671"/>
                      </a:cubicBezTo>
                      <a:cubicBezTo>
                        <a:pt x="117" y="1669"/>
                        <a:pt x="111" y="1636"/>
                        <a:pt x="108" y="1620"/>
                      </a:cubicBezTo>
                      <a:cubicBezTo>
                        <a:pt x="109" y="1608"/>
                        <a:pt x="110" y="1570"/>
                        <a:pt x="101" y="1543"/>
                      </a:cubicBezTo>
                      <a:cubicBezTo>
                        <a:pt x="95" y="1527"/>
                        <a:pt x="93" y="1511"/>
                        <a:pt x="93" y="1501"/>
                      </a:cubicBezTo>
                      <a:cubicBezTo>
                        <a:pt x="88" y="1477"/>
                        <a:pt x="115" y="1307"/>
                        <a:pt x="131" y="1259"/>
                      </a:cubicBezTo>
                      <a:cubicBezTo>
                        <a:pt x="161" y="1158"/>
                        <a:pt x="151" y="1071"/>
                        <a:pt x="154" y="1053"/>
                      </a:cubicBezTo>
                      <a:cubicBezTo>
                        <a:pt x="158" y="1035"/>
                        <a:pt x="178" y="941"/>
                        <a:pt x="184" y="899"/>
                      </a:cubicBezTo>
                      <a:cubicBezTo>
                        <a:pt x="185" y="900"/>
                        <a:pt x="185" y="900"/>
                        <a:pt x="185" y="900"/>
                      </a:cubicBezTo>
                      <a:cubicBezTo>
                        <a:pt x="188" y="951"/>
                        <a:pt x="183" y="1029"/>
                        <a:pt x="184" y="1055"/>
                      </a:cubicBezTo>
                      <a:cubicBezTo>
                        <a:pt x="186" y="1091"/>
                        <a:pt x="176" y="1157"/>
                        <a:pt x="161" y="1186"/>
                      </a:cubicBezTo>
                      <a:cubicBezTo>
                        <a:pt x="145" y="1215"/>
                        <a:pt x="138" y="1260"/>
                        <a:pt x="124" y="1341"/>
                      </a:cubicBezTo>
                      <a:cubicBezTo>
                        <a:pt x="111" y="1405"/>
                        <a:pt x="101" y="1472"/>
                        <a:pt x="112" y="1588"/>
                      </a:cubicBezTo>
                      <a:cubicBezTo>
                        <a:pt x="121" y="1669"/>
                        <a:pt x="135" y="1720"/>
                        <a:pt x="155" y="1810"/>
                      </a:cubicBezTo>
                      <a:cubicBezTo>
                        <a:pt x="174" y="1891"/>
                        <a:pt x="200" y="1998"/>
                        <a:pt x="211" y="2058"/>
                      </a:cubicBezTo>
                      <a:cubicBezTo>
                        <a:pt x="221" y="2118"/>
                        <a:pt x="236" y="2140"/>
                        <a:pt x="238" y="2179"/>
                      </a:cubicBezTo>
                      <a:cubicBezTo>
                        <a:pt x="241" y="2218"/>
                        <a:pt x="215" y="2402"/>
                        <a:pt x="244" y="2508"/>
                      </a:cubicBezTo>
                      <a:cubicBezTo>
                        <a:pt x="272" y="2615"/>
                        <a:pt x="285" y="2682"/>
                        <a:pt x="290" y="2708"/>
                      </a:cubicBezTo>
                      <a:cubicBezTo>
                        <a:pt x="303" y="2765"/>
                        <a:pt x="292" y="2771"/>
                        <a:pt x="297" y="2800"/>
                      </a:cubicBezTo>
                      <a:cubicBezTo>
                        <a:pt x="302" y="2828"/>
                        <a:pt x="303" y="2825"/>
                        <a:pt x="288" y="2853"/>
                      </a:cubicBezTo>
                      <a:cubicBezTo>
                        <a:pt x="275" y="2871"/>
                        <a:pt x="253" y="2910"/>
                        <a:pt x="246" y="2918"/>
                      </a:cubicBezTo>
                      <a:cubicBezTo>
                        <a:pt x="240" y="2927"/>
                        <a:pt x="243" y="2936"/>
                        <a:pt x="246" y="2941"/>
                      </a:cubicBezTo>
                      <a:cubicBezTo>
                        <a:pt x="241" y="2955"/>
                        <a:pt x="257" y="2962"/>
                        <a:pt x="262" y="2962"/>
                      </a:cubicBezTo>
                      <a:cubicBezTo>
                        <a:pt x="260" y="2978"/>
                        <a:pt x="289" y="2976"/>
                        <a:pt x="296" y="2969"/>
                      </a:cubicBezTo>
                      <a:cubicBezTo>
                        <a:pt x="304" y="2978"/>
                        <a:pt x="326" y="2978"/>
                        <a:pt x="334" y="2967"/>
                      </a:cubicBezTo>
                      <a:cubicBezTo>
                        <a:pt x="348" y="2980"/>
                        <a:pt x="373" y="2980"/>
                        <a:pt x="388" y="2964"/>
                      </a:cubicBezTo>
                      <a:cubicBezTo>
                        <a:pt x="404" y="2948"/>
                        <a:pt x="406" y="2933"/>
                        <a:pt x="404" y="2917"/>
                      </a:cubicBezTo>
                      <a:cubicBezTo>
                        <a:pt x="402" y="2902"/>
                        <a:pt x="406" y="2896"/>
                        <a:pt x="409" y="2877"/>
                      </a:cubicBezTo>
                      <a:cubicBezTo>
                        <a:pt x="412" y="2858"/>
                        <a:pt x="415" y="2843"/>
                        <a:pt x="408" y="2830"/>
                      </a:cubicBezTo>
                      <a:cubicBezTo>
                        <a:pt x="401" y="2816"/>
                        <a:pt x="400" y="2809"/>
                        <a:pt x="400" y="2796"/>
                      </a:cubicBezTo>
                      <a:cubicBezTo>
                        <a:pt x="400" y="2782"/>
                        <a:pt x="406" y="2761"/>
                        <a:pt x="397" y="2744"/>
                      </a:cubicBezTo>
                      <a:cubicBezTo>
                        <a:pt x="388" y="2726"/>
                        <a:pt x="378" y="2685"/>
                        <a:pt x="380" y="2640"/>
                      </a:cubicBezTo>
                      <a:cubicBezTo>
                        <a:pt x="381" y="2595"/>
                        <a:pt x="414" y="2343"/>
                        <a:pt x="400" y="2257"/>
                      </a:cubicBezTo>
                      <a:cubicBezTo>
                        <a:pt x="386" y="2170"/>
                        <a:pt x="392" y="2153"/>
                        <a:pt x="395" y="2123"/>
                      </a:cubicBezTo>
                      <a:cubicBezTo>
                        <a:pt x="399" y="2094"/>
                        <a:pt x="407" y="2046"/>
                        <a:pt x="399" y="1984"/>
                      </a:cubicBezTo>
                      <a:cubicBezTo>
                        <a:pt x="396" y="1960"/>
                        <a:pt x="407" y="1862"/>
                        <a:pt x="408" y="1760"/>
                      </a:cubicBezTo>
                      <a:cubicBezTo>
                        <a:pt x="409" y="1694"/>
                        <a:pt x="417" y="1606"/>
                        <a:pt x="399" y="1588"/>
                      </a:cubicBezTo>
                      <a:cubicBezTo>
                        <a:pt x="399" y="1587"/>
                        <a:pt x="399" y="1587"/>
                        <a:pt x="399" y="1587"/>
                      </a:cubicBezTo>
                      <a:cubicBezTo>
                        <a:pt x="404" y="1589"/>
                        <a:pt x="409" y="1590"/>
                        <a:pt x="413" y="1590"/>
                      </a:cubicBezTo>
                      <a:cubicBezTo>
                        <a:pt x="414" y="1590"/>
                        <a:pt x="414" y="1590"/>
                        <a:pt x="414" y="1590"/>
                      </a:cubicBezTo>
                      <a:cubicBezTo>
                        <a:pt x="419" y="1590"/>
                        <a:pt x="425" y="1589"/>
                        <a:pt x="431" y="1586"/>
                      </a:cubicBezTo>
                      <a:cubicBezTo>
                        <a:pt x="430" y="1588"/>
                        <a:pt x="430" y="1588"/>
                        <a:pt x="430" y="1588"/>
                      </a:cubicBezTo>
                      <a:cubicBezTo>
                        <a:pt x="412" y="1606"/>
                        <a:pt x="418" y="1694"/>
                        <a:pt x="418" y="1759"/>
                      </a:cubicBezTo>
                      <a:cubicBezTo>
                        <a:pt x="419" y="1861"/>
                        <a:pt x="432" y="1960"/>
                        <a:pt x="429" y="1984"/>
                      </a:cubicBezTo>
                      <a:cubicBezTo>
                        <a:pt x="421" y="2046"/>
                        <a:pt x="430" y="2094"/>
                        <a:pt x="434" y="2123"/>
                      </a:cubicBezTo>
                      <a:cubicBezTo>
                        <a:pt x="437" y="2153"/>
                        <a:pt x="442" y="2170"/>
                        <a:pt x="428" y="2257"/>
                      </a:cubicBezTo>
                      <a:cubicBezTo>
                        <a:pt x="414" y="2343"/>
                        <a:pt x="447" y="2595"/>
                        <a:pt x="449" y="2640"/>
                      </a:cubicBezTo>
                      <a:cubicBezTo>
                        <a:pt x="451" y="2685"/>
                        <a:pt x="440" y="2726"/>
                        <a:pt x="432" y="2744"/>
                      </a:cubicBezTo>
                      <a:cubicBezTo>
                        <a:pt x="423" y="2761"/>
                        <a:pt x="428" y="2782"/>
                        <a:pt x="428" y="2796"/>
                      </a:cubicBezTo>
                      <a:cubicBezTo>
                        <a:pt x="428" y="2809"/>
                        <a:pt x="428" y="2816"/>
                        <a:pt x="421" y="2830"/>
                      </a:cubicBezTo>
                      <a:cubicBezTo>
                        <a:pt x="414" y="2843"/>
                        <a:pt x="416" y="2858"/>
                        <a:pt x="420" y="2877"/>
                      </a:cubicBezTo>
                      <a:cubicBezTo>
                        <a:pt x="423" y="2896"/>
                        <a:pt x="427" y="2902"/>
                        <a:pt x="425" y="2917"/>
                      </a:cubicBezTo>
                      <a:cubicBezTo>
                        <a:pt x="423" y="2933"/>
                        <a:pt x="425" y="2948"/>
                        <a:pt x="440" y="2964"/>
                      </a:cubicBezTo>
                      <a:cubicBezTo>
                        <a:pt x="456" y="2980"/>
                        <a:pt x="480" y="2980"/>
                        <a:pt x="494" y="2967"/>
                      </a:cubicBezTo>
                      <a:cubicBezTo>
                        <a:pt x="503" y="2978"/>
                        <a:pt x="525" y="2978"/>
                        <a:pt x="533" y="2969"/>
                      </a:cubicBezTo>
                      <a:cubicBezTo>
                        <a:pt x="540" y="2976"/>
                        <a:pt x="569" y="2978"/>
                        <a:pt x="567" y="2962"/>
                      </a:cubicBezTo>
                      <a:cubicBezTo>
                        <a:pt x="572" y="2962"/>
                        <a:pt x="587" y="2955"/>
                        <a:pt x="582" y="2941"/>
                      </a:cubicBezTo>
                      <a:cubicBezTo>
                        <a:pt x="586" y="2936"/>
                        <a:pt x="589" y="2927"/>
                        <a:pt x="582" y="2918"/>
                      </a:cubicBezTo>
                      <a:cubicBezTo>
                        <a:pt x="575" y="2910"/>
                        <a:pt x="554" y="2871"/>
                        <a:pt x="541" y="2853"/>
                      </a:cubicBezTo>
                      <a:cubicBezTo>
                        <a:pt x="526" y="2825"/>
                        <a:pt x="527" y="2828"/>
                        <a:pt x="532" y="2800"/>
                      </a:cubicBezTo>
                      <a:cubicBezTo>
                        <a:pt x="537" y="2771"/>
                        <a:pt x="526" y="2765"/>
                        <a:pt x="538" y="2708"/>
                      </a:cubicBezTo>
                      <a:cubicBezTo>
                        <a:pt x="544" y="2682"/>
                        <a:pt x="557" y="2615"/>
                        <a:pt x="585" y="2508"/>
                      </a:cubicBezTo>
                      <a:cubicBezTo>
                        <a:pt x="614" y="2402"/>
                        <a:pt x="588" y="2218"/>
                        <a:pt x="590" y="2179"/>
                      </a:cubicBezTo>
                      <a:cubicBezTo>
                        <a:pt x="593" y="2140"/>
                        <a:pt x="610" y="2113"/>
                        <a:pt x="620" y="2054"/>
                      </a:cubicBezTo>
                      <a:cubicBezTo>
                        <a:pt x="630" y="1994"/>
                        <a:pt x="655" y="1891"/>
                        <a:pt x="674" y="1810"/>
                      </a:cubicBezTo>
                      <a:cubicBezTo>
                        <a:pt x="694" y="1720"/>
                        <a:pt x="710" y="1670"/>
                        <a:pt x="719" y="1589"/>
                      </a:cubicBezTo>
                      <a:cubicBezTo>
                        <a:pt x="730" y="1474"/>
                        <a:pt x="720" y="1404"/>
                        <a:pt x="708" y="1340"/>
                      </a:cubicBezTo>
                      <a:cubicBezTo>
                        <a:pt x="694" y="1259"/>
                        <a:pt x="682" y="1204"/>
                        <a:pt x="667" y="1175"/>
                      </a:cubicBezTo>
                      <a:cubicBezTo>
                        <a:pt x="651" y="1146"/>
                        <a:pt x="646" y="1089"/>
                        <a:pt x="648" y="1053"/>
                      </a:cubicBezTo>
                      <a:cubicBezTo>
                        <a:pt x="649" y="1026"/>
                        <a:pt x="641" y="949"/>
                        <a:pt x="644" y="898"/>
                      </a:cubicBezTo>
                      <a:cubicBezTo>
                        <a:pt x="644" y="898"/>
                        <a:pt x="644" y="898"/>
                        <a:pt x="644" y="898"/>
                      </a:cubicBezTo>
                      <a:cubicBezTo>
                        <a:pt x="650" y="940"/>
                        <a:pt x="671" y="1035"/>
                        <a:pt x="674" y="1053"/>
                      </a:cubicBezTo>
                      <a:cubicBezTo>
                        <a:pt x="678" y="1071"/>
                        <a:pt x="668" y="1158"/>
                        <a:pt x="698" y="1259"/>
                      </a:cubicBezTo>
                      <a:cubicBezTo>
                        <a:pt x="713" y="1307"/>
                        <a:pt x="740" y="1477"/>
                        <a:pt x="736" y="1501"/>
                      </a:cubicBezTo>
                      <a:cubicBezTo>
                        <a:pt x="736" y="1511"/>
                        <a:pt x="733" y="1527"/>
                        <a:pt x="728" y="1543"/>
                      </a:cubicBezTo>
                      <a:cubicBezTo>
                        <a:pt x="719" y="1570"/>
                        <a:pt x="720" y="1608"/>
                        <a:pt x="721" y="1620"/>
                      </a:cubicBezTo>
                      <a:cubicBezTo>
                        <a:pt x="717" y="1636"/>
                        <a:pt x="712" y="1669"/>
                        <a:pt x="719" y="1671"/>
                      </a:cubicBezTo>
                      <a:cubicBezTo>
                        <a:pt x="715" y="1677"/>
                        <a:pt x="714" y="1677"/>
                        <a:pt x="716" y="1683"/>
                      </a:cubicBezTo>
                      <a:cubicBezTo>
                        <a:pt x="713" y="1688"/>
                        <a:pt x="713" y="1690"/>
                        <a:pt x="714" y="1693"/>
                      </a:cubicBezTo>
                      <a:cubicBezTo>
                        <a:pt x="718" y="1703"/>
                        <a:pt x="733" y="1694"/>
                        <a:pt x="728" y="1697"/>
                      </a:cubicBezTo>
                      <a:cubicBezTo>
                        <a:pt x="719" y="1701"/>
                        <a:pt x="712" y="1709"/>
                        <a:pt x="716" y="1720"/>
                      </a:cubicBezTo>
                      <a:cubicBezTo>
                        <a:pt x="718" y="1725"/>
                        <a:pt x="739" y="1714"/>
                        <a:pt x="750" y="1709"/>
                      </a:cubicBezTo>
                      <a:cubicBezTo>
                        <a:pt x="767" y="1704"/>
                        <a:pt x="787" y="1693"/>
                        <a:pt x="793" y="1685"/>
                      </a:cubicBezTo>
                      <a:cubicBezTo>
                        <a:pt x="798" y="1676"/>
                        <a:pt x="809" y="1660"/>
                        <a:pt x="812" y="1653"/>
                      </a:cubicBezTo>
                      <a:cubicBezTo>
                        <a:pt x="816" y="1643"/>
                        <a:pt x="815" y="1637"/>
                        <a:pt x="819" y="1630"/>
                      </a:cubicBezTo>
                      <a:cubicBezTo>
                        <a:pt x="822" y="1623"/>
                        <a:pt x="829" y="1614"/>
                        <a:pt x="825" y="1608"/>
                      </a:cubicBezTo>
                      <a:close/>
                      <a:moveTo>
                        <a:pt x="269" y="341"/>
                      </a:moveTo>
                      <a:cubicBezTo>
                        <a:pt x="269" y="341"/>
                        <a:pt x="269" y="340"/>
                        <a:pt x="269" y="340"/>
                      </a:cubicBezTo>
                      <a:cubicBezTo>
                        <a:pt x="269" y="340"/>
                        <a:pt x="269" y="341"/>
                        <a:pt x="269" y="341"/>
                      </a:cubicBezTo>
                      <a:close/>
                    </a:path>
                  </a:pathLst>
                </a:custGeom>
                <a:solidFill>
                  <a:srgbClr val="8EB4E3"/>
                </a:solidFill>
                <a:ln w="9525" cap="rnd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grpSp>
          <p:nvGrpSpPr>
            <p:cNvPr id="10" name="Groupe 9"/>
            <p:cNvGrpSpPr>
              <a:grpSpLocks/>
            </p:cNvGrpSpPr>
            <p:nvPr/>
          </p:nvGrpSpPr>
          <p:grpSpPr bwMode="auto">
            <a:xfrm>
              <a:off x="1887538" y="5659438"/>
              <a:ext cx="455612" cy="677862"/>
              <a:chOff x="3319463" y="4267931"/>
              <a:chExt cx="1472207" cy="2194781"/>
            </a:xfrm>
          </p:grpSpPr>
          <p:grpSp>
            <p:nvGrpSpPr>
              <p:cNvPr id="19" name="Group 18"/>
              <p:cNvGrpSpPr>
                <a:grpSpLocks/>
              </p:cNvGrpSpPr>
              <p:nvPr/>
            </p:nvGrpSpPr>
            <p:grpSpPr bwMode="auto">
              <a:xfrm>
                <a:off x="3319463" y="4267931"/>
                <a:ext cx="841769" cy="2194781"/>
                <a:chOff x="1368" y="714"/>
                <a:chExt cx="899" cy="2344"/>
              </a:xfrm>
            </p:grpSpPr>
            <p:sp>
              <p:nvSpPr>
                <p:cNvPr id="23" name="Freeform 19"/>
                <p:cNvSpPr>
                  <a:spLocks noEditPoints="1"/>
                </p:cNvSpPr>
                <p:nvPr/>
              </p:nvSpPr>
              <p:spPr bwMode="auto">
                <a:xfrm>
                  <a:off x="1368" y="714"/>
                  <a:ext cx="899" cy="2344"/>
                </a:xfrm>
                <a:custGeom>
                  <a:avLst/>
                  <a:gdLst>
                    <a:gd name="T0" fmla="*/ 810 w 1120"/>
                    <a:gd name="T1" fmla="*/ 1053 h 2926"/>
                    <a:gd name="T2" fmla="*/ 563 w 1120"/>
                    <a:gd name="T3" fmla="*/ 384 h 2926"/>
                    <a:gd name="T4" fmla="*/ 533 w 1120"/>
                    <a:gd name="T5" fmla="*/ 280 h 2926"/>
                    <a:gd name="T6" fmla="*/ 538 w 1120"/>
                    <a:gd name="T7" fmla="*/ 259 h 2926"/>
                    <a:gd name="T8" fmla="*/ 539 w 1120"/>
                    <a:gd name="T9" fmla="*/ 248 h 2926"/>
                    <a:gd name="T10" fmla="*/ 549 w 1120"/>
                    <a:gd name="T11" fmla="*/ 241 h 2926"/>
                    <a:gd name="T12" fmla="*/ 566 w 1120"/>
                    <a:gd name="T13" fmla="*/ 161 h 2926"/>
                    <a:gd name="T14" fmla="*/ 559 w 1120"/>
                    <a:gd name="T15" fmla="*/ 88 h 2926"/>
                    <a:gd name="T16" fmla="*/ 449 w 1120"/>
                    <a:gd name="T17" fmla="*/ 2 h 2926"/>
                    <a:gd name="T18" fmla="*/ 335 w 1120"/>
                    <a:gd name="T19" fmla="*/ 103 h 2926"/>
                    <a:gd name="T20" fmla="*/ 332 w 1120"/>
                    <a:gd name="T21" fmla="*/ 165 h 2926"/>
                    <a:gd name="T22" fmla="*/ 351 w 1120"/>
                    <a:gd name="T23" fmla="*/ 241 h 2926"/>
                    <a:gd name="T24" fmla="*/ 360 w 1120"/>
                    <a:gd name="T25" fmla="*/ 248 h 2926"/>
                    <a:gd name="T26" fmla="*/ 361 w 1120"/>
                    <a:gd name="T27" fmla="*/ 258 h 2926"/>
                    <a:gd name="T28" fmla="*/ 363 w 1120"/>
                    <a:gd name="T29" fmla="*/ 269 h 2926"/>
                    <a:gd name="T30" fmla="*/ 365 w 1120"/>
                    <a:gd name="T31" fmla="*/ 280 h 2926"/>
                    <a:gd name="T32" fmla="*/ 368 w 1120"/>
                    <a:gd name="T33" fmla="*/ 288 h 2926"/>
                    <a:gd name="T34" fmla="*/ 337 w 1120"/>
                    <a:gd name="T35" fmla="*/ 384 h 2926"/>
                    <a:gd name="T36" fmla="*/ 90 w 1120"/>
                    <a:gd name="T37" fmla="*/ 1053 h 2926"/>
                    <a:gd name="T38" fmla="*/ 14 w 1120"/>
                    <a:gd name="T39" fmla="*/ 1323 h 2926"/>
                    <a:gd name="T40" fmla="*/ 108 w 1120"/>
                    <a:gd name="T41" fmla="*/ 1404 h 2926"/>
                    <a:gd name="T42" fmla="*/ 140 w 1120"/>
                    <a:gd name="T43" fmla="*/ 1375 h 2926"/>
                    <a:gd name="T44" fmla="*/ 142 w 1120"/>
                    <a:gd name="T45" fmla="*/ 1378 h 2926"/>
                    <a:gd name="T46" fmla="*/ 162 w 1120"/>
                    <a:gd name="T47" fmla="*/ 1190 h 2926"/>
                    <a:gd name="T48" fmla="*/ 237 w 1120"/>
                    <a:gd name="T49" fmla="*/ 723 h 2926"/>
                    <a:gd name="T50" fmla="*/ 263 w 1120"/>
                    <a:gd name="T51" fmla="*/ 1014 h 2926"/>
                    <a:gd name="T52" fmla="*/ 251 w 1120"/>
                    <a:gd name="T53" fmla="*/ 1062 h 2926"/>
                    <a:gd name="T54" fmla="*/ 247 w 1120"/>
                    <a:gd name="T55" fmla="*/ 1080 h 2926"/>
                    <a:gd name="T56" fmla="*/ 244 w 1120"/>
                    <a:gd name="T57" fmla="*/ 1098 h 2926"/>
                    <a:gd name="T58" fmla="*/ 241 w 1120"/>
                    <a:gd name="T59" fmla="*/ 1116 h 2926"/>
                    <a:gd name="T60" fmla="*/ 238 w 1120"/>
                    <a:gd name="T61" fmla="*/ 1131 h 2926"/>
                    <a:gd name="T62" fmla="*/ 238 w 1120"/>
                    <a:gd name="T63" fmla="*/ 1145 h 2926"/>
                    <a:gd name="T64" fmla="*/ 339 w 1120"/>
                    <a:gd name="T65" fmla="*/ 2173 h 2926"/>
                    <a:gd name="T66" fmla="*/ 276 w 1120"/>
                    <a:gd name="T67" fmla="*/ 2314 h 2926"/>
                    <a:gd name="T68" fmla="*/ 328 w 1120"/>
                    <a:gd name="T69" fmla="*/ 2338 h 2926"/>
                    <a:gd name="T70" fmla="*/ 354 w 1120"/>
                    <a:gd name="T71" fmla="*/ 2334 h 2926"/>
                    <a:gd name="T72" fmla="*/ 392 w 1120"/>
                    <a:gd name="T73" fmla="*/ 2341 h 2926"/>
                    <a:gd name="T74" fmla="*/ 401 w 1120"/>
                    <a:gd name="T75" fmla="*/ 2335 h 2926"/>
                    <a:gd name="T76" fmla="*/ 420 w 1120"/>
                    <a:gd name="T77" fmla="*/ 2306 h 2926"/>
                    <a:gd name="T78" fmla="*/ 409 w 1120"/>
                    <a:gd name="T79" fmla="*/ 1721 h 2926"/>
                    <a:gd name="T80" fmla="*/ 490 w 1120"/>
                    <a:gd name="T81" fmla="*/ 1721 h 2926"/>
                    <a:gd name="T82" fmla="*/ 479 w 1120"/>
                    <a:gd name="T83" fmla="*/ 2306 h 2926"/>
                    <a:gd name="T84" fmla="*/ 498 w 1120"/>
                    <a:gd name="T85" fmla="*/ 2335 h 2926"/>
                    <a:gd name="T86" fmla="*/ 507 w 1120"/>
                    <a:gd name="T87" fmla="*/ 2341 h 2926"/>
                    <a:gd name="T88" fmla="*/ 520 w 1120"/>
                    <a:gd name="T89" fmla="*/ 2342 h 2926"/>
                    <a:gd name="T90" fmla="*/ 565 w 1120"/>
                    <a:gd name="T91" fmla="*/ 2338 h 2926"/>
                    <a:gd name="T92" fmla="*/ 606 w 1120"/>
                    <a:gd name="T93" fmla="*/ 2326 h 2926"/>
                    <a:gd name="T94" fmla="*/ 607 w 1120"/>
                    <a:gd name="T95" fmla="*/ 2275 h 2926"/>
                    <a:gd name="T96" fmla="*/ 623 w 1120"/>
                    <a:gd name="T97" fmla="*/ 1688 h 2926"/>
                    <a:gd name="T98" fmla="*/ 661 w 1120"/>
                    <a:gd name="T99" fmla="*/ 1138 h 2926"/>
                    <a:gd name="T100" fmla="*/ 660 w 1120"/>
                    <a:gd name="T101" fmla="*/ 1126 h 2926"/>
                    <a:gd name="T102" fmla="*/ 657 w 1120"/>
                    <a:gd name="T103" fmla="*/ 1109 h 2926"/>
                    <a:gd name="T104" fmla="*/ 654 w 1120"/>
                    <a:gd name="T105" fmla="*/ 1091 h 2926"/>
                    <a:gd name="T106" fmla="*/ 650 w 1120"/>
                    <a:gd name="T107" fmla="*/ 1072 h 2926"/>
                    <a:gd name="T108" fmla="*/ 646 w 1120"/>
                    <a:gd name="T109" fmla="*/ 1054 h 2926"/>
                    <a:gd name="T110" fmla="*/ 643 w 1120"/>
                    <a:gd name="T111" fmla="*/ 1040 h 2926"/>
                    <a:gd name="T112" fmla="*/ 645 w 1120"/>
                    <a:gd name="T113" fmla="*/ 880 h 2926"/>
                    <a:gd name="T114" fmla="*/ 683 w 1120"/>
                    <a:gd name="T115" fmla="*/ 977 h 2926"/>
                    <a:gd name="T116" fmla="*/ 754 w 1120"/>
                    <a:gd name="T117" fmla="*/ 1378 h 2926"/>
                    <a:gd name="T118" fmla="*/ 759 w 1120"/>
                    <a:gd name="T119" fmla="*/ 1377 h 2926"/>
                    <a:gd name="T120" fmla="*/ 760 w 1120"/>
                    <a:gd name="T121" fmla="*/ 1375 h 2926"/>
                    <a:gd name="T122" fmla="*/ 828 w 1120"/>
                    <a:gd name="T123" fmla="*/ 1342 h 2926"/>
                    <a:gd name="T124" fmla="*/ 539 w 1120"/>
                    <a:gd name="T125" fmla="*/ 248 h 292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20"/>
                    <a:gd name="T190" fmla="*/ 0 h 2926"/>
                    <a:gd name="T191" fmla="*/ 1120 w 1120"/>
                    <a:gd name="T192" fmla="*/ 2926 h 292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20" h="2926">
                      <a:moveTo>
                        <a:pt x="1111" y="1628"/>
                      </a:moveTo>
                      <a:cubicBezTo>
                        <a:pt x="1106" y="1614"/>
                        <a:pt x="1105" y="1598"/>
                        <a:pt x="1100" y="1592"/>
                      </a:cubicBezTo>
                      <a:cubicBezTo>
                        <a:pt x="1095" y="1586"/>
                        <a:pt x="1087" y="1551"/>
                        <a:pt x="1078" y="1540"/>
                      </a:cubicBezTo>
                      <a:cubicBezTo>
                        <a:pt x="1069" y="1528"/>
                        <a:pt x="1035" y="1477"/>
                        <a:pt x="1026" y="1469"/>
                      </a:cubicBezTo>
                      <a:cubicBezTo>
                        <a:pt x="1023" y="1464"/>
                        <a:pt x="1025" y="1444"/>
                        <a:pt x="1021" y="1430"/>
                      </a:cubicBezTo>
                      <a:cubicBezTo>
                        <a:pt x="1017" y="1416"/>
                        <a:pt x="1018" y="1402"/>
                        <a:pt x="1014" y="1386"/>
                      </a:cubicBezTo>
                      <a:cubicBezTo>
                        <a:pt x="1010" y="1369"/>
                        <a:pt x="1010" y="1337"/>
                        <a:pt x="1009" y="1315"/>
                      </a:cubicBezTo>
                      <a:cubicBezTo>
                        <a:pt x="1007" y="1277"/>
                        <a:pt x="1007" y="1129"/>
                        <a:pt x="985" y="1075"/>
                      </a:cubicBezTo>
                      <a:cubicBezTo>
                        <a:pt x="981" y="1058"/>
                        <a:pt x="976" y="1031"/>
                        <a:pt x="977" y="992"/>
                      </a:cubicBezTo>
                      <a:cubicBezTo>
                        <a:pt x="975" y="886"/>
                        <a:pt x="951" y="825"/>
                        <a:pt x="953" y="792"/>
                      </a:cubicBezTo>
                      <a:cubicBezTo>
                        <a:pt x="960" y="744"/>
                        <a:pt x="949" y="693"/>
                        <a:pt x="940" y="653"/>
                      </a:cubicBezTo>
                      <a:cubicBezTo>
                        <a:pt x="921" y="567"/>
                        <a:pt x="879" y="544"/>
                        <a:pt x="860" y="540"/>
                      </a:cubicBezTo>
                      <a:cubicBezTo>
                        <a:pt x="840" y="536"/>
                        <a:pt x="810" y="533"/>
                        <a:pt x="797" y="520"/>
                      </a:cubicBezTo>
                      <a:cubicBezTo>
                        <a:pt x="787" y="512"/>
                        <a:pt x="720" y="481"/>
                        <a:pt x="701" y="479"/>
                      </a:cubicBezTo>
                      <a:cubicBezTo>
                        <a:pt x="651" y="470"/>
                        <a:pt x="660" y="380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1" y="360"/>
                        <a:pt x="661" y="358"/>
                        <a:pt x="662" y="357"/>
                      </a:cubicBezTo>
                      <a:cubicBezTo>
                        <a:pt x="662" y="357"/>
                        <a:pt x="662" y="356"/>
                        <a:pt x="662" y="356"/>
                      </a:cubicBezTo>
                      <a:cubicBezTo>
                        <a:pt x="663" y="355"/>
                        <a:pt x="663" y="353"/>
                        <a:pt x="664" y="351"/>
                      </a:cubicBezTo>
                      <a:cubicBezTo>
                        <a:pt x="664" y="350"/>
                        <a:pt x="664" y="350"/>
                        <a:pt x="664" y="350"/>
                      </a:cubicBezTo>
                      <a:cubicBezTo>
                        <a:pt x="665" y="348"/>
                        <a:pt x="665" y="346"/>
                        <a:pt x="666" y="344"/>
                      </a:cubicBezTo>
                      <a:cubicBezTo>
                        <a:pt x="666" y="344"/>
                        <a:pt x="666" y="344"/>
                        <a:pt x="666" y="343"/>
                      </a:cubicBezTo>
                      <a:cubicBezTo>
                        <a:pt x="666" y="341"/>
                        <a:pt x="667" y="339"/>
                        <a:pt x="667" y="337"/>
                      </a:cubicBezTo>
                      <a:cubicBezTo>
                        <a:pt x="667" y="337"/>
                        <a:pt x="667" y="337"/>
                        <a:pt x="668" y="337"/>
                      </a:cubicBezTo>
                      <a:cubicBezTo>
                        <a:pt x="668" y="334"/>
                        <a:pt x="669" y="332"/>
                        <a:pt x="669" y="330"/>
                      </a:cubicBezTo>
                      <a:cubicBezTo>
                        <a:pt x="669" y="330"/>
                        <a:pt x="669" y="330"/>
                        <a:pt x="669" y="330"/>
                      </a:cubicBezTo>
                      <a:cubicBezTo>
                        <a:pt x="669" y="328"/>
                        <a:pt x="670" y="325"/>
                        <a:pt x="670" y="323"/>
                      </a:cubicBezTo>
                      <a:cubicBezTo>
                        <a:pt x="670" y="323"/>
                        <a:pt x="670" y="323"/>
                        <a:pt x="670" y="323"/>
                      </a:cubicBezTo>
                      <a:cubicBezTo>
                        <a:pt x="671" y="321"/>
                        <a:pt x="671" y="319"/>
                        <a:pt x="671" y="317"/>
                      </a:cubicBezTo>
                      <a:cubicBezTo>
                        <a:pt x="671" y="317"/>
                        <a:pt x="671" y="317"/>
                        <a:pt x="671" y="317"/>
                      </a:cubicBezTo>
                      <a:cubicBezTo>
                        <a:pt x="672" y="315"/>
                        <a:pt x="672" y="313"/>
                        <a:pt x="672" y="312"/>
                      </a:cubicBezTo>
                      <a:cubicBezTo>
                        <a:pt x="672" y="312"/>
                        <a:pt x="672" y="312"/>
                        <a:pt x="672" y="312"/>
                      </a:cubicBezTo>
                      <a:cubicBezTo>
                        <a:pt x="672" y="311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4" y="309"/>
                        <a:pt x="676" y="308"/>
                        <a:pt x="679" y="306"/>
                      </a:cubicBezTo>
                      <a:cubicBezTo>
                        <a:pt x="679" y="306"/>
                        <a:pt x="679" y="306"/>
                        <a:pt x="679" y="306"/>
                      </a:cubicBezTo>
                      <a:cubicBezTo>
                        <a:pt x="680" y="305"/>
                        <a:pt x="680" y="305"/>
                        <a:pt x="681" y="305"/>
                      </a:cubicBezTo>
                      <a:cubicBezTo>
                        <a:pt x="681" y="304"/>
                        <a:pt x="681" y="304"/>
                        <a:pt x="681" y="304"/>
                      </a:cubicBezTo>
                      <a:cubicBezTo>
                        <a:pt x="682" y="304"/>
                        <a:pt x="682" y="303"/>
                        <a:pt x="682" y="303"/>
                      </a:cubicBezTo>
                      <a:cubicBezTo>
                        <a:pt x="683" y="303"/>
                        <a:pt x="683" y="302"/>
                        <a:pt x="683" y="302"/>
                      </a:cubicBezTo>
                      <a:cubicBezTo>
                        <a:pt x="683" y="302"/>
                        <a:pt x="684" y="302"/>
                        <a:pt x="684" y="301"/>
                      </a:cubicBezTo>
                      <a:cubicBezTo>
                        <a:pt x="684" y="301"/>
                        <a:pt x="685" y="300"/>
                        <a:pt x="685" y="300"/>
                      </a:cubicBezTo>
                      <a:cubicBezTo>
                        <a:pt x="688" y="296"/>
                        <a:pt x="689" y="291"/>
                        <a:pt x="693" y="286"/>
                      </a:cubicBezTo>
                      <a:cubicBezTo>
                        <a:pt x="696" y="280"/>
                        <a:pt x="695" y="276"/>
                        <a:pt x="698" y="267"/>
                      </a:cubicBezTo>
                      <a:cubicBezTo>
                        <a:pt x="701" y="258"/>
                        <a:pt x="703" y="244"/>
                        <a:pt x="703" y="239"/>
                      </a:cubicBezTo>
                      <a:cubicBezTo>
                        <a:pt x="703" y="233"/>
                        <a:pt x="709" y="218"/>
                        <a:pt x="709" y="211"/>
                      </a:cubicBezTo>
                      <a:cubicBezTo>
                        <a:pt x="709" y="206"/>
                        <a:pt x="707" y="202"/>
                        <a:pt x="705" y="201"/>
                      </a:cubicBezTo>
                      <a:cubicBezTo>
                        <a:pt x="705" y="201"/>
                        <a:pt x="705" y="201"/>
                        <a:pt x="705" y="201"/>
                      </a:cubicBezTo>
                      <a:cubicBezTo>
                        <a:pt x="705" y="201"/>
                        <a:pt x="706" y="201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7" y="200"/>
                        <a:pt x="707" y="199"/>
                        <a:pt x="707" y="199"/>
                      </a:cubicBezTo>
                      <a:cubicBezTo>
                        <a:pt x="707" y="192"/>
                        <a:pt x="704" y="175"/>
                        <a:pt x="705" y="168"/>
                      </a:cubicBezTo>
                      <a:cubicBezTo>
                        <a:pt x="705" y="163"/>
                        <a:pt x="706" y="148"/>
                        <a:pt x="706" y="142"/>
                      </a:cubicBezTo>
                      <a:cubicBezTo>
                        <a:pt x="706" y="131"/>
                        <a:pt x="700" y="120"/>
                        <a:pt x="697" y="110"/>
                      </a:cubicBezTo>
                      <a:cubicBezTo>
                        <a:pt x="694" y="99"/>
                        <a:pt x="694" y="87"/>
                        <a:pt x="691" y="77"/>
                      </a:cubicBezTo>
                      <a:cubicBezTo>
                        <a:pt x="687" y="64"/>
                        <a:pt x="678" y="56"/>
                        <a:pt x="666" y="49"/>
                      </a:cubicBezTo>
                      <a:cubicBezTo>
                        <a:pt x="657" y="44"/>
                        <a:pt x="646" y="43"/>
                        <a:pt x="641" y="35"/>
                      </a:cubicBezTo>
                      <a:cubicBezTo>
                        <a:pt x="638" y="31"/>
                        <a:pt x="641" y="30"/>
                        <a:pt x="635" y="27"/>
                      </a:cubicBezTo>
                      <a:cubicBezTo>
                        <a:pt x="632" y="25"/>
                        <a:pt x="626" y="24"/>
                        <a:pt x="623" y="23"/>
                      </a:cubicBezTo>
                      <a:cubicBezTo>
                        <a:pt x="614" y="21"/>
                        <a:pt x="602" y="16"/>
                        <a:pt x="604" y="5"/>
                      </a:cubicBezTo>
                      <a:cubicBezTo>
                        <a:pt x="591" y="2"/>
                        <a:pt x="570" y="13"/>
                        <a:pt x="559" y="2"/>
                      </a:cubicBezTo>
                      <a:cubicBezTo>
                        <a:pt x="551" y="2"/>
                        <a:pt x="551" y="2"/>
                        <a:pt x="551" y="2"/>
                      </a:cubicBezTo>
                      <a:cubicBezTo>
                        <a:pt x="544" y="4"/>
                        <a:pt x="535" y="3"/>
                        <a:pt x="528" y="0"/>
                      </a:cubicBezTo>
                      <a:cubicBezTo>
                        <a:pt x="525" y="6"/>
                        <a:pt x="511" y="12"/>
                        <a:pt x="503" y="12"/>
                      </a:cubicBezTo>
                      <a:cubicBezTo>
                        <a:pt x="493" y="12"/>
                        <a:pt x="482" y="14"/>
                        <a:pt x="476" y="23"/>
                      </a:cubicBezTo>
                      <a:cubicBezTo>
                        <a:pt x="480" y="22"/>
                        <a:pt x="485" y="20"/>
                        <a:pt x="487" y="23"/>
                      </a:cubicBezTo>
                      <a:cubicBezTo>
                        <a:pt x="461" y="37"/>
                        <a:pt x="429" y="57"/>
                        <a:pt x="426" y="89"/>
                      </a:cubicBezTo>
                      <a:cubicBezTo>
                        <a:pt x="425" y="103"/>
                        <a:pt x="418" y="114"/>
                        <a:pt x="417" y="128"/>
                      </a:cubicBezTo>
                      <a:cubicBezTo>
                        <a:pt x="416" y="142"/>
                        <a:pt x="405" y="149"/>
                        <a:pt x="410" y="163"/>
                      </a:cubicBezTo>
                      <a:cubicBezTo>
                        <a:pt x="409" y="172"/>
                        <a:pt x="412" y="172"/>
                        <a:pt x="412" y="180"/>
                      </a:cubicBezTo>
                      <a:cubicBezTo>
                        <a:pt x="409" y="189"/>
                        <a:pt x="417" y="200"/>
                        <a:pt x="417" y="200"/>
                      </a:cubicBezTo>
                      <a:cubicBezTo>
                        <a:pt x="417" y="200"/>
                        <a:pt x="417" y="200"/>
                        <a:pt x="417" y="200"/>
                      </a:cubicBezTo>
                      <a:cubicBezTo>
                        <a:pt x="416" y="200"/>
                        <a:pt x="415" y="202"/>
                        <a:pt x="414" y="204"/>
                      </a:cubicBezTo>
                      <a:cubicBezTo>
                        <a:pt x="414" y="204"/>
                        <a:pt x="414" y="204"/>
                        <a:pt x="414" y="204"/>
                      </a:cubicBezTo>
                      <a:cubicBezTo>
                        <a:pt x="413" y="205"/>
                        <a:pt x="413" y="205"/>
                        <a:pt x="413" y="206"/>
                      </a:cubicBezTo>
                      <a:cubicBezTo>
                        <a:pt x="413" y="207"/>
                        <a:pt x="413" y="207"/>
                        <a:pt x="413" y="207"/>
                      </a:cubicBezTo>
                      <a:cubicBezTo>
                        <a:pt x="412" y="208"/>
                        <a:pt x="412" y="209"/>
                        <a:pt x="412" y="211"/>
                      </a:cubicBezTo>
                      <a:cubicBezTo>
                        <a:pt x="412" y="218"/>
                        <a:pt x="419" y="233"/>
                        <a:pt x="419" y="239"/>
                      </a:cubicBezTo>
                      <a:cubicBezTo>
                        <a:pt x="419" y="244"/>
                        <a:pt x="420" y="258"/>
                        <a:pt x="424" y="267"/>
                      </a:cubicBezTo>
                      <a:cubicBezTo>
                        <a:pt x="427" y="276"/>
                        <a:pt x="425" y="280"/>
                        <a:pt x="429" y="286"/>
                      </a:cubicBezTo>
                      <a:cubicBezTo>
                        <a:pt x="432" y="291"/>
                        <a:pt x="433" y="296"/>
                        <a:pt x="436" y="300"/>
                      </a:cubicBezTo>
                      <a:cubicBezTo>
                        <a:pt x="437" y="300"/>
                        <a:pt x="437" y="301"/>
                        <a:pt x="437" y="301"/>
                      </a:cubicBezTo>
                      <a:cubicBezTo>
                        <a:pt x="438" y="302"/>
                        <a:pt x="438" y="302"/>
                        <a:pt x="438" y="302"/>
                      </a:cubicBezTo>
                      <a:cubicBezTo>
                        <a:pt x="438" y="302"/>
                        <a:pt x="439" y="303"/>
                        <a:pt x="439" y="303"/>
                      </a:cubicBezTo>
                      <a:cubicBezTo>
                        <a:pt x="439" y="303"/>
                        <a:pt x="440" y="304"/>
                        <a:pt x="440" y="304"/>
                      </a:cubicBezTo>
                      <a:cubicBezTo>
                        <a:pt x="440" y="304"/>
                        <a:pt x="441" y="305"/>
                        <a:pt x="441" y="305"/>
                      </a:cubicBezTo>
                      <a:cubicBezTo>
                        <a:pt x="441" y="305"/>
                        <a:pt x="442" y="306"/>
                        <a:pt x="442" y="306"/>
                      </a:cubicBezTo>
                      <a:cubicBezTo>
                        <a:pt x="442" y="306"/>
                        <a:pt x="443" y="306"/>
                        <a:pt x="443" y="306"/>
                      </a:cubicBezTo>
                      <a:cubicBezTo>
                        <a:pt x="445" y="308"/>
                        <a:pt x="448" y="310"/>
                        <a:pt x="449" y="310"/>
                      </a:cubicBezTo>
                      <a:cubicBezTo>
                        <a:pt x="449" y="310"/>
                        <a:pt x="449" y="310"/>
                        <a:pt x="449" y="310"/>
                      </a:cubicBezTo>
                      <a:cubicBezTo>
                        <a:pt x="449" y="312"/>
                        <a:pt x="450" y="314"/>
                        <a:pt x="450" y="316"/>
                      </a:cubicBezTo>
                      <a:cubicBezTo>
                        <a:pt x="450" y="316"/>
                        <a:pt x="450" y="316"/>
                        <a:pt x="450" y="316"/>
                      </a:cubicBezTo>
                      <a:cubicBezTo>
                        <a:pt x="450" y="317"/>
                        <a:pt x="450" y="318"/>
                        <a:pt x="450" y="319"/>
                      </a:cubicBezTo>
                      <a:cubicBezTo>
                        <a:pt x="450" y="319"/>
                        <a:pt x="450" y="319"/>
                        <a:pt x="450" y="319"/>
                      </a:cubicBezTo>
                      <a:cubicBezTo>
                        <a:pt x="450" y="320"/>
                        <a:pt x="450" y="321"/>
                        <a:pt x="450" y="322"/>
                      </a:cubicBezTo>
                      <a:cubicBezTo>
                        <a:pt x="450" y="322"/>
                        <a:pt x="450" y="322"/>
                        <a:pt x="450" y="322"/>
                      </a:cubicBezTo>
                      <a:cubicBezTo>
                        <a:pt x="450" y="323"/>
                        <a:pt x="451" y="324"/>
                        <a:pt x="451" y="326"/>
                      </a:cubicBezTo>
                      <a:cubicBezTo>
                        <a:pt x="451" y="326"/>
                        <a:pt x="451" y="326"/>
                        <a:pt x="451" y="326"/>
                      </a:cubicBezTo>
                      <a:cubicBezTo>
                        <a:pt x="451" y="327"/>
                        <a:pt x="451" y="328"/>
                        <a:pt x="451" y="329"/>
                      </a:cubicBezTo>
                      <a:cubicBezTo>
                        <a:pt x="451" y="329"/>
                        <a:pt x="451" y="330"/>
                        <a:pt x="451" y="330"/>
                      </a:cubicBezTo>
                      <a:cubicBezTo>
                        <a:pt x="451" y="331"/>
                        <a:pt x="452" y="332"/>
                        <a:pt x="452" y="333"/>
                      </a:cubicBezTo>
                      <a:cubicBezTo>
                        <a:pt x="452" y="333"/>
                        <a:pt x="452" y="333"/>
                        <a:pt x="452" y="334"/>
                      </a:cubicBezTo>
                      <a:cubicBezTo>
                        <a:pt x="452" y="335"/>
                        <a:pt x="452" y="336"/>
                        <a:pt x="452" y="336"/>
                      </a:cubicBezTo>
                      <a:cubicBezTo>
                        <a:pt x="452" y="337"/>
                        <a:pt x="452" y="337"/>
                        <a:pt x="453" y="338"/>
                      </a:cubicBezTo>
                      <a:cubicBezTo>
                        <a:pt x="453" y="339"/>
                        <a:pt x="453" y="339"/>
                        <a:pt x="453" y="340"/>
                      </a:cubicBezTo>
                      <a:cubicBezTo>
                        <a:pt x="453" y="341"/>
                        <a:pt x="453" y="341"/>
                        <a:pt x="453" y="342"/>
                      </a:cubicBezTo>
                      <a:cubicBezTo>
                        <a:pt x="453" y="342"/>
                        <a:pt x="454" y="343"/>
                        <a:pt x="454" y="344"/>
                      </a:cubicBezTo>
                      <a:cubicBezTo>
                        <a:pt x="454" y="344"/>
                        <a:pt x="454" y="345"/>
                        <a:pt x="454" y="345"/>
                      </a:cubicBezTo>
                      <a:cubicBezTo>
                        <a:pt x="454" y="346"/>
                        <a:pt x="454" y="347"/>
                        <a:pt x="454" y="347"/>
                      </a:cubicBezTo>
                      <a:cubicBezTo>
                        <a:pt x="455" y="348"/>
                        <a:pt x="455" y="348"/>
                        <a:pt x="455" y="349"/>
                      </a:cubicBezTo>
                      <a:cubicBezTo>
                        <a:pt x="455" y="349"/>
                        <a:pt x="455" y="350"/>
                        <a:pt x="455" y="351"/>
                      </a:cubicBezTo>
                      <a:cubicBezTo>
                        <a:pt x="455" y="351"/>
                        <a:pt x="456" y="352"/>
                        <a:pt x="456" y="352"/>
                      </a:cubicBezTo>
                      <a:cubicBezTo>
                        <a:pt x="456" y="353"/>
                        <a:pt x="456" y="353"/>
                        <a:pt x="456" y="354"/>
                      </a:cubicBezTo>
                      <a:cubicBezTo>
                        <a:pt x="456" y="354"/>
                        <a:pt x="457" y="355"/>
                        <a:pt x="457" y="355"/>
                      </a:cubicBezTo>
                      <a:cubicBezTo>
                        <a:pt x="457" y="356"/>
                        <a:pt x="457" y="356"/>
                        <a:pt x="457" y="357"/>
                      </a:cubicBezTo>
                      <a:cubicBezTo>
                        <a:pt x="457" y="357"/>
                        <a:pt x="458" y="358"/>
                        <a:pt x="458" y="358"/>
                      </a:cubicBezTo>
                      <a:cubicBezTo>
                        <a:pt x="458" y="359"/>
                        <a:pt x="458" y="359"/>
                        <a:pt x="458" y="359"/>
                      </a:cubicBezTo>
                      <a:cubicBezTo>
                        <a:pt x="459" y="360"/>
                        <a:pt x="459" y="361"/>
                        <a:pt x="459" y="362"/>
                      </a:cubicBezTo>
                      <a:cubicBezTo>
                        <a:pt x="460" y="362"/>
                        <a:pt x="460" y="363"/>
                        <a:pt x="461" y="364"/>
                      </a:cubicBezTo>
                      <a:cubicBezTo>
                        <a:pt x="461" y="365"/>
                        <a:pt x="461" y="365"/>
                        <a:pt x="461" y="366"/>
                      </a:cubicBezTo>
                      <a:cubicBezTo>
                        <a:pt x="461" y="377"/>
                        <a:pt x="463" y="401"/>
                        <a:pt x="459" y="425"/>
                      </a:cubicBezTo>
                      <a:cubicBezTo>
                        <a:pt x="459" y="425"/>
                        <a:pt x="459" y="426"/>
                        <a:pt x="459" y="426"/>
                      </a:cubicBezTo>
                      <a:cubicBezTo>
                        <a:pt x="458" y="427"/>
                        <a:pt x="458" y="427"/>
                        <a:pt x="458" y="427"/>
                      </a:cubicBezTo>
                      <a:cubicBezTo>
                        <a:pt x="454" y="452"/>
                        <a:pt x="443" y="475"/>
                        <a:pt x="420" y="479"/>
                      </a:cubicBezTo>
                      <a:cubicBezTo>
                        <a:pt x="400" y="481"/>
                        <a:pt x="333" y="512"/>
                        <a:pt x="324" y="520"/>
                      </a:cubicBezTo>
                      <a:cubicBezTo>
                        <a:pt x="311" y="533"/>
                        <a:pt x="280" y="536"/>
                        <a:pt x="261" y="540"/>
                      </a:cubicBezTo>
                      <a:cubicBezTo>
                        <a:pt x="241" y="544"/>
                        <a:pt x="200" y="567"/>
                        <a:pt x="180" y="653"/>
                      </a:cubicBezTo>
                      <a:cubicBezTo>
                        <a:pt x="171" y="693"/>
                        <a:pt x="161" y="744"/>
                        <a:pt x="167" y="792"/>
                      </a:cubicBezTo>
                      <a:cubicBezTo>
                        <a:pt x="170" y="825"/>
                        <a:pt x="146" y="886"/>
                        <a:pt x="143" y="992"/>
                      </a:cubicBezTo>
                      <a:cubicBezTo>
                        <a:pt x="144" y="1031"/>
                        <a:pt x="140" y="1058"/>
                        <a:pt x="135" y="1075"/>
                      </a:cubicBezTo>
                      <a:cubicBezTo>
                        <a:pt x="113" y="1129"/>
                        <a:pt x="113" y="1277"/>
                        <a:pt x="112" y="1315"/>
                      </a:cubicBezTo>
                      <a:cubicBezTo>
                        <a:pt x="111" y="1337"/>
                        <a:pt x="111" y="1369"/>
                        <a:pt x="107" y="1386"/>
                      </a:cubicBezTo>
                      <a:cubicBezTo>
                        <a:pt x="103" y="1402"/>
                        <a:pt x="106" y="1416"/>
                        <a:pt x="101" y="1430"/>
                      </a:cubicBezTo>
                      <a:cubicBezTo>
                        <a:pt x="97" y="1444"/>
                        <a:pt x="99" y="1464"/>
                        <a:pt x="96" y="1469"/>
                      </a:cubicBezTo>
                      <a:cubicBezTo>
                        <a:pt x="88" y="1477"/>
                        <a:pt x="53" y="1528"/>
                        <a:pt x="44" y="1540"/>
                      </a:cubicBezTo>
                      <a:cubicBezTo>
                        <a:pt x="36" y="1551"/>
                        <a:pt x="26" y="1586"/>
                        <a:pt x="21" y="1592"/>
                      </a:cubicBezTo>
                      <a:cubicBezTo>
                        <a:pt x="16" y="1598"/>
                        <a:pt x="15" y="1614"/>
                        <a:pt x="9" y="1628"/>
                      </a:cubicBezTo>
                      <a:cubicBezTo>
                        <a:pt x="4" y="1641"/>
                        <a:pt x="0" y="1653"/>
                        <a:pt x="17" y="1652"/>
                      </a:cubicBezTo>
                      <a:cubicBezTo>
                        <a:pt x="31" y="1651"/>
                        <a:pt x="46" y="1627"/>
                        <a:pt x="48" y="1611"/>
                      </a:cubicBezTo>
                      <a:cubicBezTo>
                        <a:pt x="53" y="1609"/>
                        <a:pt x="61" y="1599"/>
                        <a:pt x="70" y="1589"/>
                      </a:cubicBezTo>
                      <a:cubicBezTo>
                        <a:pt x="68" y="1597"/>
                        <a:pt x="74" y="1606"/>
                        <a:pt x="81" y="1633"/>
                      </a:cubicBezTo>
                      <a:cubicBezTo>
                        <a:pt x="81" y="1642"/>
                        <a:pt x="89" y="1665"/>
                        <a:pt x="88" y="1675"/>
                      </a:cubicBezTo>
                      <a:cubicBezTo>
                        <a:pt x="87" y="1686"/>
                        <a:pt x="94" y="1714"/>
                        <a:pt x="97" y="1728"/>
                      </a:cubicBezTo>
                      <a:cubicBezTo>
                        <a:pt x="100" y="1742"/>
                        <a:pt x="113" y="1743"/>
                        <a:pt x="122" y="1739"/>
                      </a:cubicBezTo>
                      <a:cubicBezTo>
                        <a:pt x="122" y="1739"/>
                        <a:pt x="121" y="1751"/>
                        <a:pt x="134" y="1753"/>
                      </a:cubicBezTo>
                      <a:cubicBezTo>
                        <a:pt x="146" y="1755"/>
                        <a:pt x="148" y="1733"/>
                        <a:pt x="148" y="1733"/>
                      </a:cubicBezTo>
                      <a:cubicBezTo>
                        <a:pt x="148" y="1733"/>
                        <a:pt x="148" y="1741"/>
                        <a:pt x="157" y="1742"/>
                      </a:cubicBezTo>
                      <a:cubicBezTo>
                        <a:pt x="171" y="1742"/>
                        <a:pt x="173" y="1715"/>
                        <a:pt x="173" y="1715"/>
                      </a:cubicBezTo>
                      <a:cubicBezTo>
                        <a:pt x="173" y="1715"/>
                        <a:pt x="174" y="1716"/>
                        <a:pt x="174" y="1716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6"/>
                        <a:pt x="174" y="1717"/>
                        <a:pt x="174" y="1717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8"/>
                        <a:pt x="175" y="1718"/>
                        <a:pt x="175" y="1719"/>
                      </a:cubicBezTo>
                      <a:cubicBezTo>
                        <a:pt x="175" y="1719"/>
                        <a:pt x="176" y="1719"/>
                        <a:pt x="176" y="1719"/>
                      </a:cubicBezTo>
                      <a:cubicBezTo>
                        <a:pt x="176" y="1719"/>
                        <a:pt x="176" y="1719"/>
                        <a:pt x="176" y="1719"/>
                      </a:cubicBezTo>
                      <a:cubicBezTo>
                        <a:pt x="176" y="1720"/>
                        <a:pt x="177" y="1720"/>
                        <a:pt x="177" y="1720"/>
                      </a:cubicBezTo>
                      <a:cubicBezTo>
                        <a:pt x="177" y="1720"/>
                        <a:pt x="177" y="1720"/>
                        <a:pt x="177" y="1720"/>
                      </a:cubicBezTo>
                      <a:cubicBezTo>
                        <a:pt x="178" y="1720"/>
                        <a:pt x="178" y="1720"/>
                        <a:pt x="179" y="1720"/>
                      </a:cubicBezTo>
                      <a:cubicBezTo>
                        <a:pt x="179" y="1720"/>
                        <a:pt x="179" y="1720"/>
                        <a:pt x="179" y="1720"/>
                      </a:cubicBezTo>
                      <a:cubicBezTo>
                        <a:pt x="180" y="1720"/>
                        <a:pt x="180" y="1720"/>
                        <a:pt x="181" y="1720"/>
                      </a:cubicBezTo>
                      <a:cubicBezTo>
                        <a:pt x="188" y="1720"/>
                        <a:pt x="194" y="1691"/>
                        <a:pt x="197" y="1679"/>
                      </a:cubicBezTo>
                      <a:cubicBezTo>
                        <a:pt x="200" y="1667"/>
                        <a:pt x="205" y="1657"/>
                        <a:pt x="206" y="1647"/>
                      </a:cubicBezTo>
                      <a:cubicBezTo>
                        <a:pt x="207" y="1638"/>
                        <a:pt x="208" y="1632"/>
                        <a:pt x="216" y="1589"/>
                      </a:cubicBezTo>
                      <a:cubicBezTo>
                        <a:pt x="224" y="1546"/>
                        <a:pt x="199" y="1500"/>
                        <a:pt x="202" y="1486"/>
                      </a:cubicBezTo>
                      <a:cubicBezTo>
                        <a:pt x="206" y="1471"/>
                        <a:pt x="193" y="1449"/>
                        <a:pt x="195" y="1445"/>
                      </a:cubicBezTo>
                      <a:cubicBezTo>
                        <a:pt x="197" y="1441"/>
                        <a:pt x="201" y="1425"/>
                        <a:pt x="204" y="1409"/>
                      </a:cubicBezTo>
                      <a:cubicBezTo>
                        <a:pt x="206" y="1393"/>
                        <a:pt x="264" y="1251"/>
                        <a:pt x="270" y="1219"/>
                      </a:cubicBezTo>
                      <a:cubicBezTo>
                        <a:pt x="281" y="1159"/>
                        <a:pt x="281" y="1132"/>
                        <a:pt x="274" y="1090"/>
                      </a:cubicBezTo>
                      <a:cubicBezTo>
                        <a:pt x="275" y="1059"/>
                        <a:pt x="288" y="975"/>
                        <a:pt x="290" y="960"/>
                      </a:cubicBezTo>
                      <a:cubicBezTo>
                        <a:pt x="291" y="957"/>
                        <a:pt x="291" y="942"/>
                        <a:pt x="293" y="932"/>
                      </a:cubicBezTo>
                      <a:cubicBezTo>
                        <a:pt x="294" y="926"/>
                        <a:pt x="295" y="915"/>
                        <a:pt x="295" y="902"/>
                      </a:cubicBezTo>
                      <a:cubicBezTo>
                        <a:pt x="296" y="904"/>
                        <a:pt x="296" y="904"/>
                        <a:pt x="296" y="904"/>
                      </a:cubicBezTo>
                      <a:cubicBezTo>
                        <a:pt x="296" y="918"/>
                        <a:pt x="300" y="942"/>
                        <a:pt x="302" y="980"/>
                      </a:cubicBezTo>
                      <a:cubicBezTo>
                        <a:pt x="301" y="1011"/>
                        <a:pt x="316" y="1068"/>
                        <a:pt x="318" y="1098"/>
                      </a:cubicBezTo>
                      <a:cubicBezTo>
                        <a:pt x="314" y="1107"/>
                        <a:pt x="329" y="1264"/>
                        <a:pt x="329" y="1264"/>
                      </a:cubicBezTo>
                      <a:cubicBezTo>
                        <a:pt x="328" y="1265"/>
                        <a:pt x="328" y="1265"/>
                        <a:pt x="328" y="1265"/>
                      </a:cubicBezTo>
                      <a:cubicBezTo>
                        <a:pt x="328" y="1265"/>
                        <a:pt x="328" y="1265"/>
                        <a:pt x="328" y="1266"/>
                      </a:cubicBezTo>
                      <a:cubicBezTo>
                        <a:pt x="328" y="1266"/>
                        <a:pt x="328" y="1266"/>
                        <a:pt x="328" y="1266"/>
                      </a:cubicBezTo>
                      <a:cubicBezTo>
                        <a:pt x="326" y="1272"/>
                        <a:pt x="321" y="1288"/>
                        <a:pt x="317" y="1309"/>
                      </a:cubicBezTo>
                      <a:cubicBezTo>
                        <a:pt x="317" y="1309"/>
                        <a:pt x="317" y="1309"/>
                        <a:pt x="316" y="1310"/>
                      </a:cubicBezTo>
                      <a:cubicBezTo>
                        <a:pt x="316" y="1311"/>
                        <a:pt x="316" y="1313"/>
                        <a:pt x="315" y="1314"/>
                      </a:cubicBezTo>
                      <a:cubicBezTo>
                        <a:pt x="315" y="1315"/>
                        <a:pt x="315" y="1315"/>
                        <a:pt x="315" y="1316"/>
                      </a:cubicBezTo>
                      <a:cubicBezTo>
                        <a:pt x="315" y="1317"/>
                        <a:pt x="314" y="1319"/>
                        <a:pt x="314" y="1320"/>
                      </a:cubicBezTo>
                      <a:cubicBezTo>
                        <a:pt x="314" y="1321"/>
                        <a:pt x="314" y="1321"/>
                        <a:pt x="314" y="1322"/>
                      </a:cubicBezTo>
                      <a:cubicBezTo>
                        <a:pt x="313" y="1323"/>
                        <a:pt x="313" y="1325"/>
                        <a:pt x="313" y="1326"/>
                      </a:cubicBezTo>
                      <a:cubicBezTo>
                        <a:pt x="313" y="1327"/>
                        <a:pt x="312" y="1328"/>
                        <a:pt x="312" y="1328"/>
                      </a:cubicBezTo>
                      <a:cubicBezTo>
                        <a:pt x="312" y="1330"/>
                        <a:pt x="312" y="1331"/>
                        <a:pt x="311" y="1332"/>
                      </a:cubicBezTo>
                      <a:cubicBezTo>
                        <a:pt x="311" y="1333"/>
                        <a:pt x="311" y="1334"/>
                        <a:pt x="311" y="1335"/>
                      </a:cubicBezTo>
                      <a:cubicBezTo>
                        <a:pt x="311" y="1336"/>
                        <a:pt x="310" y="1337"/>
                        <a:pt x="310" y="1339"/>
                      </a:cubicBezTo>
                      <a:cubicBezTo>
                        <a:pt x="310" y="1340"/>
                        <a:pt x="310" y="1341"/>
                        <a:pt x="310" y="1341"/>
                      </a:cubicBezTo>
                      <a:cubicBezTo>
                        <a:pt x="309" y="1343"/>
                        <a:pt x="309" y="1344"/>
                        <a:pt x="309" y="1345"/>
                      </a:cubicBezTo>
                      <a:cubicBezTo>
                        <a:pt x="309" y="1346"/>
                        <a:pt x="308" y="1347"/>
                        <a:pt x="308" y="1348"/>
                      </a:cubicBezTo>
                      <a:cubicBezTo>
                        <a:pt x="308" y="1349"/>
                        <a:pt x="308" y="1350"/>
                        <a:pt x="307" y="1352"/>
                      </a:cubicBezTo>
                      <a:cubicBezTo>
                        <a:pt x="307" y="1353"/>
                        <a:pt x="307" y="1354"/>
                        <a:pt x="307" y="1355"/>
                      </a:cubicBezTo>
                      <a:cubicBezTo>
                        <a:pt x="307" y="1356"/>
                        <a:pt x="306" y="1357"/>
                        <a:pt x="306" y="1358"/>
                      </a:cubicBezTo>
                      <a:cubicBezTo>
                        <a:pt x="306" y="1359"/>
                        <a:pt x="306" y="1360"/>
                        <a:pt x="306" y="1361"/>
                      </a:cubicBezTo>
                      <a:cubicBezTo>
                        <a:pt x="305" y="1363"/>
                        <a:pt x="305" y="1364"/>
                        <a:pt x="305" y="1365"/>
                      </a:cubicBezTo>
                      <a:cubicBezTo>
                        <a:pt x="305" y="1366"/>
                        <a:pt x="304" y="1367"/>
                        <a:pt x="304" y="1368"/>
                      </a:cubicBezTo>
                      <a:cubicBezTo>
                        <a:pt x="304" y="1369"/>
                        <a:pt x="304" y="1370"/>
                        <a:pt x="304" y="1371"/>
                      </a:cubicBezTo>
                      <a:cubicBezTo>
                        <a:pt x="303" y="1372"/>
                        <a:pt x="303" y="1373"/>
                        <a:pt x="303" y="1375"/>
                      </a:cubicBezTo>
                      <a:cubicBezTo>
                        <a:pt x="303" y="1376"/>
                        <a:pt x="303" y="1377"/>
                        <a:pt x="303" y="1378"/>
                      </a:cubicBezTo>
                      <a:cubicBezTo>
                        <a:pt x="302" y="1379"/>
                        <a:pt x="302" y="1380"/>
                        <a:pt x="302" y="1381"/>
                      </a:cubicBezTo>
                      <a:cubicBezTo>
                        <a:pt x="302" y="1382"/>
                        <a:pt x="302" y="1383"/>
                        <a:pt x="301" y="1384"/>
                      </a:cubicBezTo>
                      <a:cubicBezTo>
                        <a:pt x="301" y="1385"/>
                        <a:pt x="301" y="1386"/>
                        <a:pt x="301" y="1387"/>
                      </a:cubicBezTo>
                      <a:cubicBezTo>
                        <a:pt x="301" y="1388"/>
                        <a:pt x="301" y="1389"/>
                        <a:pt x="300" y="1390"/>
                      </a:cubicBezTo>
                      <a:cubicBezTo>
                        <a:pt x="300" y="1391"/>
                        <a:pt x="300" y="1392"/>
                        <a:pt x="300" y="1393"/>
                      </a:cubicBezTo>
                      <a:cubicBezTo>
                        <a:pt x="300" y="1394"/>
                        <a:pt x="300" y="1395"/>
                        <a:pt x="299" y="1396"/>
                      </a:cubicBezTo>
                      <a:cubicBezTo>
                        <a:pt x="299" y="1397"/>
                        <a:pt x="299" y="1398"/>
                        <a:pt x="299" y="1399"/>
                      </a:cubicBezTo>
                      <a:cubicBezTo>
                        <a:pt x="299" y="1400"/>
                        <a:pt x="299" y="1401"/>
                        <a:pt x="299" y="1401"/>
                      </a:cubicBezTo>
                      <a:cubicBezTo>
                        <a:pt x="298" y="1403"/>
                        <a:pt x="298" y="1404"/>
                        <a:pt x="298" y="1405"/>
                      </a:cubicBezTo>
                      <a:cubicBezTo>
                        <a:pt x="298" y="1405"/>
                        <a:pt x="298" y="1406"/>
                        <a:pt x="298" y="1407"/>
                      </a:cubicBezTo>
                      <a:cubicBezTo>
                        <a:pt x="298" y="1408"/>
                        <a:pt x="298" y="1409"/>
                        <a:pt x="297" y="1410"/>
                      </a:cubicBezTo>
                      <a:cubicBezTo>
                        <a:pt x="297" y="1411"/>
                        <a:pt x="297" y="1411"/>
                        <a:pt x="297" y="1412"/>
                      </a:cubicBezTo>
                      <a:cubicBezTo>
                        <a:pt x="297" y="1413"/>
                        <a:pt x="297" y="1414"/>
                        <a:pt x="297" y="1415"/>
                      </a:cubicBezTo>
                      <a:cubicBezTo>
                        <a:pt x="297" y="1415"/>
                        <a:pt x="297" y="1416"/>
                        <a:pt x="297" y="1417"/>
                      </a:cubicBezTo>
                      <a:cubicBezTo>
                        <a:pt x="296" y="1418"/>
                        <a:pt x="296" y="1419"/>
                        <a:pt x="296" y="1419"/>
                      </a:cubicBezTo>
                      <a:cubicBezTo>
                        <a:pt x="296" y="1420"/>
                        <a:pt x="296" y="1421"/>
                        <a:pt x="296" y="1421"/>
                      </a:cubicBezTo>
                      <a:cubicBezTo>
                        <a:pt x="296" y="1422"/>
                        <a:pt x="296" y="1423"/>
                        <a:pt x="296" y="1424"/>
                      </a:cubicBezTo>
                      <a:cubicBezTo>
                        <a:pt x="296" y="1424"/>
                        <a:pt x="296" y="1425"/>
                        <a:pt x="296" y="1425"/>
                      </a:cubicBezTo>
                      <a:cubicBezTo>
                        <a:pt x="296" y="1427"/>
                        <a:pt x="296" y="1428"/>
                        <a:pt x="296" y="1429"/>
                      </a:cubicBezTo>
                      <a:cubicBezTo>
                        <a:pt x="293" y="1447"/>
                        <a:pt x="300" y="1472"/>
                        <a:pt x="298" y="1512"/>
                      </a:cubicBezTo>
                      <a:cubicBezTo>
                        <a:pt x="295" y="1562"/>
                        <a:pt x="251" y="1762"/>
                        <a:pt x="333" y="2014"/>
                      </a:cubicBezTo>
                      <a:cubicBezTo>
                        <a:pt x="338" y="2029"/>
                        <a:pt x="338" y="2079"/>
                        <a:pt x="344" y="2107"/>
                      </a:cubicBezTo>
                      <a:cubicBezTo>
                        <a:pt x="345" y="2114"/>
                        <a:pt x="359" y="2145"/>
                        <a:pt x="360" y="2189"/>
                      </a:cubicBezTo>
                      <a:cubicBezTo>
                        <a:pt x="361" y="2259"/>
                        <a:pt x="354" y="2349"/>
                        <a:pt x="356" y="2399"/>
                      </a:cubicBezTo>
                      <a:cubicBezTo>
                        <a:pt x="359" y="2481"/>
                        <a:pt x="393" y="2556"/>
                        <a:pt x="406" y="2609"/>
                      </a:cubicBezTo>
                      <a:cubicBezTo>
                        <a:pt x="420" y="2661"/>
                        <a:pt x="425" y="2703"/>
                        <a:pt x="422" y="2713"/>
                      </a:cubicBezTo>
                      <a:cubicBezTo>
                        <a:pt x="420" y="2722"/>
                        <a:pt x="418" y="2740"/>
                        <a:pt x="425" y="2755"/>
                      </a:cubicBezTo>
                      <a:cubicBezTo>
                        <a:pt x="426" y="2756"/>
                        <a:pt x="402" y="2808"/>
                        <a:pt x="389" y="2817"/>
                      </a:cubicBezTo>
                      <a:cubicBezTo>
                        <a:pt x="377" y="2827"/>
                        <a:pt x="373" y="2835"/>
                        <a:pt x="364" y="2840"/>
                      </a:cubicBezTo>
                      <a:cubicBezTo>
                        <a:pt x="354" y="2845"/>
                        <a:pt x="349" y="2850"/>
                        <a:pt x="345" y="2861"/>
                      </a:cubicBezTo>
                      <a:cubicBezTo>
                        <a:pt x="342" y="2869"/>
                        <a:pt x="333" y="2881"/>
                        <a:pt x="340" y="2887"/>
                      </a:cubicBezTo>
                      <a:cubicBezTo>
                        <a:pt x="341" y="2888"/>
                        <a:pt x="342" y="2888"/>
                        <a:pt x="343" y="2889"/>
                      </a:cubicBezTo>
                      <a:cubicBezTo>
                        <a:pt x="344" y="2889"/>
                        <a:pt x="344" y="2889"/>
                        <a:pt x="344" y="2889"/>
                      </a:cubicBezTo>
                      <a:cubicBezTo>
                        <a:pt x="343" y="2892"/>
                        <a:pt x="343" y="2894"/>
                        <a:pt x="344" y="2896"/>
                      </a:cubicBezTo>
                      <a:cubicBezTo>
                        <a:pt x="348" y="2903"/>
                        <a:pt x="355" y="2905"/>
                        <a:pt x="364" y="2904"/>
                      </a:cubicBezTo>
                      <a:cubicBezTo>
                        <a:pt x="365" y="2902"/>
                        <a:pt x="365" y="2902"/>
                        <a:pt x="365" y="2902"/>
                      </a:cubicBezTo>
                      <a:cubicBezTo>
                        <a:pt x="366" y="2905"/>
                        <a:pt x="366" y="2908"/>
                        <a:pt x="368" y="2910"/>
                      </a:cubicBezTo>
                      <a:cubicBezTo>
                        <a:pt x="374" y="2919"/>
                        <a:pt x="394" y="2923"/>
                        <a:pt x="402" y="2915"/>
                      </a:cubicBezTo>
                      <a:cubicBezTo>
                        <a:pt x="403" y="2916"/>
                        <a:pt x="404" y="2916"/>
                        <a:pt x="406" y="2917"/>
                      </a:cubicBezTo>
                      <a:cubicBezTo>
                        <a:pt x="407" y="2917"/>
                        <a:pt x="408" y="2917"/>
                        <a:pt x="409" y="2918"/>
                      </a:cubicBezTo>
                      <a:cubicBezTo>
                        <a:pt x="410" y="2918"/>
                        <a:pt x="410" y="2918"/>
                        <a:pt x="411" y="2918"/>
                      </a:cubicBezTo>
                      <a:cubicBezTo>
                        <a:pt x="413" y="2919"/>
                        <a:pt x="414" y="2919"/>
                        <a:pt x="416" y="2919"/>
                      </a:cubicBezTo>
                      <a:cubicBezTo>
                        <a:pt x="416" y="2919"/>
                        <a:pt x="416" y="2919"/>
                        <a:pt x="416" y="2919"/>
                      </a:cubicBezTo>
                      <a:cubicBezTo>
                        <a:pt x="425" y="2920"/>
                        <a:pt x="435" y="2918"/>
                        <a:pt x="440" y="2913"/>
                      </a:cubicBezTo>
                      <a:cubicBezTo>
                        <a:pt x="440" y="2912"/>
                        <a:pt x="440" y="2912"/>
                        <a:pt x="440" y="2912"/>
                      </a:cubicBezTo>
                      <a:cubicBezTo>
                        <a:pt x="440" y="2913"/>
                        <a:pt x="441" y="2913"/>
                        <a:pt x="441" y="2914"/>
                      </a:cubicBezTo>
                      <a:cubicBezTo>
                        <a:pt x="441" y="2913"/>
                        <a:pt x="441" y="2913"/>
                        <a:pt x="441" y="2913"/>
                      </a:cubicBezTo>
                      <a:cubicBezTo>
                        <a:pt x="446" y="2925"/>
                        <a:pt x="462" y="2926"/>
                        <a:pt x="475" y="2924"/>
                      </a:cubicBezTo>
                      <a:cubicBezTo>
                        <a:pt x="475" y="2924"/>
                        <a:pt x="475" y="2924"/>
                        <a:pt x="475" y="2924"/>
                      </a:cubicBezTo>
                      <a:cubicBezTo>
                        <a:pt x="476" y="2924"/>
                        <a:pt x="477" y="2924"/>
                        <a:pt x="478" y="2924"/>
                      </a:cubicBezTo>
                      <a:cubicBezTo>
                        <a:pt x="478" y="2924"/>
                        <a:pt x="479" y="2923"/>
                        <a:pt x="479" y="2923"/>
                      </a:cubicBezTo>
                      <a:cubicBezTo>
                        <a:pt x="480" y="2923"/>
                        <a:pt x="480" y="2923"/>
                        <a:pt x="481" y="2923"/>
                      </a:cubicBezTo>
                      <a:cubicBezTo>
                        <a:pt x="482" y="2923"/>
                        <a:pt x="482" y="2923"/>
                        <a:pt x="483" y="2923"/>
                      </a:cubicBezTo>
                      <a:cubicBezTo>
                        <a:pt x="485" y="2922"/>
                        <a:pt x="486" y="2922"/>
                        <a:pt x="488" y="2922"/>
                      </a:cubicBezTo>
                      <a:cubicBezTo>
                        <a:pt x="488" y="2921"/>
                        <a:pt x="489" y="2921"/>
                        <a:pt x="489" y="2921"/>
                      </a:cubicBezTo>
                      <a:cubicBezTo>
                        <a:pt x="490" y="2921"/>
                        <a:pt x="491" y="2920"/>
                        <a:pt x="492" y="2920"/>
                      </a:cubicBezTo>
                      <a:cubicBezTo>
                        <a:pt x="492" y="2920"/>
                        <a:pt x="493" y="2919"/>
                        <a:pt x="493" y="2919"/>
                      </a:cubicBezTo>
                      <a:cubicBezTo>
                        <a:pt x="494" y="2919"/>
                        <a:pt x="495" y="2918"/>
                        <a:pt x="496" y="2918"/>
                      </a:cubicBezTo>
                      <a:cubicBezTo>
                        <a:pt x="496" y="2918"/>
                        <a:pt x="496" y="2917"/>
                        <a:pt x="497" y="2917"/>
                      </a:cubicBezTo>
                      <a:cubicBezTo>
                        <a:pt x="498" y="2917"/>
                        <a:pt x="498" y="2916"/>
                        <a:pt x="499" y="2916"/>
                      </a:cubicBezTo>
                      <a:cubicBezTo>
                        <a:pt x="499" y="2915"/>
                        <a:pt x="500" y="2915"/>
                        <a:pt x="500" y="2915"/>
                      </a:cubicBezTo>
                      <a:cubicBezTo>
                        <a:pt x="501" y="2914"/>
                        <a:pt x="501" y="2914"/>
                        <a:pt x="502" y="2913"/>
                      </a:cubicBezTo>
                      <a:cubicBezTo>
                        <a:pt x="502" y="2913"/>
                        <a:pt x="503" y="2913"/>
                        <a:pt x="503" y="2913"/>
                      </a:cubicBezTo>
                      <a:cubicBezTo>
                        <a:pt x="505" y="2911"/>
                        <a:pt x="506" y="2909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9" y="2907"/>
                        <a:pt x="510" y="2906"/>
                        <a:pt x="511" y="2905"/>
                      </a:cubicBezTo>
                      <a:cubicBezTo>
                        <a:pt x="519" y="2899"/>
                        <a:pt x="525" y="2894"/>
                        <a:pt x="523" y="2879"/>
                      </a:cubicBezTo>
                      <a:cubicBezTo>
                        <a:pt x="520" y="2864"/>
                        <a:pt x="522" y="2864"/>
                        <a:pt x="524" y="2846"/>
                      </a:cubicBezTo>
                      <a:cubicBezTo>
                        <a:pt x="525" y="2835"/>
                        <a:pt x="534" y="2832"/>
                        <a:pt x="536" y="2815"/>
                      </a:cubicBezTo>
                      <a:cubicBezTo>
                        <a:pt x="537" y="2801"/>
                        <a:pt x="526" y="2741"/>
                        <a:pt x="527" y="2733"/>
                      </a:cubicBezTo>
                      <a:cubicBezTo>
                        <a:pt x="530" y="2715"/>
                        <a:pt x="517" y="2700"/>
                        <a:pt x="513" y="2669"/>
                      </a:cubicBezTo>
                      <a:cubicBezTo>
                        <a:pt x="508" y="2639"/>
                        <a:pt x="520" y="2535"/>
                        <a:pt x="520" y="2516"/>
                      </a:cubicBezTo>
                      <a:cubicBezTo>
                        <a:pt x="520" y="2480"/>
                        <a:pt x="539" y="2421"/>
                        <a:pt x="534" y="2348"/>
                      </a:cubicBezTo>
                      <a:cubicBezTo>
                        <a:pt x="531" y="2306"/>
                        <a:pt x="510" y="2177"/>
                        <a:pt x="510" y="2148"/>
                      </a:cubicBezTo>
                      <a:cubicBezTo>
                        <a:pt x="510" y="2143"/>
                        <a:pt x="509" y="2110"/>
                        <a:pt x="511" y="2105"/>
                      </a:cubicBezTo>
                      <a:cubicBezTo>
                        <a:pt x="517" y="2085"/>
                        <a:pt x="544" y="1849"/>
                        <a:pt x="544" y="1847"/>
                      </a:cubicBezTo>
                      <a:cubicBezTo>
                        <a:pt x="547" y="1823"/>
                        <a:pt x="555" y="1690"/>
                        <a:pt x="558" y="1646"/>
                      </a:cubicBezTo>
                      <a:cubicBezTo>
                        <a:pt x="559" y="1646"/>
                        <a:pt x="561" y="1646"/>
                        <a:pt x="562" y="1646"/>
                      </a:cubicBezTo>
                      <a:cubicBezTo>
                        <a:pt x="565" y="1689"/>
                        <a:pt x="573" y="1823"/>
                        <a:pt x="576" y="1847"/>
                      </a:cubicBezTo>
                      <a:cubicBezTo>
                        <a:pt x="576" y="1849"/>
                        <a:pt x="603" y="2085"/>
                        <a:pt x="609" y="2105"/>
                      </a:cubicBezTo>
                      <a:cubicBezTo>
                        <a:pt x="611" y="2110"/>
                        <a:pt x="610" y="2143"/>
                        <a:pt x="610" y="2148"/>
                      </a:cubicBezTo>
                      <a:cubicBezTo>
                        <a:pt x="610" y="2177"/>
                        <a:pt x="589" y="2306"/>
                        <a:pt x="586" y="2348"/>
                      </a:cubicBezTo>
                      <a:cubicBezTo>
                        <a:pt x="581" y="2421"/>
                        <a:pt x="600" y="2480"/>
                        <a:pt x="600" y="2516"/>
                      </a:cubicBezTo>
                      <a:cubicBezTo>
                        <a:pt x="600" y="2535"/>
                        <a:pt x="612" y="2639"/>
                        <a:pt x="607" y="2669"/>
                      </a:cubicBezTo>
                      <a:cubicBezTo>
                        <a:pt x="603" y="2700"/>
                        <a:pt x="590" y="2715"/>
                        <a:pt x="593" y="2733"/>
                      </a:cubicBezTo>
                      <a:cubicBezTo>
                        <a:pt x="594" y="2741"/>
                        <a:pt x="583" y="2801"/>
                        <a:pt x="584" y="2815"/>
                      </a:cubicBezTo>
                      <a:cubicBezTo>
                        <a:pt x="586" y="2832"/>
                        <a:pt x="595" y="2835"/>
                        <a:pt x="596" y="2846"/>
                      </a:cubicBezTo>
                      <a:cubicBezTo>
                        <a:pt x="598" y="2864"/>
                        <a:pt x="600" y="2864"/>
                        <a:pt x="597" y="2879"/>
                      </a:cubicBezTo>
                      <a:cubicBezTo>
                        <a:pt x="595" y="2894"/>
                        <a:pt x="601" y="2899"/>
                        <a:pt x="609" y="2905"/>
                      </a:cubicBezTo>
                      <a:cubicBezTo>
                        <a:pt x="610" y="2906"/>
                        <a:pt x="611" y="2907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4" y="2909"/>
                        <a:pt x="615" y="2911"/>
                        <a:pt x="617" y="2913"/>
                      </a:cubicBezTo>
                      <a:cubicBezTo>
                        <a:pt x="617" y="2913"/>
                        <a:pt x="618" y="2913"/>
                        <a:pt x="618" y="2913"/>
                      </a:cubicBezTo>
                      <a:cubicBezTo>
                        <a:pt x="619" y="2914"/>
                        <a:pt x="619" y="2914"/>
                        <a:pt x="620" y="2915"/>
                      </a:cubicBezTo>
                      <a:cubicBezTo>
                        <a:pt x="620" y="2915"/>
                        <a:pt x="621" y="2915"/>
                        <a:pt x="621" y="2916"/>
                      </a:cubicBezTo>
                      <a:cubicBezTo>
                        <a:pt x="622" y="2916"/>
                        <a:pt x="622" y="2917"/>
                        <a:pt x="623" y="2917"/>
                      </a:cubicBezTo>
                      <a:cubicBezTo>
                        <a:pt x="624" y="2917"/>
                        <a:pt x="624" y="2918"/>
                        <a:pt x="624" y="2918"/>
                      </a:cubicBezTo>
                      <a:cubicBezTo>
                        <a:pt x="625" y="2918"/>
                        <a:pt x="626" y="2919"/>
                        <a:pt x="627" y="2919"/>
                      </a:cubicBezTo>
                      <a:cubicBezTo>
                        <a:pt x="627" y="2919"/>
                        <a:pt x="628" y="2920"/>
                        <a:pt x="628" y="2920"/>
                      </a:cubicBezTo>
                      <a:cubicBezTo>
                        <a:pt x="629" y="2920"/>
                        <a:pt x="630" y="2921"/>
                        <a:pt x="631" y="2921"/>
                      </a:cubicBezTo>
                      <a:cubicBezTo>
                        <a:pt x="631" y="2921"/>
                        <a:pt x="632" y="2921"/>
                        <a:pt x="632" y="2922"/>
                      </a:cubicBezTo>
                      <a:cubicBezTo>
                        <a:pt x="634" y="2922"/>
                        <a:pt x="635" y="2922"/>
                        <a:pt x="637" y="2923"/>
                      </a:cubicBezTo>
                      <a:cubicBezTo>
                        <a:pt x="638" y="2923"/>
                        <a:pt x="638" y="2923"/>
                        <a:pt x="639" y="2923"/>
                      </a:cubicBezTo>
                      <a:cubicBezTo>
                        <a:pt x="640" y="2923"/>
                        <a:pt x="640" y="2923"/>
                        <a:pt x="641" y="2923"/>
                      </a:cubicBezTo>
                      <a:cubicBezTo>
                        <a:pt x="641" y="2923"/>
                        <a:pt x="642" y="2924"/>
                        <a:pt x="642" y="2924"/>
                      </a:cubicBezTo>
                      <a:cubicBezTo>
                        <a:pt x="643" y="2924"/>
                        <a:pt x="644" y="2924"/>
                        <a:pt x="644" y="2924"/>
                      </a:cubicBezTo>
                      <a:cubicBezTo>
                        <a:pt x="645" y="2924"/>
                        <a:pt x="645" y="2924"/>
                        <a:pt x="645" y="2924"/>
                      </a:cubicBezTo>
                      <a:cubicBezTo>
                        <a:pt x="646" y="2924"/>
                        <a:pt x="647" y="2924"/>
                        <a:pt x="648" y="2924"/>
                      </a:cubicBezTo>
                      <a:cubicBezTo>
                        <a:pt x="648" y="2924"/>
                        <a:pt x="648" y="2924"/>
                        <a:pt x="648" y="2924"/>
                      </a:cubicBezTo>
                      <a:cubicBezTo>
                        <a:pt x="660" y="2925"/>
                        <a:pt x="674" y="292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3"/>
                        <a:pt x="679" y="2913"/>
                        <a:pt x="680" y="2912"/>
                      </a:cubicBezTo>
                      <a:cubicBezTo>
                        <a:pt x="680" y="2912"/>
                        <a:pt x="680" y="2912"/>
                        <a:pt x="680" y="2912"/>
                      </a:cubicBezTo>
                      <a:cubicBezTo>
                        <a:pt x="685" y="2918"/>
                        <a:pt x="695" y="2920"/>
                        <a:pt x="704" y="2919"/>
                      </a:cubicBezTo>
                      <a:cubicBezTo>
                        <a:pt x="704" y="2919"/>
                        <a:pt x="704" y="2919"/>
                        <a:pt x="704" y="2919"/>
                      </a:cubicBezTo>
                      <a:cubicBezTo>
                        <a:pt x="706" y="2919"/>
                        <a:pt x="707" y="2919"/>
                        <a:pt x="709" y="2918"/>
                      </a:cubicBezTo>
                      <a:cubicBezTo>
                        <a:pt x="710" y="2918"/>
                        <a:pt x="710" y="2918"/>
                        <a:pt x="711" y="2918"/>
                      </a:cubicBezTo>
                      <a:cubicBezTo>
                        <a:pt x="712" y="2917"/>
                        <a:pt x="713" y="2917"/>
                        <a:pt x="714" y="2917"/>
                      </a:cubicBezTo>
                      <a:cubicBezTo>
                        <a:pt x="716" y="2916"/>
                        <a:pt x="717" y="2916"/>
                        <a:pt x="718" y="2915"/>
                      </a:cubicBezTo>
                      <a:cubicBezTo>
                        <a:pt x="726" y="2923"/>
                        <a:pt x="746" y="2919"/>
                        <a:pt x="752" y="2910"/>
                      </a:cubicBezTo>
                      <a:cubicBezTo>
                        <a:pt x="754" y="2908"/>
                        <a:pt x="754" y="2905"/>
                        <a:pt x="755" y="2903"/>
                      </a:cubicBezTo>
                      <a:cubicBezTo>
                        <a:pt x="756" y="2904"/>
                        <a:pt x="756" y="2904"/>
                        <a:pt x="756" y="2904"/>
                      </a:cubicBezTo>
                      <a:cubicBezTo>
                        <a:pt x="765" y="2905"/>
                        <a:pt x="775" y="2902"/>
                        <a:pt x="776" y="2896"/>
                      </a:cubicBezTo>
                      <a:cubicBezTo>
                        <a:pt x="777" y="2894"/>
                        <a:pt x="777" y="2892"/>
                        <a:pt x="777" y="2889"/>
                      </a:cubicBezTo>
                      <a:cubicBezTo>
                        <a:pt x="777" y="2889"/>
                        <a:pt x="777" y="2889"/>
                        <a:pt x="777" y="2889"/>
                      </a:cubicBezTo>
                      <a:cubicBezTo>
                        <a:pt x="778" y="2888"/>
                        <a:pt x="779" y="2888"/>
                        <a:pt x="780" y="2887"/>
                      </a:cubicBezTo>
                      <a:cubicBezTo>
                        <a:pt x="787" y="2881"/>
                        <a:pt x="778" y="2869"/>
                        <a:pt x="775" y="2861"/>
                      </a:cubicBezTo>
                      <a:cubicBezTo>
                        <a:pt x="771" y="2850"/>
                        <a:pt x="766" y="2845"/>
                        <a:pt x="756" y="2840"/>
                      </a:cubicBezTo>
                      <a:cubicBezTo>
                        <a:pt x="747" y="2835"/>
                        <a:pt x="743" y="2827"/>
                        <a:pt x="731" y="2817"/>
                      </a:cubicBezTo>
                      <a:cubicBezTo>
                        <a:pt x="718" y="2808"/>
                        <a:pt x="694" y="2756"/>
                        <a:pt x="695" y="2755"/>
                      </a:cubicBezTo>
                      <a:cubicBezTo>
                        <a:pt x="702" y="2740"/>
                        <a:pt x="700" y="2722"/>
                        <a:pt x="698" y="2713"/>
                      </a:cubicBezTo>
                      <a:cubicBezTo>
                        <a:pt x="695" y="2703"/>
                        <a:pt x="700" y="2661"/>
                        <a:pt x="714" y="2609"/>
                      </a:cubicBezTo>
                      <a:cubicBezTo>
                        <a:pt x="727" y="2556"/>
                        <a:pt x="761" y="2481"/>
                        <a:pt x="764" y="2399"/>
                      </a:cubicBezTo>
                      <a:cubicBezTo>
                        <a:pt x="766" y="2349"/>
                        <a:pt x="759" y="2259"/>
                        <a:pt x="760" y="2189"/>
                      </a:cubicBezTo>
                      <a:cubicBezTo>
                        <a:pt x="761" y="2145"/>
                        <a:pt x="775" y="2114"/>
                        <a:pt x="776" y="2107"/>
                      </a:cubicBezTo>
                      <a:cubicBezTo>
                        <a:pt x="782" y="2079"/>
                        <a:pt x="782" y="2029"/>
                        <a:pt x="787" y="2014"/>
                      </a:cubicBezTo>
                      <a:cubicBezTo>
                        <a:pt x="869" y="1762"/>
                        <a:pt x="825" y="1562"/>
                        <a:pt x="822" y="1512"/>
                      </a:cubicBezTo>
                      <a:cubicBezTo>
                        <a:pt x="823" y="1512"/>
                        <a:pt x="823" y="1512"/>
                        <a:pt x="823" y="1512"/>
                      </a:cubicBezTo>
                      <a:cubicBezTo>
                        <a:pt x="821" y="1472"/>
                        <a:pt x="828" y="1447"/>
                        <a:pt x="825" y="1429"/>
                      </a:cubicBezTo>
                      <a:cubicBezTo>
                        <a:pt x="825" y="1428"/>
                        <a:pt x="825" y="1427"/>
                        <a:pt x="825" y="1425"/>
                      </a:cubicBezTo>
                      <a:cubicBezTo>
                        <a:pt x="825" y="1425"/>
                        <a:pt x="825" y="1424"/>
                        <a:pt x="825" y="1424"/>
                      </a:cubicBezTo>
                      <a:cubicBezTo>
                        <a:pt x="825" y="1423"/>
                        <a:pt x="824" y="1422"/>
                        <a:pt x="824" y="1421"/>
                      </a:cubicBezTo>
                      <a:cubicBezTo>
                        <a:pt x="824" y="1421"/>
                        <a:pt x="824" y="1420"/>
                        <a:pt x="824" y="1420"/>
                      </a:cubicBezTo>
                      <a:cubicBezTo>
                        <a:pt x="824" y="1419"/>
                        <a:pt x="824" y="1418"/>
                        <a:pt x="824" y="1417"/>
                      </a:cubicBezTo>
                      <a:cubicBezTo>
                        <a:pt x="824" y="1416"/>
                        <a:pt x="824" y="1416"/>
                        <a:pt x="824" y="1415"/>
                      </a:cubicBezTo>
                      <a:cubicBezTo>
                        <a:pt x="824" y="1414"/>
                        <a:pt x="824" y="1413"/>
                        <a:pt x="823" y="1412"/>
                      </a:cubicBezTo>
                      <a:cubicBezTo>
                        <a:pt x="823" y="1411"/>
                        <a:pt x="823" y="1411"/>
                        <a:pt x="823" y="1410"/>
                      </a:cubicBezTo>
                      <a:cubicBezTo>
                        <a:pt x="823" y="1409"/>
                        <a:pt x="823" y="1408"/>
                        <a:pt x="823" y="1407"/>
                      </a:cubicBezTo>
                      <a:cubicBezTo>
                        <a:pt x="823" y="1406"/>
                        <a:pt x="823" y="1406"/>
                        <a:pt x="822" y="1405"/>
                      </a:cubicBezTo>
                      <a:cubicBezTo>
                        <a:pt x="822" y="1404"/>
                        <a:pt x="822" y="1403"/>
                        <a:pt x="822" y="1401"/>
                      </a:cubicBezTo>
                      <a:cubicBezTo>
                        <a:pt x="822" y="1401"/>
                        <a:pt x="822" y="1400"/>
                        <a:pt x="822" y="1399"/>
                      </a:cubicBezTo>
                      <a:cubicBezTo>
                        <a:pt x="821" y="1398"/>
                        <a:pt x="821" y="1397"/>
                        <a:pt x="821" y="1396"/>
                      </a:cubicBezTo>
                      <a:cubicBezTo>
                        <a:pt x="821" y="1395"/>
                        <a:pt x="821" y="1394"/>
                        <a:pt x="821" y="1394"/>
                      </a:cubicBezTo>
                      <a:cubicBezTo>
                        <a:pt x="821" y="1392"/>
                        <a:pt x="820" y="1391"/>
                        <a:pt x="820" y="1390"/>
                      </a:cubicBezTo>
                      <a:cubicBezTo>
                        <a:pt x="820" y="1389"/>
                        <a:pt x="820" y="1388"/>
                        <a:pt x="820" y="1387"/>
                      </a:cubicBezTo>
                      <a:cubicBezTo>
                        <a:pt x="820" y="1386"/>
                        <a:pt x="819" y="1385"/>
                        <a:pt x="819" y="1384"/>
                      </a:cubicBezTo>
                      <a:cubicBezTo>
                        <a:pt x="819" y="1383"/>
                        <a:pt x="819" y="1382"/>
                        <a:pt x="819" y="1381"/>
                      </a:cubicBezTo>
                      <a:cubicBezTo>
                        <a:pt x="818" y="1380"/>
                        <a:pt x="818" y="1379"/>
                        <a:pt x="818" y="1377"/>
                      </a:cubicBezTo>
                      <a:cubicBezTo>
                        <a:pt x="818" y="1376"/>
                        <a:pt x="818" y="1376"/>
                        <a:pt x="818" y="1375"/>
                      </a:cubicBezTo>
                      <a:cubicBezTo>
                        <a:pt x="817" y="1374"/>
                        <a:pt x="817" y="1372"/>
                        <a:pt x="817" y="1371"/>
                      </a:cubicBezTo>
                      <a:cubicBezTo>
                        <a:pt x="817" y="1370"/>
                        <a:pt x="816" y="1369"/>
                        <a:pt x="816" y="1369"/>
                      </a:cubicBezTo>
                      <a:cubicBezTo>
                        <a:pt x="816" y="1367"/>
                        <a:pt x="816" y="1366"/>
                        <a:pt x="816" y="1364"/>
                      </a:cubicBezTo>
                      <a:cubicBezTo>
                        <a:pt x="815" y="1363"/>
                        <a:pt x="815" y="1363"/>
                        <a:pt x="815" y="1362"/>
                      </a:cubicBezTo>
                      <a:cubicBezTo>
                        <a:pt x="815" y="1360"/>
                        <a:pt x="815" y="1359"/>
                        <a:pt x="814" y="1358"/>
                      </a:cubicBezTo>
                      <a:cubicBezTo>
                        <a:pt x="814" y="1357"/>
                        <a:pt x="814" y="1356"/>
                        <a:pt x="814" y="1355"/>
                      </a:cubicBezTo>
                      <a:cubicBezTo>
                        <a:pt x="814" y="1354"/>
                        <a:pt x="813" y="1352"/>
                        <a:pt x="813" y="1351"/>
                      </a:cubicBezTo>
                      <a:cubicBezTo>
                        <a:pt x="813" y="1350"/>
                        <a:pt x="813" y="1349"/>
                        <a:pt x="812" y="1348"/>
                      </a:cubicBezTo>
                      <a:cubicBezTo>
                        <a:pt x="812" y="1347"/>
                        <a:pt x="812" y="1346"/>
                        <a:pt x="812" y="1345"/>
                      </a:cubicBezTo>
                      <a:cubicBezTo>
                        <a:pt x="811" y="1344"/>
                        <a:pt x="811" y="1343"/>
                        <a:pt x="811" y="1342"/>
                      </a:cubicBezTo>
                      <a:cubicBezTo>
                        <a:pt x="811" y="1341"/>
                        <a:pt x="811" y="1339"/>
                        <a:pt x="810" y="1338"/>
                      </a:cubicBezTo>
                      <a:cubicBezTo>
                        <a:pt x="810" y="1337"/>
                        <a:pt x="810" y="1336"/>
                        <a:pt x="810" y="1335"/>
                      </a:cubicBezTo>
                      <a:cubicBezTo>
                        <a:pt x="809" y="1334"/>
                        <a:pt x="809" y="1333"/>
                        <a:pt x="809" y="1332"/>
                      </a:cubicBezTo>
                      <a:cubicBezTo>
                        <a:pt x="809" y="1331"/>
                        <a:pt x="808" y="1330"/>
                        <a:pt x="808" y="1329"/>
                      </a:cubicBezTo>
                      <a:cubicBezTo>
                        <a:pt x="808" y="1328"/>
                        <a:pt x="808" y="1326"/>
                        <a:pt x="808" y="1325"/>
                      </a:cubicBezTo>
                      <a:cubicBezTo>
                        <a:pt x="807" y="1324"/>
                        <a:pt x="807" y="1323"/>
                        <a:pt x="807" y="1322"/>
                      </a:cubicBezTo>
                      <a:cubicBezTo>
                        <a:pt x="807" y="1321"/>
                        <a:pt x="806" y="1320"/>
                        <a:pt x="806" y="1319"/>
                      </a:cubicBezTo>
                      <a:cubicBezTo>
                        <a:pt x="806" y="1318"/>
                        <a:pt x="806" y="1317"/>
                        <a:pt x="805" y="1316"/>
                      </a:cubicBezTo>
                      <a:cubicBezTo>
                        <a:pt x="805" y="1315"/>
                        <a:pt x="805" y="1314"/>
                        <a:pt x="805" y="1314"/>
                      </a:cubicBezTo>
                      <a:cubicBezTo>
                        <a:pt x="805" y="1312"/>
                        <a:pt x="804" y="1311"/>
                        <a:pt x="804" y="1310"/>
                      </a:cubicBezTo>
                      <a:cubicBezTo>
                        <a:pt x="804" y="1309"/>
                        <a:pt x="804" y="1309"/>
                        <a:pt x="804" y="1308"/>
                      </a:cubicBezTo>
                      <a:cubicBezTo>
                        <a:pt x="803" y="1307"/>
                        <a:pt x="803" y="1305"/>
                        <a:pt x="803" y="1304"/>
                      </a:cubicBezTo>
                      <a:cubicBezTo>
                        <a:pt x="803" y="1304"/>
                        <a:pt x="802" y="1303"/>
                        <a:pt x="802" y="1303"/>
                      </a:cubicBezTo>
                      <a:cubicBezTo>
                        <a:pt x="802" y="1301"/>
                        <a:pt x="802" y="1300"/>
                        <a:pt x="801" y="1299"/>
                      </a:cubicBezTo>
                      <a:cubicBezTo>
                        <a:pt x="801" y="1298"/>
                        <a:pt x="801" y="1298"/>
                        <a:pt x="801" y="1298"/>
                      </a:cubicBezTo>
                      <a:cubicBezTo>
                        <a:pt x="798" y="1284"/>
                        <a:pt x="795" y="1273"/>
                        <a:pt x="793" y="1268"/>
                      </a:cubicBezTo>
                      <a:cubicBezTo>
                        <a:pt x="793" y="1268"/>
                        <a:pt x="793" y="1268"/>
                        <a:pt x="793" y="1268"/>
                      </a:cubicBezTo>
                      <a:cubicBezTo>
                        <a:pt x="793" y="1267"/>
                        <a:pt x="793" y="1266"/>
                        <a:pt x="792" y="1266"/>
                      </a:cubicBezTo>
                      <a:cubicBezTo>
                        <a:pt x="792" y="1266"/>
                        <a:pt x="792" y="1266"/>
                        <a:pt x="792" y="1266"/>
                      </a:cubicBezTo>
                      <a:cubicBezTo>
                        <a:pt x="792" y="1265"/>
                        <a:pt x="793" y="1265"/>
                        <a:pt x="793" y="1265"/>
                      </a:cubicBezTo>
                      <a:cubicBezTo>
                        <a:pt x="792" y="1264"/>
                        <a:pt x="792" y="1264"/>
                        <a:pt x="792" y="1264"/>
                      </a:cubicBezTo>
                      <a:cubicBezTo>
                        <a:pt x="792" y="1264"/>
                        <a:pt x="806" y="1107"/>
                        <a:pt x="803" y="1098"/>
                      </a:cubicBezTo>
                      <a:cubicBezTo>
                        <a:pt x="804" y="1068"/>
                        <a:pt x="820" y="1011"/>
                        <a:pt x="818" y="980"/>
                      </a:cubicBezTo>
                      <a:cubicBezTo>
                        <a:pt x="820" y="942"/>
                        <a:pt x="825" y="918"/>
                        <a:pt x="825" y="904"/>
                      </a:cubicBezTo>
                      <a:cubicBezTo>
                        <a:pt x="825" y="902"/>
                        <a:pt x="825" y="902"/>
                        <a:pt x="825" y="902"/>
                      </a:cubicBezTo>
                      <a:cubicBezTo>
                        <a:pt x="826" y="915"/>
                        <a:pt x="827" y="926"/>
                        <a:pt x="827" y="932"/>
                      </a:cubicBezTo>
                      <a:cubicBezTo>
                        <a:pt x="829" y="942"/>
                        <a:pt x="829" y="957"/>
                        <a:pt x="831" y="960"/>
                      </a:cubicBezTo>
                      <a:cubicBezTo>
                        <a:pt x="833" y="975"/>
                        <a:pt x="845" y="1059"/>
                        <a:pt x="846" y="1090"/>
                      </a:cubicBezTo>
                      <a:cubicBezTo>
                        <a:pt x="840" y="1132"/>
                        <a:pt x="839" y="1159"/>
                        <a:pt x="851" y="1219"/>
                      </a:cubicBezTo>
                      <a:cubicBezTo>
                        <a:pt x="856" y="1251"/>
                        <a:pt x="914" y="1393"/>
                        <a:pt x="917" y="1409"/>
                      </a:cubicBezTo>
                      <a:cubicBezTo>
                        <a:pt x="920" y="1425"/>
                        <a:pt x="924" y="1441"/>
                        <a:pt x="926" y="1445"/>
                      </a:cubicBezTo>
                      <a:cubicBezTo>
                        <a:pt x="928" y="1449"/>
                        <a:pt x="914" y="1471"/>
                        <a:pt x="918" y="1486"/>
                      </a:cubicBezTo>
                      <a:cubicBezTo>
                        <a:pt x="922" y="1500"/>
                        <a:pt x="896" y="1546"/>
                        <a:pt x="904" y="1589"/>
                      </a:cubicBezTo>
                      <a:cubicBezTo>
                        <a:pt x="912" y="1632"/>
                        <a:pt x="913" y="1638"/>
                        <a:pt x="914" y="1647"/>
                      </a:cubicBezTo>
                      <a:cubicBezTo>
                        <a:pt x="915" y="1657"/>
                        <a:pt x="921" y="1667"/>
                        <a:pt x="924" y="1679"/>
                      </a:cubicBezTo>
                      <a:cubicBezTo>
                        <a:pt x="927" y="1691"/>
                        <a:pt x="932" y="1720"/>
                        <a:pt x="939" y="1720"/>
                      </a:cubicBezTo>
                      <a:cubicBezTo>
                        <a:pt x="940" y="1720"/>
                        <a:pt x="941" y="1720"/>
                        <a:pt x="941" y="1720"/>
                      </a:cubicBezTo>
                      <a:cubicBezTo>
                        <a:pt x="942" y="1720"/>
                        <a:pt x="942" y="1720"/>
                        <a:pt x="942" y="1720"/>
                      </a:cubicBezTo>
                      <a:cubicBezTo>
                        <a:pt x="942" y="1720"/>
                        <a:pt x="943" y="1720"/>
                        <a:pt x="943" y="1720"/>
                      </a:cubicBezTo>
                      <a:cubicBezTo>
                        <a:pt x="943" y="1720"/>
                        <a:pt x="943" y="1720"/>
                        <a:pt x="944" y="1720"/>
                      </a:cubicBezTo>
                      <a:cubicBezTo>
                        <a:pt x="944" y="1720"/>
                        <a:pt x="944" y="1720"/>
                        <a:pt x="944" y="1719"/>
                      </a:cubicBezTo>
                      <a:cubicBezTo>
                        <a:pt x="944" y="1719"/>
                        <a:pt x="945" y="1719"/>
                        <a:pt x="945" y="1719"/>
                      </a:cubicBezTo>
                      <a:cubicBezTo>
                        <a:pt x="945" y="1719"/>
                        <a:pt x="945" y="1719"/>
                        <a:pt x="945" y="1719"/>
                      </a:cubicBezTo>
                      <a:cubicBezTo>
                        <a:pt x="946" y="1718"/>
                        <a:pt x="946" y="1718"/>
                        <a:pt x="947" y="1717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7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6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6"/>
                        <a:pt x="947" y="1715"/>
                        <a:pt x="947" y="1715"/>
                      </a:cubicBezTo>
                      <a:cubicBezTo>
                        <a:pt x="947" y="1715"/>
                        <a:pt x="949" y="1742"/>
                        <a:pt x="963" y="1742"/>
                      </a:cubicBezTo>
                      <a:cubicBezTo>
                        <a:pt x="972" y="1741"/>
                        <a:pt x="972" y="1733"/>
                        <a:pt x="972" y="1733"/>
                      </a:cubicBezTo>
                      <a:cubicBezTo>
                        <a:pt x="972" y="1733"/>
                        <a:pt x="974" y="1755"/>
                        <a:pt x="987" y="1753"/>
                      </a:cubicBezTo>
                      <a:cubicBezTo>
                        <a:pt x="999" y="1751"/>
                        <a:pt x="999" y="1739"/>
                        <a:pt x="999" y="1739"/>
                      </a:cubicBezTo>
                      <a:cubicBezTo>
                        <a:pt x="1007" y="1743"/>
                        <a:pt x="1020" y="1742"/>
                        <a:pt x="1023" y="1728"/>
                      </a:cubicBezTo>
                      <a:cubicBezTo>
                        <a:pt x="1026" y="1714"/>
                        <a:pt x="1033" y="1686"/>
                        <a:pt x="1032" y="1675"/>
                      </a:cubicBezTo>
                      <a:cubicBezTo>
                        <a:pt x="1032" y="1665"/>
                        <a:pt x="1039" y="1642"/>
                        <a:pt x="1039" y="1633"/>
                      </a:cubicBezTo>
                      <a:cubicBezTo>
                        <a:pt x="1046" y="1606"/>
                        <a:pt x="1053" y="1597"/>
                        <a:pt x="1051" y="1589"/>
                      </a:cubicBezTo>
                      <a:cubicBezTo>
                        <a:pt x="1060" y="1599"/>
                        <a:pt x="1068" y="1609"/>
                        <a:pt x="1072" y="1611"/>
                      </a:cubicBezTo>
                      <a:cubicBezTo>
                        <a:pt x="1074" y="1627"/>
                        <a:pt x="1090" y="1651"/>
                        <a:pt x="1103" y="1652"/>
                      </a:cubicBezTo>
                      <a:cubicBezTo>
                        <a:pt x="1120" y="1653"/>
                        <a:pt x="1116" y="1641"/>
                        <a:pt x="1111" y="1628"/>
                      </a:cubicBezTo>
                      <a:close/>
                      <a:moveTo>
                        <a:pt x="672" y="310"/>
                      </a:move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" name="Freeform 20"/>
                <p:cNvSpPr>
                  <a:spLocks noEditPoints="1"/>
                </p:cNvSpPr>
                <p:nvPr/>
              </p:nvSpPr>
              <p:spPr bwMode="auto">
                <a:xfrm>
                  <a:off x="1368" y="714"/>
                  <a:ext cx="899" cy="2344"/>
                </a:xfrm>
                <a:custGeom>
                  <a:avLst/>
                  <a:gdLst>
                    <a:gd name="T0" fmla="*/ 810 w 1120"/>
                    <a:gd name="T1" fmla="*/ 1053 h 2926"/>
                    <a:gd name="T2" fmla="*/ 563 w 1120"/>
                    <a:gd name="T3" fmla="*/ 384 h 2926"/>
                    <a:gd name="T4" fmla="*/ 533 w 1120"/>
                    <a:gd name="T5" fmla="*/ 280 h 2926"/>
                    <a:gd name="T6" fmla="*/ 538 w 1120"/>
                    <a:gd name="T7" fmla="*/ 259 h 2926"/>
                    <a:gd name="T8" fmla="*/ 539 w 1120"/>
                    <a:gd name="T9" fmla="*/ 248 h 2926"/>
                    <a:gd name="T10" fmla="*/ 549 w 1120"/>
                    <a:gd name="T11" fmla="*/ 241 h 2926"/>
                    <a:gd name="T12" fmla="*/ 566 w 1120"/>
                    <a:gd name="T13" fmla="*/ 161 h 2926"/>
                    <a:gd name="T14" fmla="*/ 559 w 1120"/>
                    <a:gd name="T15" fmla="*/ 88 h 2926"/>
                    <a:gd name="T16" fmla="*/ 449 w 1120"/>
                    <a:gd name="T17" fmla="*/ 2 h 2926"/>
                    <a:gd name="T18" fmla="*/ 335 w 1120"/>
                    <a:gd name="T19" fmla="*/ 103 h 2926"/>
                    <a:gd name="T20" fmla="*/ 332 w 1120"/>
                    <a:gd name="T21" fmla="*/ 165 h 2926"/>
                    <a:gd name="T22" fmla="*/ 351 w 1120"/>
                    <a:gd name="T23" fmla="*/ 241 h 2926"/>
                    <a:gd name="T24" fmla="*/ 360 w 1120"/>
                    <a:gd name="T25" fmla="*/ 248 h 2926"/>
                    <a:gd name="T26" fmla="*/ 361 w 1120"/>
                    <a:gd name="T27" fmla="*/ 258 h 2926"/>
                    <a:gd name="T28" fmla="*/ 363 w 1120"/>
                    <a:gd name="T29" fmla="*/ 269 h 2926"/>
                    <a:gd name="T30" fmla="*/ 365 w 1120"/>
                    <a:gd name="T31" fmla="*/ 280 h 2926"/>
                    <a:gd name="T32" fmla="*/ 368 w 1120"/>
                    <a:gd name="T33" fmla="*/ 288 h 2926"/>
                    <a:gd name="T34" fmla="*/ 337 w 1120"/>
                    <a:gd name="T35" fmla="*/ 384 h 2926"/>
                    <a:gd name="T36" fmla="*/ 90 w 1120"/>
                    <a:gd name="T37" fmla="*/ 1053 h 2926"/>
                    <a:gd name="T38" fmla="*/ 14 w 1120"/>
                    <a:gd name="T39" fmla="*/ 1323 h 2926"/>
                    <a:gd name="T40" fmla="*/ 108 w 1120"/>
                    <a:gd name="T41" fmla="*/ 1404 h 2926"/>
                    <a:gd name="T42" fmla="*/ 140 w 1120"/>
                    <a:gd name="T43" fmla="*/ 1375 h 2926"/>
                    <a:gd name="T44" fmla="*/ 142 w 1120"/>
                    <a:gd name="T45" fmla="*/ 1378 h 2926"/>
                    <a:gd name="T46" fmla="*/ 162 w 1120"/>
                    <a:gd name="T47" fmla="*/ 1190 h 2926"/>
                    <a:gd name="T48" fmla="*/ 237 w 1120"/>
                    <a:gd name="T49" fmla="*/ 723 h 2926"/>
                    <a:gd name="T50" fmla="*/ 263 w 1120"/>
                    <a:gd name="T51" fmla="*/ 1014 h 2926"/>
                    <a:gd name="T52" fmla="*/ 251 w 1120"/>
                    <a:gd name="T53" fmla="*/ 1062 h 2926"/>
                    <a:gd name="T54" fmla="*/ 247 w 1120"/>
                    <a:gd name="T55" fmla="*/ 1080 h 2926"/>
                    <a:gd name="T56" fmla="*/ 244 w 1120"/>
                    <a:gd name="T57" fmla="*/ 1098 h 2926"/>
                    <a:gd name="T58" fmla="*/ 241 w 1120"/>
                    <a:gd name="T59" fmla="*/ 1116 h 2926"/>
                    <a:gd name="T60" fmla="*/ 238 w 1120"/>
                    <a:gd name="T61" fmla="*/ 1131 h 2926"/>
                    <a:gd name="T62" fmla="*/ 238 w 1120"/>
                    <a:gd name="T63" fmla="*/ 1145 h 2926"/>
                    <a:gd name="T64" fmla="*/ 339 w 1120"/>
                    <a:gd name="T65" fmla="*/ 2173 h 2926"/>
                    <a:gd name="T66" fmla="*/ 276 w 1120"/>
                    <a:gd name="T67" fmla="*/ 2314 h 2926"/>
                    <a:gd name="T68" fmla="*/ 328 w 1120"/>
                    <a:gd name="T69" fmla="*/ 2338 h 2926"/>
                    <a:gd name="T70" fmla="*/ 354 w 1120"/>
                    <a:gd name="T71" fmla="*/ 2334 h 2926"/>
                    <a:gd name="T72" fmla="*/ 392 w 1120"/>
                    <a:gd name="T73" fmla="*/ 2341 h 2926"/>
                    <a:gd name="T74" fmla="*/ 401 w 1120"/>
                    <a:gd name="T75" fmla="*/ 2335 h 2926"/>
                    <a:gd name="T76" fmla="*/ 420 w 1120"/>
                    <a:gd name="T77" fmla="*/ 2306 h 2926"/>
                    <a:gd name="T78" fmla="*/ 409 w 1120"/>
                    <a:gd name="T79" fmla="*/ 1721 h 2926"/>
                    <a:gd name="T80" fmla="*/ 490 w 1120"/>
                    <a:gd name="T81" fmla="*/ 1721 h 2926"/>
                    <a:gd name="T82" fmla="*/ 479 w 1120"/>
                    <a:gd name="T83" fmla="*/ 2306 h 2926"/>
                    <a:gd name="T84" fmla="*/ 498 w 1120"/>
                    <a:gd name="T85" fmla="*/ 2335 h 2926"/>
                    <a:gd name="T86" fmla="*/ 507 w 1120"/>
                    <a:gd name="T87" fmla="*/ 2341 h 2926"/>
                    <a:gd name="T88" fmla="*/ 520 w 1120"/>
                    <a:gd name="T89" fmla="*/ 2342 h 2926"/>
                    <a:gd name="T90" fmla="*/ 565 w 1120"/>
                    <a:gd name="T91" fmla="*/ 2338 h 2926"/>
                    <a:gd name="T92" fmla="*/ 606 w 1120"/>
                    <a:gd name="T93" fmla="*/ 2326 h 2926"/>
                    <a:gd name="T94" fmla="*/ 607 w 1120"/>
                    <a:gd name="T95" fmla="*/ 2275 h 2926"/>
                    <a:gd name="T96" fmla="*/ 623 w 1120"/>
                    <a:gd name="T97" fmla="*/ 1688 h 2926"/>
                    <a:gd name="T98" fmla="*/ 661 w 1120"/>
                    <a:gd name="T99" fmla="*/ 1138 h 2926"/>
                    <a:gd name="T100" fmla="*/ 660 w 1120"/>
                    <a:gd name="T101" fmla="*/ 1126 h 2926"/>
                    <a:gd name="T102" fmla="*/ 657 w 1120"/>
                    <a:gd name="T103" fmla="*/ 1109 h 2926"/>
                    <a:gd name="T104" fmla="*/ 654 w 1120"/>
                    <a:gd name="T105" fmla="*/ 1091 h 2926"/>
                    <a:gd name="T106" fmla="*/ 650 w 1120"/>
                    <a:gd name="T107" fmla="*/ 1072 h 2926"/>
                    <a:gd name="T108" fmla="*/ 646 w 1120"/>
                    <a:gd name="T109" fmla="*/ 1054 h 2926"/>
                    <a:gd name="T110" fmla="*/ 643 w 1120"/>
                    <a:gd name="T111" fmla="*/ 1040 h 2926"/>
                    <a:gd name="T112" fmla="*/ 645 w 1120"/>
                    <a:gd name="T113" fmla="*/ 880 h 2926"/>
                    <a:gd name="T114" fmla="*/ 683 w 1120"/>
                    <a:gd name="T115" fmla="*/ 977 h 2926"/>
                    <a:gd name="T116" fmla="*/ 754 w 1120"/>
                    <a:gd name="T117" fmla="*/ 1378 h 2926"/>
                    <a:gd name="T118" fmla="*/ 759 w 1120"/>
                    <a:gd name="T119" fmla="*/ 1377 h 2926"/>
                    <a:gd name="T120" fmla="*/ 760 w 1120"/>
                    <a:gd name="T121" fmla="*/ 1375 h 2926"/>
                    <a:gd name="T122" fmla="*/ 828 w 1120"/>
                    <a:gd name="T123" fmla="*/ 1342 h 2926"/>
                    <a:gd name="T124" fmla="*/ 539 w 1120"/>
                    <a:gd name="T125" fmla="*/ 248 h 292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20"/>
                    <a:gd name="T190" fmla="*/ 0 h 2926"/>
                    <a:gd name="T191" fmla="*/ 1120 w 1120"/>
                    <a:gd name="T192" fmla="*/ 2926 h 292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20" h="2926">
                      <a:moveTo>
                        <a:pt x="1111" y="1628"/>
                      </a:moveTo>
                      <a:cubicBezTo>
                        <a:pt x="1106" y="1614"/>
                        <a:pt x="1105" y="1598"/>
                        <a:pt x="1100" y="1592"/>
                      </a:cubicBezTo>
                      <a:cubicBezTo>
                        <a:pt x="1095" y="1586"/>
                        <a:pt x="1087" y="1551"/>
                        <a:pt x="1078" y="1540"/>
                      </a:cubicBezTo>
                      <a:cubicBezTo>
                        <a:pt x="1069" y="1528"/>
                        <a:pt x="1035" y="1477"/>
                        <a:pt x="1026" y="1469"/>
                      </a:cubicBezTo>
                      <a:cubicBezTo>
                        <a:pt x="1023" y="1464"/>
                        <a:pt x="1025" y="1444"/>
                        <a:pt x="1021" y="1430"/>
                      </a:cubicBezTo>
                      <a:cubicBezTo>
                        <a:pt x="1017" y="1416"/>
                        <a:pt x="1018" y="1402"/>
                        <a:pt x="1014" y="1386"/>
                      </a:cubicBezTo>
                      <a:cubicBezTo>
                        <a:pt x="1010" y="1369"/>
                        <a:pt x="1010" y="1337"/>
                        <a:pt x="1009" y="1315"/>
                      </a:cubicBezTo>
                      <a:cubicBezTo>
                        <a:pt x="1007" y="1277"/>
                        <a:pt x="1007" y="1129"/>
                        <a:pt x="985" y="1075"/>
                      </a:cubicBezTo>
                      <a:cubicBezTo>
                        <a:pt x="981" y="1058"/>
                        <a:pt x="976" y="1031"/>
                        <a:pt x="977" y="992"/>
                      </a:cubicBezTo>
                      <a:cubicBezTo>
                        <a:pt x="975" y="886"/>
                        <a:pt x="951" y="825"/>
                        <a:pt x="953" y="792"/>
                      </a:cubicBezTo>
                      <a:cubicBezTo>
                        <a:pt x="960" y="744"/>
                        <a:pt x="949" y="693"/>
                        <a:pt x="940" y="653"/>
                      </a:cubicBezTo>
                      <a:cubicBezTo>
                        <a:pt x="921" y="567"/>
                        <a:pt x="879" y="544"/>
                        <a:pt x="860" y="540"/>
                      </a:cubicBezTo>
                      <a:cubicBezTo>
                        <a:pt x="840" y="536"/>
                        <a:pt x="810" y="533"/>
                        <a:pt x="797" y="520"/>
                      </a:cubicBezTo>
                      <a:cubicBezTo>
                        <a:pt x="787" y="512"/>
                        <a:pt x="720" y="481"/>
                        <a:pt x="701" y="479"/>
                      </a:cubicBezTo>
                      <a:cubicBezTo>
                        <a:pt x="651" y="470"/>
                        <a:pt x="660" y="380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0" y="362"/>
                        <a:pt x="660" y="362"/>
                        <a:pt x="660" y="362"/>
                      </a:cubicBezTo>
                      <a:cubicBezTo>
                        <a:pt x="661" y="360"/>
                        <a:pt x="661" y="358"/>
                        <a:pt x="662" y="357"/>
                      </a:cubicBezTo>
                      <a:cubicBezTo>
                        <a:pt x="662" y="357"/>
                        <a:pt x="662" y="356"/>
                        <a:pt x="662" y="356"/>
                      </a:cubicBezTo>
                      <a:cubicBezTo>
                        <a:pt x="663" y="355"/>
                        <a:pt x="663" y="353"/>
                        <a:pt x="664" y="351"/>
                      </a:cubicBezTo>
                      <a:cubicBezTo>
                        <a:pt x="664" y="350"/>
                        <a:pt x="664" y="350"/>
                        <a:pt x="664" y="350"/>
                      </a:cubicBezTo>
                      <a:cubicBezTo>
                        <a:pt x="665" y="348"/>
                        <a:pt x="665" y="346"/>
                        <a:pt x="666" y="344"/>
                      </a:cubicBezTo>
                      <a:cubicBezTo>
                        <a:pt x="666" y="344"/>
                        <a:pt x="666" y="344"/>
                        <a:pt x="666" y="343"/>
                      </a:cubicBezTo>
                      <a:cubicBezTo>
                        <a:pt x="666" y="341"/>
                        <a:pt x="667" y="339"/>
                        <a:pt x="667" y="337"/>
                      </a:cubicBezTo>
                      <a:cubicBezTo>
                        <a:pt x="667" y="337"/>
                        <a:pt x="667" y="337"/>
                        <a:pt x="668" y="337"/>
                      </a:cubicBezTo>
                      <a:cubicBezTo>
                        <a:pt x="668" y="334"/>
                        <a:pt x="669" y="332"/>
                        <a:pt x="669" y="330"/>
                      </a:cubicBezTo>
                      <a:cubicBezTo>
                        <a:pt x="669" y="330"/>
                        <a:pt x="669" y="330"/>
                        <a:pt x="669" y="330"/>
                      </a:cubicBezTo>
                      <a:cubicBezTo>
                        <a:pt x="669" y="328"/>
                        <a:pt x="670" y="325"/>
                        <a:pt x="670" y="323"/>
                      </a:cubicBezTo>
                      <a:cubicBezTo>
                        <a:pt x="670" y="323"/>
                        <a:pt x="670" y="323"/>
                        <a:pt x="670" y="323"/>
                      </a:cubicBezTo>
                      <a:cubicBezTo>
                        <a:pt x="671" y="321"/>
                        <a:pt x="671" y="319"/>
                        <a:pt x="671" y="317"/>
                      </a:cubicBezTo>
                      <a:cubicBezTo>
                        <a:pt x="671" y="317"/>
                        <a:pt x="671" y="317"/>
                        <a:pt x="671" y="317"/>
                      </a:cubicBezTo>
                      <a:cubicBezTo>
                        <a:pt x="672" y="315"/>
                        <a:pt x="672" y="313"/>
                        <a:pt x="672" y="312"/>
                      </a:cubicBezTo>
                      <a:cubicBezTo>
                        <a:pt x="672" y="312"/>
                        <a:pt x="672" y="312"/>
                        <a:pt x="672" y="312"/>
                      </a:cubicBezTo>
                      <a:cubicBezTo>
                        <a:pt x="672" y="311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4" y="309"/>
                        <a:pt x="676" y="308"/>
                        <a:pt x="679" y="306"/>
                      </a:cubicBezTo>
                      <a:cubicBezTo>
                        <a:pt x="679" y="306"/>
                        <a:pt x="679" y="306"/>
                        <a:pt x="679" y="306"/>
                      </a:cubicBezTo>
                      <a:cubicBezTo>
                        <a:pt x="680" y="305"/>
                        <a:pt x="680" y="305"/>
                        <a:pt x="681" y="305"/>
                      </a:cubicBezTo>
                      <a:cubicBezTo>
                        <a:pt x="681" y="304"/>
                        <a:pt x="681" y="304"/>
                        <a:pt x="681" y="304"/>
                      </a:cubicBezTo>
                      <a:cubicBezTo>
                        <a:pt x="682" y="304"/>
                        <a:pt x="682" y="303"/>
                        <a:pt x="682" y="303"/>
                      </a:cubicBezTo>
                      <a:cubicBezTo>
                        <a:pt x="683" y="303"/>
                        <a:pt x="683" y="302"/>
                        <a:pt x="683" y="302"/>
                      </a:cubicBezTo>
                      <a:cubicBezTo>
                        <a:pt x="683" y="302"/>
                        <a:pt x="684" y="302"/>
                        <a:pt x="684" y="301"/>
                      </a:cubicBezTo>
                      <a:cubicBezTo>
                        <a:pt x="684" y="301"/>
                        <a:pt x="685" y="300"/>
                        <a:pt x="685" y="300"/>
                      </a:cubicBezTo>
                      <a:cubicBezTo>
                        <a:pt x="688" y="296"/>
                        <a:pt x="689" y="291"/>
                        <a:pt x="693" y="286"/>
                      </a:cubicBezTo>
                      <a:cubicBezTo>
                        <a:pt x="696" y="280"/>
                        <a:pt x="695" y="276"/>
                        <a:pt x="698" y="267"/>
                      </a:cubicBezTo>
                      <a:cubicBezTo>
                        <a:pt x="701" y="258"/>
                        <a:pt x="703" y="244"/>
                        <a:pt x="703" y="239"/>
                      </a:cubicBezTo>
                      <a:cubicBezTo>
                        <a:pt x="703" y="233"/>
                        <a:pt x="709" y="218"/>
                        <a:pt x="709" y="211"/>
                      </a:cubicBezTo>
                      <a:cubicBezTo>
                        <a:pt x="709" y="206"/>
                        <a:pt x="707" y="202"/>
                        <a:pt x="705" y="201"/>
                      </a:cubicBezTo>
                      <a:cubicBezTo>
                        <a:pt x="705" y="201"/>
                        <a:pt x="705" y="201"/>
                        <a:pt x="705" y="201"/>
                      </a:cubicBezTo>
                      <a:cubicBezTo>
                        <a:pt x="705" y="201"/>
                        <a:pt x="706" y="201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6" y="200"/>
                        <a:pt x="706" y="200"/>
                        <a:pt x="706" y="200"/>
                      </a:cubicBezTo>
                      <a:cubicBezTo>
                        <a:pt x="707" y="200"/>
                        <a:pt x="707" y="199"/>
                        <a:pt x="707" y="199"/>
                      </a:cubicBezTo>
                      <a:cubicBezTo>
                        <a:pt x="707" y="192"/>
                        <a:pt x="704" y="175"/>
                        <a:pt x="705" y="168"/>
                      </a:cubicBezTo>
                      <a:cubicBezTo>
                        <a:pt x="705" y="163"/>
                        <a:pt x="706" y="148"/>
                        <a:pt x="706" y="142"/>
                      </a:cubicBezTo>
                      <a:cubicBezTo>
                        <a:pt x="706" y="131"/>
                        <a:pt x="700" y="120"/>
                        <a:pt x="697" y="110"/>
                      </a:cubicBezTo>
                      <a:cubicBezTo>
                        <a:pt x="694" y="99"/>
                        <a:pt x="694" y="87"/>
                        <a:pt x="691" y="77"/>
                      </a:cubicBezTo>
                      <a:cubicBezTo>
                        <a:pt x="687" y="64"/>
                        <a:pt x="678" y="56"/>
                        <a:pt x="666" y="49"/>
                      </a:cubicBezTo>
                      <a:cubicBezTo>
                        <a:pt x="657" y="44"/>
                        <a:pt x="646" y="43"/>
                        <a:pt x="641" y="35"/>
                      </a:cubicBezTo>
                      <a:cubicBezTo>
                        <a:pt x="638" y="31"/>
                        <a:pt x="641" y="30"/>
                        <a:pt x="635" y="27"/>
                      </a:cubicBezTo>
                      <a:cubicBezTo>
                        <a:pt x="632" y="25"/>
                        <a:pt x="626" y="24"/>
                        <a:pt x="623" y="23"/>
                      </a:cubicBezTo>
                      <a:cubicBezTo>
                        <a:pt x="614" y="21"/>
                        <a:pt x="602" y="16"/>
                        <a:pt x="604" y="5"/>
                      </a:cubicBezTo>
                      <a:cubicBezTo>
                        <a:pt x="591" y="2"/>
                        <a:pt x="570" y="13"/>
                        <a:pt x="559" y="2"/>
                      </a:cubicBezTo>
                      <a:cubicBezTo>
                        <a:pt x="551" y="2"/>
                        <a:pt x="551" y="2"/>
                        <a:pt x="551" y="2"/>
                      </a:cubicBezTo>
                      <a:cubicBezTo>
                        <a:pt x="544" y="4"/>
                        <a:pt x="535" y="3"/>
                        <a:pt x="528" y="0"/>
                      </a:cubicBezTo>
                      <a:cubicBezTo>
                        <a:pt x="525" y="6"/>
                        <a:pt x="511" y="12"/>
                        <a:pt x="503" y="12"/>
                      </a:cubicBezTo>
                      <a:cubicBezTo>
                        <a:pt x="493" y="12"/>
                        <a:pt x="482" y="14"/>
                        <a:pt x="476" y="23"/>
                      </a:cubicBezTo>
                      <a:cubicBezTo>
                        <a:pt x="480" y="22"/>
                        <a:pt x="485" y="20"/>
                        <a:pt x="487" y="23"/>
                      </a:cubicBezTo>
                      <a:cubicBezTo>
                        <a:pt x="461" y="37"/>
                        <a:pt x="429" y="57"/>
                        <a:pt x="426" y="89"/>
                      </a:cubicBezTo>
                      <a:cubicBezTo>
                        <a:pt x="425" y="103"/>
                        <a:pt x="418" y="114"/>
                        <a:pt x="417" y="128"/>
                      </a:cubicBezTo>
                      <a:cubicBezTo>
                        <a:pt x="416" y="142"/>
                        <a:pt x="405" y="149"/>
                        <a:pt x="410" y="163"/>
                      </a:cubicBezTo>
                      <a:cubicBezTo>
                        <a:pt x="409" y="172"/>
                        <a:pt x="412" y="172"/>
                        <a:pt x="412" y="180"/>
                      </a:cubicBezTo>
                      <a:cubicBezTo>
                        <a:pt x="409" y="189"/>
                        <a:pt x="417" y="200"/>
                        <a:pt x="417" y="200"/>
                      </a:cubicBezTo>
                      <a:cubicBezTo>
                        <a:pt x="417" y="200"/>
                        <a:pt x="417" y="200"/>
                        <a:pt x="417" y="200"/>
                      </a:cubicBezTo>
                      <a:cubicBezTo>
                        <a:pt x="416" y="200"/>
                        <a:pt x="415" y="202"/>
                        <a:pt x="414" y="204"/>
                      </a:cubicBezTo>
                      <a:cubicBezTo>
                        <a:pt x="414" y="204"/>
                        <a:pt x="414" y="204"/>
                        <a:pt x="414" y="204"/>
                      </a:cubicBezTo>
                      <a:cubicBezTo>
                        <a:pt x="413" y="205"/>
                        <a:pt x="413" y="205"/>
                        <a:pt x="413" y="206"/>
                      </a:cubicBezTo>
                      <a:cubicBezTo>
                        <a:pt x="413" y="207"/>
                        <a:pt x="413" y="207"/>
                        <a:pt x="413" y="207"/>
                      </a:cubicBezTo>
                      <a:cubicBezTo>
                        <a:pt x="412" y="208"/>
                        <a:pt x="412" y="209"/>
                        <a:pt x="412" y="211"/>
                      </a:cubicBezTo>
                      <a:cubicBezTo>
                        <a:pt x="412" y="218"/>
                        <a:pt x="419" y="233"/>
                        <a:pt x="419" y="239"/>
                      </a:cubicBezTo>
                      <a:cubicBezTo>
                        <a:pt x="419" y="244"/>
                        <a:pt x="420" y="258"/>
                        <a:pt x="424" y="267"/>
                      </a:cubicBezTo>
                      <a:cubicBezTo>
                        <a:pt x="427" y="276"/>
                        <a:pt x="425" y="280"/>
                        <a:pt x="429" y="286"/>
                      </a:cubicBezTo>
                      <a:cubicBezTo>
                        <a:pt x="432" y="291"/>
                        <a:pt x="433" y="296"/>
                        <a:pt x="436" y="300"/>
                      </a:cubicBezTo>
                      <a:cubicBezTo>
                        <a:pt x="437" y="300"/>
                        <a:pt x="437" y="301"/>
                        <a:pt x="437" y="301"/>
                      </a:cubicBezTo>
                      <a:cubicBezTo>
                        <a:pt x="438" y="302"/>
                        <a:pt x="438" y="302"/>
                        <a:pt x="438" y="302"/>
                      </a:cubicBezTo>
                      <a:cubicBezTo>
                        <a:pt x="438" y="302"/>
                        <a:pt x="439" y="303"/>
                        <a:pt x="439" y="303"/>
                      </a:cubicBezTo>
                      <a:cubicBezTo>
                        <a:pt x="439" y="303"/>
                        <a:pt x="440" y="304"/>
                        <a:pt x="440" y="304"/>
                      </a:cubicBezTo>
                      <a:cubicBezTo>
                        <a:pt x="440" y="304"/>
                        <a:pt x="441" y="305"/>
                        <a:pt x="441" y="305"/>
                      </a:cubicBezTo>
                      <a:cubicBezTo>
                        <a:pt x="441" y="305"/>
                        <a:pt x="442" y="306"/>
                        <a:pt x="442" y="306"/>
                      </a:cubicBezTo>
                      <a:cubicBezTo>
                        <a:pt x="442" y="306"/>
                        <a:pt x="443" y="306"/>
                        <a:pt x="443" y="306"/>
                      </a:cubicBezTo>
                      <a:cubicBezTo>
                        <a:pt x="445" y="308"/>
                        <a:pt x="448" y="310"/>
                        <a:pt x="449" y="310"/>
                      </a:cubicBezTo>
                      <a:cubicBezTo>
                        <a:pt x="449" y="310"/>
                        <a:pt x="449" y="310"/>
                        <a:pt x="449" y="310"/>
                      </a:cubicBezTo>
                      <a:cubicBezTo>
                        <a:pt x="449" y="312"/>
                        <a:pt x="450" y="314"/>
                        <a:pt x="450" y="316"/>
                      </a:cubicBezTo>
                      <a:cubicBezTo>
                        <a:pt x="450" y="316"/>
                        <a:pt x="450" y="316"/>
                        <a:pt x="450" y="316"/>
                      </a:cubicBezTo>
                      <a:cubicBezTo>
                        <a:pt x="450" y="317"/>
                        <a:pt x="450" y="318"/>
                        <a:pt x="450" y="319"/>
                      </a:cubicBezTo>
                      <a:cubicBezTo>
                        <a:pt x="450" y="319"/>
                        <a:pt x="450" y="319"/>
                        <a:pt x="450" y="319"/>
                      </a:cubicBezTo>
                      <a:cubicBezTo>
                        <a:pt x="450" y="320"/>
                        <a:pt x="450" y="321"/>
                        <a:pt x="450" y="322"/>
                      </a:cubicBezTo>
                      <a:cubicBezTo>
                        <a:pt x="450" y="322"/>
                        <a:pt x="450" y="322"/>
                        <a:pt x="450" y="322"/>
                      </a:cubicBezTo>
                      <a:cubicBezTo>
                        <a:pt x="450" y="323"/>
                        <a:pt x="451" y="324"/>
                        <a:pt x="451" y="326"/>
                      </a:cubicBezTo>
                      <a:cubicBezTo>
                        <a:pt x="451" y="326"/>
                        <a:pt x="451" y="326"/>
                        <a:pt x="451" y="326"/>
                      </a:cubicBezTo>
                      <a:cubicBezTo>
                        <a:pt x="451" y="327"/>
                        <a:pt x="451" y="328"/>
                        <a:pt x="451" y="329"/>
                      </a:cubicBezTo>
                      <a:cubicBezTo>
                        <a:pt x="451" y="329"/>
                        <a:pt x="451" y="330"/>
                        <a:pt x="451" y="330"/>
                      </a:cubicBezTo>
                      <a:cubicBezTo>
                        <a:pt x="451" y="331"/>
                        <a:pt x="452" y="332"/>
                        <a:pt x="452" y="333"/>
                      </a:cubicBezTo>
                      <a:cubicBezTo>
                        <a:pt x="452" y="333"/>
                        <a:pt x="452" y="333"/>
                        <a:pt x="452" y="334"/>
                      </a:cubicBezTo>
                      <a:cubicBezTo>
                        <a:pt x="452" y="335"/>
                        <a:pt x="452" y="336"/>
                        <a:pt x="452" y="336"/>
                      </a:cubicBezTo>
                      <a:cubicBezTo>
                        <a:pt x="452" y="337"/>
                        <a:pt x="452" y="337"/>
                        <a:pt x="453" y="338"/>
                      </a:cubicBezTo>
                      <a:cubicBezTo>
                        <a:pt x="453" y="339"/>
                        <a:pt x="453" y="339"/>
                        <a:pt x="453" y="340"/>
                      </a:cubicBezTo>
                      <a:cubicBezTo>
                        <a:pt x="453" y="341"/>
                        <a:pt x="453" y="341"/>
                        <a:pt x="453" y="342"/>
                      </a:cubicBezTo>
                      <a:cubicBezTo>
                        <a:pt x="453" y="342"/>
                        <a:pt x="454" y="343"/>
                        <a:pt x="454" y="344"/>
                      </a:cubicBezTo>
                      <a:cubicBezTo>
                        <a:pt x="454" y="344"/>
                        <a:pt x="454" y="345"/>
                        <a:pt x="454" y="345"/>
                      </a:cubicBezTo>
                      <a:cubicBezTo>
                        <a:pt x="454" y="346"/>
                        <a:pt x="454" y="347"/>
                        <a:pt x="454" y="347"/>
                      </a:cubicBezTo>
                      <a:cubicBezTo>
                        <a:pt x="455" y="348"/>
                        <a:pt x="455" y="348"/>
                        <a:pt x="455" y="349"/>
                      </a:cubicBezTo>
                      <a:cubicBezTo>
                        <a:pt x="455" y="349"/>
                        <a:pt x="455" y="350"/>
                        <a:pt x="455" y="351"/>
                      </a:cubicBezTo>
                      <a:cubicBezTo>
                        <a:pt x="455" y="351"/>
                        <a:pt x="456" y="352"/>
                        <a:pt x="456" y="352"/>
                      </a:cubicBezTo>
                      <a:cubicBezTo>
                        <a:pt x="456" y="353"/>
                        <a:pt x="456" y="353"/>
                        <a:pt x="456" y="354"/>
                      </a:cubicBezTo>
                      <a:cubicBezTo>
                        <a:pt x="456" y="354"/>
                        <a:pt x="457" y="355"/>
                        <a:pt x="457" y="355"/>
                      </a:cubicBezTo>
                      <a:cubicBezTo>
                        <a:pt x="457" y="356"/>
                        <a:pt x="457" y="356"/>
                        <a:pt x="457" y="357"/>
                      </a:cubicBezTo>
                      <a:cubicBezTo>
                        <a:pt x="457" y="357"/>
                        <a:pt x="458" y="358"/>
                        <a:pt x="458" y="358"/>
                      </a:cubicBezTo>
                      <a:cubicBezTo>
                        <a:pt x="458" y="359"/>
                        <a:pt x="458" y="359"/>
                        <a:pt x="458" y="359"/>
                      </a:cubicBezTo>
                      <a:cubicBezTo>
                        <a:pt x="459" y="360"/>
                        <a:pt x="459" y="361"/>
                        <a:pt x="459" y="362"/>
                      </a:cubicBezTo>
                      <a:cubicBezTo>
                        <a:pt x="460" y="362"/>
                        <a:pt x="460" y="363"/>
                        <a:pt x="461" y="364"/>
                      </a:cubicBezTo>
                      <a:cubicBezTo>
                        <a:pt x="461" y="365"/>
                        <a:pt x="461" y="365"/>
                        <a:pt x="461" y="366"/>
                      </a:cubicBezTo>
                      <a:cubicBezTo>
                        <a:pt x="461" y="377"/>
                        <a:pt x="463" y="401"/>
                        <a:pt x="459" y="425"/>
                      </a:cubicBezTo>
                      <a:cubicBezTo>
                        <a:pt x="459" y="425"/>
                        <a:pt x="459" y="426"/>
                        <a:pt x="459" y="426"/>
                      </a:cubicBezTo>
                      <a:cubicBezTo>
                        <a:pt x="459" y="427"/>
                        <a:pt x="458" y="427"/>
                        <a:pt x="458" y="427"/>
                      </a:cubicBezTo>
                      <a:cubicBezTo>
                        <a:pt x="454" y="452"/>
                        <a:pt x="443" y="475"/>
                        <a:pt x="420" y="479"/>
                      </a:cubicBezTo>
                      <a:cubicBezTo>
                        <a:pt x="400" y="481"/>
                        <a:pt x="333" y="512"/>
                        <a:pt x="324" y="520"/>
                      </a:cubicBezTo>
                      <a:cubicBezTo>
                        <a:pt x="311" y="533"/>
                        <a:pt x="280" y="536"/>
                        <a:pt x="261" y="540"/>
                      </a:cubicBezTo>
                      <a:cubicBezTo>
                        <a:pt x="241" y="544"/>
                        <a:pt x="200" y="567"/>
                        <a:pt x="180" y="653"/>
                      </a:cubicBezTo>
                      <a:cubicBezTo>
                        <a:pt x="171" y="693"/>
                        <a:pt x="161" y="744"/>
                        <a:pt x="167" y="792"/>
                      </a:cubicBezTo>
                      <a:cubicBezTo>
                        <a:pt x="170" y="825"/>
                        <a:pt x="146" y="886"/>
                        <a:pt x="143" y="992"/>
                      </a:cubicBezTo>
                      <a:cubicBezTo>
                        <a:pt x="144" y="1031"/>
                        <a:pt x="140" y="1058"/>
                        <a:pt x="135" y="1075"/>
                      </a:cubicBezTo>
                      <a:cubicBezTo>
                        <a:pt x="113" y="1129"/>
                        <a:pt x="113" y="1277"/>
                        <a:pt x="112" y="1315"/>
                      </a:cubicBezTo>
                      <a:cubicBezTo>
                        <a:pt x="111" y="1337"/>
                        <a:pt x="111" y="1369"/>
                        <a:pt x="107" y="1386"/>
                      </a:cubicBezTo>
                      <a:cubicBezTo>
                        <a:pt x="103" y="1402"/>
                        <a:pt x="106" y="1416"/>
                        <a:pt x="101" y="1430"/>
                      </a:cubicBezTo>
                      <a:cubicBezTo>
                        <a:pt x="97" y="1444"/>
                        <a:pt x="99" y="1464"/>
                        <a:pt x="96" y="1469"/>
                      </a:cubicBezTo>
                      <a:cubicBezTo>
                        <a:pt x="88" y="1477"/>
                        <a:pt x="53" y="1528"/>
                        <a:pt x="44" y="1540"/>
                      </a:cubicBezTo>
                      <a:cubicBezTo>
                        <a:pt x="36" y="1551"/>
                        <a:pt x="26" y="1586"/>
                        <a:pt x="21" y="1592"/>
                      </a:cubicBezTo>
                      <a:cubicBezTo>
                        <a:pt x="16" y="1598"/>
                        <a:pt x="15" y="1614"/>
                        <a:pt x="9" y="1628"/>
                      </a:cubicBezTo>
                      <a:cubicBezTo>
                        <a:pt x="4" y="1641"/>
                        <a:pt x="0" y="1653"/>
                        <a:pt x="17" y="1652"/>
                      </a:cubicBezTo>
                      <a:cubicBezTo>
                        <a:pt x="31" y="1651"/>
                        <a:pt x="46" y="1627"/>
                        <a:pt x="49" y="1611"/>
                      </a:cubicBezTo>
                      <a:cubicBezTo>
                        <a:pt x="53" y="1609"/>
                        <a:pt x="61" y="1599"/>
                        <a:pt x="70" y="1589"/>
                      </a:cubicBezTo>
                      <a:cubicBezTo>
                        <a:pt x="68" y="1597"/>
                        <a:pt x="74" y="1606"/>
                        <a:pt x="81" y="1633"/>
                      </a:cubicBezTo>
                      <a:cubicBezTo>
                        <a:pt x="81" y="1642"/>
                        <a:pt x="89" y="1665"/>
                        <a:pt x="88" y="1675"/>
                      </a:cubicBezTo>
                      <a:cubicBezTo>
                        <a:pt x="87" y="1686"/>
                        <a:pt x="94" y="1714"/>
                        <a:pt x="97" y="1728"/>
                      </a:cubicBezTo>
                      <a:cubicBezTo>
                        <a:pt x="100" y="1742"/>
                        <a:pt x="113" y="1743"/>
                        <a:pt x="122" y="1739"/>
                      </a:cubicBezTo>
                      <a:cubicBezTo>
                        <a:pt x="122" y="1739"/>
                        <a:pt x="121" y="1751"/>
                        <a:pt x="134" y="1753"/>
                      </a:cubicBezTo>
                      <a:cubicBezTo>
                        <a:pt x="146" y="1755"/>
                        <a:pt x="148" y="1733"/>
                        <a:pt x="148" y="1733"/>
                      </a:cubicBezTo>
                      <a:cubicBezTo>
                        <a:pt x="148" y="1733"/>
                        <a:pt x="148" y="1741"/>
                        <a:pt x="157" y="1742"/>
                      </a:cubicBezTo>
                      <a:cubicBezTo>
                        <a:pt x="171" y="1742"/>
                        <a:pt x="173" y="1715"/>
                        <a:pt x="173" y="1715"/>
                      </a:cubicBezTo>
                      <a:cubicBezTo>
                        <a:pt x="173" y="1715"/>
                        <a:pt x="174" y="1716"/>
                        <a:pt x="174" y="1716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6"/>
                        <a:pt x="174" y="1717"/>
                        <a:pt x="174" y="1717"/>
                      </a:cubicBezTo>
                      <a:cubicBezTo>
                        <a:pt x="174" y="1716"/>
                        <a:pt x="174" y="1716"/>
                        <a:pt x="174" y="1716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7"/>
                        <a:pt x="174" y="1717"/>
                        <a:pt x="174" y="1717"/>
                      </a:cubicBezTo>
                      <a:cubicBezTo>
                        <a:pt x="174" y="1718"/>
                        <a:pt x="175" y="1718"/>
                        <a:pt x="175" y="1719"/>
                      </a:cubicBezTo>
                      <a:cubicBezTo>
                        <a:pt x="175" y="1719"/>
                        <a:pt x="176" y="1719"/>
                        <a:pt x="176" y="1719"/>
                      </a:cubicBezTo>
                      <a:cubicBezTo>
                        <a:pt x="176" y="1719"/>
                        <a:pt x="176" y="1719"/>
                        <a:pt x="176" y="1719"/>
                      </a:cubicBezTo>
                      <a:cubicBezTo>
                        <a:pt x="176" y="1720"/>
                        <a:pt x="177" y="1720"/>
                        <a:pt x="177" y="1720"/>
                      </a:cubicBezTo>
                      <a:cubicBezTo>
                        <a:pt x="177" y="1720"/>
                        <a:pt x="177" y="1720"/>
                        <a:pt x="177" y="1720"/>
                      </a:cubicBezTo>
                      <a:cubicBezTo>
                        <a:pt x="178" y="1720"/>
                        <a:pt x="178" y="1720"/>
                        <a:pt x="179" y="1720"/>
                      </a:cubicBezTo>
                      <a:cubicBezTo>
                        <a:pt x="179" y="1720"/>
                        <a:pt x="179" y="1720"/>
                        <a:pt x="179" y="1720"/>
                      </a:cubicBezTo>
                      <a:cubicBezTo>
                        <a:pt x="180" y="1720"/>
                        <a:pt x="180" y="1720"/>
                        <a:pt x="181" y="1720"/>
                      </a:cubicBezTo>
                      <a:cubicBezTo>
                        <a:pt x="188" y="1720"/>
                        <a:pt x="194" y="1691"/>
                        <a:pt x="197" y="1679"/>
                      </a:cubicBezTo>
                      <a:cubicBezTo>
                        <a:pt x="200" y="1667"/>
                        <a:pt x="205" y="1657"/>
                        <a:pt x="206" y="1647"/>
                      </a:cubicBezTo>
                      <a:cubicBezTo>
                        <a:pt x="207" y="1638"/>
                        <a:pt x="208" y="1632"/>
                        <a:pt x="216" y="1589"/>
                      </a:cubicBezTo>
                      <a:cubicBezTo>
                        <a:pt x="224" y="1546"/>
                        <a:pt x="199" y="1500"/>
                        <a:pt x="202" y="1486"/>
                      </a:cubicBezTo>
                      <a:cubicBezTo>
                        <a:pt x="206" y="1471"/>
                        <a:pt x="193" y="1449"/>
                        <a:pt x="195" y="1445"/>
                      </a:cubicBezTo>
                      <a:cubicBezTo>
                        <a:pt x="197" y="1441"/>
                        <a:pt x="201" y="1425"/>
                        <a:pt x="204" y="1409"/>
                      </a:cubicBezTo>
                      <a:cubicBezTo>
                        <a:pt x="206" y="1393"/>
                        <a:pt x="264" y="1251"/>
                        <a:pt x="270" y="1219"/>
                      </a:cubicBezTo>
                      <a:cubicBezTo>
                        <a:pt x="281" y="1159"/>
                        <a:pt x="281" y="1132"/>
                        <a:pt x="274" y="1090"/>
                      </a:cubicBezTo>
                      <a:cubicBezTo>
                        <a:pt x="275" y="1059"/>
                        <a:pt x="288" y="975"/>
                        <a:pt x="290" y="960"/>
                      </a:cubicBezTo>
                      <a:cubicBezTo>
                        <a:pt x="291" y="957"/>
                        <a:pt x="291" y="942"/>
                        <a:pt x="293" y="932"/>
                      </a:cubicBezTo>
                      <a:cubicBezTo>
                        <a:pt x="294" y="926"/>
                        <a:pt x="295" y="915"/>
                        <a:pt x="295" y="902"/>
                      </a:cubicBezTo>
                      <a:cubicBezTo>
                        <a:pt x="296" y="904"/>
                        <a:pt x="296" y="904"/>
                        <a:pt x="296" y="904"/>
                      </a:cubicBezTo>
                      <a:cubicBezTo>
                        <a:pt x="296" y="918"/>
                        <a:pt x="300" y="942"/>
                        <a:pt x="302" y="980"/>
                      </a:cubicBezTo>
                      <a:cubicBezTo>
                        <a:pt x="301" y="1011"/>
                        <a:pt x="316" y="1068"/>
                        <a:pt x="318" y="1098"/>
                      </a:cubicBezTo>
                      <a:cubicBezTo>
                        <a:pt x="314" y="1107"/>
                        <a:pt x="329" y="1264"/>
                        <a:pt x="329" y="1264"/>
                      </a:cubicBezTo>
                      <a:cubicBezTo>
                        <a:pt x="328" y="1265"/>
                        <a:pt x="328" y="1265"/>
                        <a:pt x="328" y="1265"/>
                      </a:cubicBezTo>
                      <a:cubicBezTo>
                        <a:pt x="328" y="1265"/>
                        <a:pt x="328" y="1265"/>
                        <a:pt x="328" y="1266"/>
                      </a:cubicBezTo>
                      <a:cubicBezTo>
                        <a:pt x="328" y="1266"/>
                        <a:pt x="328" y="1266"/>
                        <a:pt x="328" y="1266"/>
                      </a:cubicBezTo>
                      <a:cubicBezTo>
                        <a:pt x="326" y="1272"/>
                        <a:pt x="321" y="1288"/>
                        <a:pt x="317" y="1309"/>
                      </a:cubicBezTo>
                      <a:cubicBezTo>
                        <a:pt x="317" y="1309"/>
                        <a:pt x="317" y="1309"/>
                        <a:pt x="316" y="1310"/>
                      </a:cubicBezTo>
                      <a:cubicBezTo>
                        <a:pt x="316" y="1311"/>
                        <a:pt x="316" y="1313"/>
                        <a:pt x="315" y="1314"/>
                      </a:cubicBezTo>
                      <a:cubicBezTo>
                        <a:pt x="315" y="1315"/>
                        <a:pt x="315" y="1315"/>
                        <a:pt x="315" y="1316"/>
                      </a:cubicBezTo>
                      <a:cubicBezTo>
                        <a:pt x="315" y="1317"/>
                        <a:pt x="314" y="1319"/>
                        <a:pt x="314" y="1320"/>
                      </a:cubicBezTo>
                      <a:cubicBezTo>
                        <a:pt x="314" y="1321"/>
                        <a:pt x="314" y="1321"/>
                        <a:pt x="314" y="1322"/>
                      </a:cubicBezTo>
                      <a:cubicBezTo>
                        <a:pt x="313" y="1323"/>
                        <a:pt x="313" y="1325"/>
                        <a:pt x="313" y="1326"/>
                      </a:cubicBezTo>
                      <a:cubicBezTo>
                        <a:pt x="313" y="1327"/>
                        <a:pt x="312" y="1328"/>
                        <a:pt x="312" y="1328"/>
                      </a:cubicBezTo>
                      <a:cubicBezTo>
                        <a:pt x="312" y="1330"/>
                        <a:pt x="312" y="1331"/>
                        <a:pt x="311" y="1332"/>
                      </a:cubicBezTo>
                      <a:cubicBezTo>
                        <a:pt x="311" y="1333"/>
                        <a:pt x="311" y="1334"/>
                        <a:pt x="311" y="1335"/>
                      </a:cubicBezTo>
                      <a:cubicBezTo>
                        <a:pt x="311" y="1336"/>
                        <a:pt x="310" y="1337"/>
                        <a:pt x="310" y="1339"/>
                      </a:cubicBezTo>
                      <a:cubicBezTo>
                        <a:pt x="310" y="1340"/>
                        <a:pt x="310" y="1341"/>
                        <a:pt x="310" y="1341"/>
                      </a:cubicBezTo>
                      <a:cubicBezTo>
                        <a:pt x="309" y="1343"/>
                        <a:pt x="309" y="1344"/>
                        <a:pt x="309" y="1345"/>
                      </a:cubicBezTo>
                      <a:cubicBezTo>
                        <a:pt x="309" y="1346"/>
                        <a:pt x="308" y="1347"/>
                        <a:pt x="308" y="1348"/>
                      </a:cubicBezTo>
                      <a:cubicBezTo>
                        <a:pt x="308" y="1349"/>
                        <a:pt x="308" y="1350"/>
                        <a:pt x="307" y="1352"/>
                      </a:cubicBezTo>
                      <a:cubicBezTo>
                        <a:pt x="307" y="1353"/>
                        <a:pt x="307" y="1354"/>
                        <a:pt x="307" y="1355"/>
                      </a:cubicBezTo>
                      <a:cubicBezTo>
                        <a:pt x="307" y="1356"/>
                        <a:pt x="306" y="1357"/>
                        <a:pt x="306" y="1358"/>
                      </a:cubicBezTo>
                      <a:cubicBezTo>
                        <a:pt x="306" y="1359"/>
                        <a:pt x="306" y="1360"/>
                        <a:pt x="306" y="1361"/>
                      </a:cubicBezTo>
                      <a:cubicBezTo>
                        <a:pt x="305" y="1363"/>
                        <a:pt x="305" y="1364"/>
                        <a:pt x="305" y="1365"/>
                      </a:cubicBezTo>
                      <a:cubicBezTo>
                        <a:pt x="305" y="1366"/>
                        <a:pt x="304" y="1367"/>
                        <a:pt x="304" y="1368"/>
                      </a:cubicBezTo>
                      <a:cubicBezTo>
                        <a:pt x="304" y="1369"/>
                        <a:pt x="304" y="1370"/>
                        <a:pt x="304" y="1371"/>
                      </a:cubicBezTo>
                      <a:cubicBezTo>
                        <a:pt x="303" y="1372"/>
                        <a:pt x="303" y="1373"/>
                        <a:pt x="303" y="1375"/>
                      </a:cubicBezTo>
                      <a:cubicBezTo>
                        <a:pt x="303" y="1376"/>
                        <a:pt x="303" y="1377"/>
                        <a:pt x="303" y="1378"/>
                      </a:cubicBezTo>
                      <a:cubicBezTo>
                        <a:pt x="302" y="1379"/>
                        <a:pt x="302" y="1380"/>
                        <a:pt x="302" y="1381"/>
                      </a:cubicBezTo>
                      <a:cubicBezTo>
                        <a:pt x="302" y="1382"/>
                        <a:pt x="302" y="1383"/>
                        <a:pt x="301" y="1384"/>
                      </a:cubicBezTo>
                      <a:cubicBezTo>
                        <a:pt x="301" y="1385"/>
                        <a:pt x="301" y="1386"/>
                        <a:pt x="301" y="1387"/>
                      </a:cubicBezTo>
                      <a:cubicBezTo>
                        <a:pt x="301" y="1388"/>
                        <a:pt x="301" y="1389"/>
                        <a:pt x="300" y="1390"/>
                      </a:cubicBezTo>
                      <a:cubicBezTo>
                        <a:pt x="300" y="1391"/>
                        <a:pt x="300" y="1392"/>
                        <a:pt x="300" y="1393"/>
                      </a:cubicBezTo>
                      <a:cubicBezTo>
                        <a:pt x="300" y="1394"/>
                        <a:pt x="300" y="1395"/>
                        <a:pt x="299" y="1396"/>
                      </a:cubicBezTo>
                      <a:cubicBezTo>
                        <a:pt x="299" y="1397"/>
                        <a:pt x="299" y="1398"/>
                        <a:pt x="299" y="1399"/>
                      </a:cubicBezTo>
                      <a:cubicBezTo>
                        <a:pt x="299" y="1400"/>
                        <a:pt x="299" y="1401"/>
                        <a:pt x="299" y="1401"/>
                      </a:cubicBezTo>
                      <a:cubicBezTo>
                        <a:pt x="298" y="1403"/>
                        <a:pt x="298" y="1404"/>
                        <a:pt x="298" y="1405"/>
                      </a:cubicBezTo>
                      <a:cubicBezTo>
                        <a:pt x="298" y="1405"/>
                        <a:pt x="298" y="1406"/>
                        <a:pt x="298" y="1407"/>
                      </a:cubicBezTo>
                      <a:cubicBezTo>
                        <a:pt x="298" y="1408"/>
                        <a:pt x="298" y="1409"/>
                        <a:pt x="297" y="1410"/>
                      </a:cubicBezTo>
                      <a:cubicBezTo>
                        <a:pt x="297" y="1411"/>
                        <a:pt x="297" y="1411"/>
                        <a:pt x="297" y="1412"/>
                      </a:cubicBezTo>
                      <a:cubicBezTo>
                        <a:pt x="297" y="1413"/>
                        <a:pt x="297" y="1414"/>
                        <a:pt x="297" y="1415"/>
                      </a:cubicBezTo>
                      <a:cubicBezTo>
                        <a:pt x="297" y="1415"/>
                        <a:pt x="297" y="1416"/>
                        <a:pt x="297" y="1417"/>
                      </a:cubicBezTo>
                      <a:cubicBezTo>
                        <a:pt x="296" y="1418"/>
                        <a:pt x="296" y="1419"/>
                        <a:pt x="296" y="1419"/>
                      </a:cubicBezTo>
                      <a:cubicBezTo>
                        <a:pt x="296" y="1420"/>
                        <a:pt x="296" y="1421"/>
                        <a:pt x="296" y="1421"/>
                      </a:cubicBezTo>
                      <a:cubicBezTo>
                        <a:pt x="296" y="1422"/>
                        <a:pt x="296" y="1423"/>
                        <a:pt x="296" y="1424"/>
                      </a:cubicBezTo>
                      <a:cubicBezTo>
                        <a:pt x="296" y="1424"/>
                        <a:pt x="296" y="1425"/>
                        <a:pt x="296" y="1425"/>
                      </a:cubicBezTo>
                      <a:cubicBezTo>
                        <a:pt x="296" y="1427"/>
                        <a:pt x="296" y="1428"/>
                        <a:pt x="296" y="1429"/>
                      </a:cubicBezTo>
                      <a:cubicBezTo>
                        <a:pt x="293" y="1447"/>
                        <a:pt x="300" y="1472"/>
                        <a:pt x="298" y="1512"/>
                      </a:cubicBezTo>
                      <a:cubicBezTo>
                        <a:pt x="295" y="1562"/>
                        <a:pt x="251" y="1762"/>
                        <a:pt x="333" y="2014"/>
                      </a:cubicBezTo>
                      <a:cubicBezTo>
                        <a:pt x="338" y="2029"/>
                        <a:pt x="338" y="2079"/>
                        <a:pt x="344" y="2107"/>
                      </a:cubicBezTo>
                      <a:cubicBezTo>
                        <a:pt x="345" y="2114"/>
                        <a:pt x="359" y="2145"/>
                        <a:pt x="360" y="2189"/>
                      </a:cubicBezTo>
                      <a:cubicBezTo>
                        <a:pt x="361" y="2259"/>
                        <a:pt x="354" y="2349"/>
                        <a:pt x="356" y="2399"/>
                      </a:cubicBezTo>
                      <a:cubicBezTo>
                        <a:pt x="359" y="2481"/>
                        <a:pt x="393" y="2556"/>
                        <a:pt x="406" y="2609"/>
                      </a:cubicBezTo>
                      <a:cubicBezTo>
                        <a:pt x="420" y="2661"/>
                        <a:pt x="425" y="2703"/>
                        <a:pt x="422" y="2713"/>
                      </a:cubicBezTo>
                      <a:cubicBezTo>
                        <a:pt x="420" y="2722"/>
                        <a:pt x="418" y="2740"/>
                        <a:pt x="425" y="2755"/>
                      </a:cubicBezTo>
                      <a:cubicBezTo>
                        <a:pt x="426" y="2756"/>
                        <a:pt x="402" y="2808"/>
                        <a:pt x="389" y="2817"/>
                      </a:cubicBezTo>
                      <a:cubicBezTo>
                        <a:pt x="377" y="2827"/>
                        <a:pt x="373" y="2835"/>
                        <a:pt x="364" y="2840"/>
                      </a:cubicBezTo>
                      <a:cubicBezTo>
                        <a:pt x="354" y="2845"/>
                        <a:pt x="349" y="2850"/>
                        <a:pt x="345" y="2861"/>
                      </a:cubicBezTo>
                      <a:cubicBezTo>
                        <a:pt x="342" y="2869"/>
                        <a:pt x="333" y="2881"/>
                        <a:pt x="340" y="2887"/>
                      </a:cubicBezTo>
                      <a:cubicBezTo>
                        <a:pt x="341" y="2888"/>
                        <a:pt x="342" y="2888"/>
                        <a:pt x="343" y="2889"/>
                      </a:cubicBezTo>
                      <a:cubicBezTo>
                        <a:pt x="344" y="2889"/>
                        <a:pt x="344" y="2889"/>
                        <a:pt x="344" y="2889"/>
                      </a:cubicBezTo>
                      <a:cubicBezTo>
                        <a:pt x="343" y="2892"/>
                        <a:pt x="343" y="2894"/>
                        <a:pt x="344" y="2896"/>
                      </a:cubicBezTo>
                      <a:cubicBezTo>
                        <a:pt x="348" y="2903"/>
                        <a:pt x="355" y="2905"/>
                        <a:pt x="364" y="2904"/>
                      </a:cubicBezTo>
                      <a:cubicBezTo>
                        <a:pt x="365" y="2902"/>
                        <a:pt x="365" y="2902"/>
                        <a:pt x="365" y="2902"/>
                      </a:cubicBezTo>
                      <a:cubicBezTo>
                        <a:pt x="366" y="2905"/>
                        <a:pt x="366" y="2908"/>
                        <a:pt x="368" y="2910"/>
                      </a:cubicBezTo>
                      <a:cubicBezTo>
                        <a:pt x="374" y="2919"/>
                        <a:pt x="394" y="2923"/>
                        <a:pt x="402" y="2915"/>
                      </a:cubicBezTo>
                      <a:cubicBezTo>
                        <a:pt x="403" y="2916"/>
                        <a:pt x="404" y="2916"/>
                        <a:pt x="406" y="2917"/>
                      </a:cubicBezTo>
                      <a:cubicBezTo>
                        <a:pt x="407" y="2917"/>
                        <a:pt x="408" y="2917"/>
                        <a:pt x="409" y="2918"/>
                      </a:cubicBezTo>
                      <a:cubicBezTo>
                        <a:pt x="410" y="2918"/>
                        <a:pt x="410" y="2918"/>
                        <a:pt x="411" y="2918"/>
                      </a:cubicBezTo>
                      <a:cubicBezTo>
                        <a:pt x="413" y="2919"/>
                        <a:pt x="414" y="2919"/>
                        <a:pt x="416" y="2919"/>
                      </a:cubicBezTo>
                      <a:cubicBezTo>
                        <a:pt x="416" y="2919"/>
                        <a:pt x="416" y="2919"/>
                        <a:pt x="416" y="2919"/>
                      </a:cubicBezTo>
                      <a:cubicBezTo>
                        <a:pt x="425" y="2920"/>
                        <a:pt x="435" y="2918"/>
                        <a:pt x="440" y="2913"/>
                      </a:cubicBezTo>
                      <a:cubicBezTo>
                        <a:pt x="440" y="2912"/>
                        <a:pt x="440" y="2912"/>
                        <a:pt x="440" y="2912"/>
                      </a:cubicBezTo>
                      <a:cubicBezTo>
                        <a:pt x="440" y="2913"/>
                        <a:pt x="441" y="2913"/>
                        <a:pt x="441" y="2914"/>
                      </a:cubicBezTo>
                      <a:cubicBezTo>
                        <a:pt x="441" y="2913"/>
                        <a:pt x="441" y="2913"/>
                        <a:pt x="441" y="2913"/>
                      </a:cubicBezTo>
                      <a:cubicBezTo>
                        <a:pt x="446" y="2925"/>
                        <a:pt x="462" y="2926"/>
                        <a:pt x="475" y="2924"/>
                      </a:cubicBezTo>
                      <a:cubicBezTo>
                        <a:pt x="475" y="2924"/>
                        <a:pt x="475" y="2924"/>
                        <a:pt x="475" y="2924"/>
                      </a:cubicBezTo>
                      <a:cubicBezTo>
                        <a:pt x="476" y="2924"/>
                        <a:pt x="477" y="2924"/>
                        <a:pt x="478" y="2924"/>
                      </a:cubicBezTo>
                      <a:cubicBezTo>
                        <a:pt x="478" y="2924"/>
                        <a:pt x="479" y="2923"/>
                        <a:pt x="479" y="2923"/>
                      </a:cubicBezTo>
                      <a:cubicBezTo>
                        <a:pt x="480" y="2923"/>
                        <a:pt x="480" y="2923"/>
                        <a:pt x="481" y="2923"/>
                      </a:cubicBezTo>
                      <a:cubicBezTo>
                        <a:pt x="482" y="2923"/>
                        <a:pt x="482" y="2923"/>
                        <a:pt x="483" y="2923"/>
                      </a:cubicBezTo>
                      <a:cubicBezTo>
                        <a:pt x="485" y="2922"/>
                        <a:pt x="486" y="2922"/>
                        <a:pt x="488" y="2922"/>
                      </a:cubicBezTo>
                      <a:cubicBezTo>
                        <a:pt x="488" y="2921"/>
                        <a:pt x="489" y="2921"/>
                        <a:pt x="489" y="2921"/>
                      </a:cubicBezTo>
                      <a:cubicBezTo>
                        <a:pt x="490" y="2921"/>
                        <a:pt x="491" y="2920"/>
                        <a:pt x="492" y="2920"/>
                      </a:cubicBezTo>
                      <a:cubicBezTo>
                        <a:pt x="492" y="2920"/>
                        <a:pt x="493" y="2919"/>
                        <a:pt x="493" y="2919"/>
                      </a:cubicBezTo>
                      <a:cubicBezTo>
                        <a:pt x="494" y="2919"/>
                        <a:pt x="495" y="2918"/>
                        <a:pt x="496" y="2918"/>
                      </a:cubicBezTo>
                      <a:cubicBezTo>
                        <a:pt x="496" y="2918"/>
                        <a:pt x="496" y="2917"/>
                        <a:pt x="497" y="2917"/>
                      </a:cubicBezTo>
                      <a:cubicBezTo>
                        <a:pt x="498" y="2917"/>
                        <a:pt x="498" y="2916"/>
                        <a:pt x="499" y="2916"/>
                      </a:cubicBezTo>
                      <a:cubicBezTo>
                        <a:pt x="499" y="2915"/>
                        <a:pt x="500" y="2915"/>
                        <a:pt x="500" y="2915"/>
                      </a:cubicBezTo>
                      <a:cubicBezTo>
                        <a:pt x="501" y="2914"/>
                        <a:pt x="501" y="2914"/>
                        <a:pt x="502" y="2913"/>
                      </a:cubicBezTo>
                      <a:cubicBezTo>
                        <a:pt x="502" y="2913"/>
                        <a:pt x="503" y="2913"/>
                        <a:pt x="503" y="2913"/>
                      </a:cubicBezTo>
                      <a:cubicBezTo>
                        <a:pt x="505" y="2911"/>
                        <a:pt x="506" y="2909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8" y="2908"/>
                        <a:pt x="508" y="2908"/>
                        <a:pt x="508" y="2908"/>
                      </a:cubicBezTo>
                      <a:cubicBezTo>
                        <a:pt x="509" y="2907"/>
                        <a:pt x="510" y="2906"/>
                        <a:pt x="511" y="2905"/>
                      </a:cubicBezTo>
                      <a:cubicBezTo>
                        <a:pt x="519" y="2899"/>
                        <a:pt x="525" y="2894"/>
                        <a:pt x="523" y="2879"/>
                      </a:cubicBezTo>
                      <a:cubicBezTo>
                        <a:pt x="520" y="2864"/>
                        <a:pt x="522" y="2864"/>
                        <a:pt x="524" y="2846"/>
                      </a:cubicBezTo>
                      <a:cubicBezTo>
                        <a:pt x="525" y="2835"/>
                        <a:pt x="534" y="2832"/>
                        <a:pt x="536" y="2815"/>
                      </a:cubicBezTo>
                      <a:cubicBezTo>
                        <a:pt x="537" y="2801"/>
                        <a:pt x="526" y="2741"/>
                        <a:pt x="527" y="2733"/>
                      </a:cubicBezTo>
                      <a:cubicBezTo>
                        <a:pt x="530" y="2715"/>
                        <a:pt x="517" y="2700"/>
                        <a:pt x="513" y="2669"/>
                      </a:cubicBezTo>
                      <a:cubicBezTo>
                        <a:pt x="508" y="2639"/>
                        <a:pt x="520" y="2535"/>
                        <a:pt x="520" y="2516"/>
                      </a:cubicBezTo>
                      <a:cubicBezTo>
                        <a:pt x="520" y="2480"/>
                        <a:pt x="539" y="2421"/>
                        <a:pt x="534" y="2348"/>
                      </a:cubicBezTo>
                      <a:cubicBezTo>
                        <a:pt x="531" y="2306"/>
                        <a:pt x="510" y="2177"/>
                        <a:pt x="510" y="2148"/>
                      </a:cubicBezTo>
                      <a:cubicBezTo>
                        <a:pt x="510" y="2143"/>
                        <a:pt x="509" y="2110"/>
                        <a:pt x="511" y="2105"/>
                      </a:cubicBezTo>
                      <a:cubicBezTo>
                        <a:pt x="517" y="2085"/>
                        <a:pt x="544" y="1849"/>
                        <a:pt x="544" y="1847"/>
                      </a:cubicBezTo>
                      <a:cubicBezTo>
                        <a:pt x="547" y="1823"/>
                        <a:pt x="555" y="1690"/>
                        <a:pt x="558" y="1646"/>
                      </a:cubicBezTo>
                      <a:cubicBezTo>
                        <a:pt x="559" y="1646"/>
                        <a:pt x="561" y="1646"/>
                        <a:pt x="562" y="1646"/>
                      </a:cubicBezTo>
                      <a:cubicBezTo>
                        <a:pt x="565" y="1689"/>
                        <a:pt x="573" y="1823"/>
                        <a:pt x="576" y="1847"/>
                      </a:cubicBezTo>
                      <a:cubicBezTo>
                        <a:pt x="576" y="1849"/>
                        <a:pt x="603" y="2085"/>
                        <a:pt x="609" y="2105"/>
                      </a:cubicBezTo>
                      <a:cubicBezTo>
                        <a:pt x="611" y="2110"/>
                        <a:pt x="610" y="2143"/>
                        <a:pt x="610" y="2148"/>
                      </a:cubicBezTo>
                      <a:cubicBezTo>
                        <a:pt x="610" y="2177"/>
                        <a:pt x="589" y="2306"/>
                        <a:pt x="586" y="2348"/>
                      </a:cubicBezTo>
                      <a:cubicBezTo>
                        <a:pt x="581" y="2421"/>
                        <a:pt x="600" y="2480"/>
                        <a:pt x="600" y="2516"/>
                      </a:cubicBezTo>
                      <a:cubicBezTo>
                        <a:pt x="600" y="2535"/>
                        <a:pt x="612" y="2639"/>
                        <a:pt x="607" y="2669"/>
                      </a:cubicBezTo>
                      <a:cubicBezTo>
                        <a:pt x="603" y="2700"/>
                        <a:pt x="590" y="2715"/>
                        <a:pt x="593" y="2733"/>
                      </a:cubicBezTo>
                      <a:cubicBezTo>
                        <a:pt x="594" y="2741"/>
                        <a:pt x="583" y="2801"/>
                        <a:pt x="584" y="2815"/>
                      </a:cubicBezTo>
                      <a:cubicBezTo>
                        <a:pt x="586" y="2832"/>
                        <a:pt x="595" y="2835"/>
                        <a:pt x="596" y="2846"/>
                      </a:cubicBezTo>
                      <a:cubicBezTo>
                        <a:pt x="598" y="2864"/>
                        <a:pt x="600" y="2864"/>
                        <a:pt x="597" y="2879"/>
                      </a:cubicBezTo>
                      <a:cubicBezTo>
                        <a:pt x="595" y="2894"/>
                        <a:pt x="601" y="2899"/>
                        <a:pt x="609" y="2905"/>
                      </a:cubicBezTo>
                      <a:cubicBezTo>
                        <a:pt x="610" y="2906"/>
                        <a:pt x="611" y="2907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2" y="2908"/>
                        <a:pt x="612" y="2908"/>
                        <a:pt x="612" y="2908"/>
                      </a:cubicBezTo>
                      <a:cubicBezTo>
                        <a:pt x="614" y="2909"/>
                        <a:pt x="615" y="2911"/>
                        <a:pt x="617" y="2913"/>
                      </a:cubicBezTo>
                      <a:cubicBezTo>
                        <a:pt x="617" y="2913"/>
                        <a:pt x="618" y="2913"/>
                        <a:pt x="618" y="2913"/>
                      </a:cubicBezTo>
                      <a:cubicBezTo>
                        <a:pt x="619" y="2914"/>
                        <a:pt x="619" y="2914"/>
                        <a:pt x="620" y="2915"/>
                      </a:cubicBezTo>
                      <a:cubicBezTo>
                        <a:pt x="620" y="2915"/>
                        <a:pt x="621" y="2915"/>
                        <a:pt x="621" y="2916"/>
                      </a:cubicBezTo>
                      <a:cubicBezTo>
                        <a:pt x="622" y="2916"/>
                        <a:pt x="622" y="2917"/>
                        <a:pt x="623" y="2917"/>
                      </a:cubicBezTo>
                      <a:cubicBezTo>
                        <a:pt x="624" y="2917"/>
                        <a:pt x="624" y="2918"/>
                        <a:pt x="624" y="2918"/>
                      </a:cubicBezTo>
                      <a:cubicBezTo>
                        <a:pt x="625" y="2918"/>
                        <a:pt x="626" y="2919"/>
                        <a:pt x="627" y="2919"/>
                      </a:cubicBezTo>
                      <a:cubicBezTo>
                        <a:pt x="627" y="2919"/>
                        <a:pt x="628" y="2920"/>
                        <a:pt x="628" y="2920"/>
                      </a:cubicBezTo>
                      <a:cubicBezTo>
                        <a:pt x="629" y="2920"/>
                        <a:pt x="630" y="2921"/>
                        <a:pt x="631" y="2921"/>
                      </a:cubicBezTo>
                      <a:cubicBezTo>
                        <a:pt x="631" y="2921"/>
                        <a:pt x="632" y="2921"/>
                        <a:pt x="632" y="2922"/>
                      </a:cubicBezTo>
                      <a:cubicBezTo>
                        <a:pt x="634" y="2922"/>
                        <a:pt x="635" y="2922"/>
                        <a:pt x="637" y="2923"/>
                      </a:cubicBezTo>
                      <a:cubicBezTo>
                        <a:pt x="638" y="2923"/>
                        <a:pt x="639" y="2923"/>
                        <a:pt x="639" y="2923"/>
                      </a:cubicBezTo>
                      <a:cubicBezTo>
                        <a:pt x="640" y="2923"/>
                        <a:pt x="640" y="2923"/>
                        <a:pt x="641" y="2923"/>
                      </a:cubicBezTo>
                      <a:cubicBezTo>
                        <a:pt x="641" y="2923"/>
                        <a:pt x="642" y="2924"/>
                        <a:pt x="642" y="2924"/>
                      </a:cubicBezTo>
                      <a:cubicBezTo>
                        <a:pt x="643" y="2924"/>
                        <a:pt x="644" y="2924"/>
                        <a:pt x="644" y="2924"/>
                      </a:cubicBezTo>
                      <a:cubicBezTo>
                        <a:pt x="645" y="2924"/>
                        <a:pt x="645" y="2924"/>
                        <a:pt x="645" y="2924"/>
                      </a:cubicBezTo>
                      <a:cubicBezTo>
                        <a:pt x="646" y="2924"/>
                        <a:pt x="647" y="2924"/>
                        <a:pt x="648" y="2924"/>
                      </a:cubicBezTo>
                      <a:cubicBezTo>
                        <a:pt x="648" y="2924"/>
                        <a:pt x="648" y="2924"/>
                        <a:pt x="648" y="2924"/>
                      </a:cubicBezTo>
                      <a:cubicBezTo>
                        <a:pt x="660" y="2925"/>
                        <a:pt x="674" y="292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4"/>
                        <a:pt x="679" y="2914"/>
                        <a:pt x="679" y="2914"/>
                      </a:cubicBezTo>
                      <a:cubicBezTo>
                        <a:pt x="679" y="2913"/>
                        <a:pt x="679" y="2913"/>
                        <a:pt x="680" y="2912"/>
                      </a:cubicBezTo>
                      <a:cubicBezTo>
                        <a:pt x="680" y="2912"/>
                        <a:pt x="680" y="2912"/>
                        <a:pt x="680" y="2912"/>
                      </a:cubicBezTo>
                      <a:cubicBezTo>
                        <a:pt x="685" y="2918"/>
                        <a:pt x="695" y="2920"/>
                        <a:pt x="704" y="2919"/>
                      </a:cubicBezTo>
                      <a:cubicBezTo>
                        <a:pt x="704" y="2919"/>
                        <a:pt x="704" y="2919"/>
                        <a:pt x="704" y="2919"/>
                      </a:cubicBezTo>
                      <a:cubicBezTo>
                        <a:pt x="706" y="2919"/>
                        <a:pt x="707" y="2919"/>
                        <a:pt x="709" y="2918"/>
                      </a:cubicBezTo>
                      <a:cubicBezTo>
                        <a:pt x="710" y="2918"/>
                        <a:pt x="710" y="2918"/>
                        <a:pt x="711" y="2918"/>
                      </a:cubicBezTo>
                      <a:cubicBezTo>
                        <a:pt x="712" y="2917"/>
                        <a:pt x="713" y="2917"/>
                        <a:pt x="714" y="2917"/>
                      </a:cubicBezTo>
                      <a:cubicBezTo>
                        <a:pt x="716" y="2916"/>
                        <a:pt x="717" y="2916"/>
                        <a:pt x="718" y="2915"/>
                      </a:cubicBezTo>
                      <a:cubicBezTo>
                        <a:pt x="726" y="2923"/>
                        <a:pt x="746" y="2919"/>
                        <a:pt x="752" y="2910"/>
                      </a:cubicBezTo>
                      <a:cubicBezTo>
                        <a:pt x="754" y="2908"/>
                        <a:pt x="754" y="2905"/>
                        <a:pt x="755" y="2903"/>
                      </a:cubicBezTo>
                      <a:cubicBezTo>
                        <a:pt x="756" y="2904"/>
                        <a:pt x="756" y="2904"/>
                        <a:pt x="756" y="2904"/>
                      </a:cubicBezTo>
                      <a:cubicBezTo>
                        <a:pt x="765" y="2905"/>
                        <a:pt x="775" y="2902"/>
                        <a:pt x="776" y="2896"/>
                      </a:cubicBezTo>
                      <a:cubicBezTo>
                        <a:pt x="777" y="2894"/>
                        <a:pt x="777" y="2892"/>
                        <a:pt x="777" y="2889"/>
                      </a:cubicBezTo>
                      <a:cubicBezTo>
                        <a:pt x="777" y="2889"/>
                        <a:pt x="777" y="2889"/>
                        <a:pt x="777" y="2889"/>
                      </a:cubicBezTo>
                      <a:cubicBezTo>
                        <a:pt x="778" y="2888"/>
                        <a:pt x="779" y="2888"/>
                        <a:pt x="780" y="2887"/>
                      </a:cubicBezTo>
                      <a:cubicBezTo>
                        <a:pt x="787" y="2881"/>
                        <a:pt x="778" y="2869"/>
                        <a:pt x="775" y="2861"/>
                      </a:cubicBezTo>
                      <a:cubicBezTo>
                        <a:pt x="771" y="2850"/>
                        <a:pt x="766" y="2845"/>
                        <a:pt x="756" y="2840"/>
                      </a:cubicBezTo>
                      <a:cubicBezTo>
                        <a:pt x="747" y="2835"/>
                        <a:pt x="743" y="2827"/>
                        <a:pt x="731" y="2817"/>
                      </a:cubicBezTo>
                      <a:cubicBezTo>
                        <a:pt x="718" y="2808"/>
                        <a:pt x="694" y="2756"/>
                        <a:pt x="695" y="2755"/>
                      </a:cubicBezTo>
                      <a:cubicBezTo>
                        <a:pt x="702" y="2740"/>
                        <a:pt x="700" y="2722"/>
                        <a:pt x="698" y="2713"/>
                      </a:cubicBezTo>
                      <a:cubicBezTo>
                        <a:pt x="695" y="2703"/>
                        <a:pt x="700" y="2661"/>
                        <a:pt x="714" y="2609"/>
                      </a:cubicBezTo>
                      <a:cubicBezTo>
                        <a:pt x="727" y="2556"/>
                        <a:pt x="761" y="2481"/>
                        <a:pt x="764" y="2399"/>
                      </a:cubicBezTo>
                      <a:cubicBezTo>
                        <a:pt x="766" y="2349"/>
                        <a:pt x="759" y="2259"/>
                        <a:pt x="760" y="2189"/>
                      </a:cubicBezTo>
                      <a:cubicBezTo>
                        <a:pt x="761" y="2145"/>
                        <a:pt x="775" y="2114"/>
                        <a:pt x="776" y="2107"/>
                      </a:cubicBezTo>
                      <a:cubicBezTo>
                        <a:pt x="782" y="2079"/>
                        <a:pt x="782" y="2029"/>
                        <a:pt x="787" y="2014"/>
                      </a:cubicBezTo>
                      <a:cubicBezTo>
                        <a:pt x="869" y="1762"/>
                        <a:pt x="825" y="1562"/>
                        <a:pt x="822" y="1512"/>
                      </a:cubicBezTo>
                      <a:cubicBezTo>
                        <a:pt x="823" y="1512"/>
                        <a:pt x="823" y="1512"/>
                        <a:pt x="823" y="1512"/>
                      </a:cubicBezTo>
                      <a:cubicBezTo>
                        <a:pt x="821" y="1472"/>
                        <a:pt x="828" y="1447"/>
                        <a:pt x="825" y="1429"/>
                      </a:cubicBezTo>
                      <a:cubicBezTo>
                        <a:pt x="825" y="1428"/>
                        <a:pt x="825" y="1427"/>
                        <a:pt x="825" y="1425"/>
                      </a:cubicBezTo>
                      <a:cubicBezTo>
                        <a:pt x="825" y="1425"/>
                        <a:pt x="825" y="1424"/>
                        <a:pt x="825" y="1424"/>
                      </a:cubicBezTo>
                      <a:cubicBezTo>
                        <a:pt x="825" y="1423"/>
                        <a:pt x="824" y="1422"/>
                        <a:pt x="824" y="1421"/>
                      </a:cubicBezTo>
                      <a:cubicBezTo>
                        <a:pt x="824" y="1421"/>
                        <a:pt x="824" y="1420"/>
                        <a:pt x="824" y="1420"/>
                      </a:cubicBezTo>
                      <a:cubicBezTo>
                        <a:pt x="824" y="1419"/>
                        <a:pt x="824" y="1418"/>
                        <a:pt x="824" y="1417"/>
                      </a:cubicBezTo>
                      <a:cubicBezTo>
                        <a:pt x="824" y="1416"/>
                        <a:pt x="824" y="1416"/>
                        <a:pt x="824" y="1415"/>
                      </a:cubicBezTo>
                      <a:cubicBezTo>
                        <a:pt x="824" y="1414"/>
                        <a:pt x="824" y="1413"/>
                        <a:pt x="823" y="1412"/>
                      </a:cubicBezTo>
                      <a:cubicBezTo>
                        <a:pt x="823" y="1411"/>
                        <a:pt x="823" y="1411"/>
                        <a:pt x="823" y="1410"/>
                      </a:cubicBezTo>
                      <a:cubicBezTo>
                        <a:pt x="823" y="1409"/>
                        <a:pt x="823" y="1408"/>
                        <a:pt x="823" y="1407"/>
                      </a:cubicBezTo>
                      <a:cubicBezTo>
                        <a:pt x="823" y="1406"/>
                        <a:pt x="823" y="1406"/>
                        <a:pt x="822" y="1405"/>
                      </a:cubicBezTo>
                      <a:cubicBezTo>
                        <a:pt x="822" y="1404"/>
                        <a:pt x="822" y="1403"/>
                        <a:pt x="822" y="1401"/>
                      </a:cubicBezTo>
                      <a:cubicBezTo>
                        <a:pt x="822" y="1401"/>
                        <a:pt x="822" y="1400"/>
                        <a:pt x="822" y="1399"/>
                      </a:cubicBezTo>
                      <a:cubicBezTo>
                        <a:pt x="821" y="1398"/>
                        <a:pt x="821" y="1397"/>
                        <a:pt x="821" y="1396"/>
                      </a:cubicBezTo>
                      <a:cubicBezTo>
                        <a:pt x="821" y="1395"/>
                        <a:pt x="821" y="1394"/>
                        <a:pt x="821" y="1394"/>
                      </a:cubicBezTo>
                      <a:cubicBezTo>
                        <a:pt x="821" y="1392"/>
                        <a:pt x="820" y="1391"/>
                        <a:pt x="820" y="1390"/>
                      </a:cubicBezTo>
                      <a:cubicBezTo>
                        <a:pt x="820" y="1389"/>
                        <a:pt x="820" y="1388"/>
                        <a:pt x="820" y="1387"/>
                      </a:cubicBezTo>
                      <a:cubicBezTo>
                        <a:pt x="820" y="1386"/>
                        <a:pt x="819" y="1385"/>
                        <a:pt x="819" y="1384"/>
                      </a:cubicBezTo>
                      <a:cubicBezTo>
                        <a:pt x="819" y="1383"/>
                        <a:pt x="819" y="1382"/>
                        <a:pt x="819" y="1381"/>
                      </a:cubicBezTo>
                      <a:cubicBezTo>
                        <a:pt x="818" y="1380"/>
                        <a:pt x="818" y="1379"/>
                        <a:pt x="818" y="1377"/>
                      </a:cubicBezTo>
                      <a:cubicBezTo>
                        <a:pt x="818" y="1376"/>
                        <a:pt x="818" y="1376"/>
                        <a:pt x="818" y="1375"/>
                      </a:cubicBezTo>
                      <a:cubicBezTo>
                        <a:pt x="817" y="1374"/>
                        <a:pt x="817" y="1372"/>
                        <a:pt x="817" y="1371"/>
                      </a:cubicBezTo>
                      <a:cubicBezTo>
                        <a:pt x="817" y="1370"/>
                        <a:pt x="816" y="1369"/>
                        <a:pt x="816" y="1369"/>
                      </a:cubicBezTo>
                      <a:cubicBezTo>
                        <a:pt x="816" y="1367"/>
                        <a:pt x="816" y="1366"/>
                        <a:pt x="816" y="1364"/>
                      </a:cubicBezTo>
                      <a:cubicBezTo>
                        <a:pt x="815" y="1363"/>
                        <a:pt x="815" y="1363"/>
                        <a:pt x="815" y="1362"/>
                      </a:cubicBezTo>
                      <a:cubicBezTo>
                        <a:pt x="815" y="1360"/>
                        <a:pt x="815" y="1359"/>
                        <a:pt x="814" y="1358"/>
                      </a:cubicBezTo>
                      <a:cubicBezTo>
                        <a:pt x="814" y="1357"/>
                        <a:pt x="814" y="1356"/>
                        <a:pt x="814" y="1355"/>
                      </a:cubicBezTo>
                      <a:cubicBezTo>
                        <a:pt x="814" y="1354"/>
                        <a:pt x="813" y="1352"/>
                        <a:pt x="813" y="1351"/>
                      </a:cubicBezTo>
                      <a:cubicBezTo>
                        <a:pt x="813" y="1350"/>
                        <a:pt x="813" y="1349"/>
                        <a:pt x="812" y="1348"/>
                      </a:cubicBezTo>
                      <a:cubicBezTo>
                        <a:pt x="812" y="1347"/>
                        <a:pt x="812" y="1346"/>
                        <a:pt x="812" y="1345"/>
                      </a:cubicBezTo>
                      <a:cubicBezTo>
                        <a:pt x="811" y="1344"/>
                        <a:pt x="811" y="1343"/>
                        <a:pt x="811" y="1342"/>
                      </a:cubicBezTo>
                      <a:cubicBezTo>
                        <a:pt x="811" y="1341"/>
                        <a:pt x="811" y="1339"/>
                        <a:pt x="810" y="1338"/>
                      </a:cubicBezTo>
                      <a:cubicBezTo>
                        <a:pt x="810" y="1337"/>
                        <a:pt x="810" y="1336"/>
                        <a:pt x="810" y="1335"/>
                      </a:cubicBezTo>
                      <a:cubicBezTo>
                        <a:pt x="809" y="1334"/>
                        <a:pt x="809" y="1333"/>
                        <a:pt x="809" y="1332"/>
                      </a:cubicBezTo>
                      <a:cubicBezTo>
                        <a:pt x="809" y="1331"/>
                        <a:pt x="808" y="1330"/>
                        <a:pt x="808" y="1329"/>
                      </a:cubicBezTo>
                      <a:cubicBezTo>
                        <a:pt x="808" y="1328"/>
                        <a:pt x="808" y="1326"/>
                        <a:pt x="808" y="1325"/>
                      </a:cubicBezTo>
                      <a:cubicBezTo>
                        <a:pt x="807" y="1324"/>
                        <a:pt x="807" y="1323"/>
                        <a:pt x="807" y="1322"/>
                      </a:cubicBezTo>
                      <a:cubicBezTo>
                        <a:pt x="807" y="1321"/>
                        <a:pt x="806" y="1320"/>
                        <a:pt x="806" y="1319"/>
                      </a:cubicBezTo>
                      <a:cubicBezTo>
                        <a:pt x="806" y="1318"/>
                        <a:pt x="806" y="1317"/>
                        <a:pt x="805" y="1316"/>
                      </a:cubicBezTo>
                      <a:cubicBezTo>
                        <a:pt x="805" y="1315"/>
                        <a:pt x="805" y="1314"/>
                        <a:pt x="805" y="1314"/>
                      </a:cubicBezTo>
                      <a:cubicBezTo>
                        <a:pt x="805" y="1312"/>
                        <a:pt x="804" y="1311"/>
                        <a:pt x="804" y="1310"/>
                      </a:cubicBezTo>
                      <a:cubicBezTo>
                        <a:pt x="804" y="1309"/>
                        <a:pt x="804" y="1309"/>
                        <a:pt x="804" y="1308"/>
                      </a:cubicBezTo>
                      <a:cubicBezTo>
                        <a:pt x="803" y="1307"/>
                        <a:pt x="803" y="1305"/>
                        <a:pt x="803" y="1304"/>
                      </a:cubicBezTo>
                      <a:cubicBezTo>
                        <a:pt x="803" y="1304"/>
                        <a:pt x="802" y="1303"/>
                        <a:pt x="802" y="1303"/>
                      </a:cubicBezTo>
                      <a:cubicBezTo>
                        <a:pt x="802" y="1301"/>
                        <a:pt x="802" y="1300"/>
                        <a:pt x="801" y="1299"/>
                      </a:cubicBezTo>
                      <a:cubicBezTo>
                        <a:pt x="801" y="1298"/>
                        <a:pt x="801" y="1298"/>
                        <a:pt x="801" y="1298"/>
                      </a:cubicBezTo>
                      <a:cubicBezTo>
                        <a:pt x="798" y="1284"/>
                        <a:pt x="795" y="1273"/>
                        <a:pt x="793" y="1268"/>
                      </a:cubicBezTo>
                      <a:cubicBezTo>
                        <a:pt x="793" y="1268"/>
                        <a:pt x="793" y="1268"/>
                        <a:pt x="793" y="1268"/>
                      </a:cubicBezTo>
                      <a:cubicBezTo>
                        <a:pt x="793" y="1267"/>
                        <a:pt x="793" y="1266"/>
                        <a:pt x="792" y="1266"/>
                      </a:cubicBezTo>
                      <a:cubicBezTo>
                        <a:pt x="792" y="1266"/>
                        <a:pt x="792" y="1266"/>
                        <a:pt x="792" y="1266"/>
                      </a:cubicBezTo>
                      <a:cubicBezTo>
                        <a:pt x="792" y="1265"/>
                        <a:pt x="793" y="1265"/>
                        <a:pt x="793" y="1265"/>
                      </a:cubicBezTo>
                      <a:cubicBezTo>
                        <a:pt x="792" y="1264"/>
                        <a:pt x="792" y="1264"/>
                        <a:pt x="792" y="1264"/>
                      </a:cubicBezTo>
                      <a:cubicBezTo>
                        <a:pt x="792" y="1264"/>
                        <a:pt x="806" y="1107"/>
                        <a:pt x="803" y="1098"/>
                      </a:cubicBezTo>
                      <a:cubicBezTo>
                        <a:pt x="804" y="1068"/>
                        <a:pt x="820" y="1011"/>
                        <a:pt x="818" y="980"/>
                      </a:cubicBezTo>
                      <a:cubicBezTo>
                        <a:pt x="820" y="942"/>
                        <a:pt x="825" y="918"/>
                        <a:pt x="825" y="904"/>
                      </a:cubicBezTo>
                      <a:cubicBezTo>
                        <a:pt x="825" y="902"/>
                        <a:pt x="825" y="902"/>
                        <a:pt x="825" y="902"/>
                      </a:cubicBezTo>
                      <a:cubicBezTo>
                        <a:pt x="826" y="915"/>
                        <a:pt x="827" y="926"/>
                        <a:pt x="827" y="932"/>
                      </a:cubicBezTo>
                      <a:cubicBezTo>
                        <a:pt x="829" y="942"/>
                        <a:pt x="829" y="957"/>
                        <a:pt x="831" y="960"/>
                      </a:cubicBezTo>
                      <a:cubicBezTo>
                        <a:pt x="833" y="975"/>
                        <a:pt x="845" y="1059"/>
                        <a:pt x="846" y="1090"/>
                      </a:cubicBezTo>
                      <a:cubicBezTo>
                        <a:pt x="840" y="1132"/>
                        <a:pt x="839" y="1159"/>
                        <a:pt x="851" y="1219"/>
                      </a:cubicBezTo>
                      <a:cubicBezTo>
                        <a:pt x="856" y="1251"/>
                        <a:pt x="914" y="1393"/>
                        <a:pt x="917" y="1409"/>
                      </a:cubicBezTo>
                      <a:cubicBezTo>
                        <a:pt x="920" y="1425"/>
                        <a:pt x="924" y="1441"/>
                        <a:pt x="926" y="1445"/>
                      </a:cubicBezTo>
                      <a:cubicBezTo>
                        <a:pt x="928" y="1449"/>
                        <a:pt x="914" y="1471"/>
                        <a:pt x="918" y="1486"/>
                      </a:cubicBezTo>
                      <a:cubicBezTo>
                        <a:pt x="922" y="1500"/>
                        <a:pt x="896" y="1546"/>
                        <a:pt x="904" y="1589"/>
                      </a:cubicBezTo>
                      <a:cubicBezTo>
                        <a:pt x="912" y="1632"/>
                        <a:pt x="913" y="1638"/>
                        <a:pt x="914" y="1647"/>
                      </a:cubicBezTo>
                      <a:cubicBezTo>
                        <a:pt x="915" y="1657"/>
                        <a:pt x="921" y="1667"/>
                        <a:pt x="924" y="1679"/>
                      </a:cubicBezTo>
                      <a:cubicBezTo>
                        <a:pt x="927" y="1691"/>
                        <a:pt x="932" y="1720"/>
                        <a:pt x="939" y="1720"/>
                      </a:cubicBezTo>
                      <a:cubicBezTo>
                        <a:pt x="940" y="1720"/>
                        <a:pt x="941" y="1720"/>
                        <a:pt x="941" y="1720"/>
                      </a:cubicBezTo>
                      <a:cubicBezTo>
                        <a:pt x="942" y="1720"/>
                        <a:pt x="942" y="1720"/>
                        <a:pt x="942" y="1720"/>
                      </a:cubicBezTo>
                      <a:cubicBezTo>
                        <a:pt x="942" y="1720"/>
                        <a:pt x="943" y="1720"/>
                        <a:pt x="943" y="1720"/>
                      </a:cubicBezTo>
                      <a:cubicBezTo>
                        <a:pt x="943" y="1720"/>
                        <a:pt x="943" y="1720"/>
                        <a:pt x="944" y="1720"/>
                      </a:cubicBezTo>
                      <a:cubicBezTo>
                        <a:pt x="944" y="1720"/>
                        <a:pt x="944" y="1720"/>
                        <a:pt x="944" y="1719"/>
                      </a:cubicBezTo>
                      <a:cubicBezTo>
                        <a:pt x="945" y="1719"/>
                        <a:pt x="945" y="1719"/>
                        <a:pt x="945" y="1719"/>
                      </a:cubicBezTo>
                      <a:cubicBezTo>
                        <a:pt x="945" y="1719"/>
                        <a:pt x="945" y="1719"/>
                        <a:pt x="945" y="1719"/>
                      </a:cubicBezTo>
                      <a:cubicBezTo>
                        <a:pt x="946" y="1718"/>
                        <a:pt x="946" y="1718"/>
                        <a:pt x="947" y="1717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7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7"/>
                        <a:pt x="947" y="1717"/>
                        <a:pt x="947" y="1717"/>
                      </a:cubicBezTo>
                      <a:cubicBezTo>
                        <a:pt x="947" y="1717"/>
                        <a:pt x="947" y="1716"/>
                        <a:pt x="947" y="1716"/>
                      </a:cubicBezTo>
                      <a:cubicBezTo>
                        <a:pt x="947" y="1716"/>
                        <a:pt x="947" y="1716"/>
                        <a:pt x="947" y="1716"/>
                      </a:cubicBezTo>
                      <a:cubicBezTo>
                        <a:pt x="947" y="1716"/>
                        <a:pt x="947" y="1715"/>
                        <a:pt x="947" y="1715"/>
                      </a:cubicBezTo>
                      <a:cubicBezTo>
                        <a:pt x="947" y="1715"/>
                        <a:pt x="949" y="1742"/>
                        <a:pt x="963" y="1742"/>
                      </a:cubicBezTo>
                      <a:cubicBezTo>
                        <a:pt x="972" y="1741"/>
                        <a:pt x="972" y="1733"/>
                        <a:pt x="972" y="1733"/>
                      </a:cubicBezTo>
                      <a:cubicBezTo>
                        <a:pt x="972" y="1733"/>
                        <a:pt x="974" y="1755"/>
                        <a:pt x="987" y="1753"/>
                      </a:cubicBezTo>
                      <a:cubicBezTo>
                        <a:pt x="999" y="1751"/>
                        <a:pt x="999" y="1739"/>
                        <a:pt x="999" y="1739"/>
                      </a:cubicBezTo>
                      <a:cubicBezTo>
                        <a:pt x="1007" y="1743"/>
                        <a:pt x="1020" y="1742"/>
                        <a:pt x="1023" y="1728"/>
                      </a:cubicBezTo>
                      <a:cubicBezTo>
                        <a:pt x="1026" y="1714"/>
                        <a:pt x="1033" y="1686"/>
                        <a:pt x="1032" y="1675"/>
                      </a:cubicBezTo>
                      <a:cubicBezTo>
                        <a:pt x="1032" y="1665"/>
                        <a:pt x="1039" y="1642"/>
                        <a:pt x="1039" y="1633"/>
                      </a:cubicBezTo>
                      <a:cubicBezTo>
                        <a:pt x="1046" y="1606"/>
                        <a:pt x="1053" y="1597"/>
                        <a:pt x="1051" y="1589"/>
                      </a:cubicBezTo>
                      <a:cubicBezTo>
                        <a:pt x="1060" y="1599"/>
                        <a:pt x="1068" y="1609"/>
                        <a:pt x="1072" y="1611"/>
                      </a:cubicBezTo>
                      <a:cubicBezTo>
                        <a:pt x="1074" y="1627"/>
                        <a:pt x="1090" y="1651"/>
                        <a:pt x="1103" y="1652"/>
                      </a:cubicBezTo>
                      <a:cubicBezTo>
                        <a:pt x="1120" y="1653"/>
                        <a:pt x="1116" y="1641"/>
                        <a:pt x="1111" y="1628"/>
                      </a:cubicBezTo>
                      <a:close/>
                      <a:moveTo>
                        <a:pt x="672" y="310"/>
                      </a:move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ubicBezTo>
                        <a:pt x="672" y="310"/>
                        <a:pt x="672" y="310"/>
                        <a:pt x="672" y="310"/>
                      </a:cubicBezTo>
                      <a:close/>
                    </a:path>
                  </a:pathLst>
                </a:custGeom>
                <a:solidFill>
                  <a:srgbClr val="8EB4E3"/>
                </a:solidFill>
                <a:ln w="9525" cap="rnd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0" name="Group 21"/>
              <p:cNvGrpSpPr>
                <a:grpSpLocks/>
              </p:cNvGrpSpPr>
              <p:nvPr/>
            </p:nvGrpSpPr>
            <p:grpSpPr bwMode="auto">
              <a:xfrm>
                <a:off x="4181176" y="4273549"/>
                <a:ext cx="610494" cy="2189163"/>
                <a:chOff x="2832" y="705"/>
                <a:chExt cx="652" cy="2338"/>
              </a:xfrm>
            </p:grpSpPr>
            <p:sp>
              <p:nvSpPr>
                <p:cNvPr id="21" name="Freeform 22"/>
                <p:cNvSpPr>
                  <a:spLocks noEditPoints="1"/>
                </p:cNvSpPr>
                <p:nvPr/>
              </p:nvSpPr>
              <p:spPr bwMode="auto">
                <a:xfrm>
                  <a:off x="2832" y="705"/>
                  <a:ext cx="652" cy="2338"/>
                </a:xfrm>
                <a:custGeom>
                  <a:avLst/>
                  <a:gdLst>
                    <a:gd name="T0" fmla="*/ 630 w 829"/>
                    <a:gd name="T1" fmla="*/ 1074 h 2980"/>
                    <a:gd name="T2" fmla="*/ 603 w 829"/>
                    <a:gd name="T3" fmla="*/ 729 h 2980"/>
                    <a:gd name="T4" fmla="*/ 559 w 829"/>
                    <a:gd name="T5" fmla="*/ 423 h 2980"/>
                    <a:gd name="T6" fmla="*/ 477 w 829"/>
                    <a:gd name="T7" fmla="*/ 378 h 2980"/>
                    <a:gd name="T8" fmla="*/ 394 w 829"/>
                    <a:gd name="T9" fmla="*/ 300 h 2980"/>
                    <a:gd name="T10" fmla="*/ 455 w 829"/>
                    <a:gd name="T11" fmla="*/ 276 h 2980"/>
                    <a:gd name="T12" fmla="*/ 431 w 829"/>
                    <a:gd name="T13" fmla="*/ 258 h 2980"/>
                    <a:gd name="T14" fmla="*/ 223 w 829"/>
                    <a:gd name="T15" fmla="*/ 71 h 2980"/>
                    <a:gd name="T16" fmla="*/ 212 w 829"/>
                    <a:gd name="T17" fmla="*/ 268 h 2980"/>
                    <a:gd name="T18" fmla="*/ 227 w 829"/>
                    <a:gd name="T19" fmla="*/ 302 h 2980"/>
                    <a:gd name="T20" fmla="*/ 211 w 829"/>
                    <a:gd name="T21" fmla="*/ 370 h 2980"/>
                    <a:gd name="T22" fmla="*/ 142 w 829"/>
                    <a:gd name="T23" fmla="*/ 391 h 2980"/>
                    <a:gd name="T24" fmla="*/ 50 w 829"/>
                    <a:gd name="T25" fmla="*/ 593 h 2980"/>
                    <a:gd name="T26" fmla="*/ 20 w 829"/>
                    <a:gd name="T27" fmla="*/ 987 h 2980"/>
                    <a:gd name="T28" fmla="*/ 2 w 829"/>
                    <a:gd name="T29" fmla="*/ 1262 h 2980"/>
                    <a:gd name="T30" fmla="*/ 28 w 829"/>
                    <a:gd name="T31" fmla="*/ 1322 h 2980"/>
                    <a:gd name="T32" fmla="*/ 79 w 829"/>
                    <a:gd name="T33" fmla="*/ 1331 h 2980"/>
                    <a:gd name="T34" fmla="*/ 86 w 829"/>
                    <a:gd name="T35" fmla="*/ 1311 h 2980"/>
                    <a:gd name="T36" fmla="*/ 73 w 829"/>
                    <a:gd name="T37" fmla="*/ 1178 h 2980"/>
                    <a:gd name="T38" fmla="*/ 145 w 829"/>
                    <a:gd name="T39" fmla="*/ 705 h 2980"/>
                    <a:gd name="T40" fmla="*/ 127 w 829"/>
                    <a:gd name="T41" fmla="*/ 930 h 2980"/>
                    <a:gd name="T42" fmla="*/ 122 w 829"/>
                    <a:gd name="T43" fmla="*/ 1420 h 2980"/>
                    <a:gd name="T44" fmla="*/ 192 w 829"/>
                    <a:gd name="T45" fmla="*/ 1968 h 2980"/>
                    <a:gd name="T46" fmla="*/ 227 w 829"/>
                    <a:gd name="T47" fmla="*/ 2238 h 2980"/>
                    <a:gd name="T48" fmla="*/ 206 w 829"/>
                    <a:gd name="T49" fmla="*/ 2324 h 2980"/>
                    <a:gd name="T50" fmla="*/ 305 w 829"/>
                    <a:gd name="T51" fmla="*/ 2325 h 2980"/>
                    <a:gd name="T52" fmla="*/ 321 w 829"/>
                    <a:gd name="T53" fmla="*/ 2220 h 2980"/>
                    <a:gd name="T54" fmla="*/ 299 w 829"/>
                    <a:gd name="T55" fmla="*/ 2071 h 2980"/>
                    <a:gd name="T56" fmla="*/ 314 w 829"/>
                    <a:gd name="T57" fmla="*/ 1557 h 2980"/>
                    <a:gd name="T58" fmla="*/ 314 w 829"/>
                    <a:gd name="T59" fmla="*/ 1245 h 2980"/>
                    <a:gd name="T60" fmla="*/ 339 w 829"/>
                    <a:gd name="T61" fmla="*/ 1244 h 2980"/>
                    <a:gd name="T62" fmla="*/ 337 w 829"/>
                    <a:gd name="T63" fmla="*/ 1557 h 2980"/>
                    <a:gd name="T64" fmla="*/ 353 w 829"/>
                    <a:gd name="T65" fmla="*/ 2071 h 2980"/>
                    <a:gd name="T66" fmla="*/ 331 w 829"/>
                    <a:gd name="T67" fmla="*/ 2220 h 2980"/>
                    <a:gd name="T68" fmla="*/ 346 w 829"/>
                    <a:gd name="T69" fmla="*/ 2325 h 2980"/>
                    <a:gd name="T70" fmla="*/ 446 w 829"/>
                    <a:gd name="T71" fmla="*/ 2324 h 2980"/>
                    <a:gd name="T72" fmla="*/ 425 w 829"/>
                    <a:gd name="T73" fmla="*/ 2238 h 2980"/>
                    <a:gd name="T74" fmla="*/ 460 w 829"/>
                    <a:gd name="T75" fmla="*/ 1968 h 2980"/>
                    <a:gd name="T76" fmla="*/ 530 w 829"/>
                    <a:gd name="T77" fmla="*/ 1420 h 2980"/>
                    <a:gd name="T78" fmla="*/ 525 w 829"/>
                    <a:gd name="T79" fmla="*/ 922 h 2980"/>
                    <a:gd name="T80" fmla="*/ 506 w 829"/>
                    <a:gd name="T81" fmla="*/ 705 h 2980"/>
                    <a:gd name="T82" fmla="*/ 579 w 829"/>
                    <a:gd name="T83" fmla="*/ 1178 h 2980"/>
                    <a:gd name="T84" fmla="*/ 565 w 829"/>
                    <a:gd name="T85" fmla="*/ 1311 h 2980"/>
                    <a:gd name="T86" fmla="*/ 573 w 829"/>
                    <a:gd name="T87" fmla="*/ 1331 h 2980"/>
                    <a:gd name="T88" fmla="*/ 624 w 829"/>
                    <a:gd name="T89" fmla="*/ 1322 h 2980"/>
                    <a:gd name="T90" fmla="*/ 649 w 829"/>
                    <a:gd name="T91" fmla="*/ 1262 h 2980"/>
                    <a:gd name="T92" fmla="*/ 212 w 829"/>
                    <a:gd name="T93" fmla="*/ 268 h 298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829"/>
                    <a:gd name="T142" fmla="*/ 0 h 2980"/>
                    <a:gd name="T143" fmla="*/ 829 w 829"/>
                    <a:gd name="T144" fmla="*/ 2980 h 298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829" h="2980">
                      <a:moveTo>
                        <a:pt x="825" y="1608"/>
                      </a:moveTo>
                      <a:cubicBezTo>
                        <a:pt x="822" y="1601"/>
                        <a:pt x="816" y="1555"/>
                        <a:pt x="809" y="1528"/>
                      </a:cubicBezTo>
                      <a:cubicBezTo>
                        <a:pt x="804" y="1506"/>
                        <a:pt x="798" y="1412"/>
                        <a:pt x="801" y="1369"/>
                      </a:cubicBezTo>
                      <a:cubicBezTo>
                        <a:pt x="804" y="1334"/>
                        <a:pt x="802" y="1281"/>
                        <a:pt x="803" y="1258"/>
                      </a:cubicBezTo>
                      <a:cubicBezTo>
                        <a:pt x="804" y="1129"/>
                        <a:pt x="783" y="1063"/>
                        <a:pt x="778" y="1039"/>
                      </a:cubicBezTo>
                      <a:cubicBezTo>
                        <a:pt x="773" y="1015"/>
                        <a:pt x="767" y="981"/>
                        <a:pt x="767" y="929"/>
                      </a:cubicBezTo>
                      <a:cubicBezTo>
                        <a:pt x="767" y="877"/>
                        <a:pt x="769" y="806"/>
                        <a:pt x="765" y="756"/>
                      </a:cubicBezTo>
                      <a:cubicBezTo>
                        <a:pt x="763" y="727"/>
                        <a:pt x="758" y="683"/>
                        <a:pt x="752" y="645"/>
                      </a:cubicBezTo>
                      <a:cubicBezTo>
                        <a:pt x="746" y="607"/>
                        <a:pt x="727" y="556"/>
                        <a:pt x="711" y="539"/>
                      </a:cubicBezTo>
                      <a:cubicBezTo>
                        <a:pt x="695" y="521"/>
                        <a:pt x="673" y="507"/>
                        <a:pt x="650" y="499"/>
                      </a:cubicBezTo>
                      <a:cubicBezTo>
                        <a:pt x="644" y="497"/>
                        <a:pt x="635" y="490"/>
                        <a:pt x="629" y="489"/>
                      </a:cubicBezTo>
                      <a:cubicBezTo>
                        <a:pt x="620" y="487"/>
                        <a:pt x="615" y="483"/>
                        <a:pt x="607" y="482"/>
                      </a:cubicBezTo>
                      <a:cubicBezTo>
                        <a:pt x="590" y="479"/>
                        <a:pt x="575" y="477"/>
                        <a:pt x="561" y="472"/>
                      </a:cubicBezTo>
                      <a:cubicBezTo>
                        <a:pt x="531" y="463"/>
                        <a:pt x="507" y="454"/>
                        <a:pt x="501" y="385"/>
                      </a:cubicBezTo>
                      <a:cubicBezTo>
                        <a:pt x="501" y="382"/>
                        <a:pt x="501" y="382"/>
                        <a:pt x="501" y="382"/>
                      </a:cubicBezTo>
                      <a:cubicBezTo>
                        <a:pt x="537" y="421"/>
                        <a:pt x="571" y="371"/>
                        <a:pt x="571" y="371"/>
                      </a:cubicBezTo>
                      <a:cubicBezTo>
                        <a:pt x="564" y="376"/>
                        <a:pt x="550" y="370"/>
                        <a:pt x="550" y="370"/>
                      </a:cubicBezTo>
                      <a:cubicBezTo>
                        <a:pt x="570" y="376"/>
                        <a:pt x="578" y="352"/>
                        <a:pt x="578" y="352"/>
                      </a:cubicBezTo>
                      <a:cubicBezTo>
                        <a:pt x="569" y="358"/>
                        <a:pt x="566" y="353"/>
                        <a:pt x="566" y="353"/>
                      </a:cubicBezTo>
                      <a:cubicBezTo>
                        <a:pt x="581" y="347"/>
                        <a:pt x="580" y="328"/>
                        <a:pt x="580" y="328"/>
                      </a:cubicBezTo>
                      <a:cubicBezTo>
                        <a:pt x="573" y="353"/>
                        <a:pt x="539" y="357"/>
                        <a:pt x="548" y="329"/>
                      </a:cubicBezTo>
                      <a:cubicBezTo>
                        <a:pt x="563" y="281"/>
                        <a:pt x="578" y="182"/>
                        <a:pt x="534" y="91"/>
                      </a:cubicBezTo>
                      <a:cubicBezTo>
                        <a:pt x="489" y="0"/>
                        <a:pt x="374" y="39"/>
                        <a:pt x="374" y="39"/>
                      </a:cubicBezTo>
                      <a:cubicBezTo>
                        <a:pt x="352" y="25"/>
                        <a:pt x="305" y="61"/>
                        <a:pt x="284" y="90"/>
                      </a:cubicBezTo>
                      <a:cubicBezTo>
                        <a:pt x="263" y="120"/>
                        <a:pt x="238" y="224"/>
                        <a:pt x="287" y="300"/>
                      </a:cubicBezTo>
                      <a:cubicBezTo>
                        <a:pt x="311" y="338"/>
                        <a:pt x="285" y="358"/>
                        <a:pt x="276" y="354"/>
                      </a:cubicBezTo>
                      <a:cubicBezTo>
                        <a:pt x="268" y="351"/>
                        <a:pt x="269" y="343"/>
                        <a:pt x="269" y="341"/>
                      </a:cubicBezTo>
                      <a:cubicBezTo>
                        <a:pt x="264" y="362"/>
                        <a:pt x="280" y="371"/>
                        <a:pt x="280" y="371"/>
                      </a:cubicBezTo>
                      <a:cubicBezTo>
                        <a:pt x="270" y="367"/>
                        <a:pt x="265" y="358"/>
                        <a:pt x="265" y="358"/>
                      </a:cubicBezTo>
                      <a:cubicBezTo>
                        <a:pt x="266" y="379"/>
                        <a:pt x="288" y="385"/>
                        <a:pt x="288" y="385"/>
                      </a:cubicBezTo>
                      <a:cubicBezTo>
                        <a:pt x="274" y="384"/>
                        <a:pt x="268" y="376"/>
                        <a:pt x="268" y="376"/>
                      </a:cubicBezTo>
                      <a:cubicBezTo>
                        <a:pt x="273" y="392"/>
                        <a:pt x="309" y="408"/>
                        <a:pt x="328" y="381"/>
                      </a:cubicBezTo>
                      <a:cubicBezTo>
                        <a:pt x="322" y="460"/>
                        <a:pt x="295" y="464"/>
                        <a:pt x="268" y="472"/>
                      </a:cubicBezTo>
                      <a:cubicBezTo>
                        <a:pt x="254" y="477"/>
                        <a:pt x="239" y="479"/>
                        <a:pt x="222" y="482"/>
                      </a:cubicBezTo>
                      <a:cubicBezTo>
                        <a:pt x="214" y="483"/>
                        <a:pt x="208" y="487"/>
                        <a:pt x="199" y="488"/>
                      </a:cubicBezTo>
                      <a:cubicBezTo>
                        <a:pt x="193" y="489"/>
                        <a:pt x="186" y="496"/>
                        <a:pt x="180" y="498"/>
                      </a:cubicBezTo>
                      <a:cubicBezTo>
                        <a:pt x="156" y="506"/>
                        <a:pt x="134" y="521"/>
                        <a:pt x="118" y="538"/>
                      </a:cubicBezTo>
                      <a:cubicBezTo>
                        <a:pt x="101" y="556"/>
                        <a:pt x="83" y="607"/>
                        <a:pt x="77" y="645"/>
                      </a:cubicBezTo>
                      <a:cubicBezTo>
                        <a:pt x="71" y="683"/>
                        <a:pt x="66" y="727"/>
                        <a:pt x="63" y="756"/>
                      </a:cubicBezTo>
                      <a:cubicBezTo>
                        <a:pt x="59" y="806"/>
                        <a:pt x="62" y="877"/>
                        <a:pt x="62" y="929"/>
                      </a:cubicBezTo>
                      <a:cubicBezTo>
                        <a:pt x="62" y="981"/>
                        <a:pt x="55" y="1015"/>
                        <a:pt x="50" y="1039"/>
                      </a:cubicBezTo>
                      <a:cubicBezTo>
                        <a:pt x="45" y="1063"/>
                        <a:pt x="25" y="1129"/>
                        <a:pt x="26" y="1258"/>
                      </a:cubicBezTo>
                      <a:cubicBezTo>
                        <a:pt x="26" y="1281"/>
                        <a:pt x="25" y="1334"/>
                        <a:pt x="27" y="1369"/>
                      </a:cubicBezTo>
                      <a:cubicBezTo>
                        <a:pt x="31" y="1412"/>
                        <a:pt x="25" y="1506"/>
                        <a:pt x="19" y="1528"/>
                      </a:cubicBezTo>
                      <a:cubicBezTo>
                        <a:pt x="13" y="1555"/>
                        <a:pt x="6" y="1601"/>
                        <a:pt x="3" y="1608"/>
                      </a:cubicBezTo>
                      <a:cubicBezTo>
                        <a:pt x="0" y="1614"/>
                        <a:pt x="6" y="1623"/>
                        <a:pt x="10" y="1630"/>
                      </a:cubicBezTo>
                      <a:cubicBezTo>
                        <a:pt x="13" y="1637"/>
                        <a:pt x="12" y="1643"/>
                        <a:pt x="17" y="1653"/>
                      </a:cubicBezTo>
                      <a:cubicBezTo>
                        <a:pt x="20" y="1660"/>
                        <a:pt x="31" y="1676"/>
                        <a:pt x="36" y="1685"/>
                      </a:cubicBezTo>
                      <a:cubicBezTo>
                        <a:pt x="41" y="1693"/>
                        <a:pt x="62" y="1704"/>
                        <a:pt x="79" y="1709"/>
                      </a:cubicBezTo>
                      <a:cubicBezTo>
                        <a:pt x="90" y="1714"/>
                        <a:pt x="111" y="1725"/>
                        <a:pt x="113" y="1720"/>
                      </a:cubicBezTo>
                      <a:cubicBezTo>
                        <a:pt x="117" y="1709"/>
                        <a:pt x="110" y="1701"/>
                        <a:pt x="101" y="1697"/>
                      </a:cubicBezTo>
                      <a:cubicBezTo>
                        <a:pt x="96" y="1694"/>
                        <a:pt x="111" y="1703"/>
                        <a:pt x="114" y="1693"/>
                      </a:cubicBezTo>
                      <a:cubicBezTo>
                        <a:pt x="115" y="1690"/>
                        <a:pt x="115" y="1688"/>
                        <a:pt x="113" y="1683"/>
                      </a:cubicBezTo>
                      <a:cubicBezTo>
                        <a:pt x="115" y="1677"/>
                        <a:pt x="113" y="1677"/>
                        <a:pt x="109" y="1671"/>
                      </a:cubicBezTo>
                      <a:cubicBezTo>
                        <a:pt x="117" y="1669"/>
                        <a:pt x="111" y="1636"/>
                        <a:pt x="108" y="1620"/>
                      </a:cubicBezTo>
                      <a:cubicBezTo>
                        <a:pt x="109" y="1608"/>
                        <a:pt x="110" y="1570"/>
                        <a:pt x="101" y="1543"/>
                      </a:cubicBezTo>
                      <a:cubicBezTo>
                        <a:pt x="95" y="1527"/>
                        <a:pt x="93" y="1511"/>
                        <a:pt x="93" y="1501"/>
                      </a:cubicBezTo>
                      <a:cubicBezTo>
                        <a:pt x="88" y="1477"/>
                        <a:pt x="115" y="1307"/>
                        <a:pt x="131" y="1259"/>
                      </a:cubicBezTo>
                      <a:cubicBezTo>
                        <a:pt x="161" y="1158"/>
                        <a:pt x="151" y="1071"/>
                        <a:pt x="154" y="1053"/>
                      </a:cubicBezTo>
                      <a:cubicBezTo>
                        <a:pt x="158" y="1035"/>
                        <a:pt x="178" y="941"/>
                        <a:pt x="184" y="899"/>
                      </a:cubicBezTo>
                      <a:cubicBezTo>
                        <a:pt x="185" y="900"/>
                        <a:pt x="185" y="900"/>
                        <a:pt x="185" y="900"/>
                      </a:cubicBezTo>
                      <a:cubicBezTo>
                        <a:pt x="188" y="951"/>
                        <a:pt x="183" y="1029"/>
                        <a:pt x="184" y="1055"/>
                      </a:cubicBezTo>
                      <a:cubicBezTo>
                        <a:pt x="186" y="1091"/>
                        <a:pt x="176" y="1157"/>
                        <a:pt x="161" y="1186"/>
                      </a:cubicBezTo>
                      <a:cubicBezTo>
                        <a:pt x="145" y="1215"/>
                        <a:pt x="138" y="1260"/>
                        <a:pt x="124" y="1341"/>
                      </a:cubicBezTo>
                      <a:cubicBezTo>
                        <a:pt x="111" y="1405"/>
                        <a:pt x="101" y="1472"/>
                        <a:pt x="112" y="1588"/>
                      </a:cubicBezTo>
                      <a:cubicBezTo>
                        <a:pt x="121" y="1669"/>
                        <a:pt x="135" y="1720"/>
                        <a:pt x="155" y="1810"/>
                      </a:cubicBezTo>
                      <a:cubicBezTo>
                        <a:pt x="174" y="1891"/>
                        <a:pt x="200" y="1998"/>
                        <a:pt x="211" y="2058"/>
                      </a:cubicBezTo>
                      <a:cubicBezTo>
                        <a:pt x="221" y="2118"/>
                        <a:pt x="236" y="2140"/>
                        <a:pt x="238" y="2179"/>
                      </a:cubicBezTo>
                      <a:cubicBezTo>
                        <a:pt x="241" y="2218"/>
                        <a:pt x="215" y="2402"/>
                        <a:pt x="244" y="2508"/>
                      </a:cubicBezTo>
                      <a:cubicBezTo>
                        <a:pt x="272" y="2615"/>
                        <a:pt x="285" y="2682"/>
                        <a:pt x="290" y="2708"/>
                      </a:cubicBezTo>
                      <a:cubicBezTo>
                        <a:pt x="303" y="2765"/>
                        <a:pt x="292" y="2771"/>
                        <a:pt x="297" y="2800"/>
                      </a:cubicBezTo>
                      <a:cubicBezTo>
                        <a:pt x="302" y="2828"/>
                        <a:pt x="303" y="2825"/>
                        <a:pt x="288" y="2853"/>
                      </a:cubicBezTo>
                      <a:cubicBezTo>
                        <a:pt x="275" y="2871"/>
                        <a:pt x="253" y="2910"/>
                        <a:pt x="246" y="2918"/>
                      </a:cubicBezTo>
                      <a:cubicBezTo>
                        <a:pt x="240" y="2927"/>
                        <a:pt x="243" y="2936"/>
                        <a:pt x="246" y="2941"/>
                      </a:cubicBezTo>
                      <a:cubicBezTo>
                        <a:pt x="241" y="2955"/>
                        <a:pt x="257" y="2962"/>
                        <a:pt x="262" y="2962"/>
                      </a:cubicBezTo>
                      <a:cubicBezTo>
                        <a:pt x="260" y="2978"/>
                        <a:pt x="289" y="2976"/>
                        <a:pt x="296" y="2969"/>
                      </a:cubicBezTo>
                      <a:cubicBezTo>
                        <a:pt x="304" y="2978"/>
                        <a:pt x="326" y="2978"/>
                        <a:pt x="334" y="2967"/>
                      </a:cubicBezTo>
                      <a:cubicBezTo>
                        <a:pt x="348" y="2980"/>
                        <a:pt x="373" y="2980"/>
                        <a:pt x="388" y="2964"/>
                      </a:cubicBezTo>
                      <a:cubicBezTo>
                        <a:pt x="404" y="2948"/>
                        <a:pt x="406" y="2933"/>
                        <a:pt x="404" y="2917"/>
                      </a:cubicBezTo>
                      <a:cubicBezTo>
                        <a:pt x="402" y="2902"/>
                        <a:pt x="406" y="2896"/>
                        <a:pt x="409" y="2877"/>
                      </a:cubicBezTo>
                      <a:cubicBezTo>
                        <a:pt x="412" y="2858"/>
                        <a:pt x="415" y="2843"/>
                        <a:pt x="408" y="2830"/>
                      </a:cubicBezTo>
                      <a:cubicBezTo>
                        <a:pt x="401" y="2816"/>
                        <a:pt x="400" y="2809"/>
                        <a:pt x="400" y="2796"/>
                      </a:cubicBezTo>
                      <a:cubicBezTo>
                        <a:pt x="400" y="2782"/>
                        <a:pt x="406" y="2761"/>
                        <a:pt x="397" y="2744"/>
                      </a:cubicBezTo>
                      <a:cubicBezTo>
                        <a:pt x="388" y="2726"/>
                        <a:pt x="378" y="2685"/>
                        <a:pt x="380" y="2640"/>
                      </a:cubicBezTo>
                      <a:cubicBezTo>
                        <a:pt x="381" y="2595"/>
                        <a:pt x="414" y="2343"/>
                        <a:pt x="400" y="2257"/>
                      </a:cubicBezTo>
                      <a:cubicBezTo>
                        <a:pt x="386" y="2170"/>
                        <a:pt x="392" y="2153"/>
                        <a:pt x="395" y="2123"/>
                      </a:cubicBezTo>
                      <a:cubicBezTo>
                        <a:pt x="399" y="2094"/>
                        <a:pt x="407" y="2046"/>
                        <a:pt x="399" y="1984"/>
                      </a:cubicBezTo>
                      <a:cubicBezTo>
                        <a:pt x="396" y="1960"/>
                        <a:pt x="407" y="1862"/>
                        <a:pt x="408" y="1760"/>
                      </a:cubicBezTo>
                      <a:cubicBezTo>
                        <a:pt x="409" y="1694"/>
                        <a:pt x="417" y="1606"/>
                        <a:pt x="399" y="1588"/>
                      </a:cubicBezTo>
                      <a:cubicBezTo>
                        <a:pt x="399" y="1587"/>
                        <a:pt x="399" y="1587"/>
                        <a:pt x="399" y="1587"/>
                      </a:cubicBezTo>
                      <a:cubicBezTo>
                        <a:pt x="404" y="1589"/>
                        <a:pt x="409" y="1590"/>
                        <a:pt x="413" y="1590"/>
                      </a:cubicBezTo>
                      <a:cubicBezTo>
                        <a:pt x="414" y="1590"/>
                        <a:pt x="414" y="1590"/>
                        <a:pt x="414" y="1590"/>
                      </a:cubicBezTo>
                      <a:cubicBezTo>
                        <a:pt x="419" y="1590"/>
                        <a:pt x="425" y="1589"/>
                        <a:pt x="431" y="1586"/>
                      </a:cubicBezTo>
                      <a:cubicBezTo>
                        <a:pt x="430" y="1588"/>
                        <a:pt x="430" y="1588"/>
                        <a:pt x="430" y="1588"/>
                      </a:cubicBezTo>
                      <a:cubicBezTo>
                        <a:pt x="412" y="1606"/>
                        <a:pt x="418" y="1694"/>
                        <a:pt x="418" y="1759"/>
                      </a:cubicBezTo>
                      <a:cubicBezTo>
                        <a:pt x="419" y="1861"/>
                        <a:pt x="432" y="1960"/>
                        <a:pt x="429" y="1984"/>
                      </a:cubicBezTo>
                      <a:cubicBezTo>
                        <a:pt x="421" y="2046"/>
                        <a:pt x="430" y="2094"/>
                        <a:pt x="434" y="2123"/>
                      </a:cubicBezTo>
                      <a:cubicBezTo>
                        <a:pt x="437" y="2153"/>
                        <a:pt x="442" y="2170"/>
                        <a:pt x="428" y="2257"/>
                      </a:cubicBezTo>
                      <a:cubicBezTo>
                        <a:pt x="414" y="2343"/>
                        <a:pt x="447" y="2595"/>
                        <a:pt x="449" y="2640"/>
                      </a:cubicBezTo>
                      <a:cubicBezTo>
                        <a:pt x="451" y="2685"/>
                        <a:pt x="440" y="2726"/>
                        <a:pt x="432" y="2744"/>
                      </a:cubicBezTo>
                      <a:cubicBezTo>
                        <a:pt x="423" y="2761"/>
                        <a:pt x="428" y="2782"/>
                        <a:pt x="428" y="2796"/>
                      </a:cubicBezTo>
                      <a:cubicBezTo>
                        <a:pt x="428" y="2809"/>
                        <a:pt x="428" y="2816"/>
                        <a:pt x="421" y="2830"/>
                      </a:cubicBezTo>
                      <a:cubicBezTo>
                        <a:pt x="414" y="2843"/>
                        <a:pt x="416" y="2858"/>
                        <a:pt x="420" y="2877"/>
                      </a:cubicBezTo>
                      <a:cubicBezTo>
                        <a:pt x="423" y="2896"/>
                        <a:pt x="427" y="2902"/>
                        <a:pt x="425" y="2917"/>
                      </a:cubicBezTo>
                      <a:cubicBezTo>
                        <a:pt x="423" y="2933"/>
                        <a:pt x="425" y="2948"/>
                        <a:pt x="440" y="2964"/>
                      </a:cubicBezTo>
                      <a:cubicBezTo>
                        <a:pt x="456" y="2980"/>
                        <a:pt x="480" y="2980"/>
                        <a:pt x="494" y="2967"/>
                      </a:cubicBezTo>
                      <a:cubicBezTo>
                        <a:pt x="503" y="2978"/>
                        <a:pt x="525" y="2978"/>
                        <a:pt x="533" y="2969"/>
                      </a:cubicBezTo>
                      <a:cubicBezTo>
                        <a:pt x="540" y="2976"/>
                        <a:pt x="569" y="2978"/>
                        <a:pt x="567" y="2962"/>
                      </a:cubicBezTo>
                      <a:cubicBezTo>
                        <a:pt x="572" y="2962"/>
                        <a:pt x="587" y="2955"/>
                        <a:pt x="582" y="2941"/>
                      </a:cubicBezTo>
                      <a:cubicBezTo>
                        <a:pt x="586" y="2936"/>
                        <a:pt x="589" y="2927"/>
                        <a:pt x="582" y="2918"/>
                      </a:cubicBezTo>
                      <a:cubicBezTo>
                        <a:pt x="575" y="2910"/>
                        <a:pt x="554" y="2871"/>
                        <a:pt x="541" y="2853"/>
                      </a:cubicBezTo>
                      <a:cubicBezTo>
                        <a:pt x="526" y="2825"/>
                        <a:pt x="527" y="2828"/>
                        <a:pt x="532" y="2800"/>
                      </a:cubicBezTo>
                      <a:cubicBezTo>
                        <a:pt x="537" y="2771"/>
                        <a:pt x="526" y="2765"/>
                        <a:pt x="538" y="2708"/>
                      </a:cubicBezTo>
                      <a:cubicBezTo>
                        <a:pt x="544" y="2682"/>
                        <a:pt x="557" y="2615"/>
                        <a:pt x="585" y="2508"/>
                      </a:cubicBezTo>
                      <a:cubicBezTo>
                        <a:pt x="614" y="2402"/>
                        <a:pt x="588" y="2218"/>
                        <a:pt x="590" y="2179"/>
                      </a:cubicBezTo>
                      <a:cubicBezTo>
                        <a:pt x="593" y="2140"/>
                        <a:pt x="610" y="2113"/>
                        <a:pt x="620" y="2054"/>
                      </a:cubicBezTo>
                      <a:cubicBezTo>
                        <a:pt x="630" y="1994"/>
                        <a:pt x="655" y="1891"/>
                        <a:pt x="674" y="1810"/>
                      </a:cubicBezTo>
                      <a:cubicBezTo>
                        <a:pt x="694" y="1720"/>
                        <a:pt x="710" y="1670"/>
                        <a:pt x="719" y="1589"/>
                      </a:cubicBezTo>
                      <a:cubicBezTo>
                        <a:pt x="730" y="1474"/>
                        <a:pt x="720" y="1404"/>
                        <a:pt x="708" y="1340"/>
                      </a:cubicBezTo>
                      <a:cubicBezTo>
                        <a:pt x="694" y="1259"/>
                        <a:pt x="682" y="1204"/>
                        <a:pt x="667" y="1175"/>
                      </a:cubicBezTo>
                      <a:cubicBezTo>
                        <a:pt x="651" y="1146"/>
                        <a:pt x="646" y="1089"/>
                        <a:pt x="648" y="1053"/>
                      </a:cubicBezTo>
                      <a:cubicBezTo>
                        <a:pt x="649" y="1026"/>
                        <a:pt x="641" y="949"/>
                        <a:pt x="644" y="898"/>
                      </a:cubicBezTo>
                      <a:cubicBezTo>
                        <a:pt x="644" y="898"/>
                        <a:pt x="644" y="898"/>
                        <a:pt x="644" y="898"/>
                      </a:cubicBezTo>
                      <a:cubicBezTo>
                        <a:pt x="650" y="940"/>
                        <a:pt x="671" y="1035"/>
                        <a:pt x="674" y="1053"/>
                      </a:cubicBezTo>
                      <a:cubicBezTo>
                        <a:pt x="678" y="1071"/>
                        <a:pt x="668" y="1158"/>
                        <a:pt x="698" y="1259"/>
                      </a:cubicBezTo>
                      <a:cubicBezTo>
                        <a:pt x="713" y="1307"/>
                        <a:pt x="740" y="1477"/>
                        <a:pt x="736" y="1501"/>
                      </a:cubicBezTo>
                      <a:cubicBezTo>
                        <a:pt x="736" y="1511"/>
                        <a:pt x="733" y="1527"/>
                        <a:pt x="728" y="1543"/>
                      </a:cubicBezTo>
                      <a:cubicBezTo>
                        <a:pt x="719" y="1570"/>
                        <a:pt x="720" y="1608"/>
                        <a:pt x="721" y="1620"/>
                      </a:cubicBezTo>
                      <a:cubicBezTo>
                        <a:pt x="717" y="1636"/>
                        <a:pt x="712" y="1669"/>
                        <a:pt x="719" y="1671"/>
                      </a:cubicBezTo>
                      <a:cubicBezTo>
                        <a:pt x="715" y="1677"/>
                        <a:pt x="714" y="1677"/>
                        <a:pt x="716" y="1683"/>
                      </a:cubicBezTo>
                      <a:cubicBezTo>
                        <a:pt x="713" y="1688"/>
                        <a:pt x="713" y="1690"/>
                        <a:pt x="714" y="1693"/>
                      </a:cubicBezTo>
                      <a:cubicBezTo>
                        <a:pt x="718" y="1703"/>
                        <a:pt x="733" y="1694"/>
                        <a:pt x="728" y="1697"/>
                      </a:cubicBezTo>
                      <a:cubicBezTo>
                        <a:pt x="719" y="1701"/>
                        <a:pt x="712" y="1709"/>
                        <a:pt x="716" y="1720"/>
                      </a:cubicBezTo>
                      <a:cubicBezTo>
                        <a:pt x="718" y="1725"/>
                        <a:pt x="739" y="1714"/>
                        <a:pt x="750" y="1709"/>
                      </a:cubicBezTo>
                      <a:cubicBezTo>
                        <a:pt x="767" y="1704"/>
                        <a:pt x="787" y="1693"/>
                        <a:pt x="793" y="1685"/>
                      </a:cubicBezTo>
                      <a:cubicBezTo>
                        <a:pt x="798" y="1676"/>
                        <a:pt x="809" y="1660"/>
                        <a:pt x="812" y="1653"/>
                      </a:cubicBezTo>
                      <a:cubicBezTo>
                        <a:pt x="816" y="1643"/>
                        <a:pt x="815" y="1637"/>
                        <a:pt x="819" y="1630"/>
                      </a:cubicBezTo>
                      <a:cubicBezTo>
                        <a:pt x="822" y="1623"/>
                        <a:pt x="829" y="1614"/>
                        <a:pt x="825" y="1608"/>
                      </a:cubicBezTo>
                      <a:close/>
                      <a:moveTo>
                        <a:pt x="269" y="341"/>
                      </a:moveTo>
                      <a:cubicBezTo>
                        <a:pt x="269" y="341"/>
                        <a:pt x="269" y="340"/>
                        <a:pt x="269" y="340"/>
                      </a:cubicBezTo>
                      <a:cubicBezTo>
                        <a:pt x="269" y="340"/>
                        <a:pt x="269" y="341"/>
                        <a:pt x="269" y="341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" name="Freeform 23"/>
                <p:cNvSpPr>
                  <a:spLocks noEditPoints="1"/>
                </p:cNvSpPr>
                <p:nvPr/>
              </p:nvSpPr>
              <p:spPr bwMode="auto">
                <a:xfrm>
                  <a:off x="2832" y="705"/>
                  <a:ext cx="652" cy="2338"/>
                </a:xfrm>
                <a:custGeom>
                  <a:avLst/>
                  <a:gdLst>
                    <a:gd name="T0" fmla="*/ 630 w 829"/>
                    <a:gd name="T1" fmla="*/ 1074 h 2980"/>
                    <a:gd name="T2" fmla="*/ 603 w 829"/>
                    <a:gd name="T3" fmla="*/ 729 h 2980"/>
                    <a:gd name="T4" fmla="*/ 559 w 829"/>
                    <a:gd name="T5" fmla="*/ 423 h 2980"/>
                    <a:gd name="T6" fmla="*/ 477 w 829"/>
                    <a:gd name="T7" fmla="*/ 378 h 2980"/>
                    <a:gd name="T8" fmla="*/ 449 w 829"/>
                    <a:gd name="T9" fmla="*/ 291 h 2980"/>
                    <a:gd name="T10" fmla="*/ 445 w 829"/>
                    <a:gd name="T11" fmla="*/ 277 h 2980"/>
                    <a:gd name="T12" fmla="*/ 420 w 829"/>
                    <a:gd name="T13" fmla="*/ 71 h 2980"/>
                    <a:gd name="T14" fmla="*/ 226 w 829"/>
                    <a:gd name="T15" fmla="*/ 235 h 2980"/>
                    <a:gd name="T16" fmla="*/ 220 w 829"/>
                    <a:gd name="T17" fmla="*/ 291 h 2980"/>
                    <a:gd name="T18" fmla="*/ 211 w 829"/>
                    <a:gd name="T19" fmla="*/ 295 h 2980"/>
                    <a:gd name="T20" fmla="*/ 175 w 829"/>
                    <a:gd name="T21" fmla="*/ 378 h 2980"/>
                    <a:gd name="T22" fmla="*/ 93 w 829"/>
                    <a:gd name="T23" fmla="*/ 422 h 2980"/>
                    <a:gd name="T24" fmla="*/ 49 w 829"/>
                    <a:gd name="T25" fmla="*/ 729 h 2980"/>
                    <a:gd name="T26" fmla="*/ 21 w 829"/>
                    <a:gd name="T27" fmla="*/ 1074 h 2980"/>
                    <a:gd name="T28" fmla="*/ 8 w 829"/>
                    <a:gd name="T29" fmla="*/ 1279 h 2980"/>
                    <a:gd name="T30" fmla="*/ 62 w 829"/>
                    <a:gd name="T31" fmla="*/ 1341 h 2980"/>
                    <a:gd name="T32" fmla="*/ 90 w 829"/>
                    <a:gd name="T33" fmla="*/ 1328 h 2980"/>
                    <a:gd name="T34" fmla="*/ 85 w 829"/>
                    <a:gd name="T35" fmla="*/ 1271 h 2980"/>
                    <a:gd name="T36" fmla="*/ 103 w 829"/>
                    <a:gd name="T37" fmla="*/ 988 h 2980"/>
                    <a:gd name="T38" fmla="*/ 146 w 829"/>
                    <a:gd name="T39" fmla="*/ 706 h 2980"/>
                    <a:gd name="T40" fmla="*/ 98 w 829"/>
                    <a:gd name="T41" fmla="*/ 1052 h 2980"/>
                    <a:gd name="T42" fmla="*/ 166 w 829"/>
                    <a:gd name="T43" fmla="*/ 1615 h 2980"/>
                    <a:gd name="T44" fmla="*/ 228 w 829"/>
                    <a:gd name="T45" fmla="*/ 2125 h 2980"/>
                    <a:gd name="T46" fmla="*/ 193 w 829"/>
                    <a:gd name="T47" fmla="*/ 2289 h 2980"/>
                    <a:gd name="T48" fmla="*/ 233 w 829"/>
                    <a:gd name="T49" fmla="*/ 2329 h 2980"/>
                    <a:gd name="T50" fmla="*/ 318 w 829"/>
                    <a:gd name="T51" fmla="*/ 2289 h 2980"/>
                    <a:gd name="T52" fmla="*/ 315 w 829"/>
                    <a:gd name="T53" fmla="*/ 2194 h 2980"/>
                    <a:gd name="T54" fmla="*/ 315 w 829"/>
                    <a:gd name="T55" fmla="*/ 1771 h 2980"/>
                    <a:gd name="T56" fmla="*/ 321 w 829"/>
                    <a:gd name="T57" fmla="*/ 1381 h 2980"/>
                    <a:gd name="T58" fmla="*/ 325 w 829"/>
                    <a:gd name="T59" fmla="*/ 1247 h 2980"/>
                    <a:gd name="T60" fmla="*/ 338 w 829"/>
                    <a:gd name="T61" fmla="*/ 1246 h 2980"/>
                    <a:gd name="T62" fmla="*/ 341 w 829"/>
                    <a:gd name="T63" fmla="*/ 1666 h 2980"/>
                    <a:gd name="T64" fmla="*/ 340 w 829"/>
                    <a:gd name="T65" fmla="*/ 2153 h 2980"/>
                    <a:gd name="T66" fmla="*/ 330 w 829"/>
                    <a:gd name="T67" fmla="*/ 2257 h 2980"/>
                    <a:gd name="T68" fmla="*/ 389 w 829"/>
                    <a:gd name="T69" fmla="*/ 2328 h 2980"/>
                    <a:gd name="T70" fmla="*/ 458 w 829"/>
                    <a:gd name="T71" fmla="*/ 2307 h 2980"/>
                    <a:gd name="T72" fmla="*/ 418 w 829"/>
                    <a:gd name="T73" fmla="*/ 2197 h 2980"/>
                    <a:gd name="T74" fmla="*/ 464 w 829"/>
                    <a:gd name="T75" fmla="*/ 1710 h 2980"/>
                    <a:gd name="T76" fmla="*/ 565 w 829"/>
                    <a:gd name="T77" fmla="*/ 1247 h 2980"/>
                    <a:gd name="T78" fmla="*/ 510 w 829"/>
                    <a:gd name="T79" fmla="*/ 826 h 2980"/>
                    <a:gd name="T80" fmla="*/ 530 w 829"/>
                    <a:gd name="T81" fmla="*/ 826 h 2980"/>
                    <a:gd name="T82" fmla="*/ 573 w 829"/>
                    <a:gd name="T83" fmla="*/ 1211 h 2980"/>
                    <a:gd name="T84" fmla="*/ 563 w 829"/>
                    <a:gd name="T85" fmla="*/ 1320 h 2980"/>
                    <a:gd name="T86" fmla="*/ 563 w 829"/>
                    <a:gd name="T87" fmla="*/ 1349 h 2980"/>
                    <a:gd name="T88" fmla="*/ 639 w 829"/>
                    <a:gd name="T89" fmla="*/ 1297 h 2980"/>
                    <a:gd name="T90" fmla="*/ 212 w 829"/>
                    <a:gd name="T91" fmla="*/ 268 h 298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29"/>
                    <a:gd name="T139" fmla="*/ 0 h 2980"/>
                    <a:gd name="T140" fmla="*/ 829 w 829"/>
                    <a:gd name="T141" fmla="*/ 2980 h 298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29" h="2980">
                      <a:moveTo>
                        <a:pt x="825" y="1608"/>
                      </a:moveTo>
                      <a:cubicBezTo>
                        <a:pt x="822" y="1601"/>
                        <a:pt x="816" y="1555"/>
                        <a:pt x="809" y="1528"/>
                      </a:cubicBezTo>
                      <a:cubicBezTo>
                        <a:pt x="804" y="1506"/>
                        <a:pt x="798" y="1412"/>
                        <a:pt x="801" y="1369"/>
                      </a:cubicBezTo>
                      <a:cubicBezTo>
                        <a:pt x="804" y="1334"/>
                        <a:pt x="802" y="1281"/>
                        <a:pt x="803" y="1258"/>
                      </a:cubicBezTo>
                      <a:cubicBezTo>
                        <a:pt x="804" y="1129"/>
                        <a:pt x="783" y="1063"/>
                        <a:pt x="778" y="1039"/>
                      </a:cubicBezTo>
                      <a:cubicBezTo>
                        <a:pt x="773" y="1015"/>
                        <a:pt x="767" y="981"/>
                        <a:pt x="767" y="929"/>
                      </a:cubicBezTo>
                      <a:cubicBezTo>
                        <a:pt x="767" y="877"/>
                        <a:pt x="769" y="806"/>
                        <a:pt x="765" y="756"/>
                      </a:cubicBezTo>
                      <a:cubicBezTo>
                        <a:pt x="763" y="727"/>
                        <a:pt x="758" y="683"/>
                        <a:pt x="752" y="645"/>
                      </a:cubicBezTo>
                      <a:cubicBezTo>
                        <a:pt x="746" y="607"/>
                        <a:pt x="727" y="556"/>
                        <a:pt x="711" y="539"/>
                      </a:cubicBezTo>
                      <a:cubicBezTo>
                        <a:pt x="695" y="521"/>
                        <a:pt x="673" y="507"/>
                        <a:pt x="650" y="499"/>
                      </a:cubicBezTo>
                      <a:cubicBezTo>
                        <a:pt x="644" y="497"/>
                        <a:pt x="635" y="490"/>
                        <a:pt x="629" y="489"/>
                      </a:cubicBezTo>
                      <a:cubicBezTo>
                        <a:pt x="620" y="487"/>
                        <a:pt x="615" y="483"/>
                        <a:pt x="607" y="482"/>
                      </a:cubicBezTo>
                      <a:cubicBezTo>
                        <a:pt x="590" y="479"/>
                        <a:pt x="575" y="474"/>
                        <a:pt x="561" y="472"/>
                      </a:cubicBezTo>
                      <a:cubicBezTo>
                        <a:pt x="499" y="464"/>
                        <a:pt x="501" y="382"/>
                        <a:pt x="501" y="382"/>
                      </a:cubicBezTo>
                      <a:cubicBezTo>
                        <a:pt x="537" y="421"/>
                        <a:pt x="571" y="371"/>
                        <a:pt x="571" y="371"/>
                      </a:cubicBezTo>
                      <a:cubicBezTo>
                        <a:pt x="564" y="376"/>
                        <a:pt x="550" y="370"/>
                        <a:pt x="550" y="370"/>
                      </a:cubicBezTo>
                      <a:cubicBezTo>
                        <a:pt x="570" y="376"/>
                        <a:pt x="578" y="352"/>
                        <a:pt x="578" y="352"/>
                      </a:cubicBezTo>
                      <a:cubicBezTo>
                        <a:pt x="569" y="358"/>
                        <a:pt x="566" y="353"/>
                        <a:pt x="566" y="353"/>
                      </a:cubicBezTo>
                      <a:cubicBezTo>
                        <a:pt x="581" y="347"/>
                        <a:pt x="580" y="328"/>
                        <a:pt x="580" y="328"/>
                      </a:cubicBezTo>
                      <a:cubicBezTo>
                        <a:pt x="573" y="353"/>
                        <a:pt x="539" y="357"/>
                        <a:pt x="548" y="329"/>
                      </a:cubicBezTo>
                      <a:cubicBezTo>
                        <a:pt x="563" y="281"/>
                        <a:pt x="578" y="182"/>
                        <a:pt x="534" y="91"/>
                      </a:cubicBezTo>
                      <a:cubicBezTo>
                        <a:pt x="489" y="0"/>
                        <a:pt x="374" y="39"/>
                        <a:pt x="374" y="39"/>
                      </a:cubicBezTo>
                      <a:cubicBezTo>
                        <a:pt x="352" y="25"/>
                        <a:pt x="305" y="61"/>
                        <a:pt x="284" y="90"/>
                      </a:cubicBezTo>
                      <a:cubicBezTo>
                        <a:pt x="263" y="120"/>
                        <a:pt x="238" y="224"/>
                        <a:pt x="287" y="300"/>
                      </a:cubicBezTo>
                      <a:cubicBezTo>
                        <a:pt x="311" y="338"/>
                        <a:pt x="285" y="358"/>
                        <a:pt x="276" y="354"/>
                      </a:cubicBezTo>
                      <a:cubicBezTo>
                        <a:pt x="268" y="351"/>
                        <a:pt x="269" y="343"/>
                        <a:pt x="269" y="341"/>
                      </a:cubicBezTo>
                      <a:cubicBezTo>
                        <a:pt x="264" y="362"/>
                        <a:pt x="280" y="371"/>
                        <a:pt x="280" y="371"/>
                      </a:cubicBezTo>
                      <a:cubicBezTo>
                        <a:pt x="270" y="367"/>
                        <a:pt x="265" y="358"/>
                        <a:pt x="265" y="358"/>
                      </a:cubicBezTo>
                      <a:cubicBezTo>
                        <a:pt x="266" y="379"/>
                        <a:pt x="288" y="385"/>
                        <a:pt x="288" y="385"/>
                      </a:cubicBezTo>
                      <a:cubicBezTo>
                        <a:pt x="274" y="384"/>
                        <a:pt x="268" y="376"/>
                        <a:pt x="268" y="376"/>
                      </a:cubicBezTo>
                      <a:cubicBezTo>
                        <a:pt x="273" y="392"/>
                        <a:pt x="309" y="408"/>
                        <a:pt x="328" y="381"/>
                      </a:cubicBezTo>
                      <a:cubicBezTo>
                        <a:pt x="322" y="460"/>
                        <a:pt x="295" y="464"/>
                        <a:pt x="268" y="472"/>
                      </a:cubicBezTo>
                      <a:cubicBezTo>
                        <a:pt x="254" y="477"/>
                        <a:pt x="239" y="479"/>
                        <a:pt x="222" y="482"/>
                      </a:cubicBezTo>
                      <a:cubicBezTo>
                        <a:pt x="214" y="483"/>
                        <a:pt x="208" y="487"/>
                        <a:pt x="199" y="488"/>
                      </a:cubicBezTo>
                      <a:cubicBezTo>
                        <a:pt x="193" y="489"/>
                        <a:pt x="186" y="496"/>
                        <a:pt x="180" y="498"/>
                      </a:cubicBezTo>
                      <a:cubicBezTo>
                        <a:pt x="156" y="506"/>
                        <a:pt x="134" y="521"/>
                        <a:pt x="118" y="538"/>
                      </a:cubicBezTo>
                      <a:cubicBezTo>
                        <a:pt x="101" y="556"/>
                        <a:pt x="83" y="607"/>
                        <a:pt x="77" y="645"/>
                      </a:cubicBezTo>
                      <a:cubicBezTo>
                        <a:pt x="71" y="683"/>
                        <a:pt x="66" y="727"/>
                        <a:pt x="63" y="756"/>
                      </a:cubicBezTo>
                      <a:cubicBezTo>
                        <a:pt x="59" y="806"/>
                        <a:pt x="62" y="877"/>
                        <a:pt x="62" y="929"/>
                      </a:cubicBezTo>
                      <a:cubicBezTo>
                        <a:pt x="62" y="981"/>
                        <a:pt x="55" y="1015"/>
                        <a:pt x="50" y="1039"/>
                      </a:cubicBezTo>
                      <a:cubicBezTo>
                        <a:pt x="45" y="1063"/>
                        <a:pt x="25" y="1129"/>
                        <a:pt x="26" y="1258"/>
                      </a:cubicBezTo>
                      <a:cubicBezTo>
                        <a:pt x="26" y="1281"/>
                        <a:pt x="25" y="1334"/>
                        <a:pt x="27" y="1369"/>
                      </a:cubicBezTo>
                      <a:cubicBezTo>
                        <a:pt x="31" y="1412"/>
                        <a:pt x="25" y="1506"/>
                        <a:pt x="19" y="1528"/>
                      </a:cubicBezTo>
                      <a:cubicBezTo>
                        <a:pt x="13" y="1555"/>
                        <a:pt x="6" y="1601"/>
                        <a:pt x="3" y="1608"/>
                      </a:cubicBezTo>
                      <a:cubicBezTo>
                        <a:pt x="0" y="1614"/>
                        <a:pt x="6" y="1623"/>
                        <a:pt x="10" y="1630"/>
                      </a:cubicBezTo>
                      <a:cubicBezTo>
                        <a:pt x="13" y="1637"/>
                        <a:pt x="12" y="1643"/>
                        <a:pt x="17" y="1653"/>
                      </a:cubicBezTo>
                      <a:cubicBezTo>
                        <a:pt x="20" y="1660"/>
                        <a:pt x="31" y="1676"/>
                        <a:pt x="36" y="1685"/>
                      </a:cubicBezTo>
                      <a:cubicBezTo>
                        <a:pt x="41" y="1693"/>
                        <a:pt x="62" y="1704"/>
                        <a:pt x="79" y="1709"/>
                      </a:cubicBezTo>
                      <a:cubicBezTo>
                        <a:pt x="90" y="1714"/>
                        <a:pt x="111" y="1725"/>
                        <a:pt x="113" y="1720"/>
                      </a:cubicBezTo>
                      <a:cubicBezTo>
                        <a:pt x="117" y="1709"/>
                        <a:pt x="110" y="1701"/>
                        <a:pt x="101" y="1697"/>
                      </a:cubicBezTo>
                      <a:cubicBezTo>
                        <a:pt x="96" y="1694"/>
                        <a:pt x="111" y="1703"/>
                        <a:pt x="114" y="1693"/>
                      </a:cubicBezTo>
                      <a:cubicBezTo>
                        <a:pt x="115" y="1690"/>
                        <a:pt x="115" y="1688"/>
                        <a:pt x="113" y="1683"/>
                      </a:cubicBezTo>
                      <a:cubicBezTo>
                        <a:pt x="115" y="1677"/>
                        <a:pt x="113" y="1677"/>
                        <a:pt x="109" y="1671"/>
                      </a:cubicBezTo>
                      <a:cubicBezTo>
                        <a:pt x="117" y="1669"/>
                        <a:pt x="111" y="1636"/>
                        <a:pt x="108" y="1620"/>
                      </a:cubicBezTo>
                      <a:cubicBezTo>
                        <a:pt x="109" y="1608"/>
                        <a:pt x="110" y="1570"/>
                        <a:pt x="101" y="1543"/>
                      </a:cubicBezTo>
                      <a:cubicBezTo>
                        <a:pt x="95" y="1527"/>
                        <a:pt x="93" y="1511"/>
                        <a:pt x="93" y="1501"/>
                      </a:cubicBezTo>
                      <a:cubicBezTo>
                        <a:pt x="88" y="1477"/>
                        <a:pt x="115" y="1307"/>
                        <a:pt x="131" y="1259"/>
                      </a:cubicBezTo>
                      <a:cubicBezTo>
                        <a:pt x="161" y="1158"/>
                        <a:pt x="151" y="1071"/>
                        <a:pt x="154" y="1053"/>
                      </a:cubicBezTo>
                      <a:cubicBezTo>
                        <a:pt x="158" y="1035"/>
                        <a:pt x="178" y="941"/>
                        <a:pt x="184" y="899"/>
                      </a:cubicBezTo>
                      <a:cubicBezTo>
                        <a:pt x="185" y="900"/>
                        <a:pt x="185" y="900"/>
                        <a:pt x="185" y="900"/>
                      </a:cubicBezTo>
                      <a:cubicBezTo>
                        <a:pt x="188" y="951"/>
                        <a:pt x="183" y="1029"/>
                        <a:pt x="184" y="1055"/>
                      </a:cubicBezTo>
                      <a:cubicBezTo>
                        <a:pt x="186" y="1091"/>
                        <a:pt x="176" y="1157"/>
                        <a:pt x="161" y="1186"/>
                      </a:cubicBezTo>
                      <a:cubicBezTo>
                        <a:pt x="145" y="1215"/>
                        <a:pt x="138" y="1260"/>
                        <a:pt x="124" y="1341"/>
                      </a:cubicBezTo>
                      <a:cubicBezTo>
                        <a:pt x="111" y="1405"/>
                        <a:pt x="101" y="1472"/>
                        <a:pt x="112" y="1588"/>
                      </a:cubicBezTo>
                      <a:cubicBezTo>
                        <a:pt x="121" y="1669"/>
                        <a:pt x="135" y="1720"/>
                        <a:pt x="155" y="1810"/>
                      </a:cubicBezTo>
                      <a:cubicBezTo>
                        <a:pt x="174" y="1891"/>
                        <a:pt x="200" y="1998"/>
                        <a:pt x="211" y="2058"/>
                      </a:cubicBezTo>
                      <a:cubicBezTo>
                        <a:pt x="221" y="2118"/>
                        <a:pt x="236" y="2140"/>
                        <a:pt x="238" y="2179"/>
                      </a:cubicBezTo>
                      <a:cubicBezTo>
                        <a:pt x="241" y="2218"/>
                        <a:pt x="215" y="2402"/>
                        <a:pt x="244" y="2508"/>
                      </a:cubicBezTo>
                      <a:cubicBezTo>
                        <a:pt x="272" y="2615"/>
                        <a:pt x="285" y="2682"/>
                        <a:pt x="290" y="2708"/>
                      </a:cubicBezTo>
                      <a:cubicBezTo>
                        <a:pt x="303" y="2765"/>
                        <a:pt x="292" y="2771"/>
                        <a:pt x="297" y="2800"/>
                      </a:cubicBezTo>
                      <a:cubicBezTo>
                        <a:pt x="302" y="2828"/>
                        <a:pt x="303" y="2825"/>
                        <a:pt x="288" y="2853"/>
                      </a:cubicBezTo>
                      <a:cubicBezTo>
                        <a:pt x="275" y="2871"/>
                        <a:pt x="253" y="2910"/>
                        <a:pt x="246" y="2918"/>
                      </a:cubicBezTo>
                      <a:cubicBezTo>
                        <a:pt x="240" y="2927"/>
                        <a:pt x="243" y="2936"/>
                        <a:pt x="246" y="2941"/>
                      </a:cubicBezTo>
                      <a:cubicBezTo>
                        <a:pt x="241" y="2955"/>
                        <a:pt x="257" y="2962"/>
                        <a:pt x="262" y="2962"/>
                      </a:cubicBezTo>
                      <a:cubicBezTo>
                        <a:pt x="260" y="2978"/>
                        <a:pt x="289" y="2976"/>
                        <a:pt x="296" y="2969"/>
                      </a:cubicBezTo>
                      <a:cubicBezTo>
                        <a:pt x="304" y="2978"/>
                        <a:pt x="326" y="2978"/>
                        <a:pt x="334" y="2967"/>
                      </a:cubicBezTo>
                      <a:cubicBezTo>
                        <a:pt x="348" y="2980"/>
                        <a:pt x="373" y="2980"/>
                        <a:pt x="388" y="2964"/>
                      </a:cubicBezTo>
                      <a:cubicBezTo>
                        <a:pt x="404" y="2948"/>
                        <a:pt x="406" y="2933"/>
                        <a:pt x="404" y="2917"/>
                      </a:cubicBezTo>
                      <a:cubicBezTo>
                        <a:pt x="402" y="2902"/>
                        <a:pt x="406" y="2896"/>
                        <a:pt x="409" y="2877"/>
                      </a:cubicBezTo>
                      <a:cubicBezTo>
                        <a:pt x="412" y="2858"/>
                        <a:pt x="415" y="2843"/>
                        <a:pt x="408" y="2830"/>
                      </a:cubicBezTo>
                      <a:cubicBezTo>
                        <a:pt x="401" y="2816"/>
                        <a:pt x="400" y="2809"/>
                        <a:pt x="400" y="2796"/>
                      </a:cubicBezTo>
                      <a:cubicBezTo>
                        <a:pt x="400" y="2782"/>
                        <a:pt x="406" y="2761"/>
                        <a:pt x="397" y="2744"/>
                      </a:cubicBezTo>
                      <a:cubicBezTo>
                        <a:pt x="388" y="2726"/>
                        <a:pt x="378" y="2685"/>
                        <a:pt x="380" y="2640"/>
                      </a:cubicBezTo>
                      <a:cubicBezTo>
                        <a:pt x="381" y="2595"/>
                        <a:pt x="414" y="2343"/>
                        <a:pt x="400" y="2257"/>
                      </a:cubicBezTo>
                      <a:cubicBezTo>
                        <a:pt x="386" y="2170"/>
                        <a:pt x="392" y="2153"/>
                        <a:pt x="395" y="2123"/>
                      </a:cubicBezTo>
                      <a:cubicBezTo>
                        <a:pt x="399" y="2094"/>
                        <a:pt x="407" y="2046"/>
                        <a:pt x="399" y="1984"/>
                      </a:cubicBezTo>
                      <a:cubicBezTo>
                        <a:pt x="396" y="1960"/>
                        <a:pt x="407" y="1862"/>
                        <a:pt x="408" y="1760"/>
                      </a:cubicBezTo>
                      <a:cubicBezTo>
                        <a:pt x="409" y="1694"/>
                        <a:pt x="417" y="1606"/>
                        <a:pt x="399" y="1588"/>
                      </a:cubicBezTo>
                      <a:cubicBezTo>
                        <a:pt x="399" y="1587"/>
                        <a:pt x="399" y="1587"/>
                        <a:pt x="399" y="1587"/>
                      </a:cubicBezTo>
                      <a:cubicBezTo>
                        <a:pt x="404" y="1589"/>
                        <a:pt x="409" y="1590"/>
                        <a:pt x="413" y="1590"/>
                      </a:cubicBezTo>
                      <a:cubicBezTo>
                        <a:pt x="414" y="1590"/>
                        <a:pt x="414" y="1590"/>
                        <a:pt x="414" y="1590"/>
                      </a:cubicBezTo>
                      <a:cubicBezTo>
                        <a:pt x="419" y="1590"/>
                        <a:pt x="425" y="1589"/>
                        <a:pt x="431" y="1586"/>
                      </a:cubicBezTo>
                      <a:cubicBezTo>
                        <a:pt x="430" y="1588"/>
                        <a:pt x="430" y="1588"/>
                        <a:pt x="430" y="1588"/>
                      </a:cubicBezTo>
                      <a:cubicBezTo>
                        <a:pt x="412" y="1606"/>
                        <a:pt x="418" y="1694"/>
                        <a:pt x="418" y="1759"/>
                      </a:cubicBezTo>
                      <a:cubicBezTo>
                        <a:pt x="419" y="1861"/>
                        <a:pt x="432" y="1960"/>
                        <a:pt x="429" y="1984"/>
                      </a:cubicBezTo>
                      <a:cubicBezTo>
                        <a:pt x="421" y="2046"/>
                        <a:pt x="430" y="2094"/>
                        <a:pt x="434" y="2123"/>
                      </a:cubicBezTo>
                      <a:cubicBezTo>
                        <a:pt x="437" y="2153"/>
                        <a:pt x="442" y="2170"/>
                        <a:pt x="428" y="2257"/>
                      </a:cubicBezTo>
                      <a:cubicBezTo>
                        <a:pt x="414" y="2343"/>
                        <a:pt x="447" y="2595"/>
                        <a:pt x="449" y="2640"/>
                      </a:cubicBezTo>
                      <a:cubicBezTo>
                        <a:pt x="451" y="2685"/>
                        <a:pt x="440" y="2726"/>
                        <a:pt x="432" y="2744"/>
                      </a:cubicBezTo>
                      <a:cubicBezTo>
                        <a:pt x="423" y="2761"/>
                        <a:pt x="428" y="2782"/>
                        <a:pt x="428" y="2796"/>
                      </a:cubicBezTo>
                      <a:cubicBezTo>
                        <a:pt x="428" y="2809"/>
                        <a:pt x="428" y="2816"/>
                        <a:pt x="421" y="2830"/>
                      </a:cubicBezTo>
                      <a:cubicBezTo>
                        <a:pt x="414" y="2843"/>
                        <a:pt x="416" y="2858"/>
                        <a:pt x="420" y="2877"/>
                      </a:cubicBezTo>
                      <a:cubicBezTo>
                        <a:pt x="423" y="2896"/>
                        <a:pt x="427" y="2902"/>
                        <a:pt x="425" y="2917"/>
                      </a:cubicBezTo>
                      <a:cubicBezTo>
                        <a:pt x="423" y="2933"/>
                        <a:pt x="425" y="2948"/>
                        <a:pt x="440" y="2964"/>
                      </a:cubicBezTo>
                      <a:cubicBezTo>
                        <a:pt x="456" y="2980"/>
                        <a:pt x="480" y="2980"/>
                        <a:pt x="494" y="2967"/>
                      </a:cubicBezTo>
                      <a:cubicBezTo>
                        <a:pt x="503" y="2978"/>
                        <a:pt x="525" y="2978"/>
                        <a:pt x="533" y="2969"/>
                      </a:cubicBezTo>
                      <a:cubicBezTo>
                        <a:pt x="540" y="2976"/>
                        <a:pt x="569" y="2978"/>
                        <a:pt x="567" y="2962"/>
                      </a:cubicBezTo>
                      <a:cubicBezTo>
                        <a:pt x="572" y="2962"/>
                        <a:pt x="587" y="2955"/>
                        <a:pt x="582" y="2941"/>
                      </a:cubicBezTo>
                      <a:cubicBezTo>
                        <a:pt x="586" y="2936"/>
                        <a:pt x="589" y="2927"/>
                        <a:pt x="582" y="2918"/>
                      </a:cubicBezTo>
                      <a:cubicBezTo>
                        <a:pt x="575" y="2910"/>
                        <a:pt x="554" y="2871"/>
                        <a:pt x="541" y="2853"/>
                      </a:cubicBezTo>
                      <a:cubicBezTo>
                        <a:pt x="526" y="2825"/>
                        <a:pt x="527" y="2828"/>
                        <a:pt x="532" y="2800"/>
                      </a:cubicBezTo>
                      <a:cubicBezTo>
                        <a:pt x="537" y="2771"/>
                        <a:pt x="526" y="2765"/>
                        <a:pt x="538" y="2708"/>
                      </a:cubicBezTo>
                      <a:cubicBezTo>
                        <a:pt x="544" y="2682"/>
                        <a:pt x="557" y="2615"/>
                        <a:pt x="585" y="2508"/>
                      </a:cubicBezTo>
                      <a:cubicBezTo>
                        <a:pt x="614" y="2402"/>
                        <a:pt x="588" y="2218"/>
                        <a:pt x="590" y="2179"/>
                      </a:cubicBezTo>
                      <a:cubicBezTo>
                        <a:pt x="593" y="2140"/>
                        <a:pt x="610" y="2113"/>
                        <a:pt x="620" y="2054"/>
                      </a:cubicBezTo>
                      <a:cubicBezTo>
                        <a:pt x="630" y="1994"/>
                        <a:pt x="655" y="1891"/>
                        <a:pt x="674" y="1810"/>
                      </a:cubicBezTo>
                      <a:cubicBezTo>
                        <a:pt x="694" y="1720"/>
                        <a:pt x="710" y="1670"/>
                        <a:pt x="719" y="1589"/>
                      </a:cubicBezTo>
                      <a:cubicBezTo>
                        <a:pt x="730" y="1474"/>
                        <a:pt x="720" y="1404"/>
                        <a:pt x="708" y="1340"/>
                      </a:cubicBezTo>
                      <a:cubicBezTo>
                        <a:pt x="694" y="1259"/>
                        <a:pt x="682" y="1204"/>
                        <a:pt x="667" y="1175"/>
                      </a:cubicBezTo>
                      <a:cubicBezTo>
                        <a:pt x="651" y="1146"/>
                        <a:pt x="646" y="1089"/>
                        <a:pt x="648" y="1053"/>
                      </a:cubicBezTo>
                      <a:cubicBezTo>
                        <a:pt x="649" y="1026"/>
                        <a:pt x="641" y="949"/>
                        <a:pt x="644" y="898"/>
                      </a:cubicBezTo>
                      <a:cubicBezTo>
                        <a:pt x="644" y="898"/>
                        <a:pt x="644" y="898"/>
                        <a:pt x="644" y="898"/>
                      </a:cubicBezTo>
                      <a:cubicBezTo>
                        <a:pt x="650" y="940"/>
                        <a:pt x="671" y="1035"/>
                        <a:pt x="674" y="1053"/>
                      </a:cubicBezTo>
                      <a:cubicBezTo>
                        <a:pt x="678" y="1071"/>
                        <a:pt x="668" y="1158"/>
                        <a:pt x="698" y="1259"/>
                      </a:cubicBezTo>
                      <a:cubicBezTo>
                        <a:pt x="713" y="1307"/>
                        <a:pt x="740" y="1477"/>
                        <a:pt x="736" y="1501"/>
                      </a:cubicBezTo>
                      <a:cubicBezTo>
                        <a:pt x="736" y="1511"/>
                        <a:pt x="733" y="1527"/>
                        <a:pt x="728" y="1543"/>
                      </a:cubicBezTo>
                      <a:cubicBezTo>
                        <a:pt x="719" y="1570"/>
                        <a:pt x="720" y="1608"/>
                        <a:pt x="721" y="1620"/>
                      </a:cubicBezTo>
                      <a:cubicBezTo>
                        <a:pt x="717" y="1636"/>
                        <a:pt x="712" y="1669"/>
                        <a:pt x="719" y="1671"/>
                      </a:cubicBezTo>
                      <a:cubicBezTo>
                        <a:pt x="715" y="1677"/>
                        <a:pt x="714" y="1677"/>
                        <a:pt x="716" y="1683"/>
                      </a:cubicBezTo>
                      <a:cubicBezTo>
                        <a:pt x="713" y="1688"/>
                        <a:pt x="713" y="1690"/>
                        <a:pt x="714" y="1693"/>
                      </a:cubicBezTo>
                      <a:cubicBezTo>
                        <a:pt x="718" y="1703"/>
                        <a:pt x="733" y="1694"/>
                        <a:pt x="728" y="1697"/>
                      </a:cubicBezTo>
                      <a:cubicBezTo>
                        <a:pt x="719" y="1701"/>
                        <a:pt x="712" y="1709"/>
                        <a:pt x="716" y="1720"/>
                      </a:cubicBezTo>
                      <a:cubicBezTo>
                        <a:pt x="718" y="1725"/>
                        <a:pt x="739" y="1714"/>
                        <a:pt x="750" y="1709"/>
                      </a:cubicBezTo>
                      <a:cubicBezTo>
                        <a:pt x="767" y="1704"/>
                        <a:pt x="787" y="1693"/>
                        <a:pt x="793" y="1685"/>
                      </a:cubicBezTo>
                      <a:cubicBezTo>
                        <a:pt x="798" y="1676"/>
                        <a:pt x="809" y="1660"/>
                        <a:pt x="812" y="1653"/>
                      </a:cubicBezTo>
                      <a:cubicBezTo>
                        <a:pt x="816" y="1643"/>
                        <a:pt x="815" y="1637"/>
                        <a:pt x="819" y="1630"/>
                      </a:cubicBezTo>
                      <a:cubicBezTo>
                        <a:pt x="822" y="1623"/>
                        <a:pt x="829" y="1614"/>
                        <a:pt x="825" y="1608"/>
                      </a:cubicBezTo>
                      <a:close/>
                      <a:moveTo>
                        <a:pt x="269" y="341"/>
                      </a:moveTo>
                      <a:cubicBezTo>
                        <a:pt x="269" y="341"/>
                        <a:pt x="269" y="340"/>
                        <a:pt x="269" y="340"/>
                      </a:cubicBezTo>
                      <a:cubicBezTo>
                        <a:pt x="269" y="340"/>
                        <a:pt x="269" y="341"/>
                        <a:pt x="269" y="341"/>
                      </a:cubicBezTo>
                      <a:close/>
                    </a:path>
                  </a:pathLst>
                </a:custGeom>
                <a:solidFill>
                  <a:srgbClr val="8EB4E3"/>
                </a:solidFill>
                <a:ln w="9525" cap="rnd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fr-FR" sz="2000"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sp>
          <p:nvSpPr>
            <p:cNvPr id="11" name="Flèche droite 16"/>
            <p:cNvSpPr>
              <a:spLocks noChangeArrowheads="1"/>
            </p:cNvSpPr>
            <p:nvPr/>
          </p:nvSpPr>
          <p:spPr bwMode="auto">
            <a:xfrm>
              <a:off x="2501900" y="4803775"/>
              <a:ext cx="4667250" cy="390525"/>
            </a:xfrm>
            <a:prstGeom prst="rightArrow">
              <a:avLst>
                <a:gd name="adj1" fmla="val 50000"/>
                <a:gd name="adj2" fmla="val 50018"/>
              </a:avLst>
            </a:prstGeom>
            <a:solidFill>
              <a:srgbClr val="92D05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400"/>
              <a:r>
                <a:rPr lang="fr-FR" sz="1400">
                  <a:latin typeface="Arial" charset="0"/>
                  <a:ea typeface="+mn-ea"/>
                  <a:cs typeface="Arial" charset="0"/>
                </a:rPr>
                <a:t>Traitement ARV</a:t>
              </a: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2501900" y="5192713"/>
              <a:ext cx="2120900" cy="184150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400"/>
              <a:r>
                <a:rPr lang="fr-FR" sz="1400">
                  <a:latin typeface="Arial" charset="0"/>
                  <a:ea typeface="+mn-ea"/>
                  <a:cs typeface="Arial" charset="0"/>
                </a:rPr>
                <a:t>PrEP</a:t>
              </a:r>
            </a:p>
          </p:txBody>
        </p:sp>
        <p:sp>
          <p:nvSpPr>
            <p:cNvPr id="13" name="ZoneTexte 21"/>
            <p:cNvSpPr txBox="1">
              <a:spLocks noChangeArrowheads="1"/>
            </p:cNvSpPr>
            <p:nvPr/>
          </p:nvSpPr>
          <p:spPr bwMode="auto">
            <a:xfrm>
              <a:off x="4622800" y="5149850"/>
              <a:ext cx="13787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fr-FR" sz="1400">
                  <a:latin typeface="Arial" charset="0"/>
                  <a:ea typeface="+mn-ea"/>
                  <a:cs typeface="Arial" charset="0"/>
                </a:rPr>
                <a:t>Stop (M6 ARV)</a:t>
              </a:r>
            </a:p>
          </p:txBody>
        </p:sp>
        <p:sp>
          <p:nvSpPr>
            <p:cNvPr id="14" name="Flèche droite 21"/>
            <p:cNvSpPr>
              <a:spLocks noChangeArrowheads="1"/>
            </p:cNvSpPr>
            <p:nvPr/>
          </p:nvSpPr>
          <p:spPr bwMode="auto">
            <a:xfrm>
              <a:off x="4835525" y="5676900"/>
              <a:ext cx="2333625" cy="390525"/>
            </a:xfrm>
            <a:prstGeom prst="rightArrow">
              <a:avLst>
                <a:gd name="adj1" fmla="val 50000"/>
                <a:gd name="adj2" fmla="val 49990"/>
              </a:avLst>
            </a:prstGeom>
            <a:solidFill>
              <a:srgbClr val="92D05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400"/>
              <a:r>
                <a:rPr lang="fr-FR" sz="1400">
                  <a:latin typeface="Arial" charset="0"/>
                  <a:ea typeface="+mn-ea"/>
                  <a:cs typeface="Arial" charset="0"/>
                </a:rPr>
                <a:t>Traitement ARV</a:t>
              </a: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2501900" y="6064250"/>
              <a:ext cx="3916363" cy="184150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400"/>
              <a:r>
                <a:rPr lang="fr-FR" sz="1400">
                  <a:latin typeface="Arial" charset="0"/>
                  <a:ea typeface="+mn-ea"/>
                  <a:cs typeface="Arial" charset="0"/>
                </a:rPr>
                <a:t>PrEP</a:t>
              </a:r>
            </a:p>
          </p:txBody>
        </p:sp>
        <p:sp>
          <p:nvSpPr>
            <p:cNvPr id="16" name="ZoneTexte 24"/>
            <p:cNvSpPr txBox="1">
              <a:spLocks noChangeArrowheads="1"/>
            </p:cNvSpPr>
            <p:nvPr/>
          </p:nvSpPr>
          <p:spPr bwMode="auto">
            <a:xfrm>
              <a:off x="6418263" y="6022975"/>
              <a:ext cx="13787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fr-FR" sz="1400" dirty="0">
                  <a:latin typeface="Arial" charset="0"/>
                  <a:ea typeface="+mn-ea"/>
                  <a:cs typeface="Arial" charset="0"/>
                </a:rPr>
                <a:t>Stop (M6 ARV)</a:t>
              </a:r>
            </a:p>
          </p:txBody>
        </p:sp>
        <p:sp>
          <p:nvSpPr>
            <p:cNvPr id="17" name="ZoneTexte 25"/>
            <p:cNvSpPr txBox="1">
              <a:spLocks noChangeArrowheads="1"/>
            </p:cNvSpPr>
            <p:nvPr/>
          </p:nvSpPr>
          <p:spPr bwMode="auto">
            <a:xfrm>
              <a:off x="2501900" y="5753100"/>
              <a:ext cx="10961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fr-FR" sz="1400">
                  <a:latin typeface="Arial" charset="0"/>
                  <a:ea typeface="+mn-ea"/>
                  <a:cs typeface="Arial" charset="0"/>
                </a:rPr>
                <a:t>ARV différé</a:t>
              </a:r>
            </a:p>
          </p:txBody>
        </p:sp>
        <p:cxnSp>
          <p:nvCxnSpPr>
            <p:cNvPr id="18" name="Connecteur droit 26"/>
            <p:cNvCxnSpPr>
              <a:cxnSpLocks noChangeShapeType="1"/>
              <a:stCxn id="17" idx="3"/>
            </p:cNvCxnSpPr>
            <p:nvPr/>
          </p:nvCxnSpPr>
          <p:spPr bwMode="auto">
            <a:xfrm flipV="1">
              <a:off x="3598099" y="5892800"/>
              <a:ext cx="1156464" cy="44966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prstDash val="dash"/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3843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78" y="34510"/>
            <a:ext cx="4108192" cy="55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002" y="41412"/>
            <a:ext cx="4106952" cy="55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2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78" y="34510"/>
            <a:ext cx="4108192" cy="55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002" y="41412"/>
            <a:ext cx="4106952" cy="55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61" y="385423"/>
            <a:ext cx="3222680" cy="487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4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78" y="34510"/>
            <a:ext cx="4108192" cy="55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002" y="41412"/>
            <a:ext cx="4106952" cy="55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61" y="385423"/>
            <a:ext cx="3222680" cy="487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985" y="385423"/>
            <a:ext cx="2726667" cy="487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3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290" y="190500"/>
            <a:ext cx="8818479" cy="544388"/>
          </a:xfrm>
        </p:spPr>
        <p:txBody>
          <a:bodyPr>
            <a:noAutofit/>
          </a:bodyPr>
          <a:lstStyle/>
          <a:p>
            <a:r>
              <a:rPr lang="fr-FR" sz="2400" dirty="0" smtClean="0"/>
              <a:t>En pratique, conseiller un couple</a:t>
            </a:r>
            <a:r>
              <a:rPr lang="is-IS" sz="2400" dirty="0"/>
              <a:t> </a:t>
            </a:r>
            <a:r>
              <a:rPr lang="is-IS" sz="2400" dirty="0" smtClean="0"/>
              <a:t>sérodifférent qui souhaite un enfant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Traitement de la personne séropositive</a:t>
            </a:r>
          </a:p>
          <a:p>
            <a:pPr lvl="1"/>
            <a:r>
              <a:rPr lang="fr-FR" dirty="0" smtClean="0"/>
              <a:t>Attendre six mois pour les rapports non protégés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...ou PrEP du partenaire séronégatif pendant les 6 premiers mois</a:t>
            </a:r>
          </a:p>
          <a:p>
            <a:r>
              <a:rPr lang="is-IS" dirty="0" smtClean="0"/>
              <a:t>Pour les femmes souhaitant un enfant</a:t>
            </a:r>
          </a:p>
          <a:p>
            <a:pPr lvl="1"/>
            <a:r>
              <a:rPr lang="is-IS" dirty="0" smtClean="0"/>
              <a:t>Traitement avant conception si possible</a:t>
            </a:r>
          </a:p>
          <a:p>
            <a:pPr lvl="2"/>
            <a:r>
              <a:rPr lang="is-IS" dirty="0" smtClean="0"/>
              <a:t>Puis toute la grossesse</a:t>
            </a:r>
          </a:p>
          <a:p>
            <a:pPr lvl="2"/>
            <a:r>
              <a:rPr lang="is-IS" dirty="0" smtClean="0"/>
              <a:t>Puis tout l’allaitement</a:t>
            </a:r>
          </a:p>
          <a:p>
            <a:pPr lvl="2"/>
            <a:r>
              <a:rPr lang="is-IS" dirty="0" smtClean="0"/>
              <a:t>Puis tout le temps !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286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/>
              <a:t>La vaccination contre le VIH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3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9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On en revient aux bases…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pognon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2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kern="1200" dirty="0" err="1" smtClean="0">
                <a:solidFill>
                  <a:schemeClr val="bg2">
                    <a:lumMod val="50000"/>
                  </a:schemeClr>
                </a:solidFill>
                <a:effectLst/>
              </a:rPr>
              <a:t>ARVs</a:t>
            </a:r>
            <a:r>
              <a:rPr lang="fr-FR" sz="2800" kern="12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: l</a:t>
            </a:r>
            <a:r>
              <a:rPr lang="fr-FR" altLang="ja-JP" sz="2800" kern="1200" dirty="0" smtClean="0">
                <a:solidFill>
                  <a:schemeClr val="bg2">
                    <a:lumMod val="50000"/>
                  </a:schemeClr>
                </a:solidFill>
                <a:effectLst/>
                <a:ea typeface="Comic Sans MS"/>
              </a:rPr>
              <a:t>’</a:t>
            </a:r>
            <a:r>
              <a:rPr lang="fr-FR" sz="2800" kern="12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effet de la compétition sur les prix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95" y="1235676"/>
            <a:ext cx="8064605" cy="392029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85800" y="190500"/>
            <a:ext cx="77724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881867" y="1714500"/>
            <a:ext cx="205083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Calibri"/>
                <a:cs typeface="Calibri"/>
              </a:rPr>
              <a:t>Juin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2006 = $132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8458200" y="2514256"/>
            <a:ext cx="228600" cy="1690473"/>
          </a:xfrm>
          <a:prstGeom prst="upArrow">
            <a:avLst>
              <a:gd name="adj1" fmla="val 50000"/>
              <a:gd name="adj2" fmla="val 266667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05618" y="1460500"/>
            <a:ext cx="39472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smtClean="0">
                <a:latin typeface="Calibri"/>
                <a:cs typeface="Calibri"/>
              </a:rPr>
              <a:t>prix </a:t>
            </a:r>
            <a:r>
              <a:rPr lang="fr-FR" dirty="0">
                <a:latin typeface="Calibri"/>
                <a:cs typeface="Calibri"/>
              </a:rPr>
              <a:t>/an , USD, pour d4T + 3TC + </a:t>
            </a:r>
            <a:r>
              <a:rPr lang="fr-FR" dirty="0" smtClean="0">
                <a:latin typeface="Calibri"/>
                <a:cs typeface="Calibri"/>
              </a:rPr>
              <a:t>NVP </a:t>
            </a:r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1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071791" y="2993570"/>
            <a:ext cx="6863066" cy="816429"/>
          </a:xfrm>
        </p:spPr>
        <p:txBody>
          <a:bodyPr/>
          <a:lstStyle/>
          <a:p>
            <a:r>
              <a:rPr lang="fr-FR" dirty="0" smtClean="0"/>
              <a:t>…On continu </a:t>
            </a:r>
            <a:r>
              <a:rPr lang="fr-FR" dirty="0"/>
              <a:t>donc </a:t>
            </a:r>
            <a:r>
              <a:rPr lang="fr-FR" dirty="0" smtClean="0"/>
              <a:t>avec les primates non humains…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Mais l’Histoire a commencé bien plus tôt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0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58053"/>
            <a:ext cx="8534400" cy="356681"/>
          </a:xfrm>
        </p:spPr>
        <p:txBody>
          <a:bodyPr>
            <a:noAutofit/>
          </a:bodyPr>
          <a:lstStyle/>
          <a:p>
            <a:r>
              <a:rPr lang="fr-FR" sz="2400" dirty="0" smtClean="0"/>
              <a:t>Impact d’un changement de protocole sur le coût des traitements</a:t>
            </a:r>
            <a:endParaRPr lang="fr-FR" sz="2400" dirty="0"/>
          </a:p>
        </p:txBody>
      </p:sp>
      <p:pic>
        <p:nvPicPr>
          <p:cNvPr id="3" name="Image 2" descr="impact changement de protocoles sur les prix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0" y="1299994"/>
            <a:ext cx="7653635" cy="3965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5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volution des ressources disponibl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43" y="255814"/>
            <a:ext cx="9144000" cy="53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783" y="1756833"/>
            <a:ext cx="7228122" cy="2659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402" y="5304628"/>
            <a:ext cx="145422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ea typeface="ＭＳ Ｐゴシック"/>
                <a:cs typeface="Arial" charset="0"/>
              </a:rPr>
              <a:t>Source: ONUSIDA</a:t>
            </a:r>
            <a:endParaRPr lang="en-GB" sz="1200" dirty="0">
              <a:solidFill>
                <a:srgbClr val="FF0000"/>
              </a:solidFill>
              <a:ea typeface="ＭＳ Ｐゴシック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6754" y="913759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3548" y="5037669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16200000">
            <a:off x="-154111" y="2706441"/>
            <a:ext cx="201837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Nouvelles infections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57279" y="1238473"/>
            <a:ext cx="977028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300 000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59402" y="4127500"/>
            <a:ext cx="261588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-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013228" y="4349245"/>
            <a:ext cx="637191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1980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276612" y="4349245"/>
            <a:ext cx="630980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1990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562615" y="4349245"/>
            <a:ext cx="677066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2000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845191" y="4349245"/>
            <a:ext cx="63929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2010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328548" y="1397001"/>
            <a:ext cx="0" cy="288649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>
            <a:off x="1328560" y="4284644"/>
            <a:ext cx="7049877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5181619" y="1382973"/>
            <a:ext cx="3304707" cy="34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9" tIns="22857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GB" sz="2400" b="1" dirty="0" err="1">
                <a:solidFill>
                  <a:srgbClr val="00AEEF"/>
                </a:solidFill>
                <a:latin typeface="Arial"/>
                <a:cs typeface="Arial"/>
              </a:rPr>
              <a:t>Fédération</a:t>
            </a:r>
            <a:r>
              <a:rPr lang="en-GB" sz="2400" b="1" dirty="0">
                <a:solidFill>
                  <a:srgbClr val="00AEEF"/>
                </a:solidFill>
                <a:latin typeface="Arial"/>
                <a:cs typeface="Arial"/>
              </a:rPr>
              <a:t> de </a:t>
            </a:r>
            <a:r>
              <a:rPr lang="en-GB" sz="2400" b="1" dirty="0" err="1">
                <a:solidFill>
                  <a:srgbClr val="00AEEF"/>
                </a:solidFill>
                <a:latin typeface="Arial"/>
                <a:cs typeface="Arial"/>
              </a:rPr>
              <a:t>Russie</a:t>
            </a:r>
            <a:endParaRPr lang="en-GB" sz="2400" b="1" dirty="0">
              <a:solidFill>
                <a:srgbClr val="00AEEF"/>
              </a:solidFill>
              <a:latin typeface="Calibri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785339" y="3429001"/>
            <a:ext cx="1112270" cy="38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9" tIns="22857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GB" sz="2400" b="1" dirty="0" err="1">
                <a:solidFill>
                  <a:srgbClr val="73AE42"/>
                </a:solidFill>
                <a:latin typeface="Arial"/>
                <a:cs typeface="Arial"/>
              </a:rPr>
              <a:t>Brésil</a:t>
            </a:r>
            <a:endParaRPr lang="en-GB" sz="2400" b="1" dirty="0">
              <a:solidFill>
                <a:srgbClr val="73AE42"/>
              </a:solidFill>
              <a:latin typeface="Calibri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53629" y="183886"/>
            <a:ext cx="8001471" cy="58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ＭＳ Ｐゴシック"/>
                <a:cs typeface="Calibri"/>
              </a:rPr>
              <a:t>Bien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ＭＳ Ｐゴシック"/>
                <a:cs typeface="Calibri"/>
              </a:rPr>
              <a:t>investir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ＭＳ Ｐゴシック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595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uppo 394"/>
          <p:cNvGrpSpPr/>
          <p:nvPr/>
        </p:nvGrpSpPr>
        <p:grpSpPr>
          <a:xfrm>
            <a:off x="381002" y="1065056"/>
            <a:ext cx="1417487" cy="2650389"/>
            <a:chOff x="502652" y="1268962"/>
            <a:chExt cx="1417487" cy="3180467"/>
          </a:xfrm>
        </p:grpSpPr>
        <p:grpSp>
          <p:nvGrpSpPr>
            <p:cNvPr id="396" name="Gruppo 395"/>
            <p:cNvGrpSpPr/>
            <p:nvPr/>
          </p:nvGrpSpPr>
          <p:grpSpPr>
            <a:xfrm>
              <a:off x="502652" y="3570512"/>
              <a:ext cx="1417487" cy="878917"/>
              <a:chOff x="281887" y="347134"/>
              <a:chExt cx="1417487" cy="878917"/>
            </a:xfrm>
          </p:grpSpPr>
          <p:sp>
            <p:nvSpPr>
              <p:cNvPr id="477" name="Title 1"/>
              <p:cNvSpPr txBox="1">
                <a:spLocks/>
              </p:cNvSpPr>
              <p:nvPr/>
            </p:nvSpPr>
            <p:spPr bwMode="auto">
              <a:xfrm>
                <a:off x="288238" y="863793"/>
                <a:ext cx="1411136" cy="362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>
                    <a:latin typeface="Arial"/>
                    <a:cs typeface="Arial"/>
                  </a:rPr>
                  <a:t>75% d’une taxe sur l’alcool</a:t>
                </a:r>
              </a:p>
            </p:txBody>
          </p:sp>
          <p:sp>
            <p:nvSpPr>
              <p:cNvPr id="478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479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3.9</a:t>
                </a:r>
              </a:p>
            </p:txBody>
          </p:sp>
          <p:sp>
            <p:nvSpPr>
              <p:cNvPr id="480" name="Title 1"/>
              <p:cNvSpPr txBox="1">
                <a:spLocks/>
              </p:cNvSpPr>
              <p:nvPr/>
            </p:nvSpPr>
            <p:spPr bwMode="auto">
              <a:xfrm>
                <a:off x="852974" y="702189"/>
                <a:ext cx="846399" cy="155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grpSp>
          <p:nvGrpSpPr>
            <p:cNvPr id="397" name="Gruppo 396"/>
            <p:cNvGrpSpPr/>
            <p:nvPr/>
          </p:nvGrpSpPr>
          <p:grpSpPr>
            <a:xfrm>
              <a:off x="579370" y="1268962"/>
              <a:ext cx="794759" cy="2270349"/>
              <a:chOff x="2587026" y="1511918"/>
              <a:chExt cx="794759" cy="2270349"/>
            </a:xfrm>
          </p:grpSpPr>
          <p:pic>
            <p:nvPicPr>
              <p:cNvPr id="438" name="Immagine 43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439" name="Immagine 4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0" name="Immagine 4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1" name="Immagine 44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2" name="Immagine 44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3" name="Immagine 44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4" name="Immagine 44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5" name="Immagine 44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6" name="Immagine 44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7" name="Immagine 44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8" name="Immagine 4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9" name="Immagine 4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0" name="Immagine 4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1" name="Immagine 4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2" name="Immagine 4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3" name="Immagine 4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4" name="Immagine 4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5" name="Immagine 4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6" name="Immagine 4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7" name="Immagine 4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8" name="Immagine 4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9" name="Immagine 4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0" name="Immagine 4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1" name="Immagine 4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2" name="Immagine 4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3" name="Immagine 4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4" name="Immagine 4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5" name="Immagine 4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6" name="Immagine 46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7" name="Immagine 46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8" name="Immagine 46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9" name="Immagine 46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0" name="Immagine 46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1" name="Immagine 4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2" name="Immagine 4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3" name="Immagine 4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4" name="Immagine 4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5" name="Immagine 4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6" name="Immagine 4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398" name="Gruppo 397"/>
            <p:cNvGrpSpPr/>
            <p:nvPr/>
          </p:nvGrpSpPr>
          <p:grpSpPr>
            <a:xfrm>
              <a:off x="1030722" y="1464915"/>
              <a:ext cx="794759" cy="2270349"/>
              <a:chOff x="2587026" y="1511918"/>
              <a:chExt cx="794759" cy="2270349"/>
            </a:xfrm>
          </p:grpSpPr>
          <p:pic>
            <p:nvPicPr>
              <p:cNvPr id="399" name="Immagine 398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400" name="Immagine 39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1" name="Immagine 40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2" name="Immagine 40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3" name="Immagine 4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4" name="Immagine 4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5" name="Immagine 4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6" name="Immagine 4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7" name="Immagine 40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8" name="Immagine 40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9" name="Immagine 40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0" name="Immagine 40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1" name="Immagine 4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2" name="Immagine 4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3" name="Immagine 4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4" name="Immagine 4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5" name="Immagine 4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6" name="Immagine 4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7" name="Immagine 4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8" name="Immagine 4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9" name="Immagine 4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0" name="Immagine 4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1" name="Immagine 4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2" name="Immagine 4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3" name="Immagine 4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4" name="Immagine 4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5" name="Immagine 4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6" name="Immagine 4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7" name="Immagine 4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8" name="Immagine 4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9" name="Immagine 4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0" name="Immagine 4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1" name="Immagine 4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2" name="Immagine 4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3" name="Immagine 4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4" name="Immagine 4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5" name="Immagine 4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6" name="Immagine 4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7" name="Immagine 4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481" name="Gruppo 480"/>
          <p:cNvGrpSpPr/>
          <p:nvPr/>
        </p:nvGrpSpPr>
        <p:grpSpPr>
          <a:xfrm>
            <a:off x="1689032" y="2413000"/>
            <a:ext cx="2047838" cy="2521043"/>
            <a:chOff x="3173218" y="1795711"/>
            <a:chExt cx="2047838" cy="3025251"/>
          </a:xfrm>
        </p:grpSpPr>
        <p:grpSp>
          <p:nvGrpSpPr>
            <p:cNvPr id="482" name="Gruppo 481"/>
            <p:cNvGrpSpPr/>
            <p:nvPr/>
          </p:nvGrpSpPr>
          <p:grpSpPr>
            <a:xfrm>
              <a:off x="3372644" y="1795711"/>
              <a:ext cx="794759" cy="1720628"/>
              <a:chOff x="2587026" y="2061639"/>
              <a:chExt cx="794759" cy="1720628"/>
            </a:xfrm>
          </p:grpSpPr>
          <p:pic>
            <p:nvPicPr>
              <p:cNvPr id="511" name="Immagine 5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512" name="Immagine 5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3" name="Immagine 5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4" name="Immagine 5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5" name="Immagine 5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6" name="Immagine 5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7" name="Immagine 5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8" name="Immagine 5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9" name="Immagine 5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0" name="Immagine 5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1" name="Immagine 5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2" name="Immagine 5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3" name="Immagine 5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4" name="Immagine 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5" name="Immagine 5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6" name="Immagine 5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7" name="Immagine 5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8" name="Immagine 5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9" name="Immagine 5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0" name="Immagine 5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1" name="Immagine 5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2" name="Immagine 5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3" name="Immagine 5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4" name="Immagine 5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5" name="Immagine 5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6" name="Immagine 5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7" name="Immagine 5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8" name="Immagine 5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9" name="Immagine 5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483" name="Gruppo 482"/>
            <p:cNvGrpSpPr/>
            <p:nvPr/>
          </p:nvGrpSpPr>
          <p:grpSpPr>
            <a:xfrm>
              <a:off x="3173218" y="3547007"/>
              <a:ext cx="2047838" cy="1273955"/>
              <a:chOff x="160235" y="347134"/>
              <a:chExt cx="2047838" cy="1273955"/>
            </a:xfrm>
          </p:grpSpPr>
          <p:sp>
            <p:nvSpPr>
              <p:cNvPr id="507" name="Title 1"/>
              <p:cNvSpPr txBox="1">
                <a:spLocks/>
              </p:cNvSpPr>
              <p:nvPr/>
            </p:nvSpPr>
            <p:spPr bwMode="auto">
              <a:xfrm>
                <a:off x="160235" y="863793"/>
                <a:ext cx="2047838" cy="757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Contributions des entreprises à haut revenus</a:t>
                </a:r>
              </a:p>
            </p:txBody>
          </p:sp>
          <p:sp>
            <p:nvSpPr>
              <p:cNvPr id="508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509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2.4</a:t>
                </a:r>
              </a:p>
            </p:txBody>
          </p:sp>
          <p:sp>
            <p:nvSpPr>
              <p:cNvPr id="510" name="Title 1"/>
              <p:cNvSpPr txBox="1">
                <a:spLocks/>
              </p:cNvSpPr>
              <p:nvPr/>
            </p:nvSpPr>
            <p:spPr bwMode="auto">
              <a:xfrm>
                <a:off x="852975" y="755352"/>
                <a:ext cx="1161116" cy="18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 dirty="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  <a:p>
                <a:pPr eaLnBrk="0" hangingPunct="0"/>
                <a:endParaRPr lang="fr-FR" sz="1400" dirty="0">
                  <a:solidFill>
                    <a:srgbClr val="88C54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484" name="Immagine 48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465" y="3528620"/>
              <a:ext cx="794759" cy="202519"/>
            </a:xfrm>
            <a:prstGeom prst="rect">
              <a:avLst/>
            </a:prstGeom>
          </p:spPr>
        </p:pic>
        <p:grpSp>
          <p:nvGrpSpPr>
            <p:cNvPr id="485" name="Gruppo 484"/>
            <p:cNvGrpSpPr/>
            <p:nvPr/>
          </p:nvGrpSpPr>
          <p:grpSpPr>
            <a:xfrm>
              <a:off x="3857865" y="3001312"/>
              <a:ext cx="635089" cy="695873"/>
              <a:chOff x="3857865" y="3001312"/>
              <a:chExt cx="635089" cy="695873"/>
            </a:xfrm>
          </p:grpSpPr>
          <p:pic>
            <p:nvPicPr>
              <p:cNvPr id="497" name="Immagine 49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8" name="Immagine 49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9" name="Immagine 49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0" name="Immagine 49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1" name="Immagine 50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2" name="Immagine 50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3" name="Immagine 5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4" name="Immagine 5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5" name="Immagine 5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6" name="Immagine 5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486" name="Gruppo 485"/>
            <p:cNvGrpSpPr/>
            <p:nvPr/>
          </p:nvGrpSpPr>
          <p:grpSpPr>
            <a:xfrm>
              <a:off x="3857865" y="2462921"/>
              <a:ext cx="635089" cy="695873"/>
              <a:chOff x="3857865" y="3001312"/>
              <a:chExt cx="635089" cy="695873"/>
            </a:xfrm>
          </p:grpSpPr>
          <p:pic>
            <p:nvPicPr>
              <p:cNvPr id="487" name="Immagine 4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88" name="Immagine 4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89" name="Immagine 48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0" name="Immagine 48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1" name="Immagine 49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2" name="Immagine 49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3" name="Immagine 49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4" name="Immagine 49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5" name="Immagine 49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6" name="Immagine 49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540" name="Gruppo 539"/>
          <p:cNvGrpSpPr/>
          <p:nvPr/>
        </p:nvGrpSpPr>
        <p:grpSpPr>
          <a:xfrm>
            <a:off x="4058546" y="2403365"/>
            <a:ext cx="2043984" cy="2530679"/>
            <a:chOff x="2961486" y="1795711"/>
            <a:chExt cx="2043984" cy="3036815"/>
          </a:xfrm>
        </p:grpSpPr>
        <p:grpSp>
          <p:nvGrpSpPr>
            <p:cNvPr id="541" name="Gruppo 540"/>
            <p:cNvGrpSpPr/>
            <p:nvPr/>
          </p:nvGrpSpPr>
          <p:grpSpPr>
            <a:xfrm>
              <a:off x="3372644" y="1795711"/>
              <a:ext cx="794759" cy="1720628"/>
              <a:chOff x="2587026" y="2061639"/>
              <a:chExt cx="794759" cy="1720628"/>
            </a:xfrm>
          </p:grpSpPr>
          <p:pic>
            <p:nvPicPr>
              <p:cNvPr id="570" name="Immagine 56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571" name="Immagine 5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2" name="Immagine 5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3" name="Immagine 5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4" name="Immagine 5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5" name="Immagine 5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6" name="Immagine 5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7" name="Immagine 57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8" name="Immagine 57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9" name="Immagine 57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0" name="Immagine 5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1" name="Immagine 58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2" name="Immagine 58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3" name="Immagine 58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4" name="Immagine 5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5" name="Immagine 58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6" name="Immagine 58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7" name="Immagine 5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8" name="Immagine 5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9" name="Immagine 58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0" name="Immagine 58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1" name="Immagine 59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2" name="Immagine 59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3" name="Immagine 59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4" name="Immagine 59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5" name="Immagine 59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6" name="Immagine 59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7" name="Immagine 59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8" name="Immagine 59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542" name="Gruppo 541"/>
            <p:cNvGrpSpPr/>
            <p:nvPr/>
          </p:nvGrpSpPr>
          <p:grpSpPr>
            <a:xfrm>
              <a:off x="2961486" y="3547007"/>
              <a:ext cx="2043984" cy="1285519"/>
              <a:chOff x="-51497" y="347134"/>
              <a:chExt cx="2043984" cy="1285519"/>
            </a:xfrm>
          </p:grpSpPr>
          <p:sp>
            <p:nvSpPr>
              <p:cNvPr id="566" name="Title 1"/>
              <p:cNvSpPr txBox="1">
                <a:spLocks/>
              </p:cNvSpPr>
              <p:nvPr/>
            </p:nvSpPr>
            <p:spPr bwMode="auto">
              <a:xfrm>
                <a:off x="-51497" y="863793"/>
                <a:ext cx="1961254" cy="76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2% des finances publiques ciblées VIH</a:t>
                </a:r>
              </a:p>
            </p:txBody>
          </p:sp>
          <p:sp>
            <p:nvSpPr>
              <p:cNvPr id="567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568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2800" b="1" dirty="0">
                    <a:solidFill>
                      <a:srgbClr val="88C540"/>
                    </a:solidFill>
                    <a:latin typeface="Arial"/>
                    <a:cs typeface="Arial"/>
                  </a:rPr>
                  <a:t>2.4</a:t>
                </a:r>
              </a:p>
            </p:txBody>
          </p:sp>
          <p:sp>
            <p:nvSpPr>
              <p:cNvPr id="569" name="Title 1"/>
              <p:cNvSpPr txBox="1">
                <a:spLocks/>
              </p:cNvSpPr>
              <p:nvPr/>
            </p:nvSpPr>
            <p:spPr bwMode="auto">
              <a:xfrm>
                <a:off x="935705" y="677524"/>
                <a:ext cx="1056782" cy="186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 dirty="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pic>
          <p:nvPicPr>
            <p:cNvPr id="543" name="Immagine 54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465" y="3528620"/>
              <a:ext cx="794759" cy="202519"/>
            </a:xfrm>
            <a:prstGeom prst="rect">
              <a:avLst/>
            </a:prstGeom>
          </p:spPr>
        </p:pic>
        <p:grpSp>
          <p:nvGrpSpPr>
            <p:cNvPr id="544" name="Gruppo 543"/>
            <p:cNvGrpSpPr/>
            <p:nvPr/>
          </p:nvGrpSpPr>
          <p:grpSpPr>
            <a:xfrm>
              <a:off x="3857865" y="3001312"/>
              <a:ext cx="635089" cy="695873"/>
              <a:chOff x="3857865" y="3001312"/>
              <a:chExt cx="635089" cy="695873"/>
            </a:xfrm>
          </p:grpSpPr>
          <p:pic>
            <p:nvPicPr>
              <p:cNvPr id="556" name="Immagine 5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7" name="Immagine 5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8" name="Immagine 5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9" name="Immagine 5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0" name="Immagine 5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1" name="Immagine 5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2" name="Immagine 5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3" name="Immagine 5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4" name="Immagine 5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5" name="Immagine 5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545" name="Gruppo 544"/>
            <p:cNvGrpSpPr/>
            <p:nvPr/>
          </p:nvGrpSpPr>
          <p:grpSpPr>
            <a:xfrm>
              <a:off x="3857865" y="2462921"/>
              <a:ext cx="635089" cy="695873"/>
              <a:chOff x="3857865" y="3001312"/>
              <a:chExt cx="635089" cy="695873"/>
            </a:xfrm>
          </p:grpSpPr>
          <p:pic>
            <p:nvPicPr>
              <p:cNvPr id="546" name="Immagine 54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7" name="Immagine 54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8" name="Immagine 5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9" name="Immagine 5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0" name="Immagine 5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1" name="Immagine 5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2" name="Immagine 5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3" name="Immagine 5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4" name="Immagine 5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5" name="Immagine 5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4" name="Grouper 3"/>
          <p:cNvGrpSpPr/>
          <p:nvPr/>
        </p:nvGrpSpPr>
        <p:grpSpPr>
          <a:xfrm>
            <a:off x="7031903" y="1848689"/>
            <a:ext cx="2035899" cy="2850310"/>
            <a:chOff x="7031902" y="1848689"/>
            <a:chExt cx="2035899" cy="2850310"/>
          </a:xfrm>
        </p:grpSpPr>
        <p:grpSp>
          <p:nvGrpSpPr>
            <p:cNvPr id="227" name="Gruppo 226"/>
            <p:cNvGrpSpPr/>
            <p:nvPr/>
          </p:nvGrpSpPr>
          <p:grpSpPr>
            <a:xfrm>
              <a:off x="7031902" y="1848689"/>
              <a:ext cx="2035899" cy="2850310"/>
              <a:chOff x="1518624" y="2472074"/>
              <a:chExt cx="2035899" cy="3420372"/>
            </a:xfrm>
          </p:grpSpPr>
          <p:grpSp>
            <p:nvGrpSpPr>
              <p:cNvPr id="321" name="Gruppo 320"/>
              <p:cNvGrpSpPr/>
              <p:nvPr/>
            </p:nvGrpSpPr>
            <p:grpSpPr>
              <a:xfrm>
                <a:off x="1950244" y="2472074"/>
                <a:ext cx="794759" cy="2270349"/>
                <a:chOff x="2587026" y="1511918"/>
                <a:chExt cx="794759" cy="2270349"/>
              </a:xfrm>
            </p:grpSpPr>
            <p:pic>
              <p:nvPicPr>
                <p:cNvPr id="356" name="Immagine 355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7026" y="3579748"/>
                  <a:ext cx="794759" cy="202519"/>
                </a:xfrm>
                <a:prstGeom prst="rect">
                  <a:avLst/>
                </a:prstGeom>
              </p:spPr>
            </p:pic>
            <p:pic>
              <p:nvPicPr>
                <p:cNvPr id="357" name="Immagine 35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53627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8" name="Immagine 35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348018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9" name="Immagine 35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42430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0" name="Immagine 35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07" y="336910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1" name="Immagine 36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882" y="331608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2" name="Immagine 36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057" y="326528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3" name="Immagine 36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01" y="320930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4" name="Immagine 36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2426" y="315843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5" name="Immagine 36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10475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6" name="Immagine 36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305244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7" name="Immagine 36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8707" y="299874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8" name="Immagine 36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9488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9" name="Immagine 36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951" y="28884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0" name="Immagine 36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83569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1" name="Immagine 37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711" y="27801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2" name="Immagine 37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72650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3" name="Immagine 37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711" y="26713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4" name="Immagine 37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6173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5" name="Immagine 37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56376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6" name="Immagine 37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3419" y="25071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7" name="Immagine 37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3894" y="245067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8" name="Immagine 37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594" y="239514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9" name="Immagine 37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069" y="234000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0" name="Immagine 37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544" y="228376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1" name="Immagine 38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594" y="223048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2" name="Immagine 38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0244" y="217325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3" name="Immagine 38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4651" y="211580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4" name="Immagine 38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06163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5" name="Immagine 38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20078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6" name="Immagine 38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95487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7" name="Immagine 38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90231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8" name="Immagine 38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84863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9" name="Immagine 38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79506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0" name="Immagine 38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01" y="173965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1" name="Immagine 39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68530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2" name="Immagine 39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63063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3" name="Immagine 39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5761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4" name="Immagine 39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7148" y="1511918"/>
                  <a:ext cx="606514" cy="212035"/>
                </a:xfrm>
                <a:prstGeom prst="rect">
                  <a:avLst/>
                </a:prstGeom>
              </p:spPr>
            </p:pic>
          </p:grpSp>
          <p:grpSp>
            <p:nvGrpSpPr>
              <p:cNvPr id="322" name="Gruppo 321"/>
              <p:cNvGrpSpPr/>
              <p:nvPr/>
            </p:nvGrpSpPr>
            <p:grpSpPr>
              <a:xfrm>
                <a:off x="1518624" y="4773091"/>
                <a:ext cx="2035899" cy="1119355"/>
                <a:chOff x="-71959" y="347134"/>
                <a:chExt cx="2035899" cy="1119355"/>
              </a:xfrm>
            </p:grpSpPr>
            <p:sp>
              <p:nvSpPr>
                <p:cNvPr id="352" name="Title 1"/>
                <p:cNvSpPr txBox="1">
                  <a:spLocks/>
                </p:cNvSpPr>
                <p:nvPr/>
              </p:nvSpPr>
              <p:spPr bwMode="auto">
                <a:xfrm>
                  <a:off x="-71959" y="863792"/>
                  <a:ext cx="2035899" cy="602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t"/>
                <a:lstStyle/>
                <a:p>
                  <a:pPr algn="ctr" eaLnBrk="0" hangingPunct="0"/>
                  <a:r>
                    <a:rPr lang="fr-FR" sz="1600" dirty="0">
                      <a:latin typeface="Arial"/>
                      <a:cs typeface="Arial"/>
                    </a:rPr>
                    <a:t>1% des impôts consacrés à la lutte contre le sida</a:t>
                  </a:r>
                </a:p>
              </p:txBody>
            </p:sp>
            <p:sp>
              <p:nvSpPr>
                <p:cNvPr id="353" name="Title 1"/>
                <p:cNvSpPr txBox="1">
                  <a:spLocks/>
                </p:cNvSpPr>
                <p:nvPr/>
              </p:nvSpPr>
              <p:spPr bwMode="auto">
                <a:xfrm>
                  <a:off x="281887" y="347134"/>
                  <a:ext cx="626213" cy="192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/>
                  <a:r>
                    <a:rPr lang="fr-FR" sz="1400">
                      <a:solidFill>
                        <a:srgbClr val="88C540"/>
                      </a:solidFill>
                      <a:latin typeface="Arial"/>
                      <a:cs typeface="Arial"/>
                    </a:rPr>
                    <a:t>US$</a:t>
                  </a:r>
                </a:p>
              </p:txBody>
            </p:sp>
            <p:sp>
              <p:nvSpPr>
                <p:cNvPr id="354" name="Title 1"/>
                <p:cNvSpPr txBox="1">
                  <a:spLocks/>
                </p:cNvSpPr>
                <p:nvPr/>
              </p:nvSpPr>
              <p:spPr bwMode="auto">
                <a:xfrm>
                  <a:off x="281888" y="544176"/>
                  <a:ext cx="872532" cy="3069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/>
                  <a:r>
                    <a:rPr lang="fr-FR" sz="2800" b="1">
                      <a:solidFill>
                        <a:srgbClr val="88C540"/>
                      </a:solidFill>
                      <a:latin typeface="Arial"/>
                      <a:cs typeface="Arial"/>
                    </a:rPr>
                    <a:t>3.1</a:t>
                  </a:r>
                </a:p>
              </p:txBody>
            </p:sp>
          </p:grpSp>
          <p:grpSp>
            <p:nvGrpSpPr>
              <p:cNvPr id="323" name="Gruppo 322"/>
              <p:cNvGrpSpPr/>
              <p:nvPr/>
            </p:nvGrpSpPr>
            <p:grpSpPr>
              <a:xfrm>
                <a:off x="2410065" y="3290762"/>
                <a:ext cx="794759" cy="1666461"/>
                <a:chOff x="2410065" y="3290762"/>
                <a:chExt cx="794759" cy="1666461"/>
              </a:xfrm>
            </p:grpSpPr>
            <p:pic>
              <p:nvPicPr>
                <p:cNvPr id="324" name="Immagine 323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0065" y="4754704"/>
                  <a:ext cx="794759" cy="202519"/>
                </a:xfrm>
                <a:prstGeom prst="rect">
                  <a:avLst/>
                </a:prstGeom>
              </p:spPr>
            </p:pic>
            <p:pic>
              <p:nvPicPr>
                <p:cNvPr id="325" name="Immagine 32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71123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6" name="Immagine 32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4515" y="46551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7" name="Immagine 32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5992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8" name="Immagine 32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4446" y="45440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9" name="Immagine 32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921" y="449104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0" name="Immagine 32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096" y="44402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1" name="Immagine 33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340" y="438425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2" name="Immagine 33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5465" y="433339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3" name="Immagine 33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27971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4" name="Immagine 33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422739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5" name="Immagine 33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1746" y="417369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6" name="Immagine 33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412378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7" name="Immagine 3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990" y="406339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8" name="Immagine 3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865" y="401065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9" name="Immagine 3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750" y="395508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0" name="Immagine 3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390145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1" name="Immagine 3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750" y="384631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2" name="Immagine 3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379226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3" name="Immagine 3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865" y="37387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4" name="Immagine 3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458" y="368207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5" name="Immagine 3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6933" y="36256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6" name="Immagine 3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633" y="357010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7" name="Immagine 3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0108" y="351495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8" name="Immagine 3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583" y="345872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9" name="Immagine 3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633" y="340543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0" name="Immagine 3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3283" y="33482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1" name="Immagine 3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7690" y="3290762"/>
                  <a:ext cx="606514" cy="212035"/>
                </a:xfrm>
                <a:prstGeom prst="rect">
                  <a:avLst/>
                </a:prstGeom>
              </p:spPr>
            </p:pic>
          </p:grpSp>
        </p:grpSp>
        <p:sp>
          <p:nvSpPr>
            <p:cNvPr id="691" name="Title 1"/>
            <p:cNvSpPr txBox="1">
              <a:spLocks/>
            </p:cNvSpPr>
            <p:nvPr/>
          </p:nvSpPr>
          <p:spPr bwMode="auto">
            <a:xfrm>
              <a:off x="7891103" y="4104472"/>
              <a:ext cx="1043927" cy="18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 dirty="0">
                  <a:solidFill>
                    <a:srgbClr val="88C540"/>
                  </a:solidFill>
                  <a:latin typeface="Arial"/>
                  <a:cs typeface="Arial"/>
                </a:rPr>
                <a:t>milliards</a:t>
              </a:r>
            </a:p>
            <a:p>
              <a:pPr algn="ctr" eaLnBrk="0" hangingPunct="0"/>
              <a:endParaRPr lang="fr-FR" sz="1400" dirty="0">
                <a:solidFill>
                  <a:srgbClr val="88C54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5724284" y="843458"/>
            <a:ext cx="1615014" cy="2566087"/>
            <a:chOff x="5649864" y="364840"/>
            <a:chExt cx="1615014" cy="2566087"/>
          </a:xfrm>
        </p:grpSpPr>
        <p:sp>
          <p:nvSpPr>
            <p:cNvPr id="641" name="Title 1"/>
            <p:cNvSpPr txBox="1">
              <a:spLocks/>
            </p:cNvSpPr>
            <p:nvPr/>
          </p:nvSpPr>
          <p:spPr bwMode="auto">
            <a:xfrm>
              <a:off x="5718616" y="2482064"/>
              <a:ext cx="1398877" cy="44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/>
            <a:lstStyle/>
            <a:p>
              <a:pPr algn="ctr" eaLnBrk="0" hangingPunct="0"/>
              <a:r>
                <a:rPr lang="fr-FR" sz="1600" dirty="0">
                  <a:latin typeface="Arial"/>
                  <a:cs typeface="Arial"/>
                </a:rPr>
                <a:t>Taxe sur la téléphonie mobile</a:t>
              </a:r>
            </a:p>
          </p:txBody>
        </p:sp>
        <p:sp>
          <p:nvSpPr>
            <p:cNvPr id="642" name="Title 1"/>
            <p:cNvSpPr txBox="1">
              <a:spLocks/>
            </p:cNvSpPr>
            <p:nvPr/>
          </p:nvSpPr>
          <p:spPr bwMode="auto">
            <a:xfrm>
              <a:off x="5649864" y="2051515"/>
              <a:ext cx="626213" cy="16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>
                  <a:solidFill>
                    <a:srgbClr val="88C540"/>
                  </a:solidFill>
                  <a:latin typeface="Arial"/>
                  <a:cs typeface="Arial"/>
                </a:rPr>
                <a:t>US$</a:t>
              </a:r>
            </a:p>
          </p:txBody>
        </p:sp>
        <p:sp>
          <p:nvSpPr>
            <p:cNvPr id="643" name="Title 1"/>
            <p:cNvSpPr txBox="1">
              <a:spLocks/>
            </p:cNvSpPr>
            <p:nvPr/>
          </p:nvSpPr>
          <p:spPr bwMode="auto">
            <a:xfrm>
              <a:off x="5649865" y="2215717"/>
              <a:ext cx="872532" cy="255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2800" b="1">
                  <a:solidFill>
                    <a:srgbClr val="88C540"/>
                  </a:solidFill>
                  <a:latin typeface="Arial"/>
                  <a:cs typeface="Arial"/>
                </a:rPr>
                <a:t>2.0</a:t>
              </a:r>
            </a:p>
          </p:txBody>
        </p:sp>
        <p:sp>
          <p:nvSpPr>
            <p:cNvPr id="644" name="Title 1"/>
            <p:cNvSpPr txBox="1">
              <a:spLocks/>
            </p:cNvSpPr>
            <p:nvPr/>
          </p:nvSpPr>
          <p:spPr bwMode="auto">
            <a:xfrm>
              <a:off x="6220951" y="2409417"/>
              <a:ext cx="1043927" cy="18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>
                  <a:solidFill>
                    <a:srgbClr val="88C540"/>
                  </a:solidFill>
                  <a:latin typeface="Arial"/>
                  <a:cs typeface="Arial"/>
                </a:rPr>
                <a:t>milliards</a:t>
              </a:r>
            </a:p>
            <a:p>
              <a:pPr algn="ctr" eaLnBrk="0" hangingPunct="0"/>
              <a:endParaRPr lang="fr-FR" sz="1400">
                <a:solidFill>
                  <a:srgbClr val="88C540"/>
                </a:solidFill>
                <a:latin typeface="Arial"/>
                <a:cs typeface="Arial"/>
              </a:endParaRPr>
            </a:p>
          </p:txBody>
        </p:sp>
        <p:grpSp>
          <p:nvGrpSpPr>
            <p:cNvPr id="601" name="Gruppo 600"/>
            <p:cNvGrpSpPr/>
            <p:nvPr/>
          </p:nvGrpSpPr>
          <p:grpSpPr>
            <a:xfrm>
              <a:off x="6234950" y="364840"/>
              <a:ext cx="794759" cy="1891958"/>
              <a:chOff x="2587026" y="1511918"/>
              <a:chExt cx="794759" cy="2270349"/>
            </a:xfrm>
          </p:grpSpPr>
          <p:pic>
            <p:nvPicPr>
              <p:cNvPr id="602" name="Immagine 60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603" name="Immagine 6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4" name="Immagine 6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5" name="Immagine 6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6" name="Immagine 6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7" name="Immagine 60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8" name="Immagine 60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9" name="Immagine 60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0" name="Immagine 60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1" name="Immagine 6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2" name="Immagine 6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3" name="Immagine 6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4" name="Immagine 6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5" name="Immagine 6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6" name="Immagine 6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7" name="Immagine 6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8" name="Immagine 6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9" name="Immagine 6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0" name="Immagine 6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1" name="Immagine 6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2" name="Immagine 6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3" name="Immagine 6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4" name="Immagine 6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5" name="Immagine 6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6" name="Immagine 6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7" name="Immagine 6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8" name="Immagine 6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9" name="Immagine 6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0" name="Immagine 6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1" name="Immagine 6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2" name="Immagine 6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3" name="Immagine 6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4" name="Immagine 6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5" name="Immagine 6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6" name="Immagine 6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7" name="Immagine 6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8" name="Immagine 6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9" name="Immagine 6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40" name="Immagine 6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645" name="Gruppo 644"/>
          <p:cNvGrpSpPr/>
          <p:nvPr/>
        </p:nvGrpSpPr>
        <p:grpSpPr>
          <a:xfrm>
            <a:off x="2971800" y="952500"/>
            <a:ext cx="1523304" cy="2578188"/>
            <a:chOff x="7153743" y="3027278"/>
            <a:chExt cx="1523304" cy="3093826"/>
          </a:xfrm>
        </p:grpSpPr>
        <p:grpSp>
          <p:nvGrpSpPr>
            <p:cNvPr id="646" name="Gruppo 645"/>
            <p:cNvGrpSpPr/>
            <p:nvPr/>
          </p:nvGrpSpPr>
          <p:grpSpPr>
            <a:xfrm>
              <a:off x="7153743" y="4823549"/>
              <a:ext cx="1523304" cy="1297555"/>
              <a:chOff x="281887" y="347134"/>
              <a:chExt cx="1523304" cy="1297555"/>
            </a:xfrm>
          </p:grpSpPr>
          <p:sp>
            <p:nvSpPr>
              <p:cNvPr id="683" name="Title 1"/>
              <p:cNvSpPr txBox="1">
                <a:spLocks/>
              </p:cNvSpPr>
              <p:nvPr/>
            </p:nvSpPr>
            <p:spPr bwMode="auto">
              <a:xfrm>
                <a:off x="388265" y="863792"/>
                <a:ext cx="1416926" cy="780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Taxe sur les billets d’avion</a:t>
                </a:r>
              </a:p>
            </p:txBody>
          </p:sp>
          <p:sp>
            <p:nvSpPr>
              <p:cNvPr id="684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685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1.7</a:t>
                </a:r>
              </a:p>
            </p:txBody>
          </p:sp>
          <p:sp>
            <p:nvSpPr>
              <p:cNvPr id="686" name="Title 1"/>
              <p:cNvSpPr txBox="1">
                <a:spLocks/>
              </p:cNvSpPr>
              <p:nvPr/>
            </p:nvSpPr>
            <p:spPr bwMode="auto">
              <a:xfrm>
                <a:off x="852975" y="664827"/>
                <a:ext cx="952216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grpSp>
          <p:nvGrpSpPr>
            <p:cNvPr id="647" name="Gruppo 646"/>
            <p:cNvGrpSpPr/>
            <p:nvPr/>
          </p:nvGrpSpPr>
          <p:grpSpPr>
            <a:xfrm>
              <a:off x="7738829" y="3027278"/>
              <a:ext cx="794759" cy="2042611"/>
              <a:chOff x="2587026" y="1739656"/>
              <a:chExt cx="794759" cy="2042611"/>
            </a:xfrm>
          </p:grpSpPr>
          <p:pic>
            <p:nvPicPr>
              <p:cNvPr id="648" name="Immagine 64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649" name="Immagine 6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0" name="Immagine 6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1" name="Immagine 6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2" name="Immagine 6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3" name="Immagine 6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4" name="Immagine 6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5" name="Immagine 6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6" name="Immagine 6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7" name="Immagine 6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8" name="Immagine 6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9" name="Immagine 6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0" name="Immagine 6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1" name="Immagine 6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2" name="Immagine 6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3" name="Immagine 6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4" name="Immagine 6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5" name="Immagine 6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6" name="Immagine 66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7" name="Immagine 66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8" name="Immagine 66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9" name="Immagine 66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0" name="Immagine 66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1" name="Immagine 6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2" name="Immagine 6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3" name="Immagine 6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4" name="Immagine 6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5" name="Immagine 6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6" name="Immagine 6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7" name="Immagine 67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8" name="Immagine 67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9" name="Immagine 67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0" name="Immagine 6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1" name="Immagine 68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2" name="Immagine 68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</p:grpSp>
      </p:grpSp>
      <p:sp>
        <p:nvSpPr>
          <p:cNvPr id="687" name="CasellaDiTesto 686"/>
          <p:cNvSpPr txBox="1"/>
          <p:nvPr/>
        </p:nvSpPr>
        <p:spPr>
          <a:xfrm>
            <a:off x="273407" y="5305163"/>
            <a:ext cx="5470721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fr-FR" sz="1200" dirty="0"/>
              <a:t>Source: </a:t>
            </a:r>
            <a:r>
              <a:rPr lang="fr-FR" sz="1200" dirty="0" err="1"/>
              <a:t>Estimates</a:t>
            </a:r>
            <a:r>
              <a:rPr lang="fr-FR" sz="1200" dirty="0"/>
              <a:t> for UNAIDS by Oxford Policy Management, 2012</a:t>
            </a:r>
            <a:endParaRPr lang="fr-FR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88" name="Rectangle 11"/>
          <p:cNvSpPr>
            <a:spLocks/>
          </p:cNvSpPr>
          <p:nvPr/>
        </p:nvSpPr>
        <p:spPr bwMode="auto">
          <a:xfrm>
            <a:off x="689877" y="96573"/>
            <a:ext cx="8149324" cy="79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1429" tIns="45715" rIns="91429" bIns="45715" anchor="ctr"/>
          <a:lstStyle/>
          <a:p>
            <a:r>
              <a:rPr lang="fr-FR" sz="2400" b="1" dirty="0">
                <a:solidFill>
                  <a:srgbClr val="00AEEF"/>
                </a:solidFill>
                <a:latin typeface="Arial"/>
                <a:cs typeface="Arial"/>
              </a:rPr>
              <a:t>Des moyens de financement en Afrique</a:t>
            </a:r>
            <a:endParaRPr lang="fr-FR" sz="2400" b="1" dirty="0">
              <a:solidFill>
                <a:srgbClr val="6FB433"/>
              </a:solidFill>
              <a:latin typeface="Arial"/>
              <a:cs typeface="Arial"/>
            </a:endParaRPr>
          </a:p>
        </p:txBody>
      </p:sp>
      <p:cxnSp>
        <p:nvCxnSpPr>
          <p:cNvPr id="689" name="Straight Connector 688"/>
          <p:cNvCxnSpPr/>
          <p:nvPr/>
        </p:nvCxnSpPr>
        <p:spPr>
          <a:xfrm>
            <a:off x="377807" y="814964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/>
          <p:nvPr/>
        </p:nvCxnSpPr>
        <p:spPr>
          <a:xfrm>
            <a:off x="363540" y="5037668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6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 smtClean="0"/>
              <a:t>L’augmentation du niveau de vie d’un pays ne profite pas à tous…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24" r="-2322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301752" y="5265506"/>
            <a:ext cx="692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 Narrow"/>
                <a:cs typeface="Arial Narrow"/>
              </a:rPr>
              <a:t>% de réduction de la mortalité infantile, comparaison riches/pauvres</a:t>
            </a:r>
            <a:endParaRPr lang="fr-FR" sz="1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67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conclusion, révision…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Quelles sont les principales tendances de l’épidémie mondiale de VIH fin 2010</a:t>
            </a:r>
          </a:p>
          <a:p>
            <a:pPr lvl="1"/>
            <a:r>
              <a:rPr lang="fr-FR" dirty="0" smtClean="0"/>
              <a:t>Incidence ?</a:t>
            </a:r>
          </a:p>
          <a:p>
            <a:pPr lvl="1"/>
            <a:r>
              <a:rPr lang="fr-FR" dirty="0" smtClean="0"/>
              <a:t>Prévalence ?</a:t>
            </a:r>
          </a:p>
          <a:p>
            <a:r>
              <a:rPr lang="fr-FR" dirty="0" smtClean="0"/>
              <a:t>Quels sont les impacts mesurables de l’épidémie en Afrique ?</a:t>
            </a:r>
          </a:p>
          <a:p>
            <a:r>
              <a:rPr lang="fr-FR" dirty="0" smtClean="0"/>
              <a:t>Quels sont les moyens efficaces de prévention de la transmission du VIH en Afrique ?</a:t>
            </a:r>
          </a:p>
          <a:p>
            <a:r>
              <a:rPr lang="fr-FR" dirty="0" smtClean="0"/>
              <a:t>Quel est l’objectif 2015 en matière de prévention de la transmission mère-enfant ?</a:t>
            </a:r>
          </a:p>
        </p:txBody>
      </p:sp>
    </p:spTree>
    <p:extLst>
      <p:ext uri="{BB962C8B-B14F-4D97-AF65-F5344CB8AC3E}">
        <p14:creationId xmlns:p14="http://schemas.microsoft.com/office/powerpoint/2010/main" val="5928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si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337" y="1058509"/>
            <a:ext cx="5112652" cy="347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Back-up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4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u pied de page 4"/>
          <p:cNvSpPr txBox="1">
            <a:spLocks noGrp="1"/>
          </p:cNvSpPr>
          <p:nvPr/>
        </p:nvSpPr>
        <p:spPr bwMode="auto">
          <a:xfrm>
            <a:off x="0" y="5143500"/>
            <a:ext cx="872772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sz="900" dirty="0"/>
              <a:t>1. MMWR du 22 décembre 1995; 44 : 929-33. </a:t>
            </a:r>
          </a:p>
        </p:txBody>
      </p:sp>
      <p:sp>
        <p:nvSpPr>
          <p:cNvPr id="79876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sz="2100"/>
              <a:t>Rationnel ayant conduit à l’intérêt du traitement antirétroviral prophylactique en cas d’accident professionnel</a:t>
            </a:r>
          </a:p>
        </p:txBody>
      </p:sp>
      <p:sp>
        <p:nvSpPr>
          <p:cNvPr id="79877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524000"/>
            <a:ext cx="7940323" cy="817563"/>
          </a:xfrm>
        </p:spPr>
        <p:txBody>
          <a:bodyPr lIns="79242" tIns="39621" rIns="79242" bIns="39621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fr-FR" sz="2400" dirty="0"/>
              <a:t>Risque de transmission global = 0,32%</a:t>
            </a:r>
            <a:endParaRPr lang="fr-FR" sz="2400" baseline="30000" dirty="0"/>
          </a:p>
          <a:p>
            <a:pPr>
              <a:lnSpc>
                <a:spcPct val="90000"/>
              </a:lnSpc>
            </a:pPr>
            <a:r>
              <a:rPr lang="fr-FR" sz="2400" b="1" dirty="0"/>
              <a:t>Étude sur 31 cas-témoins </a:t>
            </a:r>
            <a:r>
              <a:rPr lang="fr-FR" sz="2400" baseline="30000" dirty="0"/>
              <a:t>1</a:t>
            </a:r>
          </a:p>
          <a:p>
            <a:pPr>
              <a:lnSpc>
                <a:spcPct val="90000"/>
              </a:lnSpc>
              <a:buFont typeface="Times" charset="0"/>
              <a:buNone/>
            </a:pPr>
            <a:r>
              <a:rPr lang="fr-FR" sz="1600" dirty="0"/>
              <a:t>	Etude rétrospective, cas-contrôle, France, UK,USA – </a:t>
            </a:r>
            <a:r>
              <a:rPr lang="fr-FR" sz="1600" dirty="0" err="1"/>
              <a:t>Janv</a:t>
            </a:r>
            <a:r>
              <a:rPr lang="fr-FR" sz="1600" dirty="0"/>
              <a:t> 1988-Août 1994</a:t>
            </a:r>
          </a:p>
        </p:txBody>
      </p:sp>
      <p:graphicFrame>
        <p:nvGraphicFramePr>
          <p:cNvPr id="79985" name="Group 113"/>
          <p:cNvGraphicFramePr>
            <a:graphicFrameLocks noGrp="1"/>
          </p:cNvGraphicFramePr>
          <p:nvPr>
            <p:ph sz="half" idx="4294967295"/>
          </p:nvPr>
        </p:nvGraphicFramePr>
        <p:xfrm>
          <a:off x="609601" y="2730500"/>
          <a:ext cx="7701845" cy="2519364"/>
        </p:xfrm>
        <a:graphic>
          <a:graphicData uri="http://schemas.openxmlformats.org/drawingml/2006/table">
            <a:tbl>
              <a:tblPr/>
              <a:tblGrid>
                <a:gridCol w="4600222"/>
                <a:gridCol w="1895123"/>
                <a:gridCol w="12065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Facteurs de risque d’infection à VIH chez</a:t>
                      </a:r>
                      <a:br>
                        <a:rPr kumimoji="0" lang="fr-F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</a:br>
                      <a:r>
                        <a:rPr kumimoji="0" lang="fr-F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des professionnels de santé exposés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Variation du risque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IC 95%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3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Blessure profonde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Risque x 16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6,1-44,6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2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Présence de sang sur matériel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Risque x 5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1,8-17,7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2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Sang provenant d’une artère ou d’une veine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Risque x 5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1,9-14,8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3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Patient à un stade évolué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Risque x 6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2,2-18,9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Personne ayant reçu de la ZDV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fr-F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Risque diminue de 80%</a:t>
                      </a:r>
                      <a:endParaRPr kumimoji="0" lang="fr-F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" charset="0"/>
                        <a:ea typeface="ＭＳ Ｐゴシック" charset="0"/>
                      </a:endParaRP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" charset="0"/>
                          <a:ea typeface="ＭＳ Ｐゴシック" charset="0"/>
                        </a:rPr>
                        <a:t>0,1-0,6</a:t>
                      </a:r>
                    </a:p>
                  </a:txBody>
                  <a:tcPr marL="81280" marR="81280" marT="38100" marB="381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2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votion TTT Nné 2004-20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45" y="818676"/>
            <a:ext cx="7981497" cy="4424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26781" y="5314345"/>
            <a:ext cx="8448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latin typeface="Calibri"/>
                <a:cs typeface="Calibri"/>
              </a:rPr>
              <a:t>Evolution des types de traitements antiviraux chez les femmes traitées pendant la grossesse dans 22 pays prioritaires – Rapport ONUSIDA 2011</a:t>
            </a:r>
            <a:endParaRPr lang="fr-FR" sz="900" dirty="0">
              <a:latin typeface="Calibri"/>
              <a:cs typeface="Calibri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301752" y="190500"/>
            <a:ext cx="8534400" cy="341527"/>
          </a:xfrm>
        </p:spPr>
        <p:txBody>
          <a:bodyPr>
            <a:noAutofit/>
          </a:bodyPr>
          <a:lstStyle/>
          <a:p>
            <a:r>
              <a:rPr lang="fr-FR" sz="2400" dirty="0" smtClean="0"/>
              <a:t>Evolution des types de traitements au cours de la grossesse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825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ChangeArrowheads="1"/>
          </p:cNvSpPr>
          <p:nvPr/>
        </p:nvSpPr>
        <p:spPr bwMode="auto">
          <a:xfrm>
            <a:off x="2604163" y="5288795"/>
            <a:ext cx="6010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 smtClean="0">
                <a:latin typeface="Arial" charset="0"/>
              </a:rPr>
              <a:t>« Emergence » du SIV actuel </a:t>
            </a:r>
            <a:r>
              <a:rPr lang="fr-FR" sz="1600" b="1" dirty="0">
                <a:latin typeface="Arial" charset="0"/>
              </a:rPr>
              <a:t>&gt; 76 000 ans (32 821-132 780)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410759" y="5338318"/>
            <a:ext cx="3889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000" dirty="0" err="1">
                <a:latin typeface="Arial" charset="0"/>
              </a:rPr>
              <a:t>Worobey</a:t>
            </a:r>
            <a:r>
              <a:rPr lang="fr-FR" sz="1000" dirty="0">
                <a:latin typeface="Arial" charset="0"/>
              </a:rPr>
              <a:t> et coll., Science, </a:t>
            </a:r>
            <a:r>
              <a:rPr lang="fr-FR" sz="1000" dirty="0" smtClean="0">
                <a:latin typeface="Arial" charset="0"/>
              </a:rPr>
              <a:t>2010</a:t>
            </a:r>
            <a:endParaRPr lang="fr-FR" sz="1000" dirty="0">
              <a:latin typeface="Arial" charset="0"/>
            </a:endParaRPr>
          </a:p>
        </p:txBody>
      </p:sp>
      <p:pic>
        <p:nvPicPr>
          <p:cNvPr id="983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465" y="2494884"/>
            <a:ext cx="5273268" cy="2665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1835151" y="157428"/>
            <a:ext cx="5643563" cy="95410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b="1" dirty="0">
                <a:solidFill>
                  <a:schemeClr val="accent2"/>
                </a:solidFill>
                <a:latin typeface="Arial" charset="0"/>
              </a:rPr>
              <a:t>Diversité SIV chez les </a:t>
            </a:r>
            <a:r>
              <a:rPr lang="fr-FR" sz="2800" b="1" dirty="0">
                <a:solidFill>
                  <a:schemeClr val="accent2"/>
                </a:solidFill>
                <a:latin typeface="Arial" charset="0"/>
                <a:cs typeface="Times New Roman" charset="0"/>
              </a:rPr>
              <a:t>Primates Non Humains </a:t>
            </a:r>
            <a:r>
              <a:rPr lang="fr-FR" sz="2800" b="1" dirty="0" smtClean="0">
                <a:solidFill>
                  <a:schemeClr val="accent2"/>
                </a:solidFill>
                <a:latin typeface="Arial" charset="0"/>
                <a:cs typeface="Times New Roman" charset="0"/>
              </a:rPr>
              <a:t>(</a:t>
            </a:r>
            <a:r>
              <a:rPr lang="fr-FR" sz="2800" b="1" dirty="0" smtClean="0">
                <a:solidFill>
                  <a:schemeClr val="accent2"/>
                </a:solidFill>
                <a:latin typeface="Arial" charset="0"/>
              </a:rPr>
              <a:t>PNH)</a:t>
            </a:r>
            <a:endParaRPr lang="fr-FR" sz="28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250825" y="1176112"/>
            <a:ext cx="2951163" cy="14773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Arial" charset="0"/>
              </a:rPr>
              <a:t>Île de </a:t>
            </a:r>
            <a:r>
              <a:rPr lang="fr-FR" sz="1800" dirty="0" smtClean="0">
                <a:latin typeface="Arial" charset="0"/>
              </a:rPr>
              <a:t>Bioko</a:t>
            </a:r>
            <a:endParaRPr lang="fr-FR" sz="18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Arial" charset="0"/>
              </a:rPr>
              <a:t>Guinée </a:t>
            </a:r>
            <a:r>
              <a:rPr lang="fr-FR" sz="1800" dirty="0">
                <a:latin typeface="Arial" charset="0"/>
              </a:rPr>
              <a:t>équatoriale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Arial" charset="0"/>
              </a:rPr>
              <a:t>Isolée </a:t>
            </a:r>
            <a:r>
              <a:rPr lang="fr-FR" sz="1800" dirty="0">
                <a:latin typeface="Arial" charset="0"/>
              </a:rPr>
              <a:t>du continent africain 10 000 – 12 000 ans</a:t>
            </a:r>
          </a:p>
        </p:txBody>
      </p:sp>
      <p:pic>
        <p:nvPicPr>
          <p:cNvPr id="1434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810" y="1148330"/>
            <a:ext cx="2731807" cy="124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Oval 8"/>
          <p:cNvSpPr>
            <a:spLocks noChangeArrowheads="1"/>
          </p:cNvSpPr>
          <p:nvPr/>
        </p:nvSpPr>
        <p:spPr bwMode="auto">
          <a:xfrm>
            <a:off x="6275199" y="1686916"/>
            <a:ext cx="431800" cy="35983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357981" y="2857500"/>
            <a:ext cx="2736850" cy="20467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>
                <a:latin typeface="Arial" charset="0"/>
              </a:rPr>
              <a:t>P</a:t>
            </a:r>
            <a:r>
              <a:rPr lang="fr-FR" sz="1800" dirty="0" smtClean="0">
                <a:latin typeface="Arial" charset="0"/>
              </a:rPr>
              <a:t>résence </a:t>
            </a:r>
            <a:r>
              <a:rPr lang="fr-FR" sz="1800" dirty="0">
                <a:latin typeface="Arial" charset="0"/>
              </a:rPr>
              <a:t>de singes  porteurs de </a:t>
            </a:r>
            <a:r>
              <a:rPr lang="fr-FR" sz="1800" dirty="0" smtClean="0">
                <a:latin typeface="Arial" charset="0"/>
              </a:rPr>
              <a:t>SIV</a:t>
            </a:r>
            <a:br>
              <a:rPr lang="fr-FR" sz="1800" dirty="0" smtClean="0">
                <a:latin typeface="Arial" charset="0"/>
              </a:rPr>
            </a:br>
            <a:r>
              <a:rPr lang="fr-FR" sz="1400" dirty="0" smtClean="0">
                <a:latin typeface="Arial" charset="0"/>
              </a:rPr>
              <a:t>(</a:t>
            </a:r>
            <a:r>
              <a:rPr lang="fr-FR" sz="1400" dirty="0">
                <a:latin typeface="Arial" charset="0"/>
              </a:rPr>
              <a:t>4 des 6 espèces testées; prévalence 22-33%)</a:t>
            </a:r>
          </a:p>
          <a:p>
            <a:pPr algn="ctr">
              <a:spcBef>
                <a:spcPct val="50000"/>
              </a:spcBef>
            </a:pPr>
            <a:r>
              <a:rPr lang="fr-FR" dirty="0" smtClean="0">
                <a:latin typeface="Arial" charset="0"/>
              </a:rPr>
              <a:t>N</a:t>
            </a:r>
            <a:r>
              <a:rPr lang="fr-FR" sz="1800" dirty="0" smtClean="0">
                <a:latin typeface="Arial" charset="0"/>
              </a:rPr>
              <a:t>ouvelles </a:t>
            </a:r>
            <a:r>
              <a:rPr lang="fr-FR" sz="1800" dirty="0">
                <a:latin typeface="Arial" charset="0"/>
              </a:rPr>
              <a:t>« lignées », ancêtres communs avec SIV espèces continent</a:t>
            </a:r>
          </a:p>
        </p:txBody>
      </p:sp>
      <p:sp>
        <p:nvSpPr>
          <p:cNvPr id="3" name="Flèche vers la droite 2"/>
          <p:cNvSpPr/>
          <p:nvPr/>
        </p:nvSpPr>
        <p:spPr>
          <a:xfrm>
            <a:off x="3341465" y="1686917"/>
            <a:ext cx="2627237" cy="222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5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98312" grpId="0" animBg="1"/>
      <p:bldP spid="9831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 lIns="79242" tIns="39621" rIns="79242" bIns="39621"/>
          <a:lstStyle/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  <p:pic>
        <p:nvPicPr>
          <p:cNvPr id="202754" name="Picture 2" descr="Western Union am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9144000" cy="107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7857067" y="4635501"/>
            <a:ext cx="1151467" cy="3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chemeClr val="bg1"/>
                </a:solidFill>
                <a:hlinkClick r:id="rId4" action="ppaction://hlinksldjump"/>
              </a:rPr>
              <a:t>Retour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371600" y="3044396"/>
            <a:ext cx="6400800" cy="765603"/>
          </a:xfrm>
        </p:spPr>
        <p:txBody>
          <a:bodyPr/>
          <a:lstStyle/>
          <a:p>
            <a:r>
              <a:rPr lang="fr-FR" dirty="0" smtClean="0"/>
              <a:t>Comment s’est fait le passage des primates non-humains aux primates humains ?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Homme </a:t>
            </a:r>
            <a:r>
              <a:rPr lang="fr-FR" dirty="0" smtClean="0">
                <a:sym typeface="Wingdings"/>
              </a:rPr>
              <a:t> Singe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2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5128" y="305115"/>
            <a:ext cx="8208963" cy="2277574"/>
          </a:xfr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FR" sz="1800" dirty="0">
                <a:latin typeface="Arial" charset="0"/>
                <a:cs typeface="Times New Roman" charset="0"/>
              </a:rPr>
              <a:t>S</a:t>
            </a:r>
            <a:r>
              <a:rPr lang="fr-FR" sz="1800" dirty="0" smtClean="0">
                <a:latin typeface="Arial" charset="0"/>
                <a:cs typeface="Times New Roman" charset="0"/>
              </a:rPr>
              <a:t>imilarité </a:t>
            </a:r>
            <a:r>
              <a:rPr lang="fr-FR" sz="1800" dirty="0">
                <a:latin typeface="Arial" charset="0"/>
                <a:cs typeface="Times New Roman" charset="0"/>
              </a:rPr>
              <a:t>de </a:t>
            </a:r>
            <a:r>
              <a:rPr lang="fr-FR" sz="1800" dirty="0" smtClean="0">
                <a:latin typeface="Arial" charset="0"/>
                <a:cs typeface="Times New Roman" charset="0"/>
              </a:rPr>
              <a:t>l’organisation </a:t>
            </a:r>
            <a:r>
              <a:rPr lang="fr-FR" sz="1800" dirty="0">
                <a:latin typeface="Arial" charset="0"/>
                <a:cs typeface="Times New Roman" charset="0"/>
              </a:rPr>
              <a:t>du génome </a:t>
            </a:r>
            <a:r>
              <a:rPr lang="fr-FR" sz="1800" dirty="0" smtClean="0">
                <a:latin typeface="Arial" charset="0"/>
                <a:cs typeface="Times New Roman" charset="0"/>
              </a:rPr>
              <a:t>viral</a:t>
            </a:r>
          </a:p>
          <a:p>
            <a:r>
              <a:rPr lang="fr-FR" sz="1800" dirty="0">
                <a:latin typeface="Arial" charset="0"/>
                <a:cs typeface="Times New Roman" charset="0"/>
              </a:rPr>
              <a:t>L</a:t>
            </a:r>
            <a:r>
              <a:rPr lang="fr-FR" sz="1800" dirty="0" smtClean="0">
                <a:latin typeface="Arial" charset="0"/>
                <a:cs typeface="Times New Roman" charset="0"/>
              </a:rPr>
              <a:t>ien </a:t>
            </a:r>
            <a:r>
              <a:rPr lang="fr-FR" sz="1800" dirty="0">
                <a:latin typeface="Arial" charset="0"/>
                <a:cs typeface="Times New Roman" charset="0"/>
              </a:rPr>
              <a:t>phylogénétique</a:t>
            </a:r>
          </a:p>
          <a:p>
            <a:pPr algn="just">
              <a:lnSpc>
                <a:spcPct val="95000"/>
              </a:lnSpc>
            </a:pPr>
            <a:r>
              <a:rPr lang="fr-FR" sz="1800" dirty="0">
                <a:latin typeface="Arial" charset="0"/>
                <a:cs typeface="Times New Roman" charset="0"/>
              </a:rPr>
              <a:t>P</a:t>
            </a:r>
            <a:r>
              <a:rPr lang="fr-FR" sz="1800" dirty="0" smtClean="0">
                <a:latin typeface="Arial" charset="0"/>
                <a:cs typeface="Times New Roman" charset="0"/>
              </a:rPr>
              <a:t>révalence </a:t>
            </a:r>
            <a:r>
              <a:rPr lang="fr-FR" sz="1800" dirty="0">
                <a:latin typeface="Arial" charset="0"/>
                <a:cs typeface="Times New Roman" charset="0"/>
              </a:rPr>
              <a:t>chez </a:t>
            </a:r>
            <a:r>
              <a:rPr lang="fr-FR" sz="1800" dirty="0" smtClean="0">
                <a:latin typeface="Arial" charset="0"/>
                <a:cs typeface="Times New Roman" charset="0"/>
              </a:rPr>
              <a:t>l’hôte </a:t>
            </a:r>
            <a:r>
              <a:rPr lang="fr-FR" sz="1800" dirty="0">
                <a:latin typeface="Arial" charset="0"/>
                <a:cs typeface="Times New Roman" charset="0"/>
              </a:rPr>
              <a:t>naturel</a:t>
            </a:r>
          </a:p>
          <a:p>
            <a:pPr algn="just">
              <a:lnSpc>
                <a:spcPct val="95000"/>
              </a:lnSpc>
            </a:pPr>
            <a:r>
              <a:rPr lang="fr-FR" sz="1800" dirty="0">
                <a:latin typeface="Arial" charset="0"/>
                <a:cs typeface="Times New Roman" charset="0"/>
              </a:rPr>
              <a:t>S</a:t>
            </a:r>
            <a:r>
              <a:rPr lang="fr-FR" sz="1800" dirty="0" smtClean="0">
                <a:latin typeface="Arial" charset="0"/>
                <a:cs typeface="Times New Roman" charset="0"/>
              </a:rPr>
              <a:t>uperposition </a:t>
            </a:r>
            <a:r>
              <a:rPr lang="fr-FR" sz="1800" dirty="0">
                <a:latin typeface="Arial" charset="0"/>
                <a:cs typeface="Times New Roman" charset="0"/>
              </a:rPr>
              <a:t>géographique</a:t>
            </a:r>
          </a:p>
          <a:p>
            <a:pPr algn="just">
              <a:lnSpc>
                <a:spcPct val="95000"/>
              </a:lnSpc>
            </a:pPr>
            <a:r>
              <a:rPr lang="fr-FR" sz="1800" dirty="0">
                <a:latin typeface="Arial" charset="0"/>
                <a:cs typeface="Times New Roman" charset="0"/>
              </a:rPr>
              <a:t>E</a:t>
            </a:r>
            <a:r>
              <a:rPr lang="fr-FR" sz="1800" dirty="0" smtClean="0">
                <a:latin typeface="Arial" charset="0"/>
                <a:cs typeface="Times New Roman" charset="0"/>
              </a:rPr>
              <a:t>xistence </a:t>
            </a:r>
            <a:r>
              <a:rPr lang="fr-FR" sz="1800" dirty="0">
                <a:latin typeface="Arial" charset="0"/>
                <a:cs typeface="Times New Roman" charset="0"/>
              </a:rPr>
              <a:t>de voies potentielles de </a:t>
            </a:r>
            <a:r>
              <a:rPr lang="fr-FR" sz="1800" dirty="0" smtClean="0">
                <a:latin typeface="Arial" charset="0"/>
                <a:cs typeface="Times New Roman" charset="0"/>
              </a:rPr>
              <a:t>transmission</a:t>
            </a:r>
          </a:p>
          <a:p>
            <a:pPr lvl="1" algn="just">
              <a:lnSpc>
                <a:spcPct val="95000"/>
              </a:lnSpc>
            </a:pPr>
            <a:r>
              <a:rPr lang="fr-FR" sz="1300" dirty="0" smtClean="0">
                <a:latin typeface="Arial" charset="0"/>
              </a:rPr>
              <a:t>chasse</a:t>
            </a:r>
            <a:r>
              <a:rPr lang="fr-FR" sz="1300" dirty="0">
                <a:latin typeface="Arial" charset="0"/>
              </a:rPr>
              <a:t>, dépeçage, animaux </a:t>
            </a:r>
            <a:r>
              <a:rPr lang="fr-FR" sz="1300" dirty="0" smtClean="0">
                <a:latin typeface="Arial" charset="0"/>
              </a:rPr>
              <a:t>domestiques</a:t>
            </a:r>
            <a:endParaRPr lang="fr-FR" sz="1300" dirty="0">
              <a:latin typeface="Arial" charset="0"/>
            </a:endParaRPr>
          </a:p>
          <a:p>
            <a:pPr algn="just" eaLnBrk="1" hangingPunct="1">
              <a:lnSpc>
                <a:spcPct val="95000"/>
              </a:lnSpc>
              <a:buFontTx/>
              <a:buNone/>
            </a:pPr>
            <a:r>
              <a:rPr lang="fr-F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		</a:t>
            </a:r>
            <a:endParaRPr lang="fr-F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buFontTx/>
              <a:buNone/>
            </a:pP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Wingdings"/>
              </a:rPr>
              <a:t> 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arguments </a:t>
            </a:r>
            <a:r>
              <a:rPr lang="fr-F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en faveur 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d’une </a:t>
            </a:r>
            <a:r>
              <a:rPr lang="fr-F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origine simienne</a:t>
            </a:r>
          </a:p>
          <a:p>
            <a:pPr algn="just" eaLnBrk="1" hangingPunct="1">
              <a:lnSpc>
                <a:spcPct val="95000"/>
              </a:lnSpc>
              <a:buFontTx/>
              <a:buNone/>
            </a:pPr>
            <a:endParaRPr lang="fr-FR" sz="1800" dirty="0">
              <a:latin typeface="Arial" charset="0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1" y="2977886"/>
            <a:ext cx="3768725" cy="2028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9" y="3096949"/>
            <a:ext cx="2554287" cy="1685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2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pPr eaLnBrk="1" hangingPunct="1">
              <a:defRPr/>
            </a:pPr>
            <a:r>
              <a:rPr lang="fr-FR" sz="2400" dirty="0">
                <a:cs typeface="+mj-cs"/>
              </a:rPr>
              <a:t>Déclaration de </a:t>
            </a:r>
            <a:r>
              <a:rPr lang="fr-FR" sz="2400" dirty="0" smtClean="0">
                <a:cs typeface="+mj-cs"/>
              </a:rPr>
              <a:t>liens d</a:t>
            </a:r>
            <a:r>
              <a:rPr lang="fr-FR" sz="2400" dirty="0" smtClean="0">
                <a:latin typeface="Arial"/>
                <a:cs typeface="+mj-cs"/>
              </a:rPr>
              <a:t>’</a:t>
            </a:r>
            <a:r>
              <a:rPr lang="fr-FR" sz="2400" dirty="0" smtClean="0">
                <a:cs typeface="+mj-cs"/>
              </a:rPr>
              <a:t>intér</a:t>
            </a:r>
            <a:r>
              <a:rPr lang="fr-FR" altLang="ja-JP" sz="2400" dirty="0" smtClean="0"/>
              <a:t>êts </a:t>
            </a:r>
            <a:r>
              <a:rPr lang="fr-FR" altLang="ja-JP" sz="2400" dirty="0"/>
              <a:t>(</a:t>
            </a:r>
            <a:r>
              <a:rPr lang="fr-FR" altLang="ja-JP" sz="2400" dirty="0" smtClean="0"/>
              <a:t>2014 </a:t>
            </a:r>
            <a:r>
              <a:rPr lang="fr-FR" altLang="ja-JP" sz="2400" dirty="0"/>
              <a:t>- </a:t>
            </a:r>
            <a:r>
              <a:rPr lang="fr-FR" altLang="ja-JP" sz="2400" dirty="0" smtClean="0"/>
              <a:t>2016)</a:t>
            </a:r>
            <a:endParaRPr lang="fr-FR" sz="2400" dirty="0">
              <a:cs typeface="+mj-cs"/>
            </a:endParaRPr>
          </a:p>
        </p:txBody>
      </p:sp>
      <p:sp>
        <p:nvSpPr>
          <p:cNvPr id="34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400" dirty="0">
                <a:cs typeface="+mn-cs"/>
              </a:rPr>
              <a:t>Conseils </a:t>
            </a:r>
            <a:r>
              <a:rPr lang="fr-FR" sz="2400" dirty="0" smtClean="0">
                <a:cs typeface="+mn-cs"/>
              </a:rPr>
              <a:t>Scientifiques et groupes d’experts</a:t>
            </a:r>
            <a:endParaRPr lang="fr-FR" sz="2400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 err="1" smtClean="0"/>
              <a:t>Gilead</a:t>
            </a:r>
            <a:r>
              <a:rPr lang="fr-FR" sz="2100" dirty="0" smtClean="0"/>
              <a:t> Science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 smtClean="0"/>
              <a:t>BMS</a:t>
            </a:r>
            <a:endParaRPr lang="fr-FR" sz="21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400" dirty="0">
                <a:cs typeface="+mn-cs"/>
              </a:rPr>
              <a:t>Financement de projet de coopération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 smtClean="0"/>
              <a:t>Fondation GSK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 smtClean="0"/>
              <a:t>AFETI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 smtClean="0"/>
              <a:t>Agence Française de Développement</a:t>
            </a:r>
          </a:p>
        </p:txBody>
      </p:sp>
    </p:spTree>
    <p:extLst>
      <p:ext uri="{BB962C8B-B14F-4D97-AF65-F5344CB8AC3E}">
        <p14:creationId xmlns:p14="http://schemas.microsoft.com/office/powerpoint/2010/main" val="31677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6034" y="215636"/>
            <a:ext cx="8229600" cy="5229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r>
              <a:rPr lang="fr-FR" sz="1800" b="1" dirty="0">
                <a:solidFill>
                  <a:srgbClr val="333399"/>
                </a:solidFill>
                <a:latin typeface="Tahoma" charset="0"/>
              </a:rPr>
              <a:t>D’un coté, les primates non-humain</a:t>
            </a:r>
            <a:r>
              <a:rPr lang="is-IS" sz="1800" b="1" dirty="0">
                <a:solidFill>
                  <a:srgbClr val="333399"/>
                </a:solidFill>
                <a:latin typeface="Tahoma" charset="0"/>
              </a:rPr>
              <a:t>…</a:t>
            </a:r>
            <a:endParaRPr lang="fr-FR" sz="1800" b="1" dirty="0">
              <a:solidFill>
                <a:srgbClr val="333399"/>
              </a:solidFill>
              <a:latin typeface="Tahoma" charset="0"/>
            </a:endParaRPr>
          </a:p>
        </p:txBody>
      </p:sp>
      <p:sp>
        <p:nvSpPr>
          <p:cNvPr id="3191811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57200" y="1029229"/>
            <a:ext cx="5967589" cy="4214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pPr>
              <a:lnSpc>
                <a:spcPct val="110000"/>
              </a:lnSpc>
              <a:buClr>
                <a:srgbClr val="0000FF"/>
              </a:buClr>
              <a:buFont typeface="Wingdings" charset="0"/>
              <a:buNone/>
            </a:pPr>
            <a:endParaRPr lang="fr-FR" sz="1800" baseline="30000" dirty="0"/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charset="0"/>
              <a:buChar char="q"/>
            </a:pPr>
            <a:r>
              <a:rPr lang="fr-FR" sz="1800" b="1" dirty="0"/>
              <a:t>Le VIH-1</a:t>
            </a:r>
            <a:endParaRPr lang="fr-FR" sz="1800" b="1" baseline="30000" dirty="0"/>
          </a:p>
          <a:p>
            <a:pPr lvl="1">
              <a:lnSpc>
                <a:spcPct val="140000"/>
              </a:lnSpc>
              <a:buClr>
                <a:srgbClr val="0000FF"/>
              </a:buClr>
            </a:pPr>
            <a:r>
              <a:rPr lang="fr-FR" sz="1800" dirty="0"/>
              <a:t>A l’origine</a:t>
            </a:r>
          </a:p>
          <a:p>
            <a:pPr lvl="2">
              <a:lnSpc>
                <a:spcPct val="140000"/>
              </a:lnSpc>
              <a:buClr>
                <a:srgbClr val="0000FF"/>
              </a:buClr>
            </a:pPr>
            <a:r>
              <a:rPr lang="fr-FR" sz="1600" dirty="0"/>
              <a:t>Chimpanzé</a:t>
            </a:r>
          </a:p>
          <a:p>
            <a:pPr lvl="1">
              <a:lnSpc>
                <a:spcPct val="140000"/>
              </a:lnSpc>
              <a:buClr>
                <a:srgbClr val="0000FF"/>
              </a:buClr>
            </a:pPr>
            <a:r>
              <a:rPr lang="fr-FR" sz="1800" dirty="0"/>
              <a:t>Géographie</a:t>
            </a:r>
          </a:p>
          <a:p>
            <a:pPr lvl="2">
              <a:lnSpc>
                <a:spcPct val="140000"/>
              </a:lnSpc>
              <a:buClr>
                <a:srgbClr val="0000FF"/>
              </a:buClr>
            </a:pPr>
            <a:r>
              <a:rPr lang="fr-FR" sz="1600" dirty="0"/>
              <a:t>Grandes forêts du </a:t>
            </a:r>
            <a:r>
              <a:rPr lang="fr-FR" sz="1600" b="1" dirty="0"/>
              <a:t>Cameroun</a:t>
            </a: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charset="0"/>
              <a:buChar char="q"/>
            </a:pPr>
            <a:r>
              <a:rPr lang="fr-FR" sz="1800" b="1" dirty="0"/>
              <a:t> Le VIH-2 </a:t>
            </a:r>
            <a:endParaRPr lang="fr-FR" sz="1800" b="1" baseline="30000" dirty="0"/>
          </a:p>
          <a:p>
            <a:pPr lvl="1">
              <a:lnSpc>
                <a:spcPct val="140000"/>
              </a:lnSpc>
              <a:buClr>
                <a:srgbClr val="0000FF"/>
              </a:buClr>
            </a:pPr>
            <a:r>
              <a:rPr lang="fr-FR" sz="1800" dirty="0"/>
              <a:t>A l’origine</a:t>
            </a:r>
          </a:p>
          <a:p>
            <a:pPr lvl="2">
              <a:lnSpc>
                <a:spcPct val="140000"/>
              </a:lnSpc>
              <a:buClr>
                <a:srgbClr val="0000FF"/>
              </a:buClr>
            </a:pPr>
            <a:r>
              <a:rPr lang="fr-FR" sz="1600" dirty="0"/>
              <a:t>Singes Mangabeys</a:t>
            </a:r>
          </a:p>
          <a:p>
            <a:pPr lvl="1">
              <a:lnSpc>
                <a:spcPct val="140000"/>
              </a:lnSpc>
              <a:buClr>
                <a:srgbClr val="0000FF"/>
              </a:buClr>
            </a:pPr>
            <a:r>
              <a:rPr lang="fr-FR" sz="1800" dirty="0"/>
              <a:t>Géographie: </a:t>
            </a:r>
            <a:r>
              <a:rPr lang="fr-FR" sz="1800" b="1" dirty="0"/>
              <a:t>Côte d</a:t>
            </a:r>
            <a:r>
              <a:rPr lang="fr-FR" sz="1800" b="1" dirty="0">
                <a:latin typeface="Arial"/>
              </a:rPr>
              <a:t>’</a:t>
            </a:r>
            <a:r>
              <a:rPr lang="fr-FR" sz="1800" b="1" dirty="0"/>
              <a:t>Ivoire et Sénégal</a:t>
            </a:r>
          </a:p>
          <a:p>
            <a:pPr lvl="1">
              <a:lnSpc>
                <a:spcPct val="140000"/>
              </a:lnSpc>
              <a:buClr>
                <a:srgbClr val="0000FF"/>
              </a:buClr>
            </a:pPr>
            <a:r>
              <a:rPr lang="fr-FR" sz="1800" dirty="0"/>
              <a:t>9 « passages » SIV</a:t>
            </a:r>
            <a:r>
              <a:rPr lang="fr-FR" sz="1800" dirty="0">
                <a:sym typeface="Wingdings"/>
              </a:rPr>
              <a:t>VIH</a:t>
            </a:r>
            <a:r>
              <a:rPr lang="fr-FR" sz="1800" baseline="-25000" dirty="0">
                <a:sym typeface="Wingdings"/>
              </a:rPr>
              <a:t>2</a:t>
            </a:r>
            <a:r>
              <a:rPr lang="fr-FR" sz="1800" dirty="0">
                <a:sym typeface="Wingdings"/>
              </a:rPr>
              <a:t> identifiés</a:t>
            </a:r>
            <a:endParaRPr lang="fr-FR" sz="1800" dirty="0"/>
          </a:p>
        </p:txBody>
      </p:sp>
      <p:sp>
        <p:nvSpPr>
          <p:cNvPr id="3191812" name="Text Box 6"/>
          <p:cNvSpPr txBox="1">
            <a:spLocks noChangeArrowheads="1"/>
          </p:cNvSpPr>
          <p:nvPr/>
        </p:nvSpPr>
        <p:spPr bwMode="auto">
          <a:xfrm>
            <a:off x="228310" y="5331809"/>
            <a:ext cx="868285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Gifford RJ </a:t>
            </a:r>
            <a:r>
              <a:rPr lang="fr-FR" sz="800" i="1" dirty="0"/>
              <a:t>et al. </a:t>
            </a:r>
            <a:r>
              <a:rPr lang="fr-FR" sz="800" dirty="0"/>
              <a:t>PNAS 2008; 105: 20362-67. Hahn BH </a:t>
            </a:r>
            <a:r>
              <a:rPr lang="fr-FR" sz="800" i="1" dirty="0"/>
              <a:t>et al</a:t>
            </a:r>
            <a:r>
              <a:rPr lang="fr-FR" sz="800" dirty="0"/>
              <a:t>. Science 2000; 287: 607-14. </a:t>
            </a:r>
            <a:r>
              <a:rPr lang="fr-FR" sz="800" dirty="0" err="1"/>
              <a:t>Keele</a:t>
            </a:r>
            <a:r>
              <a:rPr lang="fr-FR" sz="800" dirty="0"/>
              <a:t> BF </a:t>
            </a:r>
            <a:r>
              <a:rPr lang="fr-FR" sz="800" i="1" dirty="0"/>
              <a:t>et al.</a:t>
            </a:r>
            <a:r>
              <a:rPr lang="fr-FR" sz="800" dirty="0"/>
              <a:t> Science 2006; 313: 523-6. Van </a:t>
            </a:r>
            <a:r>
              <a:rPr lang="fr-FR" sz="800" dirty="0" err="1"/>
              <a:t>Heuverswyn</a:t>
            </a:r>
            <a:r>
              <a:rPr lang="fr-FR" sz="800" dirty="0"/>
              <a:t> F </a:t>
            </a:r>
            <a:r>
              <a:rPr lang="fr-FR" sz="800" i="1" dirty="0"/>
              <a:t>et al.</a:t>
            </a:r>
            <a:r>
              <a:rPr lang="fr-FR" sz="800" dirty="0"/>
              <a:t> </a:t>
            </a:r>
            <a:r>
              <a:rPr lang="fr-FR" sz="800" dirty="0" err="1"/>
              <a:t>Virology</a:t>
            </a:r>
            <a:r>
              <a:rPr lang="fr-FR" sz="800" dirty="0"/>
              <a:t> 2007; 368: 155-71.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717" y="1241994"/>
            <a:ext cx="2936810" cy="206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139" y="3317499"/>
            <a:ext cx="2775784" cy="192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510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rmicro2111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56" y="278258"/>
            <a:ext cx="7410731" cy="500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006" y="221181"/>
            <a:ext cx="4315450" cy="494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de </a:t>
            </a:r>
            <a:r>
              <a:rPr lang="fr-FR" dirty="0" smtClean="0">
                <a:latin typeface="Arial" charset="0"/>
              </a:rPr>
              <a:t>l’épidémie</a:t>
            </a:r>
            <a:endParaRPr lang="fr-FR" dirty="0">
              <a:latin typeface="Arial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Échanges multiples de SIV avec les Hommes depuis des </a:t>
            </a:r>
            <a:r>
              <a:rPr lang="fr-FR" dirty="0" smtClean="0">
                <a:latin typeface="Arial" charset="0"/>
              </a:rPr>
              <a:t>milliers d’années</a:t>
            </a:r>
            <a:endParaRPr lang="fr-FR" dirty="0">
              <a:latin typeface="Arial" charset="0"/>
            </a:endParaRPr>
          </a:p>
          <a:p>
            <a:pPr lvl="1"/>
            <a:r>
              <a:rPr lang="fr-FR" dirty="0">
                <a:latin typeface="Arial" charset="0"/>
              </a:rPr>
              <a:t>Bonnes conditions de </a:t>
            </a:r>
            <a:r>
              <a:rPr lang="fr-FR" b="1" dirty="0">
                <a:latin typeface="Arial" charset="0"/>
              </a:rPr>
              <a:t>TRANSMISSION</a:t>
            </a:r>
            <a:r>
              <a:rPr lang="fr-FR" dirty="0">
                <a:latin typeface="Arial" charset="0"/>
              </a:rPr>
              <a:t> du virus</a:t>
            </a:r>
          </a:p>
          <a:p>
            <a:pPr lvl="2"/>
            <a:r>
              <a:rPr lang="fr-FR" dirty="0">
                <a:latin typeface="Arial" charset="0"/>
              </a:rPr>
              <a:t>Cas isolés ?</a:t>
            </a:r>
          </a:p>
          <a:p>
            <a:pPr lvl="2"/>
            <a:r>
              <a:rPr lang="fr-FR" dirty="0">
                <a:latin typeface="Arial" charset="0"/>
              </a:rPr>
              <a:t>Petites épidémies localisées?</a:t>
            </a:r>
          </a:p>
          <a:p>
            <a:r>
              <a:rPr lang="fr-FR" dirty="0">
                <a:latin typeface="Arial" charset="0"/>
              </a:rPr>
              <a:t>Au début du siècle</a:t>
            </a:r>
          </a:p>
          <a:p>
            <a:pPr lvl="1"/>
            <a:r>
              <a:rPr lang="fr-FR" dirty="0">
                <a:latin typeface="Arial" charset="0"/>
              </a:rPr>
              <a:t>Apparition des conditions de </a:t>
            </a:r>
            <a:r>
              <a:rPr lang="fr-FR" b="1" dirty="0">
                <a:latin typeface="Arial" charset="0"/>
              </a:rPr>
              <a:t>DIFFUSION</a:t>
            </a:r>
            <a:r>
              <a:rPr lang="fr-FR" dirty="0">
                <a:latin typeface="Arial" charset="0"/>
              </a:rPr>
              <a:t> à partir des foyers humains</a:t>
            </a:r>
          </a:p>
        </p:txBody>
      </p:sp>
    </p:spTree>
    <p:extLst>
      <p:ext uri="{BB962C8B-B14F-4D97-AF65-F5344CB8AC3E}">
        <p14:creationId xmlns:p14="http://schemas.microsoft.com/office/powerpoint/2010/main" val="25218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« sociétale »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82741" y="1985997"/>
            <a:ext cx="2431344" cy="2011467"/>
            <a:chOff x="282741" y="3542771"/>
            <a:chExt cx="2431344" cy="2011467"/>
          </a:xfrm>
        </p:grpSpPr>
        <p:pic>
          <p:nvPicPr>
            <p:cNvPr id="110598" name="Picture 6" descr="ScreenShot0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41" y="3813308"/>
              <a:ext cx="2431344" cy="14935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031227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Calibri"/>
                  <a:cs typeface="Calibri"/>
                </a:rPr>
                <a:t>100 hab.</a:t>
              </a:r>
              <a:endParaRPr lang="fr-FR" sz="1000" dirty="0">
                <a:latin typeface="Calibri"/>
                <a:cs typeface="Calibri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31227" y="5308017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Calibri"/>
                  <a:cs typeface="Calibri"/>
                </a:rPr>
                <a:t>1890</a:t>
              </a:r>
              <a:endParaRPr lang="fr-FR" sz="1000" dirty="0">
                <a:latin typeface="Calibri"/>
                <a:cs typeface="Calibri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986182" y="1985997"/>
            <a:ext cx="2867752" cy="2030242"/>
            <a:chOff x="2986182" y="3542771"/>
            <a:chExt cx="2867752" cy="2030242"/>
          </a:xfrm>
        </p:grpSpPr>
        <p:pic>
          <p:nvPicPr>
            <p:cNvPr id="110600" name="Picture 245" descr="ScreenShot03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478" y="3813308"/>
              <a:ext cx="2445456" cy="1477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1" name="AutoShape 9"/>
            <p:cNvSpPr>
              <a:spLocks noChangeArrowheads="1"/>
            </p:cNvSpPr>
            <p:nvPr/>
          </p:nvSpPr>
          <p:spPr bwMode="auto">
            <a:xfrm>
              <a:off x="2986182" y="4297660"/>
              <a:ext cx="42229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049353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Calibri"/>
                  <a:cs typeface="Calibri"/>
                </a:rPr>
                <a:t>100 000 hab.</a:t>
              </a:r>
              <a:endParaRPr lang="fr-FR" sz="1000" dirty="0">
                <a:latin typeface="Calibri"/>
                <a:cs typeface="Calibri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125338" y="5326792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Calibri"/>
                  <a:cs typeface="Calibri"/>
                </a:rPr>
                <a:t>1940</a:t>
              </a:r>
              <a:endParaRPr lang="fr-FR" sz="1000" dirty="0">
                <a:latin typeface="Calibri"/>
                <a:cs typeface="Calibri"/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5853934" y="1989628"/>
            <a:ext cx="2979435" cy="2012890"/>
            <a:chOff x="5853934" y="3546402"/>
            <a:chExt cx="2979435" cy="2012890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5853934" y="4297660"/>
              <a:ext cx="31331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pic>
          <p:nvPicPr>
            <p:cNvPr id="2" name="Image 1" descr="m_5_kinshasa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6067" y="3792623"/>
              <a:ext cx="2627302" cy="14983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7023629" y="3546402"/>
              <a:ext cx="13021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Calibri"/>
                  <a:cs typeface="Calibri"/>
                </a:rPr>
                <a:t>8 400 000 hab.</a:t>
              </a:r>
              <a:endParaRPr lang="fr-FR" sz="1000" dirty="0">
                <a:latin typeface="Calibri"/>
                <a:cs typeface="Calibri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41159" y="53130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Calibri"/>
                  <a:cs typeface="Calibri"/>
                </a:rPr>
                <a:t>2013</a:t>
              </a:r>
              <a:endParaRPr lang="fr-FR" sz="1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5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221" y="69022"/>
            <a:ext cx="4199734" cy="536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32" tIns="39617" rIns="79232" bIns="39617" numCol="1" anchor="t" anchorCtr="0" compatLnSpc="1">
            <a:prstTxWarp prst="textNoShape">
              <a:avLst/>
            </a:prstTxWarp>
          </a:bodyPr>
          <a:lstStyle/>
          <a:p>
            <a:r>
              <a:rPr lang="fr-FR" sz="2100" dirty="0">
                <a:latin typeface="Arial" charset="0"/>
              </a:rPr>
              <a:t>Un voyage en pirogue, puis en train, puis en bateau, puis en avion</a:t>
            </a:r>
            <a:r>
              <a:rPr lang="is-IS" sz="2100" dirty="0">
                <a:latin typeface="Arial" charset="0"/>
              </a:rPr>
              <a:t>…</a:t>
            </a:r>
            <a:endParaRPr lang="fr-FR" sz="2100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2682645" y="1266984"/>
            <a:ext cx="3902677" cy="393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66329" y="5331808"/>
            <a:ext cx="794483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91" y="2294467"/>
            <a:ext cx="1868506" cy="20320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2393245" y="2336800"/>
            <a:ext cx="1390791" cy="127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2393245" y="4140200"/>
            <a:ext cx="1074702" cy="1185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038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grand voyage du VIH-1 groupe M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820277" y="3651202"/>
            <a:ext cx="193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1900</a:t>
            </a:r>
          </a:p>
          <a:p>
            <a:pPr algn="ctr"/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[1884 – 1924]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099041" y="2999218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1966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7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2.64779E-6 C -3.36923E-6 0.00028 -0.12261 -0.06161 -0.2447 -0.1229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4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grand voyage du VIH-1 groupe M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903877" y="1972611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1969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723" y="2537939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28 L -0.07607 -0.0524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" y="-2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grand voyage du VIH-1 groupe M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50" y="215479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86" y="2344543"/>
            <a:ext cx="400776" cy="383142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265312" y="2358353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1970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1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749E-6 1.85956E-7 L 0.20562 -0.06772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55 L 0.29576 -0.03469 " pathEditMode="relative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"/>
          </p:nvPr>
        </p:nvSpPr>
        <p:spPr>
          <a:xfrm>
            <a:off x="185863" y="1695914"/>
            <a:ext cx="8797444" cy="3386625"/>
          </a:xfrm>
        </p:spPr>
        <p:txBody>
          <a:bodyPr>
            <a:normAutofit/>
          </a:bodyPr>
          <a:lstStyle/>
          <a:p>
            <a:r>
              <a:rPr lang="fr-FR" sz="1800" dirty="0" smtClean="0"/>
              <a:t>Savoir décrire les caractéristiques historiques de l’épidémie d’infection par le VIH</a:t>
            </a:r>
          </a:p>
          <a:p>
            <a:pPr lvl="1"/>
            <a:r>
              <a:rPr lang="fr-FR" sz="1400" dirty="0" smtClean="0"/>
              <a:t>Ses origines</a:t>
            </a:r>
          </a:p>
          <a:p>
            <a:pPr lvl="1"/>
            <a:r>
              <a:rPr lang="fr-FR" sz="1400" dirty="0" smtClean="0"/>
              <a:t>Son évolution dans le temps</a:t>
            </a:r>
          </a:p>
          <a:p>
            <a:pPr lvl="1"/>
            <a:r>
              <a:rPr lang="fr-FR" sz="1400" dirty="0" smtClean="0"/>
              <a:t>La situation en 2014 (données publiées fin 2015)</a:t>
            </a:r>
          </a:p>
          <a:p>
            <a:r>
              <a:rPr lang="fr-FR" sz="1800" dirty="0" smtClean="0"/>
              <a:t>Connaître les impacts socio-économiques de l’épidémie d’infection par le VIH</a:t>
            </a:r>
          </a:p>
          <a:p>
            <a:pPr lvl="1"/>
            <a:r>
              <a:rPr lang="fr-FR" sz="1400" dirty="0" smtClean="0"/>
              <a:t>Impact sur l’espérance de vie</a:t>
            </a:r>
          </a:p>
          <a:p>
            <a:pPr lvl="1"/>
            <a:r>
              <a:rPr lang="fr-FR" sz="1400" dirty="0" smtClean="0"/>
              <a:t>Impact social</a:t>
            </a:r>
          </a:p>
          <a:p>
            <a:r>
              <a:rPr lang="fr-FR" sz="1800" dirty="0" smtClean="0"/>
              <a:t>Connaître les principales voies de transmission dans les PED</a:t>
            </a:r>
          </a:p>
          <a:p>
            <a:r>
              <a:rPr lang="fr-FR" sz="1800" dirty="0" smtClean="0"/>
              <a:t>Savoir mettre en place les moyens de prévention de l’infection par le VIH dans les PED</a:t>
            </a:r>
          </a:p>
          <a:p>
            <a:r>
              <a:rPr lang="fr-FR" sz="1800" dirty="0" smtClean="0"/>
              <a:t>Savoir conseiller les couples pour la procréation et l’allaitement dans le contexte du VIH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5575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grand voyage du VIH-1 groupe M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0.00027 C -3.36923E-6 0.00056 -0.01406 -0.11962 -0.02761 -0.238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1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grand voyage du VIH-1 groupe M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273" y="3235395"/>
            <a:ext cx="400776" cy="383142"/>
          </a:xfrm>
          <a:prstGeom prst="rect">
            <a:avLst/>
          </a:prstGeom>
        </p:spPr>
      </p:pic>
      <p:pic>
        <p:nvPicPr>
          <p:cNvPr id="29" name="Image 28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384" y="3618537"/>
            <a:ext cx="400776" cy="383142"/>
          </a:xfrm>
          <a:prstGeom prst="rect">
            <a:avLst/>
          </a:prstGeom>
        </p:spPr>
      </p:pic>
      <p:pic>
        <p:nvPicPr>
          <p:cNvPr id="30" name="Image 2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256" y="2038851"/>
            <a:ext cx="400776" cy="383142"/>
          </a:xfrm>
          <a:prstGeom prst="rect">
            <a:avLst/>
          </a:prstGeom>
        </p:spPr>
      </p:pic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53" y="2387752"/>
            <a:ext cx="400776" cy="383142"/>
          </a:xfrm>
          <a:prstGeom prst="rect">
            <a:avLst/>
          </a:prstGeom>
        </p:spPr>
      </p:pic>
      <p:pic>
        <p:nvPicPr>
          <p:cNvPr id="32" name="Image 31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471" y="2579323"/>
            <a:ext cx="400776" cy="383142"/>
          </a:xfrm>
          <a:prstGeom prst="rect">
            <a:avLst/>
          </a:prstGeom>
        </p:spPr>
      </p:pic>
      <p:pic>
        <p:nvPicPr>
          <p:cNvPr id="33" name="Image 32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489" y="2962465"/>
            <a:ext cx="400776" cy="383142"/>
          </a:xfrm>
          <a:prstGeom prst="rect">
            <a:avLst/>
          </a:prstGeom>
        </p:spPr>
      </p:pic>
      <p:pic>
        <p:nvPicPr>
          <p:cNvPr id="34" name="Image 33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552" y="2934355"/>
            <a:ext cx="400776" cy="383142"/>
          </a:xfrm>
          <a:prstGeom prst="rect">
            <a:avLst/>
          </a:prstGeom>
        </p:spPr>
      </p:pic>
      <p:pic>
        <p:nvPicPr>
          <p:cNvPr id="35" name="Image 34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889" y="2737383"/>
            <a:ext cx="400776" cy="383142"/>
          </a:xfrm>
          <a:prstGeom prst="rect">
            <a:avLst/>
          </a:prstGeom>
        </p:spPr>
      </p:pic>
      <p:pic>
        <p:nvPicPr>
          <p:cNvPr id="36" name="Image 35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2764634"/>
            <a:ext cx="400776" cy="383142"/>
          </a:xfrm>
          <a:prstGeom prst="rect">
            <a:avLst/>
          </a:prstGeom>
        </p:spPr>
      </p:pic>
      <p:pic>
        <p:nvPicPr>
          <p:cNvPr id="37" name="Image 36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05" y="2154797"/>
            <a:ext cx="400776" cy="383142"/>
          </a:xfrm>
          <a:prstGeom prst="rect">
            <a:avLst/>
          </a:prstGeom>
        </p:spPr>
      </p:pic>
      <p:pic>
        <p:nvPicPr>
          <p:cNvPr id="38" name="Image 3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686" y="3843053"/>
            <a:ext cx="400776" cy="383142"/>
          </a:xfrm>
          <a:prstGeom prst="rect">
            <a:avLst/>
          </a:prstGeom>
        </p:spPr>
      </p:pic>
      <p:pic>
        <p:nvPicPr>
          <p:cNvPr id="41" name="Image 4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125" y="2004610"/>
            <a:ext cx="400776" cy="383142"/>
          </a:xfrm>
          <a:prstGeom prst="rect">
            <a:avLst/>
          </a:prstGeom>
        </p:spPr>
      </p:pic>
      <p:pic>
        <p:nvPicPr>
          <p:cNvPr id="42" name="Image 41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287" y="3269216"/>
            <a:ext cx="400776" cy="383142"/>
          </a:xfrm>
          <a:prstGeom prst="rect">
            <a:avLst/>
          </a:prstGeom>
        </p:spPr>
      </p:pic>
      <p:pic>
        <p:nvPicPr>
          <p:cNvPr id="43" name="Image 42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50" y="2014846"/>
            <a:ext cx="400776" cy="383142"/>
          </a:xfrm>
          <a:prstGeom prst="rect">
            <a:avLst/>
          </a:prstGeom>
        </p:spPr>
      </p:pic>
      <p:pic>
        <p:nvPicPr>
          <p:cNvPr id="44" name="Image 43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101" y="1737463"/>
            <a:ext cx="400776" cy="383142"/>
          </a:xfrm>
          <a:prstGeom prst="rect">
            <a:avLst/>
          </a:prstGeom>
        </p:spPr>
      </p:pic>
      <p:pic>
        <p:nvPicPr>
          <p:cNvPr id="45" name="Image 44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925" y="2038851"/>
            <a:ext cx="400776" cy="383142"/>
          </a:xfrm>
          <a:prstGeom prst="rect">
            <a:avLst/>
          </a:prstGeom>
        </p:spPr>
      </p:pic>
      <p:pic>
        <p:nvPicPr>
          <p:cNvPr id="46" name="Image 45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737" y="1847280"/>
            <a:ext cx="400776" cy="383142"/>
          </a:xfrm>
          <a:prstGeom prst="rect">
            <a:avLst/>
          </a:prstGeom>
        </p:spPr>
      </p:pic>
      <p:pic>
        <p:nvPicPr>
          <p:cNvPr id="47" name="Image 46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261" y="3426966"/>
            <a:ext cx="400776" cy="383142"/>
          </a:xfrm>
          <a:prstGeom prst="rect">
            <a:avLst/>
          </a:prstGeom>
        </p:spPr>
      </p:pic>
      <p:pic>
        <p:nvPicPr>
          <p:cNvPr id="48" name="Image 4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101" y="3841024"/>
            <a:ext cx="400776" cy="383142"/>
          </a:xfrm>
          <a:prstGeom prst="rect">
            <a:avLst/>
          </a:prstGeom>
        </p:spPr>
      </p:pic>
      <p:pic>
        <p:nvPicPr>
          <p:cNvPr id="49" name="Image 48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50" y="3618537"/>
            <a:ext cx="400776" cy="383142"/>
          </a:xfrm>
          <a:prstGeom prst="rect">
            <a:avLst/>
          </a:prstGeom>
        </p:spPr>
      </p:pic>
      <p:pic>
        <p:nvPicPr>
          <p:cNvPr id="50" name="Image 4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24" y="3120341"/>
            <a:ext cx="400776" cy="383142"/>
          </a:xfrm>
          <a:prstGeom prst="rect">
            <a:avLst/>
          </a:prstGeom>
        </p:spPr>
      </p:pic>
      <p:pic>
        <p:nvPicPr>
          <p:cNvPr id="51" name="Image 5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81" y="3633860"/>
            <a:ext cx="400776" cy="383142"/>
          </a:xfrm>
          <a:prstGeom prst="rect">
            <a:avLst/>
          </a:prstGeom>
        </p:spPr>
      </p:pic>
      <p:pic>
        <p:nvPicPr>
          <p:cNvPr id="52" name="Image 51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037" y="3081354"/>
            <a:ext cx="400776" cy="383142"/>
          </a:xfrm>
          <a:prstGeom prst="rect">
            <a:avLst/>
          </a:prstGeom>
        </p:spPr>
      </p:pic>
      <p:pic>
        <p:nvPicPr>
          <p:cNvPr id="53" name="Image 52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964" y="3125926"/>
            <a:ext cx="400776" cy="383142"/>
          </a:xfrm>
          <a:prstGeom prst="rect">
            <a:avLst/>
          </a:prstGeom>
        </p:spPr>
      </p:pic>
      <p:pic>
        <p:nvPicPr>
          <p:cNvPr id="54" name="Image 53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737" y="2698212"/>
            <a:ext cx="400776" cy="383142"/>
          </a:xfrm>
          <a:prstGeom prst="rect">
            <a:avLst/>
          </a:prstGeom>
        </p:spPr>
      </p:pic>
      <p:pic>
        <p:nvPicPr>
          <p:cNvPr id="55" name="Image 54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198" y="2215220"/>
            <a:ext cx="400776" cy="383142"/>
          </a:xfrm>
          <a:prstGeom prst="rect">
            <a:avLst/>
          </a:prstGeom>
        </p:spPr>
      </p:pic>
      <p:pic>
        <p:nvPicPr>
          <p:cNvPr id="56" name="Image 55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05" y="1851244"/>
            <a:ext cx="400776" cy="383142"/>
          </a:xfrm>
          <a:prstGeom prst="rect">
            <a:avLst/>
          </a:prstGeom>
        </p:spPr>
      </p:pic>
      <p:pic>
        <p:nvPicPr>
          <p:cNvPr id="57" name="Image 56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737" y="1726607"/>
            <a:ext cx="400776" cy="383142"/>
          </a:xfrm>
          <a:prstGeom prst="rect">
            <a:avLst/>
          </a:prstGeom>
        </p:spPr>
      </p:pic>
      <p:pic>
        <p:nvPicPr>
          <p:cNvPr id="58" name="Image 5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349" y="2023649"/>
            <a:ext cx="400776" cy="383142"/>
          </a:xfrm>
          <a:prstGeom prst="rect">
            <a:avLst/>
          </a:prstGeom>
        </p:spPr>
      </p:pic>
      <p:pic>
        <p:nvPicPr>
          <p:cNvPr id="59" name="Image 58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961" y="2381492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Année 2014</a:t>
            </a:r>
          </a:p>
          <a:p>
            <a:r>
              <a:rPr lang="fr-FR" dirty="0" smtClean="0"/>
              <a:t>Publiées le 1</a:t>
            </a:r>
            <a:r>
              <a:rPr lang="fr-FR" baseline="30000" dirty="0" smtClean="0"/>
              <a:t>er</a:t>
            </a:r>
            <a:r>
              <a:rPr lang="fr-FR" dirty="0" smtClean="0"/>
              <a:t> décembre 2015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Données épidémiologiques ONUSIDA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82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1382889" y="4607720"/>
            <a:ext cx="6594123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/>
          <a:p>
            <a:pPr algn="ctr" defTabSz="396210"/>
            <a:r>
              <a:rPr lang="en-US" sz="1700" b="1">
                <a:ea typeface="MS PGothic" charset="0"/>
              </a:rPr>
              <a:t>Total: 36.9 million</a:t>
            </a:r>
            <a:r>
              <a:rPr lang="en-US" sz="1700">
                <a:ea typeface="MS PGothic" charset="0"/>
              </a:rPr>
              <a:t> </a:t>
            </a:r>
            <a:r>
              <a:rPr lang="en-US">
                <a:solidFill>
                  <a:srgbClr val="4D4D4D"/>
                </a:solidFill>
                <a:ea typeface="MS PGothic" charset="0"/>
              </a:rPr>
              <a:t>[34.3 million – 41.4 million]</a:t>
            </a:r>
            <a:endParaRPr lang="en-US" sz="170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8194" name="Freeform 3"/>
          <p:cNvSpPr>
            <a:spLocks/>
          </p:cNvSpPr>
          <p:nvPr/>
        </p:nvSpPr>
        <p:spPr bwMode="auto">
          <a:xfrm>
            <a:off x="987778" y="1447271"/>
            <a:ext cx="6969478" cy="2989792"/>
          </a:xfrm>
          <a:custGeom>
            <a:avLst/>
            <a:gdLst>
              <a:gd name="T0" fmla="*/ 2147483647 w 4939"/>
              <a:gd name="T1" fmla="*/ 2147483647 h 2260"/>
              <a:gd name="T2" fmla="*/ 2147483647 w 4939"/>
              <a:gd name="T3" fmla="*/ 2147483647 h 2260"/>
              <a:gd name="T4" fmla="*/ 2147483647 w 4939"/>
              <a:gd name="T5" fmla="*/ 2147483647 h 2260"/>
              <a:gd name="T6" fmla="*/ 2147483647 w 4939"/>
              <a:gd name="T7" fmla="*/ 2147483647 h 2260"/>
              <a:gd name="T8" fmla="*/ 2147483647 w 4939"/>
              <a:gd name="T9" fmla="*/ 2147483647 h 2260"/>
              <a:gd name="T10" fmla="*/ 2147483647 w 4939"/>
              <a:gd name="T11" fmla="*/ 2147483647 h 2260"/>
              <a:gd name="T12" fmla="*/ 2147483647 w 4939"/>
              <a:gd name="T13" fmla="*/ 2147483647 h 2260"/>
              <a:gd name="T14" fmla="*/ 2147483647 w 4939"/>
              <a:gd name="T15" fmla="*/ 2147483647 h 2260"/>
              <a:gd name="T16" fmla="*/ 2147483647 w 4939"/>
              <a:gd name="T17" fmla="*/ 2147483647 h 2260"/>
              <a:gd name="T18" fmla="*/ 2147483647 w 4939"/>
              <a:gd name="T19" fmla="*/ 2147483647 h 2260"/>
              <a:gd name="T20" fmla="*/ 0 w 4939"/>
              <a:gd name="T21" fmla="*/ 2147483647 h 2260"/>
              <a:gd name="T22" fmla="*/ 2147483647 w 4939"/>
              <a:gd name="T23" fmla="*/ 2147483647 h 2260"/>
              <a:gd name="T24" fmla="*/ 2147483647 w 4939"/>
              <a:gd name="T25" fmla="*/ 2147483647 h 2260"/>
              <a:gd name="T26" fmla="*/ 2147483647 w 4939"/>
              <a:gd name="T27" fmla="*/ 2147483647 h 2260"/>
              <a:gd name="T28" fmla="*/ 2147483647 w 4939"/>
              <a:gd name="T29" fmla="*/ 2147483647 h 2260"/>
              <a:gd name="T30" fmla="*/ 2147483647 w 4939"/>
              <a:gd name="T31" fmla="*/ 2147483647 h 2260"/>
              <a:gd name="T32" fmla="*/ 2147483647 w 4939"/>
              <a:gd name="T33" fmla="*/ 2147483647 h 2260"/>
              <a:gd name="T34" fmla="*/ 2147483647 w 4939"/>
              <a:gd name="T35" fmla="*/ 2147483647 h 2260"/>
              <a:gd name="T36" fmla="*/ 2147483647 w 4939"/>
              <a:gd name="T37" fmla="*/ 2147483647 h 2260"/>
              <a:gd name="T38" fmla="*/ 2147483647 w 4939"/>
              <a:gd name="T39" fmla="*/ 2147483647 h 2260"/>
              <a:gd name="T40" fmla="*/ 2147483647 w 4939"/>
              <a:gd name="T41" fmla="*/ 2147483647 h 2260"/>
              <a:gd name="T42" fmla="*/ 2147483647 w 4939"/>
              <a:gd name="T43" fmla="*/ 0 h 2260"/>
              <a:gd name="T44" fmla="*/ 2147483647 w 4939"/>
              <a:gd name="T45" fmla="*/ 2147483647 h 2260"/>
              <a:gd name="T46" fmla="*/ 2147483647 w 4939"/>
              <a:gd name="T47" fmla="*/ 2147483647 h 2260"/>
              <a:gd name="T48" fmla="*/ 2147483647 w 4939"/>
              <a:gd name="T49" fmla="*/ 2147483647 h 2260"/>
              <a:gd name="T50" fmla="*/ 2147483647 w 4939"/>
              <a:gd name="T51" fmla="*/ 2147483647 h 2260"/>
              <a:gd name="T52" fmla="*/ 2147483647 w 4939"/>
              <a:gd name="T53" fmla="*/ 2147483647 h 2260"/>
              <a:gd name="T54" fmla="*/ 2147483647 w 4939"/>
              <a:gd name="T55" fmla="*/ 2147483647 h 2260"/>
              <a:gd name="T56" fmla="*/ 2147483647 w 4939"/>
              <a:gd name="T57" fmla="*/ 2147483647 h 2260"/>
              <a:gd name="T58" fmla="*/ 2147483647 w 4939"/>
              <a:gd name="T59" fmla="*/ 2147483647 h 2260"/>
              <a:gd name="T60" fmla="*/ 2147483647 w 4939"/>
              <a:gd name="T61" fmla="*/ 2147483647 h 2260"/>
              <a:gd name="T62" fmla="*/ 2147483647 w 4939"/>
              <a:gd name="T63" fmla="*/ 2147483647 h 2260"/>
              <a:gd name="T64" fmla="*/ 2147483647 w 4939"/>
              <a:gd name="T65" fmla="*/ 2147483647 h 2260"/>
              <a:gd name="T66" fmla="*/ 2147483647 w 4939"/>
              <a:gd name="T67" fmla="*/ 2147483647 h 2260"/>
              <a:gd name="T68" fmla="*/ 2147483647 w 4939"/>
              <a:gd name="T69" fmla="*/ 2147483647 h 2260"/>
              <a:gd name="T70" fmla="*/ 2147483647 w 4939"/>
              <a:gd name="T71" fmla="*/ 2147483647 h 2260"/>
              <a:gd name="T72" fmla="*/ 2147483647 w 4939"/>
              <a:gd name="T73" fmla="*/ 2147483647 h 2260"/>
              <a:gd name="T74" fmla="*/ 2147483647 w 4939"/>
              <a:gd name="T75" fmla="*/ 2147483647 h 2260"/>
              <a:gd name="T76" fmla="*/ 2147483647 w 4939"/>
              <a:gd name="T77" fmla="*/ 2147483647 h 2260"/>
              <a:gd name="T78" fmla="*/ 2147483647 w 4939"/>
              <a:gd name="T79" fmla="*/ 2147483647 h 2260"/>
              <a:gd name="T80" fmla="*/ 2147483647 w 4939"/>
              <a:gd name="T81" fmla="*/ 2147483647 h 2260"/>
              <a:gd name="T82" fmla="*/ 2147483647 w 4939"/>
              <a:gd name="T83" fmla="*/ 2147483647 h 2260"/>
              <a:gd name="T84" fmla="*/ 2147483647 w 4939"/>
              <a:gd name="T85" fmla="*/ 2147483647 h 2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39"/>
              <a:gd name="T130" fmla="*/ 0 h 2260"/>
              <a:gd name="T131" fmla="*/ 4939 w 4939"/>
              <a:gd name="T132" fmla="*/ 2260 h 2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39" h="2260">
                <a:moveTo>
                  <a:pt x="1441" y="2260"/>
                </a:moveTo>
                <a:lnTo>
                  <a:pt x="1351" y="2237"/>
                </a:lnTo>
                <a:lnTo>
                  <a:pt x="1264" y="2213"/>
                </a:lnTo>
                <a:lnTo>
                  <a:pt x="1181" y="2186"/>
                </a:lnTo>
                <a:lnTo>
                  <a:pt x="1100" y="2160"/>
                </a:lnTo>
                <a:lnTo>
                  <a:pt x="1020" y="2133"/>
                </a:lnTo>
                <a:lnTo>
                  <a:pt x="946" y="2105"/>
                </a:lnTo>
                <a:lnTo>
                  <a:pt x="874" y="2075"/>
                </a:lnTo>
                <a:lnTo>
                  <a:pt x="803" y="2045"/>
                </a:lnTo>
                <a:lnTo>
                  <a:pt x="736" y="2015"/>
                </a:lnTo>
                <a:lnTo>
                  <a:pt x="673" y="1983"/>
                </a:lnTo>
                <a:lnTo>
                  <a:pt x="612" y="1951"/>
                </a:lnTo>
                <a:lnTo>
                  <a:pt x="554" y="1917"/>
                </a:lnTo>
                <a:lnTo>
                  <a:pt x="499" y="1884"/>
                </a:lnTo>
                <a:lnTo>
                  <a:pt x="446" y="1850"/>
                </a:lnTo>
                <a:lnTo>
                  <a:pt x="397" y="1815"/>
                </a:lnTo>
                <a:lnTo>
                  <a:pt x="351" y="1780"/>
                </a:lnTo>
                <a:lnTo>
                  <a:pt x="307" y="1744"/>
                </a:lnTo>
                <a:lnTo>
                  <a:pt x="266" y="1709"/>
                </a:lnTo>
                <a:lnTo>
                  <a:pt x="229" y="1672"/>
                </a:lnTo>
                <a:lnTo>
                  <a:pt x="194" y="1635"/>
                </a:lnTo>
                <a:lnTo>
                  <a:pt x="162" y="1596"/>
                </a:lnTo>
                <a:lnTo>
                  <a:pt x="134" y="1559"/>
                </a:lnTo>
                <a:lnTo>
                  <a:pt x="107" y="1520"/>
                </a:lnTo>
                <a:lnTo>
                  <a:pt x="84" y="1481"/>
                </a:lnTo>
                <a:lnTo>
                  <a:pt x="63" y="1442"/>
                </a:lnTo>
                <a:lnTo>
                  <a:pt x="46" y="1401"/>
                </a:lnTo>
                <a:lnTo>
                  <a:pt x="31" y="1363"/>
                </a:lnTo>
                <a:lnTo>
                  <a:pt x="19" y="1322"/>
                </a:lnTo>
                <a:lnTo>
                  <a:pt x="10" y="1283"/>
                </a:lnTo>
                <a:lnTo>
                  <a:pt x="3" y="1242"/>
                </a:lnTo>
                <a:lnTo>
                  <a:pt x="0" y="1202"/>
                </a:lnTo>
                <a:lnTo>
                  <a:pt x="0" y="1161"/>
                </a:lnTo>
                <a:lnTo>
                  <a:pt x="1" y="1120"/>
                </a:lnTo>
                <a:lnTo>
                  <a:pt x="7" y="1082"/>
                </a:lnTo>
                <a:lnTo>
                  <a:pt x="16" y="1041"/>
                </a:lnTo>
                <a:lnTo>
                  <a:pt x="26" y="1000"/>
                </a:lnTo>
                <a:lnTo>
                  <a:pt x="40" y="960"/>
                </a:lnTo>
                <a:lnTo>
                  <a:pt x="56" y="919"/>
                </a:lnTo>
                <a:lnTo>
                  <a:pt x="76" y="878"/>
                </a:lnTo>
                <a:lnTo>
                  <a:pt x="99" y="839"/>
                </a:lnTo>
                <a:lnTo>
                  <a:pt x="123" y="799"/>
                </a:lnTo>
                <a:lnTo>
                  <a:pt x="152" y="760"/>
                </a:lnTo>
                <a:lnTo>
                  <a:pt x="182" y="719"/>
                </a:lnTo>
                <a:lnTo>
                  <a:pt x="215" y="680"/>
                </a:lnTo>
                <a:lnTo>
                  <a:pt x="252" y="641"/>
                </a:lnTo>
                <a:lnTo>
                  <a:pt x="291" y="603"/>
                </a:lnTo>
                <a:lnTo>
                  <a:pt x="333" y="566"/>
                </a:lnTo>
                <a:lnTo>
                  <a:pt x="378" y="527"/>
                </a:lnTo>
                <a:lnTo>
                  <a:pt x="425" y="490"/>
                </a:lnTo>
                <a:lnTo>
                  <a:pt x="476" y="452"/>
                </a:lnTo>
                <a:lnTo>
                  <a:pt x="529" y="417"/>
                </a:lnTo>
                <a:lnTo>
                  <a:pt x="586" y="380"/>
                </a:lnTo>
                <a:lnTo>
                  <a:pt x="644" y="345"/>
                </a:lnTo>
                <a:lnTo>
                  <a:pt x="706" y="311"/>
                </a:lnTo>
                <a:lnTo>
                  <a:pt x="770" y="276"/>
                </a:lnTo>
                <a:lnTo>
                  <a:pt x="839" y="242"/>
                </a:lnTo>
                <a:lnTo>
                  <a:pt x="907" y="210"/>
                </a:lnTo>
                <a:lnTo>
                  <a:pt x="980" y="177"/>
                </a:lnTo>
                <a:lnTo>
                  <a:pt x="1056" y="147"/>
                </a:lnTo>
                <a:lnTo>
                  <a:pt x="1135" y="115"/>
                </a:lnTo>
                <a:lnTo>
                  <a:pt x="1216" y="85"/>
                </a:lnTo>
                <a:lnTo>
                  <a:pt x="1299" y="57"/>
                </a:lnTo>
                <a:lnTo>
                  <a:pt x="1388" y="28"/>
                </a:lnTo>
                <a:lnTo>
                  <a:pt x="1476" y="0"/>
                </a:lnTo>
                <a:lnTo>
                  <a:pt x="3463" y="0"/>
                </a:lnTo>
                <a:lnTo>
                  <a:pt x="3551" y="28"/>
                </a:lnTo>
                <a:lnTo>
                  <a:pt x="3640" y="57"/>
                </a:lnTo>
                <a:lnTo>
                  <a:pt x="3723" y="85"/>
                </a:lnTo>
                <a:lnTo>
                  <a:pt x="3804" y="115"/>
                </a:lnTo>
                <a:lnTo>
                  <a:pt x="3883" y="147"/>
                </a:lnTo>
                <a:lnTo>
                  <a:pt x="3957" y="177"/>
                </a:lnTo>
                <a:lnTo>
                  <a:pt x="4032" y="210"/>
                </a:lnTo>
                <a:lnTo>
                  <a:pt x="4100" y="242"/>
                </a:lnTo>
                <a:lnTo>
                  <a:pt x="4169" y="276"/>
                </a:lnTo>
                <a:lnTo>
                  <a:pt x="4233" y="311"/>
                </a:lnTo>
                <a:lnTo>
                  <a:pt x="4295" y="345"/>
                </a:lnTo>
                <a:lnTo>
                  <a:pt x="4353" y="380"/>
                </a:lnTo>
                <a:lnTo>
                  <a:pt x="4410" y="417"/>
                </a:lnTo>
                <a:lnTo>
                  <a:pt x="4463" y="452"/>
                </a:lnTo>
                <a:lnTo>
                  <a:pt x="4514" y="490"/>
                </a:lnTo>
                <a:lnTo>
                  <a:pt x="4561" y="527"/>
                </a:lnTo>
                <a:lnTo>
                  <a:pt x="4606" y="566"/>
                </a:lnTo>
                <a:lnTo>
                  <a:pt x="4648" y="603"/>
                </a:lnTo>
                <a:lnTo>
                  <a:pt x="4687" y="641"/>
                </a:lnTo>
                <a:lnTo>
                  <a:pt x="4724" y="680"/>
                </a:lnTo>
                <a:lnTo>
                  <a:pt x="4757" y="719"/>
                </a:lnTo>
                <a:lnTo>
                  <a:pt x="4787" y="760"/>
                </a:lnTo>
                <a:lnTo>
                  <a:pt x="4816" y="799"/>
                </a:lnTo>
                <a:lnTo>
                  <a:pt x="4840" y="839"/>
                </a:lnTo>
                <a:lnTo>
                  <a:pt x="4863" y="878"/>
                </a:lnTo>
                <a:lnTo>
                  <a:pt x="4883" y="919"/>
                </a:lnTo>
                <a:lnTo>
                  <a:pt x="4899" y="960"/>
                </a:lnTo>
                <a:lnTo>
                  <a:pt x="4913" y="1000"/>
                </a:lnTo>
                <a:lnTo>
                  <a:pt x="4923" y="1041"/>
                </a:lnTo>
                <a:lnTo>
                  <a:pt x="4932" y="1082"/>
                </a:lnTo>
                <a:lnTo>
                  <a:pt x="4938" y="1120"/>
                </a:lnTo>
                <a:lnTo>
                  <a:pt x="4939" y="1161"/>
                </a:lnTo>
                <a:lnTo>
                  <a:pt x="4939" y="1202"/>
                </a:lnTo>
                <a:lnTo>
                  <a:pt x="4936" y="1242"/>
                </a:lnTo>
                <a:lnTo>
                  <a:pt x="4929" y="1283"/>
                </a:lnTo>
                <a:lnTo>
                  <a:pt x="4920" y="1322"/>
                </a:lnTo>
                <a:lnTo>
                  <a:pt x="4908" y="1363"/>
                </a:lnTo>
                <a:lnTo>
                  <a:pt x="4893" y="1401"/>
                </a:lnTo>
                <a:lnTo>
                  <a:pt x="4876" y="1442"/>
                </a:lnTo>
                <a:lnTo>
                  <a:pt x="4855" y="1481"/>
                </a:lnTo>
                <a:lnTo>
                  <a:pt x="4832" y="1520"/>
                </a:lnTo>
                <a:lnTo>
                  <a:pt x="4805" y="1559"/>
                </a:lnTo>
                <a:lnTo>
                  <a:pt x="4777" y="1596"/>
                </a:lnTo>
                <a:lnTo>
                  <a:pt x="4745" y="1635"/>
                </a:lnTo>
                <a:lnTo>
                  <a:pt x="4710" y="1672"/>
                </a:lnTo>
                <a:lnTo>
                  <a:pt x="4671" y="1709"/>
                </a:lnTo>
                <a:lnTo>
                  <a:pt x="4630" y="1744"/>
                </a:lnTo>
                <a:lnTo>
                  <a:pt x="4588" y="1780"/>
                </a:lnTo>
                <a:lnTo>
                  <a:pt x="4540" y="1815"/>
                </a:lnTo>
                <a:lnTo>
                  <a:pt x="4493" y="1850"/>
                </a:lnTo>
                <a:lnTo>
                  <a:pt x="4440" y="1884"/>
                </a:lnTo>
                <a:lnTo>
                  <a:pt x="4385" y="1917"/>
                </a:lnTo>
                <a:lnTo>
                  <a:pt x="4327" y="1951"/>
                </a:lnTo>
                <a:lnTo>
                  <a:pt x="4265" y="1983"/>
                </a:lnTo>
                <a:lnTo>
                  <a:pt x="4201" y="2015"/>
                </a:lnTo>
                <a:lnTo>
                  <a:pt x="4136" y="2045"/>
                </a:lnTo>
                <a:lnTo>
                  <a:pt x="4065" y="2075"/>
                </a:lnTo>
                <a:lnTo>
                  <a:pt x="3993" y="2105"/>
                </a:lnTo>
                <a:lnTo>
                  <a:pt x="3917" y="2133"/>
                </a:lnTo>
                <a:lnTo>
                  <a:pt x="3839" y="2160"/>
                </a:lnTo>
                <a:lnTo>
                  <a:pt x="3758" y="2186"/>
                </a:lnTo>
                <a:lnTo>
                  <a:pt x="3673" y="2213"/>
                </a:lnTo>
                <a:lnTo>
                  <a:pt x="3587" y="2237"/>
                </a:lnTo>
                <a:lnTo>
                  <a:pt x="3496" y="2260"/>
                </a:lnTo>
                <a:lnTo>
                  <a:pt x="1441" y="226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5" name="Freeform 4"/>
          <p:cNvSpPr>
            <a:spLocks/>
          </p:cNvSpPr>
          <p:nvPr/>
        </p:nvSpPr>
        <p:spPr bwMode="auto">
          <a:xfrm>
            <a:off x="987778" y="1447271"/>
            <a:ext cx="6969478" cy="2989792"/>
          </a:xfrm>
          <a:custGeom>
            <a:avLst/>
            <a:gdLst>
              <a:gd name="T0" fmla="*/ 2147483647 w 4939"/>
              <a:gd name="T1" fmla="*/ 2147483647 h 2260"/>
              <a:gd name="T2" fmla="*/ 2147483647 w 4939"/>
              <a:gd name="T3" fmla="*/ 2147483647 h 2260"/>
              <a:gd name="T4" fmla="*/ 2147483647 w 4939"/>
              <a:gd name="T5" fmla="*/ 2147483647 h 2260"/>
              <a:gd name="T6" fmla="*/ 2147483647 w 4939"/>
              <a:gd name="T7" fmla="*/ 2147483647 h 2260"/>
              <a:gd name="T8" fmla="*/ 2147483647 w 4939"/>
              <a:gd name="T9" fmla="*/ 2147483647 h 2260"/>
              <a:gd name="T10" fmla="*/ 2147483647 w 4939"/>
              <a:gd name="T11" fmla="*/ 2147483647 h 2260"/>
              <a:gd name="T12" fmla="*/ 2147483647 w 4939"/>
              <a:gd name="T13" fmla="*/ 2147483647 h 2260"/>
              <a:gd name="T14" fmla="*/ 2147483647 w 4939"/>
              <a:gd name="T15" fmla="*/ 2147483647 h 2260"/>
              <a:gd name="T16" fmla="*/ 2147483647 w 4939"/>
              <a:gd name="T17" fmla="*/ 2147483647 h 2260"/>
              <a:gd name="T18" fmla="*/ 2147483647 w 4939"/>
              <a:gd name="T19" fmla="*/ 2147483647 h 2260"/>
              <a:gd name="T20" fmla="*/ 0 w 4939"/>
              <a:gd name="T21" fmla="*/ 2147483647 h 2260"/>
              <a:gd name="T22" fmla="*/ 2147483647 w 4939"/>
              <a:gd name="T23" fmla="*/ 2147483647 h 2260"/>
              <a:gd name="T24" fmla="*/ 2147483647 w 4939"/>
              <a:gd name="T25" fmla="*/ 2147483647 h 2260"/>
              <a:gd name="T26" fmla="*/ 2147483647 w 4939"/>
              <a:gd name="T27" fmla="*/ 2147483647 h 2260"/>
              <a:gd name="T28" fmla="*/ 2147483647 w 4939"/>
              <a:gd name="T29" fmla="*/ 2147483647 h 2260"/>
              <a:gd name="T30" fmla="*/ 2147483647 w 4939"/>
              <a:gd name="T31" fmla="*/ 2147483647 h 2260"/>
              <a:gd name="T32" fmla="*/ 2147483647 w 4939"/>
              <a:gd name="T33" fmla="*/ 2147483647 h 2260"/>
              <a:gd name="T34" fmla="*/ 2147483647 w 4939"/>
              <a:gd name="T35" fmla="*/ 2147483647 h 2260"/>
              <a:gd name="T36" fmla="*/ 2147483647 w 4939"/>
              <a:gd name="T37" fmla="*/ 2147483647 h 2260"/>
              <a:gd name="T38" fmla="*/ 2147483647 w 4939"/>
              <a:gd name="T39" fmla="*/ 2147483647 h 2260"/>
              <a:gd name="T40" fmla="*/ 2147483647 w 4939"/>
              <a:gd name="T41" fmla="*/ 2147483647 h 2260"/>
              <a:gd name="T42" fmla="*/ 2147483647 w 4939"/>
              <a:gd name="T43" fmla="*/ 0 h 2260"/>
              <a:gd name="T44" fmla="*/ 2147483647 w 4939"/>
              <a:gd name="T45" fmla="*/ 2147483647 h 2260"/>
              <a:gd name="T46" fmla="*/ 2147483647 w 4939"/>
              <a:gd name="T47" fmla="*/ 2147483647 h 2260"/>
              <a:gd name="T48" fmla="*/ 2147483647 w 4939"/>
              <a:gd name="T49" fmla="*/ 2147483647 h 2260"/>
              <a:gd name="T50" fmla="*/ 2147483647 w 4939"/>
              <a:gd name="T51" fmla="*/ 2147483647 h 2260"/>
              <a:gd name="T52" fmla="*/ 2147483647 w 4939"/>
              <a:gd name="T53" fmla="*/ 2147483647 h 2260"/>
              <a:gd name="T54" fmla="*/ 2147483647 w 4939"/>
              <a:gd name="T55" fmla="*/ 2147483647 h 2260"/>
              <a:gd name="T56" fmla="*/ 2147483647 w 4939"/>
              <a:gd name="T57" fmla="*/ 2147483647 h 2260"/>
              <a:gd name="T58" fmla="*/ 2147483647 w 4939"/>
              <a:gd name="T59" fmla="*/ 2147483647 h 2260"/>
              <a:gd name="T60" fmla="*/ 2147483647 w 4939"/>
              <a:gd name="T61" fmla="*/ 2147483647 h 2260"/>
              <a:gd name="T62" fmla="*/ 2147483647 w 4939"/>
              <a:gd name="T63" fmla="*/ 2147483647 h 2260"/>
              <a:gd name="T64" fmla="*/ 2147483647 w 4939"/>
              <a:gd name="T65" fmla="*/ 2147483647 h 2260"/>
              <a:gd name="T66" fmla="*/ 2147483647 w 4939"/>
              <a:gd name="T67" fmla="*/ 2147483647 h 2260"/>
              <a:gd name="T68" fmla="*/ 2147483647 w 4939"/>
              <a:gd name="T69" fmla="*/ 2147483647 h 2260"/>
              <a:gd name="T70" fmla="*/ 2147483647 w 4939"/>
              <a:gd name="T71" fmla="*/ 2147483647 h 2260"/>
              <a:gd name="T72" fmla="*/ 2147483647 w 4939"/>
              <a:gd name="T73" fmla="*/ 2147483647 h 2260"/>
              <a:gd name="T74" fmla="*/ 2147483647 w 4939"/>
              <a:gd name="T75" fmla="*/ 2147483647 h 2260"/>
              <a:gd name="T76" fmla="*/ 2147483647 w 4939"/>
              <a:gd name="T77" fmla="*/ 2147483647 h 2260"/>
              <a:gd name="T78" fmla="*/ 2147483647 w 4939"/>
              <a:gd name="T79" fmla="*/ 2147483647 h 2260"/>
              <a:gd name="T80" fmla="*/ 2147483647 w 4939"/>
              <a:gd name="T81" fmla="*/ 2147483647 h 2260"/>
              <a:gd name="T82" fmla="*/ 2147483647 w 4939"/>
              <a:gd name="T83" fmla="*/ 2147483647 h 2260"/>
              <a:gd name="T84" fmla="*/ 2147483647 w 4939"/>
              <a:gd name="T85" fmla="*/ 2147483647 h 2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39"/>
              <a:gd name="T130" fmla="*/ 0 h 2260"/>
              <a:gd name="T131" fmla="*/ 4939 w 4939"/>
              <a:gd name="T132" fmla="*/ 2260 h 2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39" h="2260">
                <a:moveTo>
                  <a:pt x="1441" y="2260"/>
                </a:moveTo>
                <a:lnTo>
                  <a:pt x="1351" y="2237"/>
                </a:lnTo>
                <a:lnTo>
                  <a:pt x="1264" y="2213"/>
                </a:lnTo>
                <a:lnTo>
                  <a:pt x="1181" y="2186"/>
                </a:lnTo>
                <a:lnTo>
                  <a:pt x="1100" y="2160"/>
                </a:lnTo>
                <a:lnTo>
                  <a:pt x="1020" y="2133"/>
                </a:lnTo>
                <a:lnTo>
                  <a:pt x="946" y="2105"/>
                </a:lnTo>
                <a:lnTo>
                  <a:pt x="874" y="2075"/>
                </a:lnTo>
                <a:lnTo>
                  <a:pt x="803" y="2045"/>
                </a:lnTo>
                <a:lnTo>
                  <a:pt x="736" y="2015"/>
                </a:lnTo>
                <a:lnTo>
                  <a:pt x="673" y="1983"/>
                </a:lnTo>
                <a:lnTo>
                  <a:pt x="612" y="1951"/>
                </a:lnTo>
                <a:lnTo>
                  <a:pt x="554" y="1917"/>
                </a:lnTo>
                <a:lnTo>
                  <a:pt x="499" y="1884"/>
                </a:lnTo>
                <a:lnTo>
                  <a:pt x="446" y="1850"/>
                </a:lnTo>
                <a:lnTo>
                  <a:pt x="397" y="1815"/>
                </a:lnTo>
                <a:lnTo>
                  <a:pt x="351" y="1780"/>
                </a:lnTo>
                <a:lnTo>
                  <a:pt x="307" y="1744"/>
                </a:lnTo>
                <a:lnTo>
                  <a:pt x="266" y="1709"/>
                </a:lnTo>
                <a:lnTo>
                  <a:pt x="229" y="1672"/>
                </a:lnTo>
                <a:lnTo>
                  <a:pt x="194" y="1635"/>
                </a:lnTo>
                <a:lnTo>
                  <a:pt x="162" y="1596"/>
                </a:lnTo>
                <a:lnTo>
                  <a:pt x="134" y="1559"/>
                </a:lnTo>
                <a:lnTo>
                  <a:pt x="107" y="1520"/>
                </a:lnTo>
                <a:lnTo>
                  <a:pt x="84" y="1481"/>
                </a:lnTo>
                <a:lnTo>
                  <a:pt x="63" y="1442"/>
                </a:lnTo>
                <a:lnTo>
                  <a:pt x="46" y="1401"/>
                </a:lnTo>
                <a:lnTo>
                  <a:pt x="31" y="1363"/>
                </a:lnTo>
                <a:lnTo>
                  <a:pt x="19" y="1322"/>
                </a:lnTo>
                <a:lnTo>
                  <a:pt x="10" y="1283"/>
                </a:lnTo>
                <a:lnTo>
                  <a:pt x="3" y="1242"/>
                </a:lnTo>
                <a:lnTo>
                  <a:pt x="0" y="1202"/>
                </a:lnTo>
                <a:lnTo>
                  <a:pt x="0" y="1161"/>
                </a:lnTo>
                <a:lnTo>
                  <a:pt x="1" y="1120"/>
                </a:lnTo>
                <a:lnTo>
                  <a:pt x="7" y="1082"/>
                </a:lnTo>
                <a:lnTo>
                  <a:pt x="16" y="1041"/>
                </a:lnTo>
                <a:lnTo>
                  <a:pt x="26" y="1000"/>
                </a:lnTo>
                <a:lnTo>
                  <a:pt x="40" y="960"/>
                </a:lnTo>
                <a:lnTo>
                  <a:pt x="56" y="919"/>
                </a:lnTo>
                <a:lnTo>
                  <a:pt x="76" y="878"/>
                </a:lnTo>
                <a:lnTo>
                  <a:pt x="99" y="839"/>
                </a:lnTo>
                <a:lnTo>
                  <a:pt x="123" y="799"/>
                </a:lnTo>
                <a:lnTo>
                  <a:pt x="152" y="760"/>
                </a:lnTo>
                <a:lnTo>
                  <a:pt x="182" y="719"/>
                </a:lnTo>
                <a:lnTo>
                  <a:pt x="215" y="680"/>
                </a:lnTo>
                <a:lnTo>
                  <a:pt x="252" y="641"/>
                </a:lnTo>
                <a:lnTo>
                  <a:pt x="291" y="603"/>
                </a:lnTo>
                <a:lnTo>
                  <a:pt x="333" y="566"/>
                </a:lnTo>
                <a:lnTo>
                  <a:pt x="378" y="527"/>
                </a:lnTo>
                <a:lnTo>
                  <a:pt x="425" y="490"/>
                </a:lnTo>
                <a:lnTo>
                  <a:pt x="476" y="452"/>
                </a:lnTo>
                <a:lnTo>
                  <a:pt x="529" y="417"/>
                </a:lnTo>
                <a:lnTo>
                  <a:pt x="586" y="380"/>
                </a:lnTo>
                <a:lnTo>
                  <a:pt x="644" y="345"/>
                </a:lnTo>
                <a:lnTo>
                  <a:pt x="706" y="311"/>
                </a:lnTo>
                <a:lnTo>
                  <a:pt x="770" y="276"/>
                </a:lnTo>
                <a:lnTo>
                  <a:pt x="839" y="242"/>
                </a:lnTo>
                <a:lnTo>
                  <a:pt x="907" y="210"/>
                </a:lnTo>
                <a:lnTo>
                  <a:pt x="980" y="177"/>
                </a:lnTo>
                <a:lnTo>
                  <a:pt x="1056" y="147"/>
                </a:lnTo>
                <a:lnTo>
                  <a:pt x="1135" y="115"/>
                </a:lnTo>
                <a:lnTo>
                  <a:pt x="1216" y="85"/>
                </a:lnTo>
                <a:lnTo>
                  <a:pt x="1299" y="57"/>
                </a:lnTo>
                <a:lnTo>
                  <a:pt x="1388" y="28"/>
                </a:lnTo>
                <a:lnTo>
                  <a:pt x="1476" y="0"/>
                </a:lnTo>
                <a:lnTo>
                  <a:pt x="3463" y="0"/>
                </a:lnTo>
                <a:lnTo>
                  <a:pt x="3551" y="28"/>
                </a:lnTo>
                <a:lnTo>
                  <a:pt x="3640" y="57"/>
                </a:lnTo>
                <a:lnTo>
                  <a:pt x="3723" y="85"/>
                </a:lnTo>
                <a:lnTo>
                  <a:pt x="3804" y="115"/>
                </a:lnTo>
                <a:lnTo>
                  <a:pt x="3883" y="147"/>
                </a:lnTo>
                <a:lnTo>
                  <a:pt x="3957" y="177"/>
                </a:lnTo>
                <a:lnTo>
                  <a:pt x="4032" y="210"/>
                </a:lnTo>
                <a:lnTo>
                  <a:pt x="4100" y="242"/>
                </a:lnTo>
                <a:lnTo>
                  <a:pt x="4169" y="276"/>
                </a:lnTo>
                <a:lnTo>
                  <a:pt x="4233" y="311"/>
                </a:lnTo>
                <a:lnTo>
                  <a:pt x="4295" y="345"/>
                </a:lnTo>
                <a:lnTo>
                  <a:pt x="4353" y="380"/>
                </a:lnTo>
                <a:lnTo>
                  <a:pt x="4410" y="417"/>
                </a:lnTo>
                <a:lnTo>
                  <a:pt x="4463" y="452"/>
                </a:lnTo>
                <a:lnTo>
                  <a:pt x="4514" y="490"/>
                </a:lnTo>
                <a:lnTo>
                  <a:pt x="4561" y="527"/>
                </a:lnTo>
                <a:lnTo>
                  <a:pt x="4606" y="566"/>
                </a:lnTo>
                <a:lnTo>
                  <a:pt x="4648" y="603"/>
                </a:lnTo>
                <a:lnTo>
                  <a:pt x="4687" y="641"/>
                </a:lnTo>
                <a:lnTo>
                  <a:pt x="4724" y="680"/>
                </a:lnTo>
                <a:lnTo>
                  <a:pt x="4757" y="719"/>
                </a:lnTo>
                <a:lnTo>
                  <a:pt x="4787" y="760"/>
                </a:lnTo>
                <a:lnTo>
                  <a:pt x="4816" y="799"/>
                </a:lnTo>
                <a:lnTo>
                  <a:pt x="4840" y="839"/>
                </a:lnTo>
                <a:lnTo>
                  <a:pt x="4863" y="878"/>
                </a:lnTo>
                <a:lnTo>
                  <a:pt x="4883" y="919"/>
                </a:lnTo>
                <a:lnTo>
                  <a:pt x="4899" y="960"/>
                </a:lnTo>
                <a:lnTo>
                  <a:pt x="4913" y="1000"/>
                </a:lnTo>
                <a:lnTo>
                  <a:pt x="4923" y="1041"/>
                </a:lnTo>
                <a:lnTo>
                  <a:pt x="4932" y="1082"/>
                </a:lnTo>
                <a:lnTo>
                  <a:pt x="4938" y="1120"/>
                </a:lnTo>
                <a:lnTo>
                  <a:pt x="4939" y="1161"/>
                </a:lnTo>
                <a:lnTo>
                  <a:pt x="4939" y="1202"/>
                </a:lnTo>
                <a:lnTo>
                  <a:pt x="4936" y="1242"/>
                </a:lnTo>
                <a:lnTo>
                  <a:pt x="4929" y="1283"/>
                </a:lnTo>
                <a:lnTo>
                  <a:pt x="4920" y="1322"/>
                </a:lnTo>
                <a:lnTo>
                  <a:pt x="4908" y="1363"/>
                </a:lnTo>
                <a:lnTo>
                  <a:pt x="4893" y="1401"/>
                </a:lnTo>
                <a:lnTo>
                  <a:pt x="4876" y="1442"/>
                </a:lnTo>
                <a:lnTo>
                  <a:pt x="4855" y="1481"/>
                </a:lnTo>
                <a:lnTo>
                  <a:pt x="4832" y="1520"/>
                </a:lnTo>
                <a:lnTo>
                  <a:pt x="4805" y="1559"/>
                </a:lnTo>
                <a:lnTo>
                  <a:pt x="4777" y="1596"/>
                </a:lnTo>
                <a:lnTo>
                  <a:pt x="4745" y="1635"/>
                </a:lnTo>
                <a:lnTo>
                  <a:pt x="4710" y="1672"/>
                </a:lnTo>
                <a:lnTo>
                  <a:pt x="4671" y="1709"/>
                </a:lnTo>
                <a:lnTo>
                  <a:pt x="4630" y="1744"/>
                </a:lnTo>
                <a:lnTo>
                  <a:pt x="4588" y="1780"/>
                </a:lnTo>
                <a:lnTo>
                  <a:pt x="4540" y="1815"/>
                </a:lnTo>
                <a:lnTo>
                  <a:pt x="4493" y="1850"/>
                </a:lnTo>
                <a:lnTo>
                  <a:pt x="4440" y="1884"/>
                </a:lnTo>
                <a:lnTo>
                  <a:pt x="4385" y="1917"/>
                </a:lnTo>
                <a:lnTo>
                  <a:pt x="4327" y="1951"/>
                </a:lnTo>
                <a:lnTo>
                  <a:pt x="4265" y="1983"/>
                </a:lnTo>
                <a:lnTo>
                  <a:pt x="4201" y="2015"/>
                </a:lnTo>
                <a:lnTo>
                  <a:pt x="4136" y="2045"/>
                </a:lnTo>
                <a:lnTo>
                  <a:pt x="4065" y="2075"/>
                </a:lnTo>
                <a:lnTo>
                  <a:pt x="3993" y="2105"/>
                </a:lnTo>
                <a:lnTo>
                  <a:pt x="3917" y="2133"/>
                </a:lnTo>
                <a:lnTo>
                  <a:pt x="3839" y="2160"/>
                </a:lnTo>
                <a:lnTo>
                  <a:pt x="3758" y="2186"/>
                </a:lnTo>
                <a:lnTo>
                  <a:pt x="3673" y="2213"/>
                </a:lnTo>
                <a:lnTo>
                  <a:pt x="3587" y="2237"/>
                </a:lnTo>
                <a:lnTo>
                  <a:pt x="3496" y="2260"/>
                </a:lnTo>
                <a:lnTo>
                  <a:pt x="1441" y="2260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6" name="Freeform 5"/>
          <p:cNvSpPr>
            <a:spLocks noEditPoints="1"/>
          </p:cNvSpPr>
          <p:nvPr/>
        </p:nvSpPr>
        <p:spPr bwMode="auto">
          <a:xfrm>
            <a:off x="2532945" y="1559720"/>
            <a:ext cx="4913489" cy="2879989"/>
          </a:xfrm>
          <a:custGeom>
            <a:avLst/>
            <a:gdLst>
              <a:gd name="T0" fmla="*/ 2147483647 w 3482"/>
              <a:gd name="T1" fmla="*/ 2147483647 h 2177"/>
              <a:gd name="T2" fmla="*/ 2147483647 w 3482"/>
              <a:gd name="T3" fmla="*/ 2147483647 h 2177"/>
              <a:gd name="T4" fmla="*/ 2147483647 w 3482"/>
              <a:gd name="T5" fmla="*/ 2147483647 h 2177"/>
              <a:gd name="T6" fmla="*/ 2147483647 w 3482"/>
              <a:gd name="T7" fmla="*/ 2147483647 h 2177"/>
              <a:gd name="T8" fmla="*/ 2147483647 w 3482"/>
              <a:gd name="T9" fmla="*/ 2147483647 h 2177"/>
              <a:gd name="T10" fmla="*/ 2147483647 w 3482"/>
              <a:gd name="T11" fmla="*/ 2147483647 h 2177"/>
              <a:gd name="T12" fmla="*/ 2147483647 w 3482"/>
              <a:gd name="T13" fmla="*/ 2147483647 h 2177"/>
              <a:gd name="T14" fmla="*/ 2147483647 w 3482"/>
              <a:gd name="T15" fmla="*/ 2147483647 h 2177"/>
              <a:gd name="T16" fmla="*/ 2147483647 w 3482"/>
              <a:gd name="T17" fmla="*/ 2147483647 h 2177"/>
              <a:gd name="T18" fmla="*/ 2147483647 w 3482"/>
              <a:gd name="T19" fmla="*/ 2147483647 h 2177"/>
              <a:gd name="T20" fmla="*/ 2147483647 w 3482"/>
              <a:gd name="T21" fmla="*/ 2147483647 h 2177"/>
              <a:gd name="T22" fmla="*/ 2147483647 w 3482"/>
              <a:gd name="T23" fmla="*/ 2147483647 h 2177"/>
              <a:gd name="T24" fmla="*/ 2147483647 w 3482"/>
              <a:gd name="T25" fmla="*/ 2147483647 h 2177"/>
              <a:gd name="T26" fmla="*/ 2147483647 w 3482"/>
              <a:gd name="T27" fmla="*/ 2147483647 h 2177"/>
              <a:gd name="T28" fmla="*/ 2147483647 w 3482"/>
              <a:gd name="T29" fmla="*/ 2147483647 h 2177"/>
              <a:gd name="T30" fmla="*/ 2147483647 w 3482"/>
              <a:gd name="T31" fmla="*/ 2147483647 h 2177"/>
              <a:gd name="T32" fmla="*/ 2147483647 w 3482"/>
              <a:gd name="T33" fmla="*/ 2147483647 h 2177"/>
              <a:gd name="T34" fmla="*/ 2147483647 w 3482"/>
              <a:gd name="T35" fmla="*/ 2147483647 h 2177"/>
              <a:gd name="T36" fmla="*/ 2147483647 w 3482"/>
              <a:gd name="T37" fmla="*/ 2147483647 h 2177"/>
              <a:gd name="T38" fmla="*/ 2147483647 w 3482"/>
              <a:gd name="T39" fmla="*/ 2147483647 h 2177"/>
              <a:gd name="T40" fmla="*/ 2147483647 w 3482"/>
              <a:gd name="T41" fmla="*/ 2147483647 h 2177"/>
              <a:gd name="T42" fmla="*/ 2147483647 w 3482"/>
              <a:gd name="T43" fmla="*/ 2147483647 h 2177"/>
              <a:gd name="T44" fmla="*/ 2147483647 w 3482"/>
              <a:gd name="T45" fmla="*/ 2147483647 h 2177"/>
              <a:gd name="T46" fmla="*/ 2147483647 w 3482"/>
              <a:gd name="T47" fmla="*/ 2147483647 h 2177"/>
              <a:gd name="T48" fmla="*/ 2147483647 w 3482"/>
              <a:gd name="T49" fmla="*/ 2147483647 h 2177"/>
              <a:gd name="T50" fmla="*/ 2147483647 w 3482"/>
              <a:gd name="T51" fmla="*/ 2147483647 h 2177"/>
              <a:gd name="T52" fmla="*/ 2147483647 w 3482"/>
              <a:gd name="T53" fmla="*/ 2147483647 h 2177"/>
              <a:gd name="T54" fmla="*/ 2147483647 w 3482"/>
              <a:gd name="T55" fmla="*/ 2147483647 h 2177"/>
              <a:gd name="T56" fmla="*/ 2147483647 w 3482"/>
              <a:gd name="T57" fmla="*/ 2147483647 h 2177"/>
              <a:gd name="T58" fmla="*/ 2147483647 w 3482"/>
              <a:gd name="T59" fmla="*/ 2147483647 h 2177"/>
              <a:gd name="T60" fmla="*/ 2147483647 w 3482"/>
              <a:gd name="T61" fmla="*/ 2147483647 h 2177"/>
              <a:gd name="T62" fmla="*/ 2147483647 w 3482"/>
              <a:gd name="T63" fmla="*/ 2147483647 h 2177"/>
              <a:gd name="T64" fmla="*/ 2147483647 w 3482"/>
              <a:gd name="T65" fmla="*/ 2147483647 h 2177"/>
              <a:gd name="T66" fmla="*/ 2147483647 w 3482"/>
              <a:gd name="T67" fmla="*/ 2147483647 h 2177"/>
              <a:gd name="T68" fmla="*/ 2147483647 w 3482"/>
              <a:gd name="T69" fmla="*/ 2147483647 h 2177"/>
              <a:gd name="T70" fmla="*/ 2147483647 w 3482"/>
              <a:gd name="T71" fmla="*/ 2147483647 h 2177"/>
              <a:gd name="T72" fmla="*/ 2147483647 w 3482"/>
              <a:gd name="T73" fmla="*/ 2147483647 h 2177"/>
              <a:gd name="T74" fmla="*/ 2147483647 w 3482"/>
              <a:gd name="T75" fmla="*/ 2147483647 h 2177"/>
              <a:gd name="T76" fmla="*/ 2147483647 w 3482"/>
              <a:gd name="T77" fmla="*/ 2147483647 h 2177"/>
              <a:gd name="T78" fmla="*/ 2147483647 w 3482"/>
              <a:gd name="T79" fmla="*/ 2147483647 h 2177"/>
              <a:gd name="T80" fmla="*/ 2147483647 w 3482"/>
              <a:gd name="T81" fmla="*/ 2147483647 h 2177"/>
              <a:gd name="T82" fmla="*/ 2147483647 w 3482"/>
              <a:gd name="T83" fmla="*/ 2147483647 h 2177"/>
              <a:gd name="T84" fmla="*/ 2147483647 w 3482"/>
              <a:gd name="T85" fmla="*/ 2147483647 h 2177"/>
              <a:gd name="T86" fmla="*/ 2147483647 w 3482"/>
              <a:gd name="T87" fmla="*/ 2147483647 h 2177"/>
              <a:gd name="T88" fmla="*/ 2147483647 w 3482"/>
              <a:gd name="T89" fmla="*/ 2147483647 h 2177"/>
              <a:gd name="T90" fmla="*/ 2147483647 w 3482"/>
              <a:gd name="T91" fmla="*/ 2147483647 h 2177"/>
              <a:gd name="T92" fmla="*/ 2147483647 w 3482"/>
              <a:gd name="T93" fmla="*/ 2147483647 h 2177"/>
              <a:gd name="T94" fmla="*/ 2147483647 w 3482"/>
              <a:gd name="T95" fmla="*/ 2147483647 h 2177"/>
              <a:gd name="T96" fmla="*/ 2147483647 w 3482"/>
              <a:gd name="T97" fmla="*/ 2147483647 h 2177"/>
              <a:gd name="T98" fmla="*/ 2147483647 w 3482"/>
              <a:gd name="T99" fmla="*/ 2147483647 h 2177"/>
              <a:gd name="T100" fmla="*/ 2147483647 w 3482"/>
              <a:gd name="T101" fmla="*/ 2147483647 h 2177"/>
              <a:gd name="T102" fmla="*/ 2147483647 w 3482"/>
              <a:gd name="T103" fmla="*/ 2147483647 h 2177"/>
              <a:gd name="T104" fmla="*/ 2147483647 w 3482"/>
              <a:gd name="T105" fmla="*/ 2147483647 h 2177"/>
              <a:gd name="T106" fmla="*/ 2147483647 w 3482"/>
              <a:gd name="T107" fmla="*/ 2147483647 h 2177"/>
              <a:gd name="T108" fmla="*/ 2147483647 w 3482"/>
              <a:gd name="T109" fmla="*/ 2147483647 h 2177"/>
              <a:gd name="T110" fmla="*/ 2147483647 w 3482"/>
              <a:gd name="T111" fmla="*/ 2147483647 h 2177"/>
              <a:gd name="T112" fmla="*/ 2147483647 w 3482"/>
              <a:gd name="T113" fmla="*/ 2147483647 h 2177"/>
              <a:gd name="T114" fmla="*/ 2147483647 w 3482"/>
              <a:gd name="T115" fmla="*/ 2147483647 h 2177"/>
              <a:gd name="T116" fmla="*/ 2147483647 w 3482"/>
              <a:gd name="T117" fmla="*/ 2147483647 h 2177"/>
              <a:gd name="T118" fmla="*/ 2147483647 w 3482"/>
              <a:gd name="T119" fmla="*/ 2147483647 h 2177"/>
              <a:gd name="T120" fmla="*/ 2147483647 w 3482"/>
              <a:gd name="T121" fmla="*/ 2147483647 h 2177"/>
              <a:gd name="T122" fmla="*/ 2147483647 w 3482"/>
              <a:gd name="T123" fmla="*/ 2147483647 h 2177"/>
              <a:gd name="T124" fmla="*/ 2147483647 w 3482"/>
              <a:gd name="T125" fmla="*/ 2147483647 h 217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82"/>
              <a:gd name="T190" fmla="*/ 0 h 2177"/>
              <a:gd name="T191" fmla="*/ 3482 w 3482"/>
              <a:gd name="T192" fmla="*/ 2177 h 217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82" h="2177">
                <a:moveTo>
                  <a:pt x="2645" y="2108"/>
                </a:moveTo>
                <a:lnTo>
                  <a:pt x="2635" y="2106"/>
                </a:lnTo>
                <a:lnTo>
                  <a:pt x="2628" y="2105"/>
                </a:lnTo>
                <a:lnTo>
                  <a:pt x="2622" y="2105"/>
                </a:lnTo>
                <a:lnTo>
                  <a:pt x="2619" y="2106"/>
                </a:lnTo>
                <a:lnTo>
                  <a:pt x="2617" y="2108"/>
                </a:lnTo>
                <a:lnTo>
                  <a:pt x="2612" y="2110"/>
                </a:lnTo>
                <a:lnTo>
                  <a:pt x="2605" y="2112"/>
                </a:lnTo>
                <a:lnTo>
                  <a:pt x="2594" y="2112"/>
                </a:lnTo>
                <a:lnTo>
                  <a:pt x="2590" y="2108"/>
                </a:lnTo>
                <a:lnTo>
                  <a:pt x="2587" y="2101"/>
                </a:lnTo>
                <a:lnTo>
                  <a:pt x="2582" y="2096"/>
                </a:lnTo>
                <a:lnTo>
                  <a:pt x="2578" y="2089"/>
                </a:lnTo>
                <a:lnTo>
                  <a:pt x="2575" y="2082"/>
                </a:lnTo>
                <a:lnTo>
                  <a:pt x="2571" y="2075"/>
                </a:lnTo>
                <a:lnTo>
                  <a:pt x="2569" y="2069"/>
                </a:lnTo>
                <a:lnTo>
                  <a:pt x="2567" y="2066"/>
                </a:lnTo>
                <a:lnTo>
                  <a:pt x="2578" y="2062"/>
                </a:lnTo>
                <a:lnTo>
                  <a:pt x="2587" y="2057"/>
                </a:lnTo>
                <a:lnTo>
                  <a:pt x="2598" y="2052"/>
                </a:lnTo>
                <a:lnTo>
                  <a:pt x="2608" y="2044"/>
                </a:lnTo>
                <a:lnTo>
                  <a:pt x="2617" y="2037"/>
                </a:lnTo>
                <a:lnTo>
                  <a:pt x="2628" y="2029"/>
                </a:lnTo>
                <a:lnTo>
                  <a:pt x="2636" y="2020"/>
                </a:lnTo>
                <a:lnTo>
                  <a:pt x="2647" y="2011"/>
                </a:lnTo>
                <a:lnTo>
                  <a:pt x="2652" y="2011"/>
                </a:lnTo>
                <a:lnTo>
                  <a:pt x="2658" y="2011"/>
                </a:lnTo>
                <a:lnTo>
                  <a:pt x="2663" y="2013"/>
                </a:lnTo>
                <a:lnTo>
                  <a:pt x="2668" y="2014"/>
                </a:lnTo>
                <a:lnTo>
                  <a:pt x="2672" y="2016"/>
                </a:lnTo>
                <a:lnTo>
                  <a:pt x="2677" y="2018"/>
                </a:lnTo>
                <a:lnTo>
                  <a:pt x="2682" y="2018"/>
                </a:lnTo>
                <a:lnTo>
                  <a:pt x="2689" y="2018"/>
                </a:lnTo>
                <a:lnTo>
                  <a:pt x="2700" y="2009"/>
                </a:lnTo>
                <a:lnTo>
                  <a:pt x="2712" y="2000"/>
                </a:lnTo>
                <a:lnTo>
                  <a:pt x="2725" y="1993"/>
                </a:lnTo>
                <a:lnTo>
                  <a:pt x="2737" y="1986"/>
                </a:lnTo>
                <a:lnTo>
                  <a:pt x="2749" y="1979"/>
                </a:lnTo>
                <a:lnTo>
                  <a:pt x="2764" y="1972"/>
                </a:lnTo>
                <a:lnTo>
                  <a:pt x="2774" y="1963"/>
                </a:lnTo>
                <a:lnTo>
                  <a:pt x="2785" y="1954"/>
                </a:lnTo>
                <a:lnTo>
                  <a:pt x="2788" y="1954"/>
                </a:lnTo>
                <a:lnTo>
                  <a:pt x="2794" y="1956"/>
                </a:lnTo>
                <a:lnTo>
                  <a:pt x="2797" y="1960"/>
                </a:lnTo>
                <a:lnTo>
                  <a:pt x="2802" y="1963"/>
                </a:lnTo>
                <a:lnTo>
                  <a:pt x="2808" y="1967"/>
                </a:lnTo>
                <a:lnTo>
                  <a:pt x="2811" y="1970"/>
                </a:lnTo>
                <a:lnTo>
                  <a:pt x="2817" y="1972"/>
                </a:lnTo>
                <a:lnTo>
                  <a:pt x="2820" y="1972"/>
                </a:lnTo>
                <a:lnTo>
                  <a:pt x="2824" y="1965"/>
                </a:lnTo>
                <a:lnTo>
                  <a:pt x="2825" y="1960"/>
                </a:lnTo>
                <a:lnTo>
                  <a:pt x="2825" y="1954"/>
                </a:lnTo>
                <a:lnTo>
                  <a:pt x="2825" y="1949"/>
                </a:lnTo>
                <a:lnTo>
                  <a:pt x="2824" y="1944"/>
                </a:lnTo>
                <a:lnTo>
                  <a:pt x="2822" y="1938"/>
                </a:lnTo>
                <a:lnTo>
                  <a:pt x="2817" y="1933"/>
                </a:lnTo>
                <a:lnTo>
                  <a:pt x="2811" y="1926"/>
                </a:lnTo>
                <a:lnTo>
                  <a:pt x="2758" y="1926"/>
                </a:lnTo>
                <a:lnTo>
                  <a:pt x="2741" y="1907"/>
                </a:lnTo>
                <a:lnTo>
                  <a:pt x="2739" y="1908"/>
                </a:lnTo>
                <a:lnTo>
                  <a:pt x="2735" y="1908"/>
                </a:lnTo>
                <a:lnTo>
                  <a:pt x="2732" y="1910"/>
                </a:lnTo>
                <a:lnTo>
                  <a:pt x="2728" y="1912"/>
                </a:lnTo>
                <a:lnTo>
                  <a:pt x="2725" y="1914"/>
                </a:lnTo>
                <a:lnTo>
                  <a:pt x="2721" y="1915"/>
                </a:lnTo>
                <a:lnTo>
                  <a:pt x="2719" y="1915"/>
                </a:lnTo>
                <a:lnTo>
                  <a:pt x="2716" y="1917"/>
                </a:lnTo>
                <a:lnTo>
                  <a:pt x="2698" y="1898"/>
                </a:lnTo>
                <a:lnTo>
                  <a:pt x="2686" y="1898"/>
                </a:lnTo>
                <a:lnTo>
                  <a:pt x="2672" y="1898"/>
                </a:lnTo>
                <a:lnTo>
                  <a:pt x="2659" y="1898"/>
                </a:lnTo>
                <a:lnTo>
                  <a:pt x="2647" y="1894"/>
                </a:lnTo>
                <a:lnTo>
                  <a:pt x="2635" y="1891"/>
                </a:lnTo>
                <a:lnTo>
                  <a:pt x="2624" y="1887"/>
                </a:lnTo>
                <a:lnTo>
                  <a:pt x="2613" y="1880"/>
                </a:lnTo>
                <a:lnTo>
                  <a:pt x="2603" y="1870"/>
                </a:lnTo>
                <a:lnTo>
                  <a:pt x="2585" y="1875"/>
                </a:lnTo>
                <a:lnTo>
                  <a:pt x="2566" y="1878"/>
                </a:lnTo>
                <a:lnTo>
                  <a:pt x="2543" y="1880"/>
                </a:lnTo>
                <a:lnTo>
                  <a:pt x="2520" y="1880"/>
                </a:lnTo>
                <a:lnTo>
                  <a:pt x="2497" y="1880"/>
                </a:lnTo>
                <a:lnTo>
                  <a:pt x="2476" y="1880"/>
                </a:lnTo>
                <a:lnTo>
                  <a:pt x="2456" y="1884"/>
                </a:lnTo>
                <a:lnTo>
                  <a:pt x="2439" y="1889"/>
                </a:lnTo>
                <a:lnTo>
                  <a:pt x="2433" y="1889"/>
                </a:lnTo>
                <a:lnTo>
                  <a:pt x="2428" y="1885"/>
                </a:lnTo>
                <a:lnTo>
                  <a:pt x="2421" y="1884"/>
                </a:lnTo>
                <a:lnTo>
                  <a:pt x="2414" y="1880"/>
                </a:lnTo>
                <a:lnTo>
                  <a:pt x="2407" y="1877"/>
                </a:lnTo>
                <a:lnTo>
                  <a:pt x="2400" y="1873"/>
                </a:lnTo>
                <a:lnTo>
                  <a:pt x="2393" y="1871"/>
                </a:lnTo>
                <a:lnTo>
                  <a:pt x="2386" y="1870"/>
                </a:lnTo>
                <a:lnTo>
                  <a:pt x="2368" y="1889"/>
                </a:lnTo>
                <a:lnTo>
                  <a:pt x="2318" y="1889"/>
                </a:lnTo>
                <a:lnTo>
                  <a:pt x="2265" y="1887"/>
                </a:lnTo>
                <a:lnTo>
                  <a:pt x="2213" y="1887"/>
                </a:lnTo>
                <a:lnTo>
                  <a:pt x="2160" y="1887"/>
                </a:lnTo>
                <a:lnTo>
                  <a:pt x="2133" y="1889"/>
                </a:lnTo>
                <a:lnTo>
                  <a:pt x="2107" y="1892"/>
                </a:lnTo>
                <a:lnTo>
                  <a:pt x="2082" y="1896"/>
                </a:lnTo>
                <a:lnTo>
                  <a:pt x="2055" y="1901"/>
                </a:lnTo>
                <a:lnTo>
                  <a:pt x="2031" y="1907"/>
                </a:lnTo>
                <a:lnTo>
                  <a:pt x="2006" y="1915"/>
                </a:lnTo>
                <a:lnTo>
                  <a:pt x="1981" y="1924"/>
                </a:lnTo>
                <a:lnTo>
                  <a:pt x="1958" y="1935"/>
                </a:lnTo>
                <a:lnTo>
                  <a:pt x="1956" y="1926"/>
                </a:lnTo>
                <a:lnTo>
                  <a:pt x="1953" y="1921"/>
                </a:lnTo>
                <a:lnTo>
                  <a:pt x="1951" y="1919"/>
                </a:lnTo>
                <a:lnTo>
                  <a:pt x="1949" y="1917"/>
                </a:lnTo>
                <a:lnTo>
                  <a:pt x="1946" y="1915"/>
                </a:lnTo>
                <a:lnTo>
                  <a:pt x="1942" y="1912"/>
                </a:lnTo>
                <a:lnTo>
                  <a:pt x="1939" y="1907"/>
                </a:lnTo>
                <a:lnTo>
                  <a:pt x="1932" y="1898"/>
                </a:lnTo>
                <a:lnTo>
                  <a:pt x="1921" y="1898"/>
                </a:lnTo>
                <a:lnTo>
                  <a:pt x="1911" y="1898"/>
                </a:lnTo>
                <a:lnTo>
                  <a:pt x="1898" y="1900"/>
                </a:lnTo>
                <a:lnTo>
                  <a:pt x="1886" y="1900"/>
                </a:lnTo>
                <a:lnTo>
                  <a:pt x="1873" y="1901"/>
                </a:lnTo>
                <a:lnTo>
                  <a:pt x="1863" y="1901"/>
                </a:lnTo>
                <a:lnTo>
                  <a:pt x="1854" y="1905"/>
                </a:lnTo>
                <a:lnTo>
                  <a:pt x="1845" y="1907"/>
                </a:lnTo>
                <a:lnTo>
                  <a:pt x="1845" y="1903"/>
                </a:lnTo>
                <a:lnTo>
                  <a:pt x="1843" y="1901"/>
                </a:lnTo>
                <a:lnTo>
                  <a:pt x="1843" y="1898"/>
                </a:lnTo>
                <a:lnTo>
                  <a:pt x="1842" y="1894"/>
                </a:lnTo>
                <a:lnTo>
                  <a:pt x="1840" y="1891"/>
                </a:lnTo>
                <a:lnTo>
                  <a:pt x="1838" y="1887"/>
                </a:lnTo>
                <a:lnTo>
                  <a:pt x="1836" y="1884"/>
                </a:lnTo>
                <a:lnTo>
                  <a:pt x="1836" y="1880"/>
                </a:lnTo>
                <a:lnTo>
                  <a:pt x="1785" y="1880"/>
                </a:lnTo>
                <a:lnTo>
                  <a:pt x="1767" y="1898"/>
                </a:lnTo>
                <a:lnTo>
                  <a:pt x="1741" y="1900"/>
                </a:lnTo>
                <a:lnTo>
                  <a:pt x="1713" y="1900"/>
                </a:lnTo>
                <a:lnTo>
                  <a:pt x="1684" y="1903"/>
                </a:lnTo>
                <a:lnTo>
                  <a:pt x="1654" y="1907"/>
                </a:lnTo>
                <a:lnTo>
                  <a:pt x="1626" y="1912"/>
                </a:lnTo>
                <a:lnTo>
                  <a:pt x="1600" y="1917"/>
                </a:lnTo>
                <a:lnTo>
                  <a:pt x="1573" y="1926"/>
                </a:lnTo>
                <a:lnTo>
                  <a:pt x="1548" y="1935"/>
                </a:lnTo>
                <a:lnTo>
                  <a:pt x="1540" y="1931"/>
                </a:lnTo>
                <a:lnTo>
                  <a:pt x="1527" y="1926"/>
                </a:lnTo>
                <a:lnTo>
                  <a:pt x="1515" y="1924"/>
                </a:lnTo>
                <a:lnTo>
                  <a:pt x="1503" y="1923"/>
                </a:lnTo>
                <a:lnTo>
                  <a:pt x="1476" y="1921"/>
                </a:lnTo>
                <a:lnTo>
                  <a:pt x="1448" y="1921"/>
                </a:lnTo>
                <a:lnTo>
                  <a:pt x="1420" y="1921"/>
                </a:lnTo>
                <a:lnTo>
                  <a:pt x="1391" y="1924"/>
                </a:lnTo>
                <a:lnTo>
                  <a:pt x="1365" y="1926"/>
                </a:lnTo>
                <a:lnTo>
                  <a:pt x="1340" y="1926"/>
                </a:lnTo>
                <a:lnTo>
                  <a:pt x="1322" y="1945"/>
                </a:lnTo>
                <a:lnTo>
                  <a:pt x="1308" y="1938"/>
                </a:lnTo>
                <a:lnTo>
                  <a:pt x="1294" y="1935"/>
                </a:lnTo>
                <a:lnTo>
                  <a:pt x="1280" y="1935"/>
                </a:lnTo>
                <a:lnTo>
                  <a:pt x="1266" y="1935"/>
                </a:lnTo>
                <a:lnTo>
                  <a:pt x="1252" y="1937"/>
                </a:lnTo>
                <a:lnTo>
                  <a:pt x="1238" y="1940"/>
                </a:lnTo>
                <a:lnTo>
                  <a:pt x="1225" y="1944"/>
                </a:lnTo>
                <a:lnTo>
                  <a:pt x="1211" y="1949"/>
                </a:lnTo>
                <a:lnTo>
                  <a:pt x="1185" y="1960"/>
                </a:lnTo>
                <a:lnTo>
                  <a:pt x="1158" y="1970"/>
                </a:lnTo>
                <a:lnTo>
                  <a:pt x="1144" y="1976"/>
                </a:lnTo>
                <a:lnTo>
                  <a:pt x="1132" y="1979"/>
                </a:lnTo>
                <a:lnTo>
                  <a:pt x="1118" y="1981"/>
                </a:lnTo>
                <a:lnTo>
                  <a:pt x="1105" y="1983"/>
                </a:lnTo>
                <a:lnTo>
                  <a:pt x="1088" y="1997"/>
                </a:lnTo>
                <a:lnTo>
                  <a:pt x="1070" y="2009"/>
                </a:lnTo>
                <a:lnTo>
                  <a:pt x="1050" y="2020"/>
                </a:lnTo>
                <a:lnTo>
                  <a:pt x="1031" y="2029"/>
                </a:lnTo>
                <a:lnTo>
                  <a:pt x="1012" y="2037"/>
                </a:lnTo>
                <a:lnTo>
                  <a:pt x="992" y="2046"/>
                </a:lnTo>
                <a:lnTo>
                  <a:pt x="974" y="2059"/>
                </a:lnTo>
                <a:lnTo>
                  <a:pt x="957" y="2075"/>
                </a:lnTo>
                <a:lnTo>
                  <a:pt x="941" y="2067"/>
                </a:lnTo>
                <a:lnTo>
                  <a:pt x="921" y="2060"/>
                </a:lnTo>
                <a:lnTo>
                  <a:pt x="902" y="2055"/>
                </a:lnTo>
                <a:lnTo>
                  <a:pt x="883" y="2050"/>
                </a:lnTo>
                <a:lnTo>
                  <a:pt x="861" y="2044"/>
                </a:lnTo>
                <a:lnTo>
                  <a:pt x="840" y="2041"/>
                </a:lnTo>
                <a:lnTo>
                  <a:pt x="821" y="2039"/>
                </a:lnTo>
                <a:lnTo>
                  <a:pt x="801" y="2037"/>
                </a:lnTo>
                <a:lnTo>
                  <a:pt x="784" y="2018"/>
                </a:lnTo>
                <a:lnTo>
                  <a:pt x="784" y="2016"/>
                </a:lnTo>
                <a:lnTo>
                  <a:pt x="784" y="2013"/>
                </a:lnTo>
                <a:lnTo>
                  <a:pt x="786" y="2009"/>
                </a:lnTo>
                <a:lnTo>
                  <a:pt x="787" y="2006"/>
                </a:lnTo>
                <a:lnTo>
                  <a:pt x="789" y="2002"/>
                </a:lnTo>
                <a:lnTo>
                  <a:pt x="791" y="1999"/>
                </a:lnTo>
                <a:lnTo>
                  <a:pt x="791" y="1995"/>
                </a:lnTo>
                <a:lnTo>
                  <a:pt x="791" y="1991"/>
                </a:lnTo>
                <a:lnTo>
                  <a:pt x="786" y="1984"/>
                </a:lnTo>
                <a:lnTo>
                  <a:pt x="778" y="1976"/>
                </a:lnTo>
                <a:lnTo>
                  <a:pt x="771" y="1968"/>
                </a:lnTo>
                <a:lnTo>
                  <a:pt x="764" y="1961"/>
                </a:lnTo>
                <a:lnTo>
                  <a:pt x="757" y="1954"/>
                </a:lnTo>
                <a:lnTo>
                  <a:pt x="748" y="1949"/>
                </a:lnTo>
                <a:lnTo>
                  <a:pt x="740" y="1945"/>
                </a:lnTo>
                <a:lnTo>
                  <a:pt x="731" y="1945"/>
                </a:lnTo>
                <a:lnTo>
                  <a:pt x="729" y="1937"/>
                </a:lnTo>
                <a:lnTo>
                  <a:pt x="727" y="1930"/>
                </a:lnTo>
                <a:lnTo>
                  <a:pt x="722" y="1921"/>
                </a:lnTo>
                <a:lnTo>
                  <a:pt x="717" y="1914"/>
                </a:lnTo>
                <a:lnTo>
                  <a:pt x="711" y="1907"/>
                </a:lnTo>
                <a:lnTo>
                  <a:pt x="704" y="1900"/>
                </a:lnTo>
                <a:lnTo>
                  <a:pt x="699" y="1894"/>
                </a:lnTo>
                <a:lnTo>
                  <a:pt x="695" y="1889"/>
                </a:lnTo>
                <a:lnTo>
                  <a:pt x="699" y="1885"/>
                </a:lnTo>
                <a:lnTo>
                  <a:pt x="703" y="1880"/>
                </a:lnTo>
                <a:lnTo>
                  <a:pt x="706" y="1875"/>
                </a:lnTo>
                <a:lnTo>
                  <a:pt x="710" y="1870"/>
                </a:lnTo>
                <a:lnTo>
                  <a:pt x="713" y="1864"/>
                </a:lnTo>
                <a:lnTo>
                  <a:pt x="715" y="1861"/>
                </a:lnTo>
                <a:lnTo>
                  <a:pt x="718" y="1855"/>
                </a:lnTo>
                <a:lnTo>
                  <a:pt x="722" y="1852"/>
                </a:lnTo>
                <a:lnTo>
                  <a:pt x="725" y="1852"/>
                </a:lnTo>
                <a:lnTo>
                  <a:pt x="729" y="1854"/>
                </a:lnTo>
                <a:lnTo>
                  <a:pt x="733" y="1854"/>
                </a:lnTo>
                <a:lnTo>
                  <a:pt x="734" y="1855"/>
                </a:lnTo>
                <a:lnTo>
                  <a:pt x="738" y="1857"/>
                </a:lnTo>
                <a:lnTo>
                  <a:pt x="741" y="1859"/>
                </a:lnTo>
                <a:lnTo>
                  <a:pt x="745" y="1861"/>
                </a:lnTo>
                <a:lnTo>
                  <a:pt x="748" y="1861"/>
                </a:lnTo>
                <a:lnTo>
                  <a:pt x="731" y="1841"/>
                </a:lnTo>
                <a:lnTo>
                  <a:pt x="713" y="1841"/>
                </a:lnTo>
                <a:lnTo>
                  <a:pt x="710" y="1845"/>
                </a:lnTo>
                <a:lnTo>
                  <a:pt x="703" y="1850"/>
                </a:lnTo>
                <a:lnTo>
                  <a:pt x="695" y="1857"/>
                </a:lnTo>
                <a:lnTo>
                  <a:pt x="687" y="1866"/>
                </a:lnTo>
                <a:lnTo>
                  <a:pt x="680" y="1877"/>
                </a:lnTo>
                <a:lnTo>
                  <a:pt x="672" y="1885"/>
                </a:lnTo>
                <a:lnTo>
                  <a:pt x="665" y="1894"/>
                </a:lnTo>
                <a:lnTo>
                  <a:pt x="662" y="1898"/>
                </a:lnTo>
                <a:lnTo>
                  <a:pt x="667" y="1905"/>
                </a:lnTo>
                <a:lnTo>
                  <a:pt x="671" y="1912"/>
                </a:lnTo>
                <a:lnTo>
                  <a:pt x="674" y="1919"/>
                </a:lnTo>
                <a:lnTo>
                  <a:pt x="678" y="1926"/>
                </a:lnTo>
                <a:lnTo>
                  <a:pt x="681" y="1933"/>
                </a:lnTo>
                <a:lnTo>
                  <a:pt x="685" y="1940"/>
                </a:lnTo>
                <a:lnTo>
                  <a:pt x="690" y="1947"/>
                </a:lnTo>
                <a:lnTo>
                  <a:pt x="695" y="1954"/>
                </a:lnTo>
                <a:lnTo>
                  <a:pt x="685" y="1963"/>
                </a:lnTo>
                <a:lnTo>
                  <a:pt x="674" y="1970"/>
                </a:lnTo>
                <a:lnTo>
                  <a:pt x="660" y="1976"/>
                </a:lnTo>
                <a:lnTo>
                  <a:pt x="646" y="1979"/>
                </a:lnTo>
                <a:lnTo>
                  <a:pt x="632" y="1981"/>
                </a:lnTo>
                <a:lnTo>
                  <a:pt x="618" y="1981"/>
                </a:lnTo>
                <a:lnTo>
                  <a:pt x="605" y="1983"/>
                </a:lnTo>
                <a:lnTo>
                  <a:pt x="591" y="1983"/>
                </a:lnTo>
                <a:lnTo>
                  <a:pt x="574" y="1963"/>
                </a:lnTo>
                <a:lnTo>
                  <a:pt x="567" y="1963"/>
                </a:lnTo>
                <a:lnTo>
                  <a:pt x="558" y="1965"/>
                </a:lnTo>
                <a:lnTo>
                  <a:pt x="547" y="1967"/>
                </a:lnTo>
                <a:lnTo>
                  <a:pt x="535" y="1968"/>
                </a:lnTo>
                <a:lnTo>
                  <a:pt x="524" y="1972"/>
                </a:lnTo>
                <a:lnTo>
                  <a:pt x="514" y="1976"/>
                </a:lnTo>
                <a:lnTo>
                  <a:pt x="503" y="1979"/>
                </a:lnTo>
                <a:lnTo>
                  <a:pt x="496" y="1983"/>
                </a:lnTo>
                <a:lnTo>
                  <a:pt x="478" y="1963"/>
                </a:lnTo>
                <a:lnTo>
                  <a:pt x="475" y="1963"/>
                </a:lnTo>
                <a:lnTo>
                  <a:pt x="469" y="1965"/>
                </a:lnTo>
                <a:lnTo>
                  <a:pt x="466" y="1967"/>
                </a:lnTo>
                <a:lnTo>
                  <a:pt x="461" y="1968"/>
                </a:lnTo>
                <a:lnTo>
                  <a:pt x="455" y="1970"/>
                </a:lnTo>
                <a:lnTo>
                  <a:pt x="452" y="1970"/>
                </a:lnTo>
                <a:lnTo>
                  <a:pt x="446" y="1972"/>
                </a:lnTo>
                <a:lnTo>
                  <a:pt x="443" y="1972"/>
                </a:lnTo>
                <a:lnTo>
                  <a:pt x="439" y="1968"/>
                </a:lnTo>
                <a:lnTo>
                  <a:pt x="436" y="1965"/>
                </a:lnTo>
                <a:lnTo>
                  <a:pt x="431" y="1960"/>
                </a:lnTo>
                <a:lnTo>
                  <a:pt x="425" y="1956"/>
                </a:lnTo>
                <a:lnTo>
                  <a:pt x="418" y="1953"/>
                </a:lnTo>
                <a:lnTo>
                  <a:pt x="413" y="1951"/>
                </a:lnTo>
                <a:lnTo>
                  <a:pt x="406" y="1951"/>
                </a:lnTo>
                <a:lnTo>
                  <a:pt x="401" y="1954"/>
                </a:lnTo>
                <a:lnTo>
                  <a:pt x="452" y="2011"/>
                </a:lnTo>
                <a:lnTo>
                  <a:pt x="441" y="2011"/>
                </a:lnTo>
                <a:lnTo>
                  <a:pt x="431" y="2011"/>
                </a:lnTo>
                <a:lnTo>
                  <a:pt x="420" y="2007"/>
                </a:lnTo>
                <a:lnTo>
                  <a:pt x="409" y="2002"/>
                </a:lnTo>
                <a:lnTo>
                  <a:pt x="397" y="1997"/>
                </a:lnTo>
                <a:lnTo>
                  <a:pt x="386" y="1991"/>
                </a:lnTo>
                <a:lnTo>
                  <a:pt x="376" y="1986"/>
                </a:lnTo>
                <a:lnTo>
                  <a:pt x="365" y="1983"/>
                </a:lnTo>
                <a:lnTo>
                  <a:pt x="355" y="1984"/>
                </a:lnTo>
                <a:lnTo>
                  <a:pt x="344" y="1986"/>
                </a:lnTo>
                <a:lnTo>
                  <a:pt x="333" y="1984"/>
                </a:lnTo>
                <a:lnTo>
                  <a:pt x="325" y="1983"/>
                </a:lnTo>
                <a:lnTo>
                  <a:pt x="316" y="1979"/>
                </a:lnTo>
                <a:lnTo>
                  <a:pt x="310" y="1976"/>
                </a:lnTo>
                <a:lnTo>
                  <a:pt x="305" y="1970"/>
                </a:lnTo>
                <a:lnTo>
                  <a:pt x="303" y="1963"/>
                </a:lnTo>
                <a:lnTo>
                  <a:pt x="298" y="1963"/>
                </a:lnTo>
                <a:lnTo>
                  <a:pt x="286" y="1965"/>
                </a:lnTo>
                <a:lnTo>
                  <a:pt x="272" y="1965"/>
                </a:lnTo>
                <a:lnTo>
                  <a:pt x="256" y="1967"/>
                </a:lnTo>
                <a:lnTo>
                  <a:pt x="238" y="1967"/>
                </a:lnTo>
                <a:lnTo>
                  <a:pt x="222" y="1967"/>
                </a:lnTo>
                <a:lnTo>
                  <a:pt x="208" y="1965"/>
                </a:lnTo>
                <a:lnTo>
                  <a:pt x="199" y="1963"/>
                </a:lnTo>
                <a:lnTo>
                  <a:pt x="199" y="1967"/>
                </a:lnTo>
                <a:lnTo>
                  <a:pt x="201" y="1972"/>
                </a:lnTo>
                <a:lnTo>
                  <a:pt x="203" y="1977"/>
                </a:lnTo>
                <a:lnTo>
                  <a:pt x="204" y="1981"/>
                </a:lnTo>
                <a:lnTo>
                  <a:pt x="206" y="1986"/>
                </a:lnTo>
                <a:lnTo>
                  <a:pt x="206" y="1991"/>
                </a:lnTo>
                <a:lnTo>
                  <a:pt x="208" y="1997"/>
                </a:lnTo>
                <a:lnTo>
                  <a:pt x="208" y="2000"/>
                </a:lnTo>
                <a:lnTo>
                  <a:pt x="197" y="2000"/>
                </a:lnTo>
                <a:lnTo>
                  <a:pt x="187" y="2000"/>
                </a:lnTo>
                <a:lnTo>
                  <a:pt x="176" y="1999"/>
                </a:lnTo>
                <a:lnTo>
                  <a:pt x="166" y="1999"/>
                </a:lnTo>
                <a:lnTo>
                  <a:pt x="155" y="1999"/>
                </a:lnTo>
                <a:lnTo>
                  <a:pt x="146" y="1997"/>
                </a:lnTo>
                <a:lnTo>
                  <a:pt x="137" y="1993"/>
                </a:lnTo>
                <a:lnTo>
                  <a:pt x="130" y="1991"/>
                </a:lnTo>
                <a:lnTo>
                  <a:pt x="123" y="1993"/>
                </a:lnTo>
                <a:lnTo>
                  <a:pt x="114" y="1997"/>
                </a:lnTo>
                <a:lnTo>
                  <a:pt x="107" y="1999"/>
                </a:lnTo>
                <a:lnTo>
                  <a:pt x="99" y="1999"/>
                </a:lnTo>
                <a:lnTo>
                  <a:pt x="91" y="1999"/>
                </a:lnTo>
                <a:lnTo>
                  <a:pt x="83" y="2000"/>
                </a:lnTo>
                <a:lnTo>
                  <a:pt x="76" y="2000"/>
                </a:lnTo>
                <a:lnTo>
                  <a:pt x="68" y="2000"/>
                </a:lnTo>
                <a:lnTo>
                  <a:pt x="68" y="2007"/>
                </a:lnTo>
                <a:lnTo>
                  <a:pt x="67" y="2013"/>
                </a:lnTo>
                <a:lnTo>
                  <a:pt x="65" y="2018"/>
                </a:lnTo>
                <a:lnTo>
                  <a:pt x="63" y="2021"/>
                </a:lnTo>
                <a:lnTo>
                  <a:pt x="61" y="2027"/>
                </a:lnTo>
                <a:lnTo>
                  <a:pt x="58" y="2030"/>
                </a:lnTo>
                <a:lnTo>
                  <a:pt x="54" y="2034"/>
                </a:lnTo>
                <a:lnTo>
                  <a:pt x="51" y="2037"/>
                </a:lnTo>
                <a:lnTo>
                  <a:pt x="44" y="2034"/>
                </a:lnTo>
                <a:lnTo>
                  <a:pt x="38" y="2032"/>
                </a:lnTo>
                <a:lnTo>
                  <a:pt x="31" y="2030"/>
                </a:lnTo>
                <a:lnTo>
                  <a:pt x="24" y="2030"/>
                </a:lnTo>
                <a:lnTo>
                  <a:pt x="19" y="2030"/>
                </a:lnTo>
                <a:lnTo>
                  <a:pt x="12" y="2032"/>
                </a:lnTo>
                <a:lnTo>
                  <a:pt x="5" y="2034"/>
                </a:lnTo>
                <a:lnTo>
                  <a:pt x="0" y="2037"/>
                </a:lnTo>
                <a:lnTo>
                  <a:pt x="5" y="2041"/>
                </a:lnTo>
                <a:lnTo>
                  <a:pt x="10" y="2041"/>
                </a:lnTo>
                <a:lnTo>
                  <a:pt x="15" y="2041"/>
                </a:lnTo>
                <a:lnTo>
                  <a:pt x="23" y="2041"/>
                </a:lnTo>
                <a:lnTo>
                  <a:pt x="28" y="2041"/>
                </a:lnTo>
                <a:lnTo>
                  <a:pt x="35" y="2039"/>
                </a:lnTo>
                <a:lnTo>
                  <a:pt x="42" y="2037"/>
                </a:lnTo>
                <a:lnTo>
                  <a:pt x="51" y="2037"/>
                </a:lnTo>
                <a:lnTo>
                  <a:pt x="63" y="2046"/>
                </a:lnTo>
                <a:lnTo>
                  <a:pt x="77" y="2053"/>
                </a:lnTo>
                <a:lnTo>
                  <a:pt x="91" y="2059"/>
                </a:lnTo>
                <a:lnTo>
                  <a:pt x="109" y="2062"/>
                </a:lnTo>
                <a:lnTo>
                  <a:pt x="125" y="2067"/>
                </a:lnTo>
                <a:lnTo>
                  <a:pt x="141" y="2073"/>
                </a:lnTo>
                <a:lnTo>
                  <a:pt x="155" y="2078"/>
                </a:lnTo>
                <a:lnTo>
                  <a:pt x="167" y="2087"/>
                </a:lnTo>
                <a:lnTo>
                  <a:pt x="174" y="2087"/>
                </a:lnTo>
                <a:lnTo>
                  <a:pt x="182" y="2089"/>
                </a:lnTo>
                <a:lnTo>
                  <a:pt x="189" y="2092"/>
                </a:lnTo>
                <a:lnTo>
                  <a:pt x="197" y="2097"/>
                </a:lnTo>
                <a:lnTo>
                  <a:pt x="204" y="2103"/>
                </a:lnTo>
                <a:lnTo>
                  <a:pt x="213" y="2108"/>
                </a:lnTo>
                <a:lnTo>
                  <a:pt x="220" y="2113"/>
                </a:lnTo>
                <a:lnTo>
                  <a:pt x="227" y="2113"/>
                </a:lnTo>
                <a:lnTo>
                  <a:pt x="234" y="2120"/>
                </a:lnTo>
                <a:lnTo>
                  <a:pt x="238" y="2122"/>
                </a:lnTo>
                <a:lnTo>
                  <a:pt x="243" y="2124"/>
                </a:lnTo>
                <a:lnTo>
                  <a:pt x="250" y="2126"/>
                </a:lnTo>
                <a:lnTo>
                  <a:pt x="256" y="2129"/>
                </a:lnTo>
                <a:lnTo>
                  <a:pt x="263" y="2133"/>
                </a:lnTo>
                <a:lnTo>
                  <a:pt x="268" y="2136"/>
                </a:lnTo>
                <a:lnTo>
                  <a:pt x="273" y="2138"/>
                </a:lnTo>
                <a:lnTo>
                  <a:pt x="277" y="2138"/>
                </a:lnTo>
                <a:lnTo>
                  <a:pt x="272" y="2142"/>
                </a:lnTo>
                <a:lnTo>
                  <a:pt x="266" y="2143"/>
                </a:lnTo>
                <a:lnTo>
                  <a:pt x="261" y="2145"/>
                </a:lnTo>
                <a:lnTo>
                  <a:pt x="256" y="2145"/>
                </a:lnTo>
                <a:lnTo>
                  <a:pt x="250" y="2143"/>
                </a:lnTo>
                <a:lnTo>
                  <a:pt x="245" y="2140"/>
                </a:lnTo>
                <a:lnTo>
                  <a:pt x="240" y="2136"/>
                </a:lnTo>
                <a:lnTo>
                  <a:pt x="234" y="2129"/>
                </a:lnTo>
                <a:lnTo>
                  <a:pt x="227" y="2129"/>
                </a:lnTo>
                <a:lnTo>
                  <a:pt x="224" y="2128"/>
                </a:lnTo>
                <a:lnTo>
                  <a:pt x="219" y="2126"/>
                </a:lnTo>
                <a:lnTo>
                  <a:pt x="215" y="2122"/>
                </a:lnTo>
                <a:lnTo>
                  <a:pt x="212" y="2120"/>
                </a:lnTo>
                <a:lnTo>
                  <a:pt x="208" y="2119"/>
                </a:lnTo>
                <a:lnTo>
                  <a:pt x="203" y="2117"/>
                </a:lnTo>
                <a:lnTo>
                  <a:pt x="197" y="2117"/>
                </a:lnTo>
                <a:lnTo>
                  <a:pt x="192" y="2113"/>
                </a:lnTo>
                <a:lnTo>
                  <a:pt x="187" y="2112"/>
                </a:lnTo>
                <a:lnTo>
                  <a:pt x="180" y="2112"/>
                </a:lnTo>
                <a:lnTo>
                  <a:pt x="173" y="2110"/>
                </a:lnTo>
                <a:lnTo>
                  <a:pt x="164" y="2110"/>
                </a:lnTo>
                <a:lnTo>
                  <a:pt x="157" y="2112"/>
                </a:lnTo>
                <a:lnTo>
                  <a:pt x="151" y="2112"/>
                </a:lnTo>
                <a:lnTo>
                  <a:pt x="148" y="2112"/>
                </a:lnTo>
                <a:lnTo>
                  <a:pt x="144" y="2110"/>
                </a:lnTo>
                <a:lnTo>
                  <a:pt x="141" y="2108"/>
                </a:lnTo>
                <a:lnTo>
                  <a:pt x="136" y="2106"/>
                </a:lnTo>
                <a:lnTo>
                  <a:pt x="132" y="2103"/>
                </a:lnTo>
                <a:lnTo>
                  <a:pt x="127" y="2099"/>
                </a:lnTo>
                <a:lnTo>
                  <a:pt x="121" y="2097"/>
                </a:lnTo>
                <a:lnTo>
                  <a:pt x="116" y="2096"/>
                </a:lnTo>
                <a:lnTo>
                  <a:pt x="109" y="2094"/>
                </a:lnTo>
                <a:lnTo>
                  <a:pt x="107" y="2108"/>
                </a:lnTo>
                <a:lnTo>
                  <a:pt x="143" y="2119"/>
                </a:lnTo>
                <a:lnTo>
                  <a:pt x="176" y="2129"/>
                </a:lnTo>
                <a:lnTo>
                  <a:pt x="208" y="2138"/>
                </a:lnTo>
                <a:lnTo>
                  <a:pt x="238" y="2145"/>
                </a:lnTo>
                <a:lnTo>
                  <a:pt x="266" y="2154"/>
                </a:lnTo>
                <a:lnTo>
                  <a:pt x="295" y="2161"/>
                </a:lnTo>
                <a:lnTo>
                  <a:pt x="321" y="2168"/>
                </a:lnTo>
                <a:lnTo>
                  <a:pt x="348" y="2175"/>
                </a:lnTo>
                <a:lnTo>
                  <a:pt x="2405" y="2177"/>
                </a:lnTo>
                <a:lnTo>
                  <a:pt x="2442" y="2166"/>
                </a:lnTo>
                <a:lnTo>
                  <a:pt x="2474" y="2158"/>
                </a:lnTo>
                <a:lnTo>
                  <a:pt x="2504" y="2149"/>
                </a:lnTo>
                <a:lnTo>
                  <a:pt x="2532" y="2142"/>
                </a:lnTo>
                <a:lnTo>
                  <a:pt x="2559" y="2135"/>
                </a:lnTo>
                <a:lnTo>
                  <a:pt x="2585" y="2126"/>
                </a:lnTo>
                <a:lnTo>
                  <a:pt x="2613" y="2119"/>
                </a:lnTo>
                <a:lnTo>
                  <a:pt x="2645" y="2108"/>
                </a:lnTo>
                <a:close/>
                <a:moveTo>
                  <a:pt x="1958" y="921"/>
                </a:moveTo>
                <a:lnTo>
                  <a:pt x="1956" y="936"/>
                </a:lnTo>
                <a:lnTo>
                  <a:pt x="1951" y="954"/>
                </a:lnTo>
                <a:lnTo>
                  <a:pt x="1944" y="972"/>
                </a:lnTo>
                <a:lnTo>
                  <a:pt x="1935" y="989"/>
                </a:lnTo>
                <a:lnTo>
                  <a:pt x="1923" y="1007"/>
                </a:lnTo>
                <a:lnTo>
                  <a:pt x="1911" y="1019"/>
                </a:lnTo>
                <a:lnTo>
                  <a:pt x="1903" y="1025"/>
                </a:lnTo>
                <a:lnTo>
                  <a:pt x="1896" y="1028"/>
                </a:lnTo>
                <a:lnTo>
                  <a:pt x="1888" y="1032"/>
                </a:lnTo>
                <a:lnTo>
                  <a:pt x="1880" y="1032"/>
                </a:lnTo>
                <a:lnTo>
                  <a:pt x="1879" y="1039"/>
                </a:lnTo>
                <a:lnTo>
                  <a:pt x="1877" y="1046"/>
                </a:lnTo>
                <a:lnTo>
                  <a:pt x="1873" y="1053"/>
                </a:lnTo>
                <a:lnTo>
                  <a:pt x="1870" y="1060"/>
                </a:lnTo>
                <a:lnTo>
                  <a:pt x="1859" y="1073"/>
                </a:lnTo>
                <a:lnTo>
                  <a:pt x="1847" y="1085"/>
                </a:lnTo>
                <a:lnTo>
                  <a:pt x="1835" y="1097"/>
                </a:lnTo>
                <a:lnTo>
                  <a:pt x="1820" y="1108"/>
                </a:lnTo>
                <a:lnTo>
                  <a:pt x="1810" y="1117"/>
                </a:lnTo>
                <a:lnTo>
                  <a:pt x="1801" y="1126"/>
                </a:lnTo>
                <a:lnTo>
                  <a:pt x="1801" y="1163"/>
                </a:lnTo>
                <a:lnTo>
                  <a:pt x="1819" y="1180"/>
                </a:lnTo>
                <a:lnTo>
                  <a:pt x="1819" y="1191"/>
                </a:lnTo>
                <a:lnTo>
                  <a:pt x="1817" y="1198"/>
                </a:lnTo>
                <a:lnTo>
                  <a:pt x="1817" y="1205"/>
                </a:lnTo>
                <a:lnTo>
                  <a:pt x="1815" y="1212"/>
                </a:lnTo>
                <a:lnTo>
                  <a:pt x="1815" y="1217"/>
                </a:lnTo>
                <a:lnTo>
                  <a:pt x="1815" y="1224"/>
                </a:lnTo>
                <a:lnTo>
                  <a:pt x="1817" y="1230"/>
                </a:lnTo>
                <a:lnTo>
                  <a:pt x="1819" y="1237"/>
                </a:lnTo>
                <a:lnTo>
                  <a:pt x="1815" y="1240"/>
                </a:lnTo>
                <a:lnTo>
                  <a:pt x="1813" y="1246"/>
                </a:lnTo>
                <a:lnTo>
                  <a:pt x="1812" y="1249"/>
                </a:lnTo>
                <a:lnTo>
                  <a:pt x="1810" y="1255"/>
                </a:lnTo>
                <a:lnTo>
                  <a:pt x="1808" y="1260"/>
                </a:lnTo>
                <a:lnTo>
                  <a:pt x="1806" y="1265"/>
                </a:lnTo>
                <a:lnTo>
                  <a:pt x="1805" y="1270"/>
                </a:lnTo>
                <a:lnTo>
                  <a:pt x="1801" y="1274"/>
                </a:lnTo>
                <a:lnTo>
                  <a:pt x="1792" y="1283"/>
                </a:lnTo>
                <a:lnTo>
                  <a:pt x="1776" y="1283"/>
                </a:lnTo>
                <a:lnTo>
                  <a:pt x="1767" y="1292"/>
                </a:lnTo>
                <a:lnTo>
                  <a:pt x="1764" y="1297"/>
                </a:lnTo>
                <a:lnTo>
                  <a:pt x="1762" y="1302"/>
                </a:lnTo>
                <a:lnTo>
                  <a:pt x="1762" y="1308"/>
                </a:lnTo>
                <a:lnTo>
                  <a:pt x="1760" y="1313"/>
                </a:lnTo>
                <a:lnTo>
                  <a:pt x="1759" y="1318"/>
                </a:lnTo>
                <a:lnTo>
                  <a:pt x="1755" y="1322"/>
                </a:lnTo>
                <a:lnTo>
                  <a:pt x="1748" y="1322"/>
                </a:lnTo>
                <a:lnTo>
                  <a:pt x="1741" y="1320"/>
                </a:lnTo>
                <a:lnTo>
                  <a:pt x="1741" y="1327"/>
                </a:lnTo>
                <a:lnTo>
                  <a:pt x="1741" y="1332"/>
                </a:lnTo>
                <a:lnTo>
                  <a:pt x="1743" y="1338"/>
                </a:lnTo>
                <a:lnTo>
                  <a:pt x="1744" y="1343"/>
                </a:lnTo>
                <a:lnTo>
                  <a:pt x="1746" y="1348"/>
                </a:lnTo>
                <a:lnTo>
                  <a:pt x="1748" y="1355"/>
                </a:lnTo>
                <a:lnTo>
                  <a:pt x="1748" y="1361"/>
                </a:lnTo>
                <a:lnTo>
                  <a:pt x="1750" y="1368"/>
                </a:lnTo>
                <a:lnTo>
                  <a:pt x="1746" y="1371"/>
                </a:lnTo>
                <a:lnTo>
                  <a:pt x="1743" y="1373"/>
                </a:lnTo>
                <a:lnTo>
                  <a:pt x="1739" y="1376"/>
                </a:lnTo>
                <a:lnTo>
                  <a:pt x="1734" y="1380"/>
                </a:lnTo>
                <a:lnTo>
                  <a:pt x="1730" y="1382"/>
                </a:lnTo>
                <a:lnTo>
                  <a:pt x="1725" y="1384"/>
                </a:lnTo>
                <a:lnTo>
                  <a:pt x="1720" y="1385"/>
                </a:lnTo>
                <a:lnTo>
                  <a:pt x="1714" y="1385"/>
                </a:lnTo>
                <a:lnTo>
                  <a:pt x="1714" y="1389"/>
                </a:lnTo>
                <a:lnTo>
                  <a:pt x="1713" y="1394"/>
                </a:lnTo>
                <a:lnTo>
                  <a:pt x="1713" y="1398"/>
                </a:lnTo>
                <a:lnTo>
                  <a:pt x="1711" y="1401"/>
                </a:lnTo>
                <a:lnTo>
                  <a:pt x="1711" y="1405"/>
                </a:lnTo>
                <a:lnTo>
                  <a:pt x="1711" y="1407"/>
                </a:lnTo>
                <a:lnTo>
                  <a:pt x="1713" y="1407"/>
                </a:lnTo>
                <a:lnTo>
                  <a:pt x="1714" y="1405"/>
                </a:lnTo>
                <a:lnTo>
                  <a:pt x="1714" y="1422"/>
                </a:lnTo>
                <a:lnTo>
                  <a:pt x="1707" y="1429"/>
                </a:lnTo>
                <a:lnTo>
                  <a:pt x="1697" y="1435"/>
                </a:lnTo>
                <a:lnTo>
                  <a:pt x="1688" y="1442"/>
                </a:lnTo>
                <a:lnTo>
                  <a:pt x="1677" y="1449"/>
                </a:lnTo>
                <a:lnTo>
                  <a:pt x="1669" y="1456"/>
                </a:lnTo>
                <a:lnTo>
                  <a:pt x="1660" y="1465"/>
                </a:lnTo>
                <a:lnTo>
                  <a:pt x="1658" y="1470"/>
                </a:lnTo>
                <a:lnTo>
                  <a:pt x="1656" y="1475"/>
                </a:lnTo>
                <a:lnTo>
                  <a:pt x="1654" y="1481"/>
                </a:lnTo>
                <a:lnTo>
                  <a:pt x="1653" y="1488"/>
                </a:lnTo>
                <a:lnTo>
                  <a:pt x="1635" y="1491"/>
                </a:lnTo>
                <a:lnTo>
                  <a:pt x="1617" y="1495"/>
                </a:lnTo>
                <a:lnTo>
                  <a:pt x="1600" y="1498"/>
                </a:lnTo>
                <a:lnTo>
                  <a:pt x="1584" y="1500"/>
                </a:lnTo>
                <a:lnTo>
                  <a:pt x="1568" y="1502"/>
                </a:lnTo>
                <a:lnTo>
                  <a:pt x="1550" y="1504"/>
                </a:lnTo>
                <a:lnTo>
                  <a:pt x="1533" y="1505"/>
                </a:lnTo>
                <a:lnTo>
                  <a:pt x="1513" y="1505"/>
                </a:lnTo>
                <a:lnTo>
                  <a:pt x="1504" y="1495"/>
                </a:lnTo>
                <a:lnTo>
                  <a:pt x="1497" y="1482"/>
                </a:lnTo>
                <a:lnTo>
                  <a:pt x="1490" y="1468"/>
                </a:lnTo>
                <a:lnTo>
                  <a:pt x="1483" y="1454"/>
                </a:lnTo>
                <a:lnTo>
                  <a:pt x="1478" y="1442"/>
                </a:lnTo>
                <a:lnTo>
                  <a:pt x="1471" y="1428"/>
                </a:lnTo>
                <a:lnTo>
                  <a:pt x="1462" y="1415"/>
                </a:lnTo>
                <a:lnTo>
                  <a:pt x="1453" y="1405"/>
                </a:lnTo>
                <a:lnTo>
                  <a:pt x="1453" y="1401"/>
                </a:lnTo>
                <a:lnTo>
                  <a:pt x="1455" y="1398"/>
                </a:lnTo>
                <a:lnTo>
                  <a:pt x="1455" y="1394"/>
                </a:lnTo>
                <a:lnTo>
                  <a:pt x="1457" y="1391"/>
                </a:lnTo>
                <a:lnTo>
                  <a:pt x="1458" y="1387"/>
                </a:lnTo>
                <a:lnTo>
                  <a:pt x="1460" y="1384"/>
                </a:lnTo>
                <a:lnTo>
                  <a:pt x="1462" y="1380"/>
                </a:lnTo>
                <a:lnTo>
                  <a:pt x="1462" y="1376"/>
                </a:lnTo>
                <a:lnTo>
                  <a:pt x="1458" y="1368"/>
                </a:lnTo>
                <a:lnTo>
                  <a:pt x="1457" y="1361"/>
                </a:lnTo>
                <a:lnTo>
                  <a:pt x="1455" y="1352"/>
                </a:lnTo>
                <a:lnTo>
                  <a:pt x="1453" y="1343"/>
                </a:lnTo>
                <a:lnTo>
                  <a:pt x="1453" y="1334"/>
                </a:lnTo>
                <a:lnTo>
                  <a:pt x="1453" y="1325"/>
                </a:lnTo>
                <a:lnTo>
                  <a:pt x="1453" y="1318"/>
                </a:lnTo>
                <a:lnTo>
                  <a:pt x="1453" y="1311"/>
                </a:lnTo>
                <a:lnTo>
                  <a:pt x="1448" y="1308"/>
                </a:lnTo>
                <a:lnTo>
                  <a:pt x="1442" y="1304"/>
                </a:lnTo>
                <a:lnTo>
                  <a:pt x="1439" y="1300"/>
                </a:lnTo>
                <a:lnTo>
                  <a:pt x="1437" y="1295"/>
                </a:lnTo>
                <a:lnTo>
                  <a:pt x="1434" y="1292"/>
                </a:lnTo>
                <a:lnTo>
                  <a:pt x="1432" y="1286"/>
                </a:lnTo>
                <a:lnTo>
                  <a:pt x="1430" y="1281"/>
                </a:lnTo>
                <a:lnTo>
                  <a:pt x="1427" y="1274"/>
                </a:lnTo>
                <a:lnTo>
                  <a:pt x="1428" y="1269"/>
                </a:lnTo>
                <a:lnTo>
                  <a:pt x="1430" y="1263"/>
                </a:lnTo>
                <a:lnTo>
                  <a:pt x="1434" y="1258"/>
                </a:lnTo>
                <a:lnTo>
                  <a:pt x="1437" y="1251"/>
                </a:lnTo>
                <a:lnTo>
                  <a:pt x="1441" y="1244"/>
                </a:lnTo>
                <a:lnTo>
                  <a:pt x="1446" y="1237"/>
                </a:lnTo>
                <a:lnTo>
                  <a:pt x="1450" y="1232"/>
                </a:lnTo>
                <a:lnTo>
                  <a:pt x="1453" y="1228"/>
                </a:lnTo>
                <a:lnTo>
                  <a:pt x="1453" y="1171"/>
                </a:lnTo>
                <a:lnTo>
                  <a:pt x="1427" y="1143"/>
                </a:lnTo>
                <a:lnTo>
                  <a:pt x="1427" y="1106"/>
                </a:lnTo>
                <a:lnTo>
                  <a:pt x="1420" y="1095"/>
                </a:lnTo>
                <a:lnTo>
                  <a:pt x="1412" y="1085"/>
                </a:lnTo>
                <a:lnTo>
                  <a:pt x="1411" y="1074"/>
                </a:lnTo>
                <a:lnTo>
                  <a:pt x="1409" y="1064"/>
                </a:lnTo>
                <a:lnTo>
                  <a:pt x="1407" y="1051"/>
                </a:lnTo>
                <a:lnTo>
                  <a:pt x="1409" y="1039"/>
                </a:lnTo>
                <a:lnTo>
                  <a:pt x="1409" y="1027"/>
                </a:lnTo>
                <a:lnTo>
                  <a:pt x="1409" y="1014"/>
                </a:lnTo>
                <a:lnTo>
                  <a:pt x="1398" y="1004"/>
                </a:lnTo>
                <a:lnTo>
                  <a:pt x="1386" y="997"/>
                </a:lnTo>
                <a:lnTo>
                  <a:pt x="1372" y="991"/>
                </a:lnTo>
                <a:lnTo>
                  <a:pt x="1356" y="989"/>
                </a:lnTo>
                <a:lnTo>
                  <a:pt x="1340" y="986"/>
                </a:lnTo>
                <a:lnTo>
                  <a:pt x="1326" y="986"/>
                </a:lnTo>
                <a:lnTo>
                  <a:pt x="1310" y="986"/>
                </a:lnTo>
                <a:lnTo>
                  <a:pt x="1296" y="986"/>
                </a:lnTo>
                <a:lnTo>
                  <a:pt x="1278" y="1004"/>
                </a:lnTo>
                <a:lnTo>
                  <a:pt x="1269" y="1004"/>
                </a:lnTo>
                <a:lnTo>
                  <a:pt x="1257" y="1002"/>
                </a:lnTo>
                <a:lnTo>
                  <a:pt x="1246" y="998"/>
                </a:lnTo>
                <a:lnTo>
                  <a:pt x="1236" y="995"/>
                </a:lnTo>
                <a:lnTo>
                  <a:pt x="1223" y="991"/>
                </a:lnTo>
                <a:lnTo>
                  <a:pt x="1213" y="988"/>
                </a:lnTo>
                <a:lnTo>
                  <a:pt x="1202" y="986"/>
                </a:lnTo>
                <a:lnTo>
                  <a:pt x="1192" y="986"/>
                </a:lnTo>
                <a:lnTo>
                  <a:pt x="1174" y="1004"/>
                </a:lnTo>
                <a:lnTo>
                  <a:pt x="1158" y="995"/>
                </a:lnTo>
                <a:lnTo>
                  <a:pt x="1142" y="984"/>
                </a:lnTo>
                <a:lnTo>
                  <a:pt x="1126" y="970"/>
                </a:lnTo>
                <a:lnTo>
                  <a:pt x="1110" y="956"/>
                </a:lnTo>
                <a:lnTo>
                  <a:pt x="1095" y="940"/>
                </a:lnTo>
                <a:lnTo>
                  <a:pt x="1080" y="924"/>
                </a:lnTo>
                <a:lnTo>
                  <a:pt x="1066" y="908"/>
                </a:lnTo>
                <a:lnTo>
                  <a:pt x="1052" y="894"/>
                </a:lnTo>
                <a:lnTo>
                  <a:pt x="1056" y="887"/>
                </a:lnTo>
                <a:lnTo>
                  <a:pt x="1057" y="882"/>
                </a:lnTo>
                <a:lnTo>
                  <a:pt x="1057" y="878"/>
                </a:lnTo>
                <a:lnTo>
                  <a:pt x="1059" y="875"/>
                </a:lnTo>
                <a:lnTo>
                  <a:pt x="1057" y="871"/>
                </a:lnTo>
                <a:lnTo>
                  <a:pt x="1057" y="868"/>
                </a:lnTo>
                <a:lnTo>
                  <a:pt x="1056" y="862"/>
                </a:lnTo>
                <a:lnTo>
                  <a:pt x="1052" y="857"/>
                </a:lnTo>
                <a:lnTo>
                  <a:pt x="1056" y="848"/>
                </a:lnTo>
                <a:lnTo>
                  <a:pt x="1057" y="841"/>
                </a:lnTo>
                <a:lnTo>
                  <a:pt x="1059" y="832"/>
                </a:lnTo>
                <a:lnTo>
                  <a:pt x="1059" y="823"/>
                </a:lnTo>
                <a:lnTo>
                  <a:pt x="1061" y="814"/>
                </a:lnTo>
                <a:lnTo>
                  <a:pt x="1061" y="806"/>
                </a:lnTo>
                <a:lnTo>
                  <a:pt x="1061" y="799"/>
                </a:lnTo>
                <a:lnTo>
                  <a:pt x="1061" y="792"/>
                </a:lnTo>
                <a:lnTo>
                  <a:pt x="1043" y="774"/>
                </a:lnTo>
                <a:lnTo>
                  <a:pt x="1201" y="604"/>
                </a:lnTo>
                <a:lnTo>
                  <a:pt x="1204" y="606"/>
                </a:lnTo>
                <a:lnTo>
                  <a:pt x="1211" y="606"/>
                </a:lnTo>
                <a:lnTo>
                  <a:pt x="1216" y="606"/>
                </a:lnTo>
                <a:lnTo>
                  <a:pt x="1223" y="608"/>
                </a:lnTo>
                <a:lnTo>
                  <a:pt x="1229" y="606"/>
                </a:lnTo>
                <a:lnTo>
                  <a:pt x="1231" y="604"/>
                </a:lnTo>
                <a:lnTo>
                  <a:pt x="1231" y="601"/>
                </a:lnTo>
                <a:lnTo>
                  <a:pt x="1227" y="595"/>
                </a:lnTo>
                <a:lnTo>
                  <a:pt x="1232" y="595"/>
                </a:lnTo>
                <a:lnTo>
                  <a:pt x="1243" y="595"/>
                </a:lnTo>
                <a:lnTo>
                  <a:pt x="1255" y="595"/>
                </a:lnTo>
                <a:lnTo>
                  <a:pt x="1271" y="594"/>
                </a:lnTo>
                <a:lnTo>
                  <a:pt x="1287" y="594"/>
                </a:lnTo>
                <a:lnTo>
                  <a:pt x="1301" y="592"/>
                </a:lnTo>
                <a:lnTo>
                  <a:pt x="1314" y="590"/>
                </a:lnTo>
                <a:lnTo>
                  <a:pt x="1322" y="587"/>
                </a:lnTo>
                <a:lnTo>
                  <a:pt x="1333" y="588"/>
                </a:lnTo>
                <a:lnTo>
                  <a:pt x="1344" y="590"/>
                </a:lnTo>
                <a:lnTo>
                  <a:pt x="1354" y="590"/>
                </a:lnTo>
                <a:lnTo>
                  <a:pt x="1365" y="590"/>
                </a:lnTo>
                <a:lnTo>
                  <a:pt x="1377" y="588"/>
                </a:lnTo>
                <a:lnTo>
                  <a:pt x="1388" y="588"/>
                </a:lnTo>
                <a:lnTo>
                  <a:pt x="1398" y="587"/>
                </a:lnTo>
                <a:lnTo>
                  <a:pt x="1409" y="587"/>
                </a:lnTo>
                <a:lnTo>
                  <a:pt x="1416" y="599"/>
                </a:lnTo>
                <a:lnTo>
                  <a:pt x="1425" y="610"/>
                </a:lnTo>
                <a:lnTo>
                  <a:pt x="1432" y="618"/>
                </a:lnTo>
                <a:lnTo>
                  <a:pt x="1441" y="627"/>
                </a:lnTo>
                <a:lnTo>
                  <a:pt x="1450" y="634"/>
                </a:lnTo>
                <a:lnTo>
                  <a:pt x="1460" y="643"/>
                </a:lnTo>
                <a:lnTo>
                  <a:pt x="1469" y="650"/>
                </a:lnTo>
                <a:lnTo>
                  <a:pt x="1480" y="661"/>
                </a:lnTo>
                <a:lnTo>
                  <a:pt x="1513" y="661"/>
                </a:lnTo>
                <a:lnTo>
                  <a:pt x="1515" y="657"/>
                </a:lnTo>
                <a:lnTo>
                  <a:pt x="1515" y="654"/>
                </a:lnTo>
                <a:lnTo>
                  <a:pt x="1517" y="650"/>
                </a:lnTo>
                <a:lnTo>
                  <a:pt x="1518" y="647"/>
                </a:lnTo>
                <a:lnTo>
                  <a:pt x="1520" y="643"/>
                </a:lnTo>
                <a:lnTo>
                  <a:pt x="1522" y="640"/>
                </a:lnTo>
                <a:lnTo>
                  <a:pt x="1522" y="636"/>
                </a:lnTo>
                <a:lnTo>
                  <a:pt x="1522" y="632"/>
                </a:lnTo>
                <a:lnTo>
                  <a:pt x="1538" y="634"/>
                </a:lnTo>
                <a:lnTo>
                  <a:pt x="1554" y="638"/>
                </a:lnTo>
                <a:lnTo>
                  <a:pt x="1570" y="641"/>
                </a:lnTo>
                <a:lnTo>
                  <a:pt x="1586" y="645"/>
                </a:lnTo>
                <a:lnTo>
                  <a:pt x="1601" y="650"/>
                </a:lnTo>
                <a:lnTo>
                  <a:pt x="1617" y="652"/>
                </a:lnTo>
                <a:lnTo>
                  <a:pt x="1635" y="654"/>
                </a:lnTo>
                <a:lnTo>
                  <a:pt x="1653" y="652"/>
                </a:lnTo>
                <a:lnTo>
                  <a:pt x="1658" y="652"/>
                </a:lnTo>
                <a:lnTo>
                  <a:pt x="1661" y="654"/>
                </a:lnTo>
                <a:lnTo>
                  <a:pt x="1665" y="655"/>
                </a:lnTo>
                <a:lnTo>
                  <a:pt x="1670" y="655"/>
                </a:lnTo>
                <a:lnTo>
                  <a:pt x="1674" y="657"/>
                </a:lnTo>
                <a:lnTo>
                  <a:pt x="1676" y="659"/>
                </a:lnTo>
                <a:lnTo>
                  <a:pt x="1679" y="661"/>
                </a:lnTo>
                <a:lnTo>
                  <a:pt x="1688" y="670"/>
                </a:lnTo>
                <a:lnTo>
                  <a:pt x="1732" y="754"/>
                </a:lnTo>
                <a:lnTo>
                  <a:pt x="1750" y="754"/>
                </a:lnTo>
                <a:lnTo>
                  <a:pt x="1752" y="760"/>
                </a:lnTo>
                <a:lnTo>
                  <a:pt x="1753" y="767"/>
                </a:lnTo>
                <a:lnTo>
                  <a:pt x="1755" y="776"/>
                </a:lnTo>
                <a:lnTo>
                  <a:pt x="1757" y="786"/>
                </a:lnTo>
                <a:lnTo>
                  <a:pt x="1757" y="797"/>
                </a:lnTo>
                <a:lnTo>
                  <a:pt x="1757" y="806"/>
                </a:lnTo>
                <a:lnTo>
                  <a:pt x="1759" y="814"/>
                </a:lnTo>
                <a:lnTo>
                  <a:pt x="1759" y="820"/>
                </a:lnTo>
                <a:lnTo>
                  <a:pt x="1767" y="830"/>
                </a:lnTo>
                <a:lnTo>
                  <a:pt x="1782" y="846"/>
                </a:lnTo>
                <a:lnTo>
                  <a:pt x="1799" y="864"/>
                </a:lnTo>
                <a:lnTo>
                  <a:pt x="1819" y="885"/>
                </a:lnTo>
                <a:lnTo>
                  <a:pt x="1838" y="903"/>
                </a:lnTo>
                <a:lnTo>
                  <a:pt x="1856" y="919"/>
                </a:lnTo>
                <a:lnTo>
                  <a:pt x="1863" y="924"/>
                </a:lnTo>
                <a:lnTo>
                  <a:pt x="1870" y="929"/>
                </a:lnTo>
                <a:lnTo>
                  <a:pt x="1875" y="931"/>
                </a:lnTo>
                <a:lnTo>
                  <a:pt x="1880" y="929"/>
                </a:lnTo>
                <a:lnTo>
                  <a:pt x="1882" y="931"/>
                </a:lnTo>
                <a:lnTo>
                  <a:pt x="1888" y="931"/>
                </a:lnTo>
                <a:lnTo>
                  <a:pt x="1895" y="933"/>
                </a:lnTo>
                <a:lnTo>
                  <a:pt x="1903" y="935"/>
                </a:lnTo>
                <a:lnTo>
                  <a:pt x="1914" y="936"/>
                </a:lnTo>
                <a:lnTo>
                  <a:pt x="1925" y="938"/>
                </a:lnTo>
                <a:lnTo>
                  <a:pt x="1933" y="938"/>
                </a:lnTo>
                <a:lnTo>
                  <a:pt x="1941" y="938"/>
                </a:lnTo>
                <a:lnTo>
                  <a:pt x="1958" y="921"/>
                </a:lnTo>
                <a:lnTo>
                  <a:pt x="1960" y="924"/>
                </a:lnTo>
                <a:lnTo>
                  <a:pt x="1962" y="928"/>
                </a:lnTo>
                <a:lnTo>
                  <a:pt x="1963" y="929"/>
                </a:lnTo>
                <a:lnTo>
                  <a:pt x="1963" y="931"/>
                </a:lnTo>
                <a:lnTo>
                  <a:pt x="1962" y="929"/>
                </a:lnTo>
                <a:lnTo>
                  <a:pt x="1960" y="926"/>
                </a:lnTo>
                <a:lnTo>
                  <a:pt x="1958" y="921"/>
                </a:lnTo>
                <a:close/>
                <a:moveTo>
                  <a:pt x="1888" y="1368"/>
                </a:moveTo>
                <a:lnTo>
                  <a:pt x="1845" y="1368"/>
                </a:lnTo>
                <a:lnTo>
                  <a:pt x="1828" y="1348"/>
                </a:lnTo>
                <a:lnTo>
                  <a:pt x="1845" y="1331"/>
                </a:lnTo>
                <a:lnTo>
                  <a:pt x="1840" y="1327"/>
                </a:lnTo>
                <a:lnTo>
                  <a:pt x="1836" y="1323"/>
                </a:lnTo>
                <a:lnTo>
                  <a:pt x="1835" y="1320"/>
                </a:lnTo>
                <a:lnTo>
                  <a:pt x="1836" y="1315"/>
                </a:lnTo>
                <a:lnTo>
                  <a:pt x="1838" y="1311"/>
                </a:lnTo>
                <a:lnTo>
                  <a:pt x="1842" y="1306"/>
                </a:lnTo>
                <a:lnTo>
                  <a:pt x="1847" y="1300"/>
                </a:lnTo>
                <a:lnTo>
                  <a:pt x="1854" y="1293"/>
                </a:lnTo>
                <a:lnTo>
                  <a:pt x="1852" y="1290"/>
                </a:lnTo>
                <a:lnTo>
                  <a:pt x="1852" y="1286"/>
                </a:lnTo>
                <a:lnTo>
                  <a:pt x="1850" y="1283"/>
                </a:lnTo>
                <a:lnTo>
                  <a:pt x="1849" y="1279"/>
                </a:lnTo>
                <a:lnTo>
                  <a:pt x="1847" y="1276"/>
                </a:lnTo>
                <a:lnTo>
                  <a:pt x="1845" y="1272"/>
                </a:lnTo>
                <a:lnTo>
                  <a:pt x="1845" y="1269"/>
                </a:lnTo>
                <a:lnTo>
                  <a:pt x="1845" y="1265"/>
                </a:lnTo>
                <a:lnTo>
                  <a:pt x="1863" y="1246"/>
                </a:lnTo>
                <a:lnTo>
                  <a:pt x="1896" y="1246"/>
                </a:lnTo>
                <a:lnTo>
                  <a:pt x="1902" y="1239"/>
                </a:lnTo>
                <a:lnTo>
                  <a:pt x="1907" y="1232"/>
                </a:lnTo>
                <a:lnTo>
                  <a:pt x="1911" y="1226"/>
                </a:lnTo>
                <a:lnTo>
                  <a:pt x="1914" y="1219"/>
                </a:lnTo>
                <a:lnTo>
                  <a:pt x="1918" y="1212"/>
                </a:lnTo>
                <a:lnTo>
                  <a:pt x="1921" y="1205"/>
                </a:lnTo>
                <a:lnTo>
                  <a:pt x="1925" y="1198"/>
                </a:lnTo>
                <a:lnTo>
                  <a:pt x="1932" y="1191"/>
                </a:lnTo>
                <a:lnTo>
                  <a:pt x="1932" y="1198"/>
                </a:lnTo>
                <a:lnTo>
                  <a:pt x="1933" y="1207"/>
                </a:lnTo>
                <a:lnTo>
                  <a:pt x="1937" y="1214"/>
                </a:lnTo>
                <a:lnTo>
                  <a:pt x="1941" y="1223"/>
                </a:lnTo>
                <a:lnTo>
                  <a:pt x="1942" y="1230"/>
                </a:lnTo>
                <a:lnTo>
                  <a:pt x="1946" y="1237"/>
                </a:lnTo>
                <a:lnTo>
                  <a:pt x="1948" y="1242"/>
                </a:lnTo>
                <a:lnTo>
                  <a:pt x="1948" y="1246"/>
                </a:lnTo>
                <a:lnTo>
                  <a:pt x="1944" y="1247"/>
                </a:lnTo>
                <a:lnTo>
                  <a:pt x="1942" y="1249"/>
                </a:lnTo>
                <a:lnTo>
                  <a:pt x="1937" y="1255"/>
                </a:lnTo>
                <a:lnTo>
                  <a:pt x="1933" y="1260"/>
                </a:lnTo>
                <a:lnTo>
                  <a:pt x="1926" y="1274"/>
                </a:lnTo>
                <a:lnTo>
                  <a:pt x="1919" y="1292"/>
                </a:lnTo>
                <a:lnTo>
                  <a:pt x="1912" y="1311"/>
                </a:lnTo>
                <a:lnTo>
                  <a:pt x="1905" y="1329"/>
                </a:lnTo>
                <a:lnTo>
                  <a:pt x="1900" y="1345"/>
                </a:lnTo>
                <a:lnTo>
                  <a:pt x="1896" y="1359"/>
                </a:lnTo>
                <a:lnTo>
                  <a:pt x="1893" y="1359"/>
                </a:lnTo>
                <a:lnTo>
                  <a:pt x="1889" y="1359"/>
                </a:lnTo>
                <a:lnTo>
                  <a:pt x="1888" y="1359"/>
                </a:lnTo>
                <a:lnTo>
                  <a:pt x="1886" y="1359"/>
                </a:lnTo>
                <a:lnTo>
                  <a:pt x="1884" y="1361"/>
                </a:lnTo>
                <a:lnTo>
                  <a:pt x="1884" y="1362"/>
                </a:lnTo>
                <a:lnTo>
                  <a:pt x="1886" y="1364"/>
                </a:lnTo>
                <a:lnTo>
                  <a:pt x="1888" y="1368"/>
                </a:lnTo>
                <a:close/>
                <a:moveTo>
                  <a:pt x="2855" y="373"/>
                </a:moveTo>
                <a:lnTo>
                  <a:pt x="2855" y="385"/>
                </a:lnTo>
                <a:lnTo>
                  <a:pt x="2857" y="394"/>
                </a:lnTo>
                <a:lnTo>
                  <a:pt x="2861" y="403"/>
                </a:lnTo>
                <a:lnTo>
                  <a:pt x="2862" y="410"/>
                </a:lnTo>
                <a:lnTo>
                  <a:pt x="2866" y="417"/>
                </a:lnTo>
                <a:lnTo>
                  <a:pt x="2869" y="424"/>
                </a:lnTo>
                <a:lnTo>
                  <a:pt x="2871" y="433"/>
                </a:lnTo>
                <a:lnTo>
                  <a:pt x="2871" y="445"/>
                </a:lnTo>
                <a:lnTo>
                  <a:pt x="2875" y="447"/>
                </a:lnTo>
                <a:lnTo>
                  <a:pt x="2878" y="447"/>
                </a:lnTo>
                <a:lnTo>
                  <a:pt x="2882" y="449"/>
                </a:lnTo>
                <a:lnTo>
                  <a:pt x="2885" y="450"/>
                </a:lnTo>
                <a:lnTo>
                  <a:pt x="2887" y="452"/>
                </a:lnTo>
                <a:lnTo>
                  <a:pt x="2891" y="454"/>
                </a:lnTo>
                <a:lnTo>
                  <a:pt x="2894" y="456"/>
                </a:lnTo>
                <a:lnTo>
                  <a:pt x="2898" y="456"/>
                </a:lnTo>
                <a:lnTo>
                  <a:pt x="2900" y="463"/>
                </a:lnTo>
                <a:lnTo>
                  <a:pt x="2901" y="470"/>
                </a:lnTo>
                <a:lnTo>
                  <a:pt x="2905" y="475"/>
                </a:lnTo>
                <a:lnTo>
                  <a:pt x="2908" y="481"/>
                </a:lnTo>
                <a:lnTo>
                  <a:pt x="2914" y="486"/>
                </a:lnTo>
                <a:lnTo>
                  <a:pt x="2919" y="489"/>
                </a:lnTo>
                <a:lnTo>
                  <a:pt x="2926" y="493"/>
                </a:lnTo>
                <a:lnTo>
                  <a:pt x="2933" y="493"/>
                </a:lnTo>
                <a:lnTo>
                  <a:pt x="2926" y="486"/>
                </a:lnTo>
                <a:lnTo>
                  <a:pt x="2921" y="479"/>
                </a:lnTo>
                <a:lnTo>
                  <a:pt x="2917" y="472"/>
                </a:lnTo>
                <a:lnTo>
                  <a:pt x="2914" y="465"/>
                </a:lnTo>
                <a:lnTo>
                  <a:pt x="2912" y="458"/>
                </a:lnTo>
                <a:lnTo>
                  <a:pt x="2912" y="450"/>
                </a:lnTo>
                <a:lnTo>
                  <a:pt x="2912" y="443"/>
                </a:lnTo>
                <a:lnTo>
                  <a:pt x="2915" y="436"/>
                </a:lnTo>
                <a:lnTo>
                  <a:pt x="2905" y="433"/>
                </a:lnTo>
                <a:lnTo>
                  <a:pt x="2896" y="427"/>
                </a:lnTo>
                <a:lnTo>
                  <a:pt x="2887" y="420"/>
                </a:lnTo>
                <a:lnTo>
                  <a:pt x="2878" y="412"/>
                </a:lnTo>
                <a:lnTo>
                  <a:pt x="2869" y="403"/>
                </a:lnTo>
                <a:lnTo>
                  <a:pt x="2864" y="392"/>
                </a:lnTo>
                <a:lnTo>
                  <a:pt x="2859" y="382"/>
                </a:lnTo>
                <a:lnTo>
                  <a:pt x="2855" y="373"/>
                </a:lnTo>
                <a:close/>
                <a:moveTo>
                  <a:pt x="2960" y="521"/>
                </a:moveTo>
                <a:lnTo>
                  <a:pt x="2963" y="519"/>
                </a:lnTo>
                <a:lnTo>
                  <a:pt x="2967" y="519"/>
                </a:lnTo>
                <a:lnTo>
                  <a:pt x="2972" y="518"/>
                </a:lnTo>
                <a:lnTo>
                  <a:pt x="2975" y="516"/>
                </a:lnTo>
                <a:lnTo>
                  <a:pt x="2981" y="514"/>
                </a:lnTo>
                <a:lnTo>
                  <a:pt x="2986" y="512"/>
                </a:lnTo>
                <a:lnTo>
                  <a:pt x="2990" y="512"/>
                </a:lnTo>
                <a:lnTo>
                  <a:pt x="2993" y="511"/>
                </a:lnTo>
                <a:lnTo>
                  <a:pt x="2990" y="511"/>
                </a:lnTo>
                <a:lnTo>
                  <a:pt x="2984" y="509"/>
                </a:lnTo>
                <a:lnTo>
                  <a:pt x="2979" y="505"/>
                </a:lnTo>
                <a:lnTo>
                  <a:pt x="2972" y="502"/>
                </a:lnTo>
                <a:lnTo>
                  <a:pt x="2965" y="496"/>
                </a:lnTo>
                <a:lnTo>
                  <a:pt x="2960" y="491"/>
                </a:lnTo>
                <a:lnTo>
                  <a:pt x="2954" y="488"/>
                </a:lnTo>
                <a:lnTo>
                  <a:pt x="2951" y="484"/>
                </a:lnTo>
                <a:lnTo>
                  <a:pt x="2933" y="502"/>
                </a:lnTo>
                <a:lnTo>
                  <a:pt x="2933" y="507"/>
                </a:lnTo>
                <a:lnTo>
                  <a:pt x="2935" y="512"/>
                </a:lnTo>
                <a:lnTo>
                  <a:pt x="2937" y="518"/>
                </a:lnTo>
                <a:lnTo>
                  <a:pt x="2938" y="525"/>
                </a:lnTo>
                <a:lnTo>
                  <a:pt x="2940" y="532"/>
                </a:lnTo>
                <a:lnTo>
                  <a:pt x="2940" y="539"/>
                </a:lnTo>
                <a:lnTo>
                  <a:pt x="2942" y="544"/>
                </a:lnTo>
                <a:lnTo>
                  <a:pt x="2942" y="548"/>
                </a:lnTo>
                <a:lnTo>
                  <a:pt x="2960" y="548"/>
                </a:lnTo>
                <a:lnTo>
                  <a:pt x="2960" y="604"/>
                </a:lnTo>
                <a:lnTo>
                  <a:pt x="2956" y="604"/>
                </a:lnTo>
                <a:lnTo>
                  <a:pt x="2951" y="606"/>
                </a:lnTo>
                <a:lnTo>
                  <a:pt x="2947" y="606"/>
                </a:lnTo>
                <a:lnTo>
                  <a:pt x="2944" y="608"/>
                </a:lnTo>
                <a:lnTo>
                  <a:pt x="2940" y="610"/>
                </a:lnTo>
                <a:lnTo>
                  <a:pt x="2937" y="611"/>
                </a:lnTo>
                <a:lnTo>
                  <a:pt x="2935" y="613"/>
                </a:lnTo>
                <a:lnTo>
                  <a:pt x="2933" y="613"/>
                </a:lnTo>
                <a:lnTo>
                  <a:pt x="2933" y="631"/>
                </a:lnTo>
                <a:lnTo>
                  <a:pt x="2930" y="632"/>
                </a:lnTo>
                <a:lnTo>
                  <a:pt x="2926" y="632"/>
                </a:lnTo>
                <a:lnTo>
                  <a:pt x="2921" y="634"/>
                </a:lnTo>
                <a:lnTo>
                  <a:pt x="2915" y="638"/>
                </a:lnTo>
                <a:lnTo>
                  <a:pt x="2912" y="640"/>
                </a:lnTo>
                <a:lnTo>
                  <a:pt x="2907" y="643"/>
                </a:lnTo>
                <a:lnTo>
                  <a:pt x="2903" y="647"/>
                </a:lnTo>
                <a:lnTo>
                  <a:pt x="2900" y="650"/>
                </a:lnTo>
                <a:lnTo>
                  <a:pt x="2926" y="678"/>
                </a:lnTo>
                <a:lnTo>
                  <a:pt x="2926" y="650"/>
                </a:lnTo>
                <a:lnTo>
                  <a:pt x="2933" y="647"/>
                </a:lnTo>
                <a:lnTo>
                  <a:pt x="2942" y="643"/>
                </a:lnTo>
                <a:lnTo>
                  <a:pt x="2952" y="640"/>
                </a:lnTo>
                <a:lnTo>
                  <a:pt x="2965" y="638"/>
                </a:lnTo>
                <a:lnTo>
                  <a:pt x="2977" y="634"/>
                </a:lnTo>
                <a:lnTo>
                  <a:pt x="2990" y="632"/>
                </a:lnTo>
                <a:lnTo>
                  <a:pt x="3000" y="632"/>
                </a:lnTo>
                <a:lnTo>
                  <a:pt x="3011" y="631"/>
                </a:lnTo>
                <a:lnTo>
                  <a:pt x="3011" y="625"/>
                </a:lnTo>
                <a:lnTo>
                  <a:pt x="3009" y="618"/>
                </a:lnTo>
                <a:lnTo>
                  <a:pt x="3005" y="611"/>
                </a:lnTo>
                <a:lnTo>
                  <a:pt x="3002" y="604"/>
                </a:lnTo>
                <a:lnTo>
                  <a:pt x="2997" y="599"/>
                </a:lnTo>
                <a:lnTo>
                  <a:pt x="2993" y="594"/>
                </a:lnTo>
                <a:lnTo>
                  <a:pt x="2988" y="588"/>
                </a:lnTo>
                <a:lnTo>
                  <a:pt x="2984" y="585"/>
                </a:lnTo>
                <a:lnTo>
                  <a:pt x="3002" y="567"/>
                </a:lnTo>
                <a:lnTo>
                  <a:pt x="2960" y="521"/>
                </a:lnTo>
                <a:close/>
                <a:moveTo>
                  <a:pt x="1278" y="325"/>
                </a:moveTo>
                <a:lnTo>
                  <a:pt x="1275" y="327"/>
                </a:lnTo>
                <a:lnTo>
                  <a:pt x="1271" y="327"/>
                </a:lnTo>
                <a:lnTo>
                  <a:pt x="1266" y="329"/>
                </a:lnTo>
                <a:lnTo>
                  <a:pt x="1261" y="330"/>
                </a:lnTo>
                <a:lnTo>
                  <a:pt x="1257" y="332"/>
                </a:lnTo>
                <a:lnTo>
                  <a:pt x="1252" y="334"/>
                </a:lnTo>
                <a:lnTo>
                  <a:pt x="1248" y="334"/>
                </a:lnTo>
                <a:lnTo>
                  <a:pt x="1245" y="334"/>
                </a:lnTo>
                <a:lnTo>
                  <a:pt x="1245" y="341"/>
                </a:lnTo>
                <a:lnTo>
                  <a:pt x="1246" y="348"/>
                </a:lnTo>
                <a:lnTo>
                  <a:pt x="1250" y="355"/>
                </a:lnTo>
                <a:lnTo>
                  <a:pt x="1254" y="362"/>
                </a:lnTo>
                <a:lnTo>
                  <a:pt x="1259" y="367"/>
                </a:lnTo>
                <a:lnTo>
                  <a:pt x="1262" y="373"/>
                </a:lnTo>
                <a:lnTo>
                  <a:pt x="1266" y="376"/>
                </a:lnTo>
                <a:lnTo>
                  <a:pt x="1269" y="380"/>
                </a:lnTo>
                <a:lnTo>
                  <a:pt x="1245" y="410"/>
                </a:lnTo>
                <a:lnTo>
                  <a:pt x="1246" y="415"/>
                </a:lnTo>
                <a:lnTo>
                  <a:pt x="1248" y="419"/>
                </a:lnTo>
                <a:lnTo>
                  <a:pt x="1248" y="420"/>
                </a:lnTo>
                <a:lnTo>
                  <a:pt x="1248" y="422"/>
                </a:lnTo>
                <a:lnTo>
                  <a:pt x="1248" y="424"/>
                </a:lnTo>
                <a:lnTo>
                  <a:pt x="1248" y="427"/>
                </a:lnTo>
                <a:lnTo>
                  <a:pt x="1250" y="431"/>
                </a:lnTo>
                <a:lnTo>
                  <a:pt x="1254" y="436"/>
                </a:lnTo>
                <a:lnTo>
                  <a:pt x="1261" y="429"/>
                </a:lnTo>
                <a:lnTo>
                  <a:pt x="1268" y="424"/>
                </a:lnTo>
                <a:lnTo>
                  <a:pt x="1278" y="419"/>
                </a:lnTo>
                <a:lnTo>
                  <a:pt x="1289" y="415"/>
                </a:lnTo>
                <a:lnTo>
                  <a:pt x="1299" y="410"/>
                </a:lnTo>
                <a:lnTo>
                  <a:pt x="1310" y="406"/>
                </a:lnTo>
                <a:lnTo>
                  <a:pt x="1321" y="403"/>
                </a:lnTo>
                <a:lnTo>
                  <a:pt x="1331" y="399"/>
                </a:lnTo>
                <a:lnTo>
                  <a:pt x="1324" y="396"/>
                </a:lnTo>
                <a:lnTo>
                  <a:pt x="1317" y="392"/>
                </a:lnTo>
                <a:lnTo>
                  <a:pt x="1310" y="389"/>
                </a:lnTo>
                <a:lnTo>
                  <a:pt x="1305" y="385"/>
                </a:lnTo>
                <a:lnTo>
                  <a:pt x="1298" y="380"/>
                </a:lnTo>
                <a:lnTo>
                  <a:pt x="1291" y="374"/>
                </a:lnTo>
                <a:lnTo>
                  <a:pt x="1285" y="369"/>
                </a:lnTo>
                <a:lnTo>
                  <a:pt x="1278" y="362"/>
                </a:lnTo>
                <a:lnTo>
                  <a:pt x="1278" y="353"/>
                </a:lnTo>
                <a:lnTo>
                  <a:pt x="1280" y="346"/>
                </a:lnTo>
                <a:lnTo>
                  <a:pt x="1280" y="341"/>
                </a:lnTo>
                <a:lnTo>
                  <a:pt x="1282" y="337"/>
                </a:lnTo>
                <a:lnTo>
                  <a:pt x="1282" y="334"/>
                </a:lnTo>
                <a:lnTo>
                  <a:pt x="1282" y="330"/>
                </a:lnTo>
                <a:lnTo>
                  <a:pt x="1280" y="329"/>
                </a:lnTo>
                <a:lnTo>
                  <a:pt x="1278" y="325"/>
                </a:lnTo>
                <a:close/>
                <a:moveTo>
                  <a:pt x="1227" y="362"/>
                </a:moveTo>
                <a:lnTo>
                  <a:pt x="1225" y="366"/>
                </a:lnTo>
                <a:lnTo>
                  <a:pt x="1225" y="371"/>
                </a:lnTo>
                <a:lnTo>
                  <a:pt x="1223" y="376"/>
                </a:lnTo>
                <a:lnTo>
                  <a:pt x="1222" y="380"/>
                </a:lnTo>
                <a:lnTo>
                  <a:pt x="1222" y="385"/>
                </a:lnTo>
                <a:lnTo>
                  <a:pt x="1220" y="390"/>
                </a:lnTo>
                <a:lnTo>
                  <a:pt x="1218" y="396"/>
                </a:lnTo>
                <a:lnTo>
                  <a:pt x="1218" y="399"/>
                </a:lnTo>
                <a:lnTo>
                  <a:pt x="1213" y="399"/>
                </a:lnTo>
                <a:lnTo>
                  <a:pt x="1206" y="401"/>
                </a:lnTo>
                <a:lnTo>
                  <a:pt x="1202" y="403"/>
                </a:lnTo>
                <a:lnTo>
                  <a:pt x="1197" y="405"/>
                </a:lnTo>
                <a:lnTo>
                  <a:pt x="1193" y="408"/>
                </a:lnTo>
                <a:lnTo>
                  <a:pt x="1190" y="412"/>
                </a:lnTo>
                <a:lnTo>
                  <a:pt x="1186" y="415"/>
                </a:lnTo>
                <a:lnTo>
                  <a:pt x="1183" y="417"/>
                </a:lnTo>
                <a:lnTo>
                  <a:pt x="1183" y="412"/>
                </a:lnTo>
                <a:lnTo>
                  <a:pt x="1185" y="406"/>
                </a:lnTo>
                <a:lnTo>
                  <a:pt x="1185" y="403"/>
                </a:lnTo>
                <a:lnTo>
                  <a:pt x="1186" y="399"/>
                </a:lnTo>
                <a:lnTo>
                  <a:pt x="1186" y="396"/>
                </a:lnTo>
                <a:lnTo>
                  <a:pt x="1186" y="392"/>
                </a:lnTo>
                <a:lnTo>
                  <a:pt x="1186" y="387"/>
                </a:lnTo>
                <a:lnTo>
                  <a:pt x="1183" y="380"/>
                </a:lnTo>
                <a:lnTo>
                  <a:pt x="1186" y="380"/>
                </a:lnTo>
                <a:lnTo>
                  <a:pt x="1192" y="378"/>
                </a:lnTo>
                <a:lnTo>
                  <a:pt x="1197" y="374"/>
                </a:lnTo>
                <a:lnTo>
                  <a:pt x="1202" y="371"/>
                </a:lnTo>
                <a:lnTo>
                  <a:pt x="1208" y="369"/>
                </a:lnTo>
                <a:lnTo>
                  <a:pt x="1213" y="366"/>
                </a:lnTo>
                <a:lnTo>
                  <a:pt x="1220" y="364"/>
                </a:lnTo>
                <a:lnTo>
                  <a:pt x="1227" y="362"/>
                </a:lnTo>
                <a:close/>
                <a:moveTo>
                  <a:pt x="2567" y="986"/>
                </a:moveTo>
                <a:lnTo>
                  <a:pt x="2576" y="989"/>
                </a:lnTo>
                <a:lnTo>
                  <a:pt x="2582" y="993"/>
                </a:lnTo>
                <a:lnTo>
                  <a:pt x="2587" y="997"/>
                </a:lnTo>
                <a:lnTo>
                  <a:pt x="2592" y="1000"/>
                </a:lnTo>
                <a:lnTo>
                  <a:pt x="2596" y="1005"/>
                </a:lnTo>
                <a:lnTo>
                  <a:pt x="2599" y="1011"/>
                </a:lnTo>
                <a:lnTo>
                  <a:pt x="2605" y="1016"/>
                </a:lnTo>
                <a:lnTo>
                  <a:pt x="2610" y="1023"/>
                </a:lnTo>
                <a:lnTo>
                  <a:pt x="2620" y="1023"/>
                </a:lnTo>
                <a:lnTo>
                  <a:pt x="2629" y="1027"/>
                </a:lnTo>
                <a:lnTo>
                  <a:pt x="2636" y="1030"/>
                </a:lnTo>
                <a:lnTo>
                  <a:pt x="2643" y="1035"/>
                </a:lnTo>
                <a:lnTo>
                  <a:pt x="2658" y="1048"/>
                </a:lnTo>
                <a:lnTo>
                  <a:pt x="2668" y="1064"/>
                </a:lnTo>
                <a:lnTo>
                  <a:pt x="2679" y="1081"/>
                </a:lnTo>
                <a:lnTo>
                  <a:pt x="2688" y="1097"/>
                </a:lnTo>
                <a:lnTo>
                  <a:pt x="2696" y="1113"/>
                </a:lnTo>
                <a:lnTo>
                  <a:pt x="2705" y="1126"/>
                </a:lnTo>
                <a:lnTo>
                  <a:pt x="2702" y="1126"/>
                </a:lnTo>
                <a:lnTo>
                  <a:pt x="2698" y="1127"/>
                </a:lnTo>
                <a:lnTo>
                  <a:pt x="2693" y="1127"/>
                </a:lnTo>
                <a:lnTo>
                  <a:pt x="2689" y="1129"/>
                </a:lnTo>
                <a:lnTo>
                  <a:pt x="2684" y="1131"/>
                </a:lnTo>
                <a:lnTo>
                  <a:pt x="2679" y="1133"/>
                </a:lnTo>
                <a:lnTo>
                  <a:pt x="2675" y="1134"/>
                </a:lnTo>
                <a:lnTo>
                  <a:pt x="2670" y="1134"/>
                </a:lnTo>
                <a:lnTo>
                  <a:pt x="2658" y="1120"/>
                </a:lnTo>
                <a:lnTo>
                  <a:pt x="2643" y="1103"/>
                </a:lnTo>
                <a:lnTo>
                  <a:pt x="2629" y="1083"/>
                </a:lnTo>
                <a:lnTo>
                  <a:pt x="2615" y="1064"/>
                </a:lnTo>
                <a:lnTo>
                  <a:pt x="2603" y="1044"/>
                </a:lnTo>
                <a:lnTo>
                  <a:pt x="2589" y="1023"/>
                </a:lnTo>
                <a:lnTo>
                  <a:pt x="2578" y="1004"/>
                </a:lnTo>
                <a:lnTo>
                  <a:pt x="2567" y="986"/>
                </a:lnTo>
                <a:close/>
                <a:moveTo>
                  <a:pt x="2698" y="1143"/>
                </a:moveTo>
                <a:lnTo>
                  <a:pt x="2714" y="1140"/>
                </a:lnTo>
                <a:lnTo>
                  <a:pt x="2730" y="1138"/>
                </a:lnTo>
                <a:lnTo>
                  <a:pt x="2744" y="1138"/>
                </a:lnTo>
                <a:lnTo>
                  <a:pt x="2758" y="1141"/>
                </a:lnTo>
                <a:lnTo>
                  <a:pt x="2774" y="1145"/>
                </a:lnTo>
                <a:lnTo>
                  <a:pt x="2788" y="1148"/>
                </a:lnTo>
                <a:lnTo>
                  <a:pt x="2804" y="1152"/>
                </a:lnTo>
                <a:lnTo>
                  <a:pt x="2820" y="1152"/>
                </a:lnTo>
                <a:lnTo>
                  <a:pt x="2808" y="1156"/>
                </a:lnTo>
                <a:lnTo>
                  <a:pt x="2794" y="1156"/>
                </a:lnTo>
                <a:lnTo>
                  <a:pt x="2778" y="1156"/>
                </a:lnTo>
                <a:lnTo>
                  <a:pt x="2762" y="1156"/>
                </a:lnTo>
                <a:lnTo>
                  <a:pt x="2744" y="1152"/>
                </a:lnTo>
                <a:lnTo>
                  <a:pt x="2728" y="1150"/>
                </a:lnTo>
                <a:lnTo>
                  <a:pt x="2712" y="1147"/>
                </a:lnTo>
                <a:lnTo>
                  <a:pt x="2698" y="1143"/>
                </a:lnTo>
                <a:close/>
                <a:moveTo>
                  <a:pt x="2855" y="1097"/>
                </a:moveTo>
                <a:lnTo>
                  <a:pt x="2850" y="1097"/>
                </a:lnTo>
                <a:lnTo>
                  <a:pt x="2847" y="1099"/>
                </a:lnTo>
                <a:lnTo>
                  <a:pt x="2841" y="1101"/>
                </a:lnTo>
                <a:lnTo>
                  <a:pt x="2838" y="1103"/>
                </a:lnTo>
                <a:lnTo>
                  <a:pt x="2832" y="1103"/>
                </a:lnTo>
                <a:lnTo>
                  <a:pt x="2827" y="1104"/>
                </a:lnTo>
                <a:lnTo>
                  <a:pt x="2824" y="1106"/>
                </a:lnTo>
                <a:lnTo>
                  <a:pt x="2820" y="1106"/>
                </a:lnTo>
                <a:lnTo>
                  <a:pt x="2813" y="1103"/>
                </a:lnTo>
                <a:lnTo>
                  <a:pt x="2806" y="1099"/>
                </a:lnTo>
                <a:lnTo>
                  <a:pt x="2797" y="1097"/>
                </a:lnTo>
                <a:lnTo>
                  <a:pt x="2790" y="1095"/>
                </a:lnTo>
                <a:lnTo>
                  <a:pt x="2781" y="1094"/>
                </a:lnTo>
                <a:lnTo>
                  <a:pt x="2774" y="1094"/>
                </a:lnTo>
                <a:lnTo>
                  <a:pt x="2765" y="1095"/>
                </a:lnTo>
                <a:lnTo>
                  <a:pt x="2758" y="1097"/>
                </a:lnTo>
                <a:lnTo>
                  <a:pt x="2756" y="1092"/>
                </a:lnTo>
                <a:lnTo>
                  <a:pt x="2755" y="1087"/>
                </a:lnTo>
                <a:lnTo>
                  <a:pt x="2753" y="1083"/>
                </a:lnTo>
                <a:lnTo>
                  <a:pt x="2753" y="1080"/>
                </a:lnTo>
                <a:lnTo>
                  <a:pt x="2753" y="1076"/>
                </a:lnTo>
                <a:lnTo>
                  <a:pt x="2755" y="1073"/>
                </a:lnTo>
                <a:lnTo>
                  <a:pt x="2756" y="1067"/>
                </a:lnTo>
                <a:lnTo>
                  <a:pt x="2758" y="1060"/>
                </a:lnTo>
                <a:lnTo>
                  <a:pt x="2741" y="1042"/>
                </a:lnTo>
                <a:lnTo>
                  <a:pt x="2749" y="1039"/>
                </a:lnTo>
                <a:lnTo>
                  <a:pt x="2758" y="1034"/>
                </a:lnTo>
                <a:lnTo>
                  <a:pt x="2767" y="1030"/>
                </a:lnTo>
                <a:lnTo>
                  <a:pt x="2776" y="1025"/>
                </a:lnTo>
                <a:lnTo>
                  <a:pt x="2786" y="1021"/>
                </a:lnTo>
                <a:lnTo>
                  <a:pt x="2795" y="1018"/>
                </a:lnTo>
                <a:lnTo>
                  <a:pt x="2804" y="1014"/>
                </a:lnTo>
                <a:lnTo>
                  <a:pt x="2811" y="1014"/>
                </a:lnTo>
                <a:lnTo>
                  <a:pt x="2811" y="1011"/>
                </a:lnTo>
                <a:lnTo>
                  <a:pt x="2811" y="1007"/>
                </a:lnTo>
                <a:lnTo>
                  <a:pt x="2813" y="1004"/>
                </a:lnTo>
                <a:lnTo>
                  <a:pt x="2813" y="1002"/>
                </a:lnTo>
                <a:lnTo>
                  <a:pt x="2815" y="998"/>
                </a:lnTo>
                <a:lnTo>
                  <a:pt x="2818" y="997"/>
                </a:lnTo>
                <a:lnTo>
                  <a:pt x="2824" y="997"/>
                </a:lnTo>
                <a:lnTo>
                  <a:pt x="2829" y="995"/>
                </a:lnTo>
                <a:lnTo>
                  <a:pt x="2832" y="988"/>
                </a:lnTo>
                <a:lnTo>
                  <a:pt x="2839" y="979"/>
                </a:lnTo>
                <a:lnTo>
                  <a:pt x="2847" y="968"/>
                </a:lnTo>
                <a:lnTo>
                  <a:pt x="2854" y="958"/>
                </a:lnTo>
                <a:lnTo>
                  <a:pt x="2861" y="947"/>
                </a:lnTo>
                <a:lnTo>
                  <a:pt x="2866" y="938"/>
                </a:lnTo>
                <a:lnTo>
                  <a:pt x="2869" y="929"/>
                </a:lnTo>
                <a:lnTo>
                  <a:pt x="2871" y="921"/>
                </a:lnTo>
                <a:lnTo>
                  <a:pt x="2871" y="926"/>
                </a:lnTo>
                <a:lnTo>
                  <a:pt x="2869" y="933"/>
                </a:lnTo>
                <a:lnTo>
                  <a:pt x="2866" y="940"/>
                </a:lnTo>
                <a:lnTo>
                  <a:pt x="2862" y="949"/>
                </a:lnTo>
                <a:lnTo>
                  <a:pt x="2861" y="958"/>
                </a:lnTo>
                <a:lnTo>
                  <a:pt x="2857" y="965"/>
                </a:lnTo>
                <a:lnTo>
                  <a:pt x="2855" y="972"/>
                </a:lnTo>
                <a:lnTo>
                  <a:pt x="2855" y="977"/>
                </a:lnTo>
                <a:lnTo>
                  <a:pt x="2871" y="977"/>
                </a:lnTo>
                <a:lnTo>
                  <a:pt x="2873" y="981"/>
                </a:lnTo>
                <a:lnTo>
                  <a:pt x="2873" y="986"/>
                </a:lnTo>
                <a:lnTo>
                  <a:pt x="2869" y="993"/>
                </a:lnTo>
                <a:lnTo>
                  <a:pt x="2866" y="998"/>
                </a:lnTo>
                <a:lnTo>
                  <a:pt x="2862" y="1005"/>
                </a:lnTo>
                <a:lnTo>
                  <a:pt x="2859" y="1009"/>
                </a:lnTo>
                <a:lnTo>
                  <a:pt x="2855" y="1012"/>
                </a:lnTo>
                <a:lnTo>
                  <a:pt x="2855" y="1014"/>
                </a:lnTo>
                <a:lnTo>
                  <a:pt x="2880" y="1042"/>
                </a:lnTo>
                <a:lnTo>
                  <a:pt x="2855" y="1071"/>
                </a:lnTo>
                <a:lnTo>
                  <a:pt x="2855" y="1076"/>
                </a:lnTo>
                <a:lnTo>
                  <a:pt x="2855" y="1081"/>
                </a:lnTo>
                <a:lnTo>
                  <a:pt x="2857" y="1085"/>
                </a:lnTo>
                <a:lnTo>
                  <a:pt x="2857" y="1087"/>
                </a:lnTo>
                <a:lnTo>
                  <a:pt x="2859" y="1090"/>
                </a:lnTo>
                <a:lnTo>
                  <a:pt x="2857" y="1092"/>
                </a:lnTo>
                <a:lnTo>
                  <a:pt x="2857" y="1094"/>
                </a:lnTo>
                <a:lnTo>
                  <a:pt x="2855" y="1097"/>
                </a:lnTo>
                <a:close/>
                <a:moveTo>
                  <a:pt x="2864" y="781"/>
                </a:moveTo>
                <a:lnTo>
                  <a:pt x="2864" y="784"/>
                </a:lnTo>
                <a:lnTo>
                  <a:pt x="2864" y="790"/>
                </a:lnTo>
                <a:lnTo>
                  <a:pt x="2866" y="795"/>
                </a:lnTo>
                <a:lnTo>
                  <a:pt x="2868" y="800"/>
                </a:lnTo>
                <a:lnTo>
                  <a:pt x="2869" y="806"/>
                </a:lnTo>
                <a:lnTo>
                  <a:pt x="2871" y="809"/>
                </a:lnTo>
                <a:lnTo>
                  <a:pt x="2871" y="814"/>
                </a:lnTo>
                <a:lnTo>
                  <a:pt x="2873" y="818"/>
                </a:lnTo>
                <a:lnTo>
                  <a:pt x="2855" y="837"/>
                </a:lnTo>
                <a:lnTo>
                  <a:pt x="2855" y="855"/>
                </a:lnTo>
                <a:lnTo>
                  <a:pt x="2855" y="859"/>
                </a:lnTo>
                <a:lnTo>
                  <a:pt x="2859" y="864"/>
                </a:lnTo>
                <a:lnTo>
                  <a:pt x="2862" y="868"/>
                </a:lnTo>
                <a:lnTo>
                  <a:pt x="2868" y="873"/>
                </a:lnTo>
                <a:lnTo>
                  <a:pt x="2880" y="882"/>
                </a:lnTo>
                <a:lnTo>
                  <a:pt x="2894" y="890"/>
                </a:lnTo>
                <a:lnTo>
                  <a:pt x="2910" y="899"/>
                </a:lnTo>
                <a:lnTo>
                  <a:pt x="2924" y="905"/>
                </a:lnTo>
                <a:lnTo>
                  <a:pt x="2935" y="910"/>
                </a:lnTo>
                <a:lnTo>
                  <a:pt x="2942" y="912"/>
                </a:lnTo>
                <a:lnTo>
                  <a:pt x="2938" y="905"/>
                </a:lnTo>
                <a:lnTo>
                  <a:pt x="2931" y="890"/>
                </a:lnTo>
                <a:lnTo>
                  <a:pt x="2921" y="873"/>
                </a:lnTo>
                <a:lnTo>
                  <a:pt x="2908" y="853"/>
                </a:lnTo>
                <a:lnTo>
                  <a:pt x="2896" y="832"/>
                </a:lnTo>
                <a:lnTo>
                  <a:pt x="2882" y="813"/>
                </a:lnTo>
                <a:lnTo>
                  <a:pt x="2871" y="795"/>
                </a:lnTo>
                <a:lnTo>
                  <a:pt x="2864" y="781"/>
                </a:lnTo>
                <a:close/>
                <a:moveTo>
                  <a:pt x="2915" y="1060"/>
                </a:moveTo>
                <a:lnTo>
                  <a:pt x="2912" y="1062"/>
                </a:lnTo>
                <a:lnTo>
                  <a:pt x="2908" y="1065"/>
                </a:lnTo>
                <a:lnTo>
                  <a:pt x="2903" y="1069"/>
                </a:lnTo>
                <a:lnTo>
                  <a:pt x="2898" y="1074"/>
                </a:lnTo>
                <a:lnTo>
                  <a:pt x="2894" y="1080"/>
                </a:lnTo>
                <a:lnTo>
                  <a:pt x="2889" y="1083"/>
                </a:lnTo>
                <a:lnTo>
                  <a:pt x="2885" y="1087"/>
                </a:lnTo>
                <a:lnTo>
                  <a:pt x="2882" y="1088"/>
                </a:lnTo>
                <a:lnTo>
                  <a:pt x="2882" y="1095"/>
                </a:lnTo>
                <a:lnTo>
                  <a:pt x="2882" y="1104"/>
                </a:lnTo>
                <a:lnTo>
                  <a:pt x="2884" y="1115"/>
                </a:lnTo>
                <a:lnTo>
                  <a:pt x="2885" y="1124"/>
                </a:lnTo>
                <a:lnTo>
                  <a:pt x="2887" y="1134"/>
                </a:lnTo>
                <a:lnTo>
                  <a:pt x="2889" y="1141"/>
                </a:lnTo>
                <a:lnTo>
                  <a:pt x="2889" y="1148"/>
                </a:lnTo>
                <a:lnTo>
                  <a:pt x="2891" y="1154"/>
                </a:lnTo>
                <a:lnTo>
                  <a:pt x="2891" y="1150"/>
                </a:lnTo>
                <a:lnTo>
                  <a:pt x="2892" y="1145"/>
                </a:lnTo>
                <a:lnTo>
                  <a:pt x="2896" y="1140"/>
                </a:lnTo>
                <a:lnTo>
                  <a:pt x="2900" y="1136"/>
                </a:lnTo>
                <a:lnTo>
                  <a:pt x="2901" y="1131"/>
                </a:lnTo>
                <a:lnTo>
                  <a:pt x="2905" y="1127"/>
                </a:lnTo>
                <a:lnTo>
                  <a:pt x="2907" y="1126"/>
                </a:lnTo>
                <a:lnTo>
                  <a:pt x="2908" y="1126"/>
                </a:lnTo>
                <a:lnTo>
                  <a:pt x="2910" y="1126"/>
                </a:lnTo>
                <a:lnTo>
                  <a:pt x="2914" y="1126"/>
                </a:lnTo>
                <a:lnTo>
                  <a:pt x="2917" y="1124"/>
                </a:lnTo>
                <a:lnTo>
                  <a:pt x="2921" y="1124"/>
                </a:lnTo>
                <a:lnTo>
                  <a:pt x="2922" y="1122"/>
                </a:lnTo>
                <a:lnTo>
                  <a:pt x="2926" y="1120"/>
                </a:lnTo>
                <a:lnTo>
                  <a:pt x="2930" y="1118"/>
                </a:lnTo>
                <a:lnTo>
                  <a:pt x="2933" y="1115"/>
                </a:lnTo>
                <a:lnTo>
                  <a:pt x="2915" y="1097"/>
                </a:lnTo>
                <a:lnTo>
                  <a:pt x="2915" y="1090"/>
                </a:lnTo>
                <a:lnTo>
                  <a:pt x="2917" y="1083"/>
                </a:lnTo>
                <a:lnTo>
                  <a:pt x="2921" y="1078"/>
                </a:lnTo>
                <a:lnTo>
                  <a:pt x="2922" y="1073"/>
                </a:lnTo>
                <a:lnTo>
                  <a:pt x="2922" y="1067"/>
                </a:lnTo>
                <a:lnTo>
                  <a:pt x="2922" y="1064"/>
                </a:lnTo>
                <a:lnTo>
                  <a:pt x="2921" y="1062"/>
                </a:lnTo>
                <a:lnTo>
                  <a:pt x="2915" y="1060"/>
                </a:lnTo>
                <a:close/>
                <a:moveTo>
                  <a:pt x="3081" y="1097"/>
                </a:moveTo>
                <a:lnTo>
                  <a:pt x="3071" y="1101"/>
                </a:lnTo>
                <a:lnTo>
                  <a:pt x="3066" y="1101"/>
                </a:lnTo>
                <a:lnTo>
                  <a:pt x="3062" y="1101"/>
                </a:lnTo>
                <a:lnTo>
                  <a:pt x="3062" y="1099"/>
                </a:lnTo>
                <a:lnTo>
                  <a:pt x="3064" y="1097"/>
                </a:lnTo>
                <a:lnTo>
                  <a:pt x="3066" y="1095"/>
                </a:lnTo>
                <a:lnTo>
                  <a:pt x="3069" y="1092"/>
                </a:lnTo>
                <a:lnTo>
                  <a:pt x="3073" y="1088"/>
                </a:lnTo>
                <a:lnTo>
                  <a:pt x="3069" y="1085"/>
                </a:lnTo>
                <a:lnTo>
                  <a:pt x="3067" y="1081"/>
                </a:lnTo>
                <a:lnTo>
                  <a:pt x="3064" y="1078"/>
                </a:lnTo>
                <a:lnTo>
                  <a:pt x="3058" y="1076"/>
                </a:lnTo>
                <a:lnTo>
                  <a:pt x="3055" y="1074"/>
                </a:lnTo>
                <a:lnTo>
                  <a:pt x="3050" y="1073"/>
                </a:lnTo>
                <a:lnTo>
                  <a:pt x="3044" y="1071"/>
                </a:lnTo>
                <a:lnTo>
                  <a:pt x="3039" y="1071"/>
                </a:lnTo>
                <a:lnTo>
                  <a:pt x="3057" y="1051"/>
                </a:lnTo>
                <a:lnTo>
                  <a:pt x="3060" y="1051"/>
                </a:lnTo>
                <a:lnTo>
                  <a:pt x="3062" y="1053"/>
                </a:lnTo>
                <a:lnTo>
                  <a:pt x="3066" y="1055"/>
                </a:lnTo>
                <a:lnTo>
                  <a:pt x="3069" y="1057"/>
                </a:lnTo>
                <a:lnTo>
                  <a:pt x="3073" y="1058"/>
                </a:lnTo>
                <a:lnTo>
                  <a:pt x="3076" y="1058"/>
                </a:lnTo>
                <a:lnTo>
                  <a:pt x="3078" y="1060"/>
                </a:lnTo>
                <a:lnTo>
                  <a:pt x="3081" y="1060"/>
                </a:lnTo>
                <a:lnTo>
                  <a:pt x="3081" y="1064"/>
                </a:lnTo>
                <a:lnTo>
                  <a:pt x="3083" y="1067"/>
                </a:lnTo>
                <a:lnTo>
                  <a:pt x="3085" y="1071"/>
                </a:lnTo>
                <a:lnTo>
                  <a:pt x="3085" y="1074"/>
                </a:lnTo>
                <a:lnTo>
                  <a:pt x="3087" y="1078"/>
                </a:lnTo>
                <a:lnTo>
                  <a:pt x="3088" y="1081"/>
                </a:lnTo>
                <a:lnTo>
                  <a:pt x="3090" y="1085"/>
                </a:lnTo>
                <a:lnTo>
                  <a:pt x="3090" y="1088"/>
                </a:lnTo>
                <a:lnTo>
                  <a:pt x="3096" y="1088"/>
                </a:lnTo>
                <a:lnTo>
                  <a:pt x="3101" y="1087"/>
                </a:lnTo>
                <a:lnTo>
                  <a:pt x="3106" y="1085"/>
                </a:lnTo>
                <a:lnTo>
                  <a:pt x="3111" y="1083"/>
                </a:lnTo>
                <a:lnTo>
                  <a:pt x="3115" y="1080"/>
                </a:lnTo>
                <a:lnTo>
                  <a:pt x="3119" y="1076"/>
                </a:lnTo>
                <a:lnTo>
                  <a:pt x="3122" y="1074"/>
                </a:lnTo>
                <a:lnTo>
                  <a:pt x="3126" y="1071"/>
                </a:lnTo>
                <a:lnTo>
                  <a:pt x="3136" y="1071"/>
                </a:lnTo>
                <a:lnTo>
                  <a:pt x="3150" y="1074"/>
                </a:lnTo>
                <a:lnTo>
                  <a:pt x="3166" y="1078"/>
                </a:lnTo>
                <a:lnTo>
                  <a:pt x="3182" y="1083"/>
                </a:lnTo>
                <a:lnTo>
                  <a:pt x="3198" y="1092"/>
                </a:lnTo>
                <a:lnTo>
                  <a:pt x="3209" y="1101"/>
                </a:lnTo>
                <a:lnTo>
                  <a:pt x="3214" y="1106"/>
                </a:lnTo>
                <a:lnTo>
                  <a:pt x="3217" y="1111"/>
                </a:lnTo>
                <a:lnTo>
                  <a:pt x="3219" y="1118"/>
                </a:lnTo>
                <a:lnTo>
                  <a:pt x="3221" y="1126"/>
                </a:lnTo>
                <a:lnTo>
                  <a:pt x="3233" y="1129"/>
                </a:lnTo>
                <a:lnTo>
                  <a:pt x="3246" y="1134"/>
                </a:lnTo>
                <a:lnTo>
                  <a:pt x="3258" y="1143"/>
                </a:lnTo>
                <a:lnTo>
                  <a:pt x="3269" y="1152"/>
                </a:lnTo>
                <a:lnTo>
                  <a:pt x="3277" y="1164"/>
                </a:lnTo>
                <a:lnTo>
                  <a:pt x="3285" y="1177"/>
                </a:lnTo>
                <a:lnTo>
                  <a:pt x="3288" y="1191"/>
                </a:lnTo>
                <a:lnTo>
                  <a:pt x="3290" y="1209"/>
                </a:lnTo>
                <a:lnTo>
                  <a:pt x="3281" y="1203"/>
                </a:lnTo>
                <a:lnTo>
                  <a:pt x="3270" y="1198"/>
                </a:lnTo>
                <a:lnTo>
                  <a:pt x="3262" y="1191"/>
                </a:lnTo>
                <a:lnTo>
                  <a:pt x="3253" y="1184"/>
                </a:lnTo>
                <a:lnTo>
                  <a:pt x="3244" y="1177"/>
                </a:lnTo>
                <a:lnTo>
                  <a:pt x="3235" y="1168"/>
                </a:lnTo>
                <a:lnTo>
                  <a:pt x="3228" y="1159"/>
                </a:lnTo>
                <a:lnTo>
                  <a:pt x="3221" y="1152"/>
                </a:lnTo>
                <a:lnTo>
                  <a:pt x="3217" y="1154"/>
                </a:lnTo>
                <a:lnTo>
                  <a:pt x="3212" y="1156"/>
                </a:lnTo>
                <a:lnTo>
                  <a:pt x="3209" y="1159"/>
                </a:lnTo>
                <a:lnTo>
                  <a:pt x="3205" y="1163"/>
                </a:lnTo>
                <a:lnTo>
                  <a:pt x="3202" y="1166"/>
                </a:lnTo>
                <a:lnTo>
                  <a:pt x="3198" y="1168"/>
                </a:lnTo>
                <a:lnTo>
                  <a:pt x="3196" y="1170"/>
                </a:lnTo>
                <a:lnTo>
                  <a:pt x="3194" y="1171"/>
                </a:lnTo>
                <a:lnTo>
                  <a:pt x="3189" y="1171"/>
                </a:lnTo>
                <a:lnTo>
                  <a:pt x="3184" y="1170"/>
                </a:lnTo>
                <a:lnTo>
                  <a:pt x="3179" y="1168"/>
                </a:lnTo>
                <a:lnTo>
                  <a:pt x="3173" y="1166"/>
                </a:lnTo>
                <a:lnTo>
                  <a:pt x="3168" y="1164"/>
                </a:lnTo>
                <a:lnTo>
                  <a:pt x="3163" y="1163"/>
                </a:lnTo>
                <a:lnTo>
                  <a:pt x="3157" y="1163"/>
                </a:lnTo>
                <a:lnTo>
                  <a:pt x="3150" y="1163"/>
                </a:lnTo>
                <a:lnTo>
                  <a:pt x="3150" y="1159"/>
                </a:lnTo>
                <a:lnTo>
                  <a:pt x="3149" y="1156"/>
                </a:lnTo>
                <a:lnTo>
                  <a:pt x="3147" y="1152"/>
                </a:lnTo>
                <a:lnTo>
                  <a:pt x="3145" y="1148"/>
                </a:lnTo>
                <a:lnTo>
                  <a:pt x="3143" y="1147"/>
                </a:lnTo>
                <a:lnTo>
                  <a:pt x="3140" y="1145"/>
                </a:lnTo>
                <a:lnTo>
                  <a:pt x="3136" y="1145"/>
                </a:lnTo>
                <a:lnTo>
                  <a:pt x="3134" y="1143"/>
                </a:lnTo>
                <a:lnTo>
                  <a:pt x="3134" y="1140"/>
                </a:lnTo>
                <a:lnTo>
                  <a:pt x="3134" y="1136"/>
                </a:lnTo>
                <a:lnTo>
                  <a:pt x="3133" y="1133"/>
                </a:lnTo>
                <a:lnTo>
                  <a:pt x="3133" y="1129"/>
                </a:lnTo>
                <a:lnTo>
                  <a:pt x="3133" y="1126"/>
                </a:lnTo>
                <a:lnTo>
                  <a:pt x="3131" y="1122"/>
                </a:lnTo>
                <a:lnTo>
                  <a:pt x="3127" y="1118"/>
                </a:lnTo>
                <a:lnTo>
                  <a:pt x="3126" y="1115"/>
                </a:lnTo>
                <a:lnTo>
                  <a:pt x="3090" y="1115"/>
                </a:lnTo>
                <a:lnTo>
                  <a:pt x="3090" y="1106"/>
                </a:lnTo>
                <a:lnTo>
                  <a:pt x="3088" y="1101"/>
                </a:lnTo>
                <a:lnTo>
                  <a:pt x="3087" y="1097"/>
                </a:lnTo>
                <a:lnTo>
                  <a:pt x="3085" y="1095"/>
                </a:lnTo>
                <a:lnTo>
                  <a:pt x="3083" y="1097"/>
                </a:lnTo>
                <a:lnTo>
                  <a:pt x="3081" y="1097"/>
                </a:lnTo>
                <a:close/>
                <a:moveTo>
                  <a:pt x="3186" y="1191"/>
                </a:moveTo>
                <a:lnTo>
                  <a:pt x="3182" y="1200"/>
                </a:lnTo>
                <a:lnTo>
                  <a:pt x="3179" y="1207"/>
                </a:lnTo>
                <a:lnTo>
                  <a:pt x="3175" y="1212"/>
                </a:lnTo>
                <a:lnTo>
                  <a:pt x="3170" y="1217"/>
                </a:lnTo>
                <a:lnTo>
                  <a:pt x="3168" y="1221"/>
                </a:lnTo>
                <a:lnTo>
                  <a:pt x="3166" y="1224"/>
                </a:lnTo>
                <a:lnTo>
                  <a:pt x="3166" y="1230"/>
                </a:lnTo>
                <a:lnTo>
                  <a:pt x="3168" y="1237"/>
                </a:lnTo>
                <a:lnTo>
                  <a:pt x="3164" y="1240"/>
                </a:lnTo>
                <a:lnTo>
                  <a:pt x="3161" y="1244"/>
                </a:lnTo>
                <a:lnTo>
                  <a:pt x="3156" y="1249"/>
                </a:lnTo>
                <a:lnTo>
                  <a:pt x="3152" y="1256"/>
                </a:lnTo>
                <a:lnTo>
                  <a:pt x="3149" y="1262"/>
                </a:lnTo>
                <a:lnTo>
                  <a:pt x="3145" y="1269"/>
                </a:lnTo>
                <a:lnTo>
                  <a:pt x="3143" y="1276"/>
                </a:lnTo>
                <a:lnTo>
                  <a:pt x="3141" y="1283"/>
                </a:lnTo>
                <a:lnTo>
                  <a:pt x="3108" y="1283"/>
                </a:lnTo>
                <a:lnTo>
                  <a:pt x="3103" y="1279"/>
                </a:lnTo>
                <a:lnTo>
                  <a:pt x="3097" y="1274"/>
                </a:lnTo>
                <a:lnTo>
                  <a:pt x="3092" y="1269"/>
                </a:lnTo>
                <a:lnTo>
                  <a:pt x="3085" y="1263"/>
                </a:lnTo>
                <a:lnTo>
                  <a:pt x="3080" y="1258"/>
                </a:lnTo>
                <a:lnTo>
                  <a:pt x="3073" y="1255"/>
                </a:lnTo>
                <a:lnTo>
                  <a:pt x="3067" y="1249"/>
                </a:lnTo>
                <a:lnTo>
                  <a:pt x="3064" y="1246"/>
                </a:lnTo>
                <a:lnTo>
                  <a:pt x="3081" y="1246"/>
                </a:lnTo>
                <a:lnTo>
                  <a:pt x="3080" y="1239"/>
                </a:lnTo>
                <a:lnTo>
                  <a:pt x="3080" y="1233"/>
                </a:lnTo>
                <a:lnTo>
                  <a:pt x="3081" y="1228"/>
                </a:lnTo>
                <a:lnTo>
                  <a:pt x="3083" y="1223"/>
                </a:lnTo>
                <a:lnTo>
                  <a:pt x="3087" y="1219"/>
                </a:lnTo>
                <a:lnTo>
                  <a:pt x="3090" y="1216"/>
                </a:lnTo>
                <a:lnTo>
                  <a:pt x="3096" y="1212"/>
                </a:lnTo>
                <a:lnTo>
                  <a:pt x="3099" y="1209"/>
                </a:lnTo>
                <a:lnTo>
                  <a:pt x="3094" y="1207"/>
                </a:lnTo>
                <a:lnTo>
                  <a:pt x="3090" y="1205"/>
                </a:lnTo>
                <a:lnTo>
                  <a:pt x="3083" y="1202"/>
                </a:lnTo>
                <a:lnTo>
                  <a:pt x="3076" y="1198"/>
                </a:lnTo>
                <a:lnTo>
                  <a:pt x="3071" y="1194"/>
                </a:lnTo>
                <a:lnTo>
                  <a:pt x="3064" y="1189"/>
                </a:lnTo>
                <a:lnTo>
                  <a:pt x="3058" y="1184"/>
                </a:lnTo>
                <a:lnTo>
                  <a:pt x="3055" y="1180"/>
                </a:lnTo>
                <a:lnTo>
                  <a:pt x="3050" y="1186"/>
                </a:lnTo>
                <a:lnTo>
                  <a:pt x="3043" y="1194"/>
                </a:lnTo>
                <a:lnTo>
                  <a:pt x="3037" y="1205"/>
                </a:lnTo>
                <a:lnTo>
                  <a:pt x="3032" y="1216"/>
                </a:lnTo>
                <a:lnTo>
                  <a:pt x="3027" y="1228"/>
                </a:lnTo>
                <a:lnTo>
                  <a:pt x="3020" y="1237"/>
                </a:lnTo>
                <a:lnTo>
                  <a:pt x="3016" y="1240"/>
                </a:lnTo>
                <a:lnTo>
                  <a:pt x="3013" y="1242"/>
                </a:lnTo>
                <a:lnTo>
                  <a:pt x="3007" y="1244"/>
                </a:lnTo>
                <a:lnTo>
                  <a:pt x="3004" y="1246"/>
                </a:lnTo>
                <a:lnTo>
                  <a:pt x="2986" y="1246"/>
                </a:lnTo>
                <a:lnTo>
                  <a:pt x="2968" y="1228"/>
                </a:lnTo>
                <a:lnTo>
                  <a:pt x="2951" y="1228"/>
                </a:lnTo>
                <a:lnTo>
                  <a:pt x="2947" y="1230"/>
                </a:lnTo>
                <a:lnTo>
                  <a:pt x="2942" y="1235"/>
                </a:lnTo>
                <a:lnTo>
                  <a:pt x="2935" y="1242"/>
                </a:lnTo>
                <a:lnTo>
                  <a:pt x="2930" y="1251"/>
                </a:lnTo>
                <a:lnTo>
                  <a:pt x="2922" y="1258"/>
                </a:lnTo>
                <a:lnTo>
                  <a:pt x="2917" y="1267"/>
                </a:lnTo>
                <a:lnTo>
                  <a:pt x="2912" y="1272"/>
                </a:lnTo>
                <a:lnTo>
                  <a:pt x="2908" y="1274"/>
                </a:lnTo>
                <a:lnTo>
                  <a:pt x="2900" y="1263"/>
                </a:lnTo>
                <a:lnTo>
                  <a:pt x="2894" y="1265"/>
                </a:lnTo>
                <a:lnTo>
                  <a:pt x="2889" y="1270"/>
                </a:lnTo>
                <a:lnTo>
                  <a:pt x="2884" y="1276"/>
                </a:lnTo>
                <a:lnTo>
                  <a:pt x="2878" y="1283"/>
                </a:lnTo>
                <a:lnTo>
                  <a:pt x="2873" y="1290"/>
                </a:lnTo>
                <a:lnTo>
                  <a:pt x="2868" y="1295"/>
                </a:lnTo>
                <a:lnTo>
                  <a:pt x="2864" y="1299"/>
                </a:lnTo>
                <a:lnTo>
                  <a:pt x="2864" y="1300"/>
                </a:lnTo>
                <a:lnTo>
                  <a:pt x="2861" y="1300"/>
                </a:lnTo>
                <a:lnTo>
                  <a:pt x="2857" y="1300"/>
                </a:lnTo>
                <a:lnTo>
                  <a:pt x="2854" y="1299"/>
                </a:lnTo>
                <a:lnTo>
                  <a:pt x="2850" y="1297"/>
                </a:lnTo>
                <a:lnTo>
                  <a:pt x="2847" y="1295"/>
                </a:lnTo>
                <a:lnTo>
                  <a:pt x="2845" y="1293"/>
                </a:lnTo>
                <a:lnTo>
                  <a:pt x="2841" y="1293"/>
                </a:lnTo>
                <a:lnTo>
                  <a:pt x="2838" y="1292"/>
                </a:lnTo>
                <a:lnTo>
                  <a:pt x="2785" y="1339"/>
                </a:lnTo>
                <a:lnTo>
                  <a:pt x="2781" y="1338"/>
                </a:lnTo>
                <a:lnTo>
                  <a:pt x="2778" y="1338"/>
                </a:lnTo>
                <a:lnTo>
                  <a:pt x="2772" y="1336"/>
                </a:lnTo>
                <a:lnTo>
                  <a:pt x="2767" y="1334"/>
                </a:lnTo>
                <a:lnTo>
                  <a:pt x="2764" y="1332"/>
                </a:lnTo>
                <a:lnTo>
                  <a:pt x="2758" y="1331"/>
                </a:lnTo>
                <a:lnTo>
                  <a:pt x="2755" y="1331"/>
                </a:lnTo>
                <a:lnTo>
                  <a:pt x="2749" y="1329"/>
                </a:lnTo>
                <a:lnTo>
                  <a:pt x="2748" y="1332"/>
                </a:lnTo>
                <a:lnTo>
                  <a:pt x="2744" y="1334"/>
                </a:lnTo>
                <a:lnTo>
                  <a:pt x="2741" y="1336"/>
                </a:lnTo>
                <a:lnTo>
                  <a:pt x="2737" y="1338"/>
                </a:lnTo>
                <a:lnTo>
                  <a:pt x="2734" y="1338"/>
                </a:lnTo>
                <a:lnTo>
                  <a:pt x="2730" y="1339"/>
                </a:lnTo>
                <a:lnTo>
                  <a:pt x="2728" y="1339"/>
                </a:lnTo>
                <a:lnTo>
                  <a:pt x="2725" y="1339"/>
                </a:lnTo>
                <a:lnTo>
                  <a:pt x="2725" y="1346"/>
                </a:lnTo>
                <a:lnTo>
                  <a:pt x="2726" y="1353"/>
                </a:lnTo>
                <a:lnTo>
                  <a:pt x="2726" y="1359"/>
                </a:lnTo>
                <a:lnTo>
                  <a:pt x="2728" y="1366"/>
                </a:lnTo>
                <a:lnTo>
                  <a:pt x="2730" y="1371"/>
                </a:lnTo>
                <a:lnTo>
                  <a:pt x="2732" y="1376"/>
                </a:lnTo>
                <a:lnTo>
                  <a:pt x="2732" y="1382"/>
                </a:lnTo>
                <a:lnTo>
                  <a:pt x="2732" y="1385"/>
                </a:lnTo>
                <a:lnTo>
                  <a:pt x="2716" y="1405"/>
                </a:lnTo>
                <a:lnTo>
                  <a:pt x="2716" y="1410"/>
                </a:lnTo>
                <a:lnTo>
                  <a:pt x="2718" y="1417"/>
                </a:lnTo>
                <a:lnTo>
                  <a:pt x="2718" y="1424"/>
                </a:lnTo>
                <a:lnTo>
                  <a:pt x="2719" y="1431"/>
                </a:lnTo>
                <a:lnTo>
                  <a:pt x="2721" y="1437"/>
                </a:lnTo>
                <a:lnTo>
                  <a:pt x="2723" y="1442"/>
                </a:lnTo>
                <a:lnTo>
                  <a:pt x="2725" y="1447"/>
                </a:lnTo>
                <a:lnTo>
                  <a:pt x="2725" y="1451"/>
                </a:lnTo>
                <a:lnTo>
                  <a:pt x="2721" y="1458"/>
                </a:lnTo>
                <a:lnTo>
                  <a:pt x="2718" y="1467"/>
                </a:lnTo>
                <a:lnTo>
                  <a:pt x="2716" y="1474"/>
                </a:lnTo>
                <a:lnTo>
                  <a:pt x="2712" y="1482"/>
                </a:lnTo>
                <a:lnTo>
                  <a:pt x="2711" y="1491"/>
                </a:lnTo>
                <a:lnTo>
                  <a:pt x="2709" y="1500"/>
                </a:lnTo>
                <a:lnTo>
                  <a:pt x="2707" y="1509"/>
                </a:lnTo>
                <a:lnTo>
                  <a:pt x="2707" y="1516"/>
                </a:lnTo>
                <a:lnTo>
                  <a:pt x="2728" y="1514"/>
                </a:lnTo>
                <a:lnTo>
                  <a:pt x="2755" y="1513"/>
                </a:lnTo>
                <a:lnTo>
                  <a:pt x="2781" y="1507"/>
                </a:lnTo>
                <a:lnTo>
                  <a:pt x="2809" y="1502"/>
                </a:lnTo>
                <a:lnTo>
                  <a:pt x="2836" y="1493"/>
                </a:lnTo>
                <a:lnTo>
                  <a:pt x="2861" y="1484"/>
                </a:lnTo>
                <a:lnTo>
                  <a:pt x="2873" y="1479"/>
                </a:lnTo>
                <a:lnTo>
                  <a:pt x="2882" y="1472"/>
                </a:lnTo>
                <a:lnTo>
                  <a:pt x="2891" y="1467"/>
                </a:lnTo>
                <a:lnTo>
                  <a:pt x="2900" y="1460"/>
                </a:lnTo>
                <a:lnTo>
                  <a:pt x="2933" y="1460"/>
                </a:lnTo>
                <a:lnTo>
                  <a:pt x="2951" y="1477"/>
                </a:lnTo>
                <a:lnTo>
                  <a:pt x="2947" y="1481"/>
                </a:lnTo>
                <a:lnTo>
                  <a:pt x="2944" y="1484"/>
                </a:lnTo>
                <a:lnTo>
                  <a:pt x="2942" y="1490"/>
                </a:lnTo>
                <a:lnTo>
                  <a:pt x="2938" y="1493"/>
                </a:lnTo>
                <a:lnTo>
                  <a:pt x="2937" y="1498"/>
                </a:lnTo>
                <a:lnTo>
                  <a:pt x="2935" y="1504"/>
                </a:lnTo>
                <a:lnTo>
                  <a:pt x="2933" y="1509"/>
                </a:lnTo>
                <a:lnTo>
                  <a:pt x="2933" y="1516"/>
                </a:lnTo>
                <a:lnTo>
                  <a:pt x="2942" y="1511"/>
                </a:lnTo>
                <a:lnTo>
                  <a:pt x="2952" y="1504"/>
                </a:lnTo>
                <a:lnTo>
                  <a:pt x="2967" y="1497"/>
                </a:lnTo>
                <a:lnTo>
                  <a:pt x="2981" y="1490"/>
                </a:lnTo>
                <a:lnTo>
                  <a:pt x="2997" y="1484"/>
                </a:lnTo>
                <a:lnTo>
                  <a:pt x="3009" y="1479"/>
                </a:lnTo>
                <a:lnTo>
                  <a:pt x="3021" y="1477"/>
                </a:lnTo>
                <a:lnTo>
                  <a:pt x="3028" y="1477"/>
                </a:lnTo>
                <a:lnTo>
                  <a:pt x="3023" y="1482"/>
                </a:lnTo>
                <a:lnTo>
                  <a:pt x="3016" y="1488"/>
                </a:lnTo>
                <a:lnTo>
                  <a:pt x="3007" y="1493"/>
                </a:lnTo>
                <a:lnTo>
                  <a:pt x="3000" y="1500"/>
                </a:lnTo>
                <a:lnTo>
                  <a:pt x="2993" y="1505"/>
                </a:lnTo>
                <a:lnTo>
                  <a:pt x="2991" y="1511"/>
                </a:lnTo>
                <a:lnTo>
                  <a:pt x="2991" y="1513"/>
                </a:lnTo>
                <a:lnTo>
                  <a:pt x="2993" y="1514"/>
                </a:lnTo>
                <a:lnTo>
                  <a:pt x="2998" y="1516"/>
                </a:lnTo>
                <a:lnTo>
                  <a:pt x="3004" y="1516"/>
                </a:lnTo>
                <a:lnTo>
                  <a:pt x="2997" y="1516"/>
                </a:lnTo>
                <a:lnTo>
                  <a:pt x="2993" y="1520"/>
                </a:lnTo>
                <a:lnTo>
                  <a:pt x="2990" y="1525"/>
                </a:lnTo>
                <a:lnTo>
                  <a:pt x="2990" y="1532"/>
                </a:lnTo>
                <a:lnTo>
                  <a:pt x="2988" y="1539"/>
                </a:lnTo>
                <a:lnTo>
                  <a:pt x="2990" y="1546"/>
                </a:lnTo>
                <a:lnTo>
                  <a:pt x="2991" y="1555"/>
                </a:lnTo>
                <a:lnTo>
                  <a:pt x="2995" y="1562"/>
                </a:lnTo>
                <a:lnTo>
                  <a:pt x="3055" y="1534"/>
                </a:lnTo>
                <a:lnTo>
                  <a:pt x="3081" y="1562"/>
                </a:lnTo>
                <a:lnTo>
                  <a:pt x="3254" y="1385"/>
                </a:lnTo>
                <a:lnTo>
                  <a:pt x="3254" y="1375"/>
                </a:lnTo>
                <a:lnTo>
                  <a:pt x="3253" y="1366"/>
                </a:lnTo>
                <a:lnTo>
                  <a:pt x="3251" y="1359"/>
                </a:lnTo>
                <a:lnTo>
                  <a:pt x="3247" y="1352"/>
                </a:lnTo>
                <a:lnTo>
                  <a:pt x="3244" y="1346"/>
                </a:lnTo>
                <a:lnTo>
                  <a:pt x="3240" y="1343"/>
                </a:lnTo>
                <a:lnTo>
                  <a:pt x="3235" y="1339"/>
                </a:lnTo>
                <a:lnTo>
                  <a:pt x="3228" y="1339"/>
                </a:lnTo>
                <a:lnTo>
                  <a:pt x="3228" y="1300"/>
                </a:lnTo>
                <a:lnTo>
                  <a:pt x="3226" y="1300"/>
                </a:lnTo>
                <a:lnTo>
                  <a:pt x="3223" y="1300"/>
                </a:lnTo>
                <a:lnTo>
                  <a:pt x="3219" y="1299"/>
                </a:lnTo>
                <a:lnTo>
                  <a:pt x="3216" y="1297"/>
                </a:lnTo>
                <a:lnTo>
                  <a:pt x="3212" y="1295"/>
                </a:lnTo>
                <a:lnTo>
                  <a:pt x="3209" y="1293"/>
                </a:lnTo>
                <a:lnTo>
                  <a:pt x="3205" y="1293"/>
                </a:lnTo>
                <a:lnTo>
                  <a:pt x="3202" y="1292"/>
                </a:lnTo>
                <a:lnTo>
                  <a:pt x="3203" y="1288"/>
                </a:lnTo>
                <a:lnTo>
                  <a:pt x="3203" y="1285"/>
                </a:lnTo>
                <a:lnTo>
                  <a:pt x="3205" y="1281"/>
                </a:lnTo>
                <a:lnTo>
                  <a:pt x="3207" y="1278"/>
                </a:lnTo>
                <a:lnTo>
                  <a:pt x="3209" y="1274"/>
                </a:lnTo>
                <a:lnTo>
                  <a:pt x="3210" y="1270"/>
                </a:lnTo>
                <a:lnTo>
                  <a:pt x="3210" y="1267"/>
                </a:lnTo>
                <a:lnTo>
                  <a:pt x="3210" y="1263"/>
                </a:lnTo>
                <a:lnTo>
                  <a:pt x="3210" y="1246"/>
                </a:lnTo>
                <a:lnTo>
                  <a:pt x="3209" y="1246"/>
                </a:lnTo>
                <a:lnTo>
                  <a:pt x="3205" y="1244"/>
                </a:lnTo>
                <a:lnTo>
                  <a:pt x="3202" y="1242"/>
                </a:lnTo>
                <a:lnTo>
                  <a:pt x="3198" y="1240"/>
                </a:lnTo>
                <a:lnTo>
                  <a:pt x="3194" y="1239"/>
                </a:lnTo>
                <a:lnTo>
                  <a:pt x="3193" y="1239"/>
                </a:lnTo>
                <a:lnTo>
                  <a:pt x="3189" y="1237"/>
                </a:lnTo>
                <a:lnTo>
                  <a:pt x="3186" y="1237"/>
                </a:lnTo>
                <a:lnTo>
                  <a:pt x="3186" y="1230"/>
                </a:lnTo>
                <a:lnTo>
                  <a:pt x="3187" y="1224"/>
                </a:lnTo>
                <a:lnTo>
                  <a:pt x="3187" y="1219"/>
                </a:lnTo>
                <a:lnTo>
                  <a:pt x="3189" y="1214"/>
                </a:lnTo>
                <a:lnTo>
                  <a:pt x="3189" y="1209"/>
                </a:lnTo>
                <a:lnTo>
                  <a:pt x="3189" y="1203"/>
                </a:lnTo>
                <a:lnTo>
                  <a:pt x="3187" y="1196"/>
                </a:lnTo>
                <a:lnTo>
                  <a:pt x="3186" y="1191"/>
                </a:lnTo>
                <a:close/>
                <a:moveTo>
                  <a:pt x="3203" y="1636"/>
                </a:moveTo>
                <a:lnTo>
                  <a:pt x="3246" y="1636"/>
                </a:lnTo>
                <a:lnTo>
                  <a:pt x="3263" y="1619"/>
                </a:lnTo>
                <a:lnTo>
                  <a:pt x="3279" y="1617"/>
                </a:lnTo>
                <a:lnTo>
                  <a:pt x="3293" y="1613"/>
                </a:lnTo>
                <a:lnTo>
                  <a:pt x="3306" y="1608"/>
                </a:lnTo>
                <a:lnTo>
                  <a:pt x="3318" y="1601"/>
                </a:lnTo>
                <a:lnTo>
                  <a:pt x="3329" y="1592"/>
                </a:lnTo>
                <a:lnTo>
                  <a:pt x="3339" y="1583"/>
                </a:lnTo>
                <a:lnTo>
                  <a:pt x="3350" y="1573"/>
                </a:lnTo>
                <a:lnTo>
                  <a:pt x="3359" y="1562"/>
                </a:lnTo>
                <a:lnTo>
                  <a:pt x="3341" y="1544"/>
                </a:lnTo>
                <a:lnTo>
                  <a:pt x="3307" y="1581"/>
                </a:lnTo>
                <a:lnTo>
                  <a:pt x="3272" y="1581"/>
                </a:lnTo>
                <a:lnTo>
                  <a:pt x="3265" y="1589"/>
                </a:lnTo>
                <a:lnTo>
                  <a:pt x="3256" y="1596"/>
                </a:lnTo>
                <a:lnTo>
                  <a:pt x="3247" y="1603"/>
                </a:lnTo>
                <a:lnTo>
                  <a:pt x="3237" y="1610"/>
                </a:lnTo>
                <a:lnTo>
                  <a:pt x="3228" y="1617"/>
                </a:lnTo>
                <a:lnTo>
                  <a:pt x="3219" y="1624"/>
                </a:lnTo>
                <a:lnTo>
                  <a:pt x="3210" y="1629"/>
                </a:lnTo>
                <a:lnTo>
                  <a:pt x="3203" y="1636"/>
                </a:lnTo>
                <a:close/>
                <a:moveTo>
                  <a:pt x="3376" y="1581"/>
                </a:moveTo>
                <a:lnTo>
                  <a:pt x="3383" y="1576"/>
                </a:lnTo>
                <a:lnTo>
                  <a:pt x="3390" y="1571"/>
                </a:lnTo>
                <a:lnTo>
                  <a:pt x="3399" y="1564"/>
                </a:lnTo>
                <a:lnTo>
                  <a:pt x="3406" y="1558"/>
                </a:lnTo>
                <a:lnTo>
                  <a:pt x="3413" y="1551"/>
                </a:lnTo>
                <a:lnTo>
                  <a:pt x="3421" y="1544"/>
                </a:lnTo>
                <a:lnTo>
                  <a:pt x="3426" y="1539"/>
                </a:lnTo>
                <a:lnTo>
                  <a:pt x="3429" y="1534"/>
                </a:lnTo>
                <a:lnTo>
                  <a:pt x="3433" y="1536"/>
                </a:lnTo>
                <a:lnTo>
                  <a:pt x="3436" y="1536"/>
                </a:lnTo>
                <a:lnTo>
                  <a:pt x="3440" y="1537"/>
                </a:lnTo>
                <a:lnTo>
                  <a:pt x="3442" y="1539"/>
                </a:lnTo>
                <a:lnTo>
                  <a:pt x="3445" y="1541"/>
                </a:lnTo>
                <a:lnTo>
                  <a:pt x="3449" y="1543"/>
                </a:lnTo>
                <a:lnTo>
                  <a:pt x="3452" y="1544"/>
                </a:lnTo>
                <a:lnTo>
                  <a:pt x="3456" y="1544"/>
                </a:lnTo>
                <a:lnTo>
                  <a:pt x="3459" y="1541"/>
                </a:lnTo>
                <a:lnTo>
                  <a:pt x="3463" y="1539"/>
                </a:lnTo>
                <a:lnTo>
                  <a:pt x="3465" y="1537"/>
                </a:lnTo>
                <a:lnTo>
                  <a:pt x="3468" y="1536"/>
                </a:lnTo>
                <a:lnTo>
                  <a:pt x="3472" y="1536"/>
                </a:lnTo>
                <a:lnTo>
                  <a:pt x="3475" y="1536"/>
                </a:lnTo>
                <a:lnTo>
                  <a:pt x="3479" y="1534"/>
                </a:lnTo>
                <a:lnTo>
                  <a:pt x="3482" y="1534"/>
                </a:lnTo>
                <a:lnTo>
                  <a:pt x="3472" y="1525"/>
                </a:lnTo>
                <a:lnTo>
                  <a:pt x="3465" y="1518"/>
                </a:lnTo>
                <a:lnTo>
                  <a:pt x="3456" y="1513"/>
                </a:lnTo>
                <a:lnTo>
                  <a:pt x="3449" y="1507"/>
                </a:lnTo>
                <a:lnTo>
                  <a:pt x="3443" y="1502"/>
                </a:lnTo>
                <a:lnTo>
                  <a:pt x="3438" y="1495"/>
                </a:lnTo>
                <a:lnTo>
                  <a:pt x="3433" y="1488"/>
                </a:lnTo>
                <a:lnTo>
                  <a:pt x="3429" y="1479"/>
                </a:lnTo>
                <a:lnTo>
                  <a:pt x="3428" y="1490"/>
                </a:lnTo>
                <a:lnTo>
                  <a:pt x="3424" y="1498"/>
                </a:lnTo>
                <a:lnTo>
                  <a:pt x="3417" y="1505"/>
                </a:lnTo>
                <a:lnTo>
                  <a:pt x="3410" y="1514"/>
                </a:lnTo>
                <a:lnTo>
                  <a:pt x="3401" y="1520"/>
                </a:lnTo>
                <a:lnTo>
                  <a:pt x="3392" y="1525"/>
                </a:lnTo>
                <a:lnTo>
                  <a:pt x="3385" y="1530"/>
                </a:lnTo>
                <a:lnTo>
                  <a:pt x="3376" y="1534"/>
                </a:lnTo>
                <a:lnTo>
                  <a:pt x="3376" y="1581"/>
                </a:lnTo>
                <a:close/>
                <a:moveTo>
                  <a:pt x="851" y="297"/>
                </a:moveTo>
                <a:lnTo>
                  <a:pt x="847" y="297"/>
                </a:lnTo>
                <a:lnTo>
                  <a:pt x="842" y="295"/>
                </a:lnTo>
                <a:lnTo>
                  <a:pt x="837" y="291"/>
                </a:lnTo>
                <a:lnTo>
                  <a:pt x="830" y="288"/>
                </a:lnTo>
                <a:lnTo>
                  <a:pt x="824" y="284"/>
                </a:lnTo>
                <a:lnTo>
                  <a:pt x="817" y="283"/>
                </a:lnTo>
                <a:lnTo>
                  <a:pt x="812" y="281"/>
                </a:lnTo>
                <a:lnTo>
                  <a:pt x="808" y="279"/>
                </a:lnTo>
                <a:lnTo>
                  <a:pt x="808" y="272"/>
                </a:lnTo>
                <a:lnTo>
                  <a:pt x="807" y="267"/>
                </a:lnTo>
                <a:lnTo>
                  <a:pt x="805" y="261"/>
                </a:lnTo>
                <a:lnTo>
                  <a:pt x="805" y="256"/>
                </a:lnTo>
                <a:lnTo>
                  <a:pt x="803" y="251"/>
                </a:lnTo>
                <a:lnTo>
                  <a:pt x="801" y="245"/>
                </a:lnTo>
                <a:lnTo>
                  <a:pt x="800" y="240"/>
                </a:lnTo>
                <a:lnTo>
                  <a:pt x="800" y="233"/>
                </a:lnTo>
                <a:lnTo>
                  <a:pt x="803" y="228"/>
                </a:lnTo>
                <a:lnTo>
                  <a:pt x="808" y="222"/>
                </a:lnTo>
                <a:lnTo>
                  <a:pt x="812" y="217"/>
                </a:lnTo>
                <a:lnTo>
                  <a:pt x="817" y="210"/>
                </a:lnTo>
                <a:lnTo>
                  <a:pt x="823" y="203"/>
                </a:lnTo>
                <a:lnTo>
                  <a:pt x="826" y="196"/>
                </a:lnTo>
                <a:lnTo>
                  <a:pt x="831" y="191"/>
                </a:lnTo>
                <a:lnTo>
                  <a:pt x="835" y="185"/>
                </a:lnTo>
                <a:lnTo>
                  <a:pt x="817" y="168"/>
                </a:lnTo>
                <a:lnTo>
                  <a:pt x="817" y="164"/>
                </a:lnTo>
                <a:lnTo>
                  <a:pt x="819" y="161"/>
                </a:lnTo>
                <a:lnTo>
                  <a:pt x="821" y="157"/>
                </a:lnTo>
                <a:lnTo>
                  <a:pt x="823" y="154"/>
                </a:lnTo>
                <a:lnTo>
                  <a:pt x="823" y="150"/>
                </a:lnTo>
                <a:lnTo>
                  <a:pt x="824" y="147"/>
                </a:lnTo>
                <a:lnTo>
                  <a:pt x="826" y="143"/>
                </a:lnTo>
                <a:lnTo>
                  <a:pt x="826" y="139"/>
                </a:lnTo>
                <a:lnTo>
                  <a:pt x="782" y="93"/>
                </a:lnTo>
                <a:lnTo>
                  <a:pt x="777" y="93"/>
                </a:lnTo>
                <a:lnTo>
                  <a:pt x="770" y="92"/>
                </a:lnTo>
                <a:lnTo>
                  <a:pt x="763" y="90"/>
                </a:lnTo>
                <a:lnTo>
                  <a:pt x="757" y="88"/>
                </a:lnTo>
                <a:lnTo>
                  <a:pt x="752" y="86"/>
                </a:lnTo>
                <a:lnTo>
                  <a:pt x="747" y="85"/>
                </a:lnTo>
                <a:lnTo>
                  <a:pt x="741" y="85"/>
                </a:lnTo>
                <a:lnTo>
                  <a:pt x="738" y="83"/>
                </a:lnTo>
                <a:lnTo>
                  <a:pt x="748" y="74"/>
                </a:lnTo>
                <a:lnTo>
                  <a:pt x="761" y="65"/>
                </a:lnTo>
                <a:lnTo>
                  <a:pt x="773" y="58"/>
                </a:lnTo>
                <a:lnTo>
                  <a:pt x="787" y="51"/>
                </a:lnTo>
                <a:lnTo>
                  <a:pt x="800" y="44"/>
                </a:lnTo>
                <a:lnTo>
                  <a:pt x="812" y="37"/>
                </a:lnTo>
                <a:lnTo>
                  <a:pt x="824" y="28"/>
                </a:lnTo>
                <a:lnTo>
                  <a:pt x="835" y="17"/>
                </a:lnTo>
                <a:lnTo>
                  <a:pt x="838" y="19"/>
                </a:lnTo>
                <a:lnTo>
                  <a:pt x="840" y="19"/>
                </a:lnTo>
                <a:lnTo>
                  <a:pt x="844" y="21"/>
                </a:lnTo>
                <a:lnTo>
                  <a:pt x="847" y="23"/>
                </a:lnTo>
                <a:lnTo>
                  <a:pt x="851" y="25"/>
                </a:lnTo>
                <a:lnTo>
                  <a:pt x="854" y="26"/>
                </a:lnTo>
                <a:lnTo>
                  <a:pt x="856" y="28"/>
                </a:lnTo>
                <a:lnTo>
                  <a:pt x="860" y="28"/>
                </a:lnTo>
                <a:lnTo>
                  <a:pt x="886" y="0"/>
                </a:lnTo>
                <a:lnTo>
                  <a:pt x="904" y="17"/>
                </a:lnTo>
                <a:lnTo>
                  <a:pt x="909" y="17"/>
                </a:lnTo>
                <a:lnTo>
                  <a:pt x="916" y="17"/>
                </a:lnTo>
                <a:lnTo>
                  <a:pt x="923" y="16"/>
                </a:lnTo>
                <a:lnTo>
                  <a:pt x="929" y="14"/>
                </a:lnTo>
                <a:lnTo>
                  <a:pt x="934" y="12"/>
                </a:lnTo>
                <a:lnTo>
                  <a:pt x="939" y="10"/>
                </a:lnTo>
                <a:lnTo>
                  <a:pt x="943" y="9"/>
                </a:lnTo>
                <a:lnTo>
                  <a:pt x="946" y="9"/>
                </a:lnTo>
                <a:lnTo>
                  <a:pt x="946" y="37"/>
                </a:lnTo>
                <a:lnTo>
                  <a:pt x="957" y="37"/>
                </a:lnTo>
                <a:lnTo>
                  <a:pt x="964" y="37"/>
                </a:lnTo>
                <a:lnTo>
                  <a:pt x="969" y="37"/>
                </a:lnTo>
                <a:lnTo>
                  <a:pt x="974" y="35"/>
                </a:lnTo>
                <a:lnTo>
                  <a:pt x="978" y="33"/>
                </a:lnTo>
                <a:lnTo>
                  <a:pt x="980" y="30"/>
                </a:lnTo>
                <a:lnTo>
                  <a:pt x="982" y="25"/>
                </a:lnTo>
                <a:lnTo>
                  <a:pt x="982" y="17"/>
                </a:lnTo>
                <a:lnTo>
                  <a:pt x="985" y="19"/>
                </a:lnTo>
                <a:lnTo>
                  <a:pt x="989" y="19"/>
                </a:lnTo>
                <a:lnTo>
                  <a:pt x="992" y="21"/>
                </a:lnTo>
                <a:lnTo>
                  <a:pt x="994" y="23"/>
                </a:lnTo>
                <a:lnTo>
                  <a:pt x="997" y="25"/>
                </a:lnTo>
                <a:lnTo>
                  <a:pt x="1001" y="26"/>
                </a:lnTo>
                <a:lnTo>
                  <a:pt x="1005" y="28"/>
                </a:lnTo>
                <a:lnTo>
                  <a:pt x="1008" y="28"/>
                </a:lnTo>
                <a:lnTo>
                  <a:pt x="1015" y="21"/>
                </a:lnTo>
                <a:lnTo>
                  <a:pt x="1024" y="16"/>
                </a:lnTo>
                <a:lnTo>
                  <a:pt x="1033" y="10"/>
                </a:lnTo>
                <a:lnTo>
                  <a:pt x="1043" y="9"/>
                </a:lnTo>
                <a:lnTo>
                  <a:pt x="1052" y="7"/>
                </a:lnTo>
                <a:lnTo>
                  <a:pt x="1063" y="5"/>
                </a:lnTo>
                <a:lnTo>
                  <a:pt x="1070" y="7"/>
                </a:lnTo>
                <a:lnTo>
                  <a:pt x="1079" y="9"/>
                </a:lnTo>
                <a:lnTo>
                  <a:pt x="1086" y="7"/>
                </a:lnTo>
                <a:lnTo>
                  <a:pt x="1095" y="3"/>
                </a:lnTo>
                <a:lnTo>
                  <a:pt x="1105" y="2"/>
                </a:lnTo>
                <a:lnTo>
                  <a:pt x="1118" y="2"/>
                </a:lnTo>
                <a:lnTo>
                  <a:pt x="1128" y="2"/>
                </a:lnTo>
                <a:lnTo>
                  <a:pt x="1139" y="0"/>
                </a:lnTo>
                <a:lnTo>
                  <a:pt x="1148" y="0"/>
                </a:lnTo>
                <a:lnTo>
                  <a:pt x="1156" y="0"/>
                </a:lnTo>
                <a:lnTo>
                  <a:pt x="1174" y="17"/>
                </a:lnTo>
                <a:lnTo>
                  <a:pt x="1121" y="17"/>
                </a:lnTo>
                <a:lnTo>
                  <a:pt x="1121" y="37"/>
                </a:lnTo>
                <a:lnTo>
                  <a:pt x="1126" y="39"/>
                </a:lnTo>
                <a:lnTo>
                  <a:pt x="1137" y="40"/>
                </a:lnTo>
                <a:lnTo>
                  <a:pt x="1148" y="39"/>
                </a:lnTo>
                <a:lnTo>
                  <a:pt x="1162" y="37"/>
                </a:lnTo>
                <a:lnTo>
                  <a:pt x="1176" y="33"/>
                </a:lnTo>
                <a:lnTo>
                  <a:pt x="1188" y="30"/>
                </a:lnTo>
                <a:lnTo>
                  <a:pt x="1201" y="28"/>
                </a:lnTo>
                <a:lnTo>
                  <a:pt x="1208" y="28"/>
                </a:lnTo>
                <a:lnTo>
                  <a:pt x="1197" y="33"/>
                </a:lnTo>
                <a:lnTo>
                  <a:pt x="1186" y="40"/>
                </a:lnTo>
                <a:lnTo>
                  <a:pt x="1176" y="51"/>
                </a:lnTo>
                <a:lnTo>
                  <a:pt x="1165" y="63"/>
                </a:lnTo>
                <a:lnTo>
                  <a:pt x="1158" y="78"/>
                </a:lnTo>
                <a:lnTo>
                  <a:pt x="1153" y="92"/>
                </a:lnTo>
                <a:lnTo>
                  <a:pt x="1153" y="99"/>
                </a:lnTo>
                <a:lnTo>
                  <a:pt x="1153" y="106"/>
                </a:lnTo>
                <a:lnTo>
                  <a:pt x="1153" y="113"/>
                </a:lnTo>
                <a:lnTo>
                  <a:pt x="1156" y="120"/>
                </a:lnTo>
                <a:lnTo>
                  <a:pt x="1139" y="139"/>
                </a:lnTo>
                <a:lnTo>
                  <a:pt x="1135" y="139"/>
                </a:lnTo>
                <a:lnTo>
                  <a:pt x="1132" y="138"/>
                </a:lnTo>
                <a:lnTo>
                  <a:pt x="1128" y="136"/>
                </a:lnTo>
                <a:lnTo>
                  <a:pt x="1126" y="134"/>
                </a:lnTo>
                <a:lnTo>
                  <a:pt x="1123" y="132"/>
                </a:lnTo>
                <a:lnTo>
                  <a:pt x="1119" y="131"/>
                </a:lnTo>
                <a:lnTo>
                  <a:pt x="1116" y="131"/>
                </a:lnTo>
                <a:lnTo>
                  <a:pt x="1112" y="131"/>
                </a:lnTo>
                <a:lnTo>
                  <a:pt x="1112" y="168"/>
                </a:lnTo>
                <a:lnTo>
                  <a:pt x="1103" y="168"/>
                </a:lnTo>
                <a:lnTo>
                  <a:pt x="1096" y="166"/>
                </a:lnTo>
                <a:lnTo>
                  <a:pt x="1089" y="166"/>
                </a:lnTo>
                <a:lnTo>
                  <a:pt x="1084" y="164"/>
                </a:lnTo>
                <a:lnTo>
                  <a:pt x="1077" y="164"/>
                </a:lnTo>
                <a:lnTo>
                  <a:pt x="1072" y="164"/>
                </a:lnTo>
                <a:lnTo>
                  <a:pt x="1066" y="164"/>
                </a:lnTo>
                <a:lnTo>
                  <a:pt x="1061" y="168"/>
                </a:lnTo>
                <a:lnTo>
                  <a:pt x="1061" y="171"/>
                </a:lnTo>
                <a:lnTo>
                  <a:pt x="1063" y="175"/>
                </a:lnTo>
                <a:lnTo>
                  <a:pt x="1066" y="177"/>
                </a:lnTo>
                <a:lnTo>
                  <a:pt x="1070" y="180"/>
                </a:lnTo>
                <a:lnTo>
                  <a:pt x="1075" y="182"/>
                </a:lnTo>
                <a:lnTo>
                  <a:pt x="1079" y="184"/>
                </a:lnTo>
                <a:lnTo>
                  <a:pt x="1082" y="185"/>
                </a:lnTo>
                <a:lnTo>
                  <a:pt x="1088" y="185"/>
                </a:lnTo>
                <a:lnTo>
                  <a:pt x="1079" y="192"/>
                </a:lnTo>
                <a:lnTo>
                  <a:pt x="1056" y="205"/>
                </a:lnTo>
                <a:lnTo>
                  <a:pt x="1024" y="219"/>
                </a:lnTo>
                <a:lnTo>
                  <a:pt x="987" y="237"/>
                </a:lnTo>
                <a:lnTo>
                  <a:pt x="950" y="253"/>
                </a:lnTo>
                <a:lnTo>
                  <a:pt x="914" y="267"/>
                </a:lnTo>
                <a:lnTo>
                  <a:pt x="884" y="276"/>
                </a:lnTo>
                <a:lnTo>
                  <a:pt x="869" y="279"/>
                </a:lnTo>
                <a:lnTo>
                  <a:pt x="869" y="283"/>
                </a:lnTo>
                <a:lnTo>
                  <a:pt x="867" y="286"/>
                </a:lnTo>
                <a:lnTo>
                  <a:pt x="865" y="290"/>
                </a:lnTo>
                <a:lnTo>
                  <a:pt x="863" y="291"/>
                </a:lnTo>
                <a:lnTo>
                  <a:pt x="861" y="293"/>
                </a:lnTo>
                <a:lnTo>
                  <a:pt x="858" y="295"/>
                </a:lnTo>
                <a:lnTo>
                  <a:pt x="854" y="297"/>
                </a:lnTo>
                <a:lnTo>
                  <a:pt x="851" y="297"/>
                </a:lnTo>
                <a:close/>
                <a:moveTo>
                  <a:pt x="1165" y="242"/>
                </a:moveTo>
                <a:lnTo>
                  <a:pt x="1155" y="238"/>
                </a:lnTo>
                <a:lnTo>
                  <a:pt x="1144" y="237"/>
                </a:lnTo>
                <a:lnTo>
                  <a:pt x="1132" y="235"/>
                </a:lnTo>
                <a:lnTo>
                  <a:pt x="1118" y="235"/>
                </a:lnTo>
                <a:lnTo>
                  <a:pt x="1105" y="235"/>
                </a:lnTo>
                <a:lnTo>
                  <a:pt x="1093" y="237"/>
                </a:lnTo>
                <a:lnTo>
                  <a:pt x="1080" y="238"/>
                </a:lnTo>
                <a:lnTo>
                  <a:pt x="1070" y="242"/>
                </a:lnTo>
                <a:lnTo>
                  <a:pt x="1088" y="260"/>
                </a:lnTo>
                <a:lnTo>
                  <a:pt x="1098" y="260"/>
                </a:lnTo>
                <a:lnTo>
                  <a:pt x="1109" y="260"/>
                </a:lnTo>
                <a:lnTo>
                  <a:pt x="1119" y="258"/>
                </a:lnTo>
                <a:lnTo>
                  <a:pt x="1130" y="258"/>
                </a:lnTo>
                <a:lnTo>
                  <a:pt x="1140" y="256"/>
                </a:lnTo>
                <a:lnTo>
                  <a:pt x="1149" y="253"/>
                </a:lnTo>
                <a:lnTo>
                  <a:pt x="1158" y="247"/>
                </a:lnTo>
                <a:lnTo>
                  <a:pt x="1165" y="242"/>
                </a:lnTo>
                <a:close/>
                <a:moveTo>
                  <a:pt x="1983" y="475"/>
                </a:moveTo>
                <a:lnTo>
                  <a:pt x="1976" y="479"/>
                </a:lnTo>
                <a:lnTo>
                  <a:pt x="1969" y="481"/>
                </a:lnTo>
                <a:lnTo>
                  <a:pt x="1963" y="484"/>
                </a:lnTo>
                <a:lnTo>
                  <a:pt x="1962" y="488"/>
                </a:lnTo>
                <a:lnTo>
                  <a:pt x="1960" y="493"/>
                </a:lnTo>
                <a:lnTo>
                  <a:pt x="1958" y="500"/>
                </a:lnTo>
                <a:lnTo>
                  <a:pt x="1958" y="509"/>
                </a:lnTo>
                <a:lnTo>
                  <a:pt x="1958" y="521"/>
                </a:lnTo>
                <a:lnTo>
                  <a:pt x="1969" y="519"/>
                </a:lnTo>
                <a:lnTo>
                  <a:pt x="1976" y="518"/>
                </a:lnTo>
                <a:lnTo>
                  <a:pt x="1981" y="512"/>
                </a:lnTo>
                <a:lnTo>
                  <a:pt x="1983" y="505"/>
                </a:lnTo>
                <a:lnTo>
                  <a:pt x="1985" y="498"/>
                </a:lnTo>
                <a:lnTo>
                  <a:pt x="1985" y="491"/>
                </a:lnTo>
                <a:lnTo>
                  <a:pt x="1983" y="482"/>
                </a:lnTo>
                <a:lnTo>
                  <a:pt x="1983" y="475"/>
                </a:lnTo>
                <a:close/>
                <a:moveTo>
                  <a:pt x="1879" y="495"/>
                </a:moveTo>
                <a:lnTo>
                  <a:pt x="1882" y="493"/>
                </a:lnTo>
                <a:lnTo>
                  <a:pt x="1886" y="493"/>
                </a:lnTo>
                <a:lnTo>
                  <a:pt x="1888" y="491"/>
                </a:lnTo>
                <a:lnTo>
                  <a:pt x="1891" y="488"/>
                </a:lnTo>
                <a:lnTo>
                  <a:pt x="1893" y="486"/>
                </a:lnTo>
                <a:lnTo>
                  <a:pt x="1895" y="482"/>
                </a:lnTo>
                <a:lnTo>
                  <a:pt x="1896" y="479"/>
                </a:lnTo>
                <a:lnTo>
                  <a:pt x="1896" y="475"/>
                </a:lnTo>
                <a:lnTo>
                  <a:pt x="1886" y="475"/>
                </a:lnTo>
                <a:lnTo>
                  <a:pt x="1875" y="475"/>
                </a:lnTo>
                <a:lnTo>
                  <a:pt x="1863" y="477"/>
                </a:lnTo>
                <a:lnTo>
                  <a:pt x="1852" y="481"/>
                </a:lnTo>
                <a:lnTo>
                  <a:pt x="1842" y="484"/>
                </a:lnTo>
                <a:lnTo>
                  <a:pt x="1835" y="491"/>
                </a:lnTo>
                <a:lnTo>
                  <a:pt x="1831" y="495"/>
                </a:lnTo>
                <a:lnTo>
                  <a:pt x="1829" y="500"/>
                </a:lnTo>
                <a:lnTo>
                  <a:pt x="1828" y="505"/>
                </a:lnTo>
                <a:lnTo>
                  <a:pt x="1828" y="512"/>
                </a:lnTo>
                <a:lnTo>
                  <a:pt x="1833" y="512"/>
                </a:lnTo>
                <a:lnTo>
                  <a:pt x="1840" y="516"/>
                </a:lnTo>
                <a:lnTo>
                  <a:pt x="1847" y="518"/>
                </a:lnTo>
                <a:lnTo>
                  <a:pt x="1852" y="523"/>
                </a:lnTo>
                <a:lnTo>
                  <a:pt x="1858" y="526"/>
                </a:lnTo>
                <a:lnTo>
                  <a:pt x="1863" y="532"/>
                </a:lnTo>
                <a:lnTo>
                  <a:pt x="1866" y="537"/>
                </a:lnTo>
                <a:lnTo>
                  <a:pt x="1870" y="541"/>
                </a:lnTo>
                <a:lnTo>
                  <a:pt x="1870" y="595"/>
                </a:lnTo>
                <a:lnTo>
                  <a:pt x="1877" y="597"/>
                </a:lnTo>
                <a:lnTo>
                  <a:pt x="1884" y="599"/>
                </a:lnTo>
                <a:lnTo>
                  <a:pt x="1889" y="602"/>
                </a:lnTo>
                <a:lnTo>
                  <a:pt x="1895" y="606"/>
                </a:lnTo>
                <a:lnTo>
                  <a:pt x="1900" y="611"/>
                </a:lnTo>
                <a:lnTo>
                  <a:pt x="1905" y="615"/>
                </a:lnTo>
                <a:lnTo>
                  <a:pt x="1911" y="620"/>
                </a:lnTo>
                <a:lnTo>
                  <a:pt x="1914" y="624"/>
                </a:lnTo>
                <a:lnTo>
                  <a:pt x="1941" y="595"/>
                </a:lnTo>
                <a:lnTo>
                  <a:pt x="1923" y="578"/>
                </a:lnTo>
                <a:lnTo>
                  <a:pt x="1923" y="574"/>
                </a:lnTo>
                <a:lnTo>
                  <a:pt x="1925" y="571"/>
                </a:lnTo>
                <a:lnTo>
                  <a:pt x="1925" y="567"/>
                </a:lnTo>
                <a:lnTo>
                  <a:pt x="1926" y="564"/>
                </a:lnTo>
                <a:lnTo>
                  <a:pt x="1928" y="560"/>
                </a:lnTo>
                <a:lnTo>
                  <a:pt x="1930" y="556"/>
                </a:lnTo>
                <a:lnTo>
                  <a:pt x="1932" y="553"/>
                </a:lnTo>
                <a:lnTo>
                  <a:pt x="1932" y="549"/>
                </a:lnTo>
                <a:lnTo>
                  <a:pt x="1926" y="546"/>
                </a:lnTo>
                <a:lnTo>
                  <a:pt x="1921" y="541"/>
                </a:lnTo>
                <a:lnTo>
                  <a:pt x="1916" y="535"/>
                </a:lnTo>
                <a:lnTo>
                  <a:pt x="1909" y="530"/>
                </a:lnTo>
                <a:lnTo>
                  <a:pt x="1903" y="526"/>
                </a:lnTo>
                <a:lnTo>
                  <a:pt x="1896" y="521"/>
                </a:lnTo>
                <a:lnTo>
                  <a:pt x="1891" y="516"/>
                </a:lnTo>
                <a:lnTo>
                  <a:pt x="1888" y="512"/>
                </a:lnTo>
                <a:lnTo>
                  <a:pt x="1888" y="509"/>
                </a:lnTo>
                <a:lnTo>
                  <a:pt x="1889" y="505"/>
                </a:lnTo>
                <a:lnTo>
                  <a:pt x="1889" y="502"/>
                </a:lnTo>
                <a:lnTo>
                  <a:pt x="1889" y="500"/>
                </a:lnTo>
                <a:lnTo>
                  <a:pt x="1889" y="496"/>
                </a:lnTo>
                <a:lnTo>
                  <a:pt x="1888" y="495"/>
                </a:lnTo>
                <a:lnTo>
                  <a:pt x="1884" y="495"/>
                </a:lnTo>
                <a:lnTo>
                  <a:pt x="1879" y="495"/>
                </a:lnTo>
                <a:close/>
                <a:moveTo>
                  <a:pt x="1997" y="723"/>
                </a:moveTo>
                <a:lnTo>
                  <a:pt x="1997" y="726"/>
                </a:lnTo>
                <a:lnTo>
                  <a:pt x="1997" y="728"/>
                </a:lnTo>
                <a:lnTo>
                  <a:pt x="1999" y="730"/>
                </a:lnTo>
                <a:lnTo>
                  <a:pt x="2001" y="731"/>
                </a:lnTo>
                <a:lnTo>
                  <a:pt x="2002" y="731"/>
                </a:lnTo>
                <a:lnTo>
                  <a:pt x="2004" y="733"/>
                </a:lnTo>
                <a:lnTo>
                  <a:pt x="2004" y="735"/>
                </a:lnTo>
                <a:lnTo>
                  <a:pt x="2006" y="739"/>
                </a:lnTo>
                <a:lnTo>
                  <a:pt x="2008" y="739"/>
                </a:lnTo>
                <a:lnTo>
                  <a:pt x="2011" y="740"/>
                </a:lnTo>
                <a:lnTo>
                  <a:pt x="2013" y="740"/>
                </a:lnTo>
                <a:lnTo>
                  <a:pt x="2016" y="742"/>
                </a:lnTo>
                <a:lnTo>
                  <a:pt x="2018" y="742"/>
                </a:lnTo>
                <a:lnTo>
                  <a:pt x="2022" y="744"/>
                </a:lnTo>
                <a:lnTo>
                  <a:pt x="2024" y="744"/>
                </a:lnTo>
                <a:lnTo>
                  <a:pt x="2027" y="744"/>
                </a:lnTo>
                <a:lnTo>
                  <a:pt x="2061" y="744"/>
                </a:lnTo>
                <a:lnTo>
                  <a:pt x="2052" y="753"/>
                </a:lnTo>
                <a:lnTo>
                  <a:pt x="2045" y="760"/>
                </a:lnTo>
                <a:lnTo>
                  <a:pt x="2038" y="769"/>
                </a:lnTo>
                <a:lnTo>
                  <a:pt x="2031" y="779"/>
                </a:lnTo>
                <a:lnTo>
                  <a:pt x="2025" y="788"/>
                </a:lnTo>
                <a:lnTo>
                  <a:pt x="2018" y="799"/>
                </a:lnTo>
                <a:lnTo>
                  <a:pt x="2009" y="809"/>
                </a:lnTo>
                <a:lnTo>
                  <a:pt x="2001" y="820"/>
                </a:lnTo>
                <a:lnTo>
                  <a:pt x="1965" y="820"/>
                </a:lnTo>
                <a:lnTo>
                  <a:pt x="1965" y="823"/>
                </a:lnTo>
                <a:lnTo>
                  <a:pt x="1965" y="827"/>
                </a:lnTo>
                <a:lnTo>
                  <a:pt x="1963" y="830"/>
                </a:lnTo>
                <a:lnTo>
                  <a:pt x="1962" y="834"/>
                </a:lnTo>
                <a:lnTo>
                  <a:pt x="1960" y="837"/>
                </a:lnTo>
                <a:lnTo>
                  <a:pt x="1958" y="841"/>
                </a:lnTo>
                <a:lnTo>
                  <a:pt x="1958" y="843"/>
                </a:lnTo>
                <a:lnTo>
                  <a:pt x="1958" y="846"/>
                </a:lnTo>
                <a:lnTo>
                  <a:pt x="1948" y="848"/>
                </a:lnTo>
                <a:lnTo>
                  <a:pt x="1937" y="852"/>
                </a:lnTo>
                <a:lnTo>
                  <a:pt x="1925" y="857"/>
                </a:lnTo>
                <a:lnTo>
                  <a:pt x="1914" y="862"/>
                </a:lnTo>
                <a:lnTo>
                  <a:pt x="1902" y="869"/>
                </a:lnTo>
                <a:lnTo>
                  <a:pt x="1891" y="875"/>
                </a:lnTo>
                <a:lnTo>
                  <a:pt x="1880" y="880"/>
                </a:lnTo>
                <a:lnTo>
                  <a:pt x="1870" y="885"/>
                </a:lnTo>
                <a:lnTo>
                  <a:pt x="1866" y="880"/>
                </a:lnTo>
                <a:lnTo>
                  <a:pt x="1861" y="876"/>
                </a:lnTo>
                <a:lnTo>
                  <a:pt x="1854" y="871"/>
                </a:lnTo>
                <a:lnTo>
                  <a:pt x="1849" y="868"/>
                </a:lnTo>
                <a:lnTo>
                  <a:pt x="1842" y="862"/>
                </a:lnTo>
                <a:lnTo>
                  <a:pt x="1836" y="859"/>
                </a:lnTo>
                <a:lnTo>
                  <a:pt x="1831" y="857"/>
                </a:lnTo>
                <a:lnTo>
                  <a:pt x="1828" y="857"/>
                </a:lnTo>
                <a:lnTo>
                  <a:pt x="1828" y="820"/>
                </a:lnTo>
                <a:lnTo>
                  <a:pt x="1824" y="816"/>
                </a:lnTo>
                <a:lnTo>
                  <a:pt x="1819" y="811"/>
                </a:lnTo>
                <a:lnTo>
                  <a:pt x="1815" y="806"/>
                </a:lnTo>
                <a:lnTo>
                  <a:pt x="1810" y="799"/>
                </a:lnTo>
                <a:lnTo>
                  <a:pt x="1806" y="793"/>
                </a:lnTo>
                <a:lnTo>
                  <a:pt x="1803" y="786"/>
                </a:lnTo>
                <a:lnTo>
                  <a:pt x="1801" y="779"/>
                </a:lnTo>
                <a:lnTo>
                  <a:pt x="1801" y="774"/>
                </a:lnTo>
                <a:lnTo>
                  <a:pt x="1796" y="774"/>
                </a:lnTo>
                <a:lnTo>
                  <a:pt x="1792" y="774"/>
                </a:lnTo>
                <a:lnTo>
                  <a:pt x="1789" y="772"/>
                </a:lnTo>
                <a:lnTo>
                  <a:pt x="1785" y="770"/>
                </a:lnTo>
                <a:lnTo>
                  <a:pt x="1780" y="765"/>
                </a:lnTo>
                <a:lnTo>
                  <a:pt x="1775" y="756"/>
                </a:lnTo>
                <a:lnTo>
                  <a:pt x="1769" y="747"/>
                </a:lnTo>
                <a:lnTo>
                  <a:pt x="1764" y="739"/>
                </a:lnTo>
                <a:lnTo>
                  <a:pt x="1757" y="731"/>
                </a:lnTo>
                <a:lnTo>
                  <a:pt x="1748" y="726"/>
                </a:lnTo>
                <a:lnTo>
                  <a:pt x="1716" y="726"/>
                </a:lnTo>
                <a:lnTo>
                  <a:pt x="1709" y="712"/>
                </a:lnTo>
                <a:lnTo>
                  <a:pt x="1702" y="700"/>
                </a:lnTo>
                <a:lnTo>
                  <a:pt x="1697" y="689"/>
                </a:lnTo>
                <a:lnTo>
                  <a:pt x="1692" y="678"/>
                </a:lnTo>
                <a:lnTo>
                  <a:pt x="1686" y="670"/>
                </a:lnTo>
                <a:lnTo>
                  <a:pt x="1681" y="663"/>
                </a:lnTo>
                <a:lnTo>
                  <a:pt x="1672" y="657"/>
                </a:lnTo>
                <a:lnTo>
                  <a:pt x="1663" y="654"/>
                </a:lnTo>
                <a:lnTo>
                  <a:pt x="1669" y="654"/>
                </a:lnTo>
                <a:lnTo>
                  <a:pt x="1674" y="650"/>
                </a:lnTo>
                <a:lnTo>
                  <a:pt x="1679" y="647"/>
                </a:lnTo>
                <a:lnTo>
                  <a:pt x="1683" y="643"/>
                </a:lnTo>
                <a:lnTo>
                  <a:pt x="1686" y="638"/>
                </a:lnTo>
                <a:lnTo>
                  <a:pt x="1690" y="632"/>
                </a:lnTo>
                <a:lnTo>
                  <a:pt x="1693" y="627"/>
                </a:lnTo>
                <a:lnTo>
                  <a:pt x="1697" y="624"/>
                </a:lnTo>
                <a:lnTo>
                  <a:pt x="1695" y="620"/>
                </a:lnTo>
                <a:lnTo>
                  <a:pt x="1695" y="617"/>
                </a:lnTo>
                <a:lnTo>
                  <a:pt x="1693" y="613"/>
                </a:lnTo>
                <a:lnTo>
                  <a:pt x="1692" y="610"/>
                </a:lnTo>
                <a:lnTo>
                  <a:pt x="1690" y="606"/>
                </a:lnTo>
                <a:lnTo>
                  <a:pt x="1688" y="602"/>
                </a:lnTo>
                <a:lnTo>
                  <a:pt x="1688" y="599"/>
                </a:lnTo>
                <a:lnTo>
                  <a:pt x="1688" y="595"/>
                </a:lnTo>
                <a:lnTo>
                  <a:pt x="1714" y="567"/>
                </a:lnTo>
                <a:lnTo>
                  <a:pt x="1707" y="567"/>
                </a:lnTo>
                <a:lnTo>
                  <a:pt x="1700" y="567"/>
                </a:lnTo>
                <a:lnTo>
                  <a:pt x="1695" y="565"/>
                </a:lnTo>
                <a:lnTo>
                  <a:pt x="1688" y="564"/>
                </a:lnTo>
                <a:lnTo>
                  <a:pt x="1683" y="562"/>
                </a:lnTo>
                <a:lnTo>
                  <a:pt x="1677" y="560"/>
                </a:lnTo>
                <a:lnTo>
                  <a:pt x="1674" y="560"/>
                </a:lnTo>
                <a:lnTo>
                  <a:pt x="1670" y="560"/>
                </a:lnTo>
                <a:lnTo>
                  <a:pt x="1653" y="560"/>
                </a:lnTo>
                <a:lnTo>
                  <a:pt x="1626" y="587"/>
                </a:lnTo>
                <a:lnTo>
                  <a:pt x="1624" y="585"/>
                </a:lnTo>
                <a:lnTo>
                  <a:pt x="1621" y="583"/>
                </a:lnTo>
                <a:lnTo>
                  <a:pt x="1616" y="578"/>
                </a:lnTo>
                <a:lnTo>
                  <a:pt x="1609" y="572"/>
                </a:lnTo>
                <a:lnTo>
                  <a:pt x="1603" y="565"/>
                </a:lnTo>
                <a:lnTo>
                  <a:pt x="1598" y="560"/>
                </a:lnTo>
                <a:lnTo>
                  <a:pt x="1593" y="553"/>
                </a:lnTo>
                <a:lnTo>
                  <a:pt x="1591" y="549"/>
                </a:lnTo>
                <a:lnTo>
                  <a:pt x="1591" y="532"/>
                </a:lnTo>
                <a:lnTo>
                  <a:pt x="1617" y="519"/>
                </a:lnTo>
                <a:lnTo>
                  <a:pt x="1639" y="511"/>
                </a:lnTo>
                <a:lnTo>
                  <a:pt x="1660" y="505"/>
                </a:lnTo>
                <a:lnTo>
                  <a:pt x="1677" y="503"/>
                </a:lnTo>
                <a:lnTo>
                  <a:pt x="1693" y="502"/>
                </a:lnTo>
                <a:lnTo>
                  <a:pt x="1707" y="502"/>
                </a:lnTo>
                <a:lnTo>
                  <a:pt x="1720" y="502"/>
                </a:lnTo>
                <a:lnTo>
                  <a:pt x="1732" y="502"/>
                </a:lnTo>
                <a:lnTo>
                  <a:pt x="1729" y="505"/>
                </a:lnTo>
                <a:lnTo>
                  <a:pt x="1730" y="509"/>
                </a:lnTo>
                <a:lnTo>
                  <a:pt x="1732" y="512"/>
                </a:lnTo>
                <a:lnTo>
                  <a:pt x="1737" y="516"/>
                </a:lnTo>
                <a:lnTo>
                  <a:pt x="1743" y="521"/>
                </a:lnTo>
                <a:lnTo>
                  <a:pt x="1748" y="525"/>
                </a:lnTo>
                <a:lnTo>
                  <a:pt x="1753" y="528"/>
                </a:lnTo>
                <a:lnTo>
                  <a:pt x="1757" y="532"/>
                </a:lnTo>
                <a:lnTo>
                  <a:pt x="1757" y="528"/>
                </a:lnTo>
                <a:lnTo>
                  <a:pt x="1759" y="525"/>
                </a:lnTo>
                <a:lnTo>
                  <a:pt x="1760" y="521"/>
                </a:lnTo>
                <a:lnTo>
                  <a:pt x="1762" y="516"/>
                </a:lnTo>
                <a:lnTo>
                  <a:pt x="1764" y="512"/>
                </a:lnTo>
                <a:lnTo>
                  <a:pt x="1764" y="509"/>
                </a:lnTo>
                <a:lnTo>
                  <a:pt x="1766" y="505"/>
                </a:lnTo>
                <a:lnTo>
                  <a:pt x="1766" y="502"/>
                </a:lnTo>
                <a:lnTo>
                  <a:pt x="1759" y="498"/>
                </a:lnTo>
                <a:lnTo>
                  <a:pt x="1748" y="489"/>
                </a:lnTo>
                <a:lnTo>
                  <a:pt x="1736" y="479"/>
                </a:lnTo>
                <a:lnTo>
                  <a:pt x="1723" y="466"/>
                </a:lnTo>
                <a:lnTo>
                  <a:pt x="1711" y="454"/>
                </a:lnTo>
                <a:lnTo>
                  <a:pt x="1700" y="449"/>
                </a:lnTo>
                <a:lnTo>
                  <a:pt x="1697" y="447"/>
                </a:lnTo>
                <a:lnTo>
                  <a:pt x="1693" y="447"/>
                </a:lnTo>
                <a:lnTo>
                  <a:pt x="1690" y="450"/>
                </a:lnTo>
                <a:lnTo>
                  <a:pt x="1688" y="456"/>
                </a:lnTo>
                <a:lnTo>
                  <a:pt x="1697" y="466"/>
                </a:lnTo>
                <a:lnTo>
                  <a:pt x="1693" y="468"/>
                </a:lnTo>
                <a:lnTo>
                  <a:pt x="1692" y="470"/>
                </a:lnTo>
                <a:lnTo>
                  <a:pt x="1688" y="472"/>
                </a:lnTo>
                <a:lnTo>
                  <a:pt x="1684" y="472"/>
                </a:lnTo>
                <a:lnTo>
                  <a:pt x="1676" y="472"/>
                </a:lnTo>
                <a:lnTo>
                  <a:pt x="1665" y="468"/>
                </a:lnTo>
                <a:lnTo>
                  <a:pt x="1656" y="465"/>
                </a:lnTo>
                <a:lnTo>
                  <a:pt x="1647" y="461"/>
                </a:lnTo>
                <a:lnTo>
                  <a:pt x="1640" y="458"/>
                </a:lnTo>
                <a:lnTo>
                  <a:pt x="1635" y="456"/>
                </a:lnTo>
                <a:lnTo>
                  <a:pt x="1635" y="463"/>
                </a:lnTo>
                <a:lnTo>
                  <a:pt x="1633" y="468"/>
                </a:lnTo>
                <a:lnTo>
                  <a:pt x="1631" y="472"/>
                </a:lnTo>
                <a:lnTo>
                  <a:pt x="1628" y="473"/>
                </a:lnTo>
                <a:lnTo>
                  <a:pt x="1624" y="477"/>
                </a:lnTo>
                <a:lnTo>
                  <a:pt x="1621" y="479"/>
                </a:lnTo>
                <a:lnTo>
                  <a:pt x="1616" y="481"/>
                </a:lnTo>
                <a:lnTo>
                  <a:pt x="1609" y="484"/>
                </a:lnTo>
                <a:lnTo>
                  <a:pt x="1609" y="489"/>
                </a:lnTo>
                <a:lnTo>
                  <a:pt x="1609" y="493"/>
                </a:lnTo>
                <a:lnTo>
                  <a:pt x="1610" y="496"/>
                </a:lnTo>
                <a:lnTo>
                  <a:pt x="1610" y="498"/>
                </a:lnTo>
                <a:lnTo>
                  <a:pt x="1612" y="500"/>
                </a:lnTo>
                <a:lnTo>
                  <a:pt x="1612" y="502"/>
                </a:lnTo>
                <a:lnTo>
                  <a:pt x="1612" y="505"/>
                </a:lnTo>
                <a:lnTo>
                  <a:pt x="1612" y="511"/>
                </a:lnTo>
                <a:lnTo>
                  <a:pt x="1614" y="512"/>
                </a:lnTo>
                <a:lnTo>
                  <a:pt x="1614" y="514"/>
                </a:lnTo>
                <a:lnTo>
                  <a:pt x="1614" y="516"/>
                </a:lnTo>
                <a:lnTo>
                  <a:pt x="1610" y="518"/>
                </a:lnTo>
                <a:lnTo>
                  <a:pt x="1607" y="519"/>
                </a:lnTo>
                <a:lnTo>
                  <a:pt x="1603" y="519"/>
                </a:lnTo>
                <a:lnTo>
                  <a:pt x="1600" y="519"/>
                </a:lnTo>
                <a:lnTo>
                  <a:pt x="1596" y="516"/>
                </a:lnTo>
                <a:lnTo>
                  <a:pt x="1591" y="519"/>
                </a:lnTo>
                <a:lnTo>
                  <a:pt x="1589" y="521"/>
                </a:lnTo>
                <a:lnTo>
                  <a:pt x="1587" y="523"/>
                </a:lnTo>
                <a:lnTo>
                  <a:pt x="1586" y="521"/>
                </a:lnTo>
                <a:lnTo>
                  <a:pt x="1582" y="521"/>
                </a:lnTo>
                <a:lnTo>
                  <a:pt x="1573" y="521"/>
                </a:lnTo>
                <a:lnTo>
                  <a:pt x="1557" y="541"/>
                </a:lnTo>
                <a:lnTo>
                  <a:pt x="1557" y="544"/>
                </a:lnTo>
                <a:lnTo>
                  <a:pt x="1559" y="549"/>
                </a:lnTo>
                <a:lnTo>
                  <a:pt x="1559" y="553"/>
                </a:lnTo>
                <a:lnTo>
                  <a:pt x="1561" y="560"/>
                </a:lnTo>
                <a:lnTo>
                  <a:pt x="1563" y="565"/>
                </a:lnTo>
                <a:lnTo>
                  <a:pt x="1564" y="572"/>
                </a:lnTo>
                <a:lnTo>
                  <a:pt x="1564" y="579"/>
                </a:lnTo>
                <a:lnTo>
                  <a:pt x="1564" y="587"/>
                </a:lnTo>
                <a:lnTo>
                  <a:pt x="1559" y="585"/>
                </a:lnTo>
                <a:lnTo>
                  <a:pt x="1554" y="581"/>
                </a:lnTo>
                <a:lnTo>
                  <a:pt x="1548" y="574"/>
                </a:lnTo>
                <a:lnTo>
                  <a:pt x="1543" y="567"/>
                </a:lnTo>
                <a:lnTo>
                  <a:pt x="1536" y="558"/>
                </a:lnTo>
                <a:lnTo>
                  <a:pt x="1531" y="551"/>
                </a:lnTo>
                <a:lnTo>
                  <a:pt x="1522" y="544"/>
                </a:lnTo>
                <a:lnTo>
                  <a:pt x="1513" y="541"/>
                </a:lnTo>
                <a:lnTo>
                  <a:pt x="1513" y="535"/>
                </a:lnTo>
                <a:lnTo>
                  <a:pt x="1513" y="530"/>
                </a:lnTo>
                <a:lnTo>
                  <a:pt x="1511" y="525"/>
                </a:lnTo>
                <a:lnTo>
                  <a:pt x="1506" y="518"/>
                </a:lnTo>
                <a:lnTo>
                  <a:pt x="1497" y="507"/>
                </a:lnTo>
                <a:lnTo>
                  <a:pt x="1483" y="498"/>
                </a:lnTo>
                <a:lnTo>
                  <a:pt x="1469" y="491"/>
                </a:lnTo>
                <a:lnTo>
                  <a:pt x="1455" y="486"/>
                </a:lnTo>
                <a:lnTo>
                  <a:pt x="1450" y="484"/>
                </a:lnTo>
                <a:lnTo>
                  <a:pt x="1444" y="482"/>
                </a:lnTo>
                <a:lnTo>
                  <a:pt x="1439" y="484"/>
                </a:lnTo>
                <a:lnTo>
                  <a:pt x="1435" y="484"/>
                </a:lnTo>
                <a:lnTo>
                  <a:pt x="1439" y="488"/>
                </a:lnTo>
                <a:lnTo>
                  <a:pt x="1442" y="493"/>
                </a:lnTo>
                <a:lnTo>
                  <a:pt x="1446" y="496"/>
                </a:lnTo>
                <a:lnTo>
                  <a:pt x="1450" y="500"/>
                </a:lnTo>
                <a:lnTo>
                  <a:pt x="1453" y="503"/>
                </a:lnTo>
                <a:lnTo>
                  <a:pt x="1458" y="505"/>
                </a:lnTo>
                <a:lnTo>
                  <a:pt x="1464" y="505"/>
                </a:lnTo>
                <a:lnTo>
                  <a:pt x="1469" y="502"/>
                </a:lnTo>
                <a:lnTo>
                  <a:pt x="1471" y="509"/>
                </a:lnTo>
                <a:lnTo>
                  <a:pt x="1471" y="516"/>
                </a:lnTo>
                <a:lnTo>
                  <a:pt x="1473" y="521"/>
                </a:lnTo>
                <a:lnTo>
                  <a:pt x="1474" y="525"/>
                </a:lnTo>
                <a:lnTo>
                  <a:pt x="1478" y="530"/>
                </a:lnTo>
                <a:lnTo>
                  <a:pt x="1481" y="534"/>
                </a:lnTo>
                <a:lnTo>
                  <a:pt x="1485" y="537"/>
                </a:lnTo>
                <a:lnTo>
                  <a:pt x="1487" y="541"/>
                </a:lnTo>
                <a:lnTo>
                  <a:pt x="1487" y="544"/>
                </a:lnTo>
                <a:lnTo>
                  <a:pt x="1487" y="548"/>
                </a:lnTo>
                <a:lnTo>
                  <a:pt x="1485" y="551"/>
                </a:lnTo>
                <a:lnTo>
                  <a:pt x="1483" y="555"/>
                </a:lnTo>
                <a:lnTo>
                  <a:pt x="1481" y="558"/>
                </a:lnTo>
                <a:lnTo>
                  <a:pt x="1480" y="562"/>
                </a:lnTo>
                <a:lnTo>
                  <a:pt x="1480" y="565"/>
                </a:lnTo>
                <a:lnTo>
                  <a:pt x="1478" y="567"/>
                </a:lnTo>
                <a:lnTo>
                  <a:pt x="1478" y="565"/>
                </a:lnTo>
                <a:lnTo>
                  <a:pt x="1478" y="562"/>
                </a:lnTo>
                <a:lnTo>
                  <a:pt x="1476" y="558"/>
                </a:lnTo>
                <a:lnTo>
                  <a:pt x="1474" y="555"/>
                </a:lnTo>
                <a:lnTo>
                  <a:pt x="1473" y="551"/>
                </a:lnTo>
                <a:lnTo>
                  <a:pt x="1471" y="548"/>
                </a:lnTo>
                <a:lnTo>
                  <a:pt x="1471" y="544"/>
                </a:lnTo>
                <a:lnTo>
                  <a:pt x="1469" y="541"/>
                </a:lnTo>
                <a:lnTo>
                  <a:pt x="1464" y="539"/>
                </a:lnTo>
                <a:lnTo>
                  <a:pt x="1457" y="537"/>
                </a:lnTo>
                <a:lnTo>
                  <a:pt x="1451" y="534"/>
                </a:lnTo>
                <a:lnTo>
                  <a:pt x="1446" y="528"/>
                </a:lnTo>
                <a:lnTo>
                  <a:pt x="1441" y="523"/>
                </a:lnTo>
                <a:lnTo>
                  <a:pt x="1437" y="516"/>
                </a:lnTo>
                <a:lnTo>
                  <a:pt x="1435" y="509"/>
                </a:lnTo>
                <a:lnTo>
                  <a:pt x="1435" y="502"/>
                </a:lnTo>
                <a:lnTo>
                  <a:pt x="1428" y="502"/>
                </a:lnTo>
                <a:lnTo>
                  <a:pt x="1423" y="502"/>
                </a:lnTo>
                <a:lnTo>
                  <a:pt x="1418" y="500"/>
                </a:lnTo>
                <a:lnTo>
                  <a:pt x="1414" y="496"/>
                </a:lnTo>
                <a:lnTo>
                  <a:pt x="1411" y="495"/>
                </a:lnTo>
                <a:lnTo>
                  <a:pt x="1407" y="491"/>
                </a:lnTo>
                <a:lnTo>
                  <a:pt x="1404" y="488"/>
                </a:lnTo>
                <a:lnTo>
                  <a:pt x="1400" y="484"/>
                </a:lnTo>
                <a:lnTo>
                  <a:pt x="1397" y="486"/>
                </a:lnTo>
                <a:lnTo>
                  <a:pt x="1393" y="486"/>
                </a:lnTo>
                <a:lnTo>
                  <a:pt x="1390" y="488"/>
                </a:lnTo>
                <a:lnTo>
                  <a:pt x="1388" y="489"/>
                </a:lnTo>
                <a:lnTo>
                  <a:pt x="1384" y="491"/>
                </a:lnTo>
                <a:lnTo>
                  <a:pt x="1381" y="493"/>
                </a:lnTo>
                <a:lnTo>
                  <a:pt x="1377" y="493"/>
                </a:lnTo>
                <a:lnTo>
                  <a:pt x="1375" y="495"/>
                </a:lnTo>
                <a:lnTo>
                  <a:pt x="1367" y="484"/>
                </a:lnTo>
                <a:lnTo>
                  <a:pt x="1356" y="486"/>
                </a:lnTo>
                <a:lnTo>
                  <a:pt x="1347" y="491"/>
                </a:lnTo>
                <a:lnTo>
                  <a:pt x="1337" y="500"/>
                </a:lnTo>
                <a:lnTo>
                  <a:pt x="1326" y="507"/>
                </a:lnTo>
                <a:lnTo>
                  <a:pt x="1317" y="516"/>
                </a:lnTo>
                <a:lnTo>
                  <a:pt x="1307" y="523"/>
                </a:lnTo>
                <a:lnTo>
                  <a:pt x="1298" y="528"/>
                </a:lnTo>
                <a:lnTo>
                  <a:pt x="1287" y="532"/>
                </a:lnTo>
                <a:lnTo>
                  <a:pt x="1287" y="567"/>
                </a:lnTo>
                <a:lnTo>
                  <a:pt x="1275" y="569"/>
                </a:lnTo>
                <a:lnTo>
                  <a:pt x="1261" y="569"/>
                </a:lnTo>
                <a:lnTo>
                  <a:pt x="1245" y="571"/>
                </a:lnTo>
                <a:lnTo>
                  <a:pt x="1231" y="572"/>
                </a:lnTo>
                <a:lnTo>
                  <a:pt x="1216" y="574"/>
                </a:lnTo>
                <a:lnTo>
                  <a:pt x="1202" y="576"/>
                </a:lnTo>
                <a:lnTo>
                  <a:pt x="1188" y="578"/>
                </a:lnTo>
                <a:lnTo>
                  <a:pt x="1174" y="578"/>
                </a:lnTo>
                <a:lnTo>
                  <a:pt x="1174" y="572"/>
                </a:lnTo>
                <a:lnTo>
                  <a:pt x="1174" y="567"/>
                </a:lnTo>
                <a:lnTo>
                  <a:pt x="1174" y="562"/>
                </a:lnTo>
                <a:lnTo>
                  <a:pt x="1176" y="556"/>
                </a:lnTo>
                <a:lnTo>
                  <a:pt x="1176" y="551"/>
                </a:lnTo>
                <a:lnTo>
                  <a:pt x="1178" y="548"/>
                </a:lnTo>
                <a:lnTo>
                  <a:pt x="1179" y="548"/>
                </a:lnTo>
                <a:lnTo>
                  <a:pt x="1183" y="549"/>
                </a:lnTo>
                <a:lnTo>
                  <a:pt x="1179" y="542"/>
                </a:lnTo>
                <a:lnTo>
                  <a:pt x="1178" y="539"/>
                </a:lnTo>
                <a:lnTo>
                  <a:pt x="1178" y="534"/>
                </a:lnTo>
                <a:lnTo>
                  <a:pt x="1176" y="530"/>
                </a:lnTo>
                <a:lnTo>
                  <a:pt x="1178" y="526"/>
                </a:lnTo>
                <a:lnTo>
                  <a:pt x="1178" y="523"/>
                </a:lnTo>
                <a:lnTo>
                  <a:pt x="1179" y="518"/>
                </a:lnTo>
                <a:lnTo>
                  <a:pt x="1183" y="512"/>
                </a:lnTo>
                <a:lnTo>
                  <a:pt x="1183" y="509"/>
                </a:lnTo>
                <a:lnTo>
                  <a:pt x="1181" y="505"/>
                </a:lnTo>
                <a:lnTo>
                  <a:pt x="1179" y="502"/>
                </a:lnTo>
                <a:lnTo>
                  <a:pt x="1179" y="498"/>
                </a:lnTo>
                <a:lnTo>
                  <a:pt x="1178" y="495"/>
                </a:lnTo>
                <a:lnTo>
                  <a:pt x="1176" y="491"/>
                </a:lnTo>
                <a:lnTo>
                  <a:pt x="1174" y="488"/>
                </a:lnTo>
                <a:lnTo>
                  <a:pt x="1174" y="484"/>
                </a:lnTo>
                <a:lnTo>
                  <a:pt x="1185" y="486"/>
                </a:lnTo>
                <a:lnTo>
                  <a:pt x="1197" y="488"/>
                </a:lnTo>
                <a:lnTo>
                  <a:pt x="1209" y="489"/>
                </a:lnTo>
                <a:lnTo>
                  <a:pt x="1222" y="493"/>
                </a:lnTo>
                <a:lnTo>
                  <a:pt x="1236" y="495"/>
                </a:lnTo>
                <a:lnTo>
                  <a:pt x="1248" y="496"/>
                </a:lnTo>
                <a:lnTo>
                  <a:pt x="1259" y="496"/>
                </a:lnTo>
                <a:lnTo>
                  <a:pt x="1269" y="495"/>
                </a:lnTo>
                <a:lnTo>
                  <a:pt x="1268" y="488"/>
                </a:lnTo>
                <a:lnTo>
                  <a:pt x="1266" y="481"/>
                </a:lnTo>
                <a:lnTo>
                  <a:pt x="1266" y="475"/>
                </a:lnTo>
                <a:lnTo>
                  <a:pt x="1266" y="470"/>
                </a:lnTo>
                <a:lnTo>
                  <a:pt x="1268" y="463"/>
                </a:lnTo>
                <a:lnTo>
                  <a:pt x="1269" y="456"/>
                </a:lnTo>
                <a:lnTo>
                  <a:pt x="1269" y="447"/>
                </a:lnTo>
                <a:lnTo>
                  <a:pt x="1269" y="438"/>
                </a:lnTo>
                <a:lnTo>
                  <a:pt x="1266" y="438"/>
                </a:lnTo>
                <a:lnTo>
                  <a:pt x="1264" y="436"/>
                </a:lnTo>
                <a:lnTo>
                  <a:pt x="1261" y="435"/>
                </a:lnTo>
                <a:lnTo>
                  <a:pt x="1257" y="433"/>
                </a:lnTo>
                <a:lnTo>
                  <a:pt x="1254" y="431"/>
                </a:lnTo>
                <a:lnTo>
                  <a:pt x="1250" y="431"/>
                </a:lnTo>
                <a:lnTo>
                  <a:pt x="1248" y="429"/>
                </a:lnTo>
                <a:lnTo>
                  <a:pt x="1245" y="429"/>
                </a:lnTo>
                <a:lnTo>
                  <a:pt x="1252" y="427"/>
                </a:lnTo>
                <a:lnTo>
                  <a:pt x="1259" y="427"/>
                </a:lnTo>
                <a:lnTo>
                  <a:pt x="1266" y="426"/>
                </a:lnTo>
                <a:lnTo>
                  <a:pt x="1275" y="424"/>
                </a:lnTo>
                <a:lnTo>
                  <a:pt x="1282" y="422"/>
                </a:lnTo>
                <a:lnTo>
                  <a:pt x="1291" y="420"/>
                </a:lnTo>
                <a:lnTo>
                  <a:pt x="1298" y="420"/>
                </a:lnTo>
                <a:lnTo>
                  <a:pt x="1305" y="419"/>
                </a:lnTo>
                <a:lnTo>
                  <a:pt x="1349" y="373"/>
                </a:lnTo>
                <a:lnTo>
                  <a:pt x="1352" y="373"/>
                </a:lnTo>
                <a:lnTo>
                  <a:pt x="1356" y="373"/>
                </a:lnTo>
                <a:lnTo>
                  <a:pt x="1361" y="373"/>
                </a:lnTo>
                <a:lnTo>
                  <a:pt x="1367" y="371"/>
                </a:lnTo>
                <a:lnTo>
                  <a:pt x="1374" y="371"/>
                </a:lnTo>
                <a:lnTo>
                  <a:pt x="1379" y="369"/>
                </a:lnTo>
                <a:lnTo>
                  <a:pt x="1384" y="367"/>
                </a:lnTo>
                <a:lnTo>
                  <a:pt x="1391" y="364"/>
                </a:lnTo>
                <a:lnTo>
                  <a:pt x="1386" y="357"/>
                </a:lnTo>
                <a:lnTo>
                  <a:pt x="1382" y="351"/>
                </a:lnTo>
                <a:lnTo>
                  <a:pt x="1381" y="346"/>
                </a:lnTo>
                <a:lnTo>
                  <a:pt x="1381" y="341"/>
                </a:lnTo>
                <a:lnTo>
                  <a:pt x="1382" y="337"/>
                </a:lnTo>
                <a:lnTo>
                  <a:pt x="1386" y="334"/>
                </a:lnTo>
                <a:lnTo>
                  <a:pt x="1391" y="330"/>
                </a:lnTo>
                <a:lnTo>
                  <a:pt x="1400" y="327"/>
                </a:lnTo>
                <a:lnTo>
                  <a:pt x="1400" y="332"/>
                </a:lnTo>
                <a:lnTo>
                  <a:pt x="1402" y="339"/>
                </a:lnTo>
                <a:lnTo>
                  <a:pt x="1404" y="344"/>
                </a:lnTo>
                <a:lnTo>
                  <a:pt x="1405" y="348"/>
                </a:lnTo>
                <a:lnTo>
                  <a:pt x="1407" y="353"/>
                </a:lnTo>
                <a:lnTo>
                  <a:pt x="1411" y="357"/>
                </a:lnTo>
                <a:lnTo>
                  <a:pt x="1414" y="360"/>
                </a:lnTo>
                <a:lnTo>
                  <a:pt x="1418" y="364"/>
                </a:lnTo>
                <a:lnTo>
                  <a:pt x="1423" y="360"/>
                </a:lnTo>
                <a:lnTo>
                  <a:pt x="1427" y="359"/>
                </a:lnTo>
                <a:lnTo>
                  <a:pt x="1428" y="359"/>
                </a:lnTo>
                <a:lnTo>
                  <a:pt x="1430" y="359"/>
                </a:lnTo>
                <a:lnTo>
                  <a:pt x="1432" y="359"/>
                </a:lnTo>
                <a:lnTo>
                  <a:pt x="1435" y="359"/>
                </a:lnTo>
                <a:lnTo>
                  <a:pt x="1439" y="357"/>
                </a:lnTo>
                <a:lnTo>
                  <a:pt x="1444" y="353"/>
                </a:lnTo>
                <a:lnTo>
                  <a:pt x="1444" y="355"/>
                </a:lnTo>
                <a:lnTo>
                  <a:pt x="1446" y="357"/>
                </a:lnTo>
                <a:lnTo>
                  <a:pt x="1450" y="360"/>
                </a:lnTo>
                <a:lnTo>
                  <a:pt x="1453" y="364"/>
                </a:lnTo>
                <a:lnTo>
                  <a:pt x="1458" y="367"/>
                </a:lnTo>
                <a:lnTo>
                  <a:pt x="1462" y="369"/>
                </a:lnTo>
                <a:lnTo>
                  <a:pt x="1465" y="373"/>
                </a:lnTo>
                <a:lnTo>
                  <a:pt x="1469" y="373"/>
                </a:lnTo>
                <a:lnTo>
                  <a:pt x="1480" y="367"/>
                </a:lnTo>
                <a:lnTo>
                  <a:pt x="1490" y="362"/>
                </a:lnTo>
                <a:lnTo>
                  <a:pt x="1501" y="353"/>
                </a:lnTo>
                <a:lnTo>
                  <a:pt x="1513" y="344"/>
                </a:lnTo>
                <a:lnTo>
                  <a:pt x="1524" y="336"/>
                </a:lnTo>
                <a:lnTo>
                  <a:pt x="1536" y="329"/>
                </a:lnTo>
                <a:lnTo>
                  <a:pt x="1547" y="321"/>
                </a:lnTo>
                <a:lnTo>
                  <a:pt x="1557" y="318"/>
                </a:lnTo>
                <a:lnTo>
                  <a:pt x="1556" y="311"/>
                </a:lnTo>
                <a:lnTo>
                  <a:pt x="1556" y="304"/>
                </a:lnTo>
                <a:lnTo>
                  <a:pt x="1559" y="300"/>
                </a:lnTo>
                <a:lnTo>
                  <a:pt x="1564" y="295"/>
                </a:lnTo>
                <a:lnTo>
                  <a:pt x="1571" y="291"/>
                </a:lnTo>
                <a:lnTo>
                  <a:pt x="1577" y="286"/>
                </a:lnTo>
                <a:lnTo>
                  <a:pt x="1586" y="284"/>
                </a:lnTo>
                <a:lnTo>
                  <a:pt x="1591" y="281"/>
                </a:lnTo>
                <a:lnTo>
                  <a:pt x="1582" y="281"/>
                </a:lnTo>
                <a:lnTo>
                  <a:pt x="1571" y="281"/>
                </a:lnTo>
                <a:lnTo>
                  <a:pt x="1559" y="279"/>
                </a:lnTo>
                <a:lnTo>
                  <a:pt x="1548" y="279"/>
                </a:lnTo>
                <a:lnTo>
                  <a:pt x="1538" y="277"/>
                </a:lnTo>
                <a:lnTo>
                  <a:pt x="1529" y="276"/>
                </a:lnTo>
                <a:lnTo>
                  <a:pt x="1520" y="274"/>
                </a:lnTo>
                <a:lnTo>
                  <a:pt x="1513" y="270"/>
                </a:lnTo>
                <a:lnTo>
                  <a:pt x="1548" y="233"/>
                </a:lnTo>
                <a:lnTo>
                  <a:pt x="1545" y="233"/>
                </a:lnTo>
                <a:lnTo>
                  <a:pt x="1541" y="231"/>
                </a:lnTo>
                <a:lnTo>
                  <a:pt x="1538" y="230"/>
                </a:lnTo>
                <a:lnTo>
                  <a:pt x="1534" y="228"/>
                </a:lnTo>
                <a:lnTo>
                  <a:pt x="1533" y="226"/>
                </a:lnTo>
                <a:lnTo>
                  <a:pt x="1529" y="224"/>
                </a:lnTo>
                <a:lnTo>
                  <a:pt x="1526" y="224"/>
                </a:lnTo>
                <a:lnTo>
                  <a:pt x="1522" y="224"/>
                </a:lnTo>
                <a:lnTo>
                  <a:pt x="1469" y="281"/>
                </a:lnTo>
                <a:lnTo>
                  <a:pt x="1469" y="284"/>
                </a:lnTo>
                <a:lnTo>
                  <a:pt x="1469" y="288"/>
                </a:lnTo>
                <a:lnTo>
                  <a:pt x="1469" y="293"/>
                </a:lnTo>
                <a:lnTo>
                  <a:pt x="1469" y="298"/>
                </a:lnTo>
                <a:lnTo>
                  <a:pt x="1467" y="304"/>
                </a:lnTo>
                <a:lnTo>
                  <a:pt x="1465" y="309"/>
                </a:lnTo>
                <a:lnTo>
                  <a:pt x="1464" y="313"/>
                </a:lnTo>
                <a:lnTo>
                  <a:pt x="1460" y="318"/>
                </a:lnTo>
                <a:lnTo>
                  <a:pt x="1462" y="316"/>
                </a:lnTo>
                <a:lnTo>
                  <a:pt x="1464" y="316"/>
                </a:lnTo>
                <a:lnTo>
                  <a:pt x="1462" y="320"/>
                </a:lnTo>
                <a:lnTo>
                  <a:pt x="1460" y="325"/>
                </a:lnTo>
                <a:lnTo>
                  <a:pt x="1457" y="332"/>
                </a:lnTo>
                <a:lnTo>
                  <a:pt x="1451" y="339"/>
                </a:lnTo>
                <a:lnTo>
                  <a:pt x="1444" y="346"/>
                </a:lnTo>
                <a:lnTo>
                  <a:pt x="1435" y="351"/>
                </a:lnTo>
                <a:lnTo>
                  <a:pt x="1427" y="353"/>
                </a:lnTo>
                <a:lnTo>
                  <a:pt x="1428" y="344"/>
                </a:lnTo>
                <a:lnTo>
                  <a:pt x="1430" y="337"/>
                </a:lnTo>
                <a:lnTo>
                  <a:pt x="1428" y="332"/>
                </a:lnTo>
                <a:lnTo>
                  <a:pt x="1427" y="327"/>
                </a:lnTo>
                <a:lnTo>
                  <a:pt x="1425" y="323"/>
                </a:lnTo>
                <a:lnTo>
                  <a:pt x="1420" y="320"/>
                </a:lnTo>
                <a:lnTo>
                  <a:pt x="1414" y="314"/>
                </a:lnTo>
                <a:lnTo>
                  <a:pt x="1409" y="307"/>
                </a:lnTo>
                <a:lnTo>
                  <a:pt x="1409" y="302"/>
                </a:lnTo>
                <a:lnTo>
                  <a:pt x="1411" y="297"/>
                </a:lnTo>
                <a:lnTo>
                  <a:pt x="1411" y="293"/>
                </a:lnTo>
                <a:lnTo>
                  <a:pt x="1412" y="290"/>
                </a:lnTo>
                <a:lnTo>
                  <a:pt x="1412" y="284"/>
                </a:lnTo>
                <a:lnTo>
                  <a:pt x="1412" y="281"/>
                </a:lnTo>
                <a:lnTo>
                  <a:pt x="1411" y="276"/>
                </a:lnTo>
                <a:lnTo>
                  <a:pt x="1409" y="270"/>
                </a:lnTo>
                <a:lnTo>
                  <a:pt x="1405" y="277"/>
                </a:lnTo>
                <a:lnTo>
                  <a:pt x="1402" y="284"/>
                </a:lnTo>
                <a:lnTo>
                  <a:pt x="1398" y="290"/>
                </a:lnTo>
                <a:lnTo>
                  <a:pt x="1393" y="297"/>
                </a:lnTo>
                <a:lnTo>
                  <a:pt x="1388" y="300"/>
                </a:lnTo>
                <a:lnTo>
                  <a:pt x="1382" y="304"/>
                </a:lnTo>
                <a:lnTo>
                  <a:pt x="1375" y="307"/>
                </a:lnTo>
                <a:lnTo>
                  <a:pt x="1367" y="307"/>
                </a:lnTo>
                <a:lnTo>
                  <a:pt x="1365" y="304"/>
                </a:lnTo>
                <a:lnTo>
                  <a:pt x="1363" y="298"/>
                </a:lnTo>
                <a:lnTo>
                  <a:pt x="1361" y="295"/>
                </a:lnTo>
                <a:lnTo>
                  <a:pt x="1358" y="290"/>
                </a:lnTo>
                <a:lnTo>
                  <a:pt x="1354" y="284"/>
                </a:lnTo>
                <a:lnTo>
                  <a:pt x="1351" y="279"/>
                </a:lnTo>
                <a:lnTo>
                  <a:pt x="1349" y="274"/>
                </a:lnTo>
                <a:lnTo>
                  <a:pt x="1349" y="270"/>
                </a:lnTo>
                <a:lnTo>
                  <a:pt x="1354" y="261"/>
                </a:lnTo>
                <a:lnTo>
                  <a:pt x="1361" y="256"/>
                </a:lnTo>
                <a:lnTo>
                  <a:pt x="1368" y="251"/>
                </a:lnTo>
                <a:lnTo>
                  <a:pt x="1374" y="249"/>
                </a:lnTo>
                <a:lnTo>
                  <a:pt x="1381" y="247"/>
                </a:lnTo>
                <a:lnTo>
                  <a:pt x="1388" y="247"/>
                </a:lnTo>
                <a:lnTo>
                  <a:pt x="1393" y="245"/>
                </a:lnTo>
                <a:lnTo>
                  <a:pt x="1400" y="242"/>
                </a:lnTo>
                <a:lnTo>
                  <a:pt x="1409" y="233"/>
                </a:lnTo>
                <a:lnTo>
                  <a:pt x="1416" y="221"/>
                </a:lnTo>
                <a:lnTo>
                  <a:pt x="1425" y="208"/>
                </a:lnTo>
                <a:lnTo>
                  <a:pt x="1434" y="198"/>
                </a:lnTo>
                <a:lnTo>
                  <a:pt x="1444" y="187"/>
                </a:lnTo>
                <a:lnTo>
                  <a:pt x="1455" y="178"/>
                </a:lnTo>
                <a:lnTo>
                  <a:pt x="1465" y="169"/>
                </a:lnTo>
                <a:lnTo>
                  <a:pt x="1478" y="159"/>
                </a:lnTo>
                <a:lnTo>
                  <a:pt x="1487" y="150"/>
                </a:lnTo>
                <a:lnTo>
                  <a:pt x="1573" y="150"/>
                </a:lnTo>
                <a:lnTo>
                  <a:pt x="1591" y="168"/>
                </a:lnTo>
                <a:lnTo>
                  <a:pt x="1626" y="168"/>
                </a:lnTo>
                <a:lnTo>
                  <a:pt x="1633" y="175"/>
                </a:lnTo>
                <a:lnTo>
                  <a:pt x="1640" y="180"/>
                </a:lnTo>
                <a:lnTo>
                  <a:pt x="1646" y="185"/>
                </a:lnTo>
                <a:lnTo>
                  <a:pt x="1653" y="187"/>
                </a:lnTo>
                <a:lnTo>
                  <a:pt x="1660" y="191"/>
                </a:lnTo>
                <a:lnTo>
                  <a:pt x="1665" y="191"/>
                </a:lnTo>
                <a:lnTo>
                  <a:pt x="1672" y="189"/>
                </a:lnTo>
                <a:lnTo>
                  <a:pt x="1679" y="187"/>
                </a:lnTo>
                <a:lnTo>
                  <a:pt x="1697" y="205"/>
                </a:lnTo>
                <a:lnTo>
                  <a:pt x="1679" y="224"/>
                </a:lnTo>
                <a:lnTo>
                  <a:pt x="1644" y="224"/>
                </a:lnTo>
                <a:lnTo>
                  <a:pt x="1626" y="205"/>
                </a:lnTo>
                <a:lnTo>
                  <a:pt x="1617" y="215"/>
                </a:lnTo>
                <a:lnTo>
                  <a:pt x="1653" y="253"/>
                </a:lnTo>
                <a:lnTo>
                  <a:pt x="1670" y="253"/>
                </a:lnTo>
                <a:lnTo>
                  <a:pt x="1674" y="251"/>
                </a:lnTo>
                <a:lnTo>
                  <a:pt x="1681" y="245"/>
                </a:lnTo>
                <a:lnTo>
                  <a:pt x="1688" y="240"/>
                </a:lnTo>
                <a:lnTo>
                  <a:pt x="1695" y="233"/>
                </a:lnTo>
                <a:lnTo>
                  <a:pt x="1702" y="226"/>
                </a:lnTo>
                <a:lnTo>
                  <a:pt x="1707" y="221"/>
                </a:lnTo>
                <a:lnTo>
                  <a:pt x="1713" y="217"/>
                </a:lnTo>
                <a:lnTo>
                  <a:pt x="1714" y="215"/>
                </a:lnTo>
                <a:lnTo>
                  <a:pt x="1732" y="215"/>
                </a:lnTo>
                <a:lnTo>
                  <a:pt x="1757" y="187"/>
                </a:lnTo>
                <a:lnTo>
                  <a:pt x="1775" y="205"/>
                </a:lnTo>
                <a:lnTo>
                  <a:pt x="1801" y="177"/>
                </a:lnTo>
                <a:lnTo>
                  <a:pt x="1819" y="196"/>
                </a:lnTo>
                <a:lnTo>
                  <a:pt x="1824" y="192"/>
                </a:lnTo>
                <a:lnTo>
                  <a:pt x="1831" y="191"/>
                </a:lnTo>
                <a:lnTo>
                  <a:pt x="1838" y="189"/>
                </a:lnTo>
                <a:lnTo>
                  <a:pt x="1843" y="187"/>
                </a:lnTo>
                <a:lnTo>
                  <a:pt x="1850" y="185"/>
                </a:lnTo>
                <a:lnTo>
                  <a:pt x="1858" y="184"/>
                </a:lnTo>
                <a:lnTo>
                  <a:pt x="1863" y="180"/>
                </a:lnTo>
                <a:lnTo>
                  <a:pt x="1870" y="177"/>
                </a:lnTo>
                <a:lnTo>
                  <a:pt x="1845" y="150"/>
                </a:lnTo>
                <a:lnTo>
                  <a:pt x="1854" y="154"/>
                </a:lnTo>
                <a:lnTo>
                  <a:pt x="1865" y="157"/>
                </a:lnTo>
                <a:lnTo>
                  <a:pt x="1873" y="161"/>
                </a:lnTo>
                <a:lnTo>
                  <a:pt x="1884" y="162"/>
                </a:lnTo>
                <a:lnTo>
                  <a:pt x="1895" y="166"/>
                </a:lnTo>
                <a:lnTo>
                  <a:pt x="1907" y="168"/>
                </a:lnTo>
                <a:lnTo>
                  <a:pt x="1919" y="168"/>
                </a:lnTo>
                <a:lnTo>
                  <a:pt x="1932" y="168"/>
                </a:lnTo>
                <a:lnTo>
                  <a:pt x="1932" y="164"/>
                </a:lnTo>
                <a:lnTo>
                  <a:pt x="1933" y="161"/>
                </a:lnTo>
                <a:lnTo>
                  <a:pt x="1933" y="157"/>
                </a:lnTo>
                <a:lnTo>
                  <a:pt x="1935" y="154"/>
                </a:lnTo>
                <a:lnTo>
                  <a:pt x="1937" y="150"/>
                </a:lnTo>
                <a:lnTo>
                  <a:pt x="1939" y="147"/>
                </a:lnTo>
                <a:lnTo>
                  <a:pt x="1941" y="143"/>
                </a:lnTo>
                <a:lnTo>
                  <a:pt x="1941" y="139"/>
                </a:lnTo>
                <a:lnTo>
                  <a:pt x="1983" y="187"/>
                </a:lnTo>
                <a:lnTo>
                  <a:pt x="1983" y="191"/>
                </a:lnTo>
                <a:lnTo>
                  <a:pt x="1983" y="194"/>
                </a:lnTo>
                <a:lnTo>
                  <a:pt x="1981" y="198"/>
                </a:lnTo>
                <a:lnTo>
                  <a:pt x="1979" y="201"/>
                </a:lnTo>
                <a:lnTo>
                  <a:pt x="1978" y="205"/>
                </a:lnTo>
                <a:lnTo>
                  <a:pt x="1976" y="208"/>
                </a:lnTo>
                <a:lnTo>
                  <a:pt x="1976" y="212"/>
                </a:lnTo>
                <a:lnTo>
                  <a:pt x="1974" y="215"/>
                </a:lnTo>
                <a:lnTo>
                  <a:pt x="2009" y="215"/>
                </a:lnTo>
                <a:lnTo>
                  <a:pt x="2009" y="177"/>
                </a:lnTo>
                <a:lnTo>
                  <a:pt x="2016" y="184"/>
                </a:lnTo>
                <a:lnTo>
                  <a:pt x="2024" y="189"/>
                </a:lnTo>
                <a:lnTo>
                  <a:pt x="2032" y="192"/>
                </a:lnTo>
                <a:lnTo>
                  <a:pt x="2039" y="194"/>
                </a:lnTo>
                <a:lnTo>
                  <a:pt x="2048" y="198"/>
                </a:lnTo>
                <a:lnTo>
                  <a:pt x="2057" y="200"/>
                </a:lnTo>
                <a:lnTo>
                  <a:pt x="2064" y="203"/>
                </a:lnTo>
                <a:lnTo>
                  <a:pt x="2071" y="205"/>
                </a:lnTo>
                <a:lnTo>
                  <a:pt x="2071" y="201"/>
                </a:lnTo>
                <a:lnTo>
                  <a:pt x="2069" y="198"/>
                </a:lnTo>
                <a:lnTo>
                  <a:pt x="2068" y="194"/>
                </a:lnTo>
                <a:lnTo>
                  <a:pt x="2066" y="191"/>
                </a:lnTo>
                <a:lnTo>
                  <a:pt x="2064" y="187"/>
                </a:lnTo>
                <a:lnTo>
                  <a:pt x="2062" y="184"/>
                </a:lnTo>
                <a:lnTo>
                  <a:pt x="2062" y="180"/>
                </a:lnTo>
                <a:lnTo>
                  <a:pt x="2061" y="177"/>
                </a:lnTo>
                <a:lnTo>
                  <a:pt x="2045" y="177"/>
                </a:lnTo>
                <a:lnTo>
                  <a:pt x="2036" y="187"/>
                </a:lnTo>
                <a:lnTo>
                  <a:pt x="2018" y="187"/>
                </a:lnTo>
                <a:lnTo>
                  <a:pt x="1992" y="159"/>
                </a:lnTo>
                <a:lnTo>
                  <a:pt x="2002" y="157"/>
                </a:lnTo>
                <a:lnTo>
                  <a:pt x="2011" y="155"/>
                </a:lnTo>
                <a:lnTo>
                  <a:pt x="2022" y="155"/>
                </a:lnTo>
                <a:lnTo>
                  <a:pt x="2031" y="154"/>
                </a:lnTo>
                <a:lnTo>
                  <a:pt x="2041" y="154"/>
                </a:lnTo>
                <a:lnTo>
                  <a:pt x="2052" y="154"/>
                </a:lnTo>
                <a:lnTo>
                  <a:pt x="2061" y="152"/>
                </a:lnTo>
                <a:lnTo>
                  <a:pt x="2071" y="150"/>
                </a:lnTo>
                <a:lnTo>
                  <a:pt x="2068" y="150"/>
                </a:lnTo>
                <a:lnTo>
                  <a:pt x="2064" y="148"/>
                </a:lnTo>
                <a:lnTo>
                  <a:pt x="2061" y="147"/>
                </a:lnTo>
                <a:lnTo>
                  <a:pt x="2057" y="145"/>
                </a:lnTo>
                <a:lnTo>
                  <a:pt x="2054" y="143"/>
                </a:lnTo>
                <a:lnTo>
                  <a:pt x="2052" y="141"/>
                </a:lnTo>
                <a:lnTo>
                  <a:pt x="2048" y="141"/>
                </a:lnTo>
                <a:lnTo>
                  <a:pt x="2045" y="139"/>
                </a:lnTo>
                <a:lnTo>
                  <a:pt x="2048" y="136"/>
                </a:lnTo>
                <a:lnTo>
                  <a:pt x="2052" y="131"/>
                </a:lnTo>
                <a:lnTo>
                  <a:pt x="2057" y="124"/>
                </a:lnTo>
                <a:lnTo>
                  <a:pt x="2061" y="116"/>
                </a:lnTo>
                <a:lnTo>
                  <a:pt x="2064" y="109"/>
                </a:lnTo>
                <a:lnTo>
                  <a:pt x="2068" y="104"/>
                </a:lnTo>
                <a:lnTo>
                  <a:pt x="2069" y="99"/>
                </a:lnTo>
                <a:lnTo>
                  <a:pt x="2071" y="93"/>
                </a:lnTo>
                <a:lnTo>
                  <a:pt x="2078" y="93"/>
                </a:lnTo>
                <a:lnTo>
                  <a:pt x="2085" y="93"/>
                </a:lnTo>
                <a:lnTo>
                  <a:pt x="2092" y="95"/>
                </a:lnTo>
                <a:lnTo>
                  <a:pt x="2101" y="95"/>
                </a:lnTo>
                <a:lnTo>
                  <a:pt x="2108" y="97"/>
                </a:lnTo>
                <a:lnTo>
                  <a:pt x="2117" y="97"/>
                </a:lnTo>
                <a:lnTo>
                  <a:pt x="2124" y="101"/>
                </a:lnTo>
                <a:lnTo>
                  <a:pt x="2131" y="104"/>
                </a:lnTo>
                <a:lnTo>
                  <a:pt x="2135" y="102"/>
                </a:lnTo>
                <a:lnTo>
                  <a:pt x="2138" y="102"/>
                </a:lnTo>
                <a:lnTo>
                  <a:pt x="2142" y="101"/>
                </a:lnTo>
                <a:lnTo>
                  <a:pt x="2144" y="99"/>
                </a:lnTo>
                <a:lnTo>
                  <a:pt x="2147" y="97"/>
                </a:lnTo>
                <a:lnTo>
                  <a:pt x="2151" y="95"/>
                </a:lnTo>
                <a:lnTo>
                  <a:pt x="2154" y="93"/>
                </a:lnTo>
                <a:lnTo>
                  <a:pt x="2158" y="93"/>
                </a:lnTo>
                <a:lnTo>
                  <a:pt x="2158" y="90"/>
                </a:lnTo>
                <a:lnTo>
                  <a:pt x="2158" y="86"/>
                </a:lnTo>
                <a:lnTo>
                  <a:pt x="2158" y="83"/>
                </a:lnTo>
                <a:lnTo>
                  <a:pt x="2160" y="79"/>
                </a:lnTo>
                <a:lnTo>
                  <a:pt x="2160" y="76"/>
                </a:lnTo>
                <a:lnTo>
                  <a:pt x="2161" y="72"/>
                </a:lnTo>
                <a:lnTo>
                  <a:pt x="2163" y="69"/>
                </a:lnTo>
                <a:lnTo>
                  <a:pt x="2167" y="65"/>
                </a:lnTo>
                <a:lnTo>
                  <a:pt x="2211" y="93"/>
                </a:lnTo>
                <a:lnTo>
                  <a:pt x="2202" y="85"/>
                </a:lnTo>
                <a:lnTo>
                  <a:pt x="2220" y="85"/>
                </a:lnTo>
                <a:lnTo>
                  <a:pt x="2202" y="85"/>
                </a:lnTo>
                <a:lnTo>
                  <a:pt x="2209" y="85"/>
                </a:lnTo>
                <a:lnTo>
                  <a:pt x="2218" y="85"/>
                </a:lnTo>
                <a:lnTo>
                  <a:pt x="2228" y="85"/>
                </a:lnTo>
                <a:lnTo>
                  <a:pt x="2241" y="83"/>
                </a:lnTo>
                <a:lnTo>
                  <a:pt x="2251" y="83"/>
                </a:lnTo>
                <a:lnTo>
                  <a:pt x="2262" y="81"/>
                </a:lnTo>
                <a:lnTo>
                  <a:pt x="2273" y="78"/>
                </a:lnTo>
                <a:lnTo>
                  <a:pt x="2280" y="76"/>
                </a:lnTo>
                <a:lnTo>
                  <a:pt x="2280" y="79"/>
                </a:lnTo>
                <a:lnTo>
                  <a:pt x="2278" y="83"/>
                </a:lnTo>
                <a:lnTo>
                  <a:pt x="2276" y="86"/>
                </a:lnTo>
                <a:lnTo>
                  <a:pt x="2276" y="90"/>
                </a:lnTo>
                <a:lnTo>
                  <a:pt x="2274" y="93"/>
                </a:lnTo>
                <a:lnTo>
                  <a:pt x="2273" y="97"/>
                </a:lnTo>
                <a:lnTo>
                  <a:pt x="2271" y="101"/>
                </a:lnTo>
                <a:lnTo>
                  <a:pt x="2271" y="104"/>
                </a:lnTo>
                <a:lnTo>
                  <a:pt x="2288" y="122"/>
                </a:lnTo>
                <a:lnTo>
                  <a:pt x="2281" y="125"/>
                </a:lnTo>
                <a:lnTo>
                  <a:pt x="2274" y="131"/>
                </a:lnTo>
                <a:lnTo>
                  <a:pt x="2265" y="136"/>
                </a:lnTo>
                <a:lnTo>
                  <a:pt x="2258" y="141"/>
                </a:lnTo>
                <a:lnTo>
                  <a:pt x="2250" y="148"/>
                </a:lnTo>
                <a:lnTo>
                  <a:pt x="2243" y="155"/>
                </a:lnTo>
                <a:lnTo>
                  <a:pt x="2234" y="162"/>
                </a:lnTo>
                <a:lnTo>
                  <a:pt x="2228" y="168"/>
                </a:lnTo>
                <a:lnTo>
                  <a:pt x="2235" y="161"/>
                </a:lnTo>
                <a:lnTo>
                  <a:pt x="2246" y="154"/>
                </a:lnTo>
                <a:lnTo>
                  <a:pt x="2257" y="150"/>
                </a:lnTo>
                <a:lnTo>
                  <a:pt x="2269" y="147"/>
                </a:lnTo>
                <a:lnTo>
                  <a:pt x="2281" y="143"/>
                </a:lnTo>
                <a:lnTo>
                  <a:pt x="2294" y="141"/>
                </a:lnTo>
                <a:lnTo>
                  <a:pt x="2308" y="141"/>
                </a:lnTo>
                <a:lnTo>
                  <a:pt x="2320" y="141"/>
                </a:lnTo>
                <a:lnTo>
                  <a:pt x="2348" y="143"/>
                </a:lnTo>
                <a:lnTo>
                  <a:pt x="2377" y="147"/>
                </a:lnTo>
                <a:lnTo>
                  <a:pt x="2403" y="148"/>
                </a:lnTo>
                <a:lnTo>
                  <a:pt x="2428" y="150"/>
                </a:lnTo>
                <a:lnTo>
                  <a:pt x="2454" y="177"/>
                </a:lnTo>
                <a:lnTo>
                  <a:pt x="2470" y="171"/>
                </a:lnTo>
                <a:lnTo>
                  <a:pt x="2486" y="168"/>
                </a:lnTo>
                <a:lnTo>
                  <a:pt x="2506" y="168"/>
                </a:lnTo>
                <a:lnTo>
                  <a:pt x="2527" y="169"/>
                </a:lnTo>
                <a:lnTo>
                  <a:pt x="2569" y="175"/>
                </a:lnTo>
                <a:lnTo>
                  <a:pt x="2615" y="185"/>
                </a:lnTo>
                <a:lnTo>
                  <a:pt x="2663" y="198"/>
                </a:lnTo>
                <a:lnTo>
                  <a:pt x="2707" y="208"/>
                </a:lnTo>
                <a:lnTo>
                  <a:pt x="2728" y="212"/>
                </a:lnTo>
                <a:lnTo>
                  <a:pt x="2749" y="214"/>
                </a:lnTo>
                <a:lnTo>
                  <a:pt x="2767" y="215"/>
                </a:lnTo>
                <a:lnTo>
                  <a:pt x="2785" y="215"/>
                </a:lnTo>
                <a:lnTo>
                  <a:pt x="2792" y="215"/>
                </a:lnTo>
                <a:lnTo>
                  <a:pt x="2797" y="214"/>
                </a:lnTo>
                <a:lnTo>
                  <a:pt x="2804" y="212"/>
                </a:lnTo>
                <a:lnTo>
                  <a:pt x="2811" y="212"/>
                </a:lnTo>
                <a:lnTo>
                  <a:pt x="2817" y="210"/>
                </a:lnTo>
                <a:lnTo>
                  <a:pt x="2824" y="210"/>
                </a:lnTo>
                <a:lnTo>
                  <a:pt x="2831" y="212"/>
                </a:lnTo>
                <a:lnTo>
                  <a:pt x="2838" y="215"/>
                </a:lnTo>
                <a:lnTo>
                  <a:pt x="2839" y="215"/>
                </a:lnTo>
                <a:lnTo>
                  <a:pt x="2843" y="214"/>
                </a:lnTo>
                <a:lnTo>
                  <a:pt x="2847" y="212"/>
                </a:lnTo>
                <a:lnTo>
                  <a:pt x="2850" y="210"/>
                </a:lnTo>
                <a:lnTo>
                  <a:pt x="2854" y="208"/>
                </a:lnTo>
                <a:lnTo>
                  <a:pt x="2857" y="207"/>
                </a:lnTo>
                <a:lnTo>
                  <a:pt x="2859" y="207"/>
                </a:lnTo>
                <a:lnTo>
                  <a:pt x="2862" y="205"/>
                </a:lnTo>
                <a:lnTo>
                  <a:pt x="2880" y="224"/>
                </a:lnTo>
                <a:lnTo>
                  <a:pt x="2889" y="222"/>
                </a:lnTo>
                <a:lnTo>
                  <a:pt x="2898" y="222"/>
                </a:lnTo>
                <a:lnTo>
                  <a:pt x="2903" y="221"/>
                </a:lnTo>
                <a:lnTo>
                  <a:pt x="2910" y="221"/>
                </a:lnTo>
                <a:lnTo>
                  <a:pt x="2915" y="219"/>
                </a:lnTo>
                <a:lnTo>
                  <a:pt x="2921" y="221"/>
                </a:lnTo>
                <a:lnTo>
                  <a:pt x="2926" y="221"/>
                </a:lnTo>
                <a:lnTo>
                  <a:pt x="2933" y="224"/>
                </a:lnTo>
                <a:lnTo>
                  <a:pt x="2951" y="205"/>
                </a:lnTo>
                <a:lnTo>
                  <a:pt x="2933" y="205"/>
                </a:lnTo>
                <a:lnTo>
                  <a:pt x="2945" y="207"/>
                </a:lnTo>
                <a:lnTo>
                  <a:pt x="2960" y="208"/>
                </a:lnTo>
                <a:lnTo>
                  <a:pt x="2972" y="212"/>
                </a:lnTo>
                <a:lnTo>
                  <a:pt x="2984" y="214"/>
                </a:lnTo>
                <a:lnTo>
                  <a:pt x="2998" y="217"/>
                </a:lnTo>
                <a:lnTo>
                  <a:pt x="3011" y="221"/>
                </a:lnTo>
                <a:lnTo>
                  <a:pt x="3025" y="222"/>
                </a:lnTo>
                <a:lnTo>
                  <a:pt x="3037" y="224"/>
                </a:lnTo>
                <a:lnTo>
                  <a:pt x="3055" y="242"/>
                </a:lnTo>
                <a:lnTo>
                  <a:pt x="3062" y="242"/>
                </a:lnTo>
                <a:lnTo>
                  <a:pt x="3069" y="242"/>
                </a:lnTo>
                <a:lnTo>
                  <a:pt x="3076" y="244"/>
                </a:lnTo>
                <a:lnTo>
                  <a:pt x="3085" y="244"/>
                </a:lnTo>
                <a:lnTo>
                  <a:pt x="3094" y="245"/>
                </a:lnTo>
                <a:lnTo>
                  <a:pt x="3101" y="247"/>
                </a:lnTo>
                <a:lnTo>
                  <a:pt x="3108" y="249"/>
                </a:lnTo>
                <a:lnTo>
                  <a:pt x="3115" y="253"/>
                </a:lnTo>
                <a:lnTo>
                  <a:pt x="3113" y="258"/>
                </a:lnTo>
                <a:lnTo>
                  <a:pt x="3111" y="261"/>
                </a:lnTo>
                <a:lnTo>
                  <a:pt x="3111" y="263"/>
                </a:lnTo>
                <a:lnTo>
                  <a:pt x="3111" y="265"/>
                </a:lnTo>
                <a:lnTo>
                  <a:pt x="3111" y="268"/>
                </a:lnTo>
                <a:lnTo>
                  <a:pt x="3110" y="270"/>
                </a:lnTo>
                <a:lnTo>
                  <a:pt x="3110" y="274"/>
                </a:lnTo>
                <a:lnTo>
                  <a:pt x="3106" y="281"/>
                </a:lnTo>
                <a:lnTo>
                  <a:pt x="3088" y="261"/>
                </a:lnTo>
                <a:lnTo>
                  <a:pt x="3037" y="261"/>
                </a:lnTo>
                <a:lnTo>
                  <a:pt x="3037" y="258"/>
                </a:lnTo>
                <a:lnTo>
                  <a:pt x="3036" y="253"/>
                </a:lnTo>
                <a:lnTo>
                  <a:pt x="3032" y="249"/>
                </a:lnTo>
                <a:lnTo>
                  <a:pt x="3028" y="244"/>
                </a:lnTo>
                <a:lnTo>
                  <a:pt x="3025" y="240"/>
                </a:lnTo>
                <a:lnTo>
                  <a:pt x="3023" y="237"/>
                </a:lnTo>
                <a:lnTo>
                  <a:pt x="3021" y="233"/>
                </a:lnTo>
                <a:lnTo>
                  <a:pt x="3020" y="233"/>
                </a:lnTo>
                <a:lnTo>
                  <a:pt x="3020" y="237"/>
                </a:lnTo>
                <a:lnTo>
                  <a:pt x="3020" y="240"/>
                </a:lnTo>
                <a:lnTo>
                  <a:pt x="3020" y="245"/>
                </a:lnTo>
                <a:lnTo>
                  <a:pt x="3021" y="249"/>
                </a:lnTo>
                <a:lnTo>
                  <a:pt x="3028" y="260"/>
                </a:lnTo>
                <a:lnTo>
                  <a:pt x="3037" y="268"/>
                </a:lnTo>
                <a:lnTo>
                  <a:pt x="3048" y="276"/>
                </a:lnTo>
                <a:lnTo>
                  <a:pt x="3058" y="283"/>
                </a:lnTo>
                <a:lnTo>
                  <a:pt x="3071" y="288"/>
                </a:lnTo>
                <a:lnTo>
                  <a:pt x="3081" y="290"/>
                </a:lnTo>
                <a:lnTo>
                  <a:pt x="3080" y="293"/>
                </a:lnTo>
                <a:lnTo>
                  <a:pt x="3078" y="297"/>
                </a:lnTo>
                <a:lnTo>
                  <a:pt x="3076" y="302"/>
                </a:lnTo>
                <a:lnTo>
                  <a:pt x="3073" y="307"/>
                </a:lnTo>
                <a:lnTo>
                  <a:pt x="3069" y="311"/>
                </a:lnTo>
                <a:lnTo>
                  <a:pt x="3066" y="314"/>
                </a:lnTo>
                <a:lnTo>
                  <a:pt x="3064" y="316"/>
                </a:lnTo>
                <a:lnTo>
                  <a:pt x="3064" y="318"/>
                </a:lnTo>
                <a:lnTo>
                  <a:pt x="3060" y="318"/>
                </a:lnTo>
                <a:lnTo>
                  <a:pt x="3057" y="318"/>
                </a:lnTo>
                <a:lnTo>
                  <a:pt x="3053" y="320"/>
                </a:lnTo>
                <a:lnTo>
                  <a:pt x="3050" y="321"/>
                </a:lnTo>
                <a:lnTo>
                  <a:pt x="3046" y="323"/>
                </a:lnTo>
                <a:lnTo>
                  <a:pt x="3044" y="325"/>
                </a:lnTo>
                <a:lnTo>
                  <a:pt x="3041" y="327"/>
                </a:lnTo>
                <a:lnTo>
                  <a:pt x="3037" y="327"/>
                </a:lnTo>
                <a:lnTo>
                  <a:pt x="3032" y="327"/>
                </a:lnTo>
                <a:lnTo>
                  <a:pt x="3025" y="325"/>
                </a:lnTo>
                <a:lnTo>
                  <a:pt x="3021" y="323"/>
                </a:lnTo>
                <a:lnTo>
                  <a:pt x="3016" y="323"/>
                </a:lnTo>
                <a:lnTo>
                  <a:pt x="3011" y="323"/>
                </a:lnTo>
                <a:lnTo>
                  <a:pt x="3005" y="323"/>
                </a:lnTo>
                <a:lnTo>
                  <a:pt x="3000" y="323"/>
                </a:lnTo>
                <a:lnTo>
                  <a:pt x="2993" y="327"/>
                </a:lnTo>
                <a:lnTo>
                  <a:pt x="2995" y="336"/>
                </a:lnTo>
                <a:lnTo>
                  <a:pt x="2998" y="344"/>
                </a:lnTo>
                <a:lnTo>
                  <a:pt x="3002" y="351"/>
                </a:lnTo>
                <a:lnTo>
                  <a:pt x="3009" y="357"/>
                </a:lnTo>
                <a:lnTo>
                  <a:pt x="3016" y="362"/>
                </a:lnTo>
                <a:lnTo>
                  <a:pt x="3023" y="366"/>
                </a:lnTo>
                <a:lnTo>
                  <a:pt x="3030" y="369"/>
                </a:lnTo>
                <a:lnTo>
                  <a:pt x="3037" y="373"/>
                </a:lnTo>
                <a:lnTo>
                  <a:pt x="3037" y="380"/>
                </a:lnTo>
                <a:lnTo>
                  <a:pt x="3039" y="389"/>
                </a:lnTo>
                <a:lnTo>
                  <a:pt x="3041" y="396"/>
                </a:lnTo>
                <a:lnTo>
                  <a:pt x="3041" y="405"/>
                </a:lnTo>
                <a:lnTo>
                  <a:pt x="3043" y="413"/>
                </a:lnTo>
                <a:lnTo>
                  <a:pt x="3044" y="422"/>
                </a:lnTo>
                <a:lnTo>
                  <a:pt x="3046" y="431"/>
                </a:lnTo>
                <a:lnTo>
                  <a:pt x="3046" y="438"/>
                </a:lnTo>
                <a:lnTo>
                  <a:pt x="3036" y="427"/>
                </a:lnTo>
                <a:lnTo>
                  <a:pt x="3023" y="420"/>
                </a:lnTo>
                <a:lnTo>
                  <a:pt x="3011" y="412"/>
                </a:lnTo>
                <a:lnTo>
                  <a:pt x="2998" y="405"/>
                </a:lnTo>
                <a:lnTo>
                  <a:pt x="2984" y="397"/>
                </a:lnTo>
                <a:lnTo>
                  <a:pt x="2972" y="390"/>
                </a:lnTo>
                <a:lnTo>
                  <a:pt x="2961" y="383"/>
                </a:lnTo>
                <a:lnTo>
                  <a:pt x="2951" y="373"/>
                </a:lnTo>
                <a:lnTo>
                  <a:pt x="2951" y="369"/>
                </a:lnTo>
                <a:lnTo>
                  <a:pt x="2951" y="366"/>
                </a:lnTo>
                <a:lnTo>
                  <a:pt x="2952" y="362"/>
                </a:lnTo>
                <a:lnTo>
                  <a:pt x="2954" y="359"/>
                </a:lnTo>
                <a:lnTo>
                  <a:pt x="2956" y="355"/>
                </a:lnTo>
                <a:lnTo>
                  <a:pt x="2958" y="351"/>
                </a:lnTo>
                <a:lnTo>
                  <a:pt x="2958" y="348"/>
                </a:lnTo>
                <a:lnTo>
                  <a:pt x="2960" y="344"/>
                </a:lnTo>
                <a:lnTo>
                  <a:pt x="2958" y="341"/>
                </a:lnTo>
                <a:lnTo>
                  <a:pt x="2956" y="334"/>
                </a:lnTo>
                <a:lnTo>
                  <a:pt x="2952" y="329"/>
                </a:lnTo>
                <a:lnTo>
                  <a:pt x="2951" y="320"/>
                </a:lnTo>
                <a:lnTo>
                  <a:pt x="2947" y="313"/>
                </a:lnTo>
                <a:lnTo>
                  <a:pt x="2944" y="304"/>
                </a:lnTo>
                <a:lnTo>
                  <a:pt x="2942" y="297"/>
                </a:lnTo>
                <a:lnTo>
                  <a:pt x="2942" y="290"/>
                </a:lnTo>
                <a:lnTo>
                  <a:pt x="2935" y="291"/>
                </a:lnTo>
                <a:lnTo>
                  <a:pt x="2931" y="293"/>
                </a:lnTo>
                <a:lnTo>
                  <a:pt x="2928" y="293"/>
                </a:lnTo>
                <a:lnTo>
                  <a:pt x="2924" y="293"/>
                </a:lnTo>
                <a:lnTo>
                  <a:pt x="2921" y="291"/>
                </a:lnTo>
                <a:lnTo>
                  <a:pt x="2917" y="290"/>
                </a:lnTo>
                <a:lnTo>
                  <a:pt x="2912" y="290"/>
                </a:lnTo>
                <a:lnTo>
                  <a:pt x="2907" y="290"/>
                </a:lnTo>
                <a:lnTo>
                  <a:pt x="2903" y="297"/>
                </a:lnTo>
                <a:lnTo>
                  <a:pt x="2898" y="304"/>
                </a:lnTo>
                <a:lnTo>
                  <a:pt x="2894" y="313"/>
                </a:lnTo>
                <a:lnTo>
                  <a:pt x="2887" y="321"/>
                </a:lnTo>
                <a:lnTo>
                  <a:pt x="2882" y="330"/>
                </a:lnTo>
                <a:lnTo>
                  <a:pt x="2877" y="339"/>
                </a:lnTo>
                <a:lnTo>
                  <a:pt x="2869" y="346"/>
                </a:lnTo>
                <a:lnTo>
                  <a:pt x="2862" y="353"/>
                </a:lnTo>
                <a:lnTo>
                  <a:pt x="2854" y="353"/>
                </a:lnTo>
                <a:lnTo>
                  <a:pt x="2847" y="351"/>
                </a:lnTo>
                <a:lnTo>
                  <a:pt x="2841" y="350"/>
                </a:lnTo>
                <a:lnTo>
                  <a:pt x="2836" y="346"/>
                </a:lnTo>
                <a:lnTo>
                  <a:pt x="2832" y="343"/>
                </a:lnTo>
                <a:lnTo>
                  <a:pt x="2831" y="339"/>
                </a:lnTo>
                <a:lnTo>
                  <a:pt x="2829" y="332"/>
                </a:lnTo>
                <a:lnTo>
                  <a:pt x="2829" y="327"/>
                </a:lnTo>
                <a:lnTo>
                  <a:pt x="2811" y="344"/>
                </a:lnTo>
                <a:lnTo>
                  <a:pt x="2794" y="327"/>
                </a:lnTo>
                <a:lnTo>
                  <a:pt x="2790" y="330"/>
                </a:lnTo>
                <a:lnTo>
                  <a:pt x="2785" y="336"/>
                </a:lnTo>
                <a:lnTo>
                  <a:pt x="2778" y="343"/>
                </a:lnTo>
                <a:lnTo>
                  <a:pt x="2772" y="350"/>
                </a:lnTo>
                <a:lnTo>
                  <a:pt x="2767" y="359"/>
                </a:lnTo>
                <a:lnTo>
                  <a:pt x="2762" y="367"/>
                </a:lnTo>
                <a:lnTo>
                  <a:pt x="2760" y="374"/>
                </a:lnTo>
                <a:lnTo>
                  <a:pt x="2758" y="382"/>
                </a:lnTo>
                <a:lnTo>
                  <a:pt x="2762" y="382"/>
                </a:lnTo>
                <a:lnTo>
                  <a:pt x="2767" y="385"/>
                </a:lnTo>
                <a:lnTo>
                  <a:pt x="2771" y="387"/>
                </a:lnTo>
                <a:lnTo>
                  <a:pt x="2776" y="390"/>
                </a:lnTo>
                <a:lnTo>
                  <a:pt x="2781" y="394"/>
                </a:lnTo>
                <a:lnTo>
                  <a:pt x="2785" y="397"/>
                </a:lnTo>
                <a:lnTo>
                  <a:pt x="2790" y="399"/>
                </a:lnTo>
                <a:lnTo>
                  <a:pt x="2794" y="401"/>
                </a:lnTo>
                <a:lnTo>
                  <a:pt x="2802" y="390"/>
                </a:lnTo>
                <a:lnTo>
                  <a:pt x="2809" y="392"/>
                </a:lnTo>
                <a:lnTo>
                  <a:pt x="2817" y="396"/>
                </a:lnTo>
                <a:lnTo>
                  <a:pt x="2824" y="401"/>
                </a:lnTo>
                <a:lnTo>
                  <a:pt x="2831" y="406"/>
                </a:lnTo>
                <a:lnTo>
                  <a:pt x="2838" y="413"/>
                </a:lnTo>
                <a:lnTo>
                  <a:pt x="2845" y="419"/>
                </a:lnTo>
                <a:lnTo>
                  <a:pt x="2850" y="424"/>
                </a:lnTo>
                <a:lnTo>
                  <a:pt x="2855" y="429"/>
                </a:lnTo>
                <a:lnTo>
                  <a:pt x="2855" y="466"/>
                </a:lnTo>
                <a:lnTo>
                  <a:pt x="2857" y="470"/>
                </a:lnTo>
                <a:lnTo>
                  <a:pt x="2862" y="473"/>
                </a:lnTo>
                <a:lnTo>
                  <a:pt x="2866" y="477"/>
                </a:lnTo>
                <a:lnTo>
                  <a:pt x="2871" y="481"/>
                </a:lnTo>
                <a:lnTo>
                  <a:pt x="2877" y="484"/>
                </a:lnTo>
                <a:lnTo>
                  <a:pt x="2882" y="488"/>
                </a:lnTo>
                <a:lnTo>
                  <a:pt x="2885" y="491"/>
                </a:lnTo>
                <a:lnTo>
                  <a:pt x="2889" y="495"/>
                </a:lnTo>
                <a:lnTo>
                  <a:pt x="2889" y="498"/>
                </a:lnTo>
                <a:lnTo>
                  <a:pt x="2887" y="503"/>
                </a:lnTo>
                <a:lnTo>
                  <a:pt x="2884" y="511"/>
                </a:lnTo>
                <a:lnTo>
                  <a:pt x="2880" y="518"/>
                </a:lnTo>
                <a:lnTo>
                  <a:pt x="2877" y="523"/>
                </a:lnTo>
                <a:lnTo>
                  <a:pt x="2875" y="530"/>
                </a:lnTo>
                <a:lnTo>
                  <a:pt x="2873" y="535"/>
                </a:lnTo>
                <a:lnTo>
                  <a:pt x="2871" y="541"/>
                </a:lnTo>
                <a:lnTo>
                  <a:pt x="2868" y="541"/>
                </a:lnTo>
                <a:lnTo>
                  <a:pt x="2864" y="539"/>
                </a:lnTo>
                <a:lnTo>
                  <a:pt x="2859" y="539"/>
                </a:lnTo>
                <a:lnTo>
                  <a:pt x="2855" y="537"/>
                </a:lnTo>
                <a:lnTo>
                  <a:pt x="2852" y="539"/>
                </a:lnTo>
                <a:lnTo>
                  <a:pt x="2848" y="541"/>
                </a:lnTo>
                <a:lnTo>
                  <a:pt x="2847" y="544"/>
                </a:lnTo>
                <a:lnTo>
                  <a:pt x="2847" y="549"/>
                </a:lnTo>
                <a:lnTo>
                  <a:pt x="2847" y="567"/>
                </a:lnTo>
                <a:lnTo>
                  <a:pt x="2848" y="579"/>
                </a:lnTo>
                <a:lnTo>
                  <a:pt x="2852" y="590"/>
                </a:lnTo>
                <a:lnTo>
                  <a:pt x="2859" y="602"/>
                </a:lnTo>
                <a:lnTo>
                  <a:pt x="2868" y="615"/>
                </a:lnTo>
                <a:lnTo>
                  <a:pt x="2875" y="627"/>
                </a:lnTo>
                <a:lnTo>
                  <a:pt x="2882" y="638"/>
                </a:lnTo>
                <a:lnTo>
                  <a:pt x="2887" y="650"/>
                </a:lnTo>
                <a:lnTo>
                  <a:pt x="2889" y="661"/>
                </a:lnTo>
                <a:lnTo>
                  <a:pt x="2880" y="661"/>
                </a:lnTo>
                <a:lnTo>
                  <a:pt x="2875" y="659"/>
                </a:lnTo>
                <a:lnTo>
                  <a:pt x="2871" y="657"/>
                </a:lnTo>
                <a:lnTo>
                  <a:pt x="2869" y="654"/>
                </a:lnTo>
                <a:lnTo>
                  <a:pt x="2868" y="650"/>
                </a:lnTo>
                <a:lnTo>
                  <a:pt x="2866" y="645"/>
                </a:lnTo>
                <a:lnTo>
                  <a:pt x="2866" y="640"/>
                </a:lnTo>
                <a:lnTo>
                  <a:pt x="2862" y="632"/>
                </a:lnTo>
                <a:lnTo>
                  <a:pt x="2855" y="624"/>
                </a:lnTo>
                <a:lnTo>
                  <a:pt x="2845" y="620"/>
                </a:lnTo>
                <a:lnTo>
                  <a:pt x="2836" y="613"/>
                </a:lnTo>
                <a:lnTo>
                  <a:pt x="2829" y="606"/>
                </a:lnTo>
                <a:lnTo>
                  <a:pt x="2820" y="599"/>
                </a:lnTo>
                <a:lnTo>
                  <a:pt x="2813" y="592"/>
                </a:lnTo>
                <a:lnTo>
                  <a:pt x="2808" y="583"/>
                </a:lnTo>
                <a:lnTo>
                  <a:pt x="2801" y="576"/>
                </a:lnTo>
                <a:lnTo>
                  <a:pt x="2794" y="567"/>
                </a:lnTo>
                <a:lnTo>
                  <a:pt x="2786" y="571"/>
                </a:lnTo>
                <a:lnTo>
                  <a:pt x="2779" y="574"/>
                </a:lnTo>
                <a:lnTo>
                  <a:pt x="2771" y="579"/>
                </a:lnTo>
                <a:lnTo>
                  <a:pt x="2762" y="583"/>
                </a:lnTo>
                <a:lnTo>
                  <a:pt x="2755" y="588"/>
                </a:lnTo>
                <a:lnTo>
                  <a:pt x="2746" y="594"/>
                </a:lnTo>
                <a:lnTo>
                  <a:pt x="2739" y="599"/>
                </a:lnTo>
                <a:lnTo>
                  <a:pt x="2732" y="606"/>
                </a:lnTo>
                <a:lnTo>
                  <a:pt x="2739" y="606"/>
                </a:lnTo>
                <a:lnTo>
                  <a:pt x="2744" y="608"/>
                </a:lnTo>
                <a:lnTo>
                  <a:pt x="2751" y="608"/>
                </a:lnTo>
                <a:lnTo>
                  <a:pt x="2756" y="610"/>
                </a:lnTo>
                <a:lnTo>
                  <a:pt x="2764" y="611"/>
                </a:lnTo>
                <a:lnTo>
                  <a:pt x="2767" y="613"/>
                </a:lnTo>
                <a:lnTo>
                  <a:pt x="2772" y="613"/>
                </a:lnTo>
                <a:lnTo>
                  <a:pt x="2776" y="615"/>
                </a:lnTo>
                <a:lnTo>
                  <a:pt x="2776" y="620"/>
                </a:lnTo>
                <a:lnTo>
                  <a:pt x="2776" y="625"/>
                </a:lnTo>
                <a:lnTo>
                  <a:pt x="2778" y="631"/>
                </a:lnTo>
                <a:lnTo>
                  <a:pt x="2781" y="636"/>
                </a:lnTo>
                <a:lnTo>
                  <a:pt x="2788" y="647"/>
                </a:lnTo>
                <a:lnTo>
                  <a:pt x="2799" y="657"/>
                </a:lnTo>
                <a:lnTo>
                  <a:pt x="2809" y="670"/>
                </a:lnTo>
                <a:lnTo>
                  <a:pt x="2818" y="682"/>
                </a:lnTo>
                <a:lnTo>
                  <a:pt x="2822" y="687"/>
                </a:lnTo>
                <a:lnTo>
                  <a:pt x="2825" y="694"/>
                </a:lnTo>
                <a:lnTo>
                  <a:pt x="2827" y="700"/>
                </a:lnTo>
                <a:lnTo>
                  <a:pt x="2829" y="707"/>
                </a:lnTo>
                <a:lnTo>
                  <a:pt x="2832" y="708"/>
                </a:lnTo>
                <a:lnTo>
                  <a:pt x="2836" y="710"/>
                </a:lnTo>
                <a:lnTo>
                  <a:pt x="2839" y="712"/>
                </a:lnTo>
                <a:lnTo>
                  <a:pt x="2845" y="716"/>
                </a:lnTo>
                <a:lnTo>
                  <a:pt x="2848" y="719"/>
                </a:lnTo>
                <a:lnTo>
                  <a:pt x="2852" y="723"/>
                </a:lnTo>
                <a:lnTo>
                  <a:pt x="2854" y="724"/>
                </a:lnTo>
                <a:lnTo>
                  <a:pt x="2855" y="726"/>
                </a:lnTo>
                <a:lnTo>
                  <a:pt x="2854" y="730"/>
                </a:lnTo>
                <a:lnTo>
                  <a:pt x="2854" y="735"/>
                </a:lnTo>
                <a:lnTo>
                  <a:pt x="2852" y="740"/>
                </a:lnTo>
                <a:lnTo>
                  <a:pt x="2850" y="746"/>
                </a:lnTo>
                <a:lnTo>
                  <a:pt x="2848" y="753"/>
                </a:lnTo>
                <a:lnTo>
                  <a:pt x="2847" y="760"/>
                </a:lnTo>
                <a:lnTo>
                  <a:pt x="2847" y="767"/>
                </a:lnTo>
                <a:lnTo>
                  <a:pt x="2847" y="774"/>
                </a:lnTo>
                <a:lnTo>
                  <a:pt x="2829" y="792"/>
                </a:lnTo>
                <a:lnTo>
                  <a:pt x="2794" y="792"/>
                </a:lnTo>
                <a:lnTo>
                  <a:pt x="2788" y="797"/>
                </a:lnTo>
                <a:lnTo>
                  <a:pt x="2783" y="800"/>
                </a:lnTo>
                <a:lnTo>
                  <a:pt x="2779" y="802"/>
                </a:lnTo>
                <a:lnTo>
                  <a:pt x="2776" y="802"/>
                </a:lnTo>
                <a:lnTo>
                  <a:pt x="2772" y="802"/>
                </a:lnTo>
                <a:lnTo>
                  <a:pt x="2769" y="802"/>
                </a:lnTo>
                <a:lnTo>
                  <a:pt x="2764" y="800"/>
                </a:lnTo>
                <a:lnTo>
                  <a:pt x="2758" y="800"/>
                </a:lnTo>
                <a:lnTo>
                  <a:pt x="2776" y="781"/>
                </a:lnTo>
                <a:lnTo>
                  <a:pt x="2771" y="784"/>
                </a:lnTo>
                <a:lnTo>
                  <a:pt x="2767" y="786"/>
                </a:lnTo>
                <a:lnTo>
                  <a:pt x="2764" y="786"/>
                </a:lnTo>
                <a:lnTo>
                  <a:pt x="2762" y="788"/>
                </a:lnTo>
                <a:lnTo>
                  <a:pt x="2758" y="792"/>
                </a:lnTo>
                <a:lnTo>
                  <a:pt x="2755" y="795"/>
                </a:lnTo>
                <a:lnTo>
                  <a:pt x="2749" y="800"/>
                </a:lnTo>
                <a:lnTo>
                  <a:pt x="2742" y="797"/>
                </a:lnTo>
                <a:lnTo>
                  <a:pt x="2737" y="795"/>
                </a:lnTo>
                <a:lnTo>
                  <a:pt x="2730" y="793"/>
                </a:lnTo>
                <a:lnTo>
                  <a:pt x="2723" y="793"/>
                </a:lnTo>
                <a:lnTo>
                  <a:pt x="2718" y="793"/>
                </a:lnTo>
                <a:lnTo>
                  <a:pt x="2711" y="795"/>
                </a:lnTo>
                <a:lnTo>
                  <a:pt x="2703" y="797"/>
                </a:lnTo>
                <a:lnTo>
                  <a:pt x="2698" y="800"/>
                </a:lnTo>
                <a:lnTo>
                  <a:pt x="2700" y="807"/>
                </a:lnTo>
                <a:lnTo>
                  <a:pt x="2702" y="816"/>
                </a:lnTo>
                <a:lnTo>
                  <a:pt x="2707" y="823"/>
                </a:lnTo>
                <a:lnTo>
                  <a:pt x="2712" y="832"/>
                </a:lnTo>
                <a:lnTo>
                  <a:pt x="2718" y="839"/>
                </a:lnTo>
                <a:lnTo>
                  <a:pt x="2723" y="846"/>
                </a:lnTo>
                <a:lnTo>
                  <a:pt x="2728" y="852"/>
                </a:lnTo>
                <a:lnTo>
                  <a:pt x="2732" y="857"/>
                </a:lnTo>
                <a:lnTo>
                  <a:pt x="2732" y="860"/>
                </a:lnTo>
                <a:lnTo>
                  <a:pt x="2730" y="864"/>
                </a:lnTo>
                <a:lnTo>
                  <a:pt x="2730" y="868"/>
                </a:lnTo>
                <a:lnTo>
                  <a:pt x="2728" y="871"/>
                </a:lnTo>
                <a:lnTo>
                  <a:pt x="2726" y="875"/>
                </a:lnTo>
                <a:lnTo>
                  <a:pt x="2725" y="878"/>
                </a:lnTo>
                <a:lnTo>
                  <a:pt x="2725" y="882"/>
                </a:lnTo>
                <a:lnTo>
                  <a:pt x="2723" y="885"/>
                </a:lnTo>
                <a:lnTo>
                  <a:pt x="2726" y="889"/>
                </a:lnTo>
                <a:lnTo>
                  <a:pt x="2732" y="892"/>
                </a:lnTo>
                <a:lnTo>
                  <a:pt x="2735" y="898"/>
                </a:lnTo>
                <a:lnTo>
                  <a:pt x="2739" y="905"/>
                </a:lnTo>
                <a:lnTo>
                  <a:pt x="2744" y="910"/>
                </a:lnTo>
                <a:lnTo>
                  <a:pt x="2746" y="917"/>
                </a:lnTo>
                <a:lnTo>
                  <a:pt x="2749" y="924"/>
                </a:lnTo>
                <a:lnTo>
                  <a:pt x="2749" y="931"/>
                </a:lnTo>
                <a:lnTo>
                  <a:pt x="2744" y="931"/>
                </a:lnTo>
                <a:lnTo>
                  <a:pt x="2739" y="933"/>
                </a:lnTo>
                <a:lnTo>
                  <a:pt x="2735" y="935"/>
                </a:lnTo>
                <a:lnTo>
                  <a:pt x="2734" y="938"/>
                </a:lnTo>
                <a:lnTo>
                  <a:pt x="2730" y="942"/>
                </a:lnTo>
                <a:lnTo>
                  <a:pt x="2728" y="947"/>
                </a:lnTo>
                <a:lnTo>
                  <a:pt x="2726" y="952"/>
                </a:lnTo>
                <a:lnTo>
                  <a:pt x="2723" y="958"/>
                </a:lnTo>
                <a:lnTo>
                  <a:pt x="2718" y="956"/>
                </a:lnTo>
                <a:lnTo>
                  <a:pt x="2707" y="949"/>
                </a:lnTo>
                <a:lnTo>
                  <a:pt x="2691" y="940"/>
                </a:lnTo>
                <a:lnTo>
                  <a:pt x="2675" y="929"/>
                </a:lnTo>
                <a:lnTo>
                  <a:pt x="2659" y="919"/>
                </a:lnTo>
                <a:lnTo>
                  <a:pt x="2645" y="908"/>
                </a:lnTo>
                <a:lnTo>
                  <a:pt x="2635" y="899"/>
                </a:lnTo>
                <a:lnTo>
                  <a:pt x="2628" y="894"/>
                </a:lnTo>
                <a:lnTo>
                  <a:pt x="2624" y="903"/>
                </a:lnTo>
                <a:lnTo>
                  <a:pt x="2624" y="913"/>
                </a:lnTo>
                <a:lnTo>
                  <a:pt x="2624" y="924"/>
                </a:lnTo>
                <a:lnTo>
                  <a:pt x="2628" y="933"/>
                </a:lnTo>
                <a:lnTo>
                  <a:pt x="2638" y="951"/>
                </a:lnTo>
                <a:lnTo>
                  <a:pt x="2654" y="968"/>
                </a:lnTo>
                <a:lnTo>
                  <a:pt x="2668" y="986"/>
                </a:lnTo>
                <a:lnTo>
                  <a:pt x="2684" y="1004"/>
                </a:lnTo>
                <a:lnTo>
                  <a:pt x="2689" y="1012"/>
                </a:lnTo>
                <a:lnTo>
                  <a:pt x="2695" y="1023"/>
                </a:lnTo>
                <a:lnTo>
                  <a:pt x="2696" y="1032"/>
                </a:lnTo>
                <a:lnTo>
                  <a:pt x="2698" y="1042"/>
                </a:lnTo>
                <a:lnTo>
                  <a:pt x="2688" y="1041"/>
                </a:lnTo>
                <a:lnTo>
                  <a:pt x="2677" y="1039"/>
                </a:lnTo>
                <a:lnTo>
                  <a:pt x="2666" y="1034"/>
                </a:lnTo>
                <a:lnTo>
                  <a:pt x="2658" y="1027"/>
                </a:lnTo>
                <a:lnTo>
                  <a:pt x="2647" y="1018"/>
                </a:lnTo>
                <a:lnTo>
                  <a:pt x="2636" y="1007"/>
                </a:lnTo>
                <a:lnTo>
                  <a:pt x="2628" y="997"/>
                </a:lnTo>
                <a:lnTo>
                  <a:pt x="2619" y="986"/>
                </a:lnTo>
                <a:lnTo>
                  <a:pt x="2612" y="974"/>
                </a:lnTo>
                <a:lnTo>
                  <a:pt x="2605" y="961"/>
                </a:lnTo>
                <a:lnTo>
                  <a:pt x="2599" y="949"/>
                </a:lnTo>
                <a:lnTo>
                  <a:pt x="2594" y="936"/>
                </a:lnTo>
                <a:lnTo>
                  <a:pt x="2592" y="924"/>
                </a:lnTo>
                <a:lnTo>
                  <a:pt x="2590" y="913"/>
                </a:lnTo>
                <a:lnTo>
                  <a:pt x="2590" y="903"/>
                </a:lnTo>
                <a:lnTo>
                  <a:pt x="2592" y="894"/>
                </a:lnTo>
                <a:lnTo>
                  <a:pt x="2589" y="892"/>
                </a:lnTo>
                <a:lnTo>
                  <a:pt x="2587" y="892"/>
                </a:lnTo>
                <a:lnTo>
                  <a:pt x="2583" y="890"/>
                </a:lnTo>
                <a:lnTo>
                  <a:pt x="2580" y="889"/>
                </a:lnTo>
                <a:lnTo>
                  <a:pt x="2576" y="887"/>
                </a:lnTo>
                <a:lnTo>
                  <a:pt x="2573" y="885"/>
                </a:lnTo>
                <a:lnTo>
                  <a:pt x="2571" y="885"/>
                </a:lnTo>
                <a:lnTo>
                  <a:pt x="2567" y="885"/>
                </a:lnTo>
                <a:lnTo>
                  <a:pt x="2560" y="875"/>
                </a:lnTo>
                <a:lnTo>
                  <a:pt x="2550" y="859"/>
                </a:lnTo>
                <a:lnTo>
                  <a:pt x="2536" y="839"/>
                </a:lnTo>
                <a:lnTo>
                  <a:pt x="2522" y="818"/>
                </a:lnTo>
                <a:lnTo>
                  <a:pt x="2507" y="799"/>
                </a:lnTo>
                <a:lnTo>
                  <a:pt x="2495" y="784"/>
                </a:lnTo>
                <a:lnTo>
                  <a:pt x="2490" y="774"/>
                </a:lnTo>
                <a:lnTo>
                  <a:pt x="2488" y="774"/>
                </a:lnTo>
                <a:lnTo>
                  <a:pt x="2484" y="772"/>
                </a:lnTo>
                <a:lnTo>
                  <a:pt x="2483" y="772"/>
                </a:lnTo>
                <a:lnTo>
                  <a:pt x="2479" y="770"/>
                </a:lnTo>
                <a:lnTo>
                  <a:pt x="2476" y="769"/>
                </a:lnTo>
                <a:lnTo>
                  <a:pt x="2472" y="767"/>
                </a:lnTo>
                <a:lnTo>
                  <a:pt x="2469" y="765"/>
                </a:lnTo>
                <a:lnTo>
                  <a:pt x="2465" y="763"/>
                </a:lnTo>
                <a:lnTo>
                  <a:pt x="2462" y="763"/>
                </a:lnTo>
                <a:lnTo>
                  <a:pt x="2458" y="767"/>
                </a:lnTo>
                <a:lnTo>
                  <a:pt x="2454" y="769"/>
                </a:lnTo>
                <a:lnTo>
                  <a:pt x="2449" y="770"/>
                </a:lnTo>
                <a:lnTo>
                  <a:pt x="2446" y="772"/>
                </a:lnTo>
                <a:lnTo>
                  <a:pt x="2440" y="774"/>
                </a:lnTo>
                <a:lnTo>
                  <a:pt x="2435" y="776"/>
                </a:lnTo>
                <a:lnTo>
                  <a:pt x="2432" y="779"/>
                </a:lnTo>
                <a:lnTo>
                  <a:pt x="2428" y="781"/>
                </a:lnTo>
                <a:lnTo>
                  <a:pt x="2419" y="792"/>
                </a:lnTo>
                <a:lnTo>
                  <a:pt x="2419" y="809"/>
                </a:lnTo>
                <a:lnTo>
                  <a:pt x="2410" y="820"/>
                </a:lnTo>
                <a:lnTo>
                  <a:pt x="2393" y="820"/>
                </a:lnTo>
                <a:lnTo>
                  <a:pt x="2384" y="829"/>
                </a:lnTo>
                <a:lnTo>
                  <a:pt x="2380" y="836"/>
                </a:lnTo>
                <a:lnTo>
                  <a:pt x="2377" y="841"/>
                </a:lnTo>
                <a:lnTo>
                  <a:pt x="2373" y="846"/>
                </a:lnTo>
                <a:lnTo>
                  <a:pt x="2370" y="852"/>
                </a:lnTo>
                <a:lnTo>
                  <a:pt x="2366" y="857"/>
                </a:lnTo>
                <a:lnTo>
                  <a:pt x="2361" y="862"/>
                </a:lnTo>
                <a:lnTo>
                  <a:pt x="2356" y="869"/>
                </a:lnTo>
                <a:lnTo>
                  <a:pt x="2348" y="875"/>
                </a:lnTo>
                <a:lnTo>
                  <a:pt x="2352" y="882"/>
                </a:lnTo>
                <a:lnTo>
                  <a:pt x="2354" y="889"/>
                </a:lnTo>
                <a:lnTo>
                  <a:pt x="2356" y="896"/>
                </a:lnTo>
                <a:lnTo>
                  <a:pt x="2357" y="901"/>
                </a:lnTo>
                <a:lnTo>
                  <a:pt x="2357" y="908"/>
                </a:lnTo>
                <a:lnTo>
                  <a:pt x="2357" y="913"/>
                </a:lnTo>
                <a:lnTo>
                  <a:pt x="2357" y="917"/>
                </a:lnTo>
                <a:lnTo>
                  <a:pt x="2357" y="922"/>
                </a:lnTo>
                <a:lnTo>
                  <a:pt x="2333" y="951"/>
                </a:lnTo>
                <a:lnTo>
                  <a:pt x="2315" y="951"/>
                </a:lnTo>
                <a:lnTo>
                  <a:pt x="2311" y="949"/>
                </a:lnTo>
                <a:lnTo>
                  <a:pt x="2306" y="944"/>
                </a:lnTo>
                <a:lnTo>
                  <a:pt x="2303" y="938"/>
                </a:lnTo>
                <a:lnTo>
                  <a:pt x="2297" y="929"/>
                </a:lnTo>
                <a:lnTo>
                  <a:pt x="2294" y="922"/>
                </a:lnTo>
                <a:lnTo>
                  <a:pt x="2292" y="913"/>
                </a:lnTo>
                <a:lnTo>
                  <a:pt x="2288" y="908"/>
                </a:lnTo>
                <a:lnTo>
                  <a:pt x="2288" y="903"/>
                </a:lnTo>
                <a:lnTo>
                  <a:pt x="2285" y="903"/>
                </a:lnTo>
                <a:lnTo>
                  <a:pt x="2281" y="901"/>
                </a:lnTo>
                <a:lnTo>
                  <a:pt x="2278" y="899"/>
                </a:lnTo>
                <a:lnTo>
                  <a:pt x="2276" y="898"/>
                </a:lnTo>
                <a:lnTo>
                  <a:pt x="2273" y="896"/>
                </a:lnTo>
                <a:lnTo>
                  <a:pt x="2269" y="894"/>
                </a:lnTo>
                <a:lnTo>
                  <a:pt x="2265" y="894"/>
                </a:lnTo>
                <a:lnTo>
                  <a:pt x="2262" y="894"/>
                </a:lnTo>
                <a:lnTo>
                  <a:pt x="2262" y="887"/>
                </a:lnTo>
                <a:lnTo>
                  <a:pt x="2260" y="882"/>
                </a:lnTo>
                <a:lnTo>
                  <a:pt x="2260" y="876"/>
                </a:lnTo>
                <a:lnTo>
                  <a:pt x="2258" y="871"/>
                </a:lnTo>
                <a:lnTo>
                  <a:pt x="2258" y="866"/>
                </a:lnTo>
                <a:lnTo>
                  <a:pt x="2258" y="859"/>
                </a:lnTo>
                <a:lnTo>
                  <a:pt x="2260" y="853"/>
                </a:lnTo>
                <a:lnTo>
                  <a:pt x="2262" y="846"/>
                </a:lnTo>
                <a:lnTo>
                  <a:pt x="2257" y="839"/>
                </a:lnTo>
                <a:lnTo>
                  <a:pt x="2250" y="829"/>
                </a:lnTo>
                <a:lnTo>
                  <a:pt x="2246" y="816"/>
                </a:lnTo>
                <a:lnTo>
                  <a:pt x="2243" y="804"/>
                </a:lnTo>
                <a:lnTo>
                  <a:pt x="2239" y="792"/>
                </a:lnTo>
                <a:lnTo>
                  <a:pt x="2237" y="777"/>
                </a:lnTo>
                <a:lnTo>
                  <a:pt x="2235" y="765"/>
                </a:lnTo>
                <a:lnTo>
                  <a:pt x="2235" y="754"/>
                </a:lnTo>
                <a:lnTo>
                  <a:pt x="2235" y="758"/>
                </a:lnTo>
                <a:lnTo>
                  <a:pt x="2234" y="761"/>
                </a:lnTo>
                <a:lnTo>
                  <a:pt x="2234" y="765"/>
                </a:lnTo>
                <a:lnTo>
                  <a:pt x="2232" y="769"/>
                </a:lnTo>
                <a:lnTo>
                  <a:pt x="2230" y="772"/>
                </a:lnTo>
                <a:lnTo>
                  <a:pt x="2228" y="776"/>
                </a:lnTo>
                <a:lnTo>
                  <a:pt x="2228" y="779"/>
                </a:lnTo>
                <a:lnTo>
                  <a:pt x="2228" y="781"/>
                </a:lnTo>
                <a:lnTo>
                  <a:pt x="2221" y="781"/>
                </a:lnTo>
                <a:lnTo>
                  <a:pt x="2216" y="781"/>
                </a:lnTo>
                <a:lnTo>
                  <a:pt x="2211" y="779"/>
                </a:lnTo>
                <a:lnTo>
                  <a:pt x="2207" y="776"/>
                </a:lnTo>
                <a:lnTo>
                  <a:pt x="2202" y="774"/>
                </a:lnTo>
                <a:lnTo>
                  <a:pt x="2198" y="770"/>
                </a:lnTo>
                <a:lnTo>
                  <a:pt x="2195" y="767"/>
                </a:lnTo>
                <a:lnTo>
                  <a:pt x="2193" y="763"/>
                </a:lnTo>
                <a:lnTo>
                  <a:pt x="2158" y="763"/>
                </a:lnTo>
                <a:lnTo>
                  <a:pt x="2158" y="760"/>
                </a:lnTo>
                <a:lnTo>
                  <a:pt x="2160" y="756"/>
                </a:lnTo>
                <a:lnTo>
                  <a:pt x="2161" y="753"/>
                </a:lnTo>
                <a:lnTo>
                  <a:pt x="2161" y="749"/>
                </a:lnTo>
                <a:lnTo>
                  <a:pt x="2163" y="746"/>
                </a:lnTo>
                <a:lnTo>
                  <a:pt x="2165" y="742"/>
                </a:lnTo>
                <a:lnTo>
                  <a:pt x="2167" y="739"/>
                </a:lnTo>
                <a:lnTo>
                  <a:pt x="2167" y="735"/>
                </a:lnTo>
                <a:lnTo>
                  <a:pt x="2161" y="737"/>
                </a:lnTo>
                <a:lnTo>
                  <a:pt x="2156" y="737"/>
                </a:lnTo>
                <a:lnTo>
                  <a:pt x="2152" y="737"/>
                </a:lnTo>
                <a:lnTo>
                  <a:pt x="2151" y="733"/>
                </a:lnTo>
                <a:lnTo>
                  <a:pt x="2149" y="730"/>
                </a:lnTo>
                <a:lnTo>
                  <a:pt x="2149" y="724"/>
                </a:lnTo>
                <a:lnTo>
                  <a:pt x="2149" y="721"/>
                </a:lnTo>
                <a:lnTo>
                  <a:pt x="2149" y="717"/>
                </a:lnTo>
                <a:lnTo>
                  <a:pt x="2114" y="754"/>
                </a:lnTo>
                <a:lnTo>
                  <a:pt x="2110" y="753"/>
                </a:lnTo>
                <a:lnTo>
                  <a:pt x="2105" y="751"/>
                </a:lnTo>
                <a:lnTo>
                  <a:pt x="2099" y="747"/>
                </a:lnTo>
                <a:lnTo>
                  <a:pt x="2092" y="744"/>
                </a:lnTo>
                <a:lnTo>
                  <a:pt x="2085" y="739"/>
                </a:lnTo>
                <a:lnTo>
                  <a:pt x="2080" y="735"/>
                </a:lnTo>
                <a:lnTo>
                  <a:pt x="2075" y="730"/>
                </a:lnTo>
                <a:lnTo>
                  <a:pt x="2071" y="726"/>
                </a:lnTo>
                <a:lnTo>
                  <a:pt x="2064" y="728"/>
                </a:lnTo>
                <a:lnTo>
                  <a:pt x="2057" y="728"/>
                </a:lnTo>
                <a:lnTo>
                  <a:pt x="2048" y="726"/>
                </a:lnTo>
                <a:lnTo>
                  <a:pt x="2041" y="724"/>
                </a:lnTo>
                <a:lnTo>
                  <a:pt x="2034" y="719"/>
                </a:lnTo>
                <a:lnTo>
                  <a:pt x="2027" y="716"/>
                </a:lnTo>
                <a:lnTo>
                  <a:pt x="2022" y="710"/>
                </a:lnTo>
                <a:lnTo>
                  <a:pt x="2018" y="707"/>
                </a:lnTo>
                <a:lnTo>
                  <a:pt x="2011" y="714"/>
                </a:lnTo>
                <a:lnTo>
                  <a:pt x="2002" y="717"/>
                </a:lnTo>
                <a:lnTo>
                  <a:pt x="1994" y="721"/>
                </a:lnTo>
                <a:lnTo>
                  <a:pt x="1983" y="723"/>
                </a:lnTo>
                <a:lnTo>
                  <a:pt x="1974" y="723"/>
                </a:lnTo>
                <a:lnTo>
                  <a:pt x="1963" y="723"/>
                </a:lnTo>
                <a:lnTo>
                  <a:pt x="1955" y="721"/>
                </a:lnTo>
                <a:lnTo>
                  <a:pt x="1948" y="717"/>
                </a:lnTo>
                <a:lnTo>
                  <a:pt x="1941" y="707"/>
                </a:lnTo>
                <a:lnTo>
                  <a:pt x="1937" y="700"/>
                </a:lnTo>
                <a:lnTo>
                  <a:pt x="1933" y="691"/>
                </a:lnTo>
                <a:lnTo>
                  <a:pt x="1928" y="682"/>
                </a:lnTo>
                <a:lnTo>
                  <a:pt x="1923" y="675"/>
                </a:lnTo>
                <a:lnTo>
                  <a:pt x="1918" y="670"/>
                </a:lnTo>
                <a:lnTo>
                  <a:pt x="1909" y="666"/>
                </a:lnTo>
                <a:lnTo>
                  <a:pt x="1905" y="666"/>
                </a:lnTo>
                <a:lnTo>
                  <a:pt x="1900" y="666"/>
                </a:lnTo>
                <a:lnTo>
                  <a:pt x="1895" y="668"/>
                </a:lnTo>
                <a:lnTo>
                  <a:pt x="1888" y="671"/>
                </a:lnTo>
                <a:lnTo>
                  <a:pt x="1898" y="680"/>
                </a:lnTo>
                <a:lnTo>
                  <a:pt x="1907" y="691"/>
                </a:lnTo>
                <a:lnTo>
                  <a:pt x="1916" y="700"/>
                </a:lnTo>
                <a:lnTo>
                  <a:pt x="1926" y="708"/>
                </a:lnTo>
                <a:lnTo>
                  <a:pt x="1935" y="719"/>
                </a:lnTo>
                <a:lnTo>
                  <a:pt x="1942" y="730"/>
                </a:lnTo>
                <a:lnTo>
                  <a:pt x="1951" y="740"/>
                </a:lnTo>
                <a:lnTo>
                  <a:pt x="1958" y="754"/>
                </a:lnTo>
                <a:lnTo>
                  <a:pt x="1963" y="753"/>
                </a:lnTo>
                <a:lnTo>
                  <a:pt x="1969" y="751"/>
                </a:lnTo>
                <a:lnTo>
                  <a:pt x="1974" y="749"/>
                </a:lnTo>
                <a:lnTo>
                  <a:pt x="1978" y="746"/>
                </a:lnTo>
                <a:lnTo>
                  <a:pt x="1983" y="744"/>
                </a:lnTo>
                <a:lnTo>
                  <a:pt x="1986" y="740"/>
                </a:lnTo>
                <a:lnTo>
                  <a:pt x="1990" y="739"/>
                </a:lnTo>
                <a:lnTo>
                  <a:pt x="1994" y="739"/>
                </a:lnTo>
                <a:lnTo>
                  <a:pt x="1997" y="723"/>
                </a:lnTo>
                <a:close/>
              </a:path>
            </a:pathLst>
          </a:custGeom>
          <a:solidFill>
            <a:srgbClr val="DAC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7" name="Freeform 6"/>
          <p:cNvSpPr>
            <a:spLocks noEditPoints="1"/>
          </p:cNvSpPr>
          <p:nvPr/>
        </p:nvSpPr>
        <p:spPr bwMode="auto">
          <a:xfrm>
            <a:off x="1734257" y="1559719"/>
            <a:ext cx="2012244" cy="2303198"/>
          </a:xfrm>
          <a:custGeom>
            <a:avLst/>
            <a:gdLst>
              <a:gd name="T0" fmla="*/ 2147483647 w 1426"/>
              <a:gd name="T1" fmla="*/ 2147483647 h 1741"/>
              <a:gd name="T2" fmla="*/ 2147483647 w 1426"/>
              <a:gd name="T3" fmla="*/ 2147483647 h 1741"/>
              <a:gd name="T4" fmla="*/ 2147483647 w 1426"/>
              <a:gd name="T5" fmla="*/ 2147483647 h 1741"/>
              <a:gd name="T6" fmla="*/ 2147483647 w 1426"/>
              <a:gd name="T7" fmla="*/ 2147483647 h 1741"/>
              <a:gd name="T8" fmla="*/ 2147483647 w 1426"/>
              <a:gd name="T9" fmla="*/ 2147483647 h 1741"/>
              <a:gd name="T10" fmla="*/ 2147483647 w 1426"/>
              <a:gd name="T11" fmla="*/ 2147483647 h 1741"/>
              <a:gd name="T12" fmla="*/ 2147483647 w 1426"/>
              <a:gd name="T13" fmla="*/ 2147483647 h 1741"/>
              <a:gd name="T14" fmla="*/ 2147483647 w 1426"/>
              <a:gd name="T15" fmla="*/ 2147483647 h 1741"/>
              <a:gd name="T16" fmla="*/ 2147483647 w 1426"/>
              <a:gd name="T17" fmla="*/ 2147483647 h 1741"/>
              <a:gd name="T18" fmla="*/ 2147483647 w 1426"/>
              <a:gd name="T19" fmla="*/ 2147483647 h 1741"/>
              <a:gd name="T20" fmla="*/ 2147483647 w 1426"/>
              <a:gd name="T21" fmla="*/ 2147483647 h 1741"/>
              <a:gd name="T22" fmla="*/ 2147483647 w 1426"/>
              <a:gd name="T23" fmla="*/ 2147483647 h 1741"/>
              <a:gd name="T24" fmla="*/ 2147483647 w 1426"/>
              <a:gd name="T25" fmla="*/ 2147483647 h 1741"/>
              <a:gd name="T26" fmla="*/ 2147483647 w 1426"/>
              <a:gd name="T27" fmla="*/ 2147483647 h 1741"/>
              <a:gd name="T28" fmla="*/ 2147483647 w 1426"/>
              <a:gd name="T29" fmla="*/ 2147483647 h 1741"/>
              <a:gd name="T30" fmla="*/ 2147483647 w 1426"/>
              <a:gd name="T31" fmla="*/ 2147483647 h 1741"/>
              <a:gd name="T32" fmla="*/ 2147483647 w 1426"/>
              <a:gd name="T33" fmla="*/ 2147483647 h 1741"/>
              <a:gd name="T34" fmla="*/ 2147483647 w 1426"/>
              <a:gd name="T35" fmla="*/ 2147483647 h 1741"/>
              <a:gd name="T36" fmla="*/ 2147483647 w 1426"/>
              <a:gd name="T37" fmla="*/ 2147483647 h 1741"/>
              <a:gd name="T38" fmla="*/ 2147483647 w 1426"/>
              <a:gd name="T39" fmla="*/ 2147483647 h 1741"/>
              <a:gd name="T40" fmla="*/ 2147483647 w 1426"/>
              <a:gd name="T41" fmla="*/ 2147483647 h 1741"/>
              <a:gd name="T42" fmla="*/ 2147483647 w 1426"/>
              <a:gd name="T43" fmla="*/ 2147483647 h 1741"/>
              <a:gd name="T44" fmla="*/ 2147483647 w 1426"/>
              <a:gd name="T45" fmla="*/ 2147483647 h 1741"/>
              <a:gd name="T46" fmla="*/ 2147483647 w 1426"/>
              <a:gd name="T47" fmla="*/ 2147483647 h 1741"/>
              <a:gd name="T48" fmla="*/ 2147483647 w 1426"/>
              <a:gd name="T49" fmla="*/ 2147483647 h 1741"/>
              <a:gd name="T50" fmla="*/ 2147483647 w 1426"/>
              <a:gd name="T51" fmla="*/ 2147483647 h 1741"/>
              <a:gd name="T52" fmla="*/ 2147483647 w 1426"/>
              <a:gd name="T53" fmla="*/ 2147483647 h 1741"/>
              <a:gd name="T54" fmla="*/ 2147483647 w 1426"/>
              <a:gd name="T55" fmla="*/ 2147483647 h 1741"/>
              <a:gd name="T56" fmla="*/ 2147483647 w 1426"/>
              <a:gd name="T57" fmla="*/ 2147483647 h 1741"/>
              <a:gd name="T58" fmla="*/ 2147483647 w 1426"/>
              <a:gd name="T59" fmla="*/ 2147483647 h 1741"/>
              <a:gd name="T60" fmla="*/ 2147483647 w 1426"/>
              <a:gd name="T61" fmla="*/ 2147483647 h 1741"/>
              <a:gd name="T62" fmla="*/ 2147483647 w 1426"/>
              <a:gd name="T63" fmla="*/ 2147483647 h 1741"/>
              <a:gd name="T64" fmla="*/ 2147483647 w 1426"/>
              <a:gd name="T65" fmla="*/ 2147483647 h 1741"/>
              <a:gd name="T66" fmla="*/ 2147483647 w 1426"/>
              <a:gd name="T67" fmla="*/ 2147483647 h 1741"/>
              <a:gd name="T68" fmla="*/ 2147483647 w 1426"/>
              <a:gd name="T69" fmla="*/ 2147483647 h 1741"/>
              <a:gd name="T70" fmla="*/ 2147483647 w 1426"/>
              <a:gd name="T71" fmla="*/ 2147483647 h 1741"/>
              <a:gd name="T72" fmla="*/ 2147483647 w 1426"/>
              <a:gd name="T73" fmla="*/ 2147483647 h 1741"/>
              <a:gd name="T74" fmla="*/ 2147483647 w 1426"/>
              <a:gd name="T75" fmla="*/ 2147483647 h 1741"/>
              <a:gd name="T76" fmla="*/ 2147483647 w 1426"/>
              <a:gd name="T77" fmla="*/ 2147483647 h 1741"/>
              <a:gd name="T78" fmla="*/ 2147483647 w 1426"/>
              <a:gd name="T79" fmla="*/ 2147483647 h 1741"/>
              <a:gd name="T80" fmla="*/ 2147483647 w 1426"/>
              <a:gd name="T81" fmla="*/ 2147483647 h 1741"/>
              <a:gd name="T82" fmla="*/ 2147483647 w 1426"/>
              <a:gd name="T83" fmla="*/ 2147483647 h 1741"/>
              <a:gd name="T84" fmla="*/ 2147483647 w 1426"/>
              <a:gd name="T85" fmla="*/ 2147483647 h 1741"/>
              <a:gd name="T86" fmla="*/ 2147483647 w 1426"/>
              <a:gd name="T87" fmla="*/ 2147483647 h 1741"/>
              <a:gd name="T88" fmla="*/ 2147483647 w 1426"/>
              <a:gd name="T89" fmla="*/ 2147483647 h 1741"/>
              <a:gd name="T90" fmla="*/ 2147483647 w 1426"/>
              <a:gd name="T91" fmla="*/ 2147483647 h 1741"/>
              <a:gd name="T92" fmla="*/ 2147483647 w 1426"/>
              <a:gd name="T93" fmla="*/ 2147483647 h 1741"/>
              <a:gd name="T94" fmla="*/ 2147483647 w 1426"/>
              <a:gd name="T95" fmla="*/ 2147483647 h 1741"/>
              <a:gd name="T96" fmla="*/ 2147483647 w 1426"/>
              <a:gd name="T97" fmla="*/ 2147483647 h 1741"/>
              <a:gd name="T98" fmla="*/ 2147483647 w 1426"/>
              <a:gd name="T99" fmla="*/ 2147483647 h 1741"/>
              <a:gd name="T100" fmla="*/ 2147483647 w 1426"/>
              <a:gd name="T101" fmla="*/ 2147483647 h 1741"/>
              <a:gd name="T102" fmla="*/ 2147483647 w 1426"/>
              <a:gd name="T103" fmla="*/ 2147483647 h 1741"/>
              <a:gd name="T104" fmla="*/ 2147483647 w 1426"/>
              <a:gd name="T105" fmla="*/ 2147483647 h 1741"/>
              <a:gd name="T106" fmla="*/ 2147483647 w 1426"/>
              <a:gd name="T107" fmla="*/ 2147483647 h 1741"/>
              <a:gd name="T108" fmla="*/ 2147483647 w 1426"/>
              <a:gd name="T109" fmla="*/ 2147483647 h 1741"/>
              <a:gd name="T110" fmla="*/ 2147483647 w 1426"/>
              <a:gd name="T111" fmla="*/ 2147483647 h 1741"/>
              <a:gd name="T112" fmla="*/ 2147483647 w 1426"/>
              <a:gd name="T113" fmla="*/ 2147483647 h 1741"/>
              <a:gd name="T114" fmla="*/ 2147483647 w 1426"/>
              <a:gd name="T115" fmla="*/ 2147483647 h 1741"/>
              <a:gd name="T116" fmla="*/ 2147483647 w 1426"/>
              <a:gd name="T117" fmla="*/ 2147483647 h 1741"/>
              <a:gd name="T118" fmla="*/ 2147483647 w 1426"/>
              <a:gd name="T119" fmla="*/ 2147483647 h 1741"/>
              <a:gd name="T120" fmla="*/ 2147483647 w 1426"/>
              <a:gd name="T121" fmla="*/ 2147483647 h 1741"/>
              <a:gd name="T122" fmla="*/ 2147483647 w 1426"/>
              <a:gd name="T123" fmla="*/ 2147483647 h 17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26"/>
              <a:gd name="T187" fmla="*/ 0 h 1741"/>
              <a:gd name="T188" fmla="*/ 1426 w 1426"/>
              <a:gd name="T189" fmla="*/ 1741 h 17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26" h="1741">
                <a:moveTo>
                  <a:pt x="1078" y="1741"/>
                </a:moveTo>
                <a:lnTo>
                  <a:pt x="1069" y="1735"/>
                </a:lnTo>
                <a:lnTo>
                  <a:pt x="1058" y="1730"/>
                </a:lnTo>
                <a:lnTo>
                  <a:pt x="1046" y="1723"/>
                </a:lnTo>
                <a:lnTo>
                  <a:pt x="1034" y="1714"/>
                </a:lnTo>
                <a:lnTo>
                  <a:pt x="1021" y="1705"/>
                </a:lnTo>
                <a:lnTo>
                  <a:pt x="1012" y="1696"/>
                </a:lnTo>
                <a:lnTo>
                  <a:pt x="1011" y="1691"/>
                </a:lnTo>
                <a:lnTo>
                  <a:pt x="1009" y="1686"/>
                </a:lnTo>
                <a:lnTo>
                  <a:pt x="1007" y="1680"/>
                </a:lnTo>
                <a:lnTo>
                  <a:pt x="1009" y="1675"/>
                </a:lnTo>
                <a:lnTo>
                  <a:pt x="1005" y="1675"/>
                </a:lnTo>
                <a:lnTo>
                  <a:pt x="1000" y="1672"/>
                </a:lnTo>
                <a:lnTo>
                  <a:pt x="997" y="1670"/>
                </a:lnTo>
                <a:lnTo>
                  <a:pt x="991" y="1666"/>
                </a:lnTo>
                <a:lnTo>
                  <a:pt x="986" y="1663"/>
                </a:lnTo>
                <a:lnTo>
                  <a:pt x="981" y="1659"/>
                </a:lnTo>
                <a:lnTo>
                  <a:pt x="977" y="1657"/>
                </a:lnTo>
                <a:lnTo>
                  <a:pt x="974" y="1656"/>
                </a:lnTo>
                <a:lnTo>
                  <a:pt x="974" y="1620"/>
                </a:lnTo>
                <a:lnTo>
                  <a:pt x="963" y="1606"/>
                </a:lnTo>
                <a:lnTo>
                  <a:pt x="956" y="1594"/>
                </a:lnTo>
                <a:lnTo>
                  <a:pt x="949" y="1578"/>
                </a:lnTo>
                <a:lnTo>
                  <a:pt x="944" y="1564"/>
                </a:lnTo>
                <a:lnTo>
                  <a:pt x="938" y="1532"/>
                </a:lnTo>
                <a:lnTo>
                  <a:pt x="935" y="1498"/>
                </a:lnTo>
                <a:lnTo>
                  <a:pt x="931" y="1465"/>
                </a:lnTo>
                <a:lnTo>
                  <a:pt x="924" y="1433"/>
                </a:lnTo>
                <a:lnTo>
                  <a:pt x="921" y="1419"/>
                </a:lnTo>
                <a:lnTo>
                  <a:pt x="914" y="1403"/>
                </a:lnTo>
                <a:lnTo>
                  <a:pt x="906" y="1391"/>
                </a:lnTo>
                <a:lnTo>
                  <a:pt x="896" y="1378"/>
                </a:lnTo>
                <a:lnTo>
                  <a:pt x="896" y="1368"/>
                </a:lnTo>
                <a:lnTo>
                  <a:pt x="898" y="1357"/>
                </a:lnTo>
                <a:lnTo>
                  <a:pt x="901" y="1346"/>
                </a:lnTo>
                <a:lnTo>
                  <a:pt x="905" y="1336"/>
                </a:lnTo>
                <a:lnTo>
                  <a:pt x="906" y="1325"/>
                </a:lnTo>
                <a:lnTo>
                  <a:pt x="910" y="1315"/>
                </a:lnTo>
                <a:lnTo>
                  <a:pt x="912" y="1304"/>
                </a:lnTo>
                <a:lnTo>
                  <a:pt x="912" y="1293"/>
                </a:lnTo>
                <a:lnTo>
                  <a:pt x="898" y="1292"/>
                </a:lnTo>
                <a:lnTo>
                  <a:pt x="882" y="1286"/>
                </a:lnTo>
                <a:lnTo>
                  <a:pt x="862" y="1278"/>
                </a:lnTo>
                <a:lnTo>
                  <a:pt x="845" y="1267"/>
                </a:lnTo>
                <a:lnTo>
                  <a:pt x="825" y="1255"/>
                </a:lnTo>
                <a:lnTo>
                  <a:pt x="809" y="1242"/>
                </a:lnTo>
                <a:lnTo>
                  <a:pt x="793" y="1230"/>
                </a:lnTo>
                <a:lnTo>
                  <a:pt x="783" y="1219"/>
                </a:lnTo>
                <a:lnTo>
                  <a:pt x="783" y="1182"/>
                </a:lnTo>
                <a:lnTo>
                  <a:pt x="776" y="1182"/>
                </a:lnTo>
                <a:lnTo>
                  <a:pt x="770" y="1180"/>
                </a:lnTo>
                <a:lnTo>
                  <a:pt x="765" y="1179"/>
                </a:lnTo>
                <a:lnTo>
                  <a:pt x="760" y="1177"/>
                </a:lnTo>
                <a:lnTo>
                  <a:pt x="755" y="1175"/>
                </a:lnTo>
                <a:lnTo>
                  <a:pt x="749" y="1175"/>
                </a:lnTo>
                <a:lnTo>
                  <a:pt x="744" y="1173"/>
                </a:lnTo>
                <a:lnTo>
                  <a:pt x="739" y="1173"/>
                </a:lnTo>
                <a:lnTo>
                  <a:pt x="735" y="1170"/>
                </a:lnTo>
                <a:lnTo>
                  <a:pt x="732" y="1164"/>
                </a:lnTo>
                <a:lnTo>
                  <a:pt x="728" y="1159"/>
                </a:lnTo>
                <a:lnTo>
                  <a:pt x="725" y="1154"/>
                </a:lnTo>
                <a:lnTo>
                  <a:pt x="719" y="1148"/>
                </a:lnTo>
                <a:lnTo>
                  <a:pt x="716" y="1143"/>
                </a:lnTo>
                <a:lnTo>
                  <a:pt x="710" y="1140"/>
                </a:lnTo>
                <a:lnTo>
                  <a:pt x="703" y="1136"/>
                </a:lnTo>
                <a:lnTo>
                  <a:pt x="705" y="1131"/>
                </a:lnTo>
                <a:lnTo>
                  <a:pt x="707" y="1126"/>
                </a:lnTo>
                <a:lnTo>
                  <a:pt x="710" y="1120"/>
                </a:lnTo>
                <a:lnTo>
                  <a:pt x="714" y="1113"/>
                </a:lnTo>
                <a:lnTo>
                  <a:pt x="717" y="1106"/>
                </a:lnTo>
                <a:lnTo>
                  <a:pt x="723" y="1099"/>
                </a:lnTo>
                <a:lnTo>
                  <a:pt x="726" y="1094"/>
                </a:lnTo>
                <a:lnTo>
                  <a:pt x="730" y="1088"/>
                </a:lnTo>
                <a:lnTo>
                  <a:pt x="730" y="1085"/>
                </a:lnTo>
                <a:lnTo>
                  <a:pt x="728" y="1083"/>
                </a:lnTo>
                <a:lnTo>
                  <a:pt x="726" y="1080"/>
                </a:lnTo>
                <a:lnTo>
                  <a:pt x="725" y="1076"/>
                </a:lnTo>
                <a:lnTo>
                  <a:pt x="725" y="1073"/>
                </a:lnTo>
                <a:lnTo>
                  <a:pt x="723" y="1069"/>
                </a:lnTo>
                <a:lnTo>
                  <a:pt x="721" y="1065"/>
                </a:lnTo>
                <a:lnTo>
                  <a:pt x="721" y="1062"/>
                </a:lnTo>
                <a:lnTo>
                  <a:pt x="728" y="1053"/>
                </a:lnTo>
                <a:lnTo>
                  <a:pt x="733" y="1044"/>
                </a:lnTo>
                <a:lnTo>
                  <a:pt x="740" y="1034"/>
                </a:lnTo>
                <a:lnTo>
                  <a:pt x="748" y="1025"/>
                </a:lnTo>
                <a:lnTo>
                  <a:pt x="753" y="1014"/>
                </a:lnTo>
                <a:lnTo>
                  <a:pt x="760" y="1004"/>
                </a:lnTo>
                <a:lnTo>
                  <a:pt x="767" y="995"/>
                </a:lnTo>
                <a:lnTo>
                  <a:pt x="772" y="986"/>
                </a:lnTo>
                <a:lnTo>
                  <a:pt x="756" y="968"/>
                </a:lnTo>
                <a:lnTo>
                  <a:pt x="756" y="951"/>
                </a:lnTo>
                <a:lnTo>
                  <a:pt x="783" y="922"/>
                </a:lnTo>
                <a:lnTo>
                  <a:pt x="790" y="924"/>
                </a:lnTo>
                <a:lnTo>
                  <a:pt x="799" y="926"/>
                </a:lnTo>
                <a:lnTo>
                  <a:pt x="808" y="924"/>
                </a:lnTo>
                <a:lnTo>
                  <a:pt x="816" y="922"/>
                </a:lnTo>
                <a:lnTo>
                  <a:pt x="827" y="919"/>
                </a:lnTo>
                <a:lnTo>
                  <a:pt x="836" y="915"/>
                </a:lnTo>
                <a:lnTo>
                  <a:pt x="845" y="910"/>
                </a:lnTo>
                <a:lnTo>
                  <a:pt x="852" y="903"/>
                </a:lnTo>
                <a:lnTo>
                  <a:pt x="859" y="906"/>
                </a:lnTo>
                <a:lnTo>
                  <a:pt x="864" y="910"/>
                </a:lnTo>
                <a:lnTo>
                  <a:pt x="871" y="912"/>
                </a:lnTo>
                <a:lnTo>
                  <a:pt x="878" y="913"/>
                </a:lnTo>
                <a:lnTo>
                  <a:pt x="883" y="915"/>
                </a:lnTo>
                <a:lnTo>
                  <a:pt x="891" y="917"/>
                </a:lnTo>
                <a:lnTo>
                  <a:pt x="898" y="919"/>
                </a:lnTo>
                <a:lnTo>
                  <a:pt x="903" y="922"/>
                </a:lnTo>
                <a:lnTo>
                  <a:pt x="906" y="921"/>
                </a:lnTo>
                <a:lnTo>
                  <a:pt x="910" y="921"/>
                </a:lnTo>
                <a:lnTo>
                  <a:pt x="914" y="919"/>
                </a:lnTo>
                <a:lnTo>
                  <a:pt x="917" y="917"/>
                </a:lnTo>
                <a:lnTo>
                  <a:pt x="921" y="915"/>
                </a:lnTo>
                <a:lnTo>
                  <a:pt x="924" y="913"/>
                </a:lnTo>
                <a:lnTo>
                  <a:pt x="928" y="913"/>
                </a:lnTo>
                <a:lnTo>
                  <a:pt x="929" y="913"/>
                </a:lnTo>
                <a:lnTo>
                  <a:pt x="938" y="931"/>
                </a:lnTo>
                <a:lnTo>
                  <a:pt x="942" y="931"/>
                </a:lnTo>
                <a:lnTo>
                  <a:pt x="945" y="929"/>
                </a:lnTo>
                <a:lnTo>
                  <a:pt x="949" y="928"/>
                </a:lnTo>
                <a:lnTo>
                  <a:pt x="952" y="926"/>
                </a:lnTo>
                <a:lnTo>
                  <a:pt x="954" y="924"/>
                </a:lnTo>
                <a:lnTo>
                  <a:pt x="958" y="922"/>
                </a:lnTo>
                <a:lnTo>
                  <a:pt x="961" y="922"/>
                </a:lnTo>
                <a:lnTo>
                  <a:pt x="965" y="922"/>
                </a:lnTo>
                <a:lnTo>
                  <a:pt x="972" y="926"/>
                </a:lnTo>
                <a:lnTo>
                  <a:pt x="981" y="929"/>
                </a:lnTo>
                <a:lnTo>
                  <a:pt x="989" y="933"/>
                </a:lnTo>
                <a:lnTo>
                  <a:pt x="998" y="936"/>
                </a:lnTo>
                <a:lnTo>
                  <a:pt x="1007" y="940"/>
                </a:lnTo>
                <a:lnTo>
                  <a:pt x="1014" y="944"/>
                </a:lnTo>
                <a:lnTo>
                  <a:pt x="1021" y="947"/>
                </a:lnTo>
                <a:lnTo>
                  <a:pt x="1025" y="951"/>
                </a:lnTo>
                <a:lnTo>
                  <a:pt x="1034" y="959"/>
                </a:lnTo>
                <a:lnTo>
                  <a:pt x="1034" y="977"/>
                </a:lnTo>
                <a:lnTo>
                  <a:pt x="1042" y="986"/>
                </a:lnTo>
                <a:lnTo>
                  <a:pt x="1048" y="989"/>
                </a:lnTo>
                <a:lnTo>
                  <a:pt x="1055" y="993"/>
                </a:lnTo>
                <a:lnTo>
                  <a:pt x="1062" y="995"/>
                </a:lnTo>
                <a:lnTo>
                  <a:pt x="1071" y="995"/>
                </a:lnTo>
                <a:lnTo>
                  <a:pt x="1080" y="997"/>
                </a:lnTo>
                <a:lnTo>
                  <a:pt x="1088" y="997"/>
                </a:lnTo>
                <a:lnTo>
                  <a:pt x="1095" y="997"/>
                </a:lnTo>
                <a:lnTo>
                  <a:pt x="1104" y="997"/>
                </a:lnTo>
                <a:lnTo>
                  <a:pt x="1110" y="1004"/>
                </a:lnTo>
                <a:lnTo>
                  <a:pt x="1115" y="1011"/>
                </a:lnTo>
                <a:lnTo>
                  <a:pt x="1120" y="1018"/>
                </a:lnTo>
                <a:lnTo>
                  <a:pt x="1124" y="1025"/>
                </a:lnTo>
                <a:lnTo>
                  <a:pt x="1127" y="1032"/>
                </a:lnTo>
                <a:lnTo>
                  <a:pt x="1131" y="1039"/>
                </a:lnTo>
                <a:lnTo>
                  <a:pt x="1134" y="1046"/>
                </a:lnTo>
                <a:lnTo>
                  <a:pt x="1138" y="1051"/>
                </a:lnTo>
                <a:lnTo>
                  <a:pt x="1122" y="1071"/>
                </a:lnTo>
                <a:lnTo>
                  <a:pt x="1138" y="1088"/>
                </a:lnTo>
                <a:lnTo>
                  <a:pt x="1141" y="1085"/>
                </a:lnTo>
                <a:lnTo>
                  <a:pt x="1148" y="1081"/>
                </a:lnTo>
                <a:lnTo>
                  <a:pt x="1154" y="1076"/>
                </a:lnTo>
                <a:lnTo>
                  <a:pt x="1161" y="1073"/>
                </a:lnTo>
                <a:lnTo>
                  <a:pt x="1168" y="1067"/>
                </a:lnTo>
                <a:lnTo>
                  <a:pt x="1177" y="1064"/>
                </a:lnTo>
                <a:lnTo>
                  <a:pt x="1184" y="1062"/>
                </a:lnTo>
                <a:lnTo>
                  <a:pt x="1191" y="1062"/>
                </a:lnTo>
                <a:lnTo>
                  <a:pt x="1200" y="1071"/>
                </a:lnTo>
                <a:lnTo>
                  <a:pt x="1210" y="1080"/>
                </a:lnTo>
                <a:lnTo>
                  <a:pt x="1221" y="1088"/>
                </a:lnTo>
                <a:lnTo>
                  <a:pt x="1231" y="1095"/>
                </a:lnTo>
                <a:lnTo>
                  <a:pt x="1244" y="1101"/>
                </a:lnTo>
                <a:lnTo>
                  <a:pt x="1256" y="1104"/>
                </a:lnTo>
                <a:lnTo>
                  <a:pt x="1270" y="1106"/>
                </a:lnTo>
                <a:lnTo>
                  <a:pt x="1286" y="1108"/>
                </a:lnTo>
                <a:lnTo>
                  <a:pt x="1293" y="1115"/>
                </a:lnTo>
                <a:lnTo>
                  <a:pt x="1302" y="1120"/>
                </a:lnTo>
                <a:lnTo>
                  <a:pt x="1313" y="1126"/>
                </a:lnTo>
                <a:lnTo>
                  <a:pt x="1321" y="1129"/>
                </a:lnTo>
                <a:lnTo>
                  <a:pt x="1332" y="1131"/>
                </a:lnTo>
                <a:lnTo>
                  <a:pt x="1344" y="1134"/>
                </a:lnTo>
                <a:lnTo>
                  <a:pt x="1355" y="1134"/>
                </a:lnTo>
                <a:lnTo>
                  <a:pt x="1364" y="1136"/>
                </a:lnTo>
                <a:lnTo>
                  <a:pt x="1364" y="1156"/>
                </a:lnTo>
                <a:lnTo>
                  <a:pt x="1364" y="1175"/>
                </a:lnTo>
                <a:lnTo>
                  <a:pt x="1362" y="1191"/>
                </a:lnTo>
                <a:lnTo>
                  <a:pt x="1359" y="1207"/>
                </a:lnTo>
                <a:lnTo>
                  <a:pt x="1352" y="1221"/>
                </a:lnTo>
                <a:lnTo>
                  <a:pt x="1343" y="1233"/>
                </a:lnTo>
                <a:lnTo>
                  <a:pt x="1330" y="1246"/>
                </a:lnTo>
                <a:lnTo>
                  <a:pt x="1313" y="1256"/>
                </a:lnTo>
                <a:lnTo>
                  <a:pt x="1316" y="1267"/>
                </a:lnTo>
                <a:lnTo>
                  <a:pt x="1318" y="1278"/>
                </a:lnTo>
                <a:lnTo>
                  <a:pt x="1320" y="1288"/>
                </a:lnTo>
                <a:lnTo>
                  <a:pt x="1318" y="1299"/>
                </a:lnTo>
                <a:lnTo>
                  <a:pt x="1316" y="1309"/>
                </a:lnTo>
                <a:lnTo>
                  <a:pt x="1313" y="1320"/>
                </a:lnTo>
                <a:lnTo>
                  <a:pt x="1309" y="1329"/>
                </a:lnTo>
                <a:lnTo>
                  <a:pt x="1302" y="1338"/>
                </a:lnTo>
                <a:lnTo>
                  <a:pt x="1297" y="1346"/>
                </a:lnTo>
                <a:lnTo>
                  <a:pt x="1290" y="1353"/>
                </a:lnTo>
                <a:lnTo>
                  <a:pt x="1281" y="1361"/>
                </a:lnTo>
                <a:lnTo>
                  <a:pt x="1272" y="1366"/>
                </a:lnTo>
                <a:lnTo>
                  <a:pt x="1263" y="1371"/>
                </a:lnTo>
                <a:lnTo>
                  <a:pt x="1254" y="1375"/>
                </a:lnTo>
                <a:lnTo>
                  <a:pt x="1244" y="1376"/>
                </a:lnTo>
                <a:lnTo>
                  <a:pt x="1235" y="1378"/>
                </a:lnTo>
                <a:lnTo>
                  <a:pt x="1235" y="1385"/>
                </a:lnTo>
                <a:lnTo>
                  <a:pt x="1235" y="1391"/>
                </a:lnTo>
                <a:lnTo>
                  <a:pt x="1237" y="1398"/>
                </a:lnTo>
                <a:lnTo>
                  <a:pt x="1238" y="1405"/>
                </a:lnTo>
                <a:lnTo>
                  <a:pt x="1240" y="1410"/>
                </a:lnTo>
                <a:lnTo>
                  <a:pt x="1242" y="1415"/>
                </a:lnTo>
                <a:lnTo>
                  <a:pt x="1242" y="1421"/>
                </a:lnTo>
                <a:lnTo>
                  <a:pt x="1242" y="1424"/>
                </a:lnTo>
                <a:lnTo>
                  <a:pt x="1242" y="1428"/>
                </a:lnTo>
                <a:lnTo>
                  <a:pt x="1242" y="1433"/>
                </a:lnTo>
                <a:lnTo>
                  <a:pt x="1240" y="1438"/>
                </a:lnTo>
                <a:lnTo>
                  <a:pt x="1238" y="1444"/>
                </a:lnTo>
                <a:lnTo>
                  <a:pt x="1237" y="1451"/>
                </a:lnTo>
                <a:lnTo>
                  <a:pt x="1235" y="1458"/>
                </a:lnTo>
                <a:lnTo>
                  <a:pt x="1235" y="1463"/>
                </a:lnTo>
                <a:lnTo>
                  <a:pt x="1235" y="1470"/>
                </a:lnTo>
                <a:lnTo>
                  <a:pt x="1217" y="1490"/>
                </a:lnTo>
                <a:lnTo>
                  <a:pt x="1208" y="1479"/>
                </a:lnTo>
                <a:lnTo>
                  <a:pt x="1203" y="1481"/>
                </a:lnTo>
                <a:lnTo>
                  <a:pt x="1200" y="1486"/>
                </a:lnTo>
                <a:lnTo>
                  <a:pt x="1193" y="1491"/>
                </a:lnTo>
                <a:lnTo>
                  <a:pt x="1187" y="1498"/>
                </a:lnTo>
                <a:lnTo>
                  <a:pt x="1182" y="1505"/>
                </a:lnTo>
                <a:lnTo>
                  <a:pt x="1177" y="1511"/>
                </a:lnTo>
                <a:lnTo>
                  <a:pt x="1175" y="1516"/>
                </a:lnTo>
                <a:lnTo>
                  <a:pt x="1173" y="1518"/>
                </a:lnTo>
                <a:lnTo>
                  <a:pt x="1166" y="1518"/>
                </a:lnTo>
                <a:lnTo>
                  <a:pt x="1161" y="1518"/>
                </a:lnTo>
                <a:lnTo>
                  <a:pt x="1154" y="1520"/>
                </a:lnTo>
                <a:lnTo>
                  <a:pt x="1148" y="1521"/>
                </a:lnTo>
                <a:lnTo>
                  <a:pt x="1143" y="1523"/>
                </a:lnTo>
                <a:lnTo>
                  <a:pt x="1138" y="1525"/>
                </a:lnTo>
                <a:lnTo>
                  <a:pt x="1133" y="1525"/>
                </a:lnTo>
                <a:lnTo>
                  <a:pt x="1129" y="1527"/>
                </a:lnTo>
                <a:lnTo>
                  <a:pt x="1129" y="1530"/>
                </a:lnTo>
                <a:lnTo>
                  <a:pt x="1131" y="1534"/>
                </a:lnTo>
                <a:lnTo>
                  <a:pt x="1133" y="1537"/>
                </a:lnTo>
                <a:lnTo>
                  <a:pt x="1134" y="1541"/>
                </a:lnTo>
                <a:lnTo>
                  <a:pt x="1136" y="1544"/>
                </a:lnTo>
                <a:lnTo>
                  <a:pt x="1136" y="1548"/>
                </a:lnTo>
                <a:lnTo>
                  <a:pt x="1138" y="1551"/>
                </a:lnTo>
                <a:lnTo>
                  <a:pt x="1138" y="1555"/>
                </a:lnTo>
                <a:lnTo>
                  <a:pt x="1131" y="1555"/>
                </a:lnTo>
                <a:lnTo>
                  <a:pt x="1124" y="1557"/>
                </a:lnTo>
                <a:lnTo>
                  <a:pt x="1117" y="1558"/>
                </a:lnTo>
                <a:lnTo>
                  <a:pt x="1108" y="1560"/>
                </a:lnTo>
                <a:lnTo>
                  <a:pt x="1099" y="1562"/>
                </a:lnTo>
                <a:lnTo>
                  <a:pt x="1092" y="1566"/>
                </a:lnTo>
                <a:lnTo>
                  <a:pt x="1085" y="1569"/>
                </a:lnTo>
                <a:lnTo>
                  <a:pt x="1078" y="1573"/>
                </a:lnTo>
                <a:lnTo>
                  <a:pt x="1081" y="1573"/>
                </a:lnTo>
                <a:lnTo>
                  <a:pt x="1085" y="1574"/>
                </a:lnTo>
                <a:lnTo>
                  <a:pt x="1087" y="1574"/>
                </a:lnTo>
                <a:lnTo>
                  <a:pt x="1090" y="1576"/>
                </a:lnTo>
                <a:lnTo>
                  <a:pt x="1094" y="1578"/>
                </a:lnTo>
                <a:lnTo>
                  <a:pt x="1097" y="1580"/>
                </a:lnTo>
                <a:lnTo>
                  <a:pt x="1101" y="1581"/>
                </a:lnTo>
                <a:lnTo>
                  <a:pt x="1104" y="1581"/>
                </a:lnTo>
                <a:lnTo>
                  <a:pt x="1087" y="1601"/>
                </a:lnTo>
                <a:lnTo>
                  <a:pt x="1088" y="1608"/>
                </a:lnTo>
                <a:lnTo>
                  <a:pt x="1090" y="1615"/>
                </a:lnTo>
                <a:lnTo>
                  <a:pt x="1090" y="1622"/>
                </a:lnTo>
                <a:lnTo>
                  <a:pt x="1088" y="1629"/>
                </a:lnTo>
                <a:lnTo>
                  <a:pt x="1088" y="1638"/>
                </a:lnTo>
                <a:lnTo>
                  <a:pt x="1087" y="1647"/>
                </a:lnTo>
                <a:lnTo>
                  <a:pt x="1087" y="1656"/>
                </a:lnTo>
                <a:lnTo>
                  <a:pt x="1087" y="1666"/>
                </a:lnTo>
                <a:lnTo>
                  <a:pt x="1104" y="1684"/>
                </a:lnTo>
                <a:lnTo>
                  <a:pt x="1104" y="1703"/>
                </a:lnTo>
                <a:lnTo>
                  <a:pt x="1087" y="1721"/>
                </a:lnTo>
                <a:lnTo>
                  <a:pt x="1087" y="1728"/>
                </a:lnTo>
                <a:lnTo>
                  <a:pt x="1087" y="1732"/>
                </a:lnTo>
                <a:lnTo>
                  <a:pt x="1088" y="1735"/>
                </a:lnTo>
                <a:lnTo>
                  <a:pt x="1088" y="1737"/>
                </a:lnTo>
                <a:lnTo>
                  <a:pt x="1088" y="1739"/>
                </a:lnTo>
                <a:lnTo>
                  <a:pt x="1087" y="1739"/>
                </a:lnTo>
                <a:lnTo>
                  <a:pt x="1083" y="1741"/>
                </a:lnTo>
                <a:lnTo>
                  <a:pt x="1078" y="1741"/>
                </a:lnTo>
                <a:close/>
                <a:moveTo>
                  <a:pt x="783" y="922"/>
                </a:moveTo>
                <a:lnTo>
                  <a:pt x="756" y="951"/>
                </a:lnTo>
                <a:lnTo>
                  <a:pt x="748" y="942"/>
                </a:lnTo>
                <a:lnTo>
                  <a:pt x="737" y="933"/>
                </a:lnTo>
                <a:lnTo>
                  <a:pt x="726" y="926"/>
                </a:lnTo>
                <a:lnTo>
                  <a:pt x="714" y="919"/>
                </a:lnTo>
                <a:lnTo>
                  <a:pt x="687" y="905"/>
                </a:lnTo>
                <a:lnTo>
                  <a:pt x="659" y="892"/>
                </a:lnTo>
                <a:lnTo>
                  <a:pt x="631" y="880"/>
                </a:lnTo>
                <a:lnTo>
                  <a:pt x="603" y="868"/>
                </a:lnTo>
                <a:lnTo>
                  <a:pt x="578" y="857"/>
                </a:lnTo>
                <a:lnTo>
                  <a:pt x="557" y="846"/>
                </a:lnTo>
                <a:lnTo>
                  <a:pt x="550" y="850"/>
                </a:lnTo>
                <a:lnTo>
                  <a:pt x="541" y="852"/>
                </a:lnTo>
                <a:lnTo>
                  <a:pt x="534" y="853"/>
                </a:lnTo>
                <a:lnTo>
                  <a:pt x="525" y="855"/>
                </a:lnTo>
                <a:lnTo>
                  <a:pt x="518" y="855"/>
                </a:lnTo>
                <a:lnTo>
                  <a:pt x="509" y="857"/>
                </a:lnTo>
                <a:lnTo>
                  <a:pt x="502" y="857"/>
                </a:lnTo>
                <a:lnTo>
                  <a:pt x="495" y="857"/>
                </a:lnTo>
                <a:lnTo>
                  <a:pt x="442" y="800"/>
                </a:lnTo>
                <a:lnTo>
                  <a:pt x="442" y="744"/>
                </a:lnTo>
                <a:lnTo>
                  <a:pt x="435" y="733"/>
                </a:lnTo>
                <a:lnTo>
                  <a:pt x="428" y="723"/>
                </a:lnTo>
                <a:lnTo>
                  <a:pt x="423" y="710"/>
                </a:lnTo>
                <a:lnTo>
                  <a:pt x="417" y="698"/>
                </a:lnTo>
                <a:lnTo>
                  <a:pt x="414" y="684"/>
                </a:lnTo>
                <a:lnTo>
                  <a:pt x="410" y="670"/>
                </a:lnTo>
                <a:lnTo>
                  <a:pt x="405" y="657"/>
                </a:lnTo>
                <a:lnTo>
                  <a:pt x="400" y="643"/>
                </a:lnTo>
                <a:lnTo>
                  <a:pt x="396" y="648"/>
                </a:lnTo>
                <a:lnTo>
                  <a:pt x="394" y="654"/>
                </a:lnTo>
                <a:lnTo>
                  <a:pt x="393" y="657"/>
                </a:lnTo>
                <a:lnTo>
                  <a:pt x="393" y="661"/>
                </a:lnTo>
                <a:lnTo>
                  <a:pt x="393" y="664"/>
                </a:lnTo>
                <a:lnTo>
                  <a:pt x="394" y="668"/>
                </a:lnTo>
                <a:lnTo>
                  <a:pt x="396" y="673"/>
                </a:lnTo>
                <a:lnTo>
                  <a:pt x="400" y="680"/>
                </a:lnTo>
                <a:lnTo>
                  <a:pt x="382" y="698"/>
                </a:lnTo>
                <a:lnTo>
                  <a:pt x="382" y="707"/>
                </a:lnTo>
                <a:lnTo>
                  <a:pt x="382" y="716"/>
                </a:lnTo>
                <a:lnTo>
                  <a:pt x="382" y="726"/>
                </a:lnTo>
                <a:lnTo>
                  <a:pt x="384" y="737"/>
                </a:lnTo>
                <a:lnTo>
                  <a:pt x="385" y="746"/>
                </a:lnTo>
                <a:lnTo>
                  <a:pt x="389" y="753"/>
                </a:lnTo>
                <a:lnTo>
                  <a:pt x="391" y="754"/>
                </a:lnTo>
                <a:lnTo>
                  <a:pt x="394" y="754"/>
                </a:lnTo>
                <a:lnTo>
                  <a:pt x="396" y="754"/>
                </a:lnTo>
                <a:lnTo>
                  <a:pt x="400" y="754"/>
                </a:lnTo>
                <a:lnTo>
                  <a:pt x="396" y="754"/>
                </a:lnTo>
                <a:lnTo>
                  <a:pt x="393" y="756"/>
                </a:lnTo>
                <a:lnTo>
                  <a:pt x="389" y="758"/>
                </a:lnTo>
                <a:lnTo>
                  <a:pt x="385" y="758"/>
                </a:lnTo>
                <a:lnTo>
                  <a:pt x="384" y="760"/>
                </a:lnTo>
                <a:lnTo>
                  <a:pt x="380" y="761"/>
                </a:lnTo>
                <a:lnTo>
                  <a:pt x="377" y="763"/>
                </a:lnTo>
                <a:lnTo>
                  <a:pt x="373" y="763"/>
                </a:lnTo>
                <a:lnTo>
                  <a:pt x="375" y="758"/>
                </a:lnTo>
                <a:lnTo>
                  <a:pt x="373" y="753"/>
                </a:lnTo>
                <a:lnTo>
                  <a:pt x="371" y="749"/>
                </a:lnTo>
                <a:lnTo>
                  <a:pt x="368" y="744"/>
                </a:lnTo>
                <a:lnTo>
                  <a:pt x="363" y="740"/>
                </a:lnTo>
                <a:lnTo>
                  <a:pt x="359" y="737"/>
                </a:lnTo>
                <a:lnTo>
                  <a:pt x="357" y="731"/>
                </a:lnTo>
                <a:lnTo>
                  <a:pt x="355" y="726"/>
                </a:lnTo>
                <a:lnTo>
                  <a:pt x="355" y="707"/>
                </a:lnTo>
                <a:lnTo>
                  <a:pt x="373" y="689"/>
                </a:lnTo>
                <a:lnTo>
                  <a:pt x="355" y="671"/>
                </a:lnTo>
                <a:lnTo>
                  <a:pt x="355" y="668"/>
                </a:lnTo>
                <a:lnTo>
                  <a:pt x="357" y="663"/>
                </a:lnTo>
                <a:lnTo>
                  <a:pt x="357" y="659"/>
                </a:lnTo>
                <a:lnTo>
                  <a:pt x="359" y="657"/>
                </a:lnTo>
                <a:lnTo>
                  <a:pt x="361" y="654"/>
                </a:lnTo>
                <a:lnTo>
                  <a:pt x="363" y="650"/>
                </a:lnTo>
                <a:lnTo>
                  <a:pt x="364" y="647"/>
                </a:lnTo>
                <a:lnTo>
                  <a:pt x="364" y="643"/>
                </a:lnTo>
                <a:lnTo>
                  <a:pt x="361" y="638"/>
                </a:lnTo>
                <a:lnTo>
                  <a:pt x="355" y="634"/>
                </a:lnTo>
                <a:lnTo>
                  <a:pt x="348" y="629"/>
                </a:lnTo>
                <a:lnTo>
                  <a:pt x="343" y="625"/>
                </a:lnTo>
                <a:lnTo>
                  <a:pt x="336" y="620"/>
                </a:lnTo>
                <a:lnTo>
                  <a:pt x="331" y="617"/>
                </a:lnTo>
                <a:lnTo>
                  <a:pt x="325" y="615"/>
                </a:lnTo>
                <a:lnTo>
                  <a:pt x="320" y="615"/>
                </a:lnTo>
                <a:lnTo>
                  <a:pt x="338" y="578"/>
                </a:lnTo>
                <a:lnTo>
                  <a:pt x="338" y="574"/>
                </a:lnTo>
                <a:lnTo>
                  <a:pt x="338" y="571"/>
                </a:lnTo>
                <a:lnTo>
                  <a:pt x="336" y="567"/>
                </a:lnTo>
                <a:lnTo>
                  <a:pt x="334" y="564"/>
                </a:lnTo>
                <a:lnTo>
                  <a:pt x="332" y="560"/>
                </a:lnTo>
                <a:lnTo>
                  <a:pt x="331" y="556"/>
                </a:lnTo>
                <a:lnTo>
                  <a:pt x="331" y="553"/>
                </a:lnTo>
                <a:lnTo>
                  <a:pt x="329" y="549"/>
                </a:lnTo>
                <a:lnTo>
                  <a:pt x="341" y="542"/>
                </a:lnTo>
                <a:lnTo>
                  <a:pt x="354" y="534"/>
                </a:lnTo>
                <a:lnTo>
                  <a:pt x="363" y="523"/>
                </a:lnTo>
                <a:lnTo>
                  <a:pt x="371" y="514"/>
                </a:lnTo>
                <a:lnTo>
                  <a:pt x="387" y="491"/>
                </a:lnTo>
                <a:lnTo>
                  <a:pt x="401" y="468"/>
                </a:lnTo>
                <a:lnTo>
                  <a:pt x="414" y="443"/>
                </a:lnTo>
                <a:lnTo>
                  <a:pt x="428" y="419"/>
                </a:lnTo>
                <a:lnTo>
                  <a:pt x="442" y="396"/>
                </a:lnTo>
                <a:lnTo>
                  <a:pt x="460" y="373"/>
                </a:lnTo>
                <a:lnTo>
                  <a:pt x="461" y="366"/>
                </a:lnTo>
                <a:lnTo>
                  <a:pt x="461" y="357"/>
                </a:lnTo>
                <a:lnTo>
                  <a:pt x="463" y="350"/>
                </a:lnTo>
                <a:lnTo>
                  <a:pt x="465" y="341"/>
                </a:lnTo>
                <a:lnTo>
                  <a:pt x="467" y="332"/>
                </a:lnTo>
                <a:lnTo>
                  <a:pt x="467" y="323"/>
                </a:lnTo>
                <a:lnTo>
                  <a:pt x="468" y="314"/>
                </a:lnTo>
                <a:lnTo>
                  <a:pt x="468" y="307"/>
                </a:lnTo>
                <a:lnTo>
                  <a:pt x="461" y="307"/>
                </a:lnTo>
                <a:lnTo>
                  <a:pt x="454" y="309"/>
                </a:lnTo>
                <a:lnTo>
                  <a:pt x="447" y="311"/>
                </a:lnTo>
                <a:lnTo>
                  <a:pt x="438" y="313"/>
                </a:lnTo>
                <a:lnTo>
                  <a:pt x="430" y="314"/>
                </a:lnTo>
                <a:lnTo>
                  <a:pt x="423" y="316"/>
                </a:lnTo>
                <a:lnTo>
                  <a:pt x="415" y="316"/>
                </a:lnTo>
                <a:lnTo>
                  <a:pt x="408" y="318"/>
                </a:lnTo>
                <a:lnTo>
                  <a:pt x="408" y="314"/>
                </a:lnTo>
                <a:lnTo>
                  <a:pt x="407" y="311"/>
                </a:lnTo>
                <a:lnTo>
                  <a:pt x="405" y="307"/>
                </a:lnTo>
                <a:lnTo>
                  <a:pt x="403" y="304"/>
                </a:lnTo>
                <a:lnTo>
                  <a:pt x="401" y="300"/>
                </a:lnTo>
                <a:lnTo>
                  <a:pt x="401" y="297"/>
                </a:lnTo>
                <a:lnTo>
                  <a:pt x="400" y="293"/>
                </a:lnTo>
                <a:lnTo>
                  <a:pt x="400" y="290"/>
                </a:lnTo>
                <a:lnTo>
                  <a:pt x="396" y="288"/>
                </a:lnTo>
                <a:lnTo>
                  <a:pt x="393" y="288"/>
                </a:lnTo>
                <a:lnTo>
                  <a:pt x="389" y="286"/>
                </a:lnTo>
                <a:lnTo>
                  <a:pt x="385" y="284"/>
                </a:lnTo>
                <a:lnTo>
                  <a:pt x="384" y="283"/>
                </a:lnTo>
                <a:lnTo>
                  <a:pt x="380" y="281"/>
                </a:lnTo>
                <a:lnTo>
                  <a:pt x="377" y="281"/>
                </a:lnTo>
                <a:lnTo>
                  <a:pt x="373" y="281"/>
                </a:lnTo>
                <a:lnTo>
                  <a:pt x="355" y="281"/>
                </a:lnTo>
                <a:lnTo>
                  <a:pt x="348" y="283"/>
                </a:lnTo>
                <a:lnTo>
                  <a:pt x="343" y="286"/>
                </a:lnTo>
                <a:lnTo>
                  <a:pt x="338" y="290"/>
                </a:lnTo>
                <a:lnTo>
                  <a:pt x="332" y="293"/>
                </a:lnTo>
                <a:lnTo>
                  <a:pt x="329" y="297"/>
                </a:lnTo>
                <a:lnTo>
                  <a:pt x="327" y="300"/>
                </a:lnTo>
                <a:lnTo>
                  <a:pt x="327" y="304"/>
                </a:lnTo>
                <a:lnTo>
                  <a:pt x="329" y="307"/>
                </a:lnTo>
                <a:lnTo>
                  <a:pt x="311" y="290"/>
                </a:lnTo>
                <a:lnTo>
                  <a:pt x="304" y="295"/>
                </a:lnTo>
                <a:lnTo>
                  <a:pt x="295" y="302"/>
                </a:lnTo>
                <a:lnTo>
                  <a:pt x="287" y="306"/>
                </a:lnTo>
                <a:lnTo>
                  <a:pt x="276" y="311"/>
                </a:lnTo>
                <a:lnTo>
                  <a:pt x="265" y="313"/>
                </a:lnTo>
                <a:lnTo>
                  <a:pt x="255" y="316"/>
                </a:lnTo>
                <a:lnTo>
                  <a:pt x="244" y="316"/>
                </a:lnTo>
                <a:lnTo>
                  <a:pt x="234" y="318"/>
                </a:lnTo>
                <a:lnTo>
                  <a:pt x="232" y="323"/>
                </a:lnTo>
                <a:lnTo>
                  <a:pt x="228" y="329"/>
                </a:lnTo>
                <a:lnTo>
                  <a:pt x="221" y="334"/>
                </a:lnTo>
                <a:lnTo>
                  <a:pt x="212" y="337"/>
                </a:lnTo>
                <a:lnTo>
                  <a:pt x="204" y="341"/>
                </a:lnTo>
                <a:lnTo>
                  <a:pt x="193" y="343"/>
                </a:lnTo>
                <a:lnTo>
                  <a:pt x="182" y="344"/>
                </a:lnTo>
                <a:lnTo>
                  <a:pt x="174" y="344"/>
                </a:lnTo>
                <a:lnTo>
                  <a:pt x="156" y="364"/>
                </a:lnTo>
                <a:lnTo>
                  <a:pt x="154" y="360"/>
                </a:lnTo>
                <a:lnTo>
                  <a:pt x="154" y="357"/>
                </a:lnTo>
                <a:lnTo>
                  <a:pt x="152" y="353"/>
                </a:lnTo>
                <a:lnTo>
                  <a:pt x="151" y="350"/>
                </a:lnTo>
                <a:lnTo>
                  <a:pt x="149" y="346"/>
                </a:lnTo>
                <a:lnTo>
                  <a:pt x="147" y="343"/>
                </a:lnTo>
                <a:lnTo>
                  <a:pt x="147" y="339"/>
                </a:lnTo>
                <a:lnTo>
                  <a:pt x="147" y="336"/>
                </a:lnTo>
                <a:lnTo>
                  <a:pt x="182" y="336"/>
                </a:lnTo>
                <a:lnTo>
                  <a:pt x="216" y="298"/>
                </a:lnTo>
                <a:lnTo>
                  <a:pt x="212" y="298"/>
                </a:lnTo>
                <a:lnTo>
                  <a:pt x="211" y="300"/>
                </a:lnTo>
                <a:lnTo>
                  <a:pt x="207" y="302"/>
                </a:lnTo>
                <a:lnTo>
                  <a:pt x="204" y="304"/>
                </a:lnTo>
                <a:lnTo>
                  <a:pt x="200" y="306"/>
                </a:lnTo>
                <a:lnTo>
                  <a:pt x="196" y="306"/>
                </a:lnTo>
                <a:lnTo>
                  <a:pt x="193" y="307"/>
                </a:lnTo>
                <a:lnTo>
                  <a:pt x="191" y="307"/>
                </a:lnTo>
                <a:lnTo>
                  <a:pt x="188" y="307"/>
                </a:lnTo>
                <a:lnTo>
                  <a:pt x="184" y="306"/>
                </a:lnTo>
                <a:lnTo>
                  <a:pt x="181" y="306"/>
                </a:lnTo>
                <a:lnTo>
                  <a:pt x="177" y="304"/>
                </a:lnTo>
                <a:lnTo>
                  <a:pt x="174" y="302"/>
                </a:lnTo>
                <a:lnTo>
                  <a:pt x="170" y="300"/>
                </a:lnTo>
                <a:lnTo>
                  <a:pt x="168" y="298"/>
                </a:lnTo>
                <a:lnTo>
                  <a:pt x="165" y="298"/>
                </a:lnTo>
                <a:lnTo>
                  <a:pt x="174" y="288"/>
                </a:lnTo>
                <a:lnTo>
                  <a:pt x="184" y="281"/>
                </a:lnTo>
                <a:lnTo>
                  <a:pt x="195" y="274"/>
                </a:lnTo>
                <a:lnTo>
                  <a:pt x="205" y="268"/>
                </a:lnTo>
                <a:lnTo>
                  <a:pt x="216" y="265"/>
                </a:lnTo>
                <a:lnTo>
                  <a:pt x="227" y="263"/>
                </a:lnTo>
                <a:lnTo>
                  <a:pt x="239" y="261"/>
                </a:lnTo>
                <a:lnTo>
                  <a:pt x="251" y="261"/>
                </a:lnTo>
                <a:lnTo>
                  <a:pt x="253" y="258"/>
                </a:lnTo>
                <a:lnTo>
                  <a:pt x="257" y="254"/>
                </a:lnTo>
                <a:lnTo>
                  <a:pt x="258" y="251"/>
                </a:lnTo>
                <a:lnTo>
                  <a:pt x="258" y="247"/>
                </a:lnTo>
                <a:lnTo>
                  <a:pt x="260" y="244"/>
                </a:lnTo>
                <a:lnTo>
                  <a:pt x="260" y="240"/>
                </a:lnTo>
                <a:lnTo>
                  <a:pt x="260" y="237"/>
                </a:lnTo>
                <a:lnTo>
                  <a:pt x="260" y="233"/>
                </a:lnTo>
                <a:lnTo>
                  <a:pt x="264" y="231"/>
                </a:lnTo>
                <a:lnTo>
                  <a:pt x="267" y="230"/>
                </a:lnTo>
                <a:lnTo>
                  <a:pt x="272" y="228"/>
                </a:lnTo>
                <a:lnTo>
                  <a:pt x="278" y="224"/>
                </a:lnTo>
                <a:lnTo>
                  <a:pt x="283" y="221"/>
                </a:lnTo>
                <a:lnTo>
                  <a:pt x="287" y="217"/>
                </a:lnTo>
                <a:lnTo>
                  <a:pt x="292" y="215"/>
                </a:lnTo>
                <a:lnTo>
                  <a:pt x="295" y="215"/>
                </a:lnTo>
                <a:lnTo>
                  <a:pt x="299" y="215"/>
                </a:lnTo>
                <a:lnTo>
                  <a:pt x="301" y="215"/>
                </a:lnTo>
                <a:lnTo>
                  <a:pt x="304" y="217"/>
                </a:lnTo>
                <a:lnTo>
                  <a:pt x="308" y="219"/>
                </a:lnTo>
                <a:lnTo>
                  <a:pt x="311" y="221"/>
                </a:lnTo>
                <a:lnTo>
                  <a:pt x="315" y="222"/>
                </a:lnTo>
                <a:lnTo>
                  <a:pt x="317" y="222"/>
                </a:lnTo>
                <a:lnTo>
                  <a:pt x="320" y="224"/>
                </a:lnTo>
                <a:lnTo>
                  <a:pt x="324" y="221"/>
                </a:lnTo>
                <a:lnTo>
                  <a:pt x="329" y="215"/>
                </a:lnTo>
                <a:lnTo>
                  <a:pt x="332" y="210"/>
                </a:lnTo>
                <a:lnTo>
                  <a:pt x="338" y="205"/>
                </a:lnTo>
                <a:lnTo>
                  <a:pt x="341" y="198"/>
                </a:lnTo>
                <a:lnTo>
                  <a:pt x="345" y="191"/>
                </a:lnTo>
                <a:lnTo>
                  <a:pt x="347" y="184"/>
                </a:lnTo>
                <a:lnTo>
                  <a:pt x="347" y="177"/>
                </a:lnTo>
                <a:lnTo>
                  <a:pt x="364" y="196"/>
                </a:lnTo>
                <a:lnTo>
                  <a:pt x="368" y="196"/>
                </a:lnTo>
                <a:lnTo>
                  <a:pt x="373" y="192"/>
                </a:lnTo>
                <a:lnTo>
                  <a:pt x="380" y="191"/>
                </a:lnTo>
                <a:lnTo>
                  <a:pt x="385" y="187"/>
                </a:lnTo>
                <a:lnTo>
                  <a:pt x="393" y="184"/>
                </a:lnTo>
                <a:lnTo>
                  <a:pt x="400" y="180"/>
                </a:lnTo>
                <a:lnTo>
                  <a:pt x="405" y="178"/>
                </a:lnTo>
                <a:lnTo>
                  <a:pt x="408" y="177"/>
                </a:lnTo>
                <a:lnTo>
                  <a:pt x="424" y="196"/>
                </a:lnTo>
                <a:lnTo>
                  <a:pt x="431" y="194"/>
                </a:lnTo>
                <a:lnTo>
                  <a:pt x="435" y="192"/>
                </a:lnTo>
                <a:lnTo>
                  <a:pt x="437" y="191"/>
                </a:lnTo>
                <a:lnTo>
                  <a:pt x="438" y="191"/>
                </a:lnTo>
                <a:lnTo>
                  <a:pt x="440" y="191"/>
                </a:lnTo>
                <a:lnTo>
                  <a:pt x="442" y="191"/>
                </a:lnTo>
                <a:lnTo>
                  <a:pt x="446" y="189"/>
                </a:lnTo>
                <a:lnTo>
                  <a:pt x="451" y="187"/>
                </a:lnTo>
                <a:lnTo>
                  <a:pt x="456" y="187"/>
                </a:lnTo>
                <a:lnTo>
                  <a:pt x="460" y="189"/>
                </a:lnTo>
                <a:lnTo>
                  <a:pt x="463" y="192"/>
                </a:lnTo>
                <a:lnTo>
                  <a:pt x="468" y="196"/>
                </a:lnTo>
                <a:lnTo>
                  <a:pt x="472" y="200"/>
                </a:lnTo>
                <a:lnTo>
                  <a:pt x="476" y="203"/>
                </a:lnTo>
                <a:lnTo>
                  <a:pt x="477" y="205"/>
                </a:lnTo>
                <a:lnTo>
                  <a:pt x="486" y="201"/>
                </a:lnTo>
                <a:lnTo>
                  <a:pt x="495" y="198"/>
                </a:lnTo>
                <a:lnTo>
                  <a:pt x="506" y="192"/>
                </a:lnTo>
                <a:lnTo>
                  <a:pt x="518" y="187"/>
                </a:lnTo>
                <a:lnTo>
                  <a:pt x="530" y="184"/>
                </a:lnTo>
                <a:lnTo>
                  <a:pt x="543" y="180"/>
                </a:lnTo>
                <a:lnTo>
                  <a:pt x="555" y="178"/>
                </a:lnTo>
                <a:lnTo>
                  <a:pt x="566" y="177"/>
                </a:lnTo>
                <a:lnTo>
                  <a:pt x="592" y="205"/>
                </a:lnTo>
                <a:lnTo>
                  <a:pt x="596" y="207"/>
                </a:lnTo>
                <a:lnTo>
                  <a:pt x="604" y="207"/>
                </a:lnTo>
                <a:lnTo>
                  <a:pt x="613" y="208"/>
                </a:lnTo>
                <a:lnTo>
                  <a:pt x="622" y="208"/>
                </a:lnTo>
                <a:lnTo>
                  <a:pt x="631" y="207"/>
                </a:lnTo>
                <a:lnTo>
                  <a:pt x="636" y="205"/>
                </a:lnTo>
                <a:lnTo>
                  <a:pt x="638" y="205"/>
                </a:lnTo>
                <a:lnTo>
                  <a:pt x="638" y="201"/>
                </a:lnTo>
                <a:lnTo>
                  <a:pt x="636" y="200"/>
                </a:lnTo>
                <a:lnTo>
                  <a:pt x="634" y="196"/>
                </a:lnTo>
                <a:lnTo>
                  <a:pt x="638" y="196"/>
                </a:lnTo>
                <a:lnTo>
                  <a:pt x="642" y="196"/>
                </a:lnTo>
                <a:lnTo>
                  <a:pt x="645" y="196"/>
                </a:lnTo>
                <a:lnTo>
                  <a:pt x="647" y="194"/>
                </a:lnTo>
                <a:lnTo>
                  <a:pt x="650" y="194"/>
                </a:lnTo>
                <a:lnTo>
                  <a:pt x="654" y="192"/>
                </a:lnTo>
                <a:lnTo>
                  <a:pt x="657" y="189"/>
                </a:lnTo>
                <a:lnTo>
                  <a:pt x="661" y="187"/>
                </a:lnTo>
                <a:lnTo>
                  <a:pt x="712" y="187"/>
                </a:lnTo>
                <a:lnTo>
                  <a:pt x="730" y="205"/>
                </a:lnTo>
                <a:lnTo>
                  <a:pt x="765" y="205"/>
                </a:lnTo>
                <a:lnTo>
                  <a:pt x="756" y="212"/>
                </a:lnTo>
                <a:lnTo>
                  <a:pt x="748" y="221"/>
                </a:lnTo>
                <a:lnTo>
                  <a:pt x="737" y="228"/>
                </a:lnTo>
                <a:lnTo>
                  <a:pt x="725" y="235"/>
                </a:lnTo>
                <a:lnTo>
                  <a:pt x="710" y="242"/>
                </a:lnTo>
                <a:lnTo>
                  <a:pt x="696" y="247"/>
                </a:lnTo>
                <a:lnTo>
                  <a:pt x="682" y="251"/>
                </a:lnTo>
                <a:lnTo>
                  <a:pt x="670" y="253"/>
                </a:lnTo>
                <a:lnTo>
                  <a:pt x="673" y="253"/>
                </a:lnTo>
                <a:lnTo>
                  <a:pt x="677" y="253"/>
                </a:lnTo>
                <a:lnTo>
                  <a:pt x="682" y="254"/>
                </a:lnTo>
                <a:lnTo>
                  <a:pt x="687" y="256"/>
                </a:lnTo>
                <a:lnTo>
                  <a:pt x="693" y="258"/>
                </a:lnTo>
                <a:lnTo>
                  <a:pt x="700" y="260"/>
                </a:lnTo>
                <a:lnTo>
                  <a:pt x="705" y="261"/>
                </a:lnTo>
                <a:lnTo>
                  <a:pt x="712" y="261"/>
                </a:lnTo>
                <a:lnTo>
                  <a:pt x="719" y="254"/>
                </a:lnTo>
                <a:lnTo>
                  <a:pt x="728" y="247"/>
                </a:lnTo>
                <a:lnTo>
                  <a:pt x="737" y="240"/>
                </a:lnTo>
                <a:lnTo>
                  <a:pt x="748" y="233"/>
                </a:lnTo>
                <a:lnTo>
                  <a:pt x="756" y="226"/>
                </a:lnTo>
                <a:lnTo>
                  <a:pt x="767" y="219"/>
                </a:lnTo>
                <a:lnTo>
                  <a:pt x="776" y="212"/>
                </a:lnTo>
                <a:lnTo>
                  <a:pt x="783" y="205"/>
                </a:lnTo>
                <a:lnTo>
                  <a:pt x="800" y="224"/>
                </a:lnTo>
                <a:lnTo>
                  <a:pt x="806" y="222"/>
                </a:lnTo>
                <a:lnTo>
                  <a:pt x="813" y="222"/>
                </a:lnTo>
                <a:lnTo>
                  <a:pt x="822" y="222"/>
                </a:lnTo>
                <a:lnTo>
                  <a:pt x="831" y="221"/>
                </a:lnTo>
                <a:lnTo>
                  <a:pt x="839" y="222"/>
                </a:lnTo>
                <a:lnTo>
                  <a:pt x="845" y="224"/>
                </a:lnTo>
                <a:lnTo>
                  <a:pt x="846" y="226"/>
                </a:lnTo>
                <a:lnTo>
                  <a:pt x="846" y="228"/>
                </a:lnTo>
                <a:lnTo>
                  <a:pt x="846" y="230"/>
                </a:lnTo>
                <a:lnTo>
                  <a:pt x="843" y="233"/>
                </a:lnTo>
                <a:lnTo>
                  <a:pt x="861" y="215"/>
                </a:lnTo>
                <a:lnTo>
                  <a:pt x="871" y="215"/>
                </a:lnTo>
                <a:lnTo>
                  <a:pt x="880" y="215"/>
                </a:lnTo>
                <a:lnTo>
                  <a:pt x="891" y="217"/>
                </a:lnTo>
                <a:lnTo>
                  <a:pt x="899" y="219"/>
                </a:lnTo>
                <a:lnTo>
                  <a:pt x="908" y="219"/>
                </a:lnTo>
                <a:lnTo>
                  <a:pt x="915" y="219"/>
                </a:lnTo>
                <a:lnTo>
                  <a:pt x="924" y="217"/>
                </a:lnTo>
                <a:lnTo>
                  <a:pt x="931" y="215"/>
                </a:lnTo>
                <a:lnTo>
                  <a:pt x="926" y="221"/>
                </a:lnTo>
                <a:lnTo>
                  <a:pt x="926" y="224"/>
                </a:lnTo>
                <a:lnTo>
                  <a:pt x="929" y="226"/>
                </a:lnTo>
                <a:lnTo>
                  <a:pt x="933" y="226"/>
                </a:lnTo>
                <a:lnTo>
                  <a:pt x="940" y="226"/>
                </a:lnTo>
                <a:lnTo>
                  <a:pt x="947" y="224"/>
                </a:lnTo>
                <a:lnTo>
                  <a:pt x="952" y="224"/>
                </a:lnTo>
                <a:lnTo>
                  <a:pt x="956" y="224"/>
                </a:lnTo>
                <a:lnTo>
                  <a:pt x="974" y="242"/>
                </a:lnTo>
                <a:lnTo>
                  <a:pt x="977" y="242"/>
                </a:lnTo>
                <a:lnTo>
                  <a:pt x="981" y="240"/>
                </a:lnTo>
                <a:lnTo>
                  <a:pt x="984" y="240"/>
                </a:lnTo>
                <a:lnTo>
                  <a:pt x="986" y="238"/>
                </a:lnTo>
                <a:lnTo>
                  <a:pt x="989" y="237"/>
                </a:lnTo>
                <a:lnTo>
                  <a:pt x="993" y="235"/>
                </a:lnTo>
                <a:lnTo>
                  <a:pt x="997" y="233"/>
                </a:lnTo>
                <a:lnTo>
                  <a:pt x="1000" y="233"/>
                </a:lnTo>
                <a:lnTo>
                  <a:pt x="998" y="228"/>
                </a:lnTo>
                <a:lnTo>
                  <a:pt x="998" y="222"/>
                </a:lnTo>
                <a:lnTo>
                  <a:pt x="1000" y="219"/>
                </a:lnTo>
                <a:lnTo>
                  <a:pt x="1002" y="215"/>
                </a:lnTo>
                <a:lnTo>
                  <a:pt x="1005" y="214"/>
                </a:lnTo>
                <a:lnTo>
                  <a:pt x="1011" y="212"/>
                </a:lnTo>
                <a:lnTo>
                  <a:pt x="1014" y="208"/>
                </a:lnTo>
                <a:lnTo>
                  <a:pt x="1018" y="205"/>
                </a:lnTo>
                <a:lnTo>
                  <a:pt x="1016" y="196"/>
                </a:lnTo>
                <a:lnTo>
                  <a:pt x="1014" y="187"/>
                </a:lnTo>
                <a:lnTo>
                  <a:pt x="1009" y="180"/>
                </a:lnTo>
                <a:lnTo>
                  <a:pt x="1005" y="173"/>
                </a:lnTo>
                <a:lnTo>
                  <a:pt x="1002" y="166"/>
                </a:lnTo>
                <a:lnTo>
                  <a:pt x="998" y="159"/>
                </a:lnTo>
                <a:lnTo>
                  <a:pt x="998" y="150"/>
                </a:lnTo>
                <a:lnTo>
                  <a:pt x="1000" y="139"/>
                </a:lnTo>
                <a:lnTo>
                  <a:pt x="1007" y="148"/>
                </a:lnTo>
                <a:lnTo>
                  <a:pt x="1014" y="155"/>
                </a:lnTo>
                <a:lnTo>
                  <a:pt x="1021" y="164"/>
                </a:lnTo>
                <a:lnTo>
                  <a:pt x="1030" y="175"/>
                </a:lnTo>
                <a:lnTo>
                  <a:pt x="1037" y="184"/>
                </a:lnTo>
                <a:lnTo>
                  <a:pt x="1042" y="194"/>
                </a:lnTo>
                <a:lnTo>
                  <a:pt x="1048" y="205"/>
                </a:lnTo>
                <a:lnTo>
                  <a:pt x="1051" y="215"/>
                </a:lnTo>
                <a:lnTo>
                  <a:pt x="1058" y="214"/>
                </a:lnTo>
                <a:lnTo>
                  <a:pt x="1067" y="212"/>
                </a:lnTo>
                <a:lnTo>
                  <a:pt x="1074" y="208"/>
                </a:lnTo>
                <a:lnTo>
                  <a:pt x="1081" y="205"/>
                </a:lnTo>
                <a:lnTo>
                  <a:pt x="1088" y="201"/>
                </a:lnTo>
                <a:lnTo>
                  <a:pt x="1095" y="200"/>
                </a:lnTo>
                <a:lnTo>
                  <a:pt x="1101" y="198"/>
                </a:lnTo>
                <a:lnTo>
                  <a:pt x="1104" y="196"/>
                </a:lnTo>
                <a:lnTo>
                  <a:pt x="1122" y="215"/>
                </a:lnTo>
                <a:lnTo>
                  <a:pt x="1095" y="242"/>
                </a:lnTo>
                <a:lnTo>
                  <a:pt x="1087" y="240"/>
                </a:lnTo>
                <a:lnTo>
                  <a:pt x="1076" y="238"/>
                </a:lnTo>
                <a:lnTo>
                  <a:pt x="1067" y="238"/>
                </a:lnTo>
                <a:lnTo>
                  <a:pt x="1057" y="240"/>
                </a:lnTo>
                <a:lnTo>
                  <a:pt x="1048" y="242"/>
                </a:lnTo>
                <a:lnTo>
                  <a:pt x="1037" y="245"/>
                </a:lnTo>
                <a:lnTo>
                  <a:pt x="1028" y="249"/>
                </a:lnTo>
                <a:lnTo>
                  <a:pt x="1018" y="253"/>
                </a:lnTo>
                <a:lnTo>
                  <a:pt x="1012" y="249"/>
                </a:lnTo>
                <a:lnTo>
                  <a:pt x="1007" y="247"/>
                </a:lnTo>
                <a:lnTo>
                  <a:pt x="1004" y="245"/>
                </a:lnTo>
                <a:lnTo>
                  <a:pt x="1000" y="245"/>
                </a:lnTo>
                <a:lnTo>
                  <a:pt x="997" y="245"/>
                </a:lnTo>
                <a:lnTo>
                  <a:pt x="993" y="247"/>
                </a:lnTo>
                <a:lnTo>
                  <a:pt x="988" y="249"/>
                </a:lnTo>
                <a:lnTo>
                  <a:pt x="982" y="253"/>
                </a:lnTo>
                <a:lnTo>
                  <a:pt x="986" y="253"/>
                </a:lnTo>
                <a:lnTo>
                  <a:pt x="991" y="253"/>
                </a:lnTo>
                <a:lnTo>
                  <a:pt x="995" y="254"/>
                </a:lnTo>
                <a:lnTo>
                  <a:pt x="1002" y="256"/>
                </a:lnTo>
                <a:lnTo>
                  <a:pt x="1007" y="258"/>
                </a:lnTo>
                <a:lnTo>
                  <a:pt x="1014" y="260"/>
                </a:lnTo>
                <a:lnTo>
                  <a:pt x="1019" y="261"/>
                </a:lnTo>
                <a:lnTo>
                  <a:pt x="1027" y="261"/>
                </a:lnTo>
                <a:lnTo>
                  <a:pt x="1019" y="261"/>
                </a:lnTo>
                <a:lnTo>
                  <a:pt x="1012" y="263"/>
                </a:lnTo>
                <a:lnTo>
                  <a:pt x="1004" y="265"/>
                </a:lnTo>
                <a:lnTo>
                  <a:pt x="995" y="265"/>
                </a:lnTo>
                <a:lnTo>
                  <a:pt x="986" y="267"/>
                </a:lnTo>
                <a:lnTo>
                  <a:pt x="975" y="268"/>
                </a:lnTo>
                <a:lnTo>
                  <a:pt x="967" y="270"/>
                </a:lnTo>
                <a:lnTo>
                  <a:pt x="956" y="270"/>
                </a:lnTo>
                <a:lnTo>
                  <a:pt x="954" y="274"/>
                </a:lnTo>
                <a:lnTo>
                  <a:pt x="951" y="279"/>
                </a:lnTo>
                <a:lnTo>
                  <a:pt x="949" y="284"/>
                </a:lnTo>
                <a:lnTo>
                  <a:pt x="947" y="290"/>
                </a:lnTo>
                <a:lnTo>
                  <a:pt x="945" y="295"/>
                </a:lnTo>
                <a:lnTo>
                  <a:pt x="944" y="298"/>
                </a:lnTo>
                <a:lnTo>
                  <a:pt x="942" y="304"/>
                </a:lnTo>
                <a:lnTo>
                  <a:pt x="938" y="307"/>
                </a:lnTo>
                <a:lnTo>
                  <a:pt x="931" y="318"/>
                </a:lnTo>
                <a:lnTo>
                  <a:pt x="928" y="320"/>
                </a:lnTo>
                <a:lnTo>
                  <a:pt x="922" y="323"/>
                </a:lnTo>
                <a:lnTo>
                  <a:pt x="917" y="325"/>
                </a:lnTo>
                <a:lnTo>
                  <a:pt x="914" y="327"/>
                </a:lnTo>
                <a:lnTo>
                  <a:pt x="908" y="329"/>
                </a:lnTo>
                <a:lnTo>
                  <a:pt x="903" y="330"/>
                </a:lnTo>
                <a:lnTo>
                  <a:pt x="899" y="332"/>
                </a:lnTo>
                <a:lnTo>
                  <a:pt x="896" y="336"/>
                </a:lnTo>
                <a:lnTo>
                  <a:pt x="901" y="344"/>
                </a:lnTo>
                <a:lnTo>
                  <a:pt x="910" y="357"/>
                </a:lnTo>
                <a:lnTo>
                  <a:pt x="922" y="371"/>
                </a:lnTo>
                <a:lnTo>
                  <a:pt x="936" y="387"/>
                </a:lnTo>
                <a:lnTo>
                  <a:pt x="951" y="403"/>
                </a:lnTo>
                <a:lnTo>
                  <a:pt x="963" y="417"/>
                </a:lnTo>
                <a:lnTo>
                  <a:pt x="974" y="429"/>
                </a:lnTo>
                <a:lnTo>
                  <a:pt x="982" y="438"/>
                </a:lnTo>
                <a:lnTo>
                  <a:pt x="988" y="427"/>
                </a:lnTo>
                <a:lnTo>
                  <a:pt x="995" y="417"/>
                </a:lnTo>
                <a:lnTo>
                  <a:pt x="1005" y="405"/>
                </a:lnTo>
                <a:lnTo>
                  <a:pt x="1014" y="396"/>
                </a:lnTo>
                <a:lnTo>
                  <a:pt x="1023" y="387"/>
                </a:lnTo>
                <a:lnTo>
                  <a:pt x="1028" y="380"/>
                </a:lnTo>
                <a:lnTo>
                  <a:pt x="1030" y="376"/>
                </a:lnTo>
                <a:lnTo>
                  <a:pt x="1030" y="374"/>
                </a:lnTo>
                <a:lnTo>
                  <a:pt x="1028" y="373"/>
                </a:lnTo>
                <a:lnTo>
                  <a:pt x="1027" y="373"/>
                </a:lnTo>
                <a:lnTo>
                  <a:pt x="1030" y="373"/>
                </a:lnTo>
                <a:lnTo>
                  <a:pt x="1034" y="369"/>
                </a:lnTo>
                <a:lnTo>
                  <a:pt x="1039" y="367"/>
                </a:lnTo>
                <a:lnTo>
                  <a:pt x="1042" y="364"/>
                </a:lnTo>
                <a:lnTo>
                  <a:pt x="1046" y="360"/>
                </a:lnTo>
                <a:lnTo>
                  <a:pt x="1050" y="357"/>
                </a:lnTo>
                <a:lnTo>
                  <a:pt x="1051" y="355"/>
                </a:lnTo>
                <a:lnTo>
                  <a:pt x="1051" y="353"/>
                </a:lnTo>
                <a:lnTo>
                  <a:pt x="1053" y="348"/>
                </a:lnTo>
                <a:lnTo>
                  <a:pt x="1053" y="341"/>
                </a:lnTo>
                <a:lnTo>
                  <a:pt x="1055" y="337"/>
                </a:lnTo>
                <a:lnTo>
                  <a:pt x="1058" y="332"/>
                </a:lnTo>
                <a:lnTo>
                  <a:pt x="1060" y="329"/>
                </a:lnTo>
                <a:lnTo>
                  <a:pt x="1064" y="325"/>
                </a:lnTo>
                <a:lnTo>
                  <a:pt x="1067" y="321"/>
                </a:lnTo>
                <a:lnTo>
                  <a:pt x="1069" y="318"/>
                </a:lnTo>
                <a:lnTo>
                  <a:pt x="1104" y="318"/>
                </a:lnTo>
                <a:lnTo>
                  <a:pt x="1104" y="314"/>
                </a:lnTo>
                <a:lnTo>
                  <a:pt x="1102" y="311"/>
                </a:lnTo>
                <a:lnTo>
                  <a:pt x="1101" y="307"/>
                </a:lnTo>
                <a:lnTo>
                  <a:pt x="1101" y="304"/>
                </a:lnTo>
                <a:lnTo>
                  <a:pt x="1099" y="300"/>
                </a:lnTo>
                <a:lnTo>
                  <a:pt x="1097" y="297"/>
                </a:lnTo>
                <a:lnTo>
                  <a:pt x="1095" y="293"/>
                </a:lnTo>
                <a:lnTo>
                  <a:pt x="1095" y="290"/>
                </a:lnTo>
                <a:lnTo>
                  <a:pt x="1108" y="290"/>
                </a:lnTo>
                <a:lnTo>
                  <a:pt x="1118" y="293"/>
                </a:lnTo>
                <a:lnTo>
                  <a:pt x="1129" y="298"/>
                </a:lnTo>
                <a:lnTo>
                  <a:pt x="1136" y="306"/>
                </a:lnTo>
                <a:lnTo>
                  <a:pt x="1143" y="313"/>
                </a:lnTo>
                <a:lnTo>
                  <a:pt x="1148" y="320"/>
                </a:lnTo>
                <a:lnTo>
                  <a:pt x="1154" y="329"/>
                </a:lnTo>
                <a:lnTo>
                  <a:pt x="1157" y="336"/>
                </a:lnTo>
                <a:lnTo>
                  <a:pt x="1164" y="332"/>
                </a:lnTo>
                <a:lnTo>
                  <a:pt x="1173" y="330"/>
                </a:lnTo>
                <a:lnTo>
                  <a:pt x="1182" y="329"/>
                </a:lnTo>
                <a:lnTo>
                  <a:pt x="1191" y="329"/>
                </a:lnTo>
                <a:lnTo>
                  <a:pt x="1201" y="329"/>
                </a:lnTo>
                <a:lnTo>
                  <a:pt x="1210" y="330"/>
                </a:lnTo>
                <a:lnTo>
                  <a:pt x="1219" y="332"/>
                </a:lnTo>
                <a:lnTo>
                  <a:pt x="1226" y="336"/>
                </a:lnTo>
                <a:lnTo>
                  <a:pt x="1226" y="339"/>
                </a:lnTo>
                <a:lnTo>
                  <a:pt x="1224" y="343"/>
                </a:lnTo>
                <a:lnTo>
                  <a:pt x="1224" y="346"/>
                </a:lnTo>
                <a:lnTo>
                  <a:pt x="1223" y="350"/>
                </a:lnTo>
                <a:lnTo>
                  <a:pt x="1221" y="353"/>
                </a:lnTo>
                <a:lnTo>
                  <a:pt x="1219" y="357"/>
                </a:lnTo>
                <a:lnTo>
                  <a:pt x="1217" y="360"/>
                </a:lnTo>
                <a:lnTo>
                  <a:pt x="1217" y="364"/>
                </a:lnTo>
                <a:lnTo>
                  <a:pt x="1235" y="382"/>
                </a:lnTo>
                <a:lnTo>
                  <a:pt x="1235" y="385"/>
                </a:lnTo>
                <a:lnTo>
                  <a:pt x="1233" y="389"/>
                </a:lnTo>
                <a:lnTo>
                  <a:pt x="1233" y="392"/>
                </a:lnTo>
                <a:lnTo>
                  <a:pt x="1231" y="396"/>
                </a:lnTo>
                <a:lnTo>
                  <a:pt x="1230" y="399"/>
                </a:lnTo>
                <a:lnTo>
                  <a:pt x="1228" y="403"/>
                </a:lnTo>
                <a:lnTo>
                  <a:pt x="1226" y="406"/>
                </a:lnTo>
                <a:lnTo>
                  <a:pt x="1226" y="410"/>
                </a:lnTo>
                <a:lnTo>
                  <a:pt x="1230" y="410"/>
                </a:lnTo>
                <a:lnTo>
                  <a:pt x="1235" y="408"/>
                </a:lnTo>
                <a:lnTo>
                  <a:pt x="1240" y="406"/>
                </a:lnTo>
                <a:lnTo>
                  <a:pt x="1246" y="405"/>
                </a:lnTo>
                <a:lnTo>
                  <a:pt x="1251" y="403"/>
                </a:lnTo>
                <a:lnTo>
                  <a:pt x="1258" y="403"/>
                </a:lnTo>
                <a:lnTo>
                  <a:pt x="1263" y="401"/>
                </a:lnTo>
                <a:lnTo>
                  <a:pt x="1270" y="401"/>
                </a:lnTo>
                <a:lnTo>
                  <a:pt x="1263" y="406"/>
                </a:lnTo>
                <a:lnTo>
                  <a:pt x="1256" y="413"/>
                </a:lnTo>
                <a:lnTo>
                  <a:pt x="1247" y="419"/>
                </a:lnTo>
                <a:lnTo>
                  <a:pt x="1240" y="424"/>
                </a:lnTo>
                <a:lnTo>
                  <a:pt x="1231" y="429"/>
                </a:lnTo>
                <a:lnTo>
                  <a:pt x="1223" y="435"/>
                </a:lnTo>
                <a:lnTo>
                  <a:pt x="1216" y="440"/>
                </a:lnTo>
                <a:lnTo>
                  <a:pt x="1208" y="447"/>
                </a:lnTo>
                <a:lnTo>
                  <a:pt x="1189" y="447"/>
                </a:lnTo>
                <a:lnTo>
                  <a:pt x="1171" y="447"/>
                </a:lnTo>
                <a:lnTo>
                  <a:pt x="1154" y="449"/>
                </a:lnTo>
                <a:lnTo>
                  <a:pt x="1134" y="452"/>
                </a:lnTo>
                <a:lnTo>
                  <a:pt x="1117" y="456"/>
                </a:lnTo>
                <a:lnTo>
                  <a:pt x="1099" y="463"/>
                </a:lnTo>
                <a:lnTo>
                  <a:pt x="1080" y="472"/>
                </a:lnTo>
                <a:lnTo>
                  <a:pt x="1060" y="484"/>
                </a:lnTo>
                <a:lnTo>
                  <a:pt x="1071" y="484"/>
                </a:lnTo>
                <a:lnTo>
                  <a:pt x="1081" y="481"/>
                </a:lnTo>
                <a:lnTo>
                  <a:pt x="1090" y="475"/>
                </a:lnTo>
                <a:lnTo>
                  <a:pt x="1101" y="472"/>
                </a:lnTo>
                <a:lnTo>
                  <a:pt x="1110" y="468"/>
                </a:lnTo>
                <a:lnTo>
                  <a:pt x="1120" y="465"/>
                </a:lnTo>
                <a:lnTo>
                  <a:pt x="1129" y="465"/>
                </a:lnTo>
                <a:lnTo>
                  <a:pt x="1140" y="466"/>
                </a:lnTo>
                <a:lnTo>
                  <a:pt x="1122" y="484"/>
                </a:lnTo>
                <a:lnTo>
                  <a:pt x="1125" y="488"/>
                </a:lnTo>
                <a:lnTo>
                  <a:pt x="1129" y="491"/>
                </a:lnTo>
                <a:lnTo>
                  <a:pt x="1133" y="495"/>
                </a:lnTo>
                <a:lnTo>
                  <a:pt x="1136" y="496"/>
                </a:lnTo>
                <a:lnTo>
                  <a:pt x="1141" y="500"/>
                </a:lnTo>
                <a:lnTo>
                  <a:pt x="1145" y="502"/>
                </a:lnTo>
                <a:lnTo>
                  <a:pt x="1152" y="502"/>
                </a:lnTo>
                <a:lnTo>
                  <a:pt x="1157" y="502"/>
                </a:lnTo>
                <a:lnTo>
                  <a:pt x="1152" y="503"/>
                </a:lnTo>
                <a:lnTo>
                  <a:pt x="1145" y="503"/>
                </a:lnTo>
                <a:lnTo>
                  <a:pt x="1141" y="505"/>
                </a:lnTo>
                <a:lnTo>
                  <a:pt x="1136" y="509"/>
                </a:lnTo>
                <a:lnTo>
                  <a:pt x="1133" y="511"/>
                </a:lnTo>
                <a:lnTo>
                  <a:pt x="1129" y="514"/>
                </a:lnTo>
                <a:lnTo>
                  <a:pt x="1125" y="518"/>
                </a:lnTo>
                <a:lnTo>
                  <a:pt x="1122" y="521"/>
                </a:lnTo>
                <a:lnTo>
                  <a:pt x="1118" y="521"/>
                </a:lnTo>
                <a:lnTo>
                  <a:pt x="1115" y="519"/>
                </a:lnTo>
                <a:lnTo>
                  <a:pt x="1111" y="518"/>
                </a:lnTo>
                <a:lnTo>
                  <a:pt x="1110" y="516"/>
                </a:lnTo>
                <a:lnTo>
                  <a:pt x="1106" y="516"/>
                </a:lnTo>
                <a:lnTo>
                  <a:pt x="1102" y="514"/>
                </a:lnTo>
                <a:lnTo>
                  <a:pt x="1099" y="512"/>
                </a:lnTo>
                <a:lnTo>
                  <a:pt x="1095" y="512"/>
                </a:lnTo>
                <a:lnTo>
                  <a:pt x="1078" y="518"/>
                </a:lnTo>
                <a:lnTo>
                  <a:pt x="1058" y="525"/>
                </a:lnTo>
                <a:lnTo>
                  <a:pt x="1039" y="535"/>
                </a:lnTo>
                <a:lnTo>
                  <a:pt x="1018" y="546"/>
                </a:lnTo>
                <a:lnTo>
                  <a:pt x="998" y="556"/>
                </a:lnTo>
                <a:lnTo>
                  <a:pt x="979" y="569"/>
                </a:lnTo>
                <a:lnTo>
                  <a:pt x="963" y="578"/>
                </a:lnTo>
                <a:lnTo>
                  <a:pt x="947" y="587"/>
                </a:lnTo>
                <a:lnTo>
                  <a:pt x="938" y="595"/>
                </a:lnTo>
                <a:lnTo>
                  <a:pt x="936" y="601"/>
                </a:lnTo>
                <a:lnTo>
                  <a:pt x="933" y="606"/>
                </a:lnTo>
                <a:lnTo>
                  <a:pt x="929" y="613"/>
                </a:lnTo>
                <a:lnTo>
                  <a:pt x="926" y="620"/>
                </a:lnTo>
                <a:lnTo>
                  <a:pt x="922" y="625"/>
                </a:lnTo>
                <a:lnTo>
                  <a:pt x="919" y="632"/>
                </a:lnTo>
                <a:lnTo>
                  <a:pt x="917" y="638"/>
                </a:lnTo>
                <a:lnTo>
                  <a:pt x="914" y="643"/>
                </a:lnTo>
                <a:lnTo>
                  <a:pt x="878" y="643"/>
                </a:lnTo>
                <a:lnTo>
                  <a:pt x="871" y="648"/>
                </a:lnTo>
                <a:lnTo>
                  <a:pt x="866" y="654"/>
                </a:lnTo>
                <a:lnTo>
                  <a:pt x="859" y="657"/>
                </a:lnTo>
                <a:lnTo>
                  <a:pt x="852" y="661"/>
                </a:lnTo>
                <a:lnTo>
                  <a:pt x="846" y="664"/>
                </a:lnTo>
                <a:lnTo>
                  <a:pt x="839" y="668"/>
                </a:lnTo>
                <a:lnTo>
                  <a:pt x="832" y="673"/>
                </a:lnTo>
                <a:lnTo>
                  <a:pt x="825" y="680"/>
                </a:lnTo>
                <a:lnTo>
                  <a:pt x="825" y="661"/>
                </a:lnTo>
                <a:lnTo>
                  <a:pt x="825" y="664"/>
                </a:lnTo>
                <a:lnTo>
                  <a:pt x="825" y="670"/>
                </a:lnTo>
                <a:lnTo>
                  <a:pt x="823" y="675"/>
                </a:lnTo>
                <a:lnTo>
                  <a:pt x="822" y="680"/>
                </a:lnTo>
                <a:lnTo>
                  <a:pt x="820" y="687"/>
                </a:lnTo>
                <a:lnTo>
                  <a:pt x="818" y="694"/>
                </a:lnTo>
                <a:lnTo>
                  <a:pt x="818" y="700"/>
                </a:lnTo>
                <a:lnTo>
                  <a:pt x="818" y="707"/>
                </a:lnTo>
                <a:lnTo>
                  <a:pt x="834" y="726"/>
                </a:lnTo>
                <a:lnTo>
                  <a:pt x="800" y="763"/>
                </a:lnTo>
                <a:lnTo>
                  <a:pt x="800" y="760"/>
                </a:lnTo>
                <a:lnTo>
                  <a:pt x="799" y="754"/>
                </a:lnTo>
                <a:lnTo>
                  <a:pt x="797" y="749"/>
                </a:lnTo>
                <a:lnTo>
                  <a:pt x="795" y="744"/>
                </a:lnTo>
                <a:lnTo>
                  <a:pt x="793" y="737"/>
                </a:lnTo>
                <a:lnTo>
                  <a:pt x="793" y="731"/>
                </a:lnTo>
                <a:lnTo>
                  <a:pt x="792" y="724"/>
                </a:lnTo>
                <a:lnTo>
                  <a:pt x="792" y="717"/>
                </a:lnTo>
                <a:lnTo>
                  <a:pt x="788" y="714"/>
                </a:lnTo>
                <a:lnTo>
                  <a:pt x="785" y="710"/>
                </a:lnTo>
                <a:lnTo>
                  <a:pt x="781" y="705"/>
                </a:lnTo>
                <a:lnTo>
                  <a:pt x="779" y="701"/>
                </a:lnTo>
                <a:lnTo>
                  <a:pt x="778" y="696"/>
                </a:lnTo>
                <a:lnTo>
                  <a:pt x="776" y="693"/>
                </a:lnTo>
                <a:lnTo>
                  <a:pt x="774" y="685"/>
                </a:lnTo>
                <a:lnTo>
                  <a:pt x="774" y="680"/>
                </a:lnTo>
                <a:lnTo>
                  <a:pt x="770" y="680"/>
                </a:lnTo>
                <a:lnTo>
                  <a:pt x="767" y="680"/>
                </a:lnTo>
                <a:lnTo>
                  <a:pt x="763" y="682"/>
                </a:lnTo>
                <a:lnTo>
                  <a:pt x="760" y="684"/>
                </a:lnTo>
                <a:lnTo>
                  <a:pt x="758" y="685"/>
                </a:lnTo>
                <a:lnTo>
                  <a:pt x="755" y="687"/>
                </a:lnTo>
                <a:lnTo>
                  <a:pt x="751" y="689"/>
                </a:lnTo>
                <a:lnTo>
                  <a:pt x="748" y="689"/>
                </a:lnTo>
                <a:lnTo>
                  <a:pt x="730" y="671"/>
                </a:lnTo>
                <a:lnTo>
                  <a:pt x="712" y="689"/>
                </a:lnTo>
                <a:lnTo>
                  <a:pt x="705" y="689"/>
                </a:lnTo>
                <a:lnTo>
                  <a:pt x="700" y="687"/>
                </a:lnTo>
                <a:lnTo>
                  <a:pt x="693" y="685"/>
                </a:lnTo>
                <a:lnTo>
                  <a:pt x="687" y="684"/>
                </a:lnTo>
                <a:lnTo>
                  <a:pt x="682" y="682"/>
                </a:lnTo>
                <a:lnTo>
                  <a:pt x="677" y="680"/>
                </a:lnTo>
                <a:lnTo>
                  <a:pt x="673" y="680"/>
                </a:lnTo>
                <a:lnTo>
                  <a:pt x="670" y="680"/>
                </a:lnTo>
                <a:lnTo>
                  <a:pt x="666" y="680"/>
                </a:lnTo>
                <a:lnTo>
                  <a:pt x="661" y="680"/>
                </a:lnTo>
                <a:lnTo>
                  <a:pt x="656" y="682"/>
                </a:lnTo>
                <a:lnTo>
                  <a:pt x="650" y="684"/>
                </a:lnTo>
                <a:lnTo>
                  <a:pt x="645" y="685"/>
                </a:lnTo>
                <a:lnTo>
                  <a:pt x="638" y="687"/>
                </a:lnTo>
                <a:lnTo>
                  <a:pt x="633" y="689"/>
                </a:lnTo>
                <a:lnTo>
                  <a:pt x="626" y="689"/>
                </a:lnTo>
                <a:lnTo>
                  <a:pt x="620" y="694"/>
                </a:lnTo>
                <a:lnTo>
                  <a:pt x="615" y="698"/>
                </a:lnTo>
                <a:lnTo>
                  <a:pt x="612" y="700"/>
                </a:lnTo>
                <a:lnTo>
                  <a:pt x="608" y="700"/>
                </a:lnTo>
                <a:lnTo>
                  <a:pt x="604" y="700"/>
                </a:lnTo>
                <a:lnTo>
                  <a:pt x="601" y="700"/>
                </a:lnTo>
                <a:lnTo>
                  <a:pt x="597" y="698"/>
                </a:lnTo>
                <a:lnTo>
                  <a:pt x="592" y="698"/>
                </a:lnTo>
                <a:lnTo>
                  <a:pt x="590" y="701"/>
                </a:lnTo>
                <a:lnTo>
                  <a:pt x="590" y="707"/>
                </a:lnTo>
                <a:lnTo>
                  <a:pt x="589" y="712"/>
                </a:lnTo>
                <a:lnTo>
                  <a:pt x="587" y="717"/>
                </a:lnTo>
                <a:lnTo>
                  <a:pt x="585" y="724"/>
                </a:lnTo>
                <a:lnTo>
                  <a:pt x="583" y="731"/>
                </a:lnTo>
                <a:lnTo>
                  <a:pt x="581" y="737"/>
                </a:lnTo>
                <a:lnTo>
                  <a:pt x="581" y="744"/>
                </a:lnTo>
                <a:lnTo>
                  <a:pt x="578" y="746"/>
                </a:lnTo>
                <a:lnTo>
                  <a:pt x="576" y="746"/>
                </a:lnTo>
                <a:lnTo>
                  <a:pt x="573" y="747"/>
                </a:lnTo>
                <a:lnTo>
                  <a:pt x="569" y="749"/>
                </a:lnTo>
                <a:lnTo>
                  <a:pt x="566" y="751"/>
                </a:lnTo>
                <a:lnTo>
                  <a:pt x="562" y="753"/>
                </a:lnTo>
                <a:lnTo>
                  <a:pt x="559" y="754"/>
                </a:lnTo>
                <a:lnTo>
                  <a:pt x="557" y="754"/>
                </a:lnTo>
                <a:lnTo>
                  <a:pt x="557" y="761"/>
                </a:lnTo>
                <a:lnTo>
                  <a:pt x="560" y="772"/>
                </a:lnTo>
                <a:lnTo>
                  <a:pt x="564" y="783"/>
                </a:lnTo>
                <a:lnTo>
                  <a:pt x="571" y="795"/>
                </a:lnTo>
                <a:lnTo>
                  <a:pt x="576" y="806"/>
                </a:lnTo>
                <a:lnTo>
                  <a:pt x="581" y="816"/>
                </a:lnTo>
                <a:lnTo>
                  <a:pt x="587" y="823"/>
                </a:lnTo>
                <a:lnTo>
                  <a:pt x="592" y="829"/>
                </a:lnTo>
                <a:lnTo>
                  <a:pt x="626" y="829"/>
                </a:lnTo>
                <a:lnTo>
                  <a:pt x="629" y="825"/>
                </a:lnTo>
                <a:lnTo>
                  <a:pt x="634" y="818"/>
                </a:lnTo>
                <a:lnTo>
                  <a:pt x="642" y="813"/>
                </a:lnTo>
                <a:lnTo>
                  <a:pt x="649" y="806"/>
                </a:lnTo>
                <a:lnTo>
                  <a:pt x="656" y="800"/>
                </a:lnTo>
                <a:lnTo>
                  <a:pt x="665" y="795"/>
                </a:lnTo>
                <a:lnTo>
                  <a:pt x="672" y="792"/>
                </a:lnTo>
                <a:lnTo>
                  <a:pt x="679" y="792"/>
                </a:lnTo>
                <a:lnTo>
                  <a:pt x="677" y="797"/>
                </a:lnTo>
                <a:lnTo>
                  <a:pt x="677" y="804"/>
                </a:lnTo>
                <a:lnTo>
                  <a:pt x="675" y="809"/>
                </a:lnTo>
                <a:lnTo>
                  <a:pt x="673" y="813"/>
                </a:lnTo>
                <a:lnTo>
                  <a:pt x="670" y="818"/>
                </a:lnTo>
                <a:lnTo>
                  <a:pt x="666" y="822"/>
                </a:lnTo>
                <a:lnTo>
                  <a:pt x="665" y="825"/>
                </a:lnTo>
                <a:lnTo>
                  <a:pt x="661" y="829"/>
                </a:lnTo>
                <a:lnTo>
                  <a:pt x="661" y="866"/>
                </a:lnTo>
                <a:lnTo>
                  <a:pt x="670" y="875"/>
                </a:lnTo>
                <a:lnTo>
                  <a:pt x="739" y="875"/>
                </a:lnTo>
                <a:lnTo>
                  <a:pt x="739" y="883"/>
                </a:lnTo>
                <a:lnTo>
                  <a:pt x="739" y="889"/>
                </a:lnTo>
                <a:lnTo>
                  <a:pt x="739" y="892"/>
                </a:lnTo>
                <a:lnTo>
                  <a:pt x="739" y="894"/>
                </a:lnTo>
                <a:lnTo>
                  <a:pt x="739" y="896"/>
                </a:lnTo>
                <a:lnTo>
                  <a:pt x="737" y="899"/>
                </a:lnTo>
                <a:lnTo>
                  <a:pt x="737" y="903"/>
                </a:lnTo>
                <a:lnTo>
                  <a:pt x="737" y="908"/>
                </a:lnTo>
                <a:lnTo>
                  <a:pt x="744" y="917"/>
                </a:lnTo>
                <a:lnTo>
                  <a:pt x="783" y="922"/>
                </a:lnTo>
                <a:close/>
                <a:moveTo>
                  <a:pt x="792" y="475"/>
                </a:moveTo>
                <a:lnTo>
                  <a:pt x="797" y="475"/>
                </a:lnTo>
                <a:lnTo>
                  <a:pt x="804" y="477"/>
                </a:lnTo>
                <a:lnTo>
                  <a:pt x="809" y="479"/>
                </a:lnTo>
                <a:lnTo>
                  <a:pt x="816" y="481"/>
                </a:lnTo>
                <a:lnTo>
                  <a:pt x="822" y="482"/>
                </a:lnTo>
                <a:lnTo>
                  <a:pt x="827" y="482"/>
                </a:lnTo>
                <a:lnTo>
                  <a:pt x="831" y="484"/>
                </a:lnTo>
                <a:lnTo>
                  <a:pt x="834" y="484"/>
                </a:lnTo>
                <a:lnTo>
                  <a:pt x="829" y="491"/>
                </a:lnTo>
                <a:lnTo>
                  <a:pt x="822" y="498"/>
                </a:lnTo>
                <a:lnTo>
                  <a:pt x="816" y="505"/>
                </a:lnTo>
                <a:lnTo>
                  <a:pt x="813" y="512"/>
                </a:lnTo>
                <a:lnTo>
                  <a:pt x="809" y="521"/>
                </a:lnTo>
                <a:lnTo>
                  <a:pt x="806" y="530"/>
                </a:lnTo>
                <a:lnTo>
                  <a:pt x="806" y="539"/>
                </a:lnTo>
                <a:lnTo>
                  <a:pt x="808" y="549"/>
                </a:lnTo>
                <a:lnTo>
                  <a:pt x="815" y="546"/>
                </a:lnTo>
                <a:lnTo>
                  <a:pt x="820" y="541"/>
                </a:lnTo>
                <a:lnTo>
                  <a:pt x="825" y="535"/>
                </a:lnTo>
                <a:lnTo>
                  <a:pt x="831" y="530"/>
                </a:lnTo>
                <a:lnTo>
                  <a:pt x="836" y="523"/>
                </a:lnTo>
                <a:lnTo>
                  <a:pt x="841" y="516"/>
                </a:lnTo>
                <a:lnTo>
                  <a:pt x="846" y="509"/>
                </a:lnTo>
                <a:lnTo>
                  <a:pt x="852" y="502"/>
                </a:lnTo>
                <a:lnTo>
                  <a:pt x="855" y="502"/>
                </a:lnTo>
                <a:lnTo>
                  <a:pt x="859" y="502"/>
                </a:lnTo>
                <a:lnTo>
                  <a:pt x="862" y="500"/>
                </a:lnTo>
                <a:lnTo>
                  <a:pt x="866" y="498"/>
                </a:lnTo>
                <a:lnTo>
                  <a:pt x="869" y="496"/>
                </a:lnTo>
                <a:lnTo>
                  <a:pt x="871" y="495"/>
                </a:lnTo>
                <a:lnTo>
                  <a:pt x="875" y="495"/>
                </a:lnTo>
                <a:lnTo>
                  <a:pt x="878" y="495"/>
                </a:lnTo>
                <a:lnTo>
                  <a:pt x="861" y="512"/>
                </a:lnTo>
                <a:lnTo>
                  <a:pt x="864" y="518"/>
                </a:lnTo>
                <a:lnTo>
                  <a:pt x="864" y="523"/>
                </a:lnTo>
                <a:lnTo>
                  <a:pt x="864" y="526"/>
                </a:lnTo>
                <a:lnTo>
                  <a:pt x="864" y="530"/>
                </a:lnTo>
                <a:lnTo>
                  <a:pt x="864" y="534"/>
                </a:lnTo>
                <a:lnTo>
                  <a:pt x="862" y="539"/>
                </a:lnTo>
                <a:lnTo>
                  <a:pt x="861" y="542"/>
                </a:lnTo>
                <a:lnTo>
                  <a:pt x="861" y="549"/>
                </a:lnTo>
                <a:lnTo>
                  <a:pt x="875" y="548"/>
                </a:lnTo>
                <a:lnTo>
                  <a:pt x="887" y="542"/>
                </a:lnTo>
                <a:lnTo>
                  <a:pt x="899" y="534"/>
                </a:lnTo>
                <a:lnTo>
                  <a:pt x="910" y="526"/>
                </a:lnTo>
                <a:lnTo>
                  <a:pt x="921" y="518"/>
                </a:lnTo>
                <a:lnTo>
                  <a:pt x="928" y="511"/>
                </a:lnTo>
                <a:lnTo>
                  <a:pt x="935" y="505"/>
                </a:lnTo>
                <a:lnTo>
                  <a:pt x="938" y="502"/>
                </a:lnTo>
                <a:lnTo>
                  <a:pt x="929" y="498"/>
                </a:lnTo>
                <a:lnTo>
                  <a:pt x="919" y="493"/>
                </a:lnTo>
                <a:lnTo>
                  <a:pt x="910" y="486"/>
                </a:lnTo>
                <a:lnTo>
                  <a:pt x="901" y="479"/>
                </a:lnTo>
                <a:lnTo>
                  <a:pt x="892" y="470"/>
                </a:lnTo>
                <a:lnTo>
                  <a:pt x="883" y="463"/>
                </a:lnTo>
                <a:lnTo>
                  <a:pt x="876" y="454"/>
                </a:lnTo>
                <a:lnTo>
                  <a:pt x="869" y="447"/>
                </a:lnTo>
                <a:lnTo>
                  <a:pt x="862" y="447"/>
                </a:lnTo>
                <a:lnTo>
                  <a:pt x="853" y="445"/>
                </a:lnTo>
                <a:lnTo>
                  <a:pt x="843" y="445"/>
                </a:lnTo>
                <a:lnTo>
                  <a:pt x="832" y="445"/>
                </a:lnTo>
                <a:lnTo>
                  <a:pt x="822" y="447"/>
                </a:lnTo>
                <a:lnTo>
                  <a:pt x="811" y="452"/>
                </a:lnTo>
                <a:lnTo>
                  <a:pt x="806" y="458"/>
                </a:lnTo>
                <a:lnTo>
                  <a:pt x="800" y="463"/>
                </a:lnTo>
                <a:lnTo>
                  <a:pt x="795" y="468"/>
                </a:lnTo>
                <a:lnTo>
                  <a:pt x="792" y="475"/>
                </a:lnTo>
                <a:close/>
                <a:moveTo>
                  <a:pt x="1217" y="410"/>
                </a:moveTo>
                <a:lnTo>
                  <a:pt x="1217" y="419"/>
                </a:lnTo>
                <a:lnTo>
                  <a:pt x="1217" y="427"/>
                </a:lnTo>
                <a:lnTo>
                  <a:pt x="1216" y="436"/>
                </a:lnTo>
                <a:lnTo>
                  <a:pt x="1214" y="442"/>
                </a:lnTo>
                <a:lnTo>
                  <a:pt x="1208" y="449"/>
                </a:lnTo>
                <a:lnTo>
                  <a:pt x="1203" y="452"/>
                </a:lnTo>
                <a:lnTo>
                  <a:pt x="1194" y="454"/>
                </a:lnTo>
                <a:lnTo>
                  <a:pt x="1184" y="456"/>
                </a:lnTo>
                <a:lnTo>
                  <a:pt x="1187" y="459"/>
                </a:lnTo>
                <a:lnTo>
                  <a:pt x="1191" y="461"/>
                </a:lnTo>
                <a:lnTo>
                  <a:pt x="1196" y="465"/>
                </a:lnTo>
                <a:lnTo>
                  <a:pt x="1200" y="468"/>
                </a:lnTo>
                <a:lnTo>
                  <a:pt x="1205" y="472"/>
                </a:lnTo>
                <a:lnTo>
                  <a:pt x="1210" y="475"/>
                </a:lnTo>
                <a:lnTo>
                  <a:pt x="1214" y="479"/>
                </a:lnTo>
                <a:lnTo>
                  <a:pt x="1217" y="482"/>
                </a:lnTo>
                <a:lnTo>
                  <a:pt x="1235" y="465"/>
                </a:lnTo>
                <a:lnTo>
                  <a:pt x="1238" y="465"/>
                </a:lnTo>
                <a:lnTo>
                  <a:pt x="1240" y="465"/>
                </a:lnTo>
                <a:lnTo>
                  <a:pt x="1244" y="466"/>
                </a:lnTo>
                <a:lnTo>
                  <a:pt x="1247" y="468"/>
                </a:lnTo>
                <a:lnTo>
                  <a:pt x="1251" y="470"/>
                </a:lnTo>
                <a:lnTo>
                  <a:pt x="1254" y="472"/>
                </a:lnTo>
                <a:lnTo>
                  <a:pt x="1258" y="473"/>
                </a:lnTo>
                <a:lnTo>
                  <a:pt x="1261" y="473"/>
                </a:lnTo>
                <a:lnTo>
                  <a:pt x="1235" y="445"/>
                </a:lnTo>
                <a:lnTo>
                  <a:pt x="1235" y="440"/>
                </a:lnTo>
                <a:lnTo>
                  <a:pt x="1235" y="435"/>
                </a:lnTo>
                <a:lnTo>
                  <a:pt x="1235" y="431"/>
                </a:lnTo>
                <a:lnTo>
                  <a:pt x="1235" y="427"/>
                </a:lnTo>
                <a:lnTo>
                  <a:pt x="1235" y="424"/>
                </a:lnTo>
                <a:lnTo>
                  <a:pt x="1231" y="420"/>
                </a:lnTo>
                <a:lnTo>
                  <a:pt x="1226" y="415"/>
                </a:lnTo>
                <a:lnTo>
                  <a:pt x="1217" y="410"/>
                </a:lnTo>
                <a:close/>
                <a:moveTo>
                  <a:pt x="1117" y="138"/>
                </a:moveTo>
                <a:lnTo>
                  <a:pt x="1117" y="148"/>
                </a:lnTo>
                <a:lnTo>
                  <a:pt x="1118" y="154"/>
                </a:lnTo>
                <a:lnTo>
                  <a:pt x="1122" y="155"/>
                </a:lnTo>
                <a:lnTo>
                  <a:pt x="1125" y="155"/>
                </a:lnTo>
                <a:lnTo>
                  <a:pt x="1129" y="152"/>
                </a:lnTo>
                <a:lnTo>
                  <a:pt x="1134" y="148"/>
                </a:lnTo>
                <a:lnTo>
                  <a:pt x="1141" y="143"/>
                </a:lnTo>
                <a:lnTo>
                  <a:pt x="1147" y="138"/>
                </a:lnTo>
                <a:lnTo>
                  <a:pt x="1164" y="157"/>
                </a:lnTo>
                <a:lnTo>
                  <a:pt x="1171" y="155"/>
                </a:lnTo>
                <a:lnTo>
                  <a:pt x="1178" y="155"/>
                </a:lnTo>
                <a:lnTo>
                  <a:pt x="1187" y="157"/>
                </a:lnTo>
                <a:lnTo>
                  <a:pt x="1196" y="159"/>
                </a:lnTo>
                <a:lnTo>
                  <a:pt x="1205" y="161"/>
                </a:lnTo>
                <a:lnTo>
                  <a:pt x="1216" y="164"/>
                </a:lnTo>
                <a:lnTo>
                  <a:pt x="1224" y="166"/>
                </a:lnTo>
                <a:lnTo>
                  <a:pt x="1235" y="168"/>
                </a:lnTo>
                <a:lnTo>
                  <a:pt x="1235" y="173"/>
                </a:lnTo>
                <a:lnTo>
                  <a:pt x="1237" y="178"/>
                </a:lnTo>
                <a:lnTo>
                  <a:pt x="1238" y="182"/>
                </a:lnTo>
                <a:lnTo>
                  <a:pt x="1240" y="184"/>
                </a:lnTo>
                <a:lnTo>
                  <a:pt x="1244" y="185"/>
                </a:lnTo>
                <a:lnTo>
                  <a:pt x="1249" y="189"/>
                </a:lnTo>
                <a:lnTo>
                  <a:pt x="1254" y="191"/>
                </a:lnTo>
                <a:lnTo>
                  <a:pt x="1260" y="194"/>
                </a:lnTo>
                <a:lnTo>
                  <a:pt x="1260" y="201"/>
                </a:lnTo>
                <a:lnTo>
                  <a:pt x="1260" y="208"/>
                </a:lnTo>
                <a:lnTo>
                  <a:pt x="1261" y="214"/>
                </a:lnTo>
                <a:lnTo>
                  <a:pt x="1261" y="219"/>
                </a:lnTo>
                <a:lnTo>
                  <a:pt x="1265" y="222"/>
                </a:lnTo>
                <a:lnTo>
                  <a:pt x="1267" y="224"/>
                </a:lnTo>
                <a:lnTo>
                  <a:pt x="1272" y="224"/>
                </a:lnTo>
                <a:lnTo>
                  <a:pt x="1277" y="222"/>
                </a:lnTo>
                <a:lnTo>
                  <a:pt x="1277" y="230"/>
                </a:lnTo>
                <a:lnTo>
                  <a:pt x="1276" y="235"/>
                </a:lnTo>
                <a:lnTo>
                  <a:pt x="1274" y="240"/>
                </a:lnTo>
                <a:lnTo>
                  <a:pt x="1272" y="244"/>
                </a:lnTo>
                <a:lnTo>
                  <a:pt x="1270" y="249"/>
                </a:lnTo>
                <a:lnTo>
                  <a:pt x="1267" y="253"/>
                </a:lnTo>
                <a:lnTo>
                  <a:pt x="1263" y="256"/>
                </a:lnTo>
                <a:lnTo>
                  <a:pt x="1260" y="260"/>
                </a:lnTo>
                <a:lnTo>
                  <a:pt x="1256" y="256"/>
                </a:lnTo>
                <a:lnTo>
                  <a:pt x="1253" y="253"/>
                </a:lnTo>
                <a:lnTo>
                  <a:pt x="1249" y="249"/>
                </a:lnTo>
                <a:lnTo>
                  <a:pt x="1246" y="247"/>
                </a:lnTo>
                <a:lnTo>
                  <a:pt x="1242" y="244"/>
                </a:lnTo>
                <a:lnTo>
                  <a:pt x="1237" y="242"/>
                </a:lnTo>
                <a:lnTo>
                  <a:pt x="1231" y="242"/>
                </a:lnTo>
                <a:lnTo>
                  <a:pt x="1226" y="240"/>
                </a:lnTo>
                <a:lnTo>
                  <a:pt x="1226" y="244"/>
                </a:lnTo>
                <a:lnTo>
                  <a:pt x="1226" y="247"/>
                </a:lnTo>
                <a:lnTo>
                  <a:pt x="1228" y="251"/>
                </a:lnTo>
                <a:lnTo>
                  <a:pt x="1230" y="254"/>
                </a:lnTo>
                <a:lnTo>
                  <a:pt x="1231" y="258"/>
                </a:lnTo>
                <a:lnTo>
                  <a:pt x="1233" y="261"/>
                </a:lnTo>
                <a:lnTo>
                  <a:pt x="1233" y="265"/>
                </a:lnTo>
                <a:lnTo>
                  <a:pt x="1235" y="268"/>
                </a:lnTo>
                <a:lnTo>
                  <a:pt x="1228" y="272"/>
                </a:lnTo>
                <a:lnTo>
                  <a:pt x="1224" y="274"/>
                </a:lnTo>
                <a:lnTo>
                  <a:pt x="1221" y="276"/>
                </a:lnTo>
                <a:lnTo>
                  <a:pt x="1217" y="276"/>
                </a:lnTo>
                <a:lnTo>
                  <a:pt x="1214" y="276"/>
                </a:lnTo>
                <a:lnTo>
                  <a:pt x="1210" y="274"/>
                </a:lnTo>
                <a:lnTo>
                  <a:pt x="1205" y="272"/>
                </a:lnTo>
                <a:lnTo>
                  <a:pt x="1200" y="268"/>
                </a:lnTo>
                <a:lnTo>
                  <a:pt x="1182" y="288"/>
                </a:lnTo>
                <a:lnTo>
                  <a:pt x="1155" y="260"/>
                </a:lnTo>
                <a:lnTo>
                  <a:pt x="1104" y="260"/>
                </a:lnTo>
                <a:lnTo>
                  <a:pt x="1108" y="260"/>
                </a:lnTo>
                <a:lnTo>
                  <a:pt x="1111" y="258"/>
                </a:lnTo>
                <a:lnTo>
                  <a:pt x="1117" y="256"/>
                </a:lnTo>
                <a:lnTo>
                  <a:pt x="1122" y="254"/>
                </a:lnTo>
                <a:lnTo>
                  <a:pt x="1127" y="253"/>
                </a:lnTo>
                <a:lnTo>
                  <a:pt x="1134" y="251"/>
                </a:lnTo>
                <a:lnTo>
                  <a:pt x="1140" y="251"/>
                </a:lnTo>
                <a:lnTo>
                  <a:pt x="1147" y="251"/>
                </a:lnTo>
                <a:lnTo>
                  <a:pt x="1150" y="244"/>
                </a:lnTo>
                <a:lnTo>
                  <a:pt x="1154" y="237"/>
                </a:lnTo>
                <a:lnTo>
                  <a:pt x="1157" y="230"/>
                </a:lnTo>
                <a:lnTo>
                  <a:pt x="1161" y="222"/>
                </a:lnTo>
                <a:lnTo>
                  <a:pt x="1166" y="215"/>
                </a:lnTo>
                <a:lnTo>
                  <a:pt x="1170" y="208"/>
                </a:lnTo>
                <a:lnTo>
                  <a:pt x="1175" y="201"/>
                </a:lnTo>
                <a:lnTo>
                  <a:pt x="1182" y="194"/>
                </a:lnTo>
                <a:lnTo>
                  <a:pt x="1177" y="187"/>
                </a:lnTo>
                <a:lnTo>
                  <a:pt x="1168" y="182"/>
                </a:lnTo>
                <a:lnTo>
                  <a:pt x="1157" y="178"/>
                </a:lnTo>
                <a:lnTo>
                  <a:pt x="1147" y="175"/>
                </a:lnTo>
                <a:lnTo>
                  <a:pt x="1134" y="173"/>
                </a:lnTo>
                <a:lnTo>
                  <a:pt x="1122" y="173"/>
                </a:lnTo>
                <a:lnTo>
                  <a:pt x="1111" y="173"/>
                </a:lnTo>
                <a:lnTo>
                  <a:pt x="1104" y="177"/>
                </a:lnTo>
                <a:lnTo>
                  <a:pt x="1104" y="175"/>
                </a:lnTo>
                <a:lnTo>
                  <a:pt x="1101" y="173"/>
                </a:lnTo>
                <a:lnTo>
                  <a:pt x="1099" y="169"/>
                </a:lnTo>
                <a:lnTo>
                  <a:pt x="1094" y="168"/>
                </a:lnTo>
                <a:lnTo>
                  <a:pt x="1090" y="164"/>
                </a:lnTo>
                <a:lnTo>
                  <a:pt x="1087" y="161"/>
                </a:lnTo>
                <a:lnTo>
                  <a:pt x="1081" y="159"/>
                </a:lnTo>
                <a:lnTo>
                  <a:pt x="1078" y="157"/>
                </a:lnTo>
                <a:lnTo>
                  <a:pt x="1085" y="152"/>
                </a:lnTo>
                <a:lnTo>
                  <a:pt x="1092" y="147"/>
                </a:lnTo>
                <a:lnTo>
                  <a:pt x="1097" y="143"/>
                </a:lnTo>
                <a:lnTo>
                  <a:pt x="1104" y="139"/>
                </a:lnTo>
                <a:lnTo>
                  <a:pt x="1110" y="138"/>
                </a:lnTo>
                <a:lnTo>
                  <a:pt x="1113" y="138"/>
                </a:lnTo>
                <a:lnTo>
                  <a:pt x="1115" y="138"/>
                </a:lnTo>
                <a:lnTo>
                  <a:pt x="1117" y="138"/>
                </a:lnTo>
                <a:close/>
                <a:moveTo>
                  <a:pt x="1131" y="102"/>
                </a:moveTo>
                <a:lnTo>
                  <a:pt x="1134" y="102"/>
                </a:lnTo>
                <a:lnTo>
                  <a:pt x="1138" y="104"/>
                </a:lnTo>
                <a:lnTo>
                  <a:pt x="1143" y="106"/>
                </a:lnTo>
                <a:lnTo>
                  <a:pt x="1147" y="108"/>
                </a:lnTo>
                <a:lnTo>
                  <a:pt x="1152" y="108"/>
                </a:lnTo>
                <a:lnTo>
                  <a:pt x="1157" y="109"/>
                </a:lnTo>
                <a:lnTo>
                  <a:pt x="1161" y="111"/>
                </a:lnTo>
                <a:lnTo>
                  <a:pt x="1164" y="111"/>
                </a:lnTo>
                <a:lnTo>
                  <a:pt x="1171" y="108"/>
                </a:lnTo>
                <a:lnTo>
                  <a:pt x="1180" y="106"/>
                </a:lnTo>
                <a:lnTo>
                  <a:pt x="1189" y="104"/>
                </a:lnTo>
                <a:lnTo>
                  <a:pt x="1200" y="101"/>
                </a:lnTo>
                <a:lnTo>
                  <a:pt x="1208" y="99"/>
                </a:lnTo>
                <a:lnTo>
                  <a:pt x="1219" y="95"/>
                </a:lnTo>
                <a:lnTo>
                  <a:pt x="1228" y="90"/>
                </a:lnTo>
                <a:lnTo>
                  <a:pt x="1235" y="85"/>
                </a:lnTo>
                <a:lnTo>
                  <a:pt x="1238" y="85"/>
                </a:lnTo>
                <a:lnTo>
                  <a:pt x="1240" y="86"/>
                </a:lnTo>
                <a:lnTo>
                  <a:pt x="1244" y="86"/>
                </a:lnTo>
                <a:lnTo>
                  <a:pt x="1247" y="88"/>
                </a:lnTo>
                <a:lnTo>
                  <a:pt x="1251" y="90"/>
                </a:lnTo>
                <a:lnTo>
                  <a:pt x="1254" y="92"/>
                </a:lnTo>
                <a:lnTo>
                  <a:pt x="1258" y="93"/>
                </a:lnTo>
                <a:lnTo>
                  <a:pt x="1260" y="93"/>
                </a:lnTo>
                <a:lnTo>
                  <a:pt x="1286" y="65"/>
                </a:lnTo>
                <a:lnTo>
                  <a:pt x="1302" y="65"/>
                </a:lnTo>
                <a:lnTo>
                  <a:pt x="1313" y="62"/>
                </a:lnTo>
                <a:lnTo>
                  <a:pt x="1323" y="58"/>
                </a:lnTo>
                <a:lnTo>
                  <a:pt x="1332" y="53"/>
                </a:lnTo>
                <a:lnTo>
                  <a:pt x="1341" y="46"/>
                </a:lnTo>
                <a:lnTo>
                  <a:pt x="1348" y="37"/>
                </a:lnTo>
                <a:lnTo>
                  <a:pt x="1357" y="28"/>
                </a:lnTo>
                <a:lnTo>
                  <a:pt x="1366" y="17"/>
                </a:lnTo>
                <a:lnTo>
                  <a:pt x="1371" y="21"/>
                </a:lnTo>
                <a:lnTo>
                  <a:pt x="1378" y="21"/>
                </a:lnTo>
                <a:lnTo>
                  <a:pt x="1385" y="19"/>
                </a:lnTo>
                <a:lnTo>
                  <a:pt x="1392" y="16"/>
                </a:lnTo>
                <a:lnTo>
                  <a:pt x="1399" y="14"/>
                </a:lnTo>
                <a:lnTo>
                  <a:pt x="1408" y="10"/>
                </a:lnTo>
                <a:lnTo>
                  <a:pt x="1417" y="9"/>
                </a:lnTo>
                <a:lnTo>
                  <a:pt x="1426" y="7"/>
                </a:lnTo>
                <a:lnTo>
                  <a:pt x="1424" y="7"/>
                </a:lnTo>
                <a:lnTo>
                  <a:pt x="1422" y="5"/>
                </a:lnTo>
                <a:lnTo>
                  <a:pt x="1420" y="3"/>
                </a:lnTo>
                <a:lnTo>
                  <a:pt x="1417" y="3"/>
                </a:lnTo>
                <a:lnTo>
                  <a:pt x="1415" y="2"/>
                </a:lnTo>
                <a:lnTo>
                  <a:pt x="1412" y="0"/>
                </a:lnTo>
                <a:lnTo>
                  <a:pt x="1408" y="0"/>
                </a:lnTo>
                <a:lnTo>
                  <a:pt x="1403" y="3"/>
                </a:lnTo>
                <a:lnTo>
                  <a:pt x="1399" y="5"/>
                </a:lnTo>
                <a:lnTo>
                  <a:pt x="1397" y="5"/>
                </a:lnTo>
                <a:lnTo>
                  <a:pt x="1396" y="5"/>
                </a:lnTo>
                <a:lnTo>
                  <a:pt x="1394" y="5"/>
                </a:lnTo>
                <a:lnTo>
                  <a:pt x="1390" y="5"/>
                </a:lnTo>
                <a:lnTo>
                  <a:pt x="1387" y="7"/>
                </a:lnTo>
                <a:lnTo>
                  <a:pt x="1382" y="10"/>
                </a:lnTo>
                <a:lnTo>
                  <a:pt x="1376" y="7"/>
                </a:lnTo>
                <a:lnTo>
                  <a:pt x="1369" y="5"/>
                </a:lnTo>
                <a:lnTo>
                  <a:pt x="1362" y="3"/>
                </a:lnTo>
                <a:lnTo>
                  <a:pt x="1357" y="3"/>
                </a:lnTo>
                <a:lnTo>
                  <a:pt x="1350" y="3"/>
                </a:lnTo>
                <a:lnTo>
                  <a:pt x="1343" y="5"/>
                </a:lnTo>
                <a:lnTo>
                  <a:pt x="1337" y="7"/>
                </a:lnTo>
                <a:lnTo>
                  <a:pt x="1330" y="10"/>
                </a:lnTo>
                <a:lnTo>
                  <a:pt x="1318" y="7"/>
                </a:lnTo>
                <a:lnTo>
                  <a:pt x="1304" y="7"/>
                </a:lnTo>
                <a:lnTo>
                  <a:pt x="1286" y="9"/>
                </a:lnTo>
                <a:lnTo>
                  <a:pt x="1269" y="10"/>
                </a:lnTo>
                <a:lnTo>
                  <a:pt x="1249" y="14"/>
                </a:lnTo>
                <a:lnTo>
                  <a:pt x="1231" y="16"/>
                </a:lnTo>
                <a:lnTo>
                  <a:pt x="1214" y="19"/>
                </a:lnTo>
                <a:lnTo>
                  <a:pt x="1200" y="19"/>
                </a:lnTo>
                <a:lnTo>
                  <a:pt x="1203" y="23"/>
                </a:lnTo>
                <a:lnTo>
                  <a:pt x="1208" y="28"/>
                </a:lnTo>
                <a:lnTo>
                  <a:pt x="1214" y="33"/>
                </a:lnTo>
                <a:lnTo>
                  <a:pt x="1221" y="37"/>
                </a:lnTo>
                <a:lnTo>
                  <a:pt x="1228" y="42"/>
                </a:lnTo>
                <a:lnTo>
                  <a:pt x="1233" y="48"/>
                </a:lnTo>
                <a:lnTo>
                  <a:pt x="1238" y="53"/>
                </a:lnTo>
                <a:lnTo>
                  <a:pt x="1244" y="56"/>
                </a:lnTo>
                <a:lnTo>
                  <a:pt x="1233" y="62"/>
                </a:lnTo>
                <a:lnTo>
                  <a:pt x="1221" y="67"/>
                </a:lnTo>
                <a:lnTo>
                  <a:pt x="1210" y="76"/>
                </a:lnTo>
                <a:lnTo>
                  <a:pt x="1196" y="83"/>
                </a:lnTo>
                <a:lnTo>
                  <a:pt x="1182" y="90"/>
                </a:lnTo>
                <a:lnTo>
                  <a:pt x="1166" y="97"/>
                </a:lnTo>
                <a:lnTo>
                  <a:pt x="1148" y="101"/>
                </a:lnTo>
                <a:lnTo>
                  <a:pt x="1131" y="102"/>
                </a:lnTo>
                <a:close/>
                <a:moveTo>
                  <a:pt x="947" y="148"/>
                </a:moveTo>
                <a:lnTo>
                  <a:pt x="942" y="148"/>
                </a:lnTo>
                <a:lnTo>
                  <a:pt x="935" y="148"/>
                </a:lnTo>
                <a:lnTo>
                  <a:pt x="928" y="148"/>
                </a:lnTo>
                <a:lnTo>
                  <a:pt x="922" y="148"/>
                </a:lnTo>
                <a:lnTo>
                  <a:pt x="915" y="147"/>
                </a:lnTo>
                <a:lnTo>
                  <a:pt x="908" y="145"/>
                </a:lnTo>
                <a:lnTo>
                  <a:pt x="903" y="143"/>
                </a:lnTo>
                <a:lnTo>
                  <a:pt x="896" y="139"/>
                </a:lnTo>
                <a:lnTo>
                  <a:pt x="892" y="139"/>
                </a:lnTo>
                <a:lnTo>
                  <a:pt x="889" y="141"/>
                </a:lnTo>
                <a:lnTo>
                  <a:pt x="885" y="143"/>
                </a:lnTo>
                <a:lnTo>
                  <a:pt x="883" y="145"/>
                </a:lnTo>
                <a:lnTo>
                  <a:pt x="880" y="147"/>
                </a:lnTo>
                <a:lnTo>
                  <a:pt x="876" y="147"/>
                </a:lnTo>
                <a:lnTo>
                  <a:pt x="873" y="148"/>
                </a:lnTo>
                <a:lnTo>
                  <a:pt x="869" y="148"/>
                </a:lnTo>
                <a:lnTo>
                  <a:pt x="852" y="131"/>
                </a:lnTo>
                <a:lnTo>
                  <a:pt x="848" y="131"/>
                </a:lnTo>
                <a:lnTo>
                  <a:pt x="846" y="132"/>
                </a:lnTo>
                <a:lnTo>
                  <a:pt x="843" y="134"/>
                </a:lnTo>
                <a:lnTo>
                  <a:pt x="839" y="136"/>
                </a:lnTo>
                <a:lnTo>
                  <a:pt x="836" y="136"/>
                </a:lnTo>
                <a:lnTo>
                  <a:pt x="832" y="138"/>
                </a:lnTo>
                <a:lnTo>
                  <a:pt x="829" y="139"/>
                </a:lnTo>
                <a:lnTo>
                  <a:pt x="825" y="139"/>
                </a:lnTo>
                <a:lnTo>
                  <a:pt x="809" y="122"/>
                </a:lnTo>
                <a:lnTo>
                  <a:pt x="792" y="122"/>
                </a:lnTo>
                <a:lnTo>
                  <a:pt x="788" y="124"/>
                </a:lnTo>
                <a:lnTo>
                  <a:pt x="783" y="127"/>
                </a:lnTo>
                <a:lnTo>
                  <a:pt x="779" y="134"/>
                </a:lnTo>
                <a:lnTo>
                  <a:pt x="776" y="141"/>
                </a:lnTo>
                <a:lnTo>
                  <a:pt x="770" y="148"/>
                </a:lnTo>
                <a:lnTo>
                  <a:pt x="769" y="155"/>
                </a:lnTo>
                <a:lnTo>
                  <a:pt x="767" y="162"/>
                </a:lnTo>
                <a:lnTo>
                  <a:pt x="765" y="168"/>
                </a:lnTo>
                <a:lnTo>
                  <a:pt x="772" y="166"/>
                </a:lnTo>
                <a:lnTo>
                  <a:pt x="778" y="166"/>
                </a:lnTo>
                <a:lnTo>
                  <a:pt x="781" y="164"/>
                </a:lnTo>
                <a:lnTo>
                  <a:pt x="786" y="161"/>
                </a:lnTo>
                <a:lnTo>
                  <a:pt x="790" y="159"/>
                </a:lnTo>
                <a:lnTo>
                  <a:pt x="793" y="155"/>
                </a:lnTo>
                <a:lnTo>
                  <a:pt x="797" y="152"/>
                </a:lnTo>
                <a:lnTo>
                  <a:pt x="800" y="148"/>
                </a:lnTo>
                <a:lnTo>
                  <a:pt x="852" y="148"/>
                </a:lnTo>
                <a:lnTo>
                  <a:pt x="846" y="150"/>
                </a:lnTo>
                <a:lnTo>
                  <a:pt x="841" y="150"/>
                </a:lnTo>
                <a:lnTo>
                  <a:pt x="836" y="152"/>
                </a:lnTo>
                <a:lnTo>
                  <a:pt x="834" y="155"/>
                </a:lnTo>
                <a:lnTo>
                  <a:pt x="832" y="159"/>
                </a:lnTo>
                <a:lnTo>
                  <a:pt x="831" y="164"/>
                </a:lnTo>
                <a:lnTo>
                  <a:pt x="832" y="169"/>
                </a:lnTo>
                <a:lnTo>
                  <a:pt x="834" y="177"/>
                </a:lnTo>
                <a:lnTo>
                  <a:pt x="831" y="177"/>
                </a:lnTo>
                <a:lnTo>
                  <a:pt x="829" y="178"/>
                </a:lnTo>
                <a:lnTo>
                  <a:pt x="825" y="178"/>
                </a:lnTo>
                <a:lnTo>
                  <a:pt x="822" y="180"/>
                </a:lnTo>
                <a:lnTo>
                  <a:pt x="818" y="182"/>
                </a:lnTo>
                <a:lnTo>
                  <a:pt x="815" y="184"/>
                </a:lnTo>
                <a:lnTo>
                  <a:pt x="813" y="185"/>
                </a:lnTo>
                <a:lnTo>
                  <a:pt x="809" y="185"/>
                </a:lnTo>
                <a:lnTo>
                  <a:pt x="825" y="191"/>
                </a:lnTo>
                <a:lnTo>
                  <a:pt x="845" y="194"/>
                </a:lnTo>
                <a:lnTo>
                  <a:pt x="862" y="196"/>
                </a:lnTo>
                <a:lnTo>
                  <a:pt x="882" y="194"/>
                </a:lnTo>
                <a:lnTo>
                  <a:pt x="891" y="192"/>
                </a:lnTo>
                <a:lnTo>
                  <a:pt x="899" y="189"/>
                </a:lnTo>
                <a:lnTo>
                  <a:pt x="908" y="185"/>
                </a:lnTo>
                <a:lnTo>
                  <a:pt x="917" y="180"/>
                </a:lnTo>
                <a:lnTo>
                  <a:pt x="926" y="175"/>
                </a:lnTo>
                <a:lnTo>
                  <a:pt x="933" y="168"/>
                </a:lnTo>
                <a:lnTo>
                  <a:pt x="942" y="159"/>
                </a:lnTo>
                <a:lnTo>
                  <a:pt x="947" y="148"/>
                </a:lnTo>
                <a:close/>
                <a:moveTo>
                  <a:pt x="1161" y="71"/>
                </a:moveTo>
                <a:lnTo>
                  <a:pt x="1150" y="71"/>
                </a:lnTo>
                <a:lnTo>
                  <a:pt x="1141" y="71"/>
                </a:lnTo>
                <a:lnTo>
                  <a:pt x="1133" y="71"/>
                </a:lnTo>
                <a:lnTo>
                  <a:pt x="1122" y="71"/>
                </a:lnTo>
                <a:lnTo>
                  <a:pt x="1113" y="72"/>
                </a:lnTo>
                <a:lnTo>
                  <a:pt x="1106" y="74"/>
                </a:lnTo>
                <a:lnTo>
                  <a:pt x="1099" y="76"/>
                </a:lnTo>
                <a:lnTo>
                  <a:pt x="1092" y="79"/>
                </a:lnTo>
                <a:lnTo>
                  <a:pt x="1088" y="76"/>
                </a:lnTo>
                <a:lnTo>
                  <a:pt x="1085" y="72"/>
                </a:lnTo>
                <a:lnTo>
                  <a:pt x="1081" y="69"/>
                </a:lnTo>
                <a:lnTo>
                  <a:pt x="1078" y="67"/>
                </a:lnTo>
                <a:lnTo>
                  <a:pt x="1072" y="65"/>
                </a:lnTo>
                <a:lnTo>
                  <a:pt x="1069" y="63"/>
                </a:lnTo>
                <a:lnTo>
                  <a:pt x="1064" y="62"/>
                </a:lnTo>
                <a:lnTo>
                  <a:pt x="1057" y="62"/>
                </a:lnTo>
                <a:lnTo>
                  <a:pt x="1057" y="58"/>
                </a:lnTo>
                <a:lnTo>
                  <a:pt x="1057" y="55"/>
                </a:lnTo>
                <a:lnTo>
                  <a:pt x="1058" y="51"/>
                </a:lnTo>
                <a:lnTo>
                  <a:pt x="1058" y="48"/>
                </a:lnTo>
                <a:lnTo>
                  <a:pt x="1058" y="46"/>
                </a:lnTo>
                <a:lnTo>
                  <a:pt x="1058" y="42"/>
                </a:lnTo>
                <a:lnTo>
                  <a:pt x="1058" y="39"/>
                </a:lnTo>
                <a:lnTo>
                  <a:pt x="1058" y="35"/>
                </a:lnTo>
                <a:lnTo>
                  <a:pt x="1048" y="16"/>
                </a:lnTo>
                <a:lnTo>
                  <a:pt x="1051" y="17"/>
                </a:lnTo>
                <a:lnTo>
                  <a:pt x="1058" y="23"/>
                </a:lnTo>
                <a:lnTo>
                  <a:pt x="1065" y="32"/>
                </a:lnTo>
                <a:lnTo>
                  <a:pt x="1072" y="42"/>
                </a:lnTo>
                <a:lnTo>
                  <a:pt x="1080" y="53"/>
                </a:lnTo>
                <a:lnTo>
                  <a:pt x="1087" y="62"/>
                </a:lnTo>
                <a:lnTo>
                  <a:pt x="1090" y="67"/>
                </a:lnTo>
                <a:lnTo>
                  <a:pt x="1092" y="71"/>
                </a:lnTo>
                <a:lnTo>
                  <a:pt x="1101" y="69"/>
                </a:lnTo>
                <a:lnTo>
                  <a:pt x="1110" y="69"/>
                </a:lnTo>
                <a:lnTo>
                  <a:pt x="1118" y="67"/>
                </a:lnTo>
                <a:lnTo>
                  <a:pt x="1125" y="67"/>
                </a:lnTo>
                <a:lnTo>
                  <a:pt x="1134" y="65"/>
                </a:lnTo>
                <a:lnTo>
                  <a:pt x="1143" y="67"/>
                </a:lnTo>
                <a:lnTo>
                  <a:pt x="1152" y="67"/>
                </a:lnTo>
                <a:lnTo>
                  <a:pt x="1161" y="71"/>
                </a:lnTo>
                <a:close/>
                <a:moveTo>
                  <a:pt x="956" y="131"/>
                </a:moveTo>
                <a:lnTo>
                  <a:pt x="959" y="118"/>
                </a:lnTo>
                <a:lnTo>
                  <a:pt x="961" y="111"/>
                </a:lnTo>
                <a:lnTo>
                  <a:pt x="961" y="106"/>
                </a:lnTo>
                <a:lnTo>
                  <a:pt x="959" y="104"/>
                </a:lnTo>
                <a:lnTo>
                  <a:pt x="958" y="106"/>
                </a:lnTo>
                <a:lnTo>
                  <a:pt x="954" y="109"/>
                </a:lnTo>
                <a:lnTo>
                  <a:pt x="947" y="115"/>
                </a:lnTo>
                <a:lnTo>
                  <a:pt x="938" y="120"/>
                </a:lnTo>
                <a:lnTo>
                  <a:pt x="933" y="115"/>
                </a:lnTo>
                <a:lnTo>
                  <a:pt x="926" y="109"/>
                </a:lnTo>
                <a:lnTo>
                  <a:pt x="921" y="106"/>
                </a:lnTo>
                <a:lnTo>
                  <a:pt x="915" y="102"/>
                </a:lnTo>
                <a:lnTo>
                  <a:pt x="910" y="99"/>
                </a:lnTo>
                <a:lnTo>
                  <a:pt x="906" y="95"/>
                </a:lnTo>
                <a:lnTo>
                  <a:pt x="905" y="90"/>
                </a:lnTo>
                <a:lnTo>
                  <a:pt x="903" y="83"/>
                </a:lnTo>
                <a:lnTo>
                  <a:pt x="894" y="85"/>
                </a:lnTo>
                <a:lnTo>
                  <a:pt x="887" y="85"/>
                </a:lnTo>
                <a:lnTo>
                  <a:pt x="880" y="86"/>
                </a:lnTo>
                <a:lnTo>
                  <a:pt x="875" y="86"/>
                </a:lnTo>
                <a:lnTo>
                  <a:pt x="869" y="88"/>
                </a:lnTo>
                <a:lnTo>
                  <a:pt x="864" y="88"/>
                </a:lnTo>
                <a:lnTo>
                  <a:pt x="859" y="86"/>
                </a:lnTo>
                <a:lnTo>
                  <a:pt x="852" y="83"/>
                </a:lnTo>
                <a:lnTo>
                  <a:pt x="846" y="86"/>
                </a:lnTo>
                <a:lnTo>
                  <a:pt x="839" y="90"/>
                </a:lnTo>
                <a:lnTo>
                  <a:pt x="834" y="92"/>
                </a:lnTo>
                <a:lnTo>
                  <a:pt x="829" y="95"/>
                </a:lnTo>
                <a:lnTo>
                  <a:pt x="823" y="99"/>
                </a:lnTo>
                <a:lnTo>
                  <a:pt x="820" y="104"/>
                </a:lnTo>
                <a:lnTo>
                  <a:pt x="818" y="111"/>
                </a:lnTo>
                <a:lnTo>
                  <a:pt x="816" y="120"/>
                </a:lnTo>
                <a:lnTo>
                  <a:pt x="823" y="116"/>
                </a:lnTo>
                <a:lnTo>
                  <a:pt x="832" y="115"/>
                </a:lnTo>
                <a:lnTo>
                  <a:pt x="843" y="111"/>
                </a:lnTo>
                <a:lnTo>
                  <a:pt x="852" y="108"/>
                </a:lnTo>
                <a:lnTo>
                  <a:pt x="862" y="106"/>
                </a:lnTo>
                <a:lnTo>
                  <a:pt x="871" y="104"/>
                </a:lnTo>
                <a:lnTo>
                  <a:pt x="880" y="102"/>
                </a:lnTo>
                <a:lnTo>
                  <a:pt x="887" y="102"/>
                </a:lnTo>
                <a:lnTo>
                  <a:pt x="869" y="120"/>
                </a:lnTo>
                <a:lnTo>
                  <a:pt x="876" y="122"/>
                </a:lnTo>
                <a:lnTo>
                  <a:pt x="883" y="122"/>
                </a:lnTo>
                <a:lnTo>
                  <a:pt x="892" y="124"/>
                </a:lnTo>
                <a:lnTo>
                  <a:pt x="899" y="125"/>
                </a:lnTo>
                <a:lnTo>
                  <a:pt x="908" y="127"/>
                </a:lnTo>
                <a:lnTo>
                  <a:pt x="915" y="129"/>
                </a:lnTo>
                <a:lnTo>
                  <a:pt x="922" y="129"/>
                </a:lnTo>
                <a:lnTo>
                  <a:pt x="929" y="131"/>
                </a:lnTo>
                <a:lnTo>
                  <a:pt x="956" y="131"/>
                </a:lnTo>
                <a:close/>
                <a:moveTo>
                  <a:pt x="1042" y="14"/>
                </a:moveTo>
                <a:lnTo>
                  <a:pt x="1034" y="17"/>
                </a:lnTo>
                <a:lnTo>
                  <a:pt x="1028" y="21"/>
                </a:lnTo>
                <a:lnTo>
                  <a:pt x="1023" y="23"/>
                </a:lnTo>
                <a:lnTo>
                  <a:pt x="1019" y="25"/>
                </a:lnTo>
                <a:lnTo>
                  <a:pt x="1016" y="26"/>
                </a:lnTo>
                <a:lnTo>
                  <a:pt x="1014" y="30"/>
                </a:lnTo>
                <a:lnTo>
                  <a:pt x="1011" y="35"/>
                </a:lnTo>
                <a:lnTo>
                  <a:pt x="1009" y="44"/>
                </a:lnTo>
                <a:lnTo>
                  <a:pt x="1000" y="44"/>
                </a:lnTo>
                <a:lnTo>
                  <a:pt x="993" y="46"/>
                </a:lnTo>
                <a:lnTo>
                  <a:pt x="984" y="48"/>
                </a:lnTo>
                <a:lnTo>
                  <a:pt x="975" y="51"/>
                </a:lnTo>
                <a:lnTo>
                  <a:pt x="968" y="51"/>
                </a:lnTo>
                <a:lnTo>
                  <a:pt x="963" y="51"/>
                </a:lnTo>
                <a:lnTo>
                  <a:pt x="961" y="49"/>
                </a:lnTo>
                <a:lnTo>
                  <a:pt x="959" y="48"/>
                </a:lnTo>
                <a:lnTo>
                  <a:pt x="958" y="46"/>
                </a:lnTo>
                <a:lnTo>
                  <a:pt x="958" y="42"/>
                </a:lnTo>
                <a:lnTo>
                  <a:pt x="949" y="48"/>
                </a:lnTo>
                <a:lnTo>
                  <a:pt x="942" y="53"/>
                </a:lnTo>
                <a:lnTo>
                  <a:pt x="935" y="58"/>
                </a:lnTo>
                <a:lnTo>
                  <a:pt x="929" y="63"/>
                </a:lnTo>
                <a:lnTo>
                  <a:pt x="924" y="67"/>
                </a:lnTo>
                <a:lnTo>
                  <a:pt x="919" y="72"/>
                </a:lnTo>
                <a:lnTo>
                  <a:pt x="914" y="76"/>
                </a:lnTo>
                <a:lnTo>
                  <a:pt x="908" y="79"/>
                </a:lnTo>
                <a:lnTo>
                  <a:pt x="914" y="55"/>
                </a:lnTo>
                <a:lnTo>
                  <a:pt x="921" y="51"/>
                </a:lnTo>
                <a:lnTo>
                  <a:pt x="926" y="48"/>
                </a:lnTo>
                <a:lnTo>
                  <a:pt x="933" y="42"/>
                </a:lnTo>
                <a:lnTo>
                  <a:pt x="938" y="37"/>
                </a:lnTo>
                <a:lnTo>
                  <a:pt x="945" y="30"/>
                </a:lnTo>
                <a:lnTo>
                  <a:pt x="952" y="25"/>
                </a:lnTo>
                <a:lnTo>
                  <a:pt x="958" y="21"/>
                </a:lnTo>
                <a:lnTo>
                  <a:pt x="963" y="17"/>
                </a:lnTo>
                <a:lnTo>
                  <a:pt x="967" y="19"/>
                </a:lnTo>
                <a:lnTo>
                  <a:pt x="968" y="21"/>
                </a:lnTo>
                <a:lnTo>
                  <a:pt x="972" y="25"/>
                </a:lnTo>
                <a:lnTo>
                  <a:pt x="974" y="26"/>
                </a:lnTo>
                <a:lnTo>
                  <a:pt x="977" y="28"/>
                </a:lnTo>
                <a:lnTo>
                  <a:pt x="981" y="32"/>
                </a:lnTo>
                <a:lnTo>
                  <a:pt x="982" y="33"/>
                </a:lnTo>
                <a:lnTo>
                  <a:pt x="984" y="37"/>
                </a:lnTo>
                <a:lnTo>
                  <a:pt x="989" y="33"/>
                </a:lnTo>
                <a:lnTo>
                  <a:pt x="995" y="30"/>
                </a:lnTo>
                <a:lnTo>
                  <a:pt x="998" y="26"/>
                </a:lnTo>
                <a:lnTo>
                  <a:pt x="1002" y="21"/>
                </a:lnTo>
                <a:lnTo>
                  <a:pt x="1005" y="17"/>
                </a:lnTo>
                <a:lnTo>
                  <a:pt x="1009" y="14"/>
                </a:lnTo>
                <a:lnTo>
                  <a:pt x="1012" y="10"/>
                </a:lnTo>
                <a:lnTo>
                  <a:pt x="1018" y="7"/>
                </a:lnTo>
                <a:lnTo>
                  <a:pt x="1019" y="10"/>
                </a:lnTo>
                <a:lnTo>
                  <a:pt x="1023" y="12"/>
                </a:lnTo>
                <a:lnTo>
                  <a:pt x="1025" y="14"/>
                </a:lnTo>
                <a:lnTo>
                  <a:pt x="1028" y="14"/>
                </a:lnTo>
                <a:lnTo>
                  <a:pt x="1032" y="16"/>
                </a:lnTo>
                <a:lnTo>
                  <a:pt x="1035" y="16"/>
                </a:lnTo>
                <a:lnTo>
                  <a:pt x="1039" y="16"/>
                </a:lnTo>
                <a:lnTo>
                  <a:pt x="1042" y="14"/>
                </a:lnTo>
                <a:close/>
                <a:moveTo>
                  <a:pt x="1042" y="122"/>
                </a:moveTo>
                <a:lnTo>
                  <a:pt x="1042" y="131"/>
                </a:lnTo>
                <a:lnTo>
                  <a:pt x="1042" y="139"/>
                </a:lnTo>
                <a:lnTo>
                  <a:pt x="1042" y="148"/>
                </a:lnTo>
                <a:lnTo>
                  <a:pt x="1042" y="155"/>
                </a:lnTo>
                <a:lnTo>
                  <a:pt x="1046" y="161"/>
                </a:lnTo>
                <a:lnTo>
                  <a:pt x="1051" y="164"/>
                </a:lnTo>
                <a:lnTo>
                  <a:pt x="1058" y="168"/>
                </a:lnTo>
                <a:lnTo>
                  <a:pt x="1069" y="168"/>
                </a:lnTo>
                <a:lnTo>
                  <a:pt x="1069" y="161"/>
                </a:lnTo>
                <a:lnTo>
                  <a:pt x="1067" y="155"/>
                </a:lnTo>
                <a:lnTo>
                  <a:pt x="1065" y="150"/>
                </a:lnTo>
                <a:lnTo>
                  <a:pt x="1062" y="145"/>
                </a:lnTo>
                <a:lnTo>
                  <a:pt x="1058" y="139"/>
                </a:lnTo>
                <a:lnTo>
                  <a:pt x="1055" y="134"/>
                </a:lnTo>
                <a:lnTo>
                  <a:pt x="1050" y="127"/>
                </a:lnTo>
                <a:lnTo>
                  <a:pt x="1042" y="122"/>
                </a:lnTo>
                <a:close/>
                <a:moveTo>
                  <a:pt x="1012" y="78"/>
                </a:moveTo>
                <a:lnTo>
                  <a:pt x="1002" y="81"/>
                </a:lnTo>
                <a:lnTo>
                  <a:pt x="995" y="85"/>
                </a:lnTo>
                <a:lnTo>
                  <a:pt x="991" y="86"/>
                </a:lnTo>
                <a:lnTo>
                  <a:pt x="991" y="88"/>
                </a:lnTo>
                <a:lnTo>
                  <a:pt x="991" y="90"/>
                </a:lnTo>
                <a:lnTo>
                  <a:pt x="993" y="95"/>
                </a:lnTo>
                <a:lnTo>
                  <a:pt x="995" y="102"/>
                </a:lnTo>
                <a:lnTo>
                  <a:pt x="995" y="113"/>
                </a:lnTo>
                <a:lnTo>
                  <a:pt x="1002" y="113"/>
                </a:lnTo>
                <a:lnTo>
                  <a:pt x="1007" y="111"/>
                </a:lnTo>
                <a:lnTo>
                  <a:pt x="1011" y="109"/>
                </a:lnTo>
                <a:lnTo>
                  <a:pt x="1014" y="108"/>
                </a:lnTo>
                <a:lnTo>
                  <a:pt x="1019" y="104"/>
                </a:lnTo>
                <a:lnTo>
                  <a:pt x="1023" y="102"/>
                </a:lnTo>
                <a:lnTo>
                  <a:pt x="1025" y="99"/>
                </a:lnTo>
                <a:lnTo>
                  <a:pt x="1028" y="95"/>
                </a:lnTo>
                <a:lnTo>
                  <a:pt x="1025" y="92"/>
                </a:lnTo>
                <a:lnTo>
                  <a:pt x="1023" y="88"/>
                </a:lnTo>
                <a:lnTo>
                  <a:pt x="1019" y="85"/>
                </a:lnTo>
                <a:lnTo>
                  <a:pt x="1018" y="83"/>
                </a:lnTo>
                <a:lnTo>
                  <a:pt x="1014" y="79"/>
                </a:lnTo>
                <a:lnTo>
                  <a:pt x="1014" y="78"/>
                </a:lnTo>
                <a:lnTo>
                  <a:pt x="1012" y="78"/>
                </a:lnTo>
                <a:close/>
                <a:moveTo>
                  <a:pt x="894" y="800"/>
                </a:moveTo>
                <a:lnTo>
                  <a:pt x="887" y="802"/>
                </a:lnTo>
                <a:lnTo>
                  <a:pt x="880" y="806"/>
                </a:lnTo>
                <a:lnTo>
                  <a:pt x="875" y="807"/>
                </a:lnTo>
                <a:lnTo>
                  <a:pt x="873" y="811"/>
                </a:lnTo>
                <a:lnTo>
                  <a:pt x="871" y="816"/>
                </a:lnTo>
                <a:lnTo>
                  <a:pt x="869" y="823"/>
                </a:lnTo>
                <a:lnTo>
                  <a:pt x="869" y="834"/>
                </a:lnTo>
                <a:lnTo>
                  <a:pt x="869" y="846"/>
                </a:lnTo>
                <a:lnTo>
                  <a:pt x="878" y="846"/>
                </a:lnTo>
                <a:lnTo>
                  <a:pt x="885" y="845"/>
                </a:lnTo>
                <a:lnTo>
                  <a:pt x="892" y="843"/>
                </a:lnTo>
                <a:lnTo>
                  <a:pt x="898" y="843"/>
                </a:lnTo>
                <a:lnTo>
                  <a:pt x="903" y="841"/>
                </a:lnTo>
                <a:lnTo>
                  <a:pt x="908" y="843"/>
                </a:lnTo>
                <a:lnTo>
                  <a:pt x="914" y="843"/>
                </a:lnTo>
                <a:lnTo>
                  <a:pt x="921" y="846"/>
                </a:lnTo>
                <a:lnTo>
                  <a:pt x="938" y="827"/>
                </a:lnTo>
                <a:lnTo>
                  <a:pt x="921" y="807"/>
                </a:lnTo>
                <a:lnTo>
                  <a:pt x="894" y="800"/>
                </a:lnTo>
                <a:close/>
                <a:moveTo>
                  <a:pt x="843" y="809"/>
                </a:moveTo>
                <a:lnTo>
                  <a:pt x="831" y="809"/>
                </a:lnTo>
                <a:lnTo>
                  <a:pt x="822" y="809"/>
                </a:lnTo>
                <a:lnTo>
                  <a:pt x="816" y="807"/>
                </a:lnTo>
                <a:lnTo>
                  <a:pt x="809" y="807"/>
                </a:lnTo>
                <a:lnTo>
                  <a:pt x="806" y="804"/>
                </a:lnTo>
                <a:lnTo>
                  <a:pt x="800" y="802"/>
                </a:lnTo>
                <a:lnTo>
                  <a:pt x="797" y="797"/>
                </a:lnTo>
                <a:lnTo>
                  <a:pt x="790" y="792"/>
                </a:lnTo>
                <a:lnTo>
                  <a:pt x="783" y="792"/>
                </a:lnTo>
                <a:lnTo>
                  <a:pt x="776" y="792"/>
                </a:lnTo>
                <a:lnTo>
                  <a:pt x="769" y="790"/>
                </a:lnTo>
                <a:lnTo>
                  <a:pt x="760" y="790"/>
                </a:lnTo>
                <a:lnTo>
                  <a:pt x="753" y="788"/>
                </a:lnTo>
                <a:lnTo>
                  <a:pt x="744" y="786"/>
                </a:lnTo>
                <a:lnTo>
                  <a:pt x="737" y="784"/>
                </a:lnTo>
                <a:lnTo>
                  <a:pt x="730" y="781"/>
                </a:lnTo>
                <a:lnTo>
                  <a:pt x="739" y="779"/>
                </a:lnTo>
                <a:lnTo>
                  <a:pt x="749" y="776"/>
                </a:lnTo>
                <a:lnTo>
                  <a:pt x="758" y="774"/>
                </a:lnTo>
                <a:lnTo>
                  <a:pt x="767" y="772"/>
                </a:lnTo>
                <a:lnTo>
                  <a:pt x="774" y="774"/>
                </a:lnTo>
                <a:lnTo>
                  <a:pt x="781" y="776"/>
                </a:lnTo>
                <a:lnTo>
                  <a:pt x="786" y="783"/>
                </a:lnTo>
                <a:lnTo>
                  <a:pt x="790" y="792"/>
                </a:lnTo>
                <a:lnTo>
                  <a:pt x="793" y="790"/>
                </a:lnTo>
                <a:lnTo>
                  <a:pt x="797" y="790"/>
                </a:lnTo>
                <a:lnTo>
                  <a:pt x="800" y="788"/>
                </a:lnTo>
                <a:lnTo>
                  <a:pt x="804" y="786"/>
                </a:lnTo>
                <a:lnTo>
                  <a:pt x="808" y="784"/>
                </a:lnTo>
                <a:lnTo>
                  <a:pt x="811" y="783"/>
                </a:lnTo>
                <a:lnTo>
                  <a:pt x="813" y="783"/>
                </a:lnTo>
                <a:lnTo>
                  <a:pt x="816" y="781"/>
                </a:lnTo>
                <a:lnTo>
                  <a:pt x="820" y="783"/>
                </a:lnTo>
                <a:lnTo>
                  <a:pt x="825" y="784"/>
                </a:lnTo>
                <a:lnTo>
                  <a:pt x="829" y="788"/>
                </a:lnTo>
                <a:lnTo>
                  <a:pt x="834" y="792"/>
                </a:lnTo>
                <a:lnTo>
                  <a:pt x="839" y="795"/>
                </a:lnTo>
                <a:lnTo>
                  <a:pt x="843" y="797"/>
                </a:lnTo>
                <a:lnTo>
                  <a:pt x="848" y="800"/>
                </a:lnTo>
                <a:lnTo>
                  <a:pt x="852" y="800"/>
                </a:lnTo>
                <a:lnTo>
                  <a:pt x="843" y="809"/>
                </a:lnTo>
                <a:close/>
                <a:moveTo>
                  <a:pt x="98" y="380"/>
                </a:moveTo>
                <a:lnTo>
                  <a:pt x="89" y="380"/>
                </a:lnTo>
                <a:lnTo>
                  <a:pt x="80" y="383"/>
                </a:lnTo>
                <a:lnTo>
                  <a:pt x="69" y="383"/>
                </a:lnTo>
                <a:lnTo>
                  <a:pt x="69" y="382"/>
                </a:lnTo>
                <a:lnTo>
                  <a:pt x="69" y="380"/>
                </a:lnTo>
                <a:lnTo>
                  <a:pt x="71" y="380"/>
                </a:lnTo>
                <a:lnTo>
                  <a:pt x="73" y="380"/>
                </a:lnTo>
                <a:lnTo>
                  <a:pt x="75" y="380"/>
                </a:lnTo>
                <a:lnTo>
                  <a:pt x="75" y="378"/>
                </a:lnTo>
                <a:lnTo>
                  <a:pt x="75" y="376"/>
                </a:lnTo>
                <a:lnTo>
                  <a:pt x="76" y="376"/>
                </a:lnTo>
                <a:lnTo>
                  <a:pt x="80" y="376"/>
                </a:lnTo>
                <a:lnTo>
                  <a:pt x="80" y="378"/>
                </a:lnTo>
                <a:lnTo>
                  <a:pt x="82" y="378"/>
                </a:lnTo>
                <a:lnTo>
                  <a:pt x="83" y="378"/>
                </a:lnTo>
                <a:lnTo>
                  <a:pt x="85" y="378"/>
                </a:lnTo>
                <a:lnTo>
                  <a:pt x="87" y="378"/>
                </a:lnTo>
                <a:lnTo>
                  <a:pt x="87" y="376"/>
                </a:lnTo>
                <a:lnTo>
                  <a:pt x="85" y="376"/>
                </a:lnTo>
                <a:lnTo>
                  <a:pt x="85" y="374"/>
                </a:lnTo>
                <a:lnTo>
                  <a:pt x="83" y="374"/>
                </a:lnTo>
                <a:lnTo>
                  <a:pt x="85" y="374"/>
                </a:lnTo>
                <a:lnTo>
                  <a:pt x="87" y="374"/>
                </a:lnTo>
                <a:lnTo>
                  <a:pt x="89" y="374"/>
                </a:lnTo>
                <a:lnTo>
                  <a:pt x="91" y="374"/>
                </a:lnTo>
                <a:lnTo>
                  <a:pt x="91" y="376"/>
                </a:lnTo>
                <a:lnTo>
                  <a:pt x="92" y="376"/>
                </a:lnTo>
                <a:lnTo>
                  <a:pt x="94" y="376"/>
                </a:lnTo>
                <a:lnTo>
                  <a:pt x="96" y="378"/>
                </a:lnTo>
                <a:lnTo>
                  <a:pt x="98" y="380"/>
                </a:lnTo>
                <a:close/>
                <a:moveTo>
                  <a:pt x="145" y="367"/>
                </a:moveTo>
                <a:lnTo>
                  <a:pt x="136" y="371"/>
                </a:lnTo>
                <a:lnTo>
                  <a:pt x="122" y="376"/>
                </a:lnTo>
                <a:lnTo>
                  <a:pt x="110" y="374"/>
                </a:lnTo>
                <a:lnTo>
                  <a:pt x="110" y="373"/>
                </a:lnTo>
                <a:lnTo>
                  <a:pt x="110" y="371"/>
                </a:lnTo>
                <a:lnTo>
                  <a:pt x="112" y="371"/>
                </a:lnTo>
                <a:lnTo>
                  <a:pt x="113" y="371"/>
                </a:lnTo>
                <a:lnTo>
                  <a:pt x="115" y="371"/>
                </a:lnTo>
                <a:lnTo>
                  <a:pt x="117" y="371"/>
                </a:lnTo>
                <a:lnTo>
                  <a:pt x="117" y="369"/>
                </a:lnTo>
                <a:lnTo>
                  <a:pt x="117" y="367"/>
                </a:lnTo>
                <a:lnTo>
                  <a:pt x="117" y="366"/>
                </a:lnTo>
                <a:lnTo>
                  <a:pt x="119" y="366"/>
                </a:lnTo>
                <a:lnTo>
                  <a:pt x="122" y="366"/>
                </a:lnTo>
                <a:lnTo>
                  <a:pt x="124" y="366"/>
                </a:lnTo>
                <a:lnTo>
                  <a:pt x="124" y="367"/>
                </a:lnTo>
                <a:lnTo>
                  <a:pt x="126" y="367"/>
                </a:lnTo>
                <a:lnTo>
                  <a:pt x="128" y="367"/>
                </a:lnTo>
                <a:lnTo>
                  <a:pt x="129" y="366"/>
                </a:lnTo>
                <a:lnTo>
                  <a:pt x="131" y="367"/>
                </a:lnTo>
                <a:lnTo>
                  <a:pt x="133" y="366"/>
                </a:lnTo>
                <a:lnTo>
                  <a:pt x="133" y="364"/>
                </a:lnTo>
                <a:lnTo>
                  <a:pt x="131" y="364"/>
                </a:lnTo>
                <a:lnTo>
                  <a:pt x="129" y="362"/>
                </a:lnTo>
                <a:lnTo>
                  <a:pt x="131" y="362"/>
                </a:lnTo>
                <a:lnTo>
                  <a:pt x="133" y="362"/>
                </a:lnTo>
                <a:lnTo>
                  <a:pt x="135" y="360"/>
                </a:lnTo>
                <a:lnTo>
                  <a:pt x="135" y="362"/>
                </a:lnTo>
                <a:lnTo>
                  <a:pt x="136" y="362"/>
                </a:lnTo>
                <a:lnTo>
                  <a:pt x="138" y="364"/>
                </a:lnTo>
                <a:lnTo>
                  <a:pt x="136" y="364"/>
                </a:lnTo>
                <a:lnTo>
                  <a:pt x="138" y="364"/>
                </a:lnTo>
                <a:lnTo>
                  <a:pt x="140" y="364"/>
                </a:lnTo>
                <a:lnTo>
                  <a:pt x="142" y="364"/>
                </a:lnTo>
                <a:lnTo>
                  <a:pt x="144" y="364"/>
                </a:lnTo>
                <a:lnTo>
                  <a:pt x="144" y="366"/>
                </a:lnTo>
                <a:lnTo>
                  <a:pt x="145" y="367"/>
                </a:lnTo>
                <a:close/>
                <a:moveTo>
                  <a:pt x="32" y="387"/>
                </a:moveTo>
                <a:lnTo>
                  <a:pt x="59" y="387"/>
                </a:lnTo>
                <a:lnTo>
                  <a:pt x="57" y="385"/>
                </a:lnTo>
                <a:lnTo>
                  <a:pt x="55" y="385"/>
                </a:lnTo>
                <a:lnTo>
                  <a:pt x="53" y="385"/>
                </a:lnTo>
                <a:lnTo>
                  <a:pt x="52" y="385"/>
                </a:lnTo>
                <a:lnTo>
                  <a:pt x="50" y="383"/>
                </a:lnTo>
                <a:lnTo>
                  <a:pt x="48" y="383"/>
                </a:lnTo>
                <a:lnTo>
                  <a:pt x="46" y="383"/>
                </a:lnTo>
                <a:lnTo>
                  <a:pt x="45" y="385"/>
                </a:lnTo>
                <a:lnTo>
                  <a:pt x="43" y="385"/>
                </a:lnTo>
                <a:lnTo>
                  <a:pt x="41" y="385"/>
                </a:lnTo>
                <a:lnTo>
                  <a:pt x="39" y="385"/>
                </a:lnTo>
                <a:lnTo>
                  <a:pt x="39" y="383"/>
                </a:lnTo>
                <a:lnTo>
                  <a:pt x="38" y="383"/>
                </a:lnTo>
                <a:lnTo>
                  <a:pt x="38" y="382"/>
                </a:lnTo>
                <a:lnTo>
                  <a:pt x="36" y="382"/>
                </a:lnTo>
                <a:lnTo>
                  <a:pt x="32" y="385"/>
                </a:lnTo>
                <a:lnTo>
                  <a:pt x="32" y="387"/>
                </a:lnTo>
                <a:close/>
                <a:moveTo>
                  <a:pt x="0" y="387"/>
                </a:moveTo>
                <a:lnTo>
                  <a:pt x="18" y="387"/>
                </a:lnTo>
                <a:lnTo>
                  <a:pt x="16" y="385"/>
                </a:lnTo>
                <a:lnTo>
                  <a:pt x="15" y="385"/>
                </a:lnTo>
                <a:lnTo>
                  <a:pt x="13" y="385"/>
                </a:lnTo>
                <a:lnTo>
                  <a:pt x="11" y="385"/>
                </a:lnTo>
                <a:lnTo>
                  <a:pt x="9" y="385"/>
                </a:lnTo>
                <a:lnTo>
                  <a:pt x="8" y="385"/>
                </a:lnTo>
                <a:lnTo>
                  <a:pt x="6" y="385"/>
                </a:lnTo>
                <a:lnTo>
                  <a:pt x="6" y="383"/>
                </a:lnTo>
                <a:lnTo>
                  <a:pt x="2" y="383"/>
                </a:lnTo>
                <a:lnTo>
                  <a:pt x="0" y="387"/>
                </a:lnTo>
                <a:close/>
              </a:path>
            </a:pathLst>
          </a:custGeom>
          <a:solidFill>
            <a:srgbClr val="DAC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8" name="Freeform 7"/>
          <p:cNvSpPr>
            <a:spLocks/>
          </p:cNvSpPr>
          <p:nvPr/>
        </p:nvSpPr>
        <p:spPr bwMode="auto">
          <a:xfrm>
            <a:off x="1128889" y="1452563"/>
            <a:ext cx="6691489" cy="2987146"/>
          </a:xfrm>
          <a:custGeom>
            <a:avLst/>
            <a:gdLst>
              <a:gd name="T0" fmla="*/ 2147483647 w 4742"/>
              <a:gd name="T1" fmla="*/ 2147483647 h 2258"/>
              <a:gd name="T2" fmla="*/ 2147483647 w 4742"/>
              <a:gd name="T3" fmla="*/ 2147483647 h 2258"/>
              <a:gd name="T4" fmla="*/ 2147483647 w 4742"/>
              <a:gd name="T5" fmla="*/ 2147483647 h 2258"/>
              <a:gd name="T6" fmla="*/ 2147483647 w 4742"/>
              <a:gd name="T7" fmla="*/ 2147483647 h 2258"/>
              <a:gd name="T8" fmla="*/ 2147483647 w 4742"/>
              <a:gd name="T9" fmla="*/ 2147483647 h 2258"/>
              <a:gd name="T10" fmla="*/ 2147483647 w 4742"/>
              <a:gd name="T11" fmla="*/ 2147483647 h 2258"/>
              <a:gd name="T12" fmla="*/ 2147483647 w 4742"/>
              <a:gd name="T13" fmla="*/ 2147483647 h 2258"/>
              <a:gd name="T14" fmla="*/ 2147483647 w 4742"/>
              <a:gd name="T15" fmla="*/ 2147483647 h 2258"/>
              <a:gd name="T16" fmla="*/ 2147483647 w 4742"/>
              <a:gd name="T17" fmla="*/ 2147483647 h 2258"/>
              <a:gd name="T18" fmla="*/ 2147483647 w 4742"/>
              <a:gd name="T19" fmla="*/ 2147483647 h 2258"/>
              <a:gd name="T20" fmla="*/ 0 w 4742"/>
              <a:gd name="T21" fmla="*/ 2147483647 h 2258"/>
              <a:gd name="T22" fmla="*/ 2147483647 w 4742"/>
              <a:gd name="T23" fmla="*/ 2147483647 h 2258"/>
              <a:gd name="T24" fmla="*/ 2147483647 w 4742"/>
              <a:gd name="T25" fmla="*/ 2147483647 h 2258"/>
              <a:gd name="T26" fmla="*/ 2147483647 w 4742"/>
              <a:gd name="T27" fmla="*/ 2147483647 h 2258"/>
              <a:gd name="T28" fmla="*/ 2147483647 w 4742"/>
              <a:gd name="T29" fmla="*/ 2147483647 h 2258"/>
              <a:gd name="T30" fmla="*/ 2147483647 w 4742"/>
              <a:gd name="T31" fmla="*/ 2147483647 h 2258"/>
              <a:gd name="T32" fmla="*/ 2147483647 w 4742"/>
              <a:gd name="T33" fmla="*/ 2147483647 h 2258"/>
              <a:gd name="T34" fmla="*/ 2147483647 w 4742"/>
              <a:gd name="T35" fmla="*/ 2147483647 h 2258"/>
              <a:gd name="T36" fmla="*/ 2147483647 w 4742"/>
              <a:gd name="T37" fmla="*/ 2147483647 h 2258"/>
              <a:gd name="T38" fmla="*/ 2147483647 w 4742"/>
              <a:gd name="T39" fmla="*/ 2147483647 h 2258"/>
              <a:gd name="T40" fmla="*/ 2147483647 w 4742"/>
              <a:gd name="T41" fmla="*/ 2147483647 h 2258"/>
              <a:gd name="T42" fmla="*/ 2147483647 w 4742"/>
              <a:gd name="T43" fmla="*/ 0 h 2258"/>
              <a:gd name="T44" fmla="*/ 2147483647 w 4742"/>
              <a:gd name="T45" fmla="*/ 2147483647 h 2258"/>
              <a:gd name="T46" fmla="*/ 2147483647 w 4742"/>
              <a:gd name="T47" fmla="*/ 2147483647 h 2258"/>
              <a:gd name="T48" fmla="*/ 2147483647 w 4742"/>
              <a:gd name="T49" fmla="*/ 2147483647 h 2258"/>
              <a:gd name="T50" fmla="*/ 2147483647 w 4742"/>
              <a:gd name="T51" fmla="*/ 2147483647 h 2258"/>
              <a:gd name="T52" fmla="*/ 2147483647 w 4742"/>
              <a:gd name="T53" fmla="*/ 2147483647 h 2258"/>
              <a:gd name="T54" fmla="*/ 2147483647 w 4742"/>
              <a:gd name="T55" fmla="*/ 2147483647 h 2258"/>
              <a:gd name="T56" fmla="*/ 2147483647 w 4742"/>
              <a:gd name="T57" fmla="*/ 2147483647 h 2258"/>
              <a:gd name="T58" fmla="*/ 2147483647 w 4742"/>
              <a:gd name="T59" fmla="*/ 2147483647 h 2258"/>
              <a:gd name="T60" fmla="*/ 2147483647 w 4742"/>
              <a:gd name="T61" fmla="*/ 2147483647 h 2258"/>
              <a:gd name="T62" fmla="*/ 2147483647 w 4742"/>
              <a:gd name="T63" fmla="*/ 2147483647 h 2258"/>
              <a:gd name="T64" fmla="*/ 2147483647 w 4742"/>
              <a:gd name="T65" fmla="*/ 2147483647 h 2258"/>
              <a:gd name="T66" fmla="*/ 2147483647 w 4742"/>
              <a:gd name="T67" fmla="*/ 2147483647 h 2258"/>
              <a:gd name="T68" fmla="*/ 2147483647 w 4742"/>
              <a:gd name="T69" fmla="*/ 2147483647 h 2258"/>
              <a:gd name="T70" fmla="*/ 2147483647 w 4742"/>
              <a:gd name="T71" fmla="*/ 2147483647 h 2258"/>
              <a:gd name="T72" fmla="*/ 2147483647 w 4742"/>
              <a:gd name="T73" fmla="*/ 2147483647 h 2258"/>
              <a:gd name="T74" fmla="*/ 2147483647 w 4742"/>
              <a:gd name="T75" fmla="*/ 2147483647 h 2258"/>
              <a:gd name="T76" fmla="*/ 2147483647 w 4742"/>
              <a:gd name="T77" fmla="*/ 2147483647 h 2258"/>
              <a:gd name="T78" fmla="*/ 2147483647 w 4742"/>
              <a:gd name="T79" fmla="*/ 2147483647 h 2258"/>
              <a:gd name="T80" fmla="*/ 2147483647 w 4742"/>
              <a:gd name="T81" fmla="*/ 2147483647 h 2258"/>
              <a:gd name="T82" fmla="*/ 2147483647 w 4742"/>
              <a:gd name="T83" fmla="*/ 2147483647 h 2258"/>
              <a:gd name="T84" fmla="*/ 2147483647 w 4742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742"/>
              <a:gd name="T130" fmla="*/ 0 h 2258"/>
              <a:gd name="T131" fmla="*/ 4742 w 4742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742" h="2258">
                <a:moveTo>
                  <a:pt x="1385" y="2258"/>
                </a:moveTo>
                <a:lnTo>
                  <a:pt x="1298" y="2235"/>
                </a:lnTo>
                <a:lnTo>
                  <a:pt x="1215" y="2210"/>
                </a:lnTo>
                <a:lnTo>
                  <a:pt x="1134" y="2184"/>
                </a:lnTo>
                <a:lnTo>
                  <a:pt x="1056" y="2157"/>
                </a:lnTo>
                <a:lnTo>
                  <a:pt x="980" y="2131"/>
                </a:lnTo>
                <a:lnTo>
                  <a:pt x="908" y="2102"/>
                </a:lnTo>
                <a:lnTo>
                  <a:pt x="839" y="2072"/>
                </a:lnTo>
                <a:lnTo>
                  <a:pt x="772" y="2042"/>
                </a:lnTo>
                <a:lnTo>
                  <a:pt x="708" y="2012"/>
                </a:lnTo>
                <a:lnTo>
                  <a:pt x="647" y="1981"/>
                </a:lnTo>
                <a:lnTo>
                  <a:pt x="588" y="1949"/>
                </a:lnTo>
                <a:lnTo>
                  <a:pt x="532" y="1917"/>
                </a:lnTo>
                <a:lnTo>
                  <a:pt x="479" y="1883"/>
                </a:lnTo>
                <a:lnTo>
                  <a:pt x="429" y="1848"/>
                </a:lnTo>
                <a:lnTo>
                  <a:pt x="382" y="1814"/>
                </a:lnTo>
                <a:lnTo>
                  <a:pt x="338" y="1779"/>
                </a:lnTo>
                <a:lnTo>
                  <a:pt x="295" y="1742"/>
                </a:lnTo>
                <a:lnTo>
                  <a:pt x="256" y="1707"/>
                </a:lnTo>
                <a:lnTo>
                  <a:pt x="221" y="1670"/>
                </a:lnTo>
                <a:lnTo>
                  <a:pt x="188" y="1632"/>
                </a:lnTo>
                <a:lnTo>
                  <a:pt x="156" y="1595"/>
                </a:lnTo>
                <a:lnTo>
                  <a:pt x="127" y="1556"/>
                </a:lnTo>
                <a:lnTo>
                  <a:pt x="103" y="1518"/>
                </a:lnTo>
                <a:lnTo>
                  <a:pt x="80" y="1479"/>
                </a:lnTo>
                <a:lnTo>
                  <a:pt x="60" y="1440"/>
                </a:lnTo>
                <a:lnTo>
                  <a:pt x="44" y="1401"/>
                </a:lnTo>
                <a:lnTo>
                  <a:pt x="30" y="1360"/>
                </a:lnTo>
                <a:lnTo>
                  <a:pt x="18" y="1321"/>
                </a:lnTo>
                <a:lnTo>
                  <a:pt x="9" y="1281"/>
                </a:lnTo>
                <a:lnTo>
                  <a:pt x="4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7" y="1079"/>
                </a:lnTo>
                <a:lnTo>
                  <a:pt x="14" y="1039"/>
                </a:lnTo>
                <a:lnTo>
                  <a:pt x="25" y="998"/>
                </a:lnTo>
                <a:lnTo>
                  <a:pt x="39" y="957"/>
                </a:lnTo>
                <a:lnTo>
                  <a:pt x="55" y="917"/>
                </a:lnTo>
                <a:lnTo>
                  <a:pt x="73" y="878"/>
                </a:lnTo>
                <a:lnTo>
                  <a:pt x="94" y="837"/>
                </a:lnTo>
                <a:lnTo>
                  <a:pt x="119" y="797"/>
                </a:lnTo>
                <a:lnTo>
                  <a:pt x="145" y="758"/>
                </a:lnTo>
                <a:lnTo>
                  <a:pt x="175" y="719"/>
                </a:lnTo>
                <a:lnTo>
                  <a:pt x="207" y="680"/>
                </a:lnTo>
                <a:lnTo>
                  <a:pt x="242" y="641"/>
                </a:lnTo>
                <a:lnTo>
                  <a:pt x="279" y="602"/>
                </a:lnTo>
                <a:lnTo>
                  <a:pt x="320" y="563"/>
                </a:lnTo>
                <a:lnTo>
                  <a:pt x="362" y="526"/>
                </a:lnTo>
                <a:lnTo>
                  <a:pt x="408" y="489"/>
                </a:lnTo>
                <a:lnTo>
                  <a:pt x="458" y="452"/>
                </a:lnTo>
                <a:lnTo>
                  <a:pt x="509" y="415"/>
                </a:lnTo>
                <a:lnTo>
                  <a:pt x="562" y="379"/>
                </a:lnTo>
                <a:lnTo>
                  <a:pt x="618" y="344"/>
                </a:lnTo>
                <a:lnTo>
                  <a:pt x="678" y="309"/>
                </a:lnTo>
                <a:lnTo>
                  <a:pt x="740" y="275"/>
                </a:lnTo>
                <a:lnTo>
                  <a:pt x="806" y="242"/>
                </a:lnTo>
                <a:lnTo>
                  <a:pt x="873" y="208"/>
                </a:lnTo>
                <a:lnTo>
                  <a:pt x="942" y="176"/>
                </a:lnTo>
                <a:lnTo>
                  <a:pt x="1014" y="144"/>
                </a:lnTo>
                <a:lnTo>
                  <a:pt x="1090" y="114"/>
                </a:lnTo>
                <a:lnTo>
                  <a:pt x="1168" y="84"/>
                </a:lnTo>
                <a:lnTo>
                  <a:pt x="1249" y="54"/>
                </a:lnTo>
                <a:lnTo>
                  <a:pt x="1332" y="26"/>
                </a:lnTo>
                <a:lnTo>
                  <a:pt x="1418" y="0"/>
                </a:lnTo>
                <a:lnTo>
                  <a:pt x="3324" y="0"/>
                </a:lnTo>
                <a:lnTo>
                  <a:pt x="3411" y="26"/>
                </a:lnTo>
                <a:lnTo>
                  <a:pt x="3494" y="54"/>
                </a:lnTo>
                <a:lnTo>
                  <a:pt x="3573" y="84"/>
                </a:lnTo>
                <a:lnTo>
                  <a:pt x="3653" y="114"/>
                </a:lnTo>
                <a:lnTo>
                  <a:pt x="3727" y="144"/>
                </a:lnTo>
                <a:lnTo>
                  <a:pt x="3801" y="176"/>
                </a:lnTo>
                <a:lnTo>
                  <a:pt x="3870" y="208"/>
                </a:lnTo>
                <a:lnTo>
                  <a:pt x="3937" y="242"/>
                </a:lnTo>
                <a:lnTo>
                  <a:pt x="4002" y="275"/>
                </a:lnTo>
                <a:lnTo>
                  <a:pt x="4064" y="309"/>
                </a:lnTo>
                <a:lnTo>
                  <a:pt x="4124" y="344"/>
                </a:lnTo>
                <a:lnTo>
                  <a:pt x="4181" y="379"/>
                </a:lnTo>
                <a:lnTo>
                  <a:pt x="4234" y="415"/>
                </a:lnTo>
                <a:lnTo>
                  <a:pt x="4285" y="452"/>
                </a:lnTo>
                <a:lnTo>
                  <a:pt x="4334" y="489"/>
                </a:lnTo>
                <a:lnTo>
                  <a:pt x="4378" y="526"/>
                </a:lnTo>
                <a:lnTo>
                  <a:pt x="4423" y="563"/>
                </a:lnTo>
                <a:lnTo>
                  <a:pt x="4463" y="602"/>
                </a:lnTo>
                <a:lnTo>
                  <a:pt x="4500" y="641"/>
                </a:lnTo>
                <a:lnTo>
                  <a:pt x="4536" y="680"/>
                </a:lnTo>
                <a:lnTo>
                  <a:pt x="4567" y="719"/>
                </a:lnTo>
                <a:lnTo>
                  <a:pt x="4597" y="758"/>
                </a:lnTo>
                <a:lnTo>
                  <a:pt x="4624" y="797"/>
                </a:lnTo>
                <a:lnTo>
                  <a:pt x="4649" y="837"/>
                </a:lnTo>
                <a:lnTo>
                  <a:pt x="4670" y="878"/>
                </a:lnTo>
                <a:lnTo>
                  <a:pt x="4687" y="917"/>
                </a:lnTo>
                <a:lnTo>
                  <a:pt x="4703" y="957"/>
                </a:lnTo>
                <a:lnTo>
                  <a:pt x="4718" y="998"/>
                </a:lnTo>
                <a:lnTo>
                  <a:pt x="4728" y="1039"/>
                </a:lnTo>
                <a:lnTo>
                  <a:pt x="4735" y="1079"/>
                </a:lnTo>
                <a:lnTo>
                  <a:pt x="4740" y="1120"/>
                </a:lnTo>
                <a:lnTo>
                  <a:pt x="4742" y="1161"/>
                </a:lnTo>
                <a:lnTo>
                  <a:pt x="4742" y="1201"/>
                </a:lnTo>
                <a:lnTo>
                  <a:pt x="4739" y="1240"/>
                </a:lnTo>
                <a:lnTo>
                  <a:pt x="4733" y="1281"/>
                </a:lnTo>
                <a:lnTo>
                  <a:pt x="4725" y="1321"/>
                </a:lnTo>
                <a:lnTo>
                  <a:pt x="4712" y="1360"/>
                </a:lnTo>
                <a:lnTo>
                  <a:pt x="4698" y="1401"/>
                </a:lnTo>
                <a:lnTo>
                  <a:pt x="4682" y="1440"/>
                </a:lnTo>
                <a:lnTo>
                  <a:pt x="4661" y="1479"/>
                </a:lnTo>
                <a:lnTo>
                  <a:pt x="4640" y="1518"/>
                </a:lnTo>
                <a:lnTo>
                  <a:pt x="4613" y="1556"/>
                </a:lnTo>
                <a:lnTo>
                  <a:pt x="4587" y="1595"/>
                </a:lnTo>
                <a:lnTo>
                  <a:pt x="4555" y="1632"/>
                </a:lnTo>
                <a:lnTo>
                  <a:pt x="4521" y="1670"/>
                </a:lnTo>
                <a:lnTo>
                  <a:pt x="4486" y="1707"/>
                </a:lnTo>
                <a:lnTo>
                  <a:pt x="4447" y="1742"/>
                </a:lnTo>
                <a:lnTo>
                  <a:pt x="4405" y="1779"/>
                </a:lnTo>
                <a:lnTo>
                  <a:pt x="4361" y="1814"/>
                </a:lnTo>
                <a:lnTo>
                  <a:pt x="4313" y="1848"/>
                </a:lnTo>
                <a:lnTo>
                  <a:pt x="4262" y="1883"/>
                </a:lnTo>
                <a:lnTo>
                  <a:pt x="4209" y="1917"/>
                </a:lnTo>
                <a:lnTo>
                  <a:pt x="4154" y="1949"/>
                </a:lnTo>
                <a:lnTo>
                  <a:pt x="4096" y="1981"/>
                </a:lnTo>
                <a:lnTo>
                  <a:pt x="4034" y="2012"/>
                </a:lnTo>
                <a:lnTo>
                  <a:pt x="3970" y="2042"/>
                </a:lnTo>
                <a:lnTo>
                  <a:pt x="3903" y="2072"/>
                </a:lnTo>
                <a:lnTo>
                  <a:pt x="3834" y="2102"/>
                </a:lnTo>
                <a:lnTo>
                  <a:pt x="3762" y="2131"/>
                </a:lnTo>
                <a:lnTo>
                  <a:pt x="3686" y="2157"/>
                </a:lnTo>
                <a:lnTo>
                  <a:pt x="3608" y="2184"/>
                </a:lnTo>
                <a:lnTo>
                  <a:pt x="3527" y="2210"/>
                </a:lnTo>
                <a:lnTo>
                  <a:pt x="3444" y="2235"/>
                </a:lnTo>
                <a:lnTo>
                  <a:pt x="3358" y="2258"/>
                </a:lnTo>
                <a:lnTo>
                  <a:pt x="1385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9" name="Freeform 8"/>
          <p:cNvSpPr>
            <a:spLocks/>
          </p:cNvSpPr>
          <p:nvPr/>
        </p:nvSpPr>
        <p:spPr bwMode="auto">
          <a:xfrm>
            <a:off x="1293990" y="1452563"/>
            <a:ext cx="6357055" cy="2987146"/>
          </a:xfrm>
          <a:custGeom>
            <a:avLst/>
            <a:gdLst>
              <a:gd name="T0" fmla="*/ 2147483647 w 4505"/>
              <a:gd name="T1" fmla="*/ 2147483647 h 2258"/>
              <a:gd name="T2" fmla="*/ 2147483647 w 4505"/>
              <a:gd name="T3" fmla="*/ 2147483647 h 2258"/>
              <a:gd name="T4" fmla="*/ 2147483647 w 4505"/>
              <a:gd name="T5" fmla="*/ 2147483647 h 2258"/>
              <a:gd name="T6" fmla="*/ 2147483647 w 4505"/>
              <a:gd name="T7" fmla="*/ 2147483647 h 2258"/>
              <a:gd name="T8" fmla="*/ 2147483647 w 4505"/>
              <a:gd name="T9" fmla="*/ 2147483647 h 2258"/>
              <a:gd name="T10" fmla="*/ 2147483647 w 4505"/>
              <a:gd name="T11" fmla="*/ 2147483647 h 2258"/>
              <a:gd name="T12" fmla="*/ 2147483647 w 4505"/>
              <a:gd name="T13" fmla="*/ 2147483647 h 2258"/>
              <a:gd name="T14" fmla="*/ 2147483647 w 4505"/>
              <a:gd name="T15" fmla="*/ 2147483647 h 2258"/>
              <a:gd name="T16" fmla="*/ 2147483647 w 4505"/>
              <a:gd name="T17" fmla="*/ 2147483647 h 2258"/>
              <a:gd name="T18" fmla="*/ 2147483647 w 4505"/>
              <a:gd name="T19" fmla="*/ 2147483647 h 2258"/>
              <a:gd name="T20" fmla="*/ 0 w 4505"/>
              <a:gd name="T21" fmla="*/ 2147483647 h 2258"/>
              <a:gd name="T22" fmla="*/ 2147483647 w 4505"/>
              <a:gd name="T23" fmla="*/ 2147483647 h 2258"/>
              <a:gd name="T24" fmla="*/ 2147483647 w 4505"/>
              <a:gd name="T25" fmla="*/ 2147483647 h 2258"/>
              <a:gd name="T26" fmla="*/ 2147483647 w 4505"/>
              <a:gd name="T27" fmla="*/ 2147483647 h 2258"/>
              <a:gd name="T28" fmla="*/ 2147483647 w 4505"/>
              <a:gd name="T29" fmla="*/ 2147483647 h 2258"/>
              <a:gd name="T30" fmla="*/ 2147483647 w 4505"/>
              <a:gd name="T31" fmla="*/ 2147483647 h 2258"/>
              <a:gd name="T32" fmla="*/ 2147483647 w 4505"/>
              <a:gd name="T33" fmla="*/ 2147483647 h 2258"/>
              <a:gd name="T34" fmla="*/ 2147483647 w 4505"/>
              <a:gd name="T35" fmla="*/ 2147483647 h 2258"/>
              <a:gd name="T36" fmla="*/ 2147483647 w 4505"/>
              <a:gd name="T37" fmla="*/ 2147483647 h 2258"/>
              <a:gd name="T38" fmla="*/ 2147483647 w 4505"/>
              <a:gd name="T39" fmla="*/ 2147483647 h 2258"/>
              <a:gd name="T40" fmla="*/ 2147483647 w 4505"/>
              <a:gd name="T41" fmla="*/ 2147483647 h 2258"/>
              <a:gd name="T42" fmla="*/ 2147483647 w 4505"/>
              <a:gd name="T43" fmla="*/ 0 h 2258"/>
              <a:gd name="T44" fmla="*/ 2147483647 w 4505"/>
              <a:gd name="T45" fmla="*/ 2147483647 h 2258"/>
              <a:gd name="T46" fmla="*/ 2147483647 w 4505"/>
              <a:gd name="T47" fmla="*/ 2147483647 h 2258"/>
              <a:gd name="T48" fmla="*/ 2147483647 w 4505"/>
              <a:gd name="T49" fmla="*/ 2147483647 h 2258"/>
              <a:gd name="T50" fmla="*/ 2147483647 w 4505"/>
              <a:gd name="T51" fmla="*/ 2147483647 h 2258"/>
              <a:gd name="T52" fmla="*/ 2147483647 w 4505"/>
              <a:gd name="T53" fmla="*/ 2147483647 h 2258"/>
              <a:gd name="T54" fmla="*/ 2147483647 w 4505"/>
              <a:gd name="T55" fmla="*/ 2147483647 h 2258"/>
              <a:gd name="T56" fmla="*/ 2147483647 w 4505"/>
              <a:gd name="T57" fmla="*/ 2147483647 h 2258"/>
              <a:gd name="T58" fmla="*/ 2147483647 w 4505"/>
              <a:gd name="T59" fmla="*/ 2147483647 h 2258"/>
              <a:gd name="T60" fmla="*/ 2147483647 w 4505"/>
              <a:gd name="T61" fmla="*/ 2147483647 h 2258"/>
              <a:gd name="T62" fmla="*/ 2147483647 w 4505"/>
              <a:gd name="T63" fmla="*/ 2147483647 h 2258"/>
              <a:gd name="T64" fmla="*/ 2147483647 w 4505"/>
              <a:gd name="T65" fmla="*/ 2147483647 h 2258"/>
              <a:gd name="T66" fmla="*/ 2147483647 w 4505"/>
              <a:gd name="T67" fmla="*/ 2147483647 h 2258"/>
              <a:gd name="T68" fmla="*/ 2147483647 w 4505"/>
              <a:gd name="T69" fmla="*/ 2147483647 h 2258"/>
              <a:gd name="T70" fmla="*/ 2147483647 w 4505"/>
              <a:gd name="T71" fmla="*/ 2147483647 h 2258"/>
              <a:gd name="T72" fmla="*/ 2147483647 w 4505"/>
              <a:gd name="T73" fmla="*/ 2147483647 h 2258"/>
              <a:gd name="T74" fmla="*/ 2147483647 w 4505"/>
              <a:gd name="T75" fmla="*/ 2147483647 h 2258"/>
              <a:gd name="T76" fmla="*/ 2147483647 w 4505"/>
              <a:gd name="T77" fmla="*/ 2147483647 h 2258"/>
              <a:gd name="T78" fmla="*/ 2147483647 w 4505"/>
              <a:gd name="T79" fmla="*/ 2147483647 h 2258"/>
              <a:gd name="T80" fmla="*/ 2147483647 w 4505"/>
              <a:gd name="T81" fmla="*/ 2147483647 h 2258"/>
              <a:gd name="T82" fmla="*/ 2147483647 w 4505"/>
              <a:gd name="T83" fmla="*/ 2147483647 h 2258"/>
              <a:gd name="T84" fmla="*/ 2147483647 w 450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505"/>
              <a:gd name="T130" fmla="*/ 0 h 2258"/>
              <a:gd name="T131" fmla="*/ 4505 w 450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505" h="2258">
                <a:moveTo>
                  <a:pt x="1316" y="2258"/>
                </a:moveTo>
                <a:lnTo>
                  <a:pt x="1233" y="2235"/>
                </a:lnTo>
                <a:lnTo>
                  <a:pt x="1153" y="2210"/>
                </a:lnTo>
                <a:lnTo>
                  <a:pt x="1077" y="2184"/>
                </a:lnTo>
                <a:lnTo>
                  <a:pt x="1003" y="2157"/>
                </a:lnTo>
                <a:lnTo>
                  <a:pt x="931" y="2131"/>
                </a:lnTo>
                <a:lnTo>
                  <a:pt x="862" y="2102"/>
                </a:lnTo>
                <a:lnTo>
                  <a:pt x="796" y="2072"/>
                </a:lnTo>
                <a:lnTo>
                  <a:pt x="733" y="2042"/>
                </a:lnTo>
                <a:lnTo>
                  <a:pt x="673" y="2012"/>
                </a:lnTo>
                <a:lnTo>
                  <a:pt x="614" y="1981"/>
                </a:lnTo>
                <a:lnTo>
                  <a:pt x="558" y="1949"/>
                </a:lnTo>
                <a:lnTo>
                  <a:pt x="505" y="1917"/>
                </a:lnTo>
                <a:lnTo>
                  <a:pt x="456" y="1883"/>
                </a:lnTo>
                <a:lnTo>
                  <a:pt x="408" y="1848"/>
                </a:lnTo>
                <a:lnTo>
                  <a:pt x="362" y="1814"/>
                </a:lnTo>
                <a:lnTo>
                  <a:pt x="320" y="1779"/>
                </a:lnTo>
                <a:lnTo>
                  <a:pt x="281" y="1742"/>
                </a:lnTo>
                <a:lnTo>
                  <a:pt x="244" y="1707"/>
                </a:lnTo>
                <a:lnTo>
                  <a:pt x="208" y="1670"/>
                </a:lnTo>
                <a:lnTo>
                  <a:pt x="176" y="1632"/>
                </a:lnTo>
                <a:lnTo>
                  <a:pt x="148" y="1595"/>
                </a:lnTo>
                <a:lnTo>
                  <a:pt x="122" y="1556"/>
                </a:lnTo>
                <a:lnTo>
                  <a:pt x="97" y="1518"/>
                </a:lnTo>
                <a:lnTo>
                  <a:pt x="76" y="1479"/>
                </a:lnTo>
                <a:lnTo>
                  <a:pt x="56" y="1440"/>
                </a:lnTo>
                <a:lnTo>
                  <a:pt x="40" y="1401"/>
                </a:lnTo>
                <a:lnTo>
                  <a:pt x="28" y="1360"/>
                </a:lnTo>
                <a:lnTo>
                  <a:pt x="18" y="1321"/>
                </a:lnTo>
                <a:lnTo>
                  <a:pt x="9" y="1281"/>
                </a:lnTo>
                <a:lnTo>
                  <a:pt x="3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7" y="1079"/>
                </a:lnTo>
                <a:lnTo>
                  <a:pt x="14" y="1039"/>
                </a:lnTo>
                <a:lnTo>
                  <a:pt x="23" y="998"/>
                </a:lnTo>
                <a:lnTo>
                  <a:pt x="35" y="957"/>
                </a:lnTo>
                <a:lnTo>
                  <a:pt x="51" y="917"/>
                </a:lnTo>
                <a:lnTo>
                  <a:pt x="69" y="878"/>
                </a:lnTo>
                <a:lnTo>
                  <a:pt x="88" y="837"/>
                </a:lnTo>
                <a:lnTo>
                  <a:pt x="111" y="797"/>
                </a:lnTo>
                <a:lnTo>
                  <a:pt x="138" y="758"/>
                </a:lnTo>
                <a:lnTo>
                  <a:pt x="166" y="719"/>
                </a:lnTo>
                <a:lnTo>
                  <a:pt x="196" y="680"/>
                </a:lnTo>
                <a:lnTo>
                  <a:pt x="229" y="641"/>
                </a:lnTo>
                <a:lnTo>
                  <a:pt x="265" y="602"/>
                </a:lnTo>
                <a:lnTo>
                  <a:pt x="304" y="563"/>
                </a:lnTo>
                <a:lnTo>
                  <a:pt x="344" y="526"/>
                </a:lnTo>
                <a:lnTo>
                  <a:pt x="388" y="489"/>
                </a:lnTo>
                <a:lnTo>
                  <a:pt x="434" y="452"/>
                </a:lnTo>
                <a:lnTo>
                  <a:pt x="482" y="415"/>
                </a:lnTo>
                <a:lnTo>
                  <a:pt x="533" y="379"/>
                </a:lnTo>
                <a:lnTo>
                  <a:pt x="588" y="344"/>
                </a:lnTo>
                <a:lnTo>
                  <a:pt x="643" y="309"/>
                </a:lnTo>
                <a:lnTo>
                  <a:pt x="703" y="275"/>
                </a:lnTo>
                <a:lnTo>
                  <a:pt x="763" y="242"/>
                </a:lnTo>
                <a:lnTo>
                  <a:pt x="828" y="208"/>
                </a:lnTo>
                <a:lnTo>
                  <a:pt x="893" y="176"/>
                </a:lnTo>
                <a:lnTo>
                  <a:pt x="962" y="144"/>
                </a:lnTo>
                <a:lnTo>
                  <a:pt x="1035" y="114"/>
                </a:lnTo>
                <a:lnTo>
                  <a:pt x="1109" y="84"/>
                </a:lnTo>
                <a:lnTo>
                  <a:pt x="1185" y="54"/>
                </a:lnTo>
                <a:lnTo>
                  <a:pt x="1264" y="26"/>
                </a:lnTo>
                <a:lnTo>
                  <a:pt x="1346" y="0"/>
                </a:lnTo>
                <a:lnTo>
                  <a:pt x="3158" y="0"/>
                </a:lnTo>
                <a:lnTo>
                  <a:pt x="3239" y="26"/>
                </a:lnTo>
                <a:lnTo>
                  <a:pt x="3318" y="54"/>
                </a:lnTo>
                <a:lnTo>
                  <a:pt x="3394" y="84"/>
                </a:lnTo>
                <a:lnTo>
                  <a:pt x="3468" y="114"/>
                </a:lnTo>
                <a:lnTo>
                  <a:pt x="3541" y="144"/>
                </a:lnTo>
                <a:lnTo>
                  <a:pt x="3610" y="176"/>
                </a:lnTo>
                <a:lnTo>
                  <a:pt x="3677" y="208"/>
                </a:lnTo>
                <a:lnTo>
                  <a:pt x="3740" y="242"/>
                </a:lnTo>
                <a:lnTo>
                  <a:pt x="3802" y="275"/>
                </a:lnTo>
                <a:lnTo>
                  <a:pt x="3861" y="309"/>
                </a:lnTo>
                <a:lnTo>
                  <a:pt x="3917" y="344"/>
                </a:lnTo>
                <a:lnTo>
                  <a:pt x="3970" y="379"/>
                </a:lnTo>
                <a:lnTo>
                  <a:pt x="4021" y="415"/>
                </a:lnTo>
                <a:lnTo>
                  <a:pt x="4071" y="452"/>
                </a:lnTo>
                <a:lnTo>
                  <a:pt x="4117" y="489"/>
                </a:lnTo>
                <a:lnTo>
                  <a:pt x="4159" y="526"/>
                </a:lnTo>
                <a:lnTo>
                  <a:pt x="4201" y="563"/>
                </a:lnTo>
                <a:lnTo>
                  <a:pt x="4238" y="602"/>
                </a:lnTo>
                <a:lnTo>
                  <a:pt x="4276" y="641"/>
                </a:lnTo>
                <a:lnTo>
                  <a:pt x="4307" y="680"/>
                </a:lnTo>
                <a:lnTo>
                  <a:pt x="4339" y="719"/>
                </a:lnTo>
                <a:lnTo>
                  <a:pt x="4367" y="758"/>
                </a:lnTo>
                <a:lnTo>
                  <a:pt x="4392" y="797"/>
                </a:lnTo>
                <a:lnTo>
                  <a:pt x="4415" y="837"/>
                </a:lnTo>
                <a:lnTo>
                  <a:pt x="4434" y="878"/>
                </a:lnTo>
                <a:lnTo>
                  <a:pt x="4454" y="917"/>
                </a:lnTo>
                <a:lnTo>
                  <a:pt x="4468" y="957"/>
                </a:lnTo>
                <a:lnTo>
                  <a:pt x="4480" y="998"/>
                </a:lnTo>
                <a:lnTo>
                  <a:pt x="4491" y="1039"/>
                </a:lnTo>
                <a:lnTo>
                  <a:pt x="4498" y="1079"/>
                </a:lnTo>
                <a:lnTo>
                  <a:pt x="4503" y="1120"/>
                </a:lnTo>
                <a:lnTo>
                  <a:pt x="4505" y="1161"/>
                </a:lnTo>
                <a:lnTo>
                  <a:pt x="4505" y="1201"/>
                </a:lnTo>
                <a:lnTo>
                  <a:pt x="4502" y="1240"/>
                </a:lnTo>
                <a:lnTo>
                  <a:pt x="4496" y="1281"/>
                </a:lnTo>
                <a:lnTo>
                  <a:pt x="4487" y="1321"/>
                </a:lnTo>
                <a:lnTo>
                  <a:pt x="4477" y="1360"/>
                </a:lnTo>
                <a:lnTo>
                  <a:pt x="4463" y="1401"/>
                </a:lnTo>
                <a:lnTo>
                  <a:pt x="4447" y="1440"/>
                </a:lnTo>
                <a:lnTo>
                  <a:pt x="4427" y="1479"/>
                </a:lnTo>
                <a:lnTo>
                  <a:pt x="4406" y="1518"/>
                </a:lnTo>
                <a:lnTo>
                  <a:pt x="4383" y="1556"/>
                </a:lnTo>
                <a:lnTo>
                  <a:pt x="4357" y="1595"/>
                </a:lnTo>
                <a:lnTo>
                  <a:pt x="4327" y="1632"/>
                </a:lnTo>
                <a:lnTo>
                  <a:pt x="4295" y="1670"/>
                </a:lnTo>
                <a:lnTo>
                  <a:pt x="4261" y="1707"/>
                </a:lnTo>
                <a:lnTo>
                  <a:pt x="4224" y="1742"/>
                </a:lnTo>
                <a:lnTo>
                  <a:pt x="4184" y="1779"/>
                </a:lnTo>
                <a:lnTo>
                  <a:pt x="4141" y="1814"/>
                </a:lnTo>
                <a:lnTo>
                  <a:pt x="4097" y="1848"/>
                </a:lnTo>
                <a:lnTo>
                  <a:pt x="4049" y="1883"/>
                </a:lnTo>
                <a:lnTo>
                  <a:pt x="3998" y="1917"/>
                </a:lnTo>
                <a:lnTo>
                  <a:pt x="3945" y="1949"/>
                </a:lnTo>
                <a:lnTo>
                  <a:pt x="3891" y="1981"/>
                </a:lnTo>
                <a:lnTo>
                  <a:pt x="3832" y="2012"/>
                </a:lnTo>
                <a:lnTo>
                  <a:pt x="3772" y="2042"/>
                </a:lnTo>
                <a:lnTo>
                  <a:pt x="3709" y="2072"/>
                </a:lnTo>
                <a:lnTo>
                  <a:pt x="3642" y="2102"/>
                </a:lnTo>
                <a:lnTo>
                  <a:pt x="3573" y="2131"/>
                </a:lnTo>
                <a:lnTo>
                  <a:pt x="3502" y="2157"/>
                </a:lnTo>
                <a:lnTo>
                  <a:pt x="3428" y="2184"/>
                </a:lnTo>
                <a:lnTo>
                  <a:pt x="3350" y="2210"/>
                </a:lnTo>
                <a:lnTo>
                  <a:pt x="3271" y="2235"/>
                </a:lnTo>
                <a:lnTo>
                  <a:pt x="3189" y="2258"/>
                </a:lnTo>
                <a:lnTo>
                  <a:pt x="1316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0" name="Freeform 9"/>
          <p:cNvSpPr>
            <a:spLocks/>
          </p:cNvSpPr>
          <p:nvPr/>
        </p:nvSpPr>
        <p:spPr bwMode="auto">
          <a:xfrm>
            <a:off x="1563511" y="1452563"/>
            <a:ext cx="5820834" cy="2987146"/>
          </a:xfrm>
          <a:custGeom>
            <a:avLst/>
            <a:gdLst>
              <a:gd name="T0" fmla="*/ 2147483647 w 4125"/>
              <a:gd name="T1" fmla="*/ 2147483647 h 2258"/>
              <a:gd name="T2" fmla="*/ 2147483647 w 4125"/>
              <a:gd name="T3" fmla="*/ 2147483647 h 2258"/>
              <a:gd name="T4" fmla="*/ 2147483647 w 4125"/>
              <a:gd name="T5" fmla="*/ 2147483647 h 2258"/>
              <a:gd name="T6" fmla="*/ 2147483647 w 4125"/>
              <a:gd name="T7" fmla="*/ 2147483647 h 2258"/>
              <a:gd name="T8" fmla="*/ 2147483647 w 4125"/>
              <a:gd name="T9" fmla="*/ 2147483647 h 2258"/>
              <a:gd name="T10" fmla="*/ 2147483647 w 4125"/>
              <a:gd name="T11" fmla="*/ 2147483647 h 2258"/>
              <a:gd name="T12" fmla="*/ 2147483647 w 4125"/>
              <a:gd name="T13" fmla="*/ 2147483647 h 2258"/>
              <a:gd name="T14" fmla="*/ 2147483647 w 4125"/>
              <a:gd name="T15" fmla="*/ 2147483647 h 2258"/>
              <a:gd name="T16" fmla="*/ 2147483647 w 4125"/>
              <a:gd name="T17" fmla="*/ 2147483647 h 2258"/>
              <a:gd name="T18" fmla="*/ 2147483647 w 4125"/>
              <a:gd name="T19" fmla="*/ 2147483647 h 2258"/>
              <a:gd name="T20" fmla="*/ 0 w 4125"/>
              <a:gd name="T21" fmla="*/ 2147483647 h 2258"/>
              <a:gd name="T22" fmla="*/ 2147483647 w 4125"/>
              <a:gd name="T23" fmla="*/ 2147483647 h 2258"/>
              <a:gd name="T24" fmla="*/ 2147483647 w 4125"/>
              <a:gd name="T25" fmla="*/ 2147483647 h 2258"/>
              <a:gd name="T26" fmla="*/ 2147483647 w 4125"/>
              <a:gd name="T27" fmla="*/ 2147483647 h 2258"/>
              <a:gd name="T28" fmla="*/ 2147483647 w 4125"/>
              <a:gd name="T29" fmla="*/ 2147483647 h 2258"/>
              <a:gd name="T30" fmla="*/ 2147483647 w 4125"/>
              <a:gd name="T31" fmla="*/ 2147483647 h 2258"/>
              <a:gd name="T32" fmla="*/ 2147483647 w 4125"/>
              <a:gd name="T33" fmla="*/ 2147483647 h 2258"/>
              <a:gd name="T34" fmla="*/ 2147483647 w 4125"/>
              <a:gd name="T35" fmla="*/ 2147483647 h 2258"/>
              <a:gd name="T36" fmla="*/ 2147483647 w 4125"/>
              <a:gd name="T37" fmla="*/ 2147483647 h 2258"/>
              <a:gd name="T38" fmla="*/ 2147483647 w 4125"/>
              <a:gd name="T39" fmla="*/ 2147483647 h 2258"/>
              <a:gd name="T40" fmla="*/ 2147483647 w 4125"/>
              <a:gd name="T41" fmla="*/ 2147483647 h 2258"/>
              <a:gd name="T42" fmla="*/ 2147483647 w 4125"/>
              <a:gd name="T43" fmla="*/ 0 h 2258"/>
              <a:gd name="T44" fmla="*/ 2147483647 w 4125"/>
              <a:gd name="T45" fmla="*/ 2147483647 h 2258"/>
              <a:gd name="T46" fmla="*/ 2147483647 w 4125"/>
              <a:gd name="T47" fmla="*/ 2147483647 h 2258"/>
              <a:gd name="T48" fmla="*/ 2147483647 w 4125"/>
              <a:gd name="T49" fmla="*/ 2147483647 h 2258"/>
              <a:gd name="T50" fmla="*/ 2147483647 w 4125"/>
              <a:gd name="T51" fmla="*/ 2147483647 h 2258"/>
              <a:gd name="T52" fmla="*/ 2147483647 w 4125"/>
              <a:gd name="T53" fmla="*/ 2147483647 h 2258"/>
              <a:gd name="T54" fmla="*/ 2147483647 w 4125"/>
              <a:gd name="T55" fmla="*/ 2147483647 h 2258"/>
              <a:gd name="T56" fmla="*/ 2147483647 w 4125"/>
              <a:gd name="T57" fmla="*/ 2147483647 h 2258"/>
              <a:gd name="T58" fmla="*/ 2147483647 w 4125"/>
              <a:gd name="T59" fmla="*/ 2147483647 h 2258"/>
              <a:gd name="T60" fmla="*/ 2147483647 w 4125"/>
              <a:gd name="T61" fmla="*/ 2147483647 h 2258"/>
              <a:gd name="T62" fmla="*/ 2147483647 w 4125"/>
              <a:gd name="T63" fmla="*/ 2147483647 h 2258"/>
              <a:gd name="T64" fmla="*/ 2147483647 w 4125"/>
              <a:gd name="T65" fmla="*/ 2147483647 h 2258"/>
              <a:gd name="T66" fmla="*/ 2147483647 w 4125"/>
              <a:gd name="T67" fmla="*/ 2147483647 h 2258"/>
              <a:gd name="T68" fmla="*/ 2147483647 w 4125"/>
              <a:gd name="T69" fmla="*/ 2147483647 h 2258"/>
              <a:gd name="T70" fmla="*/ 2147483647 w 4125"/>
              <a:gd name="T71" fmla="*/ 2147483647 h 2258"/>
              <a:gd name="T72" fmla="*/ 2147483647 w 4125"/>
              <a:gd name="T73" fmla="*/ 2147483647 h 2258"/>
              <a:gd name="T74" fmla="*/ 2147483647 w 4125"/>
              <a:gd name="T75" fmla="*/ 2147483647 h 2258"/>
              <a:gd name="T76" fmla="*/ 2147483647 w 4125"/>
              <a:gd name="T77" fmla="*/ 2147483647 h 2258"/>
              <a:gd name="T78" fmla="*/ 2147483647 w 4125"/>
              <a:gd name="T79" fmla="*/ 2147483647 h 2258"/>
              <a:gd name="T80" fmla="*/ 2147483647 w 4125"/>
              <a:gd name="T81" fmla="*/ 2147483647 h 2258"/>
              <a:gd name="T82" fmla="*/ 2147483647 w 4125"/>
              <a:gd name="T83" fmla="*/ 2147483647 h 2258"/>
              <a:gd name="T84" fmla="*/ 2147483647 w 412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125"/>
              <a:gd name="T130" fmla="*/ 0 h 2258"/>
              <a:gd name="T131" fmla="*/ 4125 w 412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125" h="2258">
                <a:moveTo>
                  <a:pt x="1204" y="2258"/>
                </a:moveTo>
                <a:lnTo>
                  <a:pt x="1128" y="2235"/>
                </a:lnTo>
                <a:lnTo>
                  <a:pt x="1056" y="2210"/>
                </a:lnTo>
                <a:lnTo>
                  <a:pt x="985" y="2184"/>
                </a:lnTo>
                <a:lnTo>
                  <a:pt x="918" y="2157"/>
                </a:lnTo>
                <a:lnTo>
                  <a:pt x="853" y="2131"/>
                </a:lnTo>
                <a:lnTo>
                  <a:pt x="789" y="2102"/>
                </a:lnTo>
                <a:lnTo>
                  <a:pt x="729" y="2072"/>
                </a:lnTo>
                <a:lnTo>
                  <a:pt x="671" y="2042"/>
                </a:lnTo>
                <a:lnTo>
                  <a:pt x="614" y="2012"/>
                </a:lnTo>
                <a:lnTo>
                  <a:pt x="561" y="1981"/>
                </a:lnTo>
                <a:lnTo>
                  <a:pt x="510" y="1949"/>
                </a:lnTo>
                <a:lnTo>
                  <a:pt x="462" y="1917"/>
                </a:lnTo>
                <a:lnTo>
                  <a:pt x="416" y="1883"/>
                </a:lnTo>
                <a:lnTo>
                  <a:pt x="372" y="1848"/>
                </a:lnTo>
                <a:lnTo>
                  <a:pt x="332" y="1814"/>
                </a:lnTo>
                <a:lnTo>
                  <a:pt x="293" y="1779"/>
                </a:lnTo>
                <a:lnTo>
                  <a:pt x="256" y="1742"/>
                </a:lnTo>
                <a:lnTo>
                  <a:pt x="222" y="1707"/>
                </a:lnTo>
                <a:lnTo>
                  <a:pt x="190" y="1670"/>
                </a:lnTo>
                <a:lnTo>
                  <a:pt x="162" y="1632"/>
                </a:lnTo>
                <a:lnTo>
                  <a:pt x="136" y="1595"/>
                </a:lnTo>
                <a:lnTo>
                  <a:pt x="111" y="1556"/>
                </a:lnTo>
                <a:lnTo>
                  <a:pt x="88" y="1518"/>
                </a:lnTo>
                <a:lnTo>
                  <a:pt x="68" y="1479"/>
                </a:lnTo>
                <a:lnTo>
                  <a:pt x="53" y="1440"/>
                </a:lnTo>
                <a:lnTo>
                  <a:pt x="37" y="1401"/>
                </a:lnTo>
                <a:lnTo>
                  <a:pt x="24" y="1360"/>
                </a:lnTo>
                <a:lnTo>
                  <a:pt x="15" y="1321"/>
                </a:lnTo>
                <a:lnTo>
                  <a:pt x="7" y="1281"/>
                </a:lnTo>
                <a:lnTo>
                  <a:pt x="1" y="1240"/>
                </a:lnTo>
                <a:lnTo>
                  <a:pt x="0" y="1201"/>
                </a:lnTo>
                <a:lnTo>
                  <a:pt x="0" y="1161"/>
                </a:lnTo>
                <a:lnTo>
                  <a:pt x="1" y="1120"/>
                </a:lnTo>
                <a:lnTo>
                  <a:pt x="5" y="1079"/>
                </a:lnTo>
                <a:lnTo>
                  <a:pt x="12" y="1039"/>
                </a:lnTo>
                <a:lnTo>
                  <a:pt x="21" y="998"/>
                </a:lnTo>
                <a:lnTo>
                  <a:pt x="33" y="957"/>
                </a:lnTo>
                <a:lnTo>
                  <a:pt x="46" y="917"/>
                </a:lnTo>
                <a:lnTo>
                  <a:pt x="63" y="878"/>
                </a:lnTo>
                <a:lnTo>
                  <a:pt x="81" y="837"/>
                </a:lnTo>
                <a:lnTo>
                  <a:pt x="102" y="797"/>
                </a:lnTo>
                <a:lnTo>
                  <a:pt x="125" y="758"/>
                </a:lnTo>
                <a:lnTo>
                  <a:pt x="151" y="719"/>
                </a:lnTo>
                <a:lnTo>
                  <a:pt x="180" y="680"/>
                </a:lnTo>
                <a:lnTo>
                  <a:pt x="210" y="641"/>
                </a:lnTo>
                <a:lnTo>
                  <a:pt x="242" y="602"/>
                </a:lnTo>
                <a:lnTo>
                  <a:pt x="277" y="563"/>
                </a:lnTo>
                <a:lnTo>
                  <a:pt x="316" y="526"/>
                </a:lnTo>
                <a:lnTo>
                  <a:pt x="355" y="489"/>
                </a:lnTo>
                <a:lnTo>
                  <a:pt x="397" y="452"/>
                </a:lnTo>
                <a:lnTo>
                  <a:pt x="441" y="415"/>
                </a:lnTo>
                <a:lnTo>
                  <a:pt x="489" y="379"/>
                </a:lnTo>
                <a:lnTo>
                  <a:pt x="538" y="344"/>
                </a:lnTo>
                <a:lnTo>
                  <a:pt x="589" y="309"/>
                </a:lnTo>
                <a:lnTo>
                  <a:pt x="642" y="275"/>
                </a:lnTo>
                <a:lnTo>
                  <a:pt x="699" y="242"/>
                </a:lnTo>
                <a:lnTo>
                  <a:pt x="757" y="208"/>
                </a:lnTo>
                <a:lnTo>
                  <a:pt x="819" y="176"/>
                </a:lnTo>
                <a:lnTo>
                  <a:pt x="883" y="144"/>
                </a:lnTo>
                <a:lnTo>
                  <a:pt x="948" y="114"/>
                </a:lnTo>
                <a:lnTo>
                  <a:pt x="1015" y="84"/>
                </a:lnTo>
                <a:lnTo>
                  <a:pt x="1086" y="54"/>
                </a:lnTo>
                <a:lnTo>
                  <a:pt x="1158" y="26"/>
                </a:lnTo>
                <a:lnTo>
                  <a:pt x="1234" y="0"/>
                </a:lnTo>
                <a:lnTo>
                  <a:pt x="2891" y="0"/>
                </a:lnTo>
                <a:lnTo>
                  <a:pt x="2965" y="26"/>
                </a:lnTo>
                <a:lnTo>
                  <a:pt x="3037" y="54"/>
                </a:lnTo>
                <a:lnTo>
                  <a:pt x="3108" y="84"/>
                </a:lnTo>
                <a:lnTo>
                  <a:pt x="3177" y="114"/>
                </a:lnTo>
                <a:lnTo>
                  <a:pt x="3242" y="144"/>
                </a:lnTo>
                <a:lnTo>
                  <a:pt x="3306" y="176"/>
                </a:lnTo>
                <a:lnTo>
                  <a:pt x="3366" y="208"/>
                </a:lnTo>
                <a:lnTo>
                  <a:pt x="3424" y="242"/>
                </a:lnTo>
                <a:lnTo>
                  <a:pt x="3481" y="275"/>
                </a:lnTo>
                <a:lnTo>
                  <a:pt x="3535" y="309"/>
                </a:lnTo>
                <a:lnTo>
                  <a:pt x="3587" y="344"/>
                </a:lnTo>
                <a:lnTo>
                  <a:pt x="3636" y="379"/>
                </a:lnTo>
                <a:lnTo>
                  <a:pt x="3682" y="415"/>
                </a:lnTo>
                <a:lnTo>
                  <a:pt x="3726" y="452"/>
                </a:lnTo>
                <a:lnTo>
                  <a:pt x="3768" y="489"/>
                </a:lnTo>
                <a:lnTo>
                  <a:pt x="3809" y="526"/>
                </a:lnTo>
                <a:lnTo>
                  <a:pt x="3846" y="563"/>
                </a:lnTo>
                <a:lnTo>
                  <a:pt x="3881" y="602"/>
                </a:lnTo>
                <a:lnTo>
                  <a:pt x="3913" y="641"/>
                </a:lnTo>
                <a:lnTo>
                  <a:pt x="3945" y="680"/>
                </a:lnTo>
                <a:lnTo>
                  <a:pt x="3973" y="719"/>
                </a:lnTo>
                <a:lnTo>
                  <a:pt x="3998" y="758"/>
                </a:lnTo>
                <a:lnTo>
                  <a:pt x="4021" y="797"/>
                </a:lnTo>
                <a:lnTo>
                  <a:pt x="4042" y="837"/>
                </a:lnTo>
                <a:lnTo>
                  <a:pt x="4062" y="878"/>
                </a:lnTo>
                <a:lnTo>
                  <a:pt x="4077" y="917"/>
                </a:lnTo>
                <a:lnTo>
                  <a:pt x="4092" y="957"/>
                </a:lnTo>
                <a:lnTo>
                  <a:pt x="4102" y="998"/>
                </a:lnTo>
                <a:lnTo>
                  <a:pt x="4111" y="1039"/>
                </a:lnTo>
                <a:lnTo>
                  <a:pt x="4118" y="1079"/>
                </a:lnTo>
                <a:lnTo>
                  <a:pt x="4123" y="1120"/>
                </a:lnTo>
                <a:lnTo>
                  <a:pt x="4125" y="1161"/>
                </a:lnTo>
                <a:lnTo>
                  <a:pt x="4123" y="1201"/>
                </a:lnTo>
                <a:lnTo>
                  <a:pt x="4122" y="1240"/>
                </a:lnTo>
                <a:lnTo>
                  <a:pt x="4116" y="1281"/>
                </a:lnTo>
                <a:lnTo>
                  <a:pt x="4109" y="1321"/>
                </a:lnTo>
                <a:lnTo>
                  <a:pt x="4099" y="1360"/>
                </a:lnTo>
                <a:lnTo>
                  <a:pt x="4086" y="1401"/>
                </a:lnTo>
                <a:lnTo>
                  <a:pt x="4072" y="1440"/>
                </a:lnTo>
                <a:lnTo>
                  <a:pt x="4055" y="1479"/>
                </a:lnTo>
                <a:lnTo>
                  <a:pt x="4035" y="1518"/>
                </a:lnTo>
                <a:lnTo>
                  <a:pt x="4012" y="1556"/>
                </a:lnTo>
                <a:lnTo>
                  <a:pt x="3989" y="1595"/>
                </a:lnTo>
                <a:lnTo>
                  <a:pt x="3961" y="1632"/>
                </a:lnTo>
                <a:lnTo>
                  <a:pt x="3933" y="1670"/>
                </a:lnTo>
                <a:lnTo>
                  <a:pt x="3901" y="1707"/>
                </a:lnTo>
                <a:lnTo>
                  <a:pt x="3867" y="1742"/>
                </a:lnTo>
                <a:lnTo>
                  <a:pt x="3830" y="1779"/>
                </a:lnTo>
                <a:lnTo>
                  <a:pt x="3791" y="1814"/>
                </a:lnTo>
                <a:lnTo>
                  <a:pt x="3751" y="1848"/>
                </a:lnTo>
                <a:lnTo>
                  <a:pt x="3707" y="1883"/>
                </a:lnTo>
                <a:lnTo>
                  <a:pt x="3661" y="1917"/>
                </a:lnTo>
                <a:lnTo>
                  <a:pt x="3613" y="1949"/>
                </a:lnTo>
                <a:lnTo>
                  <a:pt x="3562" y="1981"/>
                </a:lnTo>
                <a:lnTo>
                  <a:pt x="3509" y="2012"/>
                </a:lnTo>
                <a:lnTo>
                  <a:pt x="3452" y="2042"/>
                </a:lnTo>
                <a:lnTo>
                  <a:pt x="3394" y="2072"/>
                </a:lnTo>
                <a:lnTo>
                  <a:pt x="3334" y="2102"/>
                </a:lnTo>
                <a:lnTo>
                  <a:pt x="3270" y="2131"/>
                </a:lnTo>
                <a:lnTo>
                  <a:pt x="3205" y="2157"/>
                </a:lnTo>
                <a:lnTo>
                  <a:pt x="3138" y="2184"/>
                </a:lnTo>
                <a:lnTo>
                  <a:pt x="3067" y="2210"/>
                </a:lnTo>
                <a:lnTo>
                  <a:pt x="2995" y="2235"/>
                </a:lnTo>
                <a:lnTo>
                  <a:pt x="2919" y="2258"/>
                </a:lnTo>
                <a:lnTo>
                  <a:pt x="1204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1" name="Freeform 10"/>
          <p:cNvSpPr>
            <a:spLocks/>
          </p:cNvSpPr>
          <p:nvPr/>
        </p:nvSpPr>
        <p:spPr bwMode="auto">
          <a:xfrm>
            <a:off x="1837267" y="1452563"/>
            <a:ext cx="5270500" cy="2987146"/>
          </a:xfrm>
          <a:custGeom>
            <a:avLst/>
            <a:gdLst>
              <a:gd name="T0" fmla="*/ 2147483647 w 3735"/>
              <a:gd name="T1" fmla="*/ 2147483647 h 2258"/>
              <a:gd name="T2" fmla="*/ 2147483647 w 3735"/>
              <a:gd name="T3" fmla="*/ 2147483647 h 2258"/>
              <a:gd name="T4" fmla="*/ 2147483647 w 3735"/>
              <a:gd name="T5" fmla="*/ 2147483647 h 2258"/>
              <a:gd name="T6" fmla="*/ 2147483647 w 3735"/>
              <a:gd name="T7" fmla="*/ 2147483647 h 2258"/>
              <a:gd name="T8" fmla="*/ 2147483647 w 3735"/>
              <a:gd name="T9" fmla="*/ 2147483647 h 2258"/>
              <a:gd name="T10" fmla="*/ 2147483647 w 3735"/>
              <a:gd name="T11" fmla="*/ 2147483647 h 2258"/>
              <a:gd name="T12" fmla="*/ 2147483647 w 3735"/>
              <a:gd name="T13" fmla="*/ 2147483647 h 2258"/>
              <a:gd name="T14" fmla="*/ 2147483647 w 3735"/>
              <a:gd name="T15" fmla="*/ 2147483647 h 2258"/>
              <a:gd name="T16" fmla="*/ 2147483647 w 3735"/>
              <a:gd name="T17" fmla="*/ 2147483647 h 2258"/>
              <a:gd name="T18" fmla="*/ 2147483647 w 3735"/>
              <a:gd name="T19" fmla="*/ 2147483647 h 2258"/>
              <a:gd name="T20" fmla="*/ 0 w 3735"/>
              <a:gd name="T21" fmla="*/ 2147483647 h 2258"/>
              <a:gd name="T22" fmla="*/ 2147483647 w 3735"/>
              <a:gd name="T23" fmla="*/ 2147483647 h 2258"/>
              <a:gd name="T24" fmla="*/ 2147483647 w 3735"/>
              <a:gd name="T25" fmla="*/ 2147483647 h 2258"/>
              <a:gd name="T26" fmla="*/ 2147483647 w 3735"/>
              <a:gd name="T27" fmla="*/ 2147483647 h 2258"/>
              <a:gd name="T28" fmla="*/ 2147483647 w 3735"/>
              <a:gd name="T29" fmla="*/ 2147483647 h 2258"/>
              <a:gd name="T30" fmla="*/ 2147483647 w 3735"/>
              <a:gd name="T31" fmla="*/ 2147483647 h 2258"/>
              <a:gd name="T32" fmla="*/ 2147483647 w 3735"/>
              <a:gd name="T33" fmla="*/ 2147483647 h 2258"/>
              <a:gd name="T34" fmla="*/ 2147483647 w 3735"/>
              <a:gd name="T35" fmla="*/ 2147483647 h 2258"/>
              <a:gd name="T36" fmla="*/ 2147483647 w 3735"/>
              <a:gd name="T37" fmla="*/ 2147483647 h 2258"/>
              <a:gd name="T38" fmla="*/ 2147483647 w 3735"/>
              <a:gd name="T39" fmla="*/ 2147483647 h 2258"/>
              <a:gd name="T40" fmla="*/ 2147483647 w 3735"/>
              <a:gd name="T41" fmla="*/ 2147483647 h 2258"/>
              <a:gd name="T42" fmla="*/ 2147483647 w 3735"/>
              <a:gd name="T43" fmla="*/ 0 h 2258"/>
              <a:gd name="T44" fmla="*/ 2147483647 w 3735"/>
              <a:gd name="T45" fmla="*/ 2147483647 h 2258"/>
              <a:gd name="T46" fmla="*/ 2147483647 w 3735"/>
              <a:gd name="T47" fmla="*/ 2147483647 h 2258"/>
              <a:gd name="T48" fmla="*/ 2147483647 w 3735"/>
              <a:gd name="T49" fmla="*/ 2147483647 h 2258"/>
              <a:gd name="T50" fmla="*/ 2147483647 w 3735"/>
              <a:gd name="T51" fmla="*/ 2147483647 h 2258"/>
              <a:gd name="T52" fmla="*/ 2147483647 w 3735"/>
              <a:gd name="T53" fmla="*/ 2147483647 h 2258"/>
              <a:gd name="T54" fmla="*/ 2147483647 w 3735"/>
              <a:gd name="T55" fmla="*/ 2147483647 h 2258"/>
              <a:gd name="T56" fmla="*/ 2147483647 w 3735"/>
              <a:gd name="T57" fmla="*/ 2147483647 h 2258"/>
              <a:gd name="T58" fmla="*/ 2147483647 w 3735"/>
              <a:gd name="T59" fmla="*/ 2147483647 h 2258"/>
              <a:gd name="T60" fmla="*/ 2147483647 w 3735"/>
              <a:gd name="T61" fmla="*/ 2147483647 h 2258"/>
              <a:gd name="T62" fmla="*/ 2147483647 w 3735"/>
              <a:gd name="T63" fmla="*/ 2147483647 h 2258"/>
              <a:gd name="T64" fmla="*/ 2147483647 w 3735"/>
              <a:gd name="T65" fmla="*/ 2147483647 h 2258"/>
              <a:gd name="T66" fmla="*/ 2147483647 w 3735"/>
              <a:gd name="T67" fmla="*/ 2147483647 h 2258"/>
              <a:gd name="T68" fmla="*/ 2147483647 w 3735"/>
              <a:gd name="T69" fmla="*/ 2147483647 h 2258"/>
              <a:gd name="T70" fmla="*/ 2147483647 w 3735"/>
              <a:gd name="T71" fmla="*/ 2147483647 h 2258"/>
              <a:gd name="T72" fmla="*/ 2147483647 w 3735"/>
              <a:gd name="T73" fmla="*/ 2147483647 h 2258"/>
              <a:gd name="T74" fmla="*/ 2147483647 w 3735"/>
              <a:gd name="T75" fmla="*/ 2147483647 h 2258"/>
              <a:gd name="T76" fmla="*/ 2147483647 w 3735"/>
              <a:gd name="T77" fmla="*/ 2147483647 h 2258"/>
              <a:gd name="T78" fmla="*/ 2147483647 w 3735"/>
              <a:gd name="T79" fmla="*/ 2147483647 h 2258"/>
              <a:gd name="T80" fmla="*/ 2147483647 w 3735"/>
              <a:gd name="T81" fmla="*/ 2147483647 h 2258"/>
              <a:gd name="T82" fmla="*/ 2147483647 w 3735"/>
              <a:gd name="T83" fmla="*/ 2147483647 h 2258"/>
              <a:gd name="T84" fmla="*/ 2147483647 w 373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735"/>
              <a:gd name="T130" fmla="*/ 0 h 2258"/>
              <a:gd name="T131" fmla="*/ 3735 w 373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735" h="2258">
                <a:moveTo>
                  <a:pt x="1091" y="2258"/>
                </a:moveTo>
                <a:lnTo>
                  <a:pt x="1024" y="2235"/>
                </a:lnTo>
                <a:lnTo>
                  <a:pt x="957" y="2210"/>
                </a:lnTo>
                <a:lnTo>
                  <a:pt x="894" y="2184"/>
                </a:lnTo>
                <a:lnTo>
                  <a:pt x="832" y="2157"/>
                </a:lnTo>
                <a:lnTo>
                  <a:pt x="773" y="2131"/>
                </a:lnTo>
                <a:lnTo>
                  <a:pt x="717" y="2102"/>
                </a:lnTo>
                <a:lnTo>
                  <a:pt x="662" y="2072"/>
                </a:lnTo>
                <a:lnTo>
                  <a:pt x="609" y="2042"/>
                </a:lnTo>
                <a:lnTo>
                  <a:pt x="558" y="2012"/>
                </a:lnTo>
                <a:lnTo>
                  <a:pt x="510" y="1981"/>
                </a:lnTo>
                <a:lnTo>
                  <a:pt x="464" y="1949"/>
                </a:lnTo>
                <a:lnTo>
                  <a:pt x="420" y="1917"/>
                </a:lnTo>
                <a:lnTo>
                  <a:pt x="378" y="1883"/>
                </a:lnTo>
                <a:lnTo>
                  <a:pt x="339" y="1848"/>
                </a:lnTo>
                <a:lnTo>
                  <a:pt x="302" y="1814"/>
                </a:lnTo>
                <a:lnTo>
                  <a:pt x="267" y="1779"/>
                </a:lnTo>
                <a:lnTo>
                  <a:pt x="233" y="1742"/>
                </a:lnTo>
                <a:lnTo>
                  <a:pt x="203" y="1707"/>
                </a:lnTo>
                <a:lnTo>
                  <a:pt x="175" y="1670"/>
                </a:lnTo>
                <a:lnTo>
                  <a:pt x="148" y="1632"/>
                </a:lnTo>
                <a:lnTo>
                  <a:pt x="123" y="1595"/>
                </a:lnTo>
                <a:lnTo>
                  <a:pt x="102" y="1556"/>
                </a:lnTo>
                <a:lnTo>
                  <a:pt x="81" y="1518"/>
                </a:lnTo>
                <a:lnTo>
                  <a:pt x="63" y="1479"/>
                </a:lnTo>
                <a:lnTo>
                  <a:pt x="49" y="1440"/>
                </a:lnTo>
                <a:lnTo>
                  <a:pt x="35" y="1401"/>
                </a:lnTo>
                <a:lnTo>
                  <a:pt x="25" y="1360"/>
                </a:lnTo>
                <a:lnTo>
                  <a:pt x="14" y="1321"/>
                </a:lnTo>
                <a:lnTo>
                  <a:pt x="9" y="1281"/>
                </a:lnTo>
                <a:lnTo>
                  <a:pt x="3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5" y="1079"/>
                </a:lnTo>
                <a:lnTo>
                  <a:pt x="12" y="1039"/>
                </a:lnTo>
                <a:lnTo>
                  <a:pt x="21" y="998"/>
                </a:lnTo>
                <a:lnTo>
                  <a:pt x="30" y="957"/>
                </a:lnTo>
                <a:lnTo>
                  <a:pt x="44" y="917"/>
                </a:lnTo>
                <a:lnTo>
                  <a:pt x="58" y="878"/>
                </a:lnTo>
                <a:lnTo>
                  <a:pt x="74" y="837"/>
                </a:lnTo>
                <a:lnTo>
                  <a:pt x="93" y="797"/>
                </a:lnTo>
                <a:lnTo>
                  <a:pt x="115" y="758"/>
                </a:lnTo>
                <a:lnTo>
                  <a:pt x="138" y="719"/>
                </a:lnTo>
                <a:lnTo>
                  <a:pt x="164" y="680"/>
                </a:lnTo>
                <a:lnTo>
                  <a:pt x="191" y="641"/>
                </a:lnTo>
                <a:lnTo>
                  <a:pt x="221" y="602"/>
                </a:lnTo>
                <a:lnTo>
                  <a:pt x="252" y="563"/>
                </a:lnTo>
                <a:lnTo>
                  <a:pt x="286" y="526"/>
                </a:lnTo>
                <a:lnTo>
                  <a:pt x="323" y="489"/>
                </a:lnTo>
                <a:lnTo>
                  <a:pt x="360" y="452"/>
                </a:lnTo>
                <a:lnTo>
                  <a:pt x="401" y="415"/>
                </a:lnTo>
                <a:lnTo>
                  <a:pt x="443" y="379"/>
                </a:lnTo>
                <a:lnTo>
                  <a:pt x="487" y="344"/>
                </a:lnTo>
                <a:lnTo>
                  <a:pt x="535" y="309"/>
                </a:lnTo>
                <a:lnTo>
                  <a:pt x="583" y="275"/>
                </a:lnTo>
                <a:lnTo>
                  <a:pt x="634" y="242"/>
                </a:lnTo>
                <a:lnTo>
                  <a:pt x="687" y="208"/>
                </a:lnTo>
                <a:lnTo>
                  <a:pt x="742" y="176"/>
                </a:lnTo>
                <a:lnTo>
                  <a:pt x="800" y="144"/>
                </a:lnTo>
                <a:lnTo>
                  <a:pt x="858" y="114"/>
                </a:lnTo>
                <a:lnTo>
                  <a:pt x="920" y="84"/>
                </a:lnTo>
                <a:lnTo>
                  <a:pt x="984" y="54"/>
                </a:lnTo>
                <a:lnTo>
                  <a:pt x="1049" y="26"/>
                </a:lnTo>
                <a:lnTo>
                  <a:pt x="1118" y="0"/>
                </a:lnTo>
                <a:lnTo>
                  <a:pt x="2617" y="0"/>
                </a:lnTo>
                <a:lnTo>
                  <a:pt x="2686" y="26"/>
                </a:lnTo>
                <a:lnTo>
                  <a:pt x="2751" y="54"/>
                </a:lnTo>
                <a:lnTo>
                  <a:pt x="2815" y="84"/>
                </a:lnTo>
                <a:lnTo>
                  <a:pt x="2877" y="114"/>
                </a:lnTo>
                <a:lnTo>
                  <a:pt x="2935" y="144"/>
                </a:lnTo>
                <a:lnTo>
                  <a:pt x="2993" y="176"/>
                </a:lnTo>
                <a:lnTo>
                  <a:pt x="3048" y="208"/>
                </a:lnTo>
                <a:lnTo>
                  <a:pt x="3101" y="242"/>
                </a:lnTo>
                <a:lnTo>
                  <a:pt x="3152" y="275"/>
                </a:lnTo>
                <a:lnTo>
                  <a:pt x="3200" y="309"/>
                </a:lnTo>
                <a:lnTo>
                  <a:pt x="3248" y="344"/>
                </a:lnTo>
                <a:lnTo>
                  <a:pt x="3292" y="379"/>
                </a:lnTo>
                <a:lnTo>
                  <a:pt x="3334" y="415"/>
                </a:lnTo>
                <a:lnTo>
                  <a:pt x="3375" y="452"/>
                </a:lnTo>
                <a:lnTo>
                  <a:pt x="3412" y="489"/>
                </a:lnTo>
                <a:lnTo>
                  <a:pt x="3449" y="526"/>
                </a:lnTo>
                <a:lnTo>
                  <a:pt x="3483" y="563"/>
                </a:lnTo>
                <a:lnTo>
                  <a:pt x="3514" y="602"/>
                </a:lnTo>
                <a:lnTo>
                  <a:pt x="3544" y="641"/>
                </a:lnTo>
                <a:lnTo>
                  <a:pt x="3571" y="680"/>
                </a:lnTo>
                <a:lnTo>
                  <a:pt x="3597" y="719"/>
                </a:lnTo>
                <a:lnTo>
                  <a:pt x="3620" y="758"/>
                </a:lnTo>
                <a:lnTo>
                  <a:pt x="3642" y="797"/>
                </a:lnTo>
                <a:lnTo>
                  <a:pt x="3661" y="837"/>
                </a:lnTo>
                <a:lnTo>
                  <a:pt x="3677" y="878"/>
                </a:lnTo>
                <a:lnTo>
                  <a:pt x="3691" y="917"/>
                </a:lnTo>
                <a:lnTo>
                  <a:pt x="3705" y="957"/>
                </a:lnTo>
                <a:lnTo>
                  <a:pt x="3714" y="998"/>
                </a:lnTo>
                <a:lnTo>
                  <a:pt x="3723" y="1039"/>
                </a:lnTo>
                <a:lnTo>
                  <a:pt x="3730" y="1079"/>
                </a:lnTo>
                <a:lnTo>
                  <a:pt x="3733" y="1120"/>
                </a:lnTo>
                <a:lnTo>
                  <a:pt x="3735" y="1161"/>
                </a:lnTo>
                <a:lnTo>
                  <a:pt x="3733" y="1201"/>
                </a:lnTo>
                <a:lnTo>
                  <a:pt x="3732" y="1240"/>
                </a:lnTo>
                <a:lnTo>
                  <a:pt x="3726" y="1281"/>
                </a:lnTo>
                <a:lnTo>
                  <a:pt x="3719" y="1321"/>
                </a:lnTo>
                <a:lnTo>
                  <a:pt x="3710" y="1360"/>
                </a:lnTo>
                <a:lnTo>
                  <a:pt x="3700" y="1401"/>
                </a:lnTo>
                <a:lnTo>
                  <a:pt x="3686" y="1440"/>
                </a:lnTo>
                <a:lnTo>
                  <a:pt x="3672" y="1479"/>
                </a:lnTo>
                <a:lnTo>
                  <a:pt x="3654" y="1518"/>
                </a:lnTo>
                <a:lnTo>
                  <a:pt x="3633" y="1556"/>
                </a:lnTo>
                <a:lnTo>
                  <a:pt x="3612" y="1595"/>
                </a:lnTo>
                <a:lnTo>
                  <a:pt x="3587" y="1632"/>
                </a:lnTo>
                <a:lnTo>
                  <a:pt x="3560" y="1670"/>
                </a:lnTo>
                <a:lnTo>
                  <a:pt x="3532" y="1707"/>
                </a:lnTo>
                <a:lnTo>
                  <a:pt x="3502" y="1742"/>
                </a:lnTo>
                <a:lnTo>
                  <a:pt x="3468" y="1779"/>
                </a:lnTo>
                <a:lnTo>
                  <a:pt x="3433" y="1814"/>
                </a:lnTo>
                <a:lnTo>
                  <a:pt x="3396" y="1848"/>
                </a:lnTo>
                <a:lnTo>
                  <a:pt x="3357" y="1883"/>
                </a:lnTo>
                <a:lnTo>
                  <a:pt x="3315" y="1917"/>
                </a:lnTo>
                <a:lnTo>
                  <a:pt x="3271" y="1949"/>
                </a:lnTo>
                <a:lnTo>
                  <a:pt x="3225" y="1981"/>
                </a:lnTo>
                <a:lnTo>
                  <a:pt x="3177" y="2012"/>
                </a:lnTo>
                <a:lnTo>
                  <a:pt x="3126" y="2042"/>
                </a:lnTo>
                <a:lnTo>
                  <a:pt x="3073" y="2072"/>
                </a:lnTo>
                <a:lnTo>
                  <a:pt x="3018" y="2102"/>
                </a:lnTo>
                <a:lnTo>
                  <a:pt x="2962" y="2131"/>
                </a:lnTo>
                <a:lnTo>
                  <a:pt x="2903" y="2157"/>
                </a:lnTo>
                <a:lnTo>
                  <a:pt x="2841" y="2184"/>
                </a:lnTo>
                <a:lnTo>
                  <a:pt x="2778" y="2210"/>
                </a:lnTo>
                <a:lnTo>
                  <a:pt x="2711" y="2235"/>
                </a:lnTo>
                <a:lnTo>
                  <a:pt x="2644" y="2258"/>
                </a:lnTo>
                <a:lnTo>
                  <a:pt x="1091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2" name="Freeform 11"/>
          <p:cNvSpPr>
            <a:spLocks/>
          </p:cNvSpPr>
          <p:nvPr/>
        </p:nvSpPr>
        <p:spPr bwMode="auto">
          <a:xfrm>
            <a:off x="2156178" y="1452563"/>
            <a:ext cx="4632678" cy="2987146"/>
          </a:xfrm>
          <a:custGeom>
            <a:avLst/>
            <a:gdLst>
              <a:gd name="T0" fmla="*/ 2147483647 w 3283"/>
              <a:gd name="T1" fmla="*/ 2147483647 h 2258"/>
              <a:gd name="T2" fmla="*/ 2147483647 w 3283"/>
              <a:gd name="T3" fmla="*/ 2147483647 h 2258"/>
              <a:gd name="T4" fmla="*/ 2147483647 w 3283"/>
              <a:gd name="T5" fmla="*/ 2147483647 h 2258"/>
              <a:gd name="T6" fmla="*/ 2147483647 w 3283"/>
              <a:gd name="T7" fmla="*/ 2147483647 h 2258"/>
              <a:gd name="T8" fmla="*/ 2147483647 w 3283"/>
              <a:gd name="T9" fmla="*/ 2147483647 h 2258"/>
              <a:gd name="T10" fmla="*/ 2147483647 w 3283"/>
              <a:gd name="T11" fmla="*/ 2147483647 h 2258"/>
              <a:gd name="T12" fmla="*/ 2147483647 w 3283"/>
              <a:gd name="T13" fmla="*/ 2147483647 h 2258"/>
              <a:gd name="T14" fmla="*/ 2147483647 w 3283"/>
              <a:gd name="T15" fmla="*/ 2147483647 h 2258"/>
              <a:gd name="T16" fmla="*/ 2147483647 w 3283"/>
              <a:gd name="T17" fmla="*/ 2147483647 h 2258"/>
              <a:gd name="T18" fmla="*/ 2147483647 w 3283"/>
              <a:gd name="T19" fmla="*/ 2147483647 h 2258"/>
              <a:gd name="T20" fmla="*/ 0 w 3283"/>
              <a:gd name="T21" fmla="*/ 2147483647 h 2258"/>
              <a:gd name="T22" fmla="*/ 2147483647 w 3283"/>
              <a:gd name="T23" fmla="*/ 2147483647 h 2258"/>
              <a:gd name="T24" fmla="*/ 2147483647 w 3283"/>
              <a:gd name="T25" fmla="*/ 2147483647 h 2258"/>
              <a:gd name="T26" fmla="*/ 2147483647 w 3283"/>
              <a:gd name="T27" fmla="*/ 2147483647 h 2258"/>
              <a:gd name="T28" fmla="*/ 2147483647 w 3283"/>
              <a:gd name="T29" fmla="*/ 2147483647 h 2258"/>
              <a:gd name="T30" fmla="*/ 2147483647 w 3283"/>
              <a:gd name="T31" fmla="*/ 2147483647 h 2258"/>
              <a:gd name="T32" fmla="*/ 2147483647 w 3283"/>
              <a:gd name="T33" fmla="*/ 2147483647 h 2258"/>
              <a:gd name="T34" fmla="*/ 2147483647 w 3283"/>
              <a:gd name="T35" fmla="*/ 2147483647 h 2258"/>
              <a:gd name="T36" fmla="*/ 2147483647 w 3283"/>
              <a:gd name="T37" fmla="*/ 2147483647 h 2258"/>
              <a:gd name="T38" fmla="*/ 2147483647 w 3283"/>
              <a:gd name="T39" fmla="*/ 2147483647 h 2258"/>
              <a:gd name="T40" fmla="*/ 2147483647 w 3283"/>
              <a:gd name="T41" fmla="*/ 2147483647 h 2258"/>
              <a:gd name="T42" fmla="*/ 2147483647 w 3283"/>
              <a:gd name="T43" fmla="*/ 0 h 2258"/>
              <a:gd name="T44" fmla="*/ 2147483647 w 3283"/>
              <a:gd name="T45" fmla="*/ 2147483647 h 2258"/>
              <a:gd name="T46" fmla="*/ 2147483647 w 3283"/>
              <a:gd name="T47" fmla="*/ 2147483647 h 2258"/>
              <a:gd name="T48" fmla="*/ 2147483647 w 3283"/>
              <a:gd name="T49" fmla="*/ 2147483647 h 2258"/>
              <a:gd name="T50" fmla="*/ 2147483647 w 3283"/>
              <a:gd name="T51" fmla="*/ 2147483647 h 2258"/>
              <a:gd name="T52" fmla="*/ 2147483647 w 3283"/>
              <a:gd name="T53" fmla="*/ 2147483647 h 2258"/>
              <a:gd name="T54" fmla="*/ 2147483647 w 3283"/>
              <a:gd name="T55" fmla="*/ 2147483647 h 2258"/>
              <a:gd name="T56" fmla="*/ 2147483647 w 3283"/>
              <a:gd name="T57" fmla="*/ 2147483647 h 2258"/>
              <a:gd name="T58" fmla="*/ 2147483647 w 3283"/>
              <a:gd name="T59" fmla="*/ 2147483647 h 2258"/>
              <a:gd name="T60" fmla="*/ 2147483647 w 3283"/>
              <a:gd name="T61" fmla="*/ 2147483647 h 2258"/>
              <a:gd name="T62" fmla="*/ 2147483647 w 3283"/>
              <a:gd name="T63" fmla="*/ 2147483647 h 2258"/>
              <a:gd name="T64" fmla="*/ 2147483647 w 3283"/>
              <a:gd name="T65" fmla="*/ 2147483647 h 2258"/>
              <a:gd name="T66" fmla="*/ 2147483647 w 3283"/>
              <a:gd name="T67" fmla="*/ 2147483647 h 2258"/>
              <a:gd name="T68" fmla="*/ 2147483647 w 3283"/>
              <a:gd name="T69" fmla="*/ 2147483647 h 2258"/>
              <a:gd name="T70" fmla="*/ 2147483647 w 3283"/>
              <a:gd name="T71" fmla="*/ 2147483647 h 2258"/>
              <a:gd name="T72" fmla="*/ 2147483647 w 3283"/>
              <a:gd name="T73" fmla="*/ 2147483647 h 2258"/>
              <a:gd name="T74" fmla="*/ 2147483647 w 3283"/>
              <a:gd name="T75" fmla="*/ 2147483647 h 2258"/>
              <a:gd name="T76" fmla="*/ 2147483647 w 3283"/>
              <a:gd name="T77" fmla="*/ 2147483647 h 2258"/>
              <a:gd name="T78" fmla="*/ 2147483647 w 3283"/>
              <a:gd name="T79" fmla="*/ 2147483647 h 2258"/>
              <a:gd name="T80" fmla="*/ 2147483647 w 3283"/>
              <a:gd name="T81" fmla="*/ 2147483647 h 2258"/>
              <a:gd name="T82" fmla="*/ 2147483647 w 3283"/>
              <a:gd name="T83" fmla="*/ 2147483647 h 2258"/>
              <a:gd name="T84" fmla="*/ 2147483647 w 3283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83"/>
              <a:gd name="T130" fmla="*/ 0 h 2258"/>
              <a:gd name="T131" fmla="*/ 3283 w 3283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83" h="2258">
                <a:moveTo>
                  <a:pt x="959" y="2258"/>
                </a:moveTo>
                <a:lnTo>
                  <a:pt x="899" y="2235"/>
                </a:lnTo>
                <a:lnTo>
                  <a:pt x="841" y="2210"/>
                </a:lnTo>
                <a:lnTo>
                  <a:pt x="786" y="2184"/>
                </a:lnTo>
                <a:lnTo>
                  <a:pt x="731" y="2157"/>
                </a:lnTo>
                <a:lnTo>
                  <a:pt x="678" y="2131"/>
                </a:lnTo>
                <a:lnTo>
                  <a:pt x="629" y="2102"/>
                </a:lnTo>
                <a:lnTo>
                  <a:pt x="581" y="2072"/>
                </a:lnTo>
                <a:lnTo>
                  <a:pt x="535" y="2042"/>
                </a:lnTo>
                <a:lnTo>
                  <a:pt x="489" y="2012"/>
                </a:lnTo>
                <a:lnTo>
                  <a:pt x="447" y="1981"/>
                </a:lnTo>
                <a:lnTo>
                  <a:pt x="406" y="1949"/>
                </a:lnTo>
                <a:lnTo>
                  <a:pt x="369" y="1917"/>
                </a:lnTo>
                <a:lnTo>
                  <a:pt x="332" y="1883"/>
                </a:lnTo>
                <a:lnTo>
                  <a:pt x="297" y="1848"/>
                </a:lnTo>
                <a:lnTo>
                  <a:pt x="265" y="1814"/>
                </a:lnTo>
                <a:lnTo>
                  <a:pt x="233" y="1779"/>
                </a:lnTo>
                <a:lnTo>
                  <a:pt x="205" y="1742"/>
                </a:lnTo>
                <a:lnTo>
                  <a:pt x="178" y="1707"/>
                </a:lnTo>
                <a:lnTo>
                  <a:pt x="152" y="1670"/>
                </a:lnTo>
                <a:lnTo>
                  <a:pt x="129" y="1632"/>
                </a:lnTo>
                <a:lnTo>
                  <a:pt x="108" y="1595"/>
                </a:lnTo>
                <a:lnTo>
                  <a:pt x="88" y="1556"/>
                </a:lnTo>
                <a:lnTo>
                  <a:pt x="71" y="1518"/>
                </a:lnTo>
                <a:lnTo>
                  <a:pt x="55" y="1479"/>
                </a:lnTo>
                <a:lnTo>
                  <a:pt x="42" y="1440"/>
                </a:lnTo>
                <a:lnTo>
                  <a:pt x="30" y="1401"/>
                </a:lnTo>
                <a:lnTo>
                  <a:pt x="21" y="1360"/>
                </a:lnTo>
                <a:lnTo>
                  <a:pt x="12" y="1321"/>
                </a:lnTo>
                <a:lnTo>
                  <a:pt x="7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5" y="1079"/>
                </a:lnTo>
                <a:lnTo>
                  <a:pt x="11" y="1039"/>
                </a:lnTo>
                <a:lnTo>
                  <a:pt x="18" y="998"/>
                </a:lnTo>
                <a:lnTo>
                  <a:pt x="26" y="957"/>
                </a:lnTo>
                <a:lnTo>
                  <a:pt x="37" y="917"/>
                </a:lnTo>
                <a:lnTo>
                  <a:pt x="51" y="878"/>
                </a:lnTo>
                <a:lnTo>
                  <a:pt x="65" y="837"/>
                </a:lnTo>
                <a:lnTo>
                  <a:pt x="81" y="797"/>
                </a:lnTo>
                <a:lnTo>
                  <a:pt x="101" y="758"/>
                </a:lnTo>
                <a:lnTo>
                  <a:pt x="120" y="719"/>
                </a:lnTo>
                <a:lnTo>
                  <a:pt x="143" y="680"/>
                </a:lnTo>
                <a:lnTo>
                  <a:pt x="168" y="641"/>
                </a:lnTo>
                <a:lnTo>
                  <a:pt x="194" y="602"/>
                </a:lnTo>
                <a:lnTo>
                  <a:pt x="221" y="563"/>
                </a:lnTo>
                <a:lnTo>
                  <a:pt x="251" y="526"/>
                </a:lnTo>
                <a:lnTo>
                  <a:pt x="282" y="489"/>
                </a:lnTo>
                <a:lnTo>
                  <a:pt x="316" y="452"/>
                </a:lnTo>
                <a:lnTo>
                  <a:pt x="351" y="415"/>
                </a:lnTo>
                <a:lnTo>
                  <a:pt x="388" y="379"/>
                </a:lnTo>
                <a:lnTo>
                  <a:pt x="429" y="344"/>
                </a:lnTo>
                <a:lnTo>
                  <a:pt x="470" y="309"/>
                </a:lnTo>
                <a:lnTo>
                  <a:pt x="512" y="275"/>
                </a:lnTo>
                <a:lnTo>
                  <a:pt x="556" y="242"/>
                </a:lnTo>
                <a:lnTo>
                  <a:pt x="604" y="208"/>
                </a:lnTo>
                <a:lnTo>
                  <a:pt x="652" y="176"/>
                </a:lnTo>
                <a:lnTo>
                  <a:pt x="703" y="144"/>
                </a:lnTo>
                <a:lnTo>
                  <a:pt x="754" y="114"/>
                </a:lnTo>
                <a:lnTo>
                  <a:pt x="809" y="84"/>
                </a:lnTo>
                <a:lnTo>
                  <a:pt x="865" y="54"/>
                </a:lnTo>
                <a:lnTo>
                  <a:pt x="922" y="26"/>
                </a:lnTo>
                <a:lnTo>
                  <a:pt x="982" y="0"/>
                </a:lnTo>
                <a:lnTo>
                  <a:pt x="2301" y="0"/>
                </a:lnTo>
                <a:lnTo>
                  <a:pt x="2361" y="26"/>
                </a:lnTo>
                <a:lnTo>
                  <a:pt x="2418" y="54"/>
                </a:lnTo>
                <a:lnTo>
                  <a:pt x="2474" y="84"/>
                </a:lnTo>
                <a:lnTo>
                  <a:pt x="2529" y="114"/>
                </a:lnTo>
                <a:lnTo>
                  <a:pt x="2580" y="144"/>
                </a:lnTo>
                <a:lnTo>
                  <a:pt x="2631" y="176"/>
                </a:lnTo>
                <a:lnTo>
                  <a:pt x="2679" y="208"/>
                </a:lnTo>
                <a:lnTo>
                  <a:pt x="2727" y="242"/>
                </a:lnTo>
                <a:lnTo>
                  <a:pt x="2771" y="275"/>
                </a:lnTo>
                <a:lnTo>
                  <a:pt x="2813" y="309"/>
                </a:lnTo>
                <a:lnTo>
                  <a:pt x="2856" y="344"/>
                </a:lnTo>
                <a:lnTo>
                  <a:pt x="2895" y="379"/>
                </a:lnTo>
                <a:lnTo>
                  <a:pt x="2932" y="415"/>
                </a:lnTo>
                <a:lnTo>
                  <a:pt x="2967" y="452"/>
                </a:lnTo>
                <a:lnTo>
                  <a:pt x="3001" y="489"/>
                </a:lnTo>
                <a:lnTo>
                  <a:pt x="3032" y="526"/>
                </a:lnTo>
                <a:lnTo>
                  <a:pt x="3062" y="563"/>
                </a:lnTo>
                <a:lnTo>
                  <a:pt x="3091" y="602"/>
                </a:lnTo>
                <a:lnTo>
                  <a:pt x="3115" y="641"/>
                </a:lnTo>
                <a:lnTo>
                  <a:pt x="3140" y="680"/>
                </a:lnTo>
                <a:lnTo>
                  <a:pt x="3163" y="719"/>
                </a:lnTo>
                <a:lnTo>
                  <a:pt x="3182" y="758"/>
                </a:lnTo>
                <a:lnTo>
                  <a:pt x="3202" y="797"/>
                </a:lnTo>
                <a:lnTo>
                  <a:pt x="3218" y="837"/>
                </a:lnTo>
                <a:lnTo>
                  <a:pt x="3234" y="878"/>
                </a:lnTo>
                <a:lnTo>
                  <a:pt x="3246" y="917"/>
                </a:lnTo>
                <a:lnTo>
                  <a:pt x="3257" y="957"/>
                </a:lnTo>
                <a:lnTo>
                  <a:pt x="3265" y="998"/>
                </a:lnTo>
                <a:lnTo>
                  <a:pt x="3272" y="1039"/>
                </a:lnTo>
                <a:lnTo>
                  <a:pt x="3278" y="1079"/>
                </a:lnTo>
                <a:lnTo>
                  <a:pt x="3281" y="1120"/>
                </a:lnTo>
                <a:lnTo>
                  <a:pt x="3283" y="1161"/>
                </a:lnTo>
                <a:lnTo>
                  <a:pt x="3283" y="1201"/>
                </a:lnTo>
                <a:lnTo>
                  <a:pt x="3281" y="1240"/>
                </a:lnTo>
                <a:lnTo>
                  <a:pt x="3278" y="1281"/>
                </a:lnTo>
                <a:lnTo>
                  <a:pt x="3271" y="1321"/>
                </a:lnTo>
                <a:lnTo>
                  <a:pt x="3264" y="1360"/>
                </a:lnTo>
                <a:lnTo>
                  <a:pt x="3253" y="1401"/>
                </a:lnTo>
                <a:lnTo>
                  <a:pt x="3241" y="1440"/>
                </a:lnTo>
                <a:lnTo>
                  <a:pt x="3228" y="1479"/>
                </a:lnTo>
                <a:lnTo>
                  <a:pt x="3212" y="1518"/>
                </a:lnTo>
                <a:lnTo>
                  <a:pt x="3195" y="1556"/>
                </a:lnTo>
                <a:lnTo>
                  <a:pt x="3175" y="1595"/>
                </a:lnTo>
                <a:lnTo>
                  <a:pt x="3154" y="1632"/>
                </a:lnTo>
                <a:lnTo>
                  <a:pt x="3131" y="1670"/>
                </a:lnTo>
                <a:lnTo>
                  <a:pt x="3106" y="1707"/>
                </a:lnTo>
                <a:lnTo>
                  <a:pt x="3078" y="1742"/>
                </a:lnTo>
                <a:lnTo>
                  <a:pt x="3050" y="1779"/>
                </a:lnTo>
                <a:lnTo>
                  <a:pt x="3018" y="1814"/>
                </a:lnTo>
                <a:lnTo>
                  <a:pt x="2986" y="1848"/>
                </a:lnTo>
                <a:lnTo>
                  <a:pt x="2951" y="1883"/>
                </a:lnTo>
                <a:lnTo>
                  <a:pt x="2914" y="1917"/>
                </a:lnTo>
                <a:lnTo>
                  <a:pt x="2877" y="1949"/>
                </a:lnTo>
                <a:lnTo>
                  <a:pt x="2836" y="1981"/>
                </a:lnTo>
                <a:lnTo>
                  <a:pt x="2794" y="2012"/>
                </a:lnTo>
                <a:lnTo>
                  <a:pt x="2748" y="2042"/>
                </a:lnTo>
                <a:lnTo>
                  <a:pt x="2702" y="2072"/>
                </a:lnTo>
                <a:lnTo>
                  <a:pt x="2654" y="2102"/>
                </a:lnTo>
                <a:lnTo>
                  <a:pt x="2605" y="2131"/>
                </a:lnTo>
                <a:lnTo>
                  <a:pt x="2552" y="2157"/>
                </a:lnTo>
                <a:lnTo>
                  <a:pt x="2497" y="2184"/>
                </a:lnTo>
                <a:lnTo>
                  <a:pt x="2442" y="2210"/>
                </a:lnTo>
                <a:lnTo>
                  <a:pt x="2384" y="2235"/>
                </a:lnTo>
                <a:lnTo>
                  <a:pt x="2324" y="2258"/>
                </a:lnTo>
                <a:lnTo>
                  <a:pt x="959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3" name="Freeform 12"/>
          <p:cNvSpPr>
            <a:spLocks/>
          </p:cNvSpPr>
          <p:nvPr/>
        </p:nvSpPr>
        <p:spPr bwMode="auto">
          <a:xfrm>
            <a:off x="2569634" y="1452563"/>
            <a:ext cx="3805766" cy="2987146"/>
          </a:xfrm>
          <a:custGeom>
            <a:avLst/>
            <a:gdLst>
              <a:gd name="T0" fmla="*/ 2147483647 w 2697"/>
              <a:gd name="T1" fmla="*/ 2147483647 h 2258"/>
              <a:gd name="T2" fmla="*/ 2147483647 w 2697"/>
              <a:gd name="T3" fmla="*/ 2147483647 h 2258"/>
              <a:gd name="T4" fmla="*/ 2147483647 w 2697"/>
              <a:gd name="T5" fmla="*/ 2147483647 h 2258"/>
              <a:gd name="T6" fmla="*/ 2147483647 w 2697"/>
              <a:gd name="T7" fmla="*/ 2147483647 h 2258"/>
              <a:gd name="T8" fmla="*/ 2147483647 w 2697"/>
              <a:gd name="T9" fmla="*/ 2147483647 h 2258"/>
              <a:gd name="T10" fmla="*/ 2147483647 w 2697"/>
              <a:gd name="T11" fmla="*/ 2147483647 h 2258"/>
              <a:gd name="T12" fmla="*/ 2147483647 w 2697"/>
              <a:gd name="T13" fmla="*/ 2147483647 h 2258"/>
              <a:gd name="T14" fmla="*/ 2147483647 w 2697"/>
              <a:gd name="T15" fmla="*/ 2147483647 h 2258"/>
              <a:gd name="T16" fmla="*/ 2147483647 w 2697"/>
              <a:gd name="T17" fmla="*/ 2147483647 h 2258"/>
              <a:gd name="T18" fmla="*/ 2147483647 w 2697"/>
              <a:gd name="T19" fmla="*/ 2147483647 h 2258"/>
              <a:gd name="T20" fmla="*/ 0 w 2697"/>
              <a:gd name="T21" fmla="*/ 2147483647 h 2258"/>
              <a:gd name="T22" fmla="*/ 2147483647 w 2697"/>
              <a:gd name="T23" fmla="*/ 2147483647 h 2258"/>
              <a:gd name="T24" fmla="*/ 2147483647 w 2697"/>
              <a:gd name="T25" fmla="*/ 2147483647 h 2258"/>
              <a:gd name="T26" fmla="*/ 2147483647 w 2697"/>
              <a:gd name="T27" fmla="*/ 2147483647 h 2258"/>
              <a:gd name="T28" fmla="*/ 2147483647 w 2697"/>
              <a:gd name="T29" fmla="*/ 2147483647 h 2258"/>
              <a:gd name="T30" fmla="*/ 2147483647 w 2697"/>
              <a:gd name="T31" fmla="*/ 2147483647 h 2258"/>
              <a:gd name="T32" fmla="*/ 2147483647 w 2697"/>
              <a:gd name="T33" fmla="*/ 2147483647 h 2258"/>
              <a:gd name="T34" fmla="*/ 2147483647 w 2697"/>
              <a:gd name="T35" fmla="*/ 2147483647 h 2258"/>
              <a:gd name="T36" fmla="*/ 2147483647 w 2697"/>
              <a:gd name="T37" fmla="*/ 2147483647 h 2258"/>
              <a:gd name="T38" fmla="*/ 2147483647 w 2697"/>
              <a:gd name="T39" fmla="*/ 2147483647 h 2258"/>
              <a:gd name="T40" fmla="*/ 2147483647 w 2697"/>
              <a:gd name="T41" fmla="*/ 2147483647 h 2258"/>
              <a:gd name="T42" fmla="*/ 2147483647 w 2697"/>
              <a:gd name="T43" fmla="*/ 0 h 2258"/>
              <a:gd name="T44" fmla="*/ 2147483647 w 2697"/>
              <a:gd name="T45" fmla="*/ 2147483647 h 2258"/>
              <a:gd name="T46" fmla="*/ 2147483647 w 2697"/>
              <a:gd name="T47" fmla="*/ 2147483647 h 2258"/>
              <a:gd name="T48" fmla="*/ 2147483647 w 2697"/>
              <a:gd name="T49" fmla="*/ 2147483647 h 2258"/>
              <a:gd name="T50" fmla="*/ 2147483647 w 2697"/>
              <a:gd name="T51" fmla="*/ 2147483647 h 2258"/>
              <a:gd name="T52" fmla="*/ 2147483647 w 2697"/>
              <a:gd name="T53" fmla="*/ 2147483647 h 2258"/>
              <a:gd name="T54" fmla="*/ 2147483647 w 2697"/>
              <a:gd name="T55" fmla="*/ 2147483647 h 2258"/>
              <a:gd name="T56" fmla="*/ 2147483647 w 2697"/>
              <a:gd name="T57" fmla="*/ 2147483647 h 2258"/>
              <a:gd name="T58" fmla="*/ 2147483647 w 2697"/>
              <a:gd name="T59" fmla="*/ 2147483647 h 2258"/>
              <a:gd name="T60" fmla="*/ 2147483647 w 2697"/>
              <a:gd name="T61" fmla="*/ 2147483647 h 2258"/>
              <a:gd name="T62" fmla="*/ 2147483647 w 2697"/>
              <a:gd name="T63" fmla="*/ 2147483647 h 2258"/>
              <a:gd name="T64" fmla="*/ 2147483647 w 2697"/>
              <a:gd name="T65" fmla="*/ 2147483647 h 2258"/>
              <a:gd name="T66" fmla="*/ 2147483647 w 2697"/>
              <a:gd name="T67" fmla="*/ 2147483647 h 2258"/>
              <a:gd name="T68" fmla="*/ 2147483647 w 2697"/>
              <a:gd name="T69" fmla="*/ 2147483647 h 2258"/>
              <a:gd name="T70" fmla="*/ 2147483647 w 2697"/>
              <a:gd name="T71" fmla="*/ 2147483647 h 2258"/>
              <a:gd name="T72" fmla="*/ 2147483647 w 2697"/>
              <a:gd name="T73" fmla="*/ 2147483647 h 2258"/>
              <a:gd name="T74" fmla="*/ 2147483647 w 2697"/>
              <a:gd name="T75" fmla="*/ 2147483647 h 2258"/>
              <a:gd name="T76" fmla="*/ 2147483647 w 2697"/>
              <a:gd name="T77" fmla="*/ 2147483647 h 2258"/>
              <a:gd name="T78" fmla="*/ 2147483647 w 2697"/>
              <a:gd name="T79" fmla="*/ 2147483647 h 2258"/>
              <a:gd name="T80" fmla="*/ 2147483647 w 2697"/>
              <a:gd name="T81" fmla="*/ 2147483647 h 2258"/>
              <a:gd name="T82" fmla="*/ 2147483647 w 2697"/>
              <a:gd name="T83" fmla="*/ 2147483647 h 2258"/>
              <a:gd name="T84" fmla="*/ 2147483647 w 2697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697"/>
              <a:gd name="T130" fmla="*/ 0 h 2258"/>
              <a:gd name="T131" fmla="*/ 2697 w 2697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697" h="2258">
                <a:moveTo>
                  <a:pt x="788" y="2258"/>
                </a:moveTo>
                <a:lnTo>
                  <a:pt x="738" y="2235"/>
                </a:lnTo>
                <a:lnTo>
                  <a:pt x="691" y="2210"/>
                </a:lnTo>
                <a:lnTo>
                  <a:pt x="645" y="2184"/>
                </a:lnTo>
                <a:lnTo>
                  <a:pt x="601" y="2157"/>
                </a:lnTo>
                <a:lnTo>
                  <a:pt x="558" y="2131"/>
                </a:lnTo>
                <a:lnTo>
                  <a:pt x="518" y="2102"/>
                </a:lnTo>
                <a:lnTo>
                  <a:pt x="477" y="2072"/>
                </a:lnTo>
                <a:lnTo>
                  <a:pt x="440" y="2042"/>
                </a:lnTo>
                <a:lnTo>
                  <a:pt x="403" y="2012"/>
                </a:lnTo>
                <a:lnTo>
                  <a:pt x="367" y="1981"/>
                </a:lnTo>
                <a:lnTo>
                  <a:pt x="334" y="1949"/>
                </a:lnTo>
                <a:lnTo>
                  <a:pt x="302" y="1917"/>
                </a:lnTo>
                <a:lnTo>
                  <a:pt x="272" y="1883"/>
                </a:lnTo>
                <a:lnTo>
                  <a:pt x="244" y="1848"/>
                </a:lnTo>
                <a:lnTo>
                  <a:pt x="217" y="1814"/>
                </a:lnTo>
                <a:lnTo>
                  <a:pt x="193" y="1779"/>
                </a:lnTo>
                <a:lnTo>
                  <a:pt x="168" y="1742"/>
                </a:lnTo>
                <a:lnTo>
                  <a:pt x="147" y="1707"/>
                </a:lnTo>
                <a:lnTo>
                  <a:pt x="125" y="1670"/>
                </a:lnTo>
                <a:lnTo>
                  <a:pt x="106" y="1632"/>
                </a:lnTo>
                <a:lnTo>
                  <a:pt x="88" y="1595"/>
                </a:lnTo>
                <a:lnTo>
                  <a:pt x="73" y="1556"/>
                </a:lnTo>
                <a:lnTo>
                  <a:pt x="58" y="1518"/>
                </a:lnTo>
                <a:lnTo>
                  <a:pt x="46" y="1479"/>
                </a:lnTo>
                <a:lnTo>
                  <a:pt x="35" y="1440"/>
                </a:lnTo>
                <a:lnTo>
                  <a:pt x="25" y="1401"/>
                </a:lnTo>
                <a:lnTo>
                  <a:pt x="18" y="1360"/>
                </a:lnTo>
                <a:lnTo>
                  <a:pt x="11" y="1321"/>
                </a:lnTo>
                <a:lnTo>
                  <a:pt x="5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4" y="1079"/>
                </a:lnTo>
                <a:lnTo>
                  <a:pt x="9" y="1039"/>
                </a:lnTo>
                <a:lnTo>
                  <a:pt x="14" y="998"/>
                </a:lnTo>
                <a:lnTo>
                  <a:pt x="21" y="957"/>
                </a:lnTo>
                <a:lnTo>
                  <a:pt x="32" y="917"/>
                </a:lnTo>
                <a:lnTo>
                  <a:pt x="42" y="878"/>
                </a:lnTo>
                <a:lnTo>
                  <a:pt x="53" y="837"/>
                </a:lnTo>
                <a:lnTo>
                  <a:pt x="67" y="797"/>
                </a:lnTo>
                <a:lnTo>
                  <a:pt x="83" y="758"/>
                </a:lnTo>
                <a:lnTo>
                  <a:pt x="99" y="719"/>
                </a:lnTo>
                <a:lnTo>
                  <a:pt x="118" y="680"/>
                </a:lnTo>
                <a:lnTo>
                  <a:pt x="138" y="641"/>
                </a:lnTo>
                <a:lnTo>
                  <a:pt x="159" y="602"/>
                </a:lnTo>
                <a:lnTo>
                  <a:pt x="182" y="563"/>
                </a:lnTo>
                <a:lnTo>
                  <a:pt x="207" y="526"/>
                </a:lnTo>
                <a:lnTo>
                  <a:pt x="233" y="489"/>
                </a:lnTo>
                <a:lnTo>
                  <a:pt x="260" y="452"/>
                </a:lnTo>
                <a:lnTo>
                  <a:pt x="290" y="415"/>
                </a:lnTo>
                <a:lnTo>
                  <a:pt x="320" y="379"/>
                </a:lnTo>
                <a:lnTo>
                  <a:pt x="352" y="344"/>
                </a:lnTo>
                <a:lnTo>
                  <a:pt x="385" y="309"/>
                </a:lnTo>
                <a:lnTo>
                  <a:pt x="420" y="275"/>
                </a:lnTo>
                <a:lnTo>
                  <a:pt x="458" y="242"/>
                </a:lnTo>
                <a:lnTo>
                  <a:pt x="496" y="208"/>
                </a:lnTo>
                <a:lnTo>
                  <a:pt x="535" y="176"/>
                </a:lnTo>
                <a:lnTo>
                  <a:pt x="578" y="144"/>
                </a:lnTo>
                <a:lnTo>
                  <a:pt x="620" y="114"/>
                </a:lnTo>
                <a:lnTo>
                  <a:pt x="664" y="84"/>
                </a:lnTo>
                <a:lnTo>
                  <a:pt x="710" y="54"/>
                </a:lnTo>
                <a:lnTo>
                  <a:pt x="758" y="26"/>
                </a:lnTo>
                <a:lnTo>
                  <a:pt x="807" y="0"/>
                </a:lnTo>
                <a:lnTo>
                  <a:pt x="1892" y="0"/>
                </a:lnTo>
                <a:lnTo>
                  <a:pt x="1939" y="26"/>
                </a:lnTo>
                <a:lnTo>
                  <a:pt x="1987" y="54"/>
                </a:lnTo>
                <a:lnTo>
                  <a:pt x="2033" y="84"/>
                </a:lnTo>
                <a:lnTo>
                  <a:pt x="2077" y="114"/>
                </a:lnTo>
                <a:lnTo>
                  <a:pt x="2121" y="144"/>
                </a:lnTo>
                <a:lnTo>
                  <a:pt x="2162" y="176"/>
                </a:lnTo>
                <a:lnTo>
                  <a:pt x="2202" y="208"/>
                </a:lnTo>
                <a:lnTo>
                  <a:pt x="2239" y="242"/>
                </a:lnTo>
                <a:lnTo>
                  <a:pt x="2277" y="275"/>
                </a:lnTo>
                <a:lnTo>
                  <a:pt x="2312" y="309"/>
                </a:lnTo>
                <a:lnTo>
                  <a:pt x="2345" y="344"/>
                </a:lnTo>
                <a:lnTo>
                  <a:pt x="2377" y="379"/>
                </a:lnTo>
                <a:lnTo>
                  <a:pt x="2409" y="415"/>
                </a:lnTo>
                <a:lnTo>
                  <a:pt x="2437" y="452"/>
                </a:lnTo>
                <a:lnTo>
                  <a:pt x="2466" y="489"/>
                </a:lnTo>
                <a:lnTo>
                  <a:pt x="2492" y="526"/>
                </a:lnTo>
                <a:lnTo>
                  <a:pt x="2515" y="563"/>
                </a:lnTo>
                <a:lnTo>
                  <a:pt x="2538" y="602"/>
                </a:lnTo>
                <a:lnTo>
                  <a:pt x="2561" y="641"/>
                </a:lnTo>
                <a:lnTo>
                  <a:pt x="2580" y="680"/>
                </a:lnTo>
                <a:lnTo>
                  <a:pt x="2598" y="719"/>
                </a:lnTo>
                <a:lnTo>
                  <a:pt x="2616" y="758"/>
                </a:lnTo>
                <a:lnTo>
                  <a:pt x="2630" y="797"/>
                </a:lnTo>
                <a:lnTo>
                  <a:pt x="2644" y="837"/>
                </a:lnTo>
                <a:lnTo>
                  <a:pt x="2656" y="878"/>
                </a:lnTo>
                <a:lnTo>
                  <a:pt x="2667" y="917"/>
                </a:lnTo>
                <a:lnTo>
                  <a:pt x="2676" y="957"/>
                </a:lnTo>
                <a:lnTo>
                  <a:pt x="2683" y="998"/>
                </a:lnTo>
                <a:lnTo>
                  <a:pt x="2690" y="1039"/>
                </a:lnTo>
                <a:lnTo>
                  <a:pt x="2693" y="1079"/>
                </a:lnTo>
                <a:lnTo>
                  <a:pt x="2697" y="1120"/>
                </a:lnTo>
                <a:lnTo>
                  <a:pt x="2697" y="1161"/>
                </a:lnTo>
                <a:lnTo>
                  <a:pt x="2697" y="1201"/>
                </a:lnTo>
                <a:lnTo>
                  <a:pt x="2695" y="1240"/>
                </a:lnTo>
                <a:lnTo>
                  <a:pt x="2692" y="1281"/>
                </a:lnTo>
                <a:lnTo>
                  <a:pt x="2686" y="1321"/>
                </a:lnTo>
                <a:lnTo>
                  <a:pt x="2681" y="1360"/>
                </a:lnTo>
                <a:lnTo>
                  <a:pt x="2672" y="1401"/>
                </a:lnTo>
                <a:lnTo>
                  <a:pt x="2663" y="1440"/>
                </a:lnTo>
                <a:lnTo>
                  <a:pt x="2651" y="1479"/>
                </a:lnTo>
                <a:lnTo>
                  <a:pt x="2639" y="1518"/>
                </a:lnTo>
                <a:lnTo>
                  <a:pt x="2624" y="1556"/>
                </a:lnTo>
                <a:lnTo>
                  <a:pt x="2609" y="1595"/>
                </a:lnTo>
                <a:lnTo>
                  <a:pt x="2591" y="1632"/>
                </a:lnTo>
                <a:lnTo>
                  <a:pt x="2572" y="1670"/>
                </a:lnTo>
                <a:lnTo>
                  <a:pt x="2550" y="1707"/>
                </a:lnTo>
                <a:lnTo>
                  <a:pt x="2529" y="1742"/>
                </a:lnTo>
                <a:lnTo>
                  <a:pt x="2504" y="1779"/>
                </a:lnTo>
                <a:lnTo>
                  <a:pt x="2480" y="1814"/>
                </a:lnTo>
                <a:lnTo>
                  <a:pt x="2453" y="1848"/>
                </a:lnTo>
                <a:lnTo>
                  <a:pt x="2425" y="1883"/>
                </a:lnTo>
                <a:lnTo>
                  <a:pt x="2395" y="1917"/>
                </a:lnTo>
                <a:lnTo>
                  <a:pt x="2363" y="1949"/>
                </a:lnTo>
                <a:lnTo>
                  <a:pt x="2330" y="1981"/>
                </a:lnTo>
                <a:lnTo>
                  <a:pt x="2294" y="2012"/>
                </a:lnTo>
                <a:lnTo>
                  <a:pt x="2257" y="2042"/>
                </a:lnTo>
                <a:lnTo>
                  <a:pt x="2220" y="2072"/>
                </a:lnTo>
                <a:lnTo>
                  <a:pt x="2179" y="2102"/>
                </a:lnTo>
                <a:lnTo>
                  <a:pt x="2139" y="2131"/>
                </a:lnTo>
                <a:lnTo>
                  <a:pt x="2096" y="2157"/>
                </a:lnTo>
                <a:lnTo>
                  <a:pt x="2052" y="2184"/>
                </a:lnTo>
                <a:lnTo>
                  <a:pt x="2006" y="2210"/>
                </a:lnTo>
                <a:lnTo>
                  <a:pt x="1959" y="2235"/>
                </a:lnTo>
                <a:lnTo>
                  <a:pt x="1909" y="2258"/>
                </a:lnTo>
                <a:lnTo>
                  <a:pt x="788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4" name="Freeform 13"/>
          <p:cNvSpPr>
            <a:spLocks/>
          </p:cNvSpPr>
          <p:nvPr/>
        </p:nvSpPr>
        <p:spPr bwMode="auto">
          <a:xfrm>
            <a:off x="3112911" y="1452563"/>
            <a:ext cx="2719212" cy="2987146"/>
          </a:xfrm>
          <a:custGeom>
            <a:avLst/>
            <a:gdLst>
              <a:gd name="T0" fmla="*/ 2147483647 w 1927"/>
              <a:gd name="T1" fmla="*/ 2147483647 h 2258"/>
              <a:gd name="T2" fmla="*/ 2147483647 w 1927"/>
              <a:gd name="T3" fmla="*/ 2147483647 h 2258"/>
              <a:gd name="T4" fmla="*/ 2147483647 w 1927"/>
              <a:gd name="T5" fmla="*/ 2147483647 h 2258"/>
              <a:gd name="T6" fmla="*/ 2147483647 w 1927"/>
              <a:gd name="T7" fmla="*/ 2147483647 h 2258"/>
              <a:gd name="T8" fmla="*/ 2147483647 w 1927"/>
              <a:gd name="T9" fmla="*/ 2147483647 h 2258"/>
              <a:gd name="T10" fmla="*/ 2147483647 w 1927"/>
              <a:gd name="T11" fmla="*/ 2147483647 h 2258"/>
              <a:gd name="T12" fmla="*/ 2147483647 w 1927"/>
              <a:gd name="T13" fmla="*/ 2147483647 h 2258"/>
              <a:gd name="T14" fmla="*/ 2147483647 w 1927"/>
              <a:gd name="T15" fmla="*/ 2147483647 h 2258"/>
              <a:gd name="T16" fmla="*/ 2147483647 w 1927"/>
              <a:gd name="T17" fmla="*/ 2147483647 h 2258"/>
              <a:gd name="T18" fmla="*/ 2147483647 w 1927"/>
              <a:gd name="T19" fmla="*/ 2147483647 h 2258"/>
              <a:gd name="T20" fmla="*/ 0 w 1927"/>
              <a:gd name="T21" fmla="*/ 2147483647 h 2258"/>
              <a:gd name="T22" fmla="*/ 2147483647 w 1927"/>
              <a:gd name="T23" fmla="*/ 2147483647 h 2258"/>
              <a:gd name="T24" fmla="*/ 2147483647 w 1927"/>
              <a:gd name="T25" fmla="*/ 2147483647 h 2258"/>
              <a:gd name="T26" fmla="*/ 2147483647 w 1927"/>
              <a:gd name="T27" fmla="*/ 2147483647 h 2258"/>
              <a:gd name="T28" fmla="*/ 2147483647 w 1927"/>
              <a:gd name="T29" fmla="*/ 2147483647 h 2258"/>
              <a:gd name="T30" fmla="*/ 2147483647 w 1927"/>
              <a:gd name="T31" fmla="*/ 2147483647 h 2258"/>
              <a:gd name="T32" fmla="*/ 2147483647 w 1927"/>
              <a:gd name="T33" fmla="*/ 2147483647 h 2258"/>
              <a:gd name="T34" fmla="*/ 2147483647 w 1927"/>
              <a:gd name="T35" fmla="*/ 2147483647 h 2258"/>
              <a:gd name="T36" fmla="*/ 2147483647 w 1927"/>
              <a:gd name="T37" fmla="*/ 2147483647 h 2258"/>
              <a:gd name="T38" fmla="*/ 2147483647 w 1927"/>
              <a:gd name="T39" fmla="*/ 2147483647 h 2258"/>
              <a:gd name="T40" fmla="*/ 2147483647 w 1927"/>
              <a:gd name="T41" fmla="*/ 2147483647 h 2258"/>
              <a:gd name="T42" fmla="*/ 2147483647 w 1927"/>
              <a:gd name="T43" fmla="*/ 0 h 2258"/>
              <a:gd name="T44" fmla="*/ 2147483647 w 1927"/>
              <a:gd name="T45" fmla="*/ 2147483647 h 2258"/>
              <a:gd name="T46" fmla="*/ 2147483647 w 1927"/>
              <a:gd name="T47" fmla="*/ 2147483647 h 2258"/>
              <a:gd name="T48" fmla="*/ 2147483647 w 1927"/>
              <a:gd name="T49" fmla="*/ 2147483647 h 2258"/>
              <a:gd name="T50" fmla="*/ 2147483647 w 1927"/>
              <a:gd name="T51" fmla="*/ 2147483647 h 2258"/>
              <a:gd name="T52" fmla="*/ 2147483647 w 1927"/>
              <a:gd name="T53" fmla="*/ 2147483647 h 2258"/>
              <a:gd name="T54" fmla="*/ 2147483647 w 1927"/>
              <a:gd name="T55" fmla="*/ 2147483647 h 2258"/>
              <a:gd name="T56" fmla="*/ 2147483647 w 1927"/>
              <a:gd name="T57" fmla="*/ 2147483647 h 2258"/>
              <a:gd name="T58" fmla="*/ 2147483647 w 1927"/>
              <a:gd name="T59" fmla="*/ 2147483647 h 2258"/>
              <a:gd name="T60" fmla="*/ 2147483647 w 1927"/>
              <a:gd name="T61" fmla="*/ 2147483647 h 2258"/>
              <a:gd name="T62" fmla="*/ 2147483647 w 1927"/>
              <a:gd name="T63" fmla="*/ 2147483647 h 2258"/>
              <a:gd name="T64" fmla="*/ 2147483647 w 1927"/>
              <a:gd name="T65" fmla="*/ 2147483647 h 2258"/>
              <a:gd name="T66" fmla="*/ 2147483647 w 1927"/>
              <a:gd name="T67" fmla="*/ 2147483647 h 2258"/>
              <a:gd name="T68" fmla="*/ 2147483647 w 1927"/>
              <a:gd name="T69" fmla="*/ 2147483647 h 2258"/>
              <a:gd name="T70" fmla="*/ 2147483647 w 1927"/>
              <a:gd name="T71" fmla="*/ 2147483647 h 2258"/>
              <a:gd name="T72" fmla="*/ 2147483647 w 1927"/>
              <a:gd name="T73" fmla="*/ 2147483647 h 2258"/>
              <a:gd name="T74" fmla="*/ 2147483647 w 1927"/>
              <a:gd name="T75" fmla="*/ 2147483647 h 2258"/>
              <a:gd name="T76" fmla="*/ 2147483647 w 1927"/>
              <a:gd name="T77" fmla="*/ 2147483647 h 2258"/>
              <a:gd name="T78" fmla="*/ 2147483647 w 1927"/>
              <a:gd name="T79" fmla="*/ 2147483647 h 2258"/>
              <a:gd name="T80" fmla="*/ 2147483647 w 1927"/>
              <a:gd name="T81" fmla="*/ 2147483647 h 2258"/>
              <a:gd name="T82" fmla="*/ 2147483647 w 1927"/>
              <a:gd name="T83" fmla="*/ 2147483647 h 2258"/>
              <a:gd name="T84" fmla="*/ 2147483647 w 1927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927"/>
              <a:gd name="T130" fmla="*/ 0 h 2258"/>
              <a:gd name="T131" fmla="*/ 1927 w 1927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927" h="2258">
                <a:moveTo>
                  <a:pt x="563" y="2258"/>
                </a:moveTo>
                <a:lnTo>
                  <a:pt x="528" y="2235"/>
                </a:lnTo>
                <a:lnTo>
                  <a:pt x="495" y="2210"/>
                </a:lnTo>
                <a:lnTo>
                  <a:pt x="461" y="2184"/>
                </a:lnTo>
                <a:lnTo>
                  <a:pt x="429" y="2157"/>
                </a:lnTo>
                <a:lnTo>
                  <a:pt x="399" y="2131"/>
                </a:lnTo>
                <a:lnTo>
                  <a:pt x="369" y="2102"/>
                </a:lnTo>
                <a:lnTo>
                  <a:pt x="341" y="2072"/>
                </a:lnTo>
                <a:lnTo>
                  <a:pt x="314" y="2042"/>
                </a:lnTo>
                <a:lnTo>
                  <a:pt x="288" y="2012"/>
                </a:lnTo>
                <a:lnTo>
                  <a:pt x="263" y="1981"/>
                </a:lnTo>
                <a:lnTo>
                  <a:pt x="239" y="1949"/>
                </a:lnTo>
                <a:lnTo>
                  <a:pt x="217" y="1917"/>
                </a:lnTo>
                <a:lnTo>
                  <a:pt x="194" y="1883"/>
                </a:lnTo>
                <a:lnTo>
                  <a:pt x="175" y="1848"/>
                </a:lnTo>
                <a:lnTo>
                  <a:pt x="156" y="1814"/>
                </a:lnTo>
                <a:lnTo>
                  <a:pt x="138" y="1779"/>
                </a:lnTo>
                <a:lnTo>
                  <a:pt x="120" y="1742"/>
                </a:lnTo>
                <a:lnTo>
                  <a:pt x="104" y="1707"/>
                </a:lnTo>
                <a:lnTo>
                  <a:pt x="90" y="1670"/>
                </a:lnTo>
                <a:lnTo>
                  <a:pt x="76" y="1632"/>
                </a:lnTo>
                <a:lnTo>
                  <a:pt x="64" y="1595"/>
                </a:lnTo>
                <a:lnTo>
                  <a:pt x="51" y="1556"/>
                </a:lnTo>
                <a:lnTo>
                  <a:pt x="42" y="1518"/>
                </a:lnTo>
                <a:lnTo>
                  <a:pt x="32" y="1479"/>
                </a:lnTo>
                <a:lnTo>
                  <a:pt x="25" y="1440"/>
                </a:lnTo>
                <a:lnTo>
                  <a:pt x="18" y="1401"/>
                </a:lnTo>
                <a:lnTo>
                  <a:pt x="12" y="1360"/>
                </a:lnTo>
                <a:lnTo>
                  <a:pt x="7" y="1321"/>
                </a:lnTo>
                <a:lnTo>
                  <a:pt x="4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0" y="1120"/>
                </a:lnTo>
                <a:lnTo>
                  <a:pt x="4" y="1079"/>
                </a:lnTo>
                <a:lnTo>
                  <a:pt x="5" y="1039"/>
                </a:lnTo>
                <a:lnTo>
                  <a:pt x="11" y="998"/>
                </a:lnTo>
                <a:lnTo>
                  <a:pt x="16" y="957"/>
                </a:lnTo>
                <a:lnTo>
                  <a:pt x="21" y="917"/>
                </a:lnTo>
                <a:lnTo>
                  <a:pt x="30" y="878"/>
                </a:lnTo>
                <a:lnTo>
                  <a:pt x="39" y="837"/>
                </a:lnTo>
                <a:lnTo>
                  <a:pt x="48" y="797"/>
                </a:lnTo>
                <a:lnTo>
                  <a:pt x="58" y="758"/>
                </a:lnTo>
                <a:lnTo>
                  <a:pt x="71" y="719"/>
                </a:lnTo>
                <a:lnTo>
                  <a:pt x="85" y="680"/>
                </a:lnTo>
                <a:lnTo>
                  <a:pt x="99" y="641"/>
                </a:lnTo>
                <a:lnTo>
                  <a:pt x="113" y="602"/>
                </a:lnTo>
                <a:lnTo>
                  <a:pt x="131" y="563"/>
                </a:lnTo>
                <a:lnTo>
                  <a:pt x="147" y="526"/>
                </a:lnTo>
                <a:lnTo>
                  <a:pt x="166" y="489"/>
                </a:lnTo>
                <a:lnTo>
                  <a:pt x="186" y="452"/>
                </a:lnTo>
                <a:lnTo>
                  <a:pt x="207" y="415"/>
                </a:lnTo>
                <a:lnTo>
                  <a:pt x="228" y="379"/>
                </a:lnTo>
                <a:lnTo>
                  <a:pt x="251" y="344"/>
                </a:lnTo>
                <a:lnTo>
                  <a:pt x="276" y="309"/>
                </a:lnTo>
                <a:lnTo>
                  <a:pt x="300" y="275"/>
                </a:lnTo>
                <a:lnTo>
                  <a:pt x="327" y="242"/>
                </a:lnTo>
                <a:lnTo>
                  <a:pt x="355" y="208"/>
                </a:lnTo>
                <a:lnTo>
                  <a:pt x="383" y="176"/>
                </a:lnTo>
                <a:lnTo>
                  <a:pt x="413" y="144"/>
                </a:lnTo>
                <a:lnTo>
                  <a:pt x="443" y="114"/>
                </a:lnTo>
                <a:lnTo>
                  <a:pt x="475" y="84"/>
                </a:lnTo>
                <a:lnTo>
                  <a:pt x="509" y="54"/>
                </a:lnTo>
                <a:lnTo>
                  <a:pt x="542" y="26"/>
                </a:lnTo>
                <a:lnTo>
                  <a:pt x="578" y="0"/>
                </a:lnTo>
                <a:lnTo>
                  <a:pt x="1351" y="0"/>
                </a:lnTo>
                <a:lnTo>
                  <a:pt x="1386" y="26"/>
                </a:lnTo>
                <a:lnTo>
                  <a:pt x="1420" y="54"/>
                </a:lnTo>
                <a:lnTo>
                  <a:pt x="1452" y="84"/>
                </a:lnTo>
                <a:lnTo>
                  <a:pt x="1484" y="114"/>
                </a:lnTo>
                <a:lnTo>
                  <a:pt x="1515" y="144"/>
                </a:lnTo>
                <a:lnTo>
                  <a:pt x="1544" y="176"/>
                </a:lnTo>
                <a:lnTo>
                  <a:pt x="1574" y="208"/>
                </a:lnTo>
                <a:lnTo>
                  <a:pt x="1600" y="242"/>
                </a:lnTo>
                <a:lnTo>
                  <a:pt x="1627" y="275"/>
                </a:lnTo>
                <a:lnTo>
                  <a:pt x="1651" y="309"/>
                </a:lnTo>
                <a:lnTo>
                  <a:pt x="1676" y="344"/>
                </a:lnTo>
                <a:lnTo>
                  <a:pt x="1699" y="379"/>
                </a:lnTo>
                <a:lnTo>
                  <a:pt x="1720" y="415"/>
                </a:lnTo>
                <a:lnTo>
                  <a:pt x="1741" y="452"/>
                </a:lnTo>
                <a:lnTo>
                  <a:pt x="1761" y="489"/>
                </a:lnTo>
                <a:lnTo>
                  <a:pt x="1780" y="526"/>
                </a:lnTo>
                <a:lnTo>
                  <a:pt x="1798" y="563"/>
                </a:lnTo>
                <a:lnTo>
                  <a:pt x="1814" y="602"/>
                </a:lnTo>
                <a:lnTo>
                  <a:pt x="1830" y="641"/>
                </a:lnTo>
                <a:lnTo>
                  <a:pt x="1844" y="680"/>
                </a:lnTo>
                <a:lnTo>
                  <a:pt x="1856" y="719"/>
                </a:lnTo>
                <a:lnTo>
                  <a:pt x="1869" y="758"/>
                </a:lnTo>
                <a:lnTo>
                  <a:pt x="1879" y="797"/>
                </a:lnTo>
                <a:lnTo>
                  <a:pt x="1890" y="837"/>
                </a:lnTo>
                <a:lnTo>
                  <a:pt x="1897" y="878"/>
                </a:lnTo>
                <a:lnTo>
                  <a:pt x="1906" y="917"/>
                </a:lnTo>
                <a:lnTo>
                  <a:pt x="1911" y="957"/>
                </a:lnTo>
                <a:lnTo>
                  <a:pt x="1916" y="998"/>
                </a:lnTo>
                <a:lnTo>
                  <a:pt x="1922" y="1039"/>
                </a:lnTo>
                <a:lnTo>
                  <a:pt x="1925" y="1079"/>
                </a:lnTo>
                <a:lnTo>
                  <a:pt x="1927" y="1120"/>
                </a:lnTo>
                <a:lnTo>
                  <a:pt x="1927" y="1161"/>
                </a:lnTo>
                <a:lnTo>
                  <a:pt x="1927" y="1201"/>
                </a:lnTo>
                <a:lnTo>
                  <a:pt x="1925" y="1240"/>
                </a:lnTo>
                <a:lnTo>
                  <a:pt x="1923" y="1281"/>
                </a:lnTo>
                <a:lnTo>
                  <a:pt x="1920" y="1321"/>
                </a:lnTo>
                <a:lnTo>
                  <a:pt x="1915" y="1360"/>
                </a:lnTo>
                <a:lnTo>
                  <a:pt x="1909" y="1401"/>
                </a:lnTo>
                <a:lnTo>
                  <a:pt x="1902" y="1440"/>
                </a:lnTo>
                <a:lnTo>
                  <a:pt x="1895" y="1479"/>
                </a:lnTo>
                <a:lnTo>
                  <a:pt x="1885" y="1518"/>
                </a:lnTo>
                <a:lnTo>
                  <a:pt x="1876" y="1556"/>
                </a:lnTo>
                <a:lnTo>
                  <a:pt x="1863" y="1595"/>
                </a:lnTo>
                <a:lnTo>
                  <a:pt x="1851" y="1632"/>
                </a:lnTo>
                <a:lnTo>
                  <a:pt x="1837" y="1670"/>
                </a:lnTo>
                <a:lnTo>
                  <a:pt x="1823" y="1707"/>
                </a:lnTo>
                <a:lnTo>
                  <a:pt x="1807" y="1742"/>
                </a:lnTo>
                <a:lnTo>
                  <a:pt x="1791" y="1779"/>
                </a:lnTo>
                <a:lnTo>
                  <a:pt x="1771" y="1814"/>
                </a:lnTo>
                <a:lnTo>
                  <a:pt x="1752" y="1848"/>
                </a:lnTo>
                <a:lnTo>
                  <a:pt x="1733" y="1883"/>
                </a:lnTo>
                <a:lnTo>
                  <a:pt x="1711" y="1917"/>
                </a:lnTo>
                <a:lnTo>
                  <a:pt x="1688" y="1949"/>
                </a:lnTo>
                <a:lnTo>
                  <a:pt x="1664" y="1981"/>
                </a:lnTo>
                <a:lnTo>
                  <a:pt x="1639" y="2012"/>
                </a:lnTo>
                <a:lnTo>
                  <a:pt x="1614" y="2042"/>
                </a:lnTo>
                <a:lnTo>
                  <a:pt x="1586" y="2072"/>
                </a:lnTo>
                <a:lnTo>
                  <a:pt x="1558" y="2102"/>
                </a:lnTo>
                <a:lnTo>
                  <a:pt x="1530" y="2131"/>
                </a:lnTo>
                <a:lnTo>
                  <a:pt x="1498" y="2157"/>
                </a:lnTo>
                <a:lnTo>
                  <a:pt x="1466" y="2184"/>
                </a:lnTo>
                <a:lnTo>
                  <a:pt x="1434" y="2210"/>
                </a:lnTo>
                <a:lnTo>
                  <a:pt x="1399" y="2235"/>
                </a:lnTo>
                <a:lnTo>
                  <a:pt x="1365" y="2258"/>
                </a:lnTo>
                <a:lnTo>
                  <a:pt x="563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5" name="Freeform 14"/>
          <p:cNvSpPr>
            <a:spLocks/>
          </p:cNvSpPr>
          <p:nvPr/>
        </p:nvSpPr>
        <p:spPr bwMode="auto">
          <a:xfrm>
            <a:off x="3743678" y="1452563"/>
            <a:ext cx="1460500" cy="2987146"/>
          </a:xfrm>
          <a:custGeom>
            <a:avLst/>
            <a:gdLst>
              <a:gd name="T0" fmla="*/ 2147483647 w 1035"/>
              <a:gd name="T1" fmla="*/ 2147483647 h 2258"/>
              <a:gd name="T2" fmla="*/ 2147483647 w 1035"/>
              <a:gd name="T3" fmla="*/ 2147483647 h 2258"/>
              <a:gd name="T4" fmla="*/ 2147483647 w 1035"/>
              <a:gd name="T5" fmla="*/ 2147483647 h 2258"/>
              <a:gd name="T6" fmla="*/ 2147483647 w 1035"/>
              <a:gd name="T7" fmla="*/ 2147483647 h 2258"/>
              <a:gd name="T8" fmla="*/ 2147483647 w 1035"/>
              <a:gd name="T9" fmla="*/ 2147483647 h 2258"/>
              <a:gd name="T10" fmla="*/ 2147483647 w 1035"/>
              <a:gd name="T11" fmla="*/ 2147483647 h 2258"/>
              <a:gd name="T12" fmla="*/ 2147483647 w 1035"/>
              <a:gd name="T13" fmla="*/ 2147483647 h 2258"/>
              <a:gd name="T14" fmla="*/ 2147483647 w 1035"/>
              <a:gd name="T15" fmla="*/ 2147483647 h 2258"/>
              <a:gd name="T16" fmla="*/ 2147483647 w 1035"/>
              <a:gd name="T17" fmla="*/ 2147483647 h 2258"/>
              <a:gd name="T18" fmla="*/ 0 w 1035"/>
              <a:gd name="T19" fmla="*/ 2147483647 h 2258"/>
              <a:gd name="T20" fmla="*/ 2147483647 w 1035"/>
              <a:gd name="T21" fmla="*/ 2147483647 h 2258"/>
              <a:gd name="T22" fmla="*/ 2147483647 w 1035"/>
              <a:gd name="T23" fmla="*/ 2147483647 h 2258"/>
              <a:gd name="T24" fmla="*/ 2147483647 w 1035"/>
              <a:gd name="T25" fmla="*/ 2147483647 h 2258"/>
              <a:gd name="T26" fmla="*/ 2147483647 w 1035"/>
              <a:gd name="T27" fmla="*/ 2147483647 h 2258"/>
              <a:gd name="T28" fmla="*/ 2147483647 w 1035"/>
              <a:gd name="T29" fmla="*/ 2147483647 h 2258"/>
              <a:gd name="T30" fmla="*/ 2147483647 w 1035"/>
              <a:gd name="T31" fmla="*/ 2147483647 h 2258"/>
              <a:gd name="T32" fmla="*/ 2147483647 w 1035"/>
              <a:gd name="T33" fmla="*/ 2147483647 h 2258"/>
              <a:gd name="T34" fmla="*/ 2147483647 w 1035"/>
              <a:gd name="T35" fmla="*/ 2147483647 h 2258"/>
              <a:gd name="T36" fmla="*/ 2147483647 w 1035"/>
              <a:gd name="T37" fmla="*/ 2147483647 h 2258"/>
              <a:gd name="T38" fmla="*/ 2147483647 w 1035"/>
              <a:gd name="T39" fmla="*/ 0 h 2258"/>
              <a:gd name="T40" fmla="*/ 2147483647 w 1035"/>
              <a:gd name="T41" fmla="*/ 2147483647 h 2258"/>
              <a:gd name="T42" fmla="*/ 2147483647 w 1035"/>
              <a:gd name="T43" fmla="*/ 2147483647 h 2258"/>
              <a:gd name="T44" fmla="*/ 2147483647 w 1035"/>
              <a:gd name="T45" fmla="*/ 2147483647 h 2258"/>
              <a:gd name="T46" fmla="*/ 2147483647 w 1035"/>
              <a:gd name="T47" fmla="*/ 2147483647 h 2258"/>
              <a:gd name="T48" fmla="*/ 2147483647 w 1035"/>
              <a:gd name="T49" fmla="*/ 2147483647 h 2258"/>
              <a:gd name="T50" fmla="*/ 2147483647 w 1035"/>
              <a:gd name="T51" fmla="*/ 2147483647 h 2258"/>
              <a:gd name="T52" fmla="*/ 2147483647 w 1035"/>
              <a:gd name="T53" fmla="*/ 2147483647 h 2258"/>
              <a:gd name="T54" fmla="*/ 2147483647 w 1035"/>
              <a:gd name="T55" fmla="*/ 2147483647 h 2258"/>
              <a:gd name="T56" fmla="*/ 2147483647 w 1035"/>
              <a:gd name="T57" fmla="*/ 2147483647 h 2258"/>
              <a:gd name="T58" fmla="*/ 2147483647 w 1035"/>
              <a:gd name="T59" fmla="*/ 2147483647 h 2258"/>
              <a:gd name="T60" fmla="*/ 2147483647 w 1035"/>
              <a:gd name="T61" fmla="*/ 2147483647 h 2258"/>
              <a:gd name="T62" fmla="*/ 2147483647 w 1035"/>
              <a:gd name="T63" fmla="*/ 2147483647 h 2258"/>
              <a:gd name="T64" fmla="*/ 2147483647 w 1035"/>
              <a:gd name="T65" fmla="*/ 2147483647 h 2258"/>
              <a:gd name="T66" fmla="*/ 2147483647 w 1035"/>
              <a:gd name="T67" fmla="*/ 2147483647 h 2258"/>
              <a:gd name="T68" fmla="*/ 2147483647 w 1035"/>
              <a:gd name="T69" fmla="*/ 2147483647 h 2258"/>
              <a:gd name="T70" fmla="*/ 2147483647 w 1035"/>
              <a:gd name="T71" fmla="*/ 2147483647 h 2258"/>
              <a:gd name="T72" fmla="*/ 2147483647 w 1035"/>
              <a:gd name="T73" fmla="*/ 2147483647 h 2258"/>
              <a:gd name="T74" fmla="*/ 2147483647 w 1035"/>
              <a:gd name="T75" fmla="*/ 2147483647 h 2258"/>
              <a:gd name="T76" fmla="*/ 2147483647 w 1035"/>
              <a:gd name="T77" fmla="*/ 2147483647 h 225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35"/>
              <a:gd name="T118" fmla="*/ 0 h 2258"/>
              <a:gd name="T119" fmla="*/ 1035 w 1035"/>
              <a:gd name="T120" fmla="*/ 2258 h 225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35" h="2258">
                <a:moveTo>
                  <a:pt x="302" y="2258"/>
                </a:moveTo>
                <a:lnTo>
                  <a:pt x="284" y="2235"/>
                </a:lnTo>
                <a:lnTo>
                  <a:pt x="265" y="2210"/>
                </a:lnTo>
                <a:lnTo>
                  <a:pt x="247" y="2184"/>
                </a:lnTo>
                <a:lnTo>
                  <a:pt x="231" y="2157"/>
                </a:lnTo>
                <a:lnTo>
                  <a:pt x="214" y="2131"/>
                </a:lnTo>
                <a:lnTo>
                  <a:pt x="198" y="2102"/>
                </a:lnTo>
                <a:lnTo>
                  <a:pt x="184" y="2072"/>
                </a:lnTo>
                <a:lnTo>
                  <a:pt x="168" y="2042"/>
                </a:lnTo>
                <a:lnTo>
                  <a:pt x="141" y="1981"/>
                </a:lnTo>
                <a:lnTo>
                  <a:pt x="116" y="1917"/>
                </a:lnTo>
                <a:lnTo>
                  <a:pt x="94" y="1848"/>
                </a:lnTo>
                <a:lnTo>
                  <a:pt x="74" y="1779"/>
                </a:lnTo>
                <a:lnTo>
                  <a:pt x="56" y="1707"/>
                </a:lnTo>
                <a:lnTo>
                  <a:pt x="41" y="1632"/>
                </a:lnTo>
                <a:lnTo>
                  <a:pt x="28" y="1556"/>
                </a:lnTo>
                <a:lnTo>
                  <a:pt x="18" y="1479"/>
                </a:lnTo>
                <a:lnTo>
                  <a:pt x="9" y="1401"/>
                </a:lnTo>
                <a:lnTo>
                  <a:pt x="3" y="1321"/>
                </a:lnTo>
                <a:lnTo>
                  <a:pt x="0" y="1240"/>
                </a:lnTo>
                <a:lnTo>
                  <a:pt x="0" y="1161"/>
                </a:lnTo>
                <a:lnTo>
                  <a:pt x="2" y="1079"/>
                </a:lnTo>
                <a:lnTo>
                  <a:pt x="5" y="998"/>
                </a:lnTo>
                <a:lnTo>
                  <a:pt x="12" y="917"/>
                </a:lnTo>
                <a:lnTo>
                  <a:pt x="21" y="837"/>
                </a:lnTo>
                <a:lnTo>
                  <a:pt x="32" y="758"/>
                </a:lnTo>
                <a:lnTo>
                  <a:pt x="44" y="680"/>
                </a:lnTo>
                <a:lnTo>
                  <a:pt x="60" y="602"/>
                </a:lnTo>
                <a:lnTo>
                  <a:pt x="79" y="526"/>
                </a:lnTo>
                <a:lnTo>
                  <a:pt x="99" y="452"/>
                </a:lnTo>
                <a:lnTo>
                  <a:pt x="122" y="379"/>
                </a:lnTo>
                <a:lnTo>
                  <a:pt x="148" y="309"/>
                </a:lnTo>
                <a:lnTo>
                  <a:pt x="175" y="242"/>
                </a:lnTo>
                <a:lnTo>
                  <a:pt x="205" y="176"/>
                </a:lnTo>
                <a:lnTo>
                  <a:pt x="238" y="114"/>
                </a:lnTo>
                <a:lnTo>
                  <a:pt x="254" y="84"/>
                </a:lnTo>
                <a:lnTo>
                  <a:pt x="272" y="54"/>
                </a:lnTo>
                <a:lnTo>
                  <a:pt x="291" y="26"/>
                </a:lnTo>
                <a:lnTo>
                  <a:pt x="309" y="0"/>
                </a:lnTo>
                <a:lnTo>
                  <a:pt x="726" y="0"/>
                </a:lnTo>
                <a:lnTo>
                  <a:pt x="745" y="26"/>
                </a:lnTo>
                <a:lnTo>
                  <a:pt x="763" y="54"/>
                </a:lnTo>
                <a:lnTo>
                  <a:pt x="781" y="84"/>
                </a:lnTo>
                <a:lnTo>
                  <a:pt x="796" y="114"/>
                </a:lnTo>
                <a:lnTo>
                  <a:pt x="830" y="176"/>
                </a:lnTo>
                <a:lnTo>
                  <a:pt x="860" y="242"/>
                </a:lnTo>
                <a:lnTo>
                  <a:pt x="886" y="309"/>
                </a:lnTo>
                <a:lnTo>
                  <a:pt x="913" y="379"/>
                </a:lnTo>
                <a:lnTo>
                  <a:pt x="936" y="452"/>
                </a:lnTo>
                <a:lnTo>
                  <a:pt x="955" y="526"/>
                </a:lnTo>
                <a:lnTo>
                  <a:pt x="975" y="602"/>
                </a:lnTo>
                <a:lnTo>
                  <a:pt x="991" y="680"/>
                </a:lnTo>
                <a:lnTo>
                  <a:pt x="1003" y="758"/>
                </a:lnTo>
                <a:lnTo>
                  <a:pt x="1014" y="837"/>
                </a:lnTo>
                <a:lnTo>
                  <a:pt x="1022" y="917"/>
                </a:lnTo>
                <a:lnTo>
                  <a:pt x="1030" y="998"/>
                </a:lnTo>
                <a:lnTo>
                  <a:pt x="1033" y="1079"/>
                </a:lnTo>
                <a:lnTo>
                  <a:pt x="1035" y="1161"/>
                </a:lnTo>
                <a:lnTo>
                  <a:pt x="1035" y="1240"/>
                </a:lnTo>
                <a:lnTo>
                  <a:pt x="1031" y="1321"/>
                </a:lnTo>
                <a:lnTo>
                  <a:pt x="1026" y="1401"/>
                </a:lnTo>
                <a:lnTo>
                  <a:pt x="1017" y="1479"/>
                </a:lnTo>
                <a:lnTo>
                  <a:pt x="1007" y="1556"/>
                </a:lnTo>
                <a:lnTo>
                  <a:pt x="994" y="1632"/>
                </a:lnTo>
                <a:lnTo>
                  <a:pt x="978" y="1707"/>
                </a:lnTo>
                <a:lnTo>
                  <a:pt x="961" y="1779"/>
                </a:lnTo>
                <a:lnTo>
                  <a:pt x="941" y="1848"/>
                </a:lnTo>
                <a:lnTo>
                  <a:pt x="918" y="1917"/>
                </a:lnTo>
                <a:lnTo>
                  <a:pt x="894" y="1981"/>
                </a:lnTo>
                <a:lnTo>
                  <a:pt x="865" y="2042"/>
                </a:lnTo>
                <a:lnTo>
                  <a:pt x="851" y="2072"/>
                </a:lnTo>
                <a:lnTo>
                  <a:pt x="837" y="2102"/>
                </a:lnTo>
                <a:lnTo>
                  <a:pt x="821" y="2131"/>
                </a:lnTo>
                <a:lnTo>
                  <a:pt x="803" y="2157"/>
                </a:lnTo>
                <a:lnTo>
                  <a:pt x="788" y="2184"/>
                </a:lnTo>
                <a:lnTo>
                  <a:pt x="770" y="2210"/>
                </a:lnTo>
                <a:lnTo>
                  <a:pt x="751" y="2235"/>
                </a:lnTo>
                <a:lnTo>
                  <a:pt x="733" y="2258"/>
                </a:lnTo>
                <a:lnTo>
                  <a:pt x="302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 flipH="1" flipV="1">
            <a:off x="4468989" y="1452562"/>
            <a:ext cx="4233" cy="2984500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2712156" y="1562365"/>
            <a:ext cx="35136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>
            <a:off x="2233790" y="1742282"/>
            <a:ext cx="4477455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 flipV="1">
            <a:off x="1732845" y="2001574"/>
            <a:ext cx="5475111" cy="2646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>
            <a:off x="1343378" y="2297907"/>
            <a:ext cx="6252634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1085145" y="2629959"/>
            <a:ext cx="6773333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2" name="Line 21"/>
          <p:cNvSpPr>
            <a:spLocks noChangeShapeType="1"/>
          </p:cNvSpPr>
          <p:nvPr/>
        </p:nvSpPr>
        <p:spPr bwMode="auto">
          <a:xfrm>
            <a:off x="987778" y="2999053"/>
            <a:ext cx="69680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>
            <a:off x="1092200" y="3382699"/>
            <a:ext cx="6760634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4" name="Line 23"/>
          <p:cNvSpPr>
            <a:spLocks noChangeShapeType="1"/>
          </p:cNvSpPr>
          <p:nvPr/>
        </p:nvSpPr>
        <p:spPr bwMode="auto">
          <a:xfrm>
            <a:off x="1365956" y="3712104"/>
            <a:ext cx="6207478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5" name="Line 24"/>
          <p:cNvSpPr>
            <a:spLocks noChangeShapeType="1"/>
          </p:cNvSpPr>
          <p:nvPr/>
        </p:nvSpPr>
        <p:spPr bwMode="auto">
          <a:xfrm>
            <a:off x="1804812" y="4007115"/>
            <a:ext cx="5322711" cy="2646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6" name="Line 25"/>
          <p:cNvSpPr>
            <a:spLocks noChangeShapeType="1"/>
          </p:cNvSpPr>
          <p:nvPr/>
        </p:nvSpPr>
        <p:spPr bwMode="auto">
          <a:xfrm>
            <a:off x="2417234" y="4263761"/>
            <a:ext cx="40978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217" name="Rectangle 27"/>
          <p:cNvSpPr>
            <a:spLocks noChangeArrowheads="1"/>
          </p:cNvSpPr>
          <p:nvPr/>
        </p:nvSpPr>
        <p:spPr bwMode="auto">
          <a:xfrm>
            <a:off x="3546123" y="2386542"/>
            <a:ext cx="2024944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Middle East</a:t>
            </a:r>
            <a:r>
              <a:rPr lang="en-US" sz="1000">
                <a:ea typeface="MS PGothic" charset="0"/>
                <a:cs typeface="MS PGothic" charset="0"/>
              </a:rPr>
              <a:t> </a:t>
            </a:r>
            <a:r>
              <a:rPr lang="en-US" sz="1000" b="1">
                <a:ea typeface="MS PGothic" charset="0"/>
                <a:cs typeface="MS PGothic" charset="0"/>
              </a:rPr>
              <a:t>&amp;</a:t>
            </a:r>
            <a:r>
              <a:rPr lang="en-US" sz="1000">
                <a:ea typeface="MS PGothic" charset="0"/>
                <a:cs typeface="MS PGothic" charset="0"/>
              </a:rPr>
              <a:t> </a:t>
            </a:r>
            <a:r>
              <a:rPr lang="en-US" sz="1000" b="1">
                <a:ea typeface="MS PGothic" charset="0"/>
                <a:cs typeface="MS PGothic" charset="0"/>
              </a:rPr>
              <a:t>North Africa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240 000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[150 000 – 320 000]</a:t>
            </a:r>
          </a:p>
        </p:txBody>
      </p:sp>
      <p:sp>
        <p:nvSpPr>
          <p:cNvPr id="8218" name="Rectangle 28"/>
          <p:cNvSpPr>
            <a:spLocks noChangeArrowheads="1"/>
          </p:cNvSpPr>
          <p:nvPr/>
        </p:nvSpPr>
        <p:spPr bwMode="auto">
          <a:xfrm>
            <a:off x="3970867" y="3001698"/>
            <a:ext cx="1731434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Sub-Saharan Africa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25.8 million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[24.0 million – 28.7 million]</a:t>
            </a:r>
          </a:p>
        </p:txBody>
      </p:sp>
      <p:sp>
        <p:nvSpPr>
          <p:cNvPr id="8219" name="Rectangle 29"/>
          <p:cNvSpPr>
            <a:spLocks noChangeArrowheads="1"/>
          </p:cNvSpPr>
          <p:nvPr/>
        </p:nvSpPr>
        <p:spPr bwMode="auto">
          <a:xfrm>
            <a:off x="4955822" y="1778000"/>
            <a:ext cx="1546578" cy="4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Eastern Europe </a:t>
            </a:r>
            <a:br>
              <a:rPr lang="en-US" sz="1000" b="1">
                <a:ea typeface="MS PGothic" charset="0"/>
                <a:cs typeface="MS PGothic" charset="0"/>
              </a:rPr>
            </a:br>
            <a:r>
              <a:rPr lang="en-US" sz="1000" b="1">
                <a:ea typeface="MS PGothic" charset="0"/>
                <a:cs typeface="MS PGothic" charset="0"/>
              </a:rPr>
              <a:t>&amp; Central Asia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1.5 million 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[1.3 million – 1.8 million]</a:t>
            </a:r>
          </a:p>
        </p:txBody>
      </p:sp>
      <p:sp>
        <p:nvSpPr>
          <p:cNvPr id="8220" name="Rectangle 30"/>
          <p:cNvSpPr>
            <a:spLocks noChangeArrowheads="1"/>
          </p:cNvSpPr>
          <p:nvPr/>
        </p:nvSpPr>
        <p:spPr bwMode="auto">
          <a:xfrm>
            <a:off x="5599289" y="2697428"/>
            <a:ext cx="1952978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000" b="1">
                <a:ea typeface="MS PGothic" charset="0"/>
                <a:cs typeface="MS PGothic" charset="0"/>
              </a:rPr>
              <a:t>Asia and the Pacific</a:t>
            </a:r>
          </a:p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200" b="1">
                <a:ea typeface="MS PGothic" charset="0"/>
                <a:cs typeface="MS PGothic" charset="0"/>
              </a:rPr>
              <a:t>	5.0 million</a:t>
            </a:r>
          </a:p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000" b="1">
                <a:latin typeface="Arial Narrow" charset="0"/>
                <a:ea typeface="MS PGothic" charset="0"/>
                <a:cs typeface="MS PGothic" charset="0"/>
              </a:rPr>
              <a:t>	</a:t>
            </a: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[4.5 million – 5.6 million]</a:t>
            </a:r>
          </a:p>
        </p:txBody>
      </p:sp>
      <p:sp>
        <p:nvSpPr>
          <p:cNvPr id="8221" name="Rectangle 32"/>
          <p:cNvSpPr>
            <a:spLocks noChangeArrowheads="1"/>
          </p:cNvSpPr>
          <p:nvPr/>
        </p:nvSpPr>
        <p:spPr bwMode="auto">
          <a:xfrm>
            <a:off x="1759656" y="1939396"/>
            <a:ext cx="3287889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North America and Western and Central Europe</a:t>
            </a:r>
          </a:p>
          <a:p>
            <a:pPr algn="ctr" defTabSz="810304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                     2.4 million </a:t>
            </a:r>
          </a:p>
          <a:p>
            <a:pPr algn="ctr" defTabSz="810304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                          [1.5 million – 3.5 million]</a:t>
            </a:r>
          </a:p>
        </p:txBody>
      </p:sp>
      <p:sp>
        <p:nvSpPr>
          <p:cNvPr id="8222" name="Rectangle 33"/>
          <p:cNvSpPr>
            <a:spLocks noChangeArrowheads="1"/>
          </p:cNvSpPr>
          <p:nvPr/>
        </p:nvSpPr>
        <p:spPr bwMode="auto">
          <a:xfrm>
            <a:off x="2396067" y="3098271"/>
            <a:ext cx="1566333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Latin America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1.7 million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[1.4 million – 2.0 million]</a:t>
            </a:r>
          </a:p>
        </p:txBody>
      </p:sp>
      <p:sp>
        <p:nvSpPr>
          <p:cNvPr id="8223" name="Rectangle 35"/>
          <p:cNvSpPr>
            <a:spLocks noChangeArrowheads="1"/>
          </p:cNvSpPr>
          <p:nvPr/>
        </p:nvSpPr>
        <p:spPr bwMode="auto">
          <a:xfrm>
            <a:off x="2136423" y="2518833"/>
            <a:ext cx="1849967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Caribbean</a:t>
            </a:r>
          </a:p>
          <a:p>
            <a:pPr algn="ctr" defTabSz="810304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280 000</a:t>
            </a:r>
          </a:p>
          <a:p>
            <a:pPr algn="ctr" defTabSz="810304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[210 000 – 340 000]</a:t>
            </a:r>
          </a:p>
        </p:txBody>
      </p:sp>
      <p:sp>
        <p:nvSpPr>
          <p:cNvPr id="8224" name="Rectangle 36"/>
          <p:cNvSpPr>
            <a:spLocks noChangeArrowheads="1"/>
          </p:cNvSpPr>
          <p:nvPr/>
        </p:nvSpPr>
        <p:spPr bwMode="auto">
          <a:xfrm>
            <a:off x="324556" y="608542"/>
            <a:ext cx="8734778" cy="3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/>
          <a:p>
            <a:pPr defTabSz="396210"/>
            <a:r>
              <a:rPr lang="en-US" sz="2000">
                <a:latin typeface="Arial Bold" charset="0"/>
                <a:ea typeface="MS PGothic" charset="0"/>
              </a:rPr>
              <a:t>Adults and children estimated to be living with HIV </a:t>
            </a:r>
            <a:r>
              <a:rPr lang="en-US" sz="2000" b="1">
                <a:solidFill>
                  <a:srgbClr val="E31837"/>
                </a:solidFill>
                <a:latin typeface="Arial Bold" charset="0"/>
                <a:ea typeface="MS PGothic" charset="0"/>
                <a:sym typeface="Webdings" charset="0"/>
              </a:rPr>
              <a:t></a:t>
            </a:r>
            <a:r>
              <a:rPr lang="en-US" sz="2000">
                <a:latin typeface="Arial Bold" charset="0"/>
                <a:ea typeface="MS PGothic" charset="0"/>
              </a:rPr>
              <a:t> 2014 </a:t>
            </a:r>
          </a:p>
        </p:txBody>
      </p:sp>
      <p:sp>
        <p:nvSpPr>
          <p:cNvPr id="34" name="Cadre 33"/>
          <p:cNvSpPr/>
          <p:nvPr/>
        </p:nvSpPr>
        <p:spPr>
          <a:xfrm>
            <a:off x="3909294" y="2846024"/>
            <a:ext cx="1924541" cy="71915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93" y="1248299"/>
            <a:ext cx="4655059" cy="298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1110" y="4992687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351" y="531334"/>
            <a:ext cx="6625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Quinze</a:t>
            </a:r>
            <a:r>
              <a:rPr lang="en-US" dirty="0" smtClean="0">
                <a:latin typeface="Calibri"/>
                <a:cs typeface="Calibri"/>
              </a:rPr>
              <a:t> pays </a:t>
            </a:r>
            <a:r>
              <a:rPr lang="en-US" dirty="0" err="1" smtClean="0">
                <a:latin typeface="Calibri"/>
                <a:cs typeface="Calibri"/>
              </a:rPr>
              <a:t>regroupent</a:t>
            </a:r>
            <a:r>
              <a:rPr lang="en-US" dirty="0" smtClean="0">
                <a:latin typeface="Calibri"/>
                <a:cs typeface="Calibri"/>
              </a:rPr>
              <a:t> 75% de la population VIH+ du monde.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263" y="2787209"/>
            <a:ext cx="2410552" cy="173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15854" y="2325544"/>
            <a:ext cx="1277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Afrique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6396" y="5268938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/>
                <a:cs typeface="Calibri"/>
              </a:rPr>
              <a:t>Données 2013</a:t>
            </a:r>
            <a:endParaRPr lang="fr-FR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0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/>
          <p:cNvSpPr>
            <a:spLocks noChangeArrowheads="1"/>
          </p:cNvSpPr>
          <p:nvPr/>
        </p:nvSpPr>
        <p:spPr bwMode="auto">
          <a:xfrm>
            <a:off x="324556" y="608542"/>
            <a:ext cx="8734778" cy="65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/>
          <a:p>
            <a:pPr defTabSz="396210"/>
            <a:r>
              <a:rPr lang="en-US" sz="2000">
                <a:latin typeface="Arial Bold" charset="0"/>
                <a:ea typeface="MS PGothic" charset="0"/>
              </a:rPr>
              <a:t>Estimated number of adults and children </a:t>
            </a:r>
          </a:p>
          <a:p>
            <a:pPr defTabSz="396210">
              <a:lnSpc>
                <a:spcPct val="85000"/>
              </a:lnSpc>
            </a:pPr>
            <a:r>
              <a:rPr lang="en-US" sz="2000">
                <a:latin typeface="Arial Bold" charset="0"/>
                <a:ea typeface="MS PGothic" charset="0"/>
              </a:rPr>
              <a:t>newly infected with HIV </a:t>
            </a:r>
            <a:r>
              <a:rPr lang="en-US" sz="2000" b="1">
                <a:solidFill>
                  <a:srgbClr val="E31837"/>
                </a:solidFill>
                <a:latin typeface="Arial Bold" charset="0"/>
                <a:ea typeface="MS PGothic" charset="0"/>
                <a:sym typeface="Webdings" charset="0"/>
              </a:rPr>
              <a:t></a:t>
            </a:r>
            <a:r>
              <a:rPr lang="en-US" sz="2000">
                <a:latin typeface="Arial Bold" charset="0"/>
                <a:ea typeface="MS PGothic" charset="0"/>
              </a:rPr>
              <a:t> 2014 </a:t>
            </a:r>
          </a:p>
        </p:txBody>
      </p:sp>
      <p:sp>
        <p:nvSpPr>
          <p:cNvPr id="9218" name="Freeform 5"/>
          <p:cNvSpPr>
            <a:spLocks/>
          </p:cNvSpPr>
          <p:nvPr/>
        </p:nvSpPr>
        <p:spPr bwMode="auto">
          <a:xfrm>
            <a:off x="987778" y="1447271"/>
            <a:ext cx="6969478" cy="2989792"/>
          </a:xfrm>
          <a:custGeom>
            <a:avLst/>
            <a:gdLst>
              <a:gd name="T0" fmla="*/ 2147483647 w 4939"/>
              <a:gd name="T1" fmla="*/ 2147483647 h 2260"/>
              <a:gd name="T2" fmla="*/ 2147483647 w 4939"/>
              <a:gd name="T3" fmla="*/ 2147483647 h 2260"/>
              <a:gd name="T4" fmla="*/ 2147483647 w 4939"/>
              <a:gd name="T5" fmla="*/ 2147483647 h 2260"/>
              <a:gd name="T6" fmla="*/ 2147483647 w 4939"/>
              <a:gd name="T7" fmla="*/ 2147483647 h 2260"/>
              <a:gd name="T8" fmla="*/ 2147483647 w 4939"/>
              <a:gd name="T9" fmla="*/ 2147483647 h 2260"/>
              <a:gd name="T10" fmla="*/ 2147483647 w 4939"/>
              <a:gd name="T11" fmla="*/ 2147483647 h 2260"/>
              <a:gd name="T12" fmla="*/ 2147483647 w 4939"/>
              <a:gd name="T13" fmla="*/ 2147483647 h 2260"/>
              <a:gd name="T14" fmla="*/ 2147483647 w 4939"/>
              <a:gd name="T15" fmla="*/ 2147483647 h 2260"/>
              <a:gd name="T16" fmla="*/ 2147483647 w 4939"/>
              <a:gd name="T17" fmla="*/ 2147483647 h 2260"/>
              <a:gd name="T18" fmla="*/ 2147483647 w 4939"/>
              <a:gd name="T19" fmla="*/ 2147483647 h 2260"/>
              <a:gd name="T20" fmla="*/ 0 w 4939"/>
              <a:gd name="T21" fmla="*/ 2147483647 h 2260"/>
              <a:gd name="T22" fmla="*/ 2147483647 w 4939"/>
              <a:gd name="T23" fmla="*/ 2147483647 h 2260"/>
              <a:gd name="T24" fmla="*/ 2147483647 w 4939"/>
              <a:gd name="T25" fmla="*/ 2147483647 h 2260"/>
              <a:gd name="T26" fmla="*/ 2147483647 w 4939"/>
              <a:gd name="T27" fmla="*/ 2147483647 h 2260"/>
              <a:gd name="T28" fmla="*/ 2147483647 w 4939"/>
              <a:gd name="T29" fmla="*/ 2147483647 h 2260"/>
              <a:gd name="T30" fmla="*/ 2147483647 w 4939"/>
              <a:gd name="T31" fmla="*/ 2147483647 h 2260"/>
              <a:gd name="T32" fmla="*/ 2147483647 w 4939"/>
              <a:gd name="T33" fmla="*/ 2147483647 h 2260"/>
              <a:gd name="T34" fmla="*/ 2147483647 w 4939"/>
              <a:gd name="T35" fmla="*/ 2147483647 h 2260"/>
              <a:gd name="T36" fmla="*/ 2147483647 w 4939"/>
              <a:gd name="T37" fmla="*/ 2147483647 h 2260"/>
              <a:gd name="T38" fmla="*/ 2147483647 w 4939"/>
              <a:gd name="T39" fmla="*/ 2147483647 h 2260"/>
              <a:gd name="T40" fmla="*/ 2147483647 w 4939"/>
              <a:gd name="T41" fmla="*/ 2147483647 h 2260"/>
              <a:gd name="T42" fmla="*/ 2147483647 w 4939"/>
              <a:gd name="T43" fmla="*/ 0 h 2260"/>
              <a:gd name="T44" fmla="*/ 2147483647 w 4939"/>
              <a:gd name="T45" fmla="*/ 2147483647 h 2260"/>
              <a:gd name="T46" fmla="*/ 2147483647 w 4939"/>
              <a:gd name="T47" fmla="*/ 2147483647 h 2260"/>
              <a:gd name="T48" fmla="*/ 2147483647 w 4939"/>
              <a:gd name="T49" fmla="*/ 2147483647 h 2260"/>
              <a:gd name="T50" fmla="*/ 2147483647 w 4939"/>
              <a:gd name="T51" fmla="*/ 2147483647 h 2260"/>
              <a:gd name="T52" fmla="*/ 2147483647 w 4939"/>
              <a:gd name="T53" fmla="*/ 2147483647 h 2260"/>
              <a:gd name="T54" fmla="*/ 2147483647 w 4939"/>
              <a:gd name="T55" fmla="*/ 2147483647 h 2260"/>
              <a:gd name="T56" fmla="*/ 2147483647 w 4939"/>
              <a:gd name="T57" fmla="*/ 2147483647 h 2260"/>
              <a:gd name="T58" fmla="*/ 2147483647 w 4939"/>
              <a:gd name="T59" fmla="*/ 2147483647 h 2260"/>
              <a:gd name="T60" fmla="*/ 2147483647 w 4939"/>
              <a:gd name="T61" fmla="*/ 2147483647 h 2260"/>
              <a:gd name="T62" fmla="*/ 2147483647 w 4939"/>
              <a:gd name="T63" fmla="*/ 2147483647 h 2260"/>
              <a:gd name="T64" fmla="*/ 2147483647 w 4939"/>
              <a:gd name="T65" fmla="*/ 2147483647 h 2260"/>
              <a:gd name="T66" fmla="*/ 2147483647 w 4939"/>
              <a:gd name="T67" fmla="*/ 2147483647 h 2260"/>
              <a:gd name="T68" fmla="*/ 2147483647 w 4939"/>
              <a:gd name="T69" fmla="*/ 2147483647 h 2260"/>
              <a:gd name="T70" fmla="*/ 2147483647 w 4939"/>
              <a:gd name="T71" fmla="*/ 2147483647 h 2260"/>
              <a:gd name="T72" fmla="*/ 2147483647 w 4939"/>
              <a:gd name="T73" fmla="*/ 2147483647 h 2260"/>
              <a:gd name="T74" fmla="*/ 2147483647 w 4939"/>
              <a:gd name="T75" fmla="*/ 2147483647 h 2260"/>
              <a:gd name="T76" fmla="*/ 2147483647 w 4939"/>
              <a:gd name="T77" fmla="*/ 2147483647 h 2260"/>
              <a:gd name="T78" fmla="*/ 2147483647 w 4939"/>
              <a:gd name="T79" fmla="*/ 2147483647 h 2260"/>
              <a:gd name="T80" fmla="*/ 2147483647 w 4939"/>
              <a:gd name="T81" fmla="*/ 2147483647 h 2260"/>
              <a:gd name="T82" fmla="*/ 2147483647 w 4939"/>
              <a:gd name="T83" fmla="*/ 2147483647 h 2260"/>
              <a:gd name="T84" fmla="*/ 2147483647 w 4939"/>
              <a:gd name="T85" fmla="*/ 2147483647 h 2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39"/>
              <a:gd name="T130" fmla="*/ 0 h 2260"/>
              <a:gd name="T131" fmla="*/ 4939 w 4939"/>
              <a:gd name="T132" fmla="*/ 2260 h 2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39" h="2260">
                <a:moveTo>
                  <a:pt x="1441" y="2260"/>
                </a:moveTo>
                <a:lnTo>
                  <a:pt x="1351" y="2237"/>
                </a:lnTo>
                <a:lnTo>
                  <a:pt x="1264" y="2213"/>
                </a:lnTo>
                <a:lnTo>
                  <a:pt x="1181" y="2186"/>
                </a:lnTo>
                <a:lnTo>
                  <a:pt x="1100" y="2160"/>
                </a:lnTo>
                <a:lnTo>
                  <a:pt x="1020" y="2133"/>
                </a:lnTo>
                <a:lnTo>
                  <a:pt x="946" y="2105"/>
                </a:lnTo>
                <a:lnTo>
                  <a:pt x="874" y="2075"/>
                </a:lnTo>
                <a:lnTo>
                  <a:pt x="803" y="2045"/>
                </a:lnTo>
                <a:lnTo>
                  <a:pt x="736" y="2015"/>
                </a:lnTo>
                <a:lnTo>
                  <a:pt x="673" y="1983"/>
                </a:lnTo>
                <a:lnTo>
                  <a:pt x="612" y="1951"/>
                </a:lnTo>
                <a:lnTo>
                  <a:pt x="554" y="1917"/>
                </a:lnTo>
                <a:lnTo>
                  <a:pt x="499" y="1884"/>
                </a:lnTo>
                <a:lnTo>
                  <a:pt x="446" y="1850"/>
                </a:lnTo>
                <a:lnTo>
                  <a:pt x="397" y="1815"/>
                </a:lnTo>
                <a:lnTo>
                  <a:pt x="351" y="1780"/>
                </a:lnTo>
                <a:lnTo>
                  <a:pt x="307" y="1744"/>
                </a:lnTo>
                <a:lnTo>
                  <a:pt x="266" y="1709"/>
                </a:lnTo>
                <a:lnTo>
                  <a:pt x="229" y="1672"/>
                </a:lnTo>
                <a:lnTo>
                  <a:pt x="194" y="1635"/>
                </a:lnTo>
                <a:lnTo>
                  <a:pt x="162" y="1596"/>
                </a:lnTo>
                <a:lnTo>
                  <a:pt x="134" y="1559"/>
                </a:lnTo>
                <a:lnTo>
                  <a:pt x="107" y="1520"/>
                </a:lnTo>
                <a:lnTo>
                  <a:pt x="84" y="1481"/>
                </a:lnTo>
                <a:lnTo>
                  <a:pt x="63" y="1442"/>
                </a:lnTo>
                <a:lnTo>
                  <a:pt x="46" y="1401"/>
                </a:lnTo>
                <a:lnTo>
                  <a:pt x="31" y="1363"/>
                </a:lnTo>
                <a:lnTo>
                  <a:pt x="19" y="1322"/>
                </a:lnTo>
                <a:lnTo>
                  <a:pt x="10" y="1283"/>
                </a:lnTo>
                <a:lnTo>
                  <a:pt x="3" y="1242"/>
                </a:lnTo>
                <a:lnTo>
                  <a:pt x="0" y="1202"/>
                </a:lnTo>
                <a:lnTo>
                  <a:pt x="0" y="1161"/>
                </a:lnTo>
                <a:lnTo>
                  <a:pt x="1" y="1120"/>
                </a:lnTo>
                <a:lnTo>
                  <a:pt x="7" y="1082"/>
                </a:lnTo>
                <a:lnTo>
                  <a:pt x="16" y="1041"/>
                </a:lnTo>
                <a:lnTo>
                  <a:pt x="26" y="1000"/>
                </a:lnTo>
                <a:lnTo>
                  <a:pt x="40" y="960"/>
                </a:lnTo>
                <a:lnTo>
                  <a:pt x="56" y="919"/>
                </a:lnTo>
                <a:lnTo>
                  <a:pt x="76" y="878"/>
                </a:lnTo>
                <a:lnTo>
                  <a:pt x="99" y="839"/>
                </a:lnTo>
                <a:lnTo>
                  <a:pt x="123" y="799"/>
                </a:lnTo>
                <a:lnTo>
                  <a:pt x="152" y="760"/>
                </a:lnTo>
                <a:lnTo>
                  <a:pt x="182" y="719"/>
                </a:lnTo>
                <a:lnTo>
                  <a:pt x="215" y="680"/>
                </a:lnTo>
                <a:lnTo>
                  <a:pt x="252" y="641"/>
                </a:lnTo>
                <a:lnTo>
                  <a:pt x="291" y="603"/>
                </a:lnTo>
                <a:lnTo>
                  <a:pt x="333" y="566"/>
                </a:lnTo>
                <a:lnTo>
                  <a:pt x="378" y="527"/>
                </a:lnTo>
                <a:lnTo>
                  <a:pt x="425" y="490"/>
                </a:lnTo>
                <a:lnTo>
                  <a:pt x="476" y="452"/>
                </a:lnTo>
                <a:lnTo>
                  <a:pt x="529" y="417"/>
                </a:lnTo>
                <a:lnTo>
                  <a:pt x="586" y="380"/>
                </a:lnTo>
                <a:lnTo>
                  <a:pt x="644" y="345"/>
                </a:lnTo>
                <a:lnTo>
                  <a:pt x="706" y="311"/>
                </a:lnTo>
                <a:lnTo>
                  <a:pt x="770" y="276"/>
                </a:lnTo>
                <a:lnTo>
                  <a:pt x="839" y="242"/>
                </a:lnTo>
                <a:lnTo>
                  <a:pt x="907" y="210"/>
                </a:lnTo>
                <a:lnTo>
                  <a:pt x="980" y="177"/>
                </a:lnTo>
                <a:lnTo>
                  <a:pt x="1056" y="147"/>
                </a:lnTo>
                <a:lnTo>
                  <a:pt x="1135" y="115"/>
                </a:lnTo>
                <a:lnTo>
                  <a:pt x="1216" y="85"/>
                </a:lnTo>
                <a:lnTo>
                  <a:pt x="1299" y="57"/>
                </a:lnTo>
                <a:lnTo>
                  <a:pt x="1388" y="28"/>
                </a:lnTo>
                <a:lnTo>
                  <a:pt x="1476" y="0"/>
                </a:lnTo>
                <a:lnTo>
                  <a:pt x="3463" y="0"/>
                </a:lnTo>
                <a:lnTo>
                  <a:pt x="3551" y="28"/>
                </a:lnTo>
                <a:lnTo>
                  <a:pt x="3640" y="57"/>
                </a:lnTo>
                <a:lnTo>
                  <a:pt x="3723" y="85"/>
                </a:lnTo>
                <a:lnTo>
                  <a:pt x="3804" y="115"/>
                </a:lnTo>
                <a:lnTo>
                  <a:pt x="3883" y="147"/>
                </a:lnTo>
                <a:lnTo>
                  <a:pt x="3957" y="177"/>
                </a:lnTo>
                <a:lnTo>
                  <a:pt x="4032" y="210"/>
                </a:lnTo>
                <a:lnTo>
                  <a:pt x="4100" y="242"/>
                </a:lnTo>
                <a:lnTo>
                  <a:pt x="4169" y="276"/>
                </a:lnTo>
                <a:lnTo>
                  <a:pt x="4233" y="311"/>
                </a:lnTo>
                <a:lnTo>
                  <a:pt x="4295" y="345"/>
                </a:lnTo>
                <a:lnTo>
                  <a:pt x="4353" y="380"/>
                </a:lnTo>
                <a:lnTo>
                  <a:pt x="4410" y="417"/>
                </a:lnTo>
                <a:lnTo>
                  <a:pt x="4463" y="452"/>
                </a:lnTo>
                <a:lnTo>
                  <a:pt x="4514" y="490"/>
                </a:lnTo>
                <a:lnTo>
                  <a:pt x="4561" y="527"/>
                </a:lnTo>
                <a:lnTo>
                  <a:pt x="4606" y="566"/>
                </a:lnTo>
                <a:lnTo>
                  <a:pt x="4648" y="603"/>
                </a:lnTo>
                <a:lnTo>
                  <a:pt x="4687" y="641"/>
                </a:lnTo>
                <a:lnTo>
                  <a:pt x="4724" y="680"/>
                </a:lnTo>
                <a:lnTo>
                  <a:pt x="4757" y="719"/>
                </a:lnTo>
                <a:lnTo>
                  <a:pt x="4787" y="760"/>
                </a:lnTo>
                <a:lnTo>
                  <a:pt x="4816" y="799"/>
                </a:lnTo>
                <a:lnTo>
                  <a:pt x="4840" y="839"/>
                </a:lnTo>
                <a:lnTo>
                  <a:pt x="4863" y="878"/>
                </a:lnTo>
                <a:lnTo>
                  <a:pt x="4883" y="919"/>
                </a:lnTo>
                <a:lnTo>
                  <a:pt x="4899" y="960"/>
                </a:lnTo>
                <a:lnTo>
                  <a:pt x="4913" y="1000"/>
                </a:lnTo>
                <a:lnTo>
                  <a:pt x="4923" y="1041"/>
                </a:lnTo>
                <a:lnTo>
                  <a:pt x="4932" y="1082"/>
                </a:lnTo>
                <a:lnTo>
                  <a:pt x="4938" y="1120"/>
                </a:lnTo>
                <a:lnTo>
                  <a:pt x="4939" y="1161"/>
                </a:lnTo>
                <a:lnTo>
                  <a:pt x="4939" y="1202"/>
                </a:lnTo>
                <a:lnTo>
                  <a:pt x="4936" y="1242"/>
                </a:lnTo>
                <a:lnTo>
                  <a:pt x="4929" y="1283"/>
                </a:lnTo>
                <a:lnTo>
                  <a:pt x="4920" y="1322"/>
                </a:lnTo>
                <a:lnTo>
                  <a:pt x="4908" y="1363"/>
                </a:lnTo>
                <a:lnTo>
                  <a:pt x="4893" y="1401"/>
                </a:lnTo>
                <a:lnTo>
                  <a:pt x="4876" y="1442"/>
                </a:lnTo>
                <a:lnTo>
                  <a:pt x="4855" y="1481"/>
                </a:lnTo>
                <a:lnTo>
                  <a:pt x="4832" y="1520"/>
                </a:lnTo>
                <a:lnTo>
                  <a:pt x="4805" y="1559"/>
                </a:lnTo>
                <a:lnTo>
                  <a:pt x="4777" y="1596"/>
                </a:lnTo>
                <a:lnTo>
                  <a:pt x="4745" y="1635"/>
                </a:lnTo>
                <a:lnTo>
                  <a:pt x="4710" y="1672"/>
                </a:lnTo>
                <a:lnTo>
                  <a:pt x="4671" y="1709"/>
                </a:lnTo>
                <a:lnTo>
                  <a:pt x="4630" y="1744"/>
                </a:lnTo>
                <a:lnTo>
                  <a:pt x="4588" y="1780"/>
                </a:lnTo>
                <a:lnTo>
                  <a:pt x="4540" y="1815"/>
                </a:lnTo>
                <a:lnTo>
                  <a:pt x="4493" y="1850"/>
                </a:lnTo>
                <a:lnTo>
                  <a:pt x="4440" y="1884"/>
                </a:lnTo>
                <a:lnTo>
                  <a:pt x="4385" y="1917"/>
                </a:lnTo>
                <a:lnTo>
                  <a:pt x="4327" y="1951"/>
                </a:lnTo>
                <a:lnTo>
                  <a:pt x="4265" y="1983"/>
                </a:lnTo>
                <a:lnTo>
                  <a:pt x="4201" y="2015"/>
                </a:lnTo>
                <a:lnTo>
                  <a:pt x="4136" y="2045"/>
                </a:lnTo>
                <a:lnTo>
                  <a:pt x="4065" y="2075"/>
                </a:lnTo>
                <a:lnTo>
                  <a:pt x="3993" y="2105"/>
                </a:lnTo>
                <a:lnTo>
                  <a:pt x="3917" y="2133"/>
                </a:lnTo>
                <a:lnTo>
                  <a:pt x="3839" y="2160"/>
                </a:lnTo>
                <a:lnTo>
                  <a:pt x="3758" y="2186"/>
                </a:lnTo>
                <a:lnTo>
                  <a:pt x="3673" y="2213"/>
                </a:lnTo>
                <a:lnTo>
                  <a:pt x="3587" y="2237"/>
                </a:lnTo>
                <a:lnTo>
                  <a:pt x="3496" y="2260"/>
                </a:lnTo>
                <a:lnTo>
                  <a:pt x="1441" y="226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19" name="Freeform 6"/>
          <p:cNvSpPr>
            <a:spLocks/>
          </p:cNvSpPr>
          <p:nvPr/>
        </p:nvSpPr>
        <p:spPr bwMode="auto">
          <a:xfrm>
            <a:off x="987778" y="1447271"/>
            <a:ext cx="6969478" cy="2989792"/>
          </a:xfrm>
          <a:custGeom>
            <a:avLst/>
            <a:gdLst>
              <a:gd name="T0" fmla="*/ 2147483647 w 4939"/>
              <a:gd name="T1" fmla="*/ 2147483647 h 2260"/>
              <a:gd name="T2" fmla="*/ 2147483647 w 4939"/>
              <a:gd name="T3" fmla="*/ 2147483647 h 2260"/>
              <a:gd name="T4" fmla="*/ 2147483647 w 4939"/>
              <a:gd name="T5" fmla="*/ 2147483647 h 2260"/>
              <a:gd name="T6" fmla="*/ 2147483647 w 4939"/>
              <a:gd name="T7" fmla="*/ 2147483647 h 2260"/>
              <a:gd name="T8" fmla="*/ 2147483647 w 4939"/>
              <a:gd name="T9" fmla="*/ 2147483647 h 2260"/>
              <a:gd name="T10" fmla="*/ 2147483647 w 4939"/>
              <a:gd name="T11" fmla="*/ 2147483647 h 2260"/>
              <a:gd name="T12" fmla="*/ 2147483647 w 4939"/>
              <a:gd name="T13" fmla="*/ 2147483647 h 2260"/>
              <a:gd name="T14" fmla="*/ 2147483647 w 4939"/>
              <a:gd name="T15" fmla="*/ 2147483647 h 2260"/>
              <a:gd name="T16" fmla="*/ 2147483647 w 4939"/>
              <a:gd name="T17" fmla="*/ 2147483647 h 2260"/>
              <a:gd name="T18" fmla="*/ 2147483647 w 4939"/>
              <a:gd name="T19" fmla="*/ 2147483647 h 2260"/>
              <a:gd name="T20" fmla="*/ 0 w 4939"/>
              <a:gd name="T21" fmla="*/ 2147483647 h 2260"/>
              <a:gd name="T22" fmla="*/ 2147483647 w 4939"/>
              <a:gd name="T23" fmla="*/ 2147483647 h 2260"/>
              <a:gd name="T24" fmla="*/ 2147483647 w 4939"/>
              <a:gd name="T25" fmla="*/ 2147483647 h 2260"/>
              <a:gd name="T26" fmla="*/ 2147483647 w 4939"/>
              <a:gd name="T27" fmla="*/ 2147483647 h 2260"/>
              <a:gd name="T28" fmla="*/ 2147483647 w 4939"/>
              <a:gd name="T29" fmla="*/ 2147483647 h 2260"/>
              <a:gd name="T30" fmla="*/ 2147483647 w 4939"/>
              <a:gd name="T31" fmla="*/ 2147483647 h 2260"/>
              <a:gd name="T32" fmla="*/ 2147483647 w 4939"/>
              <a:gd name="T33" fmla="*/ 2147483647 h 2260"/>
              <a:gd name="T34" fmla="*/ 2147483647 w 4939"/>
              <a:gd name="T35" fmla="*/ 2147483647 h 2260"/>
              <a:gd name="T36" fmla="*/ 2147483647 w 4939"/>
              <a:gd name="T37" fmla="*/ 2147483647 h 2260"/>
              <a:gd name="T38" fmla="*/ 2147483647 w 4939"/>
              <a:gd name="T39" fmla="*/ 2147483647 h 2260"/>
              <a:gd name="T40" fmla="*/ 2147483647 w 4939"/>
              <a:gd name="T41" fmla="*/ 2147483647 h 2260"/>
              <a:gd name="T42" fmla="*/ 2147483647 w 4939"/>
              <a:gd name="T43" fmla="*/ 0 h 2260"/>
              <a:gd name="T44" fmla="*/ 2147483647 w 4939"/>
              <a:gd name="T45" fmla="*/ 2147483647 h 2260"/>
              <a:gd name="T46" fmla="*/ 2147483647 w 4939"/>
              <a:gd name="T47" fmla="*/ 2147483647 h 2260"/>
              <a:gd name="T48" fmla="*/ 2147483647 w 4939"/>
              <a:gd name="T49" fmla="*/ 2147483647 h 2260"/>
              <a:gd name="T50" fmla="*/ 2147483647 w 4939"/>
              <a:gd name="T51" fmla="*/ 2147483647 h 2260"/>
              <a:gd name="T52" fmla="*/ 2147483647 w 4939"/>
              <a:gd name="T53" fmla="*/ 2147483647 h 2260"/>
              <a:gd name="T54" fmla="*/ 2147483647 w 4939"/>
              <a:gd name="T55" fmla="*/ 2147483647 h 2260"/>
              <a:gd name="T56" fmla="*/ 2147483647 w 4939"/>
              <a:gd name="T57" fmla="*/ 2147483647 h 2260"/>
              <a:gd name="T58" fmla="*/ 2147483647 w 4939"/>
              <a:gd name="T59" fmla="*/ 2147483647 h 2260"/>
              <a:gd name="T60" fmla="*/ 2147483647 w 4939"/>
              <a:gd name="T61" fmla="*/ 2147483647 h 2260"/>
              <a:gd name="T62" fmla="*/ 2147483647 w 4939"/>
              <a:gd name="T63" fmla="*/ 2147483647 h 2260"/>
              <a:gd name="T64" fmla="*/ 2147483647 w 4939"/>
              <a:gd name="T65" fmla="*/ 2147483647 h 2260"/>
              <a:gd name="T66" fmla="*/ 2147483647 w 4939"/>
              <a:gd name="T67" fmla="*/ 2147483647 h 2260"/>
              <a:gd name="T68" fmla="*/ 2147483647 w 4939"/>
              <a:gd name="T69" fmla="*/ 2147483647 h 2260"/>
              <a:gd name="T70" fmla="*/ 2147483647 w 4939"/>
              <a:gd name="T71" fmla="*/ 2147483647 h 2260"/>
              <a:gd name="T72" fmla="*/ 2147483647 w 4939"/>
              <a:gd name="T73" fmla="*/ 2147483647 h 2260"/>
              <a:gd name="T74" fmla="*/ 2147483647 w 4939"/>
              <a:gd name="T75" fmla="*/ 2147483647 h 2260"/>
              <a:gd name="T76" fmla="*/ 2147483647 w 4939"/>
              <a:gd name="T77" fmla="*/ 2147483647 h 2260"/>
              <a:gd name="T78" fmla="*/ 2147483647 w 4939"/>
              <a:gd name="T79" fmla="*/ 2147483647 h 2260"/>
              <a:gd name="T80" fmla="*/ 2147483647 w 4939"/>
              <a:gd name="T81" fmla="*/ 2147483647 h 2260"/>
              <a:gd name="T82" fmla="*/ 2147483647 w 4939"/>
              <a:gd name="T83" fmla="*/ 2147483647 h 2260"/>
              <a:gd name="T84" fmla="*/ 2147483647 w 4939"/>
              <a:gd name="T85" fmla="*/ 2147483647 h 2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39"/>
              <a:gd name="T130" fmla="*/ 0 h 2260"/>
              <a:gd name="T131" fmla="*/ 4939 w 4939"/>
              <a:gd name="T132" fmla="*/ 2260 h 2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39" h="2260">
                <a:moveTo>
                  <a:pt x="1441" y="2260"/>
                </a:moveTo>
                <a:lnTo>
                  <a:pt x="1351" y="2237"/>
                </a:lnTo>
                <a:lnTo>
                  <a:pt x="1264" y="2213"/>
                </a:lnTo>
                <a:lnTo>
                  <a:pt x="1181" y="2186"/>
                </a:lnTo>
                <a:lnTo>
                  <a:pt x="1100" y="2160"/>
                </a:lnTo>
                <a:lnTo>
                  <a:pt x="1020" y="2133"/>
                </a:lnTo>
                <a:lnTo>
                  <a:pt x="946" y="2105"/>
                </a:lnTo>
                <a:lnTo>
                  <a:pt x="874" y="2075"/>
                </a:lnTo>
                <a:lnTo>
                  <a:pt x="803" y="2045"/>
                </a:lnTo>
                <a:lnTo>
                  <a:pt x="736" y="2015"/>
                </a:lnTo>
                <a:lnTo>
                  <a:pt x="673" y="1983"/>
                </a:lnTo>
                <a:lnTo>
                  <a:pt x="612" y="1951"/>
                </a:lnTo>
                <a:lnTo>
                  <a:pt x="554" y="1917"/>
                </a:lnTo>
                <a:lnTo>
                  <a:pt x="499" y="1884"/>
                </a:lnTo>
                <a:lnTo>
                  <a:pt x="446" y="1850"/>
                </a:lnTo>
                <a:lnTo>
                  <a:pt x="397" y="1815"/>
                </a:lnTo>
                <a:lnTo>
                  <a:pt x="351" y="1780"/>
                </a:lnTo>
                <a:lnTo>
                  <a:pt x="307" y="1744"/>
                </a:lnTo>
                <a:lnTo>
                  <a:pt x="266" y="1709"/>
                </a:lnTo>
                <a:lnTo>
                  <a:pt x="229" y="1672"/>
                </a:lnTo>
                <a:lnTo>
                  <a:pt x="194" y="1635"/>
                </a:lnTo>
                <a:lnTo>
                  <a:pt x="162" y="1596"/>
                </a:lnTo>
                <a:lnTo>
                  <a:pt x="134" y="1559"/>
                </a:lnTo>
                <a:lnTo>
                  <a:pt x="107" y="1520"/>
                </a:lnTo>
                <a:lnTo>
                  <a:pt x="84" y="1481"/>
                </a:lnTo>
                <a:lnTo>
                  <a:pt x="63" y="1442"/>
                </a:lnTo>
                <a:lnTo>
                  <a:pt x="46" y="1401"/>
                </a:lnTo>
                <a:lnTo>
                  <a:pt x="31" y="1363"/>
                </a:lnTo>
                <a:lnTo>
                  <a:pt x="19" y="1322"/>
                </a:lnTo>
                <a:lnTo>
                  <a:pt x="10" y="1283"/>
                </a:lnTo>
                <a:lnTo>
                  <a:pt x="3" y="1242"/>
                </a:lnTo>
                <a:lnTo>
                  <a:pt x="0" y="1202"/>
                </a:lnTo>
                <a:lnTo>
                  <a:pt x="0" y="1161"/>
                </a:lnTo>
                <a:lnTo>
                  <a:pt x="1" y="1120"/>
                </a:lnTo>
                <a:lnTo>
                  <a:pt x="7" y="1082"/>
                </a:lnTo>
                <a:lnTo>
                  <a:pt x="16" y="1041"/>
                </a:lnTo>
                <a:lnTo>
                  <a:pt x="26" y="1000"/>
                </a:lnTo>
                <a:lnTo>
                  <a:pt x="40" y="960"/>
                </a:lnTo>
                <a:lnTo>
                  <a:pt x="56" y="919"/>
                </a:lnTo>
                <a:lnTo>
                  <a:pt x="76" y="878"/>
                </a:lnTo>
                <a:lnTo>
                  <a:pt x="99" y="839"/>
                </a:lnTo>
                <a:lnTo>
                  <a:pt x="123" y="799"/>
                </a:lnTo>
                <a:lnTo>
                  <a:pt x="152" y="760"/>
                </a:lnTo>
                <a:lnTo>
                  <a:pt x="182" y="719"/>
                </a:lnTo>
                <a:lnTo>
                  <a:pt x="215" y="680"/>
                </a:lnTo>
                <a:lnTo>
                  <a:pt x="252" y="641"/>
                </a:lnTo>
                <a:lnTo>
                  <a:pt x="291" y="603"/>
                </a:lnTo>
                <a:lnTo>
                  <a:pt x="333" y="566"/>
                </a:lnTo>
                <a:lnTo>
                  <a:pt x="378" y="527"/>
                </a:lnTo>
                <a:lnTo>
                  <a:pt x="425" y="490"/>
                </a:lnTo>
                <a:lnTo>
                  <a:pt x="476" y="452"/>
                </a:lnTo>
                <a:lnTo>
                  <a:pt x="529" y="417"/>
                </a:lnTo>
                <a:lnTo>
                  <a:pt x="586" y="380"/>
                </a:lnTo>
                <a:lnTo>
                  <a:pt x="644" y="345"/>
                </a:lnTo>
                <a:lnTo>
                  <a:pt x="706" y="311"/>
                </a:lnTo>
                <a:lnTo>
                  <a:pt x="770" y="276"/>
                </a:lnTo>
                <a:lnTo>
                  <a:pt x="839" y="242"/>
                </a:lnTo>
                <a:lnTo>
                  <a:pt x="907" y="210"/>
                </a:lnTo>
                <a:lnTo>
                  <a:pt x="980" y="177"/>
                </a:lnTo>
                <a:lnTo>
                  <a:pt x="1056" y="147"/>
                </a:lnTo>
                <a:lnTo>
                  <a:pt x="1135" y="115"/>
                </a:lnTo>
                <a:lnTo>
                  <a:pt x="1216" y="85"/>
                </a:lnTo>
                <a:lnTo>
                  <a:pt x="1299" y="57"/>
                </a:lnTo>
                <a:lnTo>
                  <a:pt x="1388" y="28"/>
                </a:lnTo>
                <a:lnTo>
                  <a:pt x="1476" y="0"/>
                </a:lnTo>
                <a:lnTo>
                  <a:pt x="3463" y="0"/>
                </a:lnTo>
                <a:lnTo>
                  <a:pt x="3551" y="28"/>
                </a:lnTo>
                <a:lnTo>
                  <a:pt x="3640" y="57"/>
                </a:lnTo>
                <a:lnTo>
                  <a:pt x="3723" y="85"/>
                </a:lnTo>
                <a:lnTo>
                  <a:pt x="3804" y="115"/>
                </a:lnTo>
                <a:lnTo>
                  <a:pt x="3883" y="147"/>
                </a:lnTo>
                <a:lnTo>
                  <a:pt x="3957" y="177"/>
                </a:lnTo>
                <a:lnTo>
                  <a:pt x="4032" y="210"/>
                </a:lnTo>
                <a:lnTo>
                  <a:pt x="4100" y="242"/>
                </a:lnTo>
                <a:lnTo>
                  <a:pt x="4169" y="276"/>
                </a:lnTo>
                <a:lnTo>
                  <a:pt x="4233" y="311"/>
                </a:lnTo>
                <a:lnTo>
                  <a:pt x="4295" y="345"/>
                </a:lnTo>
                <a:lnTo>
                  <a:pt x="4353" y="380"/>
                </a:lnTo>
                <a:lnTo>
                  <a:pt x="4410" y="417"/>
                </a:lnTo>
                <a:lnTo>
                  <a:pt x="4463" y="452"/>
                </a:lnTo>
                <a:lnTo>
                  <a:pt x="4514" y="490"/>
                </a:lnTo>
                <a:lnTo>
                  <a:pt x="4561" y="527"/>
                </a:lnTo>
                <a:lnTo>
                  <a:pt x="4606" y="566"/>
                </a:lnTo>
                <a:lnTo>
                  <a:pt x="4648" y="603"/>
                </a:lnTo>
                <a:lnTo>
                  <a:pt x="4687" y="641"/>
                </a:lnTo>
                <a:lnTo>
                  <a:pt x="4724" y="680"/>
                </a:lnTo>
                <a:lnTo>
                  <a:pt x="4757" y="719"/>
                </a:lnTo>
                <a:lnTo>
                  <a:pt x="4787" y="760"/>
                </a:lnTo>
                <a:lnTo>
                  <a:pt x="4816" y="799"/>
                </a:lnTo>
                <a:lnTo>
                  <a:pt x="4840" y="839"/>
                </a:lnTo>
                <a:lnTo>
                  <a:pt x="4863" y="878"/>
                </a:lnTo>
                <a:lnTo>
                  <a:pt x="4883" y="919"/>
                </a:lnTo>
                <a:lnTo>
                  <a:pt x="4899" y="960"/>
                </a:lnTo>
                <a:lnTo>
                  <a:pt x="4913" y="1000"/>
                </a:lnTo>
                <a:lnTo>
                  <a:pt x="4923" y="1041"/>
                </a:lnTo>
                <a:lnTo>
                  <a:pt x="4932" y="1082"/>
                </a:lnTo>
                <a:lnTo>
                  <a:pt x="4938" y="1120"/>
                </a:lnTo>
                <a:lnTo>
                  <a:pt x="4939" y="1161"/>
                </a:lnTo>
                <a:lnTo>
                  <a:pt x="4939" y="1202"/>
                </a:lnTo>
                <a:lnTo>
                  <a:pt x="4936" y="1242"/>
                </a:lnTo>
                <a:lnTo>
                  <a:pt x="4929" y="1283"/>
                </a:lnTo>
                <a:lnTo>
                  <a:pt x="4920" y="1322"/>
                </a:lnTo>
                <a:lnTo>
                  <a:pt x="4908" y="1363"/>
                </a:lnTo>
                <a:lnTo>
                  <a:pt x="4893" y="1401"/>
                </a:lnTo>
                <a:lnTo>
                  <a:pt x="4876" y="1442"/>
                </a:lnTo>
                <a:lnTo>
                  <a:pt x="4855" y="1481"/>
                </a:lnTo>
                <a:lnTo>
                  <a:pt x="4832" y="1520"/>
                </a:lnTo>
                <a:lnTo>
                  <a:pt x="4805" y="1559"/>
                </a:lnTo>
                <a:lnTo>
                  <a:pt x="4777" y="1596"/>
                </a:lnTo>
                <a:lnTo>
                  <a:pt x="4745" y="1635"/>
                </a:lnTo>
                <a:lnTo>
                  <a:pt x="4710" y="1672"/>
                </a:lnTo>
                <a:lnTo>
                  <a:pt x="4671" y="1709"/>
                </a:lnTo>
                <a:lnTo>
                  <a:pt x="4630" y="1744"/>
                </a:lnTo>
                <a:lnTo>
                  <a:pt x="4588" y="1780"/>
                </a:lnTo>
                <a:lnTo>
                  <a:pt x="4540" y="1815"/>
                </a:lnTo>
                <a:lnTo>
                  <a:pt x="4493" y="1850"/>
                </a:lnTo>
                <a:lnTo>
                  <a:pt x="4440" y="1884"/>
                </a:lnTo>
                <a:lnTo>
                  <a:pt x="4385" y="1917"/>
                </a:lnTo>
                <a:lnTo>
                  <a:pt x="4327" y="1951"/>
                </a:lnTo>
                <a:lnTo>
                  <a:pt x="4265" y="1983"/>
                </a:lnTo>
                <a:lnTo>
                  <a:pt x="4201" y="2015"/>
                </a:lnTo>
                <a:lnTo>
                  <a:pt x="4136" y="2045"/>
                </a:lnTo>
                <a:lnTo>
                  <a:pt x="4065" y="2075"/>
                </a:lnTo>
                <a:lnTo>
                  <a:pt x="3993" y="2105"/>
                </a:lnTo>
                <a:lnTo>
                  <a:pt x="3917" y="2133"/>
                </a:lnTo>
                <a:lnTo>
                  <a:pt x="3839" y="2160"/>
                </a:lnTo>
                <a:lnTo>
                  <a:pt x="3758" y="2186"/>
                </a:lnTo>
                <a:lnTo>
                  <a:pt x="3673" y="2213"/>
                </a:lnTo>
                <a:lnTo>
                  <a:pt x="3587" y="2237"/>
                </a:lnTo>
                <a:lnTo>
                  <a:pt x="3496" y="2260"/>
                </a:lnTo>
                <a:lnTo>
                  <a:pt x="1441" y="2260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0" name="Freeform 7"/>
          <p:cNvSpPr>
            <a:spLocks noEditPoints="1"/>
          </p:cNvSpPr>
          <p:nvPr/>
        </p:nvSpPr>
        <p:spPr bwMode="auto">
          <a:xfrm>
            <a:off x="2532945" y="1559720"/>
            <a:ext cx="4913489" cy="2879989"/>
          </a:xfrm>
          <a:custGeom>
            <a:avLst/>
            <a:gdLst>
              <a:gd name="T0" fmla="*/ 2147483647 w 3482"/>
              <a:gd name="T1" fmla="*/ 2147483647 h 2177"/>
              <a:gd name="T2" fmla="*/ 2147483647 w 3482"/>
              <a:gd name="T3" fmla="*/ 2147483647 h 2177"/>
              <a:gd name="T4" fmla="*/ 2147483647 w 3482"/>
              <a:gd name="T5" fmla="*/ 2147483647 h 2177"/>
              <a:gd name="T6" fmla="*/ 2147483647 w 3482"/>
              <a:gd name="T7" fmla="*/ 2147483647 h 2177"/>
              <a:gd name="T8" fmla="*/ 2147483647 w 3482"/>
              <a:gd name="T9" fmla="*/ 2147483647 h 2177"/>
              <a:gd name="T10" fmla="*/ 2147483647 w 3482"/>
              <a:gd name="T11" fmla="*/ 2147483647 h 2177"/>
              <a:gd name="T12" fmla="*/ 2147483647 w 3482"/>
              <a:gd name="T13" fmla="*/ 2147483647 h 2177"/>
              <a:gd name="T14" fmla="*/ 2147483647 w 3482"/>
              <a:gd name="T15" fmla="*/ 2147483647 h 2177"/>
              <a:gd name="T16" fmla="*/ 2147483647 w 3482"/>
              <a:gd name="T17" fmla="*/ 2147483647 h 2177"/>
              <a:gd name="T18" fmla="*/ 2147483647 w 3482"/>
              <a:gd name="T19" fmla="*/ 2147483647 h 2177"/>
              <a:gd name="T20" fmla="*/ 2147483647 w 3482"/>
              <a:gd name="T21" fmla="*/ 2147483647 h 2177"/>
              <a:gd name="T22" fmla="*/ 2147483647 w 3482"/>
              <a:gd name="T23" fmla="*/ 2147483647 h 2177"/>
              <a:gd name="T24" fmla="*/ 2147483647 w 3482"/>
              <a:gd name="T25" fmla="*/ 2147483647 h 2177"/>
              <a:gd name="T26" fmla="*/ 2147483647 w 3482"/>
              <a:gd name="T27" fmla="*/ 2147483647 h 2177"/>
              <a:gd name="T28" fmla="*/ 2147483647 w 3482"/>
              <a:gd name="T29" fmla="*/ 2147483647 h 2177"/>
              <a:gd name="T30" fmla="*/ 2147483647 w 3482"/>
              <a:gd name="T31" fmla="*/ 2147483647 h 2177"/>
              <a:gd name="T32" fmla="*/ 2147483647 w 3482"/>
              <a:gd name="T33" fmla="*/ 2147483647 h 2177"/>
              <a:gd name="T34" fmla="*/ 2147483647 w 3482"/>
              <a:gd name="T35" fmla="*/ 2147483647 h 2177"/>
              <a:gd name="T36" fmla="*/ 2147483647 w 3482"/>
              <a:gd name="T37" fmla="*/ 2147483647 h 2177"/>
              <a:gd name="T38" fmla="*/ 2147483647 w 3482"/>
              <a:gd name="T39" fmla="*/ 2147483647 h 2177"/>
              <a:gd name="T40" fmla="*/ 2147483647 w 3482"/>
              <a:gd name="T41" fmla="*/ 2147483647 h 2177"/>
              <a:gd name="T42" fmla="*/ 2147483647 w 3482"/>
              <a:gd name="T43" fmla="*/ 2147483647 h 2177"/>
              <a:gd name="T44" fmla="*/ 2147483647 w 3482"/>
              <a:gd name="T45" fmla="*/ 2147483647 h 2177"/>
              <a:gd name="T46" fmla="*/ 2147483647 w 3482"/>
              <a:gd name="T47" fmla="*/ 2147483647 h 2177"/>
              <a:gd name="T48" fmla="*/ 2147483647 w 3482"/>
              <a:gd name="T49" fmla="*/ 2147483647 h 2177"/>
              <a:gd name="T50" fmla="*/ 2147483647 w 3482"/>
              <a:gd name="T51" fmla="*/ 2147483647 h 2177"/>
              <a:gd name="T52" fmla="*/ 2147483647 w 3482"/>
              <a:gd name="T53" fmla="*/ 2147483647 h 2177"/>
              <a:gd name="T54" fmla="*/ 2147483647 w 3482"/>
              <a:gd name="T55" fmla="*/ 2147483647 h 2177"/>
              <a:gd name="T56" fmla="*/ 2147483647 w 3482"/>
              <a:gd name="T57" fmla="*/ 2147483647 h 2177"/>
              <a:gd name="T58" fmla="*/ 2147483647 w 3482"/>
              <a:gd name="T59" fmla="*/ 2147483647 h 2177"/>
              <a:gd name="T60" fmla="*/ 2147483647 w 3482"/>
              <a:gd name="T61" fmla="*/ 2147483647 h 2177"/>
              <a:gd name="T62" fmla="*/ 2147483647 w 3482"/>
              <a:gd name="T63" fmla="*/ 2147483647 h 2177"/>
              <a:gd name="T64" fmla="*/ 2147483647 w 3482"/>
              <a:gd name="T65" fmla="*/ 2147483647 h 2177"/>
              <a:gd name="T66" fmla="*/ 2147483647 w 3482"/>
              <a:gd name="T67" fmla="*/ 2147483647 h 2177"/>
              <a:gd name="T68" fmla="*/ 2147483647 w 3482"/>
              <a:gd name="T69" fmla="*/ 2147483647 h 2177"/>
              <a:gd name="T70" fmla="*/ 2147483647 w 3482"/>
              <a:gd name="T71" fmla="*/ 2147483647 h 2177"/>
              <a:gd name="T72" fmla="*/ 2147483647 w 3482"/>
              <a:gd name="T73" fmla="*/ 2147483647 h 2177"/>
              <a:gd name="T74" fmla="*/ 2147483647 w 3482"/>
              <a:gd name="T75" fmla="*/ 2147483647 h 2177"/>
              <a:gd name="T76" fmla="*/ 2147483647 w 3482"/>
              <a:gd name="T77" fmla="*/ 2147483647 h 2177"/>
              <a:gd name="T78" fmla="*/ 2147483647 w 3482"/>
              <a:gd name="T79" fmla="*/ 2147483647 h 2177"/>
              <a:gd name="T80" fmla="*/ 2147483647 w 3482"/>
              <a:gd name="T81" fmla="*/ 2147483647 h 2177"/>
              <a:gd name="T82" fmla="*/ 2147483647 w 3482"/>
              <a:gd name="T83" fmla="*/ 2147483647 h 2177"/>
              <a:gd name="T84" fmla="*/ 2147483647 w 3482"/>
              <a:gd name="T85" fmla="*/ 2147483647 h 2177"/>
              <a:gd name="T86" fmla="*/ 2147483647 w 3482"/>
              <a:gd name="T87" fmla="*/ 2147483647 h 2177"/>
              <a:gd name="T88" fmla="*/ 2147483647 w 3482"/>
              <a:gd name="T89" fmla="*/ 2147483647 h 2177"/>
              <a:gd name="T90" fmla="*/ 2147483647 w 3482"/>
              <a:gd name="T91" fmla="*/ 2147483647 h 2177"/>
              <a:gd name="T92" fmla="*/ 2147483647 w 3482"/>
              <a:gd name="T93" fmla="*/ 2147483647 h 2177"/>
              <a:gd name="T94" fmla="*/ 2147483647 w 3482"/>
              <a:gd name="T95" fmla="*/ 2147483647 h 2177"/>
              <a:gd name="T96" fmla="*/ 2147483647 w 3482"/>
              <a:gd name="T97" fmla="*/ 2147483647 h 2177"/>
              <a:gd name="T98" fmla="*/ 2147483647 w 3482"/>
              <a:gd name="T99" fmla="*/ 2147483647 h 2177"/>
              <a:gd name="T100" fmla="*/ 2147483647 w 3482"/>
              <a:gd name="T101" fmla="*/ 2147483647 h 2177"/>
              <a:gd name="T102" fmla="*/ 2147483647 w 3482"/>
              <a:gd name="T103" fmla="*/ 2147483647 h 2177"/>
              <a:gd name="T104" fmla="*/ 2147483647 w 3482"/>
              <a:gd name="T105" fmla="*/ 2147483647 h 2177"/>
              <a:gd name="T106" fmla="*/ 2147483647 w 3482"/>
              <a:gd name="T107" fmla="*/ 2147483647 h 2177"/>
              <a:gd name="T108" fmla="*/ 2147483647 w 3482"/>
              <a:gd name="T109" fmla="*/ 2147483647 h 2177"/>
              <a:gd name="T110" fmla="*/ 2147483647 w 3482"/>
              <a:gd name="T111" fmla="*/ 2147483647 h 2177"/>
              <a:gd name="T112" fmla="*/ 2147483647 w 3482"/>
              <a:gd name="T113" fmla="*/ 2147483647 h 2177"/>
              <a:gd name="T114" fmla="*/ 2147483647 w 3482"/>
              <a:gd name="T115" fmla="*/ 2147483647 h 2177"/>
              <a:gd name="T116" fmla="*/ 2147483647 w 3482"/>
              <a:gd name="T117" fmla="*/ 2147483647 h 2177"/>
              <a:gd name="T118" fmla="*/ 2147483647 w 3482"/>
              <a:gd name="T119" fmla="*/ 2147483647 h 2177"/>
              <a:gd name="T120" fmla="*/ 2147483647 w 3482"/>
              <a:gd name="T121" fmla="*/ 2147483647 h 2177"/>
              <a:gd name="T122" fmla="*/ 2147483647 w 3482"/>
              <a:gd name="T123" fmla="*/ 2147483647 h 2177"/>
              <a:gd name="T124" fmla="*/ 2147483647 w 3482"/>
              <a:gd name="T125" fmla="*/ 2147483647 h 217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82"/>
              <a:gd name="T190" fmla="*/ 0 h 2177"/>
              <a:gd name="T191" fmla="*/ 3482 w 3482"/>
              <a:gd name="T192" fmla="*/ 2177 h 217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82" h="2177">
                <a:moveTo>
                  <a:pt x="2645" y="2108"/>
                </a:moveTo>
                <a:lnTo>
                  <a:pt x="2635" y="2106"/>
                </a:lnTo>
                <a:lnTo>
                  <a:pt x="2628" y="2105"/>
                </a:lnTo>
                <a:lnTo>
                  <a:pt x="2622" y="2105"/>
                </a:lnTo>
                <a:lnTo>
                  <a:pt x="2619" y="2106"/>
                </a:lnTo>
                <a:lnTo>
                  <a:pt x="2617" y="2108"/>
                </a:lnTo>
                <a:lnTo>
                  <a:pt x="2612" y="2110"/>
                </a:lnTo>
                <a:lnTo>
                  <a:pt x="2605" y="2112"/>
                </a:lnTo>
                <a:lnTo>
                  <a:pt x="2594" y="2112"/>
                </a:lnTo>
                <a:lnTo>
                  <a:pt x="2590" y="2108"/>
                </a:lnTo>
                <a:lnTo>
                  <a:pt x="2587" y="2101"/>
                </a:lnTo>
                <a:lnTo>
                  <a:pt x="2582" y="2096"/>
                </a:lnTo>
                <a:lnTo>
                  <a:pt x="2578" y="2089"/>
                </a:lnTo>
                <a:lnTo>
                  <a:pt x="2575" y="2082"/>
                </a:lnTo>
                <a:lnTo>
                  <a:pt x="2571" y="2075"/>
                </a:lnTo>
                <a:lnTo>
                  <a:pt x="2569" y="2069"/>
                </a:lnTo>
                <a:lnTo>
                  <a:pt x="2567" y="2066"/>
                </a:lnTo>
                <a:lnTo>
                  <a:pt x="2578" y="2062"/>
                </a:lnTo>
                <a:lnTo>
                  <a:pt x="2587" y="2057"/>
                </a:lnTo>
                <a:lnTo>
                  <a:pt x="2598" y="2052"/>
                </a:lnTo>
                <a:lnTo>
                  <a:pt x="2608" y="2044"/>
                </a:lnTo>
                <a:lnTo>
                  <a:pt x="2617" y="2037"/>
                </a:lnTo>
                <a:lnTo>
                  <a:pt x="2628" y="2029"/>
                </a:lnTo>
                <a:lnTo>
                  <a:pt x="2636" y="2020"/>
                </a:lnTo>
                <a:lnTo>
                  <a:pt x="2647" y="2011"/>
                </a:lnTo>
                <a:lnTo>
                  <a:pt x="2652" y="2011"/>
                </a:lnTo>
                <a:lnTo>
                  <a:pt x="2658" y="2011"/>
                </a:lnTo>
                <a:lnTo>
                  <a:pt x="2663" y="2013"/>
                </a:lnTo>
                <a:lnTo>
                  <a:pt x="2668" y="2014"/>
                </a:lnTo>
                <a:lnTo>
                  <a:pt x="2672" y="2016"/>
                </a:lnTo>
                <a:lnTo>
                  <a:pt x="2677" y="2018"/>
                </a:lnTo>
                <a:lnTo>
                  <a:pt x="2682" y="2018"/>
                </a:lnTo>
                <a:lnTo>
                  <a:pt x="2689" y="2018"/>
                </a:lnTo>
                <a:lnTo>
                  <a:pt x="2700" y="2009"/>
                </a:lnTo>
                <a:lnTo>
                  <a:pt x="2712" y="2000"/>
                </a:lnTo>
                <a:lnTo>
                  <a:pt x="2725" y="1993"/>
                </a:lnTo>
                <a:lnTo>
                  <a:pt x="2737" y="1986"/>
                </a:lnTo>
                <a:lnTo>
                  <a:pt x="2749" y="1979"/>
                </a:lnTo>
                <a:lnTo>
                  <a:pt x="2764" y="1972"/>
                </a:lnTo>
                <a:lnTo>
                  <a:pt x="2774" y="1963"/>
                </a:lnTo>
                <a:lnTo>
                  <a:pt x="2785" y="1954"/>
                </a:lnTo>
                <a:lnTo>
                  <a:pt x="2788" y="1954"/>
                </a:lnTo>
                <a:lnTo>
                  <a:pt x="2794" y="1956"/>
                </a:lnTo>
                <a:lnTo>
                  <a:pt x="2797" y="1960"/>
                </a:lnTo>
                <a:lnTo>
                  <a:pt x="2802" y="1963"/>
                </a:lnTo>
                <a:lnTo>
                  <a:pt x="2808" y="1967"/>
                </a:lnTo>
                <a:lnTo>
                  <a:pt x="2811" y="1970"/>
                </a:lnTo>
                <a:lnTo>
                  <a:pt x="2817" y="1972"/>
                </a:lnTo>
                <a:lnTo>
                  <a:pt x="2820" y="1972"/>
                </a:lnTo>
                <a:lnTo>
                  <a:pt x="2824" y="1965"/>
                </a:lnTo>
                <a:lnTo>
                  <a:pt x="2825" y="1960"/>
                </a:lnTo>
                <a:lnTo>
                  <a:pt x="2825" y="1954"/>
                </a:lnTo>
                <a:lnTo>
                  <a:pt x="2825" y="1949"/>
                </a:lnTo>
                <a:lnTo>
                  <a:pt x="2824" y="1944"/>
                </a:lnTo>
                <a:lnTo>
                  <a:pt x="2822" y="1938"/>
                </a:lnTo>
                <a:lnTo>
                  <a:pt x="2817" y="1933"/>
                </a:lnTo>
                <a:lnTo>
                  <a:pt x="2811" y="1926"/>
                </a:lnTo>
                <a:lnTo>
                  <a:pt x="2758" y="1926"/>
                </a:lnTo>
                <a:lnTo>
                  <a:pt x="2741" y="1907"/>
                </a:lnTo>
                <a:lnTo>
                  <a:pt x="2739" y="1908"/>
                </a:lnTo>
                <a:lnTo>
                  <a:pt x="2735" y="1908"/>
                </a:lnTo>
                <a:lnTo>
                  <a:pt x="2732" y="1910"/>
                </a:lnTo>
                <a:lnTo>
                  <a:pt x="2728" y="1912"/>
                </a:lnTo>
                <a:lnTo>
                  <a:pt x="2725" y="1914"/>
                </a:lnTo>
                <a:lnTo>
                  <a:pt x="2721" y="1915"/>
                </a:lnTo>
                <a:lnTo>
                  <a:pt x="2719" y="1915"/>
                </a:lnTo>
                <a:lnTo>
                  <a:pt x="2716" y="1917"/>
                </a:lnTo>
                <a:lnTo>
                  <a:pt x="2698" y="1898"/>
                </a:lnTo>
                <a:lnTo>
                  <a:pt x="2686" y="1898"/>
                </a:lnTo>
                <a:lnTo>
                  <a:pt x="2672" y="1898"/>
                </a:lnTo>
                <a:lnTo>
                  <a:pt x="2659" y="1898"/>
                </a:lnTo>
                <a:lnTo>
                  <a:pt x="2647" y="1894"/>
                </a:lnTo>
                <a:lnTo>
                  <a:pt x="2635" y="1891"/>
                </a:lnTo>
                <a:lnTo>
                  <a:pt x="2624" y="1887"/>
                </a:lnTo>
                <a:lnTo>
                  <a:pt x="2613" y="1880"/>
                </a:lnTo>
                <a:lnTo>
                  <a:pt x="2603" y="1870"/>
                </a:lnTo>
                <a:lnTo>
                  <a:pt x="2585" y="1875"/>
                </a:lnTo>
                <a:lnTo>
                  <a:pt x="2566" y="1878"/>
                </a:lnTo>
                <a:lnTo>
                  <a:pt x="2543" y="1880"/>
                </a:lnTo>
                <a:lnTo>
                  <a:pt x="2520" y="1880"/>
                </a:lnTo>
                <a:lnTo>
                  <a:pt x="2497" y="1880"/>
                </a:lnTo>
                <a:lnTo>
                  <a:pt x="2476" y="1880"/>
                </a:lnTo>
                <a:lnTo>
                  <a:pt x="2456" y="1884"/>
                </a:lnTo>
                <a:lnTo>
                  <a:pt x="2439" y="1889"/>
                </a:lnTo>
                <a:lnTo>
                  <a:pt x="2433" y="1889"/>
                </a:lnTo>
                <a:lnTo>
                  <a:pt x="2428" y="1885"/>
                </a:lnTo>
                <a:lnTo>
                  <a:pt x="2421" y="1884"/>
                </a:lnTo>
                <a:lnTo>
                  <a:pt x="2414" y="1880"/>
                </a:lnTo>
                <a:lnTo>
                  <a:pt x="2407" y="1877"/>
                </a:lnTo>
                <a:lnTo>
                  <a:pt x="2400" y="1873"/>
                </a:lnTo>
                <a:lnTo>
                  <a:pt x="2393" y="1871"/>
                </a:lnTo>
                <a:lnTo>
                  <a:pt x="2386" y="1870"/>
                </a:lnTo>
                <a:lnTo>
                  <a:pt x="2368" y="1889"/>
                </a:lnTo>
                <a:lnTo>
                  <a:pt x="2318" y="1889"/>
                </a:lnTo>
                <a:lnTo>
                  <a:pt x="2265" y="1887"/>
                </a:lnTo>
                <a:lnTo>
                  <a:pt x="2213" y="1887"/>
                </a:lnTo>
                <a:lnTo>
                  <a:pt x="2160" y="1887"/>
                </a:lnTo>
                <a:lnTo>
                  <a:pt x="2133" y="1889"/>
                </a:lnTo>
                <a:lnTo>
                  <a:pt x="2107" y="1892"/>
                </a:lnTo>
                <a:lnTo>
                  <a:pt x="2082" y="1896"/>
                </a:lnTo>
                <a:lnTo>
                  <a:pt x="2055" y="1901"/>
                </a:lnTo>
                <a:lnTo>
                  <a:pt x="2031" y="1907"/>
                </a:lnTo>
                <a:lnTo>
                  <a:pt x="2006" y="1915"/>
                </a:lnTo>
                <a:lnTo>
                  <a:pt x="1981" y="1924"/>
                </a:lnTo>
                <a:lnTo>
                  <a:pt x="1958" y="1935"/>
                </a:lnTo>
                <a:lnTo>
                  <a:pt x="1956" y="1926"/>
                </a:lnTo>
                <a:lnTo>
                  <a:pt x="1953" y="1921"/>
                </a:lnTo>
                <a:lnTo>
                  <a:pt x="1951" y="1919"/>
                </a:lnTo>
                <a:lnTo>
                  <a:pt x="1949" y="1917"/>
                </a:lnTo>
                <a:lnTo>
                  <a:pt x="1946" y="1915"/>
                </a:lnTo>
                <a:lnTo>
                  <a:pt x="1942" y="1912"/>
                </a:lnTo>
                <a:lnTo>
                  <a:pt x="1939" y="1907"/>
                </a:lnTo>
                <a:lnTo>
                  <a:pt x="1932" y="1898"/>
                </a:lnTo>
                <a:lnTo>
                  <a:pt x="1921" y="1898"/>
                </a:lnTo>
                <a:lnTo>
                  <a:pt x="1911" y="1898"/>
                </a:lnTo>
                <a:lnTo>
                  <a:pt x="1898" y="1900"/>
                </a:lnTo>
                <a:lnTo>
                  <a:pt x="1886" y="1900"/>
                </a:lnTo>
                <a:lnTo>
                  <a:pt x="1873" y="1901"/>
                </a:lnTo>
                <a:lnTo>
                  <a:pt x="1863" y="1901"/>
                </a:lnTo>
                <a:lnTo>
                  <a:pt x="1854" y="1905"/>
                </a:lnTo>
                <a:lnTo>
                  <a:pt x="1845" y="1907"/>
                </a:lnTo>
                <a:lnTo>
                  <a:pt x="1845" y="1903"/>
                </a:lnTo>
                <a:lnTo>
                  <a:pt x="1843" y="1901"/>
                </a:lnTo>
                <a:lnTo>
                  <a:pt x="1843" y="1898"/>
                </a:lnTo>
                <a:lnTo>
                  <a:pt x="1842" y="1894"/>
                </a:lnTo>
                <a:lnTo>
                  <a:pt x="1840" y="1891"/>
                </a:lnTo>
                <a:lnTo>
                  <a:pt x="1838" y="1887"/>
                </a:lnTo>
                <a:lnTo>
                  <a:pt x="1836" y="1884"/>
                </a:lnTo>
                <a:lnTo>
                  <a:pt x="1836" y="1880"/>
                </a:lnTo>
                <a:lnTo>
                  <a:pt x="1785" y="1880"/>
                </a:lnTo>
                <a:lnTo>
                  <a:pt x="1767" y="1898"/>
                </a:lnTo>
                <a:lnTo>
                  <a:pt x="1741" y="1900"/>
                </a:lnTo>
                <a:lnTo>
                  <a:pt x="1713" y="1900"/>
                </a:lnTo>
                <a:lnTo>
                  <a:pt x="1684" y="1903"/>
                </a:lnTo>
                <a:lnTo>
                  <a:pt x="1654" y="1907"/>
                </a:lnTo>
                <a:lnTo>
                  <a:pt x="1626" y="1912"/>
                </a:lnTo>
                <a:lnTo>
                  <a:pt x="1600" y="1917"/>
                </a:lnTo>
                <a:lnTo>
                  <a:pt x="1573" y="1926"/>
                </a:lnTo>
                <a:lnTo>
                  <a:pt x="1548" y="1935"/>
                </a:lnTo>
                <a:lnTo>
                  <a:pt x="1540" y="1931"/>
                </a:lnTo>
                <a:lnTo>
                  <a:pt x="1527" y="1926"/>
                </a:lnTo>
                <a:lnTo>
                  <a:pt x="1515" y="1924"/>
                </a:lnTo>
                <a:lnTo>
                  <a:pt x="1503" y="1923"/>
                </a:lnTo>
                <a:lnTo>
                  <a:pt x="1476" y="1921"/>
                </a:lnTo>
                <a:lnTo>
                  <a:pt x="1448" y="1921"/>
                </a:lnTo>
                <a:lnTo>
                  <a:pt x="1420" y="1921"/>
                </a:lnTo>
                <a:lnTo>
                  <a:pt x="1391" y="1924"/>
                </a:lnTo>
                <a:lnTo>
                  <a:pt x="1365" y="1926"/>
                </a:lnTo>
                <a:lnTo>
                  <a:pt x="1340" y="1926"/>
                </a:lnTo>
                <a:lnTo>
                  <a:pt x="1322" y="1945"/>
                </a:lnTo>
                <a:lnTo>
                  <a:pt x="1308" y="1938"/>
                </a:lnTo>
                <a:lnTo>
                  <a:pt x="1294" y="1935"/>
                </a:lnTo>
                <a:lnTo>
                  <a:pt x="1280" y="1935"/>
                </a:lnTo>
                <a:lnTo>
                  <a:pt x="1266" y="1935"/>
                </a:lnTo>
                <a:lnTo>
                  <a:pt x="1252" y="1937"/>
                </a:lnTo>
                <a:lnTo>
                  <a:pt x="1238" y="1940"/>
                </a:lnTo>
                <a:lnTo>
                  <a:pt x="1225" y="1944"/>
                </a:lnTo>
                <a:lnTo>
                  <a:pt x="1211" y="1949"/>
                </a:lnTo>
                <a:lnTo>
                  <a:pt x="1185" y="1960"/>
                </a:lnTo>
                <a:lnTo>
                  <a:pt x="1158" y="1970"/>
                </a:lnTo>
                <a:lnTo>
                  <a:pt x="1144" y="1976"/>
                </a:lnTo>
                <a:lnTo>
                  <a:pt x="1132" y="1979"/>
                </a:lnTo>
                <a:lnTo>
                  <a:pt x="1118" y="1981"/>
                </a:lnTo>
                <a:lnTo>
                  <a:pt x="1105" y="1983"/>
                </a:lnTo>
                <a:lnTo>
                  <a:pt x="1088" y="1997"/>
                </a:lnTo>
                <a:lnTo>
                  <a:pt x="1070" y="2009"/>
                </a:lnTo>
                <a:lnTo>
                  <a:pt x="1050" y="2020"/>
                </a:lnTo>
                <a:lnTo>
                  <a:pt x="1031" y="2029"/>
                </a:lnTo>
                <a:lnTo>
                  <a:pt x="1012" y="2037"/>
                </a:lnTo>
                <a:lnTo>
                  <a:pt x="992" y="2046"/>
                </a:lnTo>
                <a:lnTo>
                  <a:pt x="974" y="2059"/>
                </a:lnTo>
                <a:lnTo>
                  <a:pt x="957" y="2075"/>
                </a:lnTo>
                <a:lnTo>
                  <a:pt x="941" y="2067"/>
                </a:lnTo>
                <a:lnTo>
                  <a:pt x="921" y="2060"/>
                </a:lnTo>
                <a:lnTo>
                  <a:pt x="902" y="2055"/>
                </a:lnTo>
                <a:lnTo>
                  <a:pt x="883" y="2050"/>
                </a:lnTo>
                <a:lnTo>
                  <a:pt x="861" y="2044"/>
                </a:lnTo>
                <a:lnTo>
                  <a:pt x="840" y="2041"/>
                </a:lnTo>
                <a:lnTo>
                  <a:pt x="821" y="2039"/>
                </a:lnTo>
                <a:lnTo>
                  <a:pt x="801" y="2037"/>
                </a:lnTo>
                <a:lnTo>
                  <a:pt x="784" y="2018"/>
                </a:lnTo>
                <a:lnTo>
                  <a:pt x="784" y="2016"/>
                </a:lnTo>
                <a:lnTo>
                  <a:pt x="784" y="2013"/>
                </a:lnTo>
                <a:lnTo>
                  <a:pt x="786" y="2009"/>
                </a:lnTo>
                <a:lnTo>
                  <a:pt x="787" y="2006"/>
                </a:lnTo>
                <a:lnTo>
                  <a:pt x="789" y="2002"/>
                </a:lnTo>
                <a:lnTo>
                  <a:pt x="791" y="1999"/>
                </a:lnTo>
                <a:lnTo>
                  <a:pt x="791" y="1995"/>
                </a:lnTo>
                <a:lnTo>
                  <a:pt x="791" y="1991"/>
                </a:lnTo>
                <a:lnTo>
                  <a:pt x="786" y="1984"/>
                </a:lnTo>
                <a:lnTo>
                  <a:pt x="778" y="1976"/>
                </a:lnTo>
                <a:lnTo>
                  <a:pt x="771" y="1968"/>
                </a:lnTo>
                <a:lnTo>
                  <a:pt x="764" y="1961"/>
                </a:lnTo>
                <a:lnTo>
                  <a:pt x="757" y="1954"/>
                </a:lnTo>
                <a:lnTo>
                  <a:pt x="748" y="1949"/>
                </a:lnTo>
                <a:lnTo>
                  <a:pt x="740" y="1945"/>
                </a:lnTo>
                <a:lnTo>
                  <a:pt x="731" y="1945"/>
                </a:lnTo>
                <a:lnTo>
                  <a:pt x="729" y="1937"/>
                </a:lnTo>
                <a:lnTo>
                  <a:pt x="727" y="1930"/>
                </a:lnTo>
                <a:lnTo>
                  <a:pt x="722" y="1921"/>
                </a:lnTo>
                <a:lnTo>
                  <a:pt x="717" y="1914"/>
                </a:lnTo>
                <a:lnTo>
                  <a:pt x="711" y="1907"/>
                </a:lnTo>
                <a:lnTo>
                  <a:pt x="704" y="1900"/>
                </a:lnTo>
                <a:lnTo>
                  <a:pt x="699" y="1894"/>
                </a:lnTo>
                <a:lnTo>
                  <a:pt x="695" y="1889"/>
                </a:lnTo>
                <a:lnTo>
                  <a:pt x="699" y="1885"/>
                </a:lnTo>
                <a:lnTo>
                  <a:pt x="703" y="1880"/>
                </a:lnTo>
                <a:lnTo>
                  <a:pt x="706" y="1875"/>
                </a:lnTo>
                <a:lnTo>
                  <a:pt x="710" y="1870"/>
                </a:lnTo>
                <a:lnTo>
                  <a:pt x="713" y="1864"/>
                </a:lnTo>
                <a:lnTo>
                  <a:pt x="715" y="1861"/>
                </a:lnTo>
                <a:lnTo>
                  <a:pt x="718" y="1855"/>
                </a:lnTo>
                <a:lnTo>
                  <a:pt x="722" y="1852"/>
                </a:lnTo>
                <a:lnTo>
                  <a:pt x="725" y="1852"/>
                </a:lnTo>
                <a:lnTo>
                  <a:pt x="729" y="1854"/>
                </a:lnTo>
                <a:lnTo>
                  <a:pt x="733" y="1854"/>
                </a:lnTo>
                <a:lnTo>
                  <a:pt x="734" y="1855"/>
                </a:lnTo>
                <a:lnTo>
                  <a:pt x="738" y="1857"/>
                </a:lnTo>
                <a:lnTo>
                  <a:pt x="741" y="1859"/>
                </a:lnTo>
                <a:lnTo>
                  <a:pt x="745" y="1861"/>
                </a:lnTo>
                <a:lnTo>
                  <a:pt x="748" y="1861"/>
                </a:lnTo>
                <a:lnTo>
                  <a:pt x="731" y="1841"/>
                </a:lnTo>
                <a:lnTo>
                  <a:pt x="713" y="1841"/>
                </a:lnTo>
                <a:lnTo>
                  <a:pt x="710" y="1845"/>
                </a:lnTo>
                <a:lnTo>
                  <a:pt x="703" y="1850"/>
                </a:lnTo>
                <a:lnTo>
                  <a:pt x="695" y="1857"/>
                </a:lnTo>
                <a:lnTo>
                  <a:pt x="687" y="1866"/>
                </a:lnTo>
                <a:lnTo>
                  <a:pt x="680" y="1877"/>
                </a:lnTo>
                <a:lnTo>
                  <a:pt x="672" y="1885"/>
                </a:lnTo>
                <a:lnTo>
                  <a:pt x="665" y="1894"/>
                </a:lnTo>
                <a:lnTo>
                  <a:pt x="662" y="1898"/>
                </a:lnTo>
                <a:lnTo>
                  <a:pt x="667" y="1905"/>
                </a:lnTo>
                <a:lnTo>
                  <a:pt x="671" y="1912"/>
                </a:lnTo>
                <a:lnTo>
                  <a:pt x="674" y="1919"/>
                </a:lnTo>
                <a:lnTo>
                  <a:pt x="678" y="1926"/>
                </a:lnTo>
                <a:lnTo>
                  <a:pt x="681" y="1933"/>
                </a:lnTo>
                <a:lnTo>
                  <a:pt x="685" y="1940"/>
                </a:lnTo>
                <a:lnTo>
                  <a:pt x="690" y="1947"/>
                </a:lnTo>
                <a:lnTo>
                  <a:pt x="695" y="1954"/>
                </a:lnTo>
                <a:lnTo>
                  <a:pt x="685" y="1963"/>
                </a:lnTo>
                <a:lnTo>
                  <a:pt x="674" y="1970"/>
                </a:lnTo>
                <a:lnTo>
                  <a:pt x="660" y="1976"/>
                </a:lnTo>
                <a:lnTo>
                  <a:pt x="646" y="1979"/>
                </a:lnTo>
                <a:lnTo>
                  <a:pt x="632" y="1981"/>
                </a:lnTo>
                <a:lnTo>
                  <a:pt x="618" y="1981"/>
                </a:lnTo>
                <a:lnTo>
                  <a:pt x="605" y="1983"/>
                </a:lnTo>
                <a:lnTo>
                  <a:pt x="591" y="1983"/>
                </a:lnTo>
                <a:lnTo>
                  <a:pt x="574" y="1963"/>
                </a:lnTo>
                <a:lnTo>
                  <a:pt x="567" y="1963"/>
                </a:lnTo>
                <a:lnTo>
                  <a:pt x="558" y="1965"/>
                </a:lnTo>
                <a:lnTo>
                  <a:pt x="547" y="1967"/>
                </a:lnTo>
                <a:lnTo>
                  <a:pt x="535" y="1968"/>
                </a:lnTo>
                <a:lnTo>
                  <a:pt x="524" y="1972"/>
                </a:lnTo>
                <a:lnTo>
                  <a:pt x="514" y="1976"/>
                </a:lnTo>
                <a:lnTo>
                  <a:pt x="503" y="1979"/>
                </a:lnTo>
                <a:lnTo>
                  <a:pt x="496" y="1983"/>
                </a:lnTo>
                <a:lnTo>
                  <a:pt x="478" y="1963"/>
                </a:lnTo>
                <a:lnTo>
                  <a:pt x="475" y="1963"/>
                </a:lnTo>
                <a:lnTo>
                  <a:pt x="469" y="1965"/>
                </a:lnTo>
                <a:lnTo>
                  <a:pt x="466" y="1967"/>
                </a:lnTo>
                <a:lnTo>
                  <a:pt x="461" y="1968"/>
                </a:lnTo>
                <a:lnTo>
                  <a:pt x="455" y="1970"/>
                </a:lnTo>
                <a:lnTo>
                  <a:pt x="452" y="1970"/>
                </a:lnTo>
                <a:lnTo>
                  <a:pt x="446" y="1972"/>
                </a:lnTo>
                <a:lnTo>
                  <a:pt x="443" y="1972"/>
                </a:lnTo>
                <a:lnTo>
                  <a:pt x="439" y="1968"/>
                </a:lnTo>
                <a:lnTo>
                  <a:pt x="436" y="1965"/>
                </a:lnTo>
                <a:lnTo>
                  <a:pt x="431" y="1960"/>
                </a:lnTo>
                <a:lnTo>
                  <a:pt x="425" y="1956"/>
                </a:lnTo>
                <a:lnTo>
                  <a:pt x="418" y="1953"/>
                </a:lnTo>
                <a:lnTo>
                  <a:pt x="413" y="1951"/>
                </a:lnTo>
                <a:lnTo>
                  <a:pt x="406" y="1951"/>
                </a:lnTo>
                <a:lnTo>
                  <a:pt x="401" y="1954"/>
                </a:lnTo>
                <a:lnTo>
                  <a:pt x="452" y="2011"/>
                </a:lnTo>
                <a:lnTo>
                  <a:pt x="441" y="2011"/>
                </a:lnTo>
                <a:lnTo>
                  <a:pt x="431" y="2011"/>
                </a:lnTo>
                <a:lnTo>
                  <a:pt x="420" y="2007"/>
                </a:lnTo>
                <a:lnTo>
                  <a:pt x="409" y="2002"/>
                </a:lnTo>
                <a:lnTo>
                  <a:pt x="397" y="1997"/>
                </a:lnTo>
                <a:lnTo>
                  <a:pt x="386" y="1991"/>
                </a:lnTo>
                <a:lnTo>
                  <a:pt x="376" y="1986"/>
                </a:lnTo>
                <a:lnTo>
                  <a:pt x="365" y="1983"/>
                </a:lnTo>
                <a:lnTo>
                  <a:pt x="355" y="1984"/>
                </a:lnTo>
                <a:lnTo>
                  <a:pt x="344" y="1986"/>
                </a:lnTo>
                <a:lnTo>
                  <a:pt x="333" y="1984"/>
                </a:lnTo>
                <a:lnTo>
                  <a:pt x="325" y="1983"/>
                </a:lnTo>
                <a:lnTo>
                  <a:pt x="316" y="1979"/>
                </a:lnTo>
                <a:lnTo>
                  <a:pt x="310" y="1976"/>
                </a:lnTo>
                <a:lnTo>
                  <a:pt x="305" y="1970"/>
                </a:lnTo>
                <a:lnTo>
                  <a:pt x="303" y="1963"/>
                </a:lnTo>
                <a:lnTo>
                  <a:pt x="298" y="1963"/>
                </a:lnTo>
                <a:lnTo>
                  <a:pt x="286" y="1965"/>
                </a:lnTo>
                <a:lnTo>
                  <a:pt x="272" y="1965"/>
                </a:lnTo>
                <a:lnTo>
                  <a:pt x="256" y="1967"/>
                </a:lnTo>
                <a:lnTo>
                  <a:pt x="238" y="1967"/>
                </a:lnTo>
                <a:lnTo>
                  <a:pt x="222" y="1967"/>
                </a:lnTo>
                <a:lnTo>
                  <a:pt x="208" y="1965"/>
                </a:lnTo>
                <a:lnTo>
                  <a:pt x="199" y="1963"/>
                </a:lnTo>
                <a:lnTo>
                  <a:pt x="199" y="1967"/>
                </a:lnTo>
                <a:lnTo>
                  <a:pt x="201" y="1972"/>
                </a:lnTo>
                <a:lnTo>
                  <a:pt x="203" y="1977"/>
                </a:lnTo>
                <a:lnTo>
                  <a:pt x="204" y="1981"/>
                </a:lnTo>
                <a:lnTo>
                  <a:pt x="206" y="1986"/>
                </a:lnTo>
                <a:lnTo>
                  <a:pt x="206" y="1991"/>
                </a:lnTo>
                <a:lnTo>
                  <a:pt x="208" y="1997"/>
                </a:lnTo>
                <a:lnTo>
                  <a:pt x="208" y="2000"/>
                </a:lnTo>
                <a:lnTo>
                  <a:pt x="197" y="2000"/>
                </a:lnTo>
                <a:lnTo>
                  <a:pt x="187" y="2000"/>
                </a:lnTo>
                <a:lnTo>
                  <a:pt x="176" y="1999"/>
                </a:lnTo>
                <a:lnTo>
                  <a:pt x="166" y="1999"/>
                </a:lnTo>
                <a:lnTo>
                  <a:pt x="155" y="1999"/>
                </a:lnTo>
                <a:lnTo>
                  <a:pt x="146" y="1997"/>
                </a:lnTo>
                <a:lnTo>
                  <a:pt x="137" y="1993"/>
                </a:lnTo>
                <a:lnTo>
                  <a:pt x="130" y="1991"/>
                </a:lnTo>
                <a:lnTo>
                  <a:pt x="123" y="1993"/>
                </a:lnTo>
                <a:lnTo>
                  <a:pt x="114" y="1997"/>
                </a:lnTo>
                <a:lnTo>
                  <a:pt x="107" y="1999"/>
                </a:lnTo>
                <a:lnTo>
                  <a:pt x="99" y="1999"/>
                </a:lnTo>
                <a:lnTo>
                  <a:pt x="91" y="1999"/>
                </a:lnTo>
                <a:lnTo>
                  <a:pt x="83" y="2000"/>
                </a:lnTo>
                <a:lnTo>
                  <a:pt x="76" y="2000"/>
                </a:lnTo>
                <a:lnTo>
                  <a:pt x="68" y="2000"/>
                </a:lnTo>
                <a:lnTo>
                  <a:pt x="68" y="2007"/>
                </a:lnTo>
                <a:lnTo>
                  <a:pt x="67" y="2013"/>
                </a:lnTo>
                <a:lnTo>
                  <a:pt x="65" y="2018"/>
                </a:lnTo>
                <a:lnTo>
                  <a:pt x="63" y="2021"/>
                </a:lnTo>
                <a:lnTo>
                  <a:pt x="61" y="2027"/>
                </a:lnTo>
                <a:lnTo>
                  <a:pt x="58" y="2030"/>
                </a:lnTo>
                <a:lnTo>
                  <a:pt x="54" y="2034"/>
                </a:lnTo>
                <a:lnTo>
                  <a:pt x="51" y="2037"/>
                </a:lnTo>
                <a:lnTo>
                  <a:pt x="44" y="2034"/>
                </a:lnTo>
                <a:lnTo>
                  <a:pt x="38" y="2032"/>
                </a:lnTo>
                <a:lnTo>
                  <a:pt x="31" y="2030"/>
                </a:lnTo>
                <a:lnTo>
                  <a:pt x="24" y="2030"/>
                </a:lnTo>
                <a:lnTo>
                  <a:pt x="19" y="2030"/>
                </a:lnTo>
                <a:lnTo>
                  <a:pt x="12" y="2032"/>
                </a:lnTo>
                <a:lnTo>
                  <a:pt x="5" y="2034"/>
                </a:lnTo>
                <a:lnTo>
                  <a:pt x="0" y="2037"/>
                </a:lnTo>
                <a:lnTo>
                  <a:pt x="5" y="2041"/>
                </a:lnTo>
                <a:lnTo>
                  <a:pt x="10" y="2041"/>
                </a:lnTo>
                <a:lnTo>
                  <a:pt x="15" y="2041"/>
                </a:lnTo>
                <a:lnTo>
                  <a:pt x="23" y="2041"/>
                </a:lnTo>
                <a:lnTo>
                  <a:pt x="28" y="2041"/>
                </a:lnTo>
                <a:lnTo>
                  <a:pt x="35" y="2039"/>
                </a:lnTo>
                <a:lnTo>
                  <a:pt x="42" y="2037"/>
                </a:lnTo>
                <a:lnTo>
                  <a:pt x="51" y="2037"/>
                </a:lnTo>
                <a:lnTo>
                  <a:pt x="63" y="2046"/>
                </a:lnTo>
                <a:lnTo>
                  <a:pt x="77" y="2053"/>
                </a:lnTo>
                <a:lnTo>
                  <a:pt x="91" y="2059"/>
                </a:lnTo>
                <a:lnTo>
                  <a:pt x="109" y="2062"/>
                </a:lnTo>
                <a:lnTo>
                  <a:pt x="125" y="2067"/>
                </a:lnTo>
                <a:lnTo>
                  <a:pt x="141" y="2073"/>
                </a:lnTo>
                <a:lnTo>
                  <a:pt x="155" y="2078"/>
                </a:lnTo>
                <a:lnTo>
                  <a:pt x="167" y="2087"/>
                </a:lnTo>
                <a:lnTo>
                  <a:pt x="174" y="2087"/>
                </a:lnTo>
                <a:lnTo>
                  <a:pt x="182" y="2089"/>
                </a:lnTo>
                <a:lnTo>
                  <a:pt x="189" y="2092"/>
                </a:lnTo>
                <a:lnTo>
                  <a:pt x="197" y="2097"/>
                </a:lnTo>
                <a:lnTo>
                  <a:pt x="204" y="2103"/>
                </a:lnTo>
                <a:lnTo>
                  <a:pt x="213" y="2108"/>
                </a:lnTo>
                <a:lnTo>
                  <a:pt x="220" y="2113"/>
                </a:lnTo>
                <a:lnTo>
                  <a:pt x="227" y="2113"/>
                </a:lnTo>
                <a:lnTo>
                  <a:pt x="234" y="2120"/>
                </a:lnTo>
                <a:lnTo>
                  <a:pt x="238" y="2122"/>
                </a:lnTo>
                <a:lnTo>
                  <a:pt x="243" y="2124"/>
                </a:lnTo>
                <a:lnTo>
                  <a:pt x="250" y="2126"/>
                </a:lnTo>
                <a:lnTo>
                  <a:pt x="256" y="2129"/>
                </a:lnTo>
                <a:lnTo>
                  <a:pt x="263" y="2133"/>
                </a:lnTo>
                <a:lnTo>
                  <a:pt x="268" y="2136"/>
                </a:lnTo>
                <a:lnTo>
                  <a:pt x="273" y="2138"/>
                </a:lnTo>
                <a:lnTo>
                  <a:pt x="277" y="2138"/>
                </a:lnTo>
                <a:lnTo>
                  <a:pt x="272" y="2142"/>
                </a:lnTo>
                <a:lnTo>
                  <a:pt x="266" y="2143"/>
                </a:lnTo>
                <a:lnTo>
                  <a:pt x="261" y="2145"/>
                </a:lnTo>
                <a:lnTo>
                  <a:pt x="256" y="2145"/>
                </a:lnTo>
                <a:lnTo>
                  <a:pt x="250" y="2143"/>
                </a:lnTo>
                <a:lnTo>
                  <a:pt x="245" y="2140"/>
                </a:lnTo>
                <a:lnTo>
                  <a:pt x="240" y="2136"/>
                </a:lnTo>
                <a:lnTo>
                  <a:pt x="234" y="2129"/>
                </a:lnTo>
                <a:lnTo>
                  <a:pt x="227" y="2129"/>
                </a:lnTo>
                <a:lnTo>
                  <a:pt x="224" y="2128"/>
                </a:lnTo>
                <a:lnTo>
                  <a:pt x="219" y="2126"/>
                </a:lnTo>
                <a:lnTo>
                  <a:pt x="215" y="2122"/>
                </a:lnTo>
                <a:lnTo>
                  <a:pt x="212" y="2120"/>
                </a:lnTo>
                <a:lnTo>
                  <a:pt x="208" y="2119"/>
                </a:lnTo>
                <a:lnTo>
                  <a:pt x="203" y="2117"/>
                </a:lnTo>
                <a:lnTo>
                  <a:pt x="197" y="2117"/>
                </a:lnTo>
                <a:lnTo>
                  <a:pt x="192" y="2113"/>
                </a:lnTo>
                <a:lnTo>
                  <a:pt x="187" y="2112"/>
                </a:lnTo>
                <a:lnTo>
                  <a:pt x="180" y="2112"/>
                </a:lnTo>
                <a:lnTo>
                  <a:pt x="173" y="2110"/>
                </a:lnTo>
                <a:lnTo>
                  <a:pt x="164" y="2110"/>
                </a:lnTo>
                <a:lnTo>
                  <a:pt x="157" y="2112"/>
                </a:lnTo>
                <a:lnTo>
                  <a:pt x="151" y="2112"/>
                </a:lnTo>
                <a:lnTo>
                  <a:pt x="148" y="2112"/>
                </a:lnTo>
                <a:lnTo>
                  <a:pt x="144" y="2110"/>
                </a:lnTo>
                <a:lnTo>
                  <a:pt x="141" y="2108"/>
                </a:lnTo>
                <a:lnTo>
                  <a:pt x="136" y="2106"/>
                </a:lnTo>
                <a:lnTo>
                  <a:pt x="132" y="2103"/>
                </a:lnTo>
                <a:lnTo>
                  <a:pt x="127" y="2099"/>
                </a:lnTo>
                <a:lnTo>
                  <a:pt x="121" y="2097"/>
                </a:lnTo>
                <a:lnTo>
                  <a:pt x="116" y="2096"/>
                </a:lnTo>
                <a:lnTo>
                  <a:pt x="109" y="2094"/>
                </a:lnTo>
                <a:lnTo>
                  <a:pt x="107" y="2108"/>
                </a:lnTo>
                <a:lnTo>
                  <a:pt x="143" y="2119"/>
                </a:lnTo>
                <a:lnTo>
                  <a:pt x="176" y="2129"/>
                </a:lnTo>
                <a:lnTo>
                  <a:pt x="208" y="2138"/>
                </a:lnTo>
                <a:lnTo>
                  <a:pt x="238" y="2145"/>
                </a:lnTo>
                <a:lnTo>
                  <a:pt x="266" y="2154"/>
                </a:lnTo>
                <a:lnTo>
                  <a:pt x="295" y="2161"/>
                </a:lnTo>
                <a:lnTo>
                  <a:pt x="321" y="2168"/>
                </a:lnTo>
                <a:lnTo>
                  <a:pt x="348" y="2175"/>
                </a:lnTo>
                <a:lnTo>
                  <a:pt x="2405" y="2177"/>
                </a:lnTo>
                <a:lnTo>
                  <a:pt x="2442" y="2166"/>
                </a:lnTo>
                <a:lnTo>
                  <a:pt x="2474" y="2158"/>
                </a:lnTo>
                <a:lnTo>
                  <a:pt x="2504" y="2149"/>
                </a:lnTo>
                <a:lnTo>
                  <a:pt x="2532" y="2142"/>
                </a:lnTo>
                <a:lnTo>
                  <a:pt x="2559" y="2135"/>
                </a:lnTo>
                <a:lnTo>
                  <a:pt x="2585" y="2126"/>
                </a:lnTo>
                <a:lnTo>
                  <a:pt x="2613" y="2119"/>
                </a:lnTo>
                <a:lnTo>
                  <a:pt x="2645" y="2108"/>
                </a:lnTo>
                <a:close/>
                <a:moveTo>
                  <a:pt x="1958" y="921"/>
                </a:moveTo>
                <a:lnTo>
                  <a:pt x="1956" y="936"/>
                </a:lnTo>
                <a:lnTo>
                  <a:pt x="1951" y="954"/>
                </a:lnTo>
                <a:lnTo>
                  <a:pt x="1944" y="972"/>
                </a:lnTo>
                <a:lnTo>
                  <a:pt x="1935" y="989"/>
                </a:lnTo>
                <a:lnTo>
                  <a:pt x="1923" y="1007"/>
                </a:lnTo>
                <a:lnTo>
                  <a:pt x="1911" y="1019"/>
                </a:lnTo>
                <a:lnTo>
                  <a:pt x="1903" y="1025"/>
                </a:lnTo>
                <a:lnTo>
                  <a:pt x="1896" y="1028"/>
                </a:lnTo>
                <a:lnTo>
                  <a:pt x="1888" y="1032"/>
                </a:lnTo>
                <a:lnTo>
                  <a:pt x="1880" y="1032"/>
                </a:lnTo>
                <a:lnTo>
                  <a:pt x="1879" y="1039"/>
                </a:lnTo>
                <a:lnTo>
                  <a:pt x="1877" y="1046"/>
                </a:lnTo>
                <a:lnTo>
                  <a:pt x="1873" y="1053"/>
                </a:lnTo>
                <a:lnTo>
                  <a:pt x="1870" y="1060"/>
                </a:lnTo>
                <a:lnTo>
                  <a:pt x="1859" y="1073"/>
                </a:lnTo>
                <a:lnTo>
                  <a:pt x="1847" y="1085"/>
                </a:lnTo>
                <a:lnTo>
                  <a:pt x="1835" y="1097"/>
                </a:lnTo>
                <a:lnTo>
                  <a:pt x="1820" y="1108"/>
                </a:lnTo>
                <a:lnTo>
                  <a:pt x="1810" y="1117"/>
                </a:lnTo>
                <a:lnTo>
                  <a:pt x="1801" y="1126"/>
                </a:lnTo>
                <a:lnTo>
                  <a:pt x="1801" y="1163"/>
                </a:lnTo>
                <a:lnTo>
                  <a:pt x="1819" y="1180"/>
                </a:lnTo>
                <a:lnTo>
                  <a:pt x="1819" y="1191"/>
                </a:lnTo>
                <a:lnTo>
                  <a:pt x="1817" y="1198"/>
                </a:lnTo>
                <a:lnTo>
                  <a:pt x="1817" y="1205"/>
                </a:lnTo>
                <a:lnTo>
                  <a:pt x="1815" y="1212"/>
                </a:lnTo>
                <a:lnTo>
                  <a:pt x="1815" y="1217"/>
                </a:lnTo>
                <a:lnTo>
                  <a:pt x="1815" y="1224"/>
                </a:lnTo>
                <a:lnTo>
                  <a:pt x="1817" y="1230"/>
                </a:lnTo>
                <a:lnTo>
                  <a:pt x="1819" y="1237"/>
                </a:lnTo>
                <a:lnTo>
                  <a:pt x="1815" y="1240"/>
                </a:lnTo>
                <a:lnTo>
                  <a:pt x="1813" y="1246"/>
                </a:lnTo>
                <a:lnTo>
                  <a:pt x="1812" y="1249"/>
                </a:lnTo>
                <a:lnTo>
                  <a:pt x="1810" y="1255"/>
                </a:lnTo>
                <a:lnTo>
                  <a:pt x="1808" y="1260"/>
                </a:lnTo>
                <a:lnTo>
                  <a:pt x="1806" y="1265"/>
                </a:lnTo>
                <a:lnTo>
                  <a:pt x="1805" y="1270"/>
                </a:lnTo>
                <a:lnTo>
                  <a:pt x="1801" y="1274"/>
                </a:lnTo>
                <a:lnTo>
                  <a:pt x="1792" y="1283"/>
                </a:lnTo>
                <a:lnTo>
                  <a:pt x="1776" y="1283"/>
                </a:lnTo>
                <a:lnTo>
                  <a:pt x="1767" y="1292"/>
                </a:lnTo>
                <a:lnTo>
                  <a:pt x="1764" y="1297"/>
                </a:lnTo>
                <a:lnTo>
                  <a:pt x="1762" y="1302"/>
                </a:lnTo>
                <a:lnTo>
                  <a:pt x="1762" y="1308"/>
                </a:lnTo>
                <a:lnTo>
                  <a:pt x="1760" y="1313"/>
                </a:lnTo>
                <a:lnTo>
                  <a:pt x="1759" y="1318"/>
                </a:lnTo>
                <a:lnTo>
                  <a:pt x="1755" y="1322"/>
                </a:lnTo>
                <a:lnTo>
                  <a:pt x="1748" y="1322"/>
                </a:lnTo>
                <a:lnTo>
                  <a:pt x="1741" y="1320"/>
                </a:lnTo>
                <a:lnTo>
                  <a:pt x="1741" y="1327"/>
                </a:lnTo>
                <a:lnTo>
                  <a:pt x="1741" y="1332"/>
                </a:lnTo>
                <a:lnTo>
                  <a:pt x="1743" y="1338"/>
                </a:lnTo>
                <a:lnTo>
                  <a:pt x="1744" y="1343"/>
                </a:lnTo>
                <a:lnTo>
                  <a:pt x="1746" y="1348"/>
                </a:lnTo>
                <a:lnTo>
                  <a:pt x="1748" y="1355"/>
                </a:lnTo>
                <a:lnTo>
                  <a:pt x="1748" y="1361"/>
                </a:lnTo>
                <a:lnTo>
                  <a:pt x="1750" y="1368"/>
                </a:lnTo>
                <a:lnTo>
                  <a:pt x="1746" y="1371"/>
                </a:lnTo>
                <a:lnTo>
                  <a:pt x="1743" y="1373"/>
                </a:lnTo>
                <a:lnTo>
                  <a:pt x="1739" y="1376"/>
                </a:lnTo>
                <a:lnTo>
                  <a:pt x="1734" y="1380"/>
                </a:lnTo>
                <a:lnTo>
                  <a:pt x="1730" y="1382"/>
                </a:lnTo>
                <a:lnTo>
                  <a:pt x="1725" y="1384"/>
                </a:lnTo>
                <a:lnTo>
                  <a:pt x="1720" y="1385"/>
                </a:lnTo>
                <a:lnTo>
                  <a:pt x="1714" y="1385"/>
                </a:lnTo>
                <a:lnTo>
                  <a:pt x="1714" y="1389"/>
                </a:lnTo>
                <a:lnTo>
                  <a:pt x="1713" y="1394"/>
                </a:lnTo>
                <a:lnTo>
                  <a:pt x="1713" y="1398"/>
                </a:lnTo>
                <a:lnTo>
                  <a:pt x="1711" y="1401"/>
                </a:lnTo>
                <a:lnTo>
                  <a:pt x="1711" y="1405"/>
                </a:lnTo>
                <a:lnTo>
                  <a:pt x="1711" y="1407"/>
                </a:lnTo>
                <a:lnTo>
                  <a:pt x="1713" y="1407"/>
                </a:lnTo>
                <a:lnTo>
                  <a:pt x="1714" y="1405"/>
                </a:lnTo>
                <a:lnTo>
                  <a:pt x="1714" y="1422"/>
                </a:lnTo>
                <a:lnTo>
                  <a:pt x="1707" y="1429"/>
                </a:lnTo>
                <a:lnTo>
                  <a:pt x="1697" y="1435"/>
                </a:lnTo>
                <a:lnTo>
                  <a:pt x="1688" y="1442"/>
                </a:lnTo>
                <a:lnTo>
                  <a:pt x="1677" y="1449"/>
                </a:lnTo>
                <a:lnTo>
                  <a:pt x="1669" y="1456"/>
                </a:lnTo>
                <a:lnTo>
                  <a:pt x="1660" y="1465"/>
                </a:lnTo>
                <a:lnTo>
                  <a:pt x="1658" y="1470"/>
                </a:lnTo>
                <a:lnTo>
                  <a:pt x="1656" y="1475"/>
                </a:lnTo>
                <a:lnTo>
                  <a:pt x="1654" y="1481"/>
                </a:lnTo>
                <a:lnTo>
                  <a:pt x="1653" y="1488"/>
                </a:lnTo>
                <a:lnTo>
                  <a:pt x="1635" y="1491"/>
                </a:lnTo>
                <a:lnTo>
                  <a:pt x="1617" y="1495"/>
                </a:lnTo>
                <a:lnTo>
                  <a:pt x="1600" y="1498"/>
                </a:lnTo>
                <a:lnTo>
                  <a:pt x="1584" y="1500"/>
                </a:lnTo>
                <a:lnTo>
                  <a:pt x="1568" y="1502"/>
                </a:lnTo>
                <a:lnTo>
                  <a:pt x="1550" y="1504"/>
                </a:lnTo>
                <a:lnTo>
                  <a:pt x="1533" y="1505"/>
                </a:lnTo>
                <a:lnTo>
                  <a:pt x="1513" y="1505"/>
                </a:lnTo>
                <a:lnTo>
                  <a:pt x="1504" y="1495"/>
                </a:lnTo>
                <a:lnTo>
                  <a:pt x="1497" y="1482"/>
                </a:lnTo>
                <a:lnTo>
                  <a:pt x="1490" y="1468"/>
                </a:lnTo>
                <a:lnTo>
                  <a:pt x="1483" y="1454"/>
                </a:lnTo>
                <a:lnTo>
                  <a:pt x="1478" y="1442"/>
                </a:lnTo>
                <a:lnTo>
                  <a:pt x="1471" y="1428"/>
                </a:lnTo>
                <a:lnTo>
                  <a:pt x="1462" y="1415"/>
                </a:lnTo>
                <a:lnTo>
                  <a:pt x="1453" y="1405"/>
                </a:lnTo>
                <a:lnTo>
                  <a:pt x="1453" y="1401"/>
                </a:lnTo>
                <a:lnTo>
                  <a:pt x="1455" y="1398"/>
                </a:lnTo>
                <a:lnTo>
                  <a:pt x="1455" y="1394"/>
                </a:lnTo>
                <a:lnTo>
                  <a:pt x="1457" y="1391"/>
                </a:lnTo>
                <a:lnTo>
                  <a:pt x="1458" y="1387"/>
                </a:lnTo>
                <a:lnTo>
                  <a:pt x="1460" y="1384"/>
                </a:lnTo>
                <a:lnTo>
                  <a:pt x="1462" y="1380"/>
                </a:lnTo>
                <a:lnTo>
                  <a:pt x="1462" y="1376"/>
                </a:lnTo>
                <a:lnTo>
                  <a:pt x="1458" y="1368"/>
                </a:lnTo>
                <a:lnTo>
                  <a:pt x="1457" y="1361"/>
                </a:lnTo>
                <a:lnTo>
                  <a:pt x="1455" y="1352"/>
                </a:lnTo>
                <a:lnTo>
                  <a:pt x="1453" y="1343"/>
                </a:lnTo>
                <a:lnTo>
                  <a:pt x="1453" y="1334"/>
                </a:lnTo>
                <a:lnTo>
                  <a:pt x="1453" y="1325"/>
                </a:lnTo>
                <a:lnTo>
                  <a:pt x="1453" y="1318"/>
                </a:lnTo>
                <a:lnTo>
                  <a:pt x="1453" y="1311"/>
                </a:lnTo>
                <a:lnTo>
                  <a:pt x="1448" y="1308"/>
                </a:lnTo>
                <a:lnTo>
                  <a:pt x="1442" y="1304"/>
                </a:lnTo>
                <a:lnTo>
                  <a:pt x="1439" y="1300"/>
                </a:lnTo>
                <a:lnTo>
                  <a:pt x="1437" y="1295"/>
                </a:lnTo>
                <a:lnTo>
                  <a:pt x="1434" y="1292"/>
                </a:lnTo>
                <a:lnTo>
                  <a:pt x="1432" y="1286"/>
                </a:lnTo>
                <a:lnTo>
                  <a:pt x="1430" y="1281"/>
                </a:lnTo>
                <a:lnTo>
                  <a:pt x="1427" y="1274"/>
                </a:lnTo>
                <a:lnTo>
                  <a:pt x="1428" y="1269"/>
                </a:lnTo>
                <a:lnTo>
                  <a:pt x="1430" y="1263"/>
                </a:lnTo>
                <a:lnTo>
                  <a:pt x="1434" y="1258"/>
                </a:lnTo>
                <a:lnTo>
                  <a:pt x="1437" y="1251"/>
                </a:lnTo>
                <a:lnTo>
                  <a:pt x="1441" y="1244"/>
                </a:lnTo>
                <a:lnTo>
                  <a:pt x="1446" y="1237"/>
                </a:lnTo>
                <a:lnTo>
                  <a:pt x="1450" y="1232"/>
                </a:lnTo>
                <a:lnTo>
                  <a:pt x="1453" y="1228"/>
                </a:lnTo>
                <a:lnTo>
                  <a:pt x="1453" y="1171"/>
                </a:lnTo>
                <a:lnTo>
                  <a:pt x="1427" y="1143"/>
                </a:lnTo>
                <a:lnTo>
                  <a:pt x="1427" y="1106"/>
                </a:lnTo>
                <a:lnTo>
                  <a:pt x="1420" y="1095"/>
                </a:lnTo>
                <a:lnTo>
                  <a:pt x="1412" y="1085"/>
                </a:lnTo>
                <a:lnTo>
                  <a:pt x="1411" y="1074"/>
                </a:lnTo>
                <a:lnTo>
                  <a:pt x="1409" y="1064"/>
                </a:lnTo>
                <a:lnTo>
                  <a:pt x="1407" y="1051"/>
                </a:lnTo>
                <a:lnTo>
                  <a:pt x="1409" y="1039"/>
                </a:lnTo>
                <a:lnTo>
                  <a:pt x="1409" y="1027"/>
                </a:lnTo>
                <a:lnTo>
                  <a:pt x="1409" y="1014"/>
                </a:lnTo>
                <a:lnTo>
                  <a:pt x="1398" y="1004"/>
                </a:lnTo>
                <a:lnTo>
                  <a:pt x="1386" y="997"/>
                </a:lnTo>
                <a:lnTo>
                  <a:pt x="1372" y="991"/>
                </a:lnTo>
                <a:lnTo>
                  <a:pt x="1356" y="989"/>
                </a:lnTo>
                <a:lnTo>
                  <a:pt x="1340" y="986"/>
                </a:lnTo>
                <a:lnTo>
                  <a:pt x="1326" y="986"/>
                </a:lnTo>
                <a:lnTo>
                  <a:pt x="1310" y="986"/>
                </a:lnTo>
                <a:lnTo>
                  <a:pt x="1296" y="986"/>
                </a:lnTo>
                <a:lnTo>
                  <a:pt x="1278" y="1004"/>
                </a:lnTo>
                <a:lnTo>
                  <a:pt x="1269" y="1004"/>
                </a:lnTo>
                <a:lnTo>
                  <a:pt x="1257" y="1002"/>
                </a:lnTo>
                <a:lnTo>
                  <a:pt x="1246" y="998"/>
                </a:lnTo>
                <a:lnTo>
                  <a:pt x="1236" y="995"/>
                </a:lnTo>
                <a:lnTo>
                  <a:pt x="1223" y="991"/>
                </a:lnTo>
                <a:lnTo>
                  <a:pt x="1213" y="988"/>
                </a:lnTo>
                <a:lnTo>
                  <a:pt x="1202" y="986"/>
                </a:lnTo>
                <a:lnTo>
                  <a:pt x="1192" y="986"/>
                </a:lnTo>
                <a:lnTo>
                  <a:pt x="1174" y="1004"/>
                </a:lnTo>
                <a:lnTo>
                  <a:pt x="1158" y="995"/>
                </a:lnTo>
                <a:lnTo>
                  <a:pt x="1142" y="984"/>
                </a:lnTo>
                <a:lnTo>
                  <a:pt x="1126" y="970"/>
                </a:lnTo>
                <a:lnTo>
                  <a:pt x="1110" y="956"/>
                </a:lnTo>
                <a:lnTo>
                  <a:pt x="1095" y="940"/>
                </a:lnTo>
                <a:lnTo>
                  <a:pt x="1080" y="924"/>
                </a:lnTo>
                <a:lnTo>
                  <a:pt x="1066" y="908"/>
                </a:lnTo>
                <a:lnTo>
                  <a:pt x="1052" y="894"/>
                </a:lnTo>
                <a:lnTo>
                  <a:pt x="1056" y="887"/>
                </a:lnTo>
                <a:lnTo>
                  <a:pt x="1057" y="882"/>
                </a:lnTo>
                <a:lnTo>
                  <a:pt x="1057" y="878"/>
                </a:lnTo>
                <a:lnTo>
                  <a:pt x="1059" y="875"/>
                </a:lnTo>
                <a:lnTo>
                  <a:pt x="1057" y="871"/>
                </a:lnTo>
                <a:lnTo>
                  <a:pt x="1057" y="868"/>
                </a:lnTo>
                <a:lnTo>
                  <a:pt x="1056" y="862"/>
                </a:lnTo>
                <a:lnTo>
                  <a:pt x="1052" y="857"/>
                </a:lnTo>
                <a:lnTo>
                  <a:pt x="1056" y="848"/>
                </a:lnTo>
                <a:lnTo>
                  <a:pt x="1057" y="841"/>
                </a:lnTo>
                <a:lnTo>
                  <a:pt x="1059" y="832"/>
                </a:lnTo>
                <a:lnTo>
                  <a:pt x="1059" y="823"/>
                </a:lnTo>
                <a:lnTo>
                  <a:pt x="1061" y="814"/>
                </a:lnTo>
                <a:lnTo>
                  <a:pt x="1061" y="806"/>
                </a:lnTo>
                <a:lnTo>
                  <a:pt x="1061" y="799"/>
                </a:lnTo>
                <a:lnTo>
                  <a:pt x="1061" y="792"/>
                </a:lnTo>
                <a:lnTo>
                  <a:pt x="1043" y="774"/>
                </a:lnTo>
                <a:lnTo>
                  <a:pt x="1201" y="604"/>
                </a:lnTo>
                <a:lnTo>
                  <a:pt x="1204" y="606"/>
                </a:lnTo>
                <a:lnTo>
                  <a:pt x="1211" y="606"/>
                </a:lnTo>
                <a:lnTo>
                  <a:pt x="1216" y="606"/>
                </a:lnTo>
                <a:lnTo>
                  <a:pt x="1223" y="608"/>
                </a:lnTo>
                <a:lnTo>
                  <a:pt x="1229" y="606"/>
                </a:lnTo>
                <a:lnTo>
                  <a:pt x="1231" y="604"/>
                </a:lnTo>
                <a:lnTo>
                  <a:pt x="1231" y="601"/>
                </a:lnTo>
                <a:lnTo>
                  <a:pt x="1227" y="595"/>
                </a:lnTo>
                <a:lnTo>
                  <a:pt x="1232" y="595"/>
                </a:lnTo>
                <a:lnTo>
                  <a:pt x="1243" y="595"/>
                </a:lnTo>
                <a:lnTo>
                  <a:pt x="1255" y="595"/>
                </a:lnTo>
                <a:lnTo>
                  <a:pt x="1271" y="594"/>
                </a:lnTo>
                <a:lnTo>
                  <a:pt x="1287" y="594"/>
                </a:lnTo>
                <a:lnTo>
                  <a:pt x="1301" y="592"/>
                </a:lnTo>
                <a:lnTo>
                  <a:pt x="1314" y="590"/>
                </a:lnTo>
                <a:lnTo>
                  <a:pt x="1322" y="587"/>
                </a:lnTo>
                <a:lnTo>
                  <a:pt x="1333" y="588"/>
                </a:lnTo>
                <a:lnTo>
                  <a:pt x="1344" y="590"/>
                </a:lnTo>
                <a:lnTo>
                  <a:pt x="1354" y="590"/>
                </a:lnTo>
                <a:lnTo>
                  <a:pt x="1365" y="590"/>
                </a:lnTo>
                <a:lnTo>
                  <a:pt x="1377" y="588"/>
                </a:lnTo>
                <a:lnTo>
                  <a:pt x="1388" y="588"/>
                </a:lnTo>
                <a:lnTo>
                  <a:pt x="1398" y="587"/>
                </a:lnTo>
                <a:lnTo>
                  <a:pt x="1409" y="587"/>
                </a:lnTo>
                <a:lnTo>
                  <a:pt x="1416" y="599"/>
                </a:lnTo>
                <a:lnTo>
                  <a:pt x="1425" y="610"/>
                </a:lnTo>
                <a:lnTo>
                  <a:pt x="1432" y="618"/>
                </a:lnTo>
                <a:lnTo>
                  <a:pt x="1441" y="627"/>
                </a:lnTo>
                <a:lnTo>
                  <a:pt x="1450" y="634"/>
                </a:lnTo>
                <a:lnTo>
                  <a:pt x="1460" y="643"/>
                </a:lnTo>
                <a:lnTo>
                  <a:pt x="1469" y="650"/>
                </a:lnTo>
                <a:lnTo>
                  <a:pt x="1480" y="661"/>
                </a:lnTo>
                <a:lnTo>
                  <a:pt x="1513" y="661"/>
                </a:lnTo>
                <a:lnTo>
                  <a:pt x="1515" y="657"/>
                </a:lnTo>
                <a:lnTo>
                  <a:pt x="1515" y="654"/>
                </a:lnTo>
                <a:lnTo>
                  <a:pt x="1517" y="650"/>
                </a:lnTo>
                <a:lnTo>
                  <a:pt x="1518" y="647"/>
                </a:lnTo>
                <a:lnTo>
                  <a:pt x="1520" y="643"/>
                </a:lnTo>
                <a:lnTo>
                  <a:pt x="1522" y="640"/>
                </a:lnTo>
                <a:lnTo>
                  <a:pt x="1522" y="636"/>
                </a:lnTo>
                <a:lnTo>
                  <a:pt x="1522" y="632"/>
                </a:lnTo>
                <a:lnTo>
                  <a:pt x="1538" y="634"/>
                </a:lnTo>
                <a:lnTo>
                  <a:pt x="1554" y="638"/>
                </a:lnTo>
                <a:lnTo>
                  <a:pt x="1570" y="641"/>
                </a:lnTo>
                <a:lnTo>
                  <a:pt x="1586" y="645"/>
                </a:lnTo>
                <a:lnTo>
                  <a:pt x="1601" y="650"/>
                </a:lnTo>
                <a:lnTo>
                  <a:pt x="1617" y="652"/>
                </a:lnTo>
                <a:lnTo>
                  <a:pt x="1635" y="654"/>
                </a:lnTo>
                <a:lnTo>
                  <a:pt x="1653" y="652"/>
                </a:lnTo>
                <a:lnTo>
                  <a:pt x="1658" y="652"/>
                </a:lnTo>
                <a:lnTo>
                  <a:pt x="1661" y="654"/>
                </a:lnTo>
                <a:lnTo>
                  <a:pt x="1665" y="655"/>
                </a:lnTo>
                <a:lnTo>
                  <a:pt x="1670" y="655"/>
                </a:lnTo>
                <a:lnTo>
                  <a:pt x="1674" y="657"/>
                </a:lnTo>
                <a:lnTo>
                  <a:pt x="1676" y="659"/>
                </a:lnTo>
                <a:lnTo>
                  <a:pt x="1679" y="661"/>
                </a:lnTo>
                <a:lnTo>
                  <a:pt x="1688" y="670"/>
                </a:lnTo>
                <a:lnTo>
                  <a:pt x="1732" y="754"/>
                </a:lnTo>
                <a:lnTo>
                  <a:pt x="1750" y="754"/>
                </a:lnTo>
                <a:lnTo>
                  <a:pt x="1752" y="760"/>
                </a:lnTo>
                <a:lnTo>
                  <a:pt x="1753" y="767"/>
                </a:lnTo>
                <a:lnTo>
                  <a:pt x="1755" y="776"/>
                </a:lnTo>
                <a:lnTo>
                  <a:pt x="1757" y="786"/>
                </a:lnTo>
                <a:lnTo>
                  <a:pt x="1757" y="797"/>
                </a:lnTo>
                <a:lnTo>
                  <a:pt x="1757" y="806"/>
                </a:lnTo>
                <a:lnTo>
                  <a:pt x="1759" y="814"/>
                </a:lnTo>
                <a:lnTo>
                  <a:pt x="1759" y="820"/>
                </a:lnTo>
                <a:lnTo>
                  <a:pt x="1767" y="830"/>
                </a:lnTo>
                <a:lnTo>
                  <a:pt x="1782" y="846"/>
                </a:lnTo>
                <a:lnTo>
                  <a:pt x="1799" y="864"/>
                </a:lnTo>
                <a:lnTo>
                  <a:pt x="1819" y="885"/>
                </a:lnTo>
                <a:lnTo>
                  <a:pt x="1838" y="903"/>
                </a:lnTo>
                <a:lnTo>
                  <a:pt x="1856" y="919"/>
                </a:lnTo>
                <a:lnTo>
                  <a:pt x="1863" y="924"/>
                </a:lnTo>
                <a:lnTo>
                  <a:pt x="1870" y="929"/>
                </a:lnTo>
                <a:lnTo>
                  <a:pt x="1875" y="931"/>
                </a:lnTo>
                <a:lnTo>
                  <a:pt x="1880" y="929"/>
                </a:lnTo>
                <a:lnTo>
                  <a:pt x="1882" y="931"/>
                </a:lnTo>
                <a:lnTo>
                  <a:pt x="1888" y="931"/>
                </a:lnTo>
                <a:lnTo>
                  <a:pt x="1895" y="933"/>
                </a:lnTo>
                <a:lnTo>
                  <a:pt x="1903" y="935"/>
                </a:lnTo>
                <a:lnTo>
                  <a:pt x="1914" y="936"/>
                </a:lnTo>
                <a:lnTo>
                  <a:pt x="1925" y="938"/>
                </a:lnTo>
                <a:lnTo>
                  <a:pt x="1933" y="938"/>
                </a:lnTo>
                <a:lnTo>
                  <a:pt x="1941" y="938"/>
                </a:lnTo>
                <a:lnTo>
                  <a:pt x="1958" y="921"/>
                </a:lnTo>
                <a:lnTo>
                  <a:pt x="1960" y="924"/>
                </a:lnTo>
                <a:lnTo>
                  <a:pt x="1962" y="928"/>
                </a:lnTo>
                <a:lnTo>
                  <a:pt x="1963" y="929"/>
                </a:lnTo>
                <a:lnTo>
                  <a:pt x="1963" y="931"/>
                </a:lnTo>
                <a:lnTo>
                  <a:pt x="1962" y="929"/>
                </a:lnTo>
                <a:lnTo>
                  <a:pt x="1960" y="926"/>
                </a:lnTo>
                <a:lnTo>
                  <a:pt x="1958" y="921"/>
                </a:lnTo>
                <a:close/>
                <a:moveTo>
                  <a:pt x="1888" y="1368"/>
                </a:moveTo>
                <a:lnTo>
                  <a:pt x="1845" y="1368"/>
                </a:lnTo>
                <a:lnTo>
                  <a:pt x="1828" y="1348"/>
                </a:lnTo>
                <a:lnTo>
                  <a:pt x="1845" y="1331"/>
                </a:lnTo>
                <a:lnTo>
                  <a:pt x="1840" y="1327"/>
                </a:lnTo>
                <a:lnTo>
                  <a:pt x="1836" y="1323"/>
                </a:lnTo>
                <a:lnTo>
                  <a:pt x="1835" y="1320"/>
                </a:lnTo>
                <a:lnTo>
                  <a:pt x="1836" y="1315"/>
                </a:lnTo>
                <a:lnTo>
                  <a:pt x="1838" y="1311"/>
                </a:lnTo>
                <a:lnTo>
                  <a:pt x="1842" y="1306"/>
                </a:lnTo>
                <a:lnTo>
                  <a:pt x="1847" y="1300"/>
                </a:lnTo>
                <a:lnTo>
                  <a:pt x="1854" y="1293"/>
                </a:lnTo>
                <a:lnTo>
                  <a:pt x="1852" y="1290"/>
                </a:lnTo>
                <a:lnTo>
                  <a:pt x="1852" y="1286"/>
                </a:lnTo>
                <a:lnTo>
                  <a:pt x="1850" y="1283"/>
                </a:lnTo>
                <a:lnTo>
                  <a:pt x="1849" y="1279"/>
                </a:lnTo>
                <a:lnTo>
                  <a:pt x="1847" y="1276"/>
                </a:lnTo>
                <a:lnTo>
                  <a:pt x="1845" y="1272"/>
                </a:lnTo>
                <a:lnTo>
                  <a:pt x="1845" y="1269"/>
                </a:lnTo>
                <a:lnTo>
                  <a:pt x="1845" y="1265"/>
                </a:lnTo>
                <a:lnTo>
                  <a:pt x="1863" y="1246"/>
                </a:lnTo>
                <a:lnTo>
                  <a:pt x="1896" y="1246"/>
                </a:lnTo>
                <a:lnTo>
                  <a:pt x="1902" y="1239"/>
                </a:lnTo>
                <a:lnTo>
                  <a:pt x="1907" y="1232"/>
                </a:lnTo>
                <a:lnTo>
                  <a:pt x="1911" y="1226"/>
                </a:lnTo>
                <a:lnTo>
                  <a:pt x="1914" y="1219"/>
                </a:lnTo>
                <a:lnTo>
                  <a:pt x="1918" y="1212"/>
                </a:lnTo>
                <a:lnTo>
                  <a:pt x="1921" y="1205"/>
                </a:lnTo>
                <a:lnTo>
                  <a:pt x="1925" y="1198"/>
                </a:lnTo>
                <a:lnTo>
                  <a:pt x="1932" y="1191"/>
                </a:lnTo>
                <a:lnTo>
                  <a:pt x="1932" y="1198"/>
                </a:lnTo>
                <a:lnTo>
                  <a:pt x="1933" y="1207"/>
                </a:lnTo>
                <a:lnTo>
                  <a:pt x="1937" y="1214"/>
                </a:lnTo>
                <a:lnTo>
                  <a:pt x="1941" y="1223"/>
                </a:lnTo>
                <a:lnTo>
                  <a:pt x="1942" y="1230"/>
                </a:lnTo>
                <a:lnTo>
                  <a:pt x="1946" y="1237"/>
                </a:lnTo>
                <a:lnTo>
                  <a:pt x="1948" y="1242"/>
                </a:lnTo>
                <a:lnTo>
                  <a:pt x="1948" y="1246"/>
                </a:lnTo>
                <a:lnTo>
                  <a:pt x="1944" y="1247"/>
                </a:lnTo>
                <a:lnTo>
                  <a:pt x="1942" y="1249"/>
                </a:lnTo>
                <a:lnTo>
                  <a:pt x="1937" y="1255"/>
                </a:lnTo>
                <a:lnTo>
                  <a:pt x="1933" y="1260"/>
                </a:lnTo>
                <a:lnTo>
                  <a:pt x="1926" y="1274"/>
                </a:lnTo>
                <a:lnTo>
                  <a:pt x="1919" y="1292"/>
                </a:lnTo>
                <a:lnTo>
                  <a:pt x="1912" y="1311"/>
                </a:lnTo>
                <a:lnTo>
                  <a:pt x="1905" y="1329"/>
                </a:lnTo>
                <a:lnTo>
                  <a:pt x="1900" y="1345"/>
                </a:lnTo>
                <a:lnTo>
                  <a:pt x="1896" y="1359"/>
                </a:lnTo>
                <a:lnTo>
                  <a:pt x="1893" y="1359"/>
                </a:lnTo>
                <a:lnTo>
                  <a:pt x="1889" y="1359"/>
                </a:lnTo>
                <a:lnTo>
                  <a:pt x="1888" y="1359"/>
                </a:lnTo>
                <a:lnTo>
                  <a:pt x="1886" y="1359"/>
                </a:lnTo>
                <a:lnTo>
                  <a:pt x="1884" y="1361"/>
                </a:lnTo>
                <a:lnTo>
                  <a:pt x="1884" y="1362"/>
                </a:lnTo>
                <a:lnTo>
                  <a:pt x="1886" y="1364"/>
                </a:lnTo>
                <a:lnTo>
                  <a:pt x="1888" y="1368"/>
                </a:lnTo>
                <a:close/>
                <a:moveTo>
                  <a:pt x="2855" y="373"/>
                </a:moveTo>
                <a:lnTo>
                  <a:pt x="2855" y="385"/>
                </a:lnTo>
                <a:lnTo>
                  <a:pt x="2857" y="394"/>
                </a:lnTo>
                <a:lnTo>
                  <a:pt x="2861" y="403"/>
                </a:lnTo>
                <a:lnTo>
                  <a:pt x="2862" y="410"/>
                </a:lnTo>
                <a:lnTo>
                  <a:pt x="2866" y="417"/>
                </a:lnTo>
                <a:lnTo>
                  <a:pt x="2869" y="424"/>
                </a:lnTo>
                <a:lnTo>
                  <a:pt x="2871" y="433"/>
                </a:lnTo>
                <a:lnTo>
                  <a:pt x="2871" y="445"/>
                </a:lnTo>
                <a:lnTo>
                  <a:pt x="2875" y="447"/>
                </a:lnTo>
                <a:lnTo>
                  <a:pt x="2878" y="447"/>
                </a:lnTo>
                <a:lnTo>
                  <a:pt x="2882" y="449"/>
                </a:lnTo>
                <a:lnTo>
                  <a:pt x="2885" y="450"/>
                </a:lnTo>
                <a:lnTo>
                  <a:pt x="2887" y="452"/>
                </a:lnTo>
                <a:lnTo>
                  <a:pt x="2891" y="454"/>
                </a:lnTo>
                <a:lnTo>
                  <a:pt x="2894" y="456"/>
                </a:lnTo>
                <a:lnTo>
                  <a:pt x="2898" y="456"/>
                </a:lnTo>
                <a:lnTo>
                  <a:pt x="2900" y="463"/>
                </a:lnTo>
                <a:lnTo>
                  <a:pt x="2901" y="470"/>
                </a:lnTo>
                <a:lnTo>
                  <a:pt x="2905" y="475"/>
                </a:lnTo>
                <a:lnTo>
                  <a:pt x="2908" y="481"/>
                </a:lnTo>
                <a:lnTo>
                  <a:pt x="2914" y="486"/>
                </a:lnTo>
                <a:lnTo>
                  <a:pt x="2919" y="489"/>
                </a:lnTo>
                <a:lnTo>
                  <a:pt x="2926" y="493"/>
                </a:lnTo>
                <a:lnTo>
                  <a:pt x="2933" y="493"/>
                </a:lnTo>
                <a:lnTo>
                  <a:pt x="2926" y="486"/>
                </a:lnTo>
                <a:lnTo>
                  <a:pt x="2921" y="479"/>
                </a:lnTo>
                <a:lnTo>
                  <a:pt x="2917" y="472"/>
                </a:lnTo>
                <a:lnTo>
                  <a:pt x="2914" y="465"/>
                </a:lnTo>
                <a:lnTo>
                  <a:pt x="2912" y="458"/>
                </a:lnTo>
                <a:lnTo>
                  <a:pt x="2912" y="450"/>
                </a:lnTo>
                <a:lnTo>
                  <a:pt x="2912" y="443"/>
                </a:lnTo>
                <a:lnTo>
                  <a:pt x="2915" y="436"/>
                </a:lnTo>
                <a:lnTo>
                  <a:pt x="2905" y="433"/>
                </a:lnTo>
                <a:lnTo>
                  <a:pt x="2896" y="427"/>
                </a:lnTo>
                <a:lnTo>
                  <a:pt x="2887" y="420"/>
                </a:lnTo>
                <a:lnTo>
                  <a:pt x="2878" y="412"/>
                </a:lnTo>
                <a:lnTo>
                  <a:pt x="2869" y="403"/>
                </a:lnTo>
                <a:lnTo>
                  <a:pt x="2864" y="392"/>
                </a:lnTo>
                <a:lnTo>
                  <a:pt x="2859" y="382"/>
                </a:lnTo>
                <a:lnTo>
                  <a:pt x="2855" y="373"/>
                </a:lnTo>
                <a:close/>
                <a:moveTo>
                  <a:pt x="2960" y="521"/>
                </a:moveTo>
                <a:lnTo>
                  <a:pt x="2963" y="519"/>
                </a:lnTo>
                <a:lnTo>
                  <a:pt x="2967" y="519"/>
                </a:lnTo>
                <a:lnTo>
                  <a:pt x="2972" y="518"/>
                </a:lnTo>
                <a:lnTo>
                  <a:pt x="2975" y="516"/>
                </a:lnTo>
                <a:lnTo>
                  <a:pt x="2981" y="514"/>
                </a:lnTo>
                <a:lnTo>
                  <a:pt x="2986" y="512"/>
                </a:lnTo>
                <a:lnTo>
                  <a:pt x="2990" y="512"/>
                </a:lnTo>
                <a:lnTo>
                  <a:pt x="2993" y="511"/>
                </a:lnTo>
                <a:lnTo>
                  <a:pt x="2990" y="511"/>
                </a:lnTo>
                <a:lnTo>
                  <a:pt x="2984" y="509"/>
                </a:lnTo>
                <a:lnTo>
                  <a:pt x="2979" y="505"/>
                </a:lnTo>
                <a:lnTo>
                  <a:pt x="2972" y="502"/>
                </a:lnTo>
                <a:lnTo>
                  <a:pt x="2965" y="496"/>
                </a:lnTo>
                <a:lnTo>
                  <a:pt x="2960" y="491"/>
                </a:lnTo>
                <a:lnTo>
                  <a:pt x="2954" y="488"/>
                </a:lnTo>
                <a:lnTo>
                  <a:pt x="2951" y="484"/>
                </a:lnTo>
                <a:lnTo>
                  <a:pt x="2933" y="502"/>
                </a:lnTo>
                <a:lnTo>
                  <a:pt x="2933" y="507"/>
                </a:lnTo>
                <a:lnTo>
                  <a:pt x="2935" y="512"/>
                </a:lnTo>
                <a:lnTo>
                  <a:pt x="2937" y="518"/>
                </a:lnTo>
                <a:lnTo>
                  <a:pt x="2938" y="525"/>
                </a:lnTo>
                <a:lnTo>
                  <a:pt x="2940" y="532"/>
                </a:lnTo>
                <a:lnTo>
                  <a:pt x="2940" y="539"/>
                </a:lnTo>
                <a:lnTo>
                  <a:pt x="2942" y="544"/>
                </a:lnTo>
                <a:lnTo>
                  <a:pt x="2942" y="548"/>
                </a:lnTo>
                <a:lnTo>
                  <a:pt x="2960" y="548"/>
                </a:lnTo>
                <a:lnTo>
                  <a:pt x="2960" y="604"/>
                </a:lnTo>
                <a:lnTo>
                  <a:pt x="2956" y="604"/>
                </a:lnTo>
                <a:lnTo>
                  <a:pt x="2951" y="606"/>
                </a:lnTo>
                <a:lnTo>
                  <a:pt x="2947" y="606"/>
                </a:lnTo>
                <a:lnTo>
                  <a:pt x="2944" y="608"/>
                </a:lnTo>
                <a:lnTo>
                  <a:pt x="2940" y="610"/>
                </a:lnTo>
                <a:lnTo>
                  <a:pt x="2937" y="611"/>
                </a:lnTo>
                <a:lnTo>
                  <a:pt x="2935" y="613"/>
                </a:lnTo>
                <a:lnTo>
                  <a:pt x="2933" y="613"/>
                </a:lnTo>
                <a:lnTo>
                  <a:pt x="2933" y="631"/>
                </a:lnTo>
                <a:lnTo>
                  <a:pt x="2930" y="632"/>
                </a:lnTo>
                <a:lnTo>
                  <a:pt x="2926" y="632"/>
                </a:lnTo>
                <a:lnTo>
                  <a:pt x="2921" y="634"/>
                </a:lnTo>
                <a:lnTo>
                  <a:pt x="2915" y="638"/>
                </a:lnTo>
                <a:lnTo>
                  <a:pt x="2912" y="640"/>
                </a:lnTo>
                <a:lnTo>
                  <a:pt x="2907" y="643"/>
                </a:lnTo>
                <a:lnTo>
                  <a:pt x="2903" y="647"/>
                </a:lnTo>
                <a:lnTo>
                  <a:pt x="2900" y="650"/>
                </a:lnTo>
                <a:lnTo>
                  <a:pt x="2926" y="678"/>
                </a:lnTo>
                <a:lnTo>
                  <a:pt x="2926" y="650"/>
                </a:lnTo>
                <a:lnTo>
                  <a:pt x="2933" y="647"/>
                </a:lnTo>
                <a:lnTo>
                  <a:pt x="2942" y="643"/>
                </a:lnTo>
                <a:lnTo>
                  <a:pt x="2952" y="640"/>
                </a:lnTo>
                <a:lnTo>
                  <a:pt x="2965" y="638"/>
                </a:lnTo>
                <a:lnTo>
                  <a:pt x="2977" y="634"/>
                </a:lnTo>
                <a:lnTo>
                  <a:pt x="2990" y="632"/>
                </a:lnTo>
                <a:lnTo>
                  <a:pt x="3000" y="632"/>
                </a:lnTo>
                <a:lnTo>
                  <a:pt x="3011" y="631"/>
                </a:lnTo>
                <a:lnTo>
                  <a:pt x="3011" y="625"/>
                </a:lnTo>
                <a:lnTo>
                  <a:pt x="3009" y="618"/>
                </a:lnTo>
                <a:lnTo>
                  <a:pt x="3005" y="611"/>
                </a:lnTo>
                <a:lnTo>
                  <a:pt x="3002" y="604"/>
                </a:lnTo>
                <a:lnTo>
                  <a:pt x="2997" y="599"/>
                </a:lnTo>
                <a:lnTo>
                  <a:pt x="2993" y="594"/>
                </a:lnTo>
                <a:lnTo>
                  <a:pt x="2988" y="588"/>
                </a:lnTo>
                <a:lnTo>
                  <a:pt x="2984" y="585"/>
                </a:lnTo>
                <a:lnTo>
                  <a:pt x="3002" y="567"/>
                </a:lnTo>
                <a:lnTo>
                  <a:pt x="2960" y="521"/>
                </a:lnTo>
                <a:close/>
                <a:moveTo>
                  <a:pt x="1278" y="325"/>
                </a:moveTo>
                <a:lnTo>
                  <a:pt x="1275" y="327"/>
                </a:lnTo>
                <a:lnTo>
                  <a:pt x="1271" y="327"/>
                </a:lnTo>
                <a:lnTo>
                  <a:pt x="1266" y="329"/>
                </a:lnTo>
                <a:lnTo>
                  <a:pt x="1261" y="330"/>
                </a:lnTo>
                <a:lnTo>
                  <a:pt x="1257" y="332"/>
                </a:lnTo>
                <a:lnTo>
                  <a:pt x="1252" y="334"/>
                </a:lnTo>
                <a:lnTo>
                  <a:pt x="1248" y="334"/>
                </a:lnTo>
                <a:lnTo>
                  <a:pt x="1245" y="334"/>
                </a:lnTo>
                <a:lnTo>
                  <a:pt x="1245" y="341"/>
                </a:lnTo>
                <a:lnTo>
                  <a:pt x="1246" y="348"/>
                </a:lnTo>
                <a:lnTo>
                  <a:pt x="1250" y="355"/>
                </a:lnTo>
                <a:lnTo>
                  <a:pt x="1254" y="362"/>
                </a:lnTo>
                <a:lnTo>
                  <a:pt x="1259" y="367"/>
                </a:lnTo>
                <a:lnTo>
                  <a:pt x="1262" y="373"/>
                </a:lnTo>
                <a:lnTo>
                  <a:pt x="1266" y="376"/>
                </a:lnTo>
                <a:lnTo>
                  <a:pt x="1269" y="380"/>
                </a:lnTo>
                <a:lnTo>
                  <a:pt x="1245" y="410"/>
                </a:lnTo>
                <a:lnTo>
                  <a:pt x="1246" y="415"/>
                </a:lnTo>
                <a:lnTo>
                  <a:pt x="1248" y="419"/>
                </a:lnTo>
                <a:lnTo>
                  <a:pt x="1248" y="420"/>
                </a:lnTo>
                <a:lnTo>
                  <a:pt x="1248" y="422"/>
                </a:lnTo>
                <a:lnTo>
                  <a:pt x="1248" y="424"/>
                </a:lnTo>
                <a:lnTo>
                  <a:pt x="1248" y="427"/>
                </a:lnTo>
                <a:lnTo>
                  <a:pt x="1250" y="431"/>
                </a:lnTo>
                <a:lnTo>
                  <a:pt x="1254" y="436"/>
                </a:lnTo>
                <a:lnTo>
                  <a:pt x="1261" y="429"/>
                </a:lnTo>
                <a:lnTo>
                  <a:pt x="1268" y="424"/>
                </a:lnTo>
                <a:lnTo>
                  <a:pt x="1278" y="419"/>
                </a:lnTo>
                <a:lnTo>
                  <a:pt x="1289" y="415"/>
                </a:lnTo>
                <a:lnTo>
                  <a:pt x="1299" y="410"/>
                </a:lnTo>
                <a:lnTo>
                  <a:pt x="1310" y="406"/>
                </a:lnTo>
                <a:lnTo>
                  <a:pt x="1321" y="403"/>
                </a:lnTo>
                <a:lnTo>
                  <a:pt x="1331" y="399"/>
                </a:lnTo>
                <a:lnTo>
                  <a:pt x="1324" y="396"/>
                </a:lnTo>
                <a:lnTo>
                  <a:pt x="1317" y="392"/>
                </a:lnTo>
                <a:lnTo>
                  <a:pt x="1310" y="389"/>
                </a:lnTo>
                <a:lnTo>
                  <a:pt x="1305" y="385"/>
                </a:lnTo>
                <a:lnTo>
                  <a:pt x="1298" y="380"/>
                </a:lnTo>
                <a:lnTo>
                  <a:pt x="1291" y="374"/>
                </a:lnTo>
                <a:lnTo>
                  <a:pt x="1285" y="369"/>
                </a:lnTo>
                <a:lnTo>
                  <a:pt x="1278" y="362"/>
                </a:lnTo>
                <a:lnTo>
                  <a:pt x="1278" y="353"/>
                </a:lnTo>
                <a:lnTo>
                  <a:pt x="1280" y="346"/>
                </a:lnTo>
                <a:lnTo>
                  <a:pt x="1280" y="341"/>
                </a:lnTo>
                <a:lnTo>
                  <a:pt x="1282" y="337"/>
                </a:lnTo>
                <a:lnTo>
                  <a:pt x="1282" y="334"/>
                </a:lnTo>
                <a:lnTo>
                  <a:pt x="1282" y="330"/>
                </a:lnTo>
                <a:lnTo>
                  <a:pt x="1280" y="329"/>
                </a:lnTo>
                <a:lnTo>
                  <a:pt x="1278" y="325"/>
                </a:lnTo>
                <a:close/>
                <a:moveTo>
                  <a:pt x="1227" y="362"/>
                </a:moveTo>
                <a:lnTo>
                  <a:pt x="1225" y="366"/>
                </a:lnTo>
                <a:lnTo>
                  <a:pt x="1225" y="371"/>
                </a:lnTo>
                <a:lnTo>
                  <a:pt x="1223" y="376"/>
                </a:lnTo>
                <a:lnTo>
                  <a:pt x="1222" y="380"/>
                </a:lnTo>
                <a:lnTo>
                  <a:pt x="1222" y="385"/>
                </a:lnTo>
                <a:lnTo>
                  <a:pt x="1220" y="390"/>
                </a:lnTo>
                <a:lnTo>
                  <a:pt x="1218" y="396"/>
                </a:lnTo>
                <a:lnTo>
                  <a:pt x="1218" y="399"/>
                </a:lnTo>
                <a:lnTo>
                  <a:pt x="1213" y="399"/>
                </a:lnTo>
                <a:lnTo>
                  <a:pt x="1206" y="401"/>
                </a:lnTo>
                <a:lnTo>
                  <a:pt x="1202" y="403"/>
                </a:lnTo>
                <a:lnTo>
                  <a:pt x="1197" y="405"/>
                </a:lnTo>
                <a:lnTo>
                  <a:pt x="1193" y="408"/>
                </a:lnTo>
                <a:lnTo>
                  <a:pt x="1190" y="412"/>
                </a:lnTo>
                <a:lnTo>
                  <a:pt x="1186" y="415"/>
                </a:lnTo>
                <a:lnTo>
                  <a:pt x="1183" y="417"/>
                </a:lnTo>
                <a:lnTo>
                  <a:pt x="1183" y="412"/>
                </a:lnTo>
                <a:lnTo>
                  <a:pt x="1185" y="406"/>
                </a:lnTo>
                <a:lnTo>
                  <a:pt x="1185" y="403"/>
                </a:lnTo>
                <a:lnTo>
                  <a:pt x="1186" y="399"/>
                </a:lnTo>
                <a:lnTo>
                  <a:pt x="1186" y="396"/>
                </a:lnTo>
                <a:lnTo>
                  <a:pt x="1186" y="392"/>
                </a:lnTo>
                <a:lnTo>
                  <a:pt x="1186" y="387"/>
                </a:lnTo>
                <a:lnTo>
                  <a:pt x="1183" y="380"/>
                </a:lnTo>
                <a:lnTo>
                  <a:pt x="1186" y="380"/>
                </a:lnTo>
                <a:lnTo>
                  <a:pt x="1192" y="378"/>
                </a:lnTo>
                <a:lnTo>
                  <a:pt x="1197" y="374"/>
                </a:lnTo>
                <a:lnTo>
                  <a:pt x="1202" y="371"/>
                </a:lnTo>
                <a:lnTo>
                  <a:pt x="1208" y="369"/>
                </a:lnTo>
                <a:lnTo>
                  <a:pt x="1213" y="366"/>
                </a:lnTo>
                <a:lnTo>
                  <a:pt x="1220" y="364"/>
                </a:lnTo>
                <a:lnTo>
                  <a:pt x="1227" y="362"/>
                </a:lnTo>
                <a:close/>
                <a:moveTo>
                  <a:pt x="2567" y="986"/>
                </a:moveTo>
                <a:lnTo>
                  <a:pt x="2576" y="989"/>
                </a:lnTo>
                <a:lnTo>
                  <a:pt x="2582" y="993"/>
                </a:lnTo>
                <a:lnTo>
                  <a:pt x="2587" y="997"/>
                </a:lnTo>
                <a:lnTo>
                  <a:pt x="2592" y="1000"/>
                </a:lnTo>
                <a:lnTo>
                  <a:pt x="2596" y="1005"/>
                </a:lnTo>
                <a:lnTo>
                  <a:pt x="2599" y="1011"/>
                </a:lnTo>
                <a:lnTo>
                  <a:pt x="2605" y="1016"/>
                </a:lnTo>
                <a:lnTo>
                  <a:pt x="2610" y="1023"/>
                </a:lnTo>
                <a:lnTo>
                  <a:pt x="2620" y="1023"/>
                </a:lnTo>
                <a:lnTo>
                  <a:pt x="2629" y="1027"/>
                </a:lnTo>
                <a:lnTo>
                  <a:pt x="2636" y="1030"/>
                </a:lnTo>
                <a:lnTo>
                  <a:pt x="2643" y="1035"/>
                </a:lnTo>
                <a:lnTo>
                  <a:pt x="2658" y="1048"/>
                </a:lnTo>
                <a:lnTo>
                  <a:pt x="2668" y="1064"/>
                </a:lnTo>
                <a:lnTo>
                  <a:pt x="2679" y="1081"/>
                </a:lnTo>
                <a:lnTo>
                  <a:pt x="2688" y="1097"/>
                </a:lnTo>
                <a:lnTo>
                  <a:pt x="2696" y="1113"/>
                </a:lnTo>
                <a:lnTo>
                  <a:pt x="2705" y="1126"/>
                </a:lnTo>
                <a:lnTo>
                  <a:pt x="2702" y="1126"/>
                </a:lnTo>
                <a:lnTo>
                  <a:pt x="2698" y="1127"/>
                </a:lnTo>
                <a:lnTo>
                  <a:pt x="2693" y="1127"/>
                </a:lnTo>
                <a:lnTo>
                  <a:pt x="2689" y="1129"/>
                </a:lnTo>
                <a:lnTo>
                  <a:pt x="2684" y="1131"/>
                </a:lnTo>
                <a:lnTo>
                  <a:pt x="2679" y="1133"/>
                </a:lnTo>
                <a:lnTo>
                  <a:pt x="2675" y="1134"/>
                </a:lnTo>
                <a:lnTo>
                  <a:pt x="2670" y="1134"/>
                </a:lnTo>
                <a:lnTo>
                  <a:pt x="2658" y="1120"/>
                </a:lnTo>
                <a:lnTo>
                  <a:pt x="2643" y="1103"/>
                </a:lnTo>
                <a:lnTo>
                  <a:pt x="2629" y="1083"/>
                </a:lnTo>
                <a:lnTo>
                  <a:pt x="2615" y="1064"/>
                </a:lnTo>
                <a:lnTo>
                  <a:pt x="2603" y="1044"/>
                </a:lnTo>
                <a:lnTo>
                  <a:pt x="2589" y="1023"/>
                </a:lnTo>
                <a:lnTo>
                  <a:pt x="2578" y="1004"/>
                </a:lnTo>
                <a:lnTo>
                  <a:pt x="2567" y="986"/>
                </a:lnTo>
                <a:close/>
                <a:moveTo>
                  <a:pt x="2698" y="1143"/>
                </a:moveTo>
                <a:lnTo>
                  <a:pt x="2714" y="1140"/>
                </a:lnTo>
                <a:lnTo>
                  <a:pt x="2730" y="1138"/>
                </a:lnTo>
                <a:lnTo>
                  <a:pt x="2744" y="1138"/>
                </a:lnTo>
                <a:lnTo>
                  <a:pt x="2758" y="1141"/>
                </a:lnTo>
                <a:lnTo>
                  <a:pt x="2774" y="1145"/>
                </a:lnTo>
                <a:lnTo>
                  <a:pt x="2788" y="1148"/>
                </a:lnTo>
                <a:lnTo>
                  <a:pt x="2804" y="1152"/>
                </a:lnTo>
                <a:lnTo>
                  <a:pt x="2820" y="1152"/>
                </a:lnTo>
                <a:lnTo>
                  <a:pt x="2808" y="1156"/>
                </a:lnTo>
                <a:lnTo>
                  <a:pt x="2794" y="1156"/>
                </a:lnTo>
                <a:lnTo>
                  <a:pt x="2778" y="1156"/>
                </a:lnTo>
                <a:lnTo>
                  <a:pt x="2762" y="1156"/>
                </a:lnTo>
                <a:lnTo>
                  <a:pt x="2744" y="1152"/>
                </a:lnTo>
                <a:lnTo>
                  <a:pt x="2728" y="1150"/>
                </a:lnTo>
                <a:lnTo>
                  <a:pt x="2712" y="1147"/>
                </a:lnTo>
                <a:lnTo>
                  <a:pt x="2698" y="1143"/>
                </a:lnTo>
                <a:close/>
                <a:moveTo>
                  <a:pt x="2855" y="1097"/>
                </a:moveTo>
                <a:lnTo>
                  <a:pt x="2850" y="1097"/>
                </a:lnTo>
                <a:lnTo>
                  <a:pt x="2847" y="1099"/>
                </a:lnTo>
                <a:lnTo>
                  <a:pt x="2841" y="1101"/>
                </a:lnTo>
                <a:lnTo>
                  <a:pt x="2838" y="1103"/>
                </a:lnTo>
                <a:lnTo>
                  <a:pt x="2832" y="1103"/>
                </a:lnTo>
                <a:lnTo>
                  <a:pt x="2827" y="1104"/>
                </a:lnTo>
                <a:lnTo>
                  <a:pt x="2824" y="1106"/>
                </a:lnTo>
                <a:lnTo>
                  <a:pt x="2820" y="1106"/>
                </a:lnTo>
                <a:lnTo>
                  <a:pt x="2813" y="1103"/>
                </a:lnTo>
                <a:lnTo>
                  <a:pt x="2806" y="1099"/>
                </a:lnTo>
                <a:lnTo>
                  <a:pt x="2797" y="1097"/>
                </a:lnTo>
                <a:lnTo>
                  <a:pt x="2790" y="1095"/>
                </a:lnTo>
                <a:lnTo>
                  <a:pt x="2781" y="1094"/>
                </a:lnTo>
                <a:lnTo>
                  <a:pt x="2774" y="1094"/>
                </a:lnTo>
                <a:lnTo>
                  <a:pt x="2765" y="1095"/>
                </a:lnTo>
                <a:lnTo>
                  <a:pt x="2758" y="1097"/>
                </a:lnTo>
                <a:lnTo>
                  <a:pt x="2756" y="1092"/>
                </a:lnTo>
                <a:lnTo>
                  <a:pt x="2755" y="1087"/>
                </a:lnTo>
                <a:lnTo>
                  <a:pt x="2753" y="1083"/>
                </a:lnTo>
                <a:lnTo>
                  <a:pt x="2753" y="1080"/>
                </a:lnTo>
                <a:lnTo>
                  <a:pt x="2753" y="1076"/>
                </a:lnTo>
                <a:lnTo>
                  <a:pt x="2755" y="1073"/>
                </a:lnTo>
                <a:lnTo>
                  <a:pt x="2756" y="1067"/>
                </a:lnTo>
                <a:lnTo>
                  <a:pt x="2758" y="1060"/>
                </a:lnTo>
                <a:lnTo>
                  <a:pt x="2741" y="1042"/>
                </a:lnTo>
                <a:lnTo>
                  <a:pt x="2749" y="1039"/>
                </a:lnTo>
                <a:lnTo>
                  <a:pt x="2758" y="1034"/>
                </a:lnTo>
                <a:lnTo>
                  <a:pt x="2767" y="1030"/>
                </a:lnTo>
                <a:lnTo>
                  <a:pt x="2776" y="1025"/>
                </a:lnTo>
                <a:lnTo>
                  <a:pt x="2786" y="1021"/>
                </a:lnTo>
                <a:lnTo>
                  <a:pt x="2795" y="1018"/>
                </a:lnTo>
                <a:lnTo>
                  <a:pt x="2804" y="1014"/>
                </a:lnTo>
                <a:lnTo>
                  <a:pt x="2811" y="1014"/>
                </a:lnTo>
                <a:lnTo>
                  <a:pt x="2811" y="1011"/>
                </a:lnTo>
                <a:lnTo>
                  <a:pt x="2811" y="1007"/>
                </a:lnTo>
                <a:lnTo>
                  <a:pt x="2813" y="1004"/>
                </a:lnTo>
                <a:lnTo>
                  <a:pt x="2813" y="1002"/>
                </a:lnTo>
                <a:lnTo>
                  <a:pt x="2815" y="998"/>
                </a:lnTo>
                <a:lnTo>
                  <a:pt x="2818" y="997"/>
                </a:lnTo>
                <a:lnTo>
                  <a:pt x="2824" y="997"/>
                </a:lnTo>
                <a:lnTo>
                  <a:pt x="2829" y="995"/>
                </a:lnTo>
                <a:lnTo>
                  <a:pt x="2832" y="988"/>
                </a:lnTo>
                <a:lnTo>
                  <a:pt x="2839" y="979"/>
                </a:lnTo>
                <a:lnTo>
                  <a:pt x="2847" y="968"/>
                </a:lnTo>
                <a:lnTo>
                  <a:pt x="2854" y="958"/>
                </a:lnTo>
                <a:lnTo>
                  <a:pt x="2861" y="947"/>
                </a:lnTo>
                <a:lnTo>
                  <a:pt x="2866" y="938"/>
                </a:lnTo>
                <a:lnTo>
                  <a:pt x="2869" y="929"/>
                </a:lnTo>
                <a:lnTo>
                  <a:pt x="2871" y="921"/>
                </a:lnTo>
                <a:lnTo>
                  <a:pt x="2871" y="926"/>
                </a:lnTo>
                <a:lnTo>
                  <a:pt x="2869" y="933"/>
                </a:lnTo>
                <a:lnTo>
                  <a:pt x="2866" y="940"/>
                </a:lnTo>
                <a:lnTo>
                  <a:pt x="2862" y="949"/>
                </a:lnTo>
                <a:lnTo>
                  <a:pt x="2861" y="958"/>
                </a:lnTo>
                <a:lnTo>
                  <a:pt x="2857" y="965"/>
                </a:lnTo>
                <a:lnTo>
                  <a:pt x="2855" y="972"/>
                </a:lnTo>
                <a:lnTo>
                  <a:pt x="2855" y="977"/>
                </a:lnTo>
                <a:lnTo>
                  <a:pt x="2871" y="977"/>
                </a:lnTo>
                <a:lnTo>
                  <a:pt x="2873" y="981"/>
                </a:lnTo>
                <a:lnTo>
                  <a:pt x="2873" y="986"/>
                </a:lnTo>
                <a:lnTo>
                  <a:pt x="2869" y="993"/>
                </a:lnTo>
                <a:lnTo>
                  <a:pt x="2866" y="998"/>
                </a:lnTo>
                <a:lnTo>
                  <a:pt x="2862" y="1005"/>
                </a:lnTo>
                <a:lnTo>
                  <a:pt x="2859" y="1009"/>
                </a:lnTo>
                <a:lnTo>
                  <a:pt x="2855" y="1012"/>
                </a:lnTo>
                <a:lnTo>
                  <a:pt x="2855" y="1014"/>
                </a:lnTo>
                <a:lnTo>
                  <a:pt x="2880" y="1042"/>
                </a:lnTo>
                <a:lnTo>
                  <a:pt x="2855" y="1071"/>
                </a:lnTo>
                <a:lnTo>
                  <a:pt x="2855" y="1076"/>
                </a:lnTo>
                <a:lnTo>
                  <a:pt x="2855" y="1081"/>
                </a:lnTo>
                <a:lnTo>
                  <a:pt x="2857" y="1085"/>
                </a:lnTo>
                <a:lnTo>
                  <a:pt x="2857" y="1087"/>
                </a:lnTo>
                <a:lnTo>
                  <a:pt x="2859" y="1090"/>
                </a:lnTo>
                <a:lnTo>
                  <a:pt x="2857" y="1092"/>
                </a:lnTo>
                <a:lnTo>
                  <a:pt x="2857" y="1094"/>
                </a:lnTo>
                <a:lnTo>
                  <a:pt x="2855" y="1097"/>
                </a:lnTo>
                <a:close/>
                <a:moveTo>
                  <a:pt x="2864" y="781"/>
                </a:moveTo>
                <a:lnTo>
                  <a:pt x="2864" y="784"/>
                </a:lnTo>
                <a:lnTo>
                  <a:pt x="2864" y="790"/>
                </a:lnTo>
                <a:lnTo>
                  <a:pt x="2866" y="795"/>
                </a:lnTo>
                <a:lnTo>
                  <a:pt x="2868" y="800"/>
                </a:lnTo>
                <a:lnTo>
                  <a:pt x="2869" y="806"/>
                </a:lnTo>
                <a:lnTo>
                  <a:pt x="2871" y="809"/>
                </a:lnTo>
                <a:lnTo>
                  <a:pt x="2871" y="814"/>
                </a:lnTo>
                <a:lnTo>
                  <a:pt x="2873" y="818"/>
                </a:lnTo>
                <a:lnTo>
                  <a:pt x="2855" y="837"/>
                </a:lnTo>
                <a:lnTo>
                  <a:pt x="2855" y="855"/>
                </a:lnTo>
                <a:lnTo>
                  <a:pt x="2855" y="859"/>
                </a:lnTo>
                <a:lnTo>
                  <a:pt x="2859" y="864"/>
                </a:lnTo>
                <a:lnTo>
                  <a:pt x="2862" y="868"/>
                </a:lnTo>
                <a:lnTo>
                  <a:pt x="2868" y="873"/>
                </a:lnTo>
                <a:lnTo>
                  <a:pt x="2880" y="882"/>
                </a:lnTo>
                <a:lnTo>
                  <a:pt x="2894" y="890"/>
                </a:lnTo>
                <a:lnTo>
                  <a:pt x="2910" y="899"/>
                </a:lnTo>
                <a:lnTo>
                  <a:pt x="2924" y="905"/>
                </a:lnTo>
                <a:lnTo>
                  <a:pt x="2935" y="910"/>
                </a:lnTo>
                <a:lnTo>
                  <a:pt x="2942" y="912"/>
                </a:lnTo>
                <a:lnTo>
                  <a:pt x="2938" y="905"/>
                </a:lnTo>
                <a:lnTo>
                  <a:pt x="2931" y="890"/>
                </a:lnTo>
                <a:lnTo>
                  <a:pt x="2921" y="873"/>
                </a:lnTo>
                <a:lnTo>
                  <a:pt x="2908" y="853"/>
                </a:lnTo>
                <a:lnTo>
                  <a:pt x="2896" y="832"/>
                </a:lnTo>
                <a:lnTo>
                  <a:pt x="2882" y="813"/>
                </a:lnTo>
                <a:lnTo>
                  <a:pt x="2871" y="795"/>
                </a:lnTo>
                <a:lnTo>
                  <a:pt x="2864" y="781"/>
                </a:lnTo>
                <a:close/>
                <a:moveTo>
                  <a:pt x="2915" y="1060"/>
                </a:moveTo>
                <a:lnTo>
                  <a:pt x="2912" y="1062"/>
                </a:lnTo>
                <a:lnTo>
                  <a:pt x="2908" y="1065"/>
                </a:lnTo>
                <a:lnTo>
                  <a:pt x="2903" y="1069"/>
                </a:lnTo>
                <a:lnTo>
                  <a:pt x="2898" y="1074"/>
                </a:lnTo>
                <a:lnTo>
                  <a:pt x="2894" y="1080"/>
                </a:lnTo>
                <a:lnTo>
                  <a:pt x="2889" y="1083"/>
                </a:lnTo>
                <a:lnTo>
                  <a:pt x="2885" y="1087"/>
                </a:lnTo>
                <a:lnTo>
                  <a:pt x="2882" y="1088"/>
                </a:lnTo>
                <a:lnTo>
                  <a:pt x="2882" y="1095"/>
                </a:lnTo>
                <a:lnTo>
                  <a:pt x="2882" y="1104"/>
                </a:lnTo>
                <a:lnTo>
                  <a:pt x="2884" y="1115"/>
                </a:lnTo>
                <a:lnTo>
                  <a:pt x="2885" y="1124"/>
                </a:lnTo>
                <a:lnTo>
                  <a:pt x="2887" y="1134"/>
                </a:lnTo>
                <a:lnTo>
                  <a:pt x="2889" y="1141"/>
                </a:lnTo>
                <a:lnTo>
                  <a:pt x="2889" y="1148"/>
                </a:lnTo>
                <a:lnTo>
                  <a:pt x="2891" y="1154"/>
                </a:lnTo>
                <a:lnTo>
                  <a:pt x="2891" y="1150"/>
                </a:lnTo>
                <a:lnTo>
                  <a:pt x="2892" y="1145"/>
                </a:lnTo>
                <a:lnTo>
                  <a:pt x="2896" y="1140"/>
                </a:lnTo>
                <a:lnTo>
                  <a:pt x="2900" y="1136"/>
                </a:lnTo>
                <a:lnTo>
                  <a:pt x="2901" y="1131"/>
                </a:lnTo>
                <a:lnTo>
                  <a:pt x="2905" y="1127"/>
                </a:lnTo>
                <a:lnTo>
                  <a:pt x="2907" y="1126"/>
                </a:lnTo>
                <a:lnTo>
                  <a:pt x="2908" y="1126"/>
                </a:lnTo>
                <a:lnTo>
                  <a:pt x="2910" y="1126"/>
                </a:lnTo>
                <a:lnTo>
                  <a:pt x="2914" y="1126"/>
                </a:lnTo>
                <a:lnTo>
                  <a:pt x="2917" y="1124"/>
                </a:lnTo>
                <a:lnTo>
                  <a:pt x="2921" y="1124"/>
                </a:lnTo>
                <a:lnTo>
                  <a:pt x="2922" y="1122"/>
                </a:lnTo>
                <a:lnTo>
                  <a:pt x="2926" y="1120"/>
                </a:lnTo>
                <a:lnTo>
                  <a:pt x="2930" y="1118"/>
                </a:lnTo>
                <a:lnTo>
                  <a:pt x="2933" y="1115"/>
                </a:lnTo>
                <a:lnTo>
                  <a:pt x="2915" y="1097"/>
                </a:lnTo>
                <a:lnTo>
                  <a:pt x="2915" y="1090"/>
                </a:lnTo>
                <a:lnTo>
                  <a:pt x="2917" y="1083"/>
                </a:lnTo>
                <a:lnTo>
                  <a:pt x="2921" y="1078"/>
                </a:lnTo>
                <a:lnTo>
                  <a:pt x="2922" y="1073"/>
                </a:lnTo>
                <a:lnTo>
                  <a:pt x="2922" y="1067"/>
                </a:lnTo>
                <a:lnTo>
                  <a:pt x="2922" y="1064"/>
                </a:lnTo>
                <a:lnTo>
                  <a:pt x="2921" y="1062"/>
                </a:lnTo>
                <a:lnTo>
                  <a:pt x="2915" y="1060"/>
                </a:lnTo>
                <a:close/>
                <a:moveTo>
                  <a:pt x="3081" y="1097"/>
                </a:moveTo>
                <a:lnTo>
                  <a:pt x="3071" y="1101"/>
                </a:lnTo>
                <a:lnTo>
                  <a:pt x="3066" y="1101"/>
                </a:lnTo>
                <a:lnTo>
                  <a:pt x="3062" y="1101"/>
                </a:lnTo>
                <a:lnTo>
                  <a:pt x="3062" y="1099"/>
                </a:lnTo>
                <a:lnTo>
                  <a:pt x="3064" y="1097"/>
                </a:lnTo>
                <a:lnTo>
                  <a:pt x="3066" y="1095"/>
                </a:lnTo>
                <a:lnTo>
                  <a:pt x="3069" y="1092"/>
                </a:lnTo>
                <a:lnTo>
                  <a:pt x="3073" y="1088"/>
                </a:lnTo>
                <a:lnTo>
                  <a:pt x="3069" y="1085"/>
                </a:lnTo>
                <a:lnTo>
                  <a:pt x="3067" y="1081"/>
                </a:lnTo>
                <a:lnTo>
                  <a:pt x="3064" y="1078"/>
                </a:lnTo>
                <a:lnTo>
                  <a:pt x="3058" y="1076"/>
                </a:lnTo>
                <a:lnTo>
                  <a:pt x="3055" y="1074"/>
                </a:lnTo>
                <a:lnTo>
                  <a:pt x="3050" y="1073"/>
                </a:lnTo>
                <a:lnTo>
                  <a:pt x="3044" y="1071"/>
                </a:lnTo>
                <a:lnTo>
                  <a:pt x="3039" y="1071"/>
                </a:lnTo>
                <a:lnTo>
                  <a:pt x="3057" y="1051"/>
                </a:lnTo>
                <a:lnTo>
                  <a:pt x="3060" y="1051"/>
                </a:lnTo>
                <a:lnTo>
                  <a:pt x="3062" y="1053"/>
                </a:lnTo>
                <a:lnTo>
                  <a:pt x="3066" y="1055"/>
                </a:lnTo>
                <a:lnTo>
                  <a:pt x="3069" y="1057"/>
                </a:lnTo>
                <a:lnTo>
                  <a:pt x="3073" y="1058"/>
                </a:lnTo>
                <a:lnTo>
                  <a:pt x="3076" y="1058"/>
                </a:lnTo>
                <a:lnTo>
                  <a:pt x="3078" y="1060"/>
                </a:lnTo>
                <a:lnTo>
                  <a:pt x="3081" y="1060"/>
                </a:lnTo>
                <a:lnTo>
                  <a:pt x="3081" y="1064"/>
                </a:lnTo>
                <a:lnTo>
                  <a:pt x="3083" y="1067"/>
                </a:lnTo>
                <a:lnTo>
                  <a:pt x="3085" y="1071"/>
                </a:lnTo>
                <a:lnTo>
                  <a:pt x="3085" y="1074"/>
                </a:lnTo>
                <a:lnTo>
                  <a:pt x="3087" y="1078"/>
                </a:lnTo>
                <a:lnTo>
                  <a:pt x="3088" y="1081"/>
                </a:lnTo>
                <a:lnTo>
                  <a:pt x="3090" y="1085"/>
                </a:lnTo>
                <a:lnTo>
                  <a:pt x="3090" y="1088"/>
                </a:lnTo>
                <a:lnTo>
                  <a:pt x="3096" y="1088"/>
                </a:lnTo>
                <a:lnTo>
                  <a:pt x="3101" y="1087"/>
                </a:lnTo>
                <a:lnTo>
                  <a:pt x="3106" y="1085"/>
                </a:lnTo>
                <a:lnTo>
                  <a:pt x="3111" y="1083"/>
                </a:lnTo>
                <a:lnTo>
                  <a:pt x="3115" y="1080"/>
                </a:lnTo>
                <a:lnTo>
                  <a:pt x="3119" y="1076"/>
                </a:lnTo>
                <a:lnTo>
                  <a:pt x="3122" y="1074"/>
                </a:lnTo>
                <a:lnTo>
                  <a:pt x="3126" y="1071"/>
                </a:lnTo>
                <a:lnTo>
                  <a:pt x="3136" y="1071"/>
                </a:lnTo>
                <a:lnTo>
                  <a:pt x="3150" y="1074"/>
                </a:lnTo>
                <a:lnTo>
                  <a:pt x="3166" y="1078"/>
                </a:lnTo>
                <a:lnTo>
                  <a:pt x="3182" y="1083"/>
                </a:lnTo>
                <a:lnTo>
                  <a:pt x="3198" y="1092"/>
                </a:lnTo>
                <a:lnTo>
                  <a:pt x="3209" y="1101"/>
                </a:lnTo>
                <a:lnTo>
                  <a:pt x="3214" y="1106"/>
                </a:lnTo>
                <a:lnTo>
                  <a:pt x="3217" y="1111"/>
                </a:lnTo>
                <a:lnTo>
                  <a:pt x="3219" y="1118"/>
                </a:lnTo>
                <a:lnTo>
                  <a:pt x="3221" y="1126"/>
                </a:lnTo>
                <a:lnTo>
                  <a:pt x="3233" y="1129"/>
                </a:lnTo>
                <a:lnTo>
                  <a:pt x="3246" y="1134"/>
                </a:lnTo>
                <a:lnTo>
                  <a:pt x="3258" y="1143"/>
                </a:lnTo>
                <a:lnTo>
                  <a:pt x="3269" y="1152"/>
                </a:lnTo>
                <a:lnTo>
                  <a:pt x="3277" y="1164"/>
                </a:lnTo>
                <a:lnTo>
                  <a:pt x="3285" y="1177"/>
                </a:lnTo>
                <a:lnTo>
                  <a:pt x="3288" y="1191"/>
                </a:lnTo>
                <a:lnTo>
                  <a:pt x="3290" y="1209"/>
                </a:lnTo>
                <a:lnTo>
                  <a:pt x="3281" y="1203"/>
                </a:lnTo>
                <a:lnTo>
                  <a:pt x="3270" y="1198"/>
                </a:lnTo>
                <a:lnTo>
                  <a:pt x="3262" y="1191"/>
                </a:lnTo>
                <a:lnTo>
                  <a:pt x="3253" y="1184"/>
                </a:lnTo>
                <a:lnTo>
                  <a:pt x="3244" y="1177"/>
                </a:lnTo>
                <a:lnTo>
                  <a:pt x="3235" y="1168"/>
                </a:lnTo>
                <a:lnTo>
                  <a:pt x="3228" y="1159"/>
                </a:lnTo>
                <a:lnTo>
                  <a:pt x="3221" y="1152"/>
                </a:lnTo>
                <a:lnTo>
                  <a:pt x="3217" y="1154"/>
                </a:lnTo>
                <a:lnTo>
                  <a:pt x="3212" y="1156"/>
                </a:lnTo>
                <a:lnTo>
                  <a:pt x="3209" y="1159"/>
                </a:lnTo>
                <a:lnTo>
                  <a:pt x="3205" y="1163"/>
                </a:lnTo>
                <a:lnTo>
                  <a:pt x="3202" y="1166"/>
                </a:lnTo>
                <a:lnTo>
                  <a:pt x="3198" y="1168"/>
                </a:lnTo>
                <a:lnTo>
                  <a:pt x="3196" y="1170"/>
                </a:lnTo>
                <a:lnTo>
                  <a:pt x="3194" y="1171"/>
                </a:lnTo>
                <a:lnTo>
                  <a:pt x="3189" y="1171"/>
                </a:lnTo>
                <a:lnTo>
                  <a:pt x="3184" y="1170"/>
                </a:lnTo>
                <a:lnTo>
                  <a:pt x="3179" y="1168"/>
                </a:lnTo>
                <a:lnTo>
                  <a:pt x="3173" y="1166"/>
                </a:lnTo>
                <a:lnTo>
                  <a:pt x="3168" y="1164"/>
                </a:lnTo>
                <a:lnTo>
                  <a:pt x="3163" y="1163"/>
                </a:lnTo>
                <a:lnTo>
                  <a:pt x="3157" y="1163"/>
                </a:lnTo>
                <a:lnTo>
                  <a:pt x="3150" y="1163"/>
                </a:lnTo>
                <a:lnTo>
                  <a:pt x="3150" y="1159"/>
                </a:lnTo>
                <a:lnTo>
                  <a:pt x="3149" y="1156"/>
                </a:lnTo>
                <a:lnTo>
                  <a:pt x="3147" y="1152"/>
                </a:lnTo>
                <a:lnTo>
                  <a:pt x="3145" y="1148"/>
                </a:lnTo>
                <a:lnTo>
                  <a:pt x="3143" y="1147"/>
                </a:lnTo>
                <a:lnTo>
                  <a:pt x="3140" y="1145"/>
                </a:lnTo>
                <a:lnTo>
                  <a:pt x="3136" y="1145"/>
                </a:lnTo>
                <a:lnTo>
                  <a:pt x="3134" y="1143"/>
                </a:lnTo>
                <a:lnTo>
                  <a:pt x="3134" y="1140"/>
                </a:lnTo>
                <a:lnTo>
                  <a:pt x="3134" y="1136"/>
                </a:lnTo>
                <a:lnTo>
                  <a:pt x="3133" y="1133"/>
                </a:lnTo>
                <a:lnTo>
                  <a:pt x="3133" y="1129"/>
                </a:lnTo>
                <a:lnTo>
                  <a:pt x="3133" y="1126"/>
                </a:lnTo>
                <a:lnTo>
                  <a:pt x="3131" y="1122"/>
                </a:lnTo>
                <a:lnTo>
                  <a:pt x="3127" y="1118"/>
                </a:lnTo>
                <a:lnTo>
                  <a:pt x="3126" y="1115"/>
                </a:lnTo>
                <a:lnTo>
                  <a:pt x="3090" y="1115"/>
                </a:lnTo>
                <a:lnTo>
                  <a:pt x="3090" y="1106"/>
                </a:lnTo>
                <a:lnTo>
                  <a:pt x="3088" y="1101"/>
                </a:lnTo>
                <a:lnTo>
                  <a:pt x="3087" y="1097"/>
                </a:lnTo>
                <a:lnTo>
                  <a:pt x="3085" y="1095"/>
                </a:lnTo>
                <a:lnTo>
                  <a:pt x="3083" y="1097"/>
                </a:lnTo>
                <a:lnTo>
                  <a:pt x="3081" y="1097"/>
                </a:lnTo>
                <a:close/>
                <a:moveTo>
                  <a:pt x="3186" y="1191"/>
                </a:moveTo>
                <a:lnTo>
                  <a:pt x="3182" y="1200"/>
                </a:lnTo>
                <a:lnTo>
                  <a:pt x="3179" y="1207"/>
                </a:lnTo>
                <a:lnTo>
                  <a:pt x="3175" y="1212"/>
                </a:lnTo>
                <a:lnTo>
                  <a:pt x="3170" y="1217"/>
                </a:lnTo>
                <a:lnTo>
                  <a:pt x="3168" y="1221"/>
                </a:lnTo>
                <a:lnTo>
                  <a:pt x="3166" y="1224"/>
                </a:lnTo>
                <a:lnTo>
                  <a:pt x="3166" y="1230"/>
                </a:lnTo>
                <a:lnTo>
                  <a:pt x="3168" y="1237"/>
                </a:lnTo>
                <a:lnTo>
                  <a:pt x="3164" y="1240"/>
                </a:lnTo>
                <a:lnTo>
                  <a:pt x="3161" y="1244"/>
                </a:lnTo>
                <a:lnTo>
                  <a:pt x="3156" y="1249"/>
                </a:lnTo>
                <a:lnTo>
                  <a:pt x="3152" y="1256"/>
                </a:lnTo>
                <a:lnTo>
                  <a:pt x="3149" y="1262"/>
                </a:lnTo>
                <a:lnTo>
                  <a:pt x="3145" y="1269"/>
                </a:lnTo>
                <a:lnTo>
                  <a:pt x="3143" y="1276"/>
                </a:lnTo>
                <a:lnTo>
                  <a:pt x="3141" y="1283"/>
                </a:lnTo>
                <a:lnTo>
                  <a:pt x="3108" y="1283"/>
                </a:lnTo>
                <a:lnTo>
                  <a:pt x="3103" y="1279"/>
                </a:lnTo>
                <a:lnTo>
                  <a:pt x="3097" y="1274"/>
                </a:lnTo>
                <a:lnTo>
                  <a:pt x="3092" y="1269"/>
                </a:lnTo>
                <a:lnTo>
                  <a:pt x="3085" y="1263"/>
                </a:lnTo>
                <a:lnTo>
                  <a:pt x="3080" y="1258"/>
                </a:lnTo>
                <a:lnTo>
                  <a:pt x="3073" y="1255"/>
                </a:lnTo>
                <a:lnTo>
                  <a:pt x="3067" y="1249"/>
                </a:lnTo>
                <a:lnTo>
                  <a:pt x="3064" y="1246"/>
                </a:lnTo>
                <a:lnTo>
                  <a:pt x="3081" y="1246"/>
                </a:lnTo>
                <a:lnTo>
                  <a:pt x="3080" y="1239"/>
                </a:lnTo>
                <a:lnTo>
                  <a:pt x="3080" y="1233"/>
                </a:lnTo>
                <a:lnTo>
                  <a:pt x="3081" y="1228"/>
                </a:lnTo>
                <a:lnTo>
                  <a:pt x="3083" y="1223"/>
                </a:lnTo>
                <a:lnTo>
                  <a:pt x="3087" y="1219"/>
                </a:lnTo>
                <a:lnTo>
                  <a:pt x="3090" y="1216"/>
                </a:lnTo>
                <a:lnTo>
                  <a:pt x="3096" y="1212"/>
                </a:lnTo>
                <a:lnTo>
                  <a:pt x="3099" y="1209"/>
                </a:lnTo>
                <a:lnTo>
                  <a:pt x="3094" y="1207"/>
                </a:lnTo>
                <a:lnTo>
                  <a:pt x="3090" y="1205"/>
                </a:lnTo>
                <a:lnTo>
                  <a:pt x="3083" y="1202"/>
                </a:lnTo>
                <a:lnTo>
                  <a:pt x="3076" y="1198"/>
                </a:lnTo>
                <a:lnTo>
                  <a:pt x="3071" y="1194"/>
                </a:lnTo>
                <a:lnTo>
                  <a:pt x="3064" y="1189"/>
                </a:lnTo>
                <a:lnTo>
                  <a:pt x="3058" y="1184"/>
                </a:lnTo>
                <a:lnTo>
                  <a:pt x="3055" y="1180"/>
                </a:lnTo>
                <a:lnTo>
                  <a:pt x="3050" y="1186"/>
                </a:lnTo>
                <a:lnTo>
                  <a:pt x="3043" y="1194"/>
                </a:lnTo>
                <a:lnTo>
                  <a:pt x="3037" y="1205"/>
                </a:lnTo>
                <a:lnTo>
                  <a:pt x="3032" y="1216"/>
                </a:lnTo>
                <a:lnTo>
                  <a:pt x="3027" y="1228"/>
                </a:lnTo>
                <a:lnTo>
                  <a:pt x="3020" y="1237"/>
                </a:lnTo>
                <a:lnTo>
                  <a:pt x="3016" y="1240"/>
                </a:lnTo>
                <a:lnTo>
                  <a:pt x="3013" y="1242"/>
                </a:lnTo>
                <a:lnTo>
                  <a:pt x="3007" y="1244"/>
                </a:lnTo>
                <a:lnTo>
                  <a:pt x="3004" y="1246"/>
                </a:lnTo>
                <a:lnTo>
                  <a:pt x="2986" y="1246"/>
                </a:lnTo>
                <a:lnTo>
                  <a:pt x="2968" y="1228"/>
                </a:lnTo>
                <a:lnTo>
                  <a:pt x="2951" y="1228"/>
                </a:lnTo>
                <a:lnTo>
                  <a:pt x="2947" y="1230"/>
                </a:lnTo>
                <a:lnTo>
                  <a:pt x="2942" y="1235"/>
                </a:lnTo>
                <a:lnTo>
                  <a:pt x="2935" y="1242"/>
                </a:lnTo>
                <a:lnTo>
                  <a:pt x="2930" y="1251"/>
                </a:lnTo>
                <a:lnTo>
                  <a:pt x="2922" y="1258"/>
                </a:lnTo>
                <a:lnTo>
                  <a:pt x="2917" y="1267"/>
                </a:lnTo>
                <a:lnTo>
                  <a:pt x="2912" y="1272"/>
                </a:lnTo>
                <a:lnTo>
                  <a:pt x="2908" y="1274"/>
                </a:lnTo>
                <a:lnTo>
                  <a:pt x="2900" y="1263"/>
                </a:lnTo>
                <a:lnTo>
                  <a:pt x="2894" y="1265"/>
                </a:lnTo>
                <a:lnTo>
                  <a:pt x="2889" y="1270"/>
                </a:lnTo>
                <a:lnTo>
                  <a:pt x="2884" y="1276"/>
                </a:lnTo>
                <a:lnTo>
                  <a:pt x="2878" y="1283"/>
                </a:lnTo>
                <a:lnTo>
                  <a:pt x="2873" y="1290"/>
                </a:lnTo>
                <a:lnTo>
                  <a:pt x="2868" y="1295"/>
                </a:lnTo>
                <a:lnTo>
                  <a:pt x="2864" y="1299"/>
                </a:lnTo>
                <a:lnTo>
                  <a:pt x="2864" y="1300"/>
                </a:lnTo>
                <a:lnTo>
                  <a:pt x="2861" y="1300"/>
                </a:lnTo>
                <a:lnTo>
                  <a:pt x="2857" y="1300"/>
                </a:lnTo>
                <a:lnTo>
                  <a:pt x="2854" y="1299"/>
                </a:lnTo>
                <a:lnTo>
                  <a:pt x="2850" y="1297"/>
                </a:lnTo>
                <a:lnTo>
                  <a:pt x="2847" y="1295"/>
                </a:lnTo>
                <a:lnTo>
                  <a:pt x="2845" y="1293"/>
                </a:lnTo>
                <a:lnTo>
                  <a:pt x="2841" y="1293"/>
                </a:lnTo>
                <a:lnTo>
                  <a:pt x="2838" y="1292"/>
                </a:lnTo>
                <a:lnTo>
                  <a:pt x="2785" y="1339"/>
                </a:lnTo>
                <a:lnTo>
                  <a:pt x="2781" y="1338"/>
                </a:lnTo>
                <a:lnTo>
                  <a:pt x="2778" y="1338"/>
                </a:lnTo>
                <a:lnTo>
                  <a:pt x="2772" y="1336"/>
                </a:lnTo>
                <a:lnTo>
                  <a:pt x="2767" y="1334"/>
                </a:lnTo>
                <a:lnTo>
                  <a:pt x="2764" y="1332"/>
                </a:lnTo>
                <a:lnTo>
                  <a:pt x="2758" y="1331"/>
                </a:lnTo>
                <a:lnTo>
                  <a:pt x="2755" y="1331"/>
                </a:lnTo>
                <a:lnTo>
                  <a:pt x="2749" y="1329"/>
                </a:lnTo>
                <a:lnTo>
                  <a:pt x="2748" y="1332"/>
                </a:lnTo>
                <a:lnTo>
                  <a:pt x="2744" y="1334"/>
                </a:lnTo>
                <a:lnTo>
                  <a:pt x="2741" y="1336"/>
                </a:lnTo>
                <a:lnTo>
                  <a:pt x="2737" y="1338"/>
                </a:lnTo>
                <a:lnTo>
                  <a:pt x="2734" y="1338"/>
                </a:lnTo>
                <a:lnTo>
                  <a:pt x="2730" y="1339"/>
                </a:lnTo>
                <a:lnTo>
                  <a:pt x="2728" y="1339"/>
                </a:lnTo>
                <a:lnTo>
                  <a:pt x="2725" y="1339"/>
                </a:lnTo>
                <a:lnTo>
                  <a:pt x="2725" y="1346"/>
                </a:lnTo>
                <a:lnTo>
                  <a:pt x="2726" y="1353"/>
                </a:lnTo>
                <a:lnTo>
                  <a:pt x="2726" y="1359"/>
                </a:lnTo>
                <a:lnTo>
                  <a:pt x="2728" y="1366"/>
                </a:lnTo>
                <a:lnTo>
                  <a:pt x="2730" y="1371"/>
                </a:lnTo>
                <a:lnTo>
                  <a:pt x="2732" y="1376"/>
                </a:lnTo>
                <a:lnTo>
                  <a:pt x="2732" y="1382"/>
                </a:lnTo>
                <a:lnTo>
                  <a:pt x="2732" y="1385"/>
                </a:lnTo>
                <a:lnTo>
                  <a:pt x="2716" y="1405"/>
                </a:lnTo>
                <a:lnTo>
                  <a:pt x="2716" y="1410"/>
                </a:lnTo>
                <a:lnTo>
                  <a:pt x="2718" y="1417"/>
                </a:lnTo>
                <a:lnTo>
                  <a:pt x="2718" y="1424"/>
                </a:lnTo>
                <a:lnTo>
                  <a:pt x="2719" y="1431"/>
                </a:lnTo>
                <a:lnTo>
                  <a:pt x="2721" y="1437"/>
                </a:lnTo>
                <a:lnTo>
                  <a:pt x="2723" y="1442"/>
                </a:lnTo>
                <a:lnTo>
                  <a:pt x="2725" y="1447"/>
                </a:lnTo>
                <a:lnTo>
                  <a:pt x="2725" y="1451"/>
                </a:lnTo>
                <a:lnTo>
                  <a:pt x="2721" y="1458"/>
                </a:lnTo>
                <a:lnTo>
                  <a:pt x="2718" y="1467"/>
                </a:lnTo>
                <a:lnTo>
                  <a:pt x="2716" y="1474"/>
                </a:lnTo>
                <a:lnTo>
                  <a:pt x="2712" y="1482"/>
                </a:lnTo>
                <a:lnTo>
                  <a:pt x="2711" y="1491"/>
                </a:lnTo>
                <a:lnTo>
                  <a:pt x="2709" y="1500"/>
                </a:lnTo>
                <a:lnTo>
                  <a:pt x="2707" y="1509"/>
                </a:lnTo>
                <a:lnTo>
                  <a:pt x="2707" y="1516"/>
                </a:lnTo>
                <a:lnTo>
                  <a:pt x="2728" y="1514"/>
                </a:lnTo>
                <a:lnTo>
                  <a:pt x="2755" y="1513"/>
                </a:lnTo>
                <a:lnTo>
                  <a:pt x="2781" y="1507"/>
                </a:lnTo>
                <a:lnTo>
                  <a:pt x="2809" y="1502"/>
                </a:lnTo>
                <a:lnTo>
                  <a:pt x="2836" y="1493"/>
                </a:lnTo>
                <a:lnTo>
                  <a:pt x="2861" y="1484"/>
                </a:lnTo>
                <a:lnTo>
                  <a:pt x="2873" y="1479"/>
                </a:lnTo>
                <a:lnTo>
                  <a:pt x="2882" y="1472"/>
                </a:lnTo>
                <a:lnTo>
                  <a:pt x="2891" y="1467"/>
                </a:lnTo>
                <a:lnTo>
                  <a:pt x="2900" y="1460"/>
                </a:lnTo>
                <a:lnTo>
                  <a:pt x="2933" y="1460"/>
                </a:lnTo>
                <a:lnTo>
                  <a:pt x="2951" y="1477"/>
                </a:lnTo>
                <a:lnTo>
                  <a:pt x="2947" y="1481"/>
                </a:lnTo>
                <a:lnTo>
                  <a:pt x="2944" y="1484"/>
                </a:lnTo>
                <a:lnTo>
                  <a:pt x="2942" y="1490"/>
                </a:lnTo>
                <a:lnTo>
                  <a:pt x="2938" y="1493"/>
                </a:lnTo>
                <a:lnTo>
                  <a:pt x="2937" y="1498"/>
                </a:lnTo>
                <a:lnTo>
                  <a:pt x="2935" y="1504"/>
                </a:lnTo>
                <a:lnTo>
                  <a:pt x="2933" y="1509"/>
                </a:lnTo>
                <a:lnTo>
                  <a:pt x="2933" y="1516"/>
                </a:lnTo>
                <a:lnTo>
                  <a:pt x="2942" y="1511"/>
                </a:lnTo>
                <a:lnTo>
                  <a:pt x="2952" y="1504"/>
                </a:lnTo>
                <a:lnTo>
                  <a:pt x="2967" y="1497"/>
                </a:lnTo>
                <a:lnTo>
                  <a:pt x="2981" y="1490"/>
                </a:lnTo>
                <a:lnTo>
                  <a:pt x="2997" y="1484"/>
                </a:lnTo>
                <a:lnTo>
                  <a:pt x="3009" y="1479"/>
                </a:lnTo>
                <a:lnTo>
                  <a:pt x="3021" y="1477"/>
                </a:lnTo>
                <a:lnTo>
                  <a:pt x="3028" y="1477"/>
                </a:lnTo>
                <a:lnTo>
                  <a:pt x="3023" y="1482"/>
                </a:lnTo>
                <a:lnTo>
                  <a:pt x="3016" y="1488"/>
                </a:lnTo>
                <a:lnTo>
                  <a:pt x="3007" y="1493"/>
                </a:lnTo>
                <a:lnTo>
                  <a:pt x="3000" y="1500"/>
                </a:lnTo>
                <a:lnTo>
                  <a:pt x="2993" y="1505"/>
                </a:lnTo>
                <a:lnTo>
                  <a:pt x="2991" y="1511"/>
                </a:lnTo>
                <a:lnTo>
                  <a:pt x="2991" y="1513"/>
                </a:lnTo>
                <a:lnTo>
                  <a:pt x="2993" y="1514"/>
                </a:lnTo>
                <a:lnTo>
                  <a:pt x="2998" y="1516"/>
                </a:lnTo>
                <a:lnTo>
                  <a:pt x="3004" y="1516"/>
                </a:lnTo>
                <a:lnTo>
                  <a:pt x="2997" y="1516"/>
                </a:lnTo>
                <a:lnTo>
                  <a:pt x="2993" y="1520"/>
                </a:lnTo>
                <a:lnTo>
                  <a:pt x="2990" y="1525"/>
                </a:lnTo>
                <a:lnTo>
                  <a:pt x="2990" y="1532"/>
                </a:lnTo>
                <a:lnTo>
                  <a:pt x="2988" y="1539"/>
                </a:lnTo>
                <a:lnTo>
                  <a:pt x="2990" y="1546"/>
                </a:lnTo>
                <a:lnTo>
                  <a:pt x="2991" y="1555"/>
                </a:lnTo>
                <a:lnTo>
                  <a:pt x="2995" y="1562"/>
                </a:lnTo>
                <a:lnTo>
                  <a:pt x="3055" y="1534"/>
                </a:lnTo>
                <a:lnTo>
                  <a:pt x="3081" y="1562"/>
                </a:lnTo>
                <a:lnTo>
                  <a:pt x="3254" y="1385"/>
                </a:lnTo>
                <a:lnTo>
                  <a:pt x="3254" y="1375"/>
                </a:lnTo>
                <a:lnTo>
                  <a:pt x="3253" y="1366"/>
                </a:lnTo>
                <a:lnTo>
                  <a:pt x="3251" y="1359"/>
                </a:lnTo>
                <a:lnTo>
                  <a:pt x="3247" y="1352"/>
                </a:lnTo>
                <a:lnTo>
                  <a:pt x="3244" y="1346"/>
                </a:lnTo>
                <a:lnTo>
                  <a:pt x="3240" y="1343"/>
                </a:lnTo>
                <a:lnTo>
                  <a:pt x="3235" y="1339"/>
                </a:lnTo>
                <a:lnTo>
                  <a:pt x="3228" y="1339"/>
                </a:lnTo>
                <a:lnTo>
                  <a:pt x="3228" y="1300"/>
                </a:lnTo>
                <a:lnTo>
                  <a:pt x="3226" y="1300"/>
                </a:lnTo>
                <a:lnTo>
                  <a:pt x="3223" y="1300"/>
                </a:lnTo>
                <a:lnTo>
                  <a:pt x="3219" y="1299"/>
                </a:lnTo>
                <a:lnTo>
                  <a:pt x="3216" y="1297"/>
                </a:lnTo>
                <a:lnTo>
                  <a:pt x="3212" y="1295"/>
                </a:lnTo>
                <a:lnTo>
                  <a:pt x="3209" y="1293"/>
                </a:lnTo>
                <a:lnTo>
                  <a:pt x="3205" y="1293"/>
                </a:lnTo>
                <a:lnTo>
                  <a:pt x="3202" y="1292"/>
                </a:lnTo>
                <a:lnTo>
                  <a:pt x="3203" y="1288"/>
                </a:lnTo>
                <a:lnTo>
                  <a:pt x="3203" y="1285"/>
                </a:lnTo>
                <a:lnTo>
                  <a:pt x="3205" y="1281"/>
                </a:lnTo>
                <a:lnTo>
                  <a:pt x="3207" y="1278"/>
                </a:lnTo>
                <a:lnTo>
                  <a:pt x="3209" y="1274"/>
                </a:lnTo>
                <a:lnTo>
                  <a:pt x="3210" y="1270"/>
                </a:lnTo>
                <a:lnTo>
                  <a:pt x="3210" y="1267"/>
                </a:lnTo>
                <a:lnTo>
                  <a:pt x="3210" y="1263"/>
                </a:lnTo>
                <a:lnTo>
                  <a:pt x="3210" y="1246"/>
                </a:lnTo>
                <a:lnTo>
                  <a:pt x="3209" y="1246"/>
                </a:lnTo>
                <a:lnTo>
                  <a:pt x="3205" y="1244"/>
                </a:lnTo>
                <a:lnTo>
                  <a:pt x="3202" y="1242"/>
                </a:lnTo>
                <a:lnTo>
                  <a:pt x="3198" y="1240"/>
                </a:lnTo>
                <a:lnTo>
                  <a:pt x="3194" y="1239"/>
                </a:lnTo>
                <a:lnTo>
                  <a:pt x="3193" y="1239"/>
                </a:lnTo>
                <a:lnTo>
                  <a:pt x="3189" y="1237"/>
                </a:lnTo>
                <a:lnTo>
                  <a:pt x="3186" y="1237"/>
                </a:lnTo>
                <a:lnTo>
                  <a:pt x="3186" y="1230"/>
                </a:lnTo>
                <a:lnTo>
                  <a:pt x="3187" y="1224"/>
                </a:lnTo>
                <a:lnTo>
                  <a:pt x="3187" y="1219"/>
                </a:lnTo>
                <a:lnTo>
                  <a:pt x="3189" y="1214"/>
                </a:lnTo>
                <a:lnTo>
                  <a:pt x="3189" y="1209"/>
                </a:lnTo>
                <a:lnTo>
                  <a:pt x="3189" y="1203"/>
                </a:lnTo>
                <a:lnTo>
                  <a:pt x="3187" y="1196"/>
                </a:lnTo>
                <a:lnTo>
                  <a:pt x="3186" y="1191"/>
                </a:lnTo>
                <a:close/>
                <a:moveTo>
                  <a:pt x="3203" y="1636"/>
                </a:moveTo>
                <a:lnTo>
                  <a:pt x="3246" y="1636"/>
                </a:lnTo>
                <a:lnTo>
                  <a:pt x="3263" y="1619"/>
                </a:lnTo>
                <a:lnTo>
                  <a:pt x="3279" y="1617"/>
                </a:lnTo>
                <a:lnTo>
                  <a:pt x="3293" y="1613"/>
                </a:lnTo>
                <a:lnTo>
                  <a:pt x="3306" y="1608"/>
                </a:lnTo>
                <a:lnTo>
                  <a:pt x="3318" y="1601"/>
                </a:lnTo>
                <a:lnTo>
                  <a:pt x="3329" y="1592"/>
                </a:lnTo>
                <a:lnTo>
                  <a:pt x="3339" y="1583"/>
                </a:lnTo>
                <a:lnTo>
                  <a:pt x="3350" y="1573"/>
                </a:lnTo>
                <a:lnTo>
                  <a:pt x="3359" y="1562"/>
                </a:lnTo>
                <a:lnTo>
                  <a:pt x="3341" y="1544"/>
                </a:lnTo>
                <a:lnTo>
                  <a:pt x="3307" y="1581"/>
                </a:lnTo>
                <a:lnTo>
                  <a:pt x="3272" y="1581"/>
                </a:lnTo>
                <a:lnTo>
                  <a:pt x="3265" y="1589"/>
                </a:lnTo>
                <a:lnTo>
                  <a:pt x="3256" y="1596"/>
                </a:lnTo>
                <a:lnTo>
                  <a:pt x="3247" y="1603"/>
                </a:lnTo>
                <a:lnTo>
                  <a:pt x="3237" y="1610"/>
                </a:lnTo>
                <a:lnTo>
                  <a:pt x="3228" y="1617"/>
                </a:lnTo>
                <a:lnTo>
                  <a:pt x="3219" y="1624"/>
                </a:lnTo>
                <a:lnTo>
                  <a:pt x="3210" y="1629"/>
                </a:lnTo>
                <a:lnTo>
                  <a:pt x="3203" y="1636"/>
                </a:lnTo>
                <a:close/>
                <a:moveTo>
                  <a:pt x="3376" y="1581"/>
                </a:moveTo>
                <a:lnTo>
                  <a:pt x="3383" y="1576"/>
                </a:lnTo>
                <a:lnTo>
                  <a:pt x="3390" y="1571"/>
                </a:lnTo>
                <a:lnTo>
                  <a:pt x="3399" y="1564"/>
                </a:lnTo>
                <a:lnTo>
                  <a:pt x="3406" y="1558"/>
                </a:lnTo>
                <a:lnTo>
                  <a:pt x="3413" y="1551"/>
                </a:lnTo>
                <a:lnTo>
                  <a:pt x="3421" y="1544"/>
                </a:lnTo>
                <a:lnTo>
                  <a:pt x="3426" y="1539"/>
                </a:lnTo>
                <a:lnTo>
                  <a:pt x="3429" y="1534"/>
                </a:lnTo>
                <a:lnTo>
                  <a:pt x="3433" y="1536"/>
                </a:lnTo>
                <a:lnTo>
                  <a:pt x="3436" y="1536"/>
                </a:lnTo>
                <a:lnTo>
                  <a:pt x="3440" y="1537"/>
                </a:lnTo>
                <a:lnTo>
                  <a:pt x="3442" y="1539"/>
                </a:lnTo>
                <a:lnTo>
                  <a:pt x="3445" y="1541"/>
                </a:lnTo>
                <a:lnTo>
                  <a:pt x="3449" y="1543"/>
                </a:lnTo>
                <a:lnTo>
                  <a:pt x="3452" y="1544"/>
                </a:lnTo>
                <a:lnTo>
                  <a:pt x="3456" y="1544"/>
                </a:lnTo>
                <a:lnTo>
                  <a:pt x="3459" y="1541"/>
                </a:lnTo>
                <a:lnTo>
                  <a:pt x="3463" y="1539"/>
                </a:lnTo>
                <a:lnTo>
                  <a:pt x="3465" y="1537"/>
                </a:lnTo>
                <a:lnTo>
                  <a:pt x="3468" y="1536"/>
                </a:lnTo>
                <a:lnTo>
                  <a:pt x="3472" y="1536"/>
                </a:lnTo>
                <a:lnTo>
                  <a:pt x="3475" y="1536"/>
                </a:lnTo>
                <a:lnTo>
                  <a:pt x="3479" y="1534"/>
                </a:lnTo>
                <a:lnTo>
                  <a:pt x="3482" y="1534"/>
                </a:lnTo>
                <a:lnTo>
                  <a:pt x="3472" y="1525"/>
                </a:lnTo>
                <a:lnTo>
                  <a:pt x="3465" y="1518"/>
                </a:lnTo>
                <a:lnTo>
                  <a:pt x="3456" y="1513"/>
                </a:lnTo>
                <a:lnTo>
                  <a:pt x="3449" y="1507"/>
                </a:lnTo>
                <a:lnTo>
                  <a:pt x="3443" y="1502"/>
                </a:lnTo>
                <a:lnTo>
                  <a:pt x="3438" y="1495"/>
                </a:lnTo>
                <a:lnTo>
                  <a:pt x="3433" y="1488"/>
                </a:lnTo>
                <a:lnTo>
                  <a:pt x="3429" y="1479"/>
                </a:lnTo>
                <a:lnTo>
                  <a:pt x="3428" y="1490"/>
                </a:lnTo>
                <a:lnTo>
                  <a:pt x="3424" y="1498"/>
                </a:lnTo>
                <a:lnTo>
                  <a:pt x="3417" y="1505"/>
                </a:lnTo>
                <a:lnTo>
                  <a:pt x="3410" y="1514"/>
                </a:lnTo>
                <a:lnTo>
                  <a:pt x="3401" y="1520"/>
                </a:lnTo>
                <a:lnTo>
                  <a:pt x="3392" y="1525"/>
                </a:lnTo>
                <a:lnTo>
                  <a:pt x="3385" y="1530"/>
                </a:lnTo>
                <a:lnTo>
                  <a:pt x="3376" y="1534"/>
                </a:lnTo>
                <a:lnTo>
                  <a:pt x="3376" y="1581"/>
                </a:lnTo>
                <a:close/>
                <a:moveTo>
                  <a:pt x="851" y="297"/>
                </a:moveTo>
                <a:lnTo>
                  <a:pt x="847" y="297"/>
                </a:lnTo>
                <a:lnTo>
                  <a:pt x="842" y="295"/>
                </a:lnTo>
                <a:lnTo>
                  <a:pt x="837" y="291"/>
                </a:lnTo>
                <a:lnTo>
                  <a:pt x="830" y="288"/>
                </a:lnTo>
                <a:lnTo>
                  <a:pt x="824" y="284"/>
                </a:lnTo>
                <a:lnTo>
                  <a:pt x="817" y="283"/>
                </a:lnTo>
                <a:lnTo>
                  <a:pt x="812" y="281"/>
                </a:lnTo>
                <a:lnTo>
                  <a:pt x="808" y="279"/>
                </a:lnTo>
                <a:lnTo>
                  <a:pt x="808" y="272"/>
                </a:lnTo>
                <a:lnTo>
                  <a:pt x="807" y="267"/>
                </a:lnTo>
                <a:lnTo>
                  <a:pt x="805" y="261"/>
                </a:lnTo>
                <a:lnTo>
                  <a:pt x="805" y="256"/>
                </a:lnTo>
                <a:lnTo>
                  <a:pt x="803" y="251"/>
                </a:lnTo>
                <a:lnTo>
                  <a:pt x="801" y="245"/>
                </a:lnTo>
                <a:lnTo>
                  <a:pt x="800" y="240"/>
                </a:lnTo>
                <a:lnTo>
                  <a:pt x="800" y="233"/>
                </a:lnTo>
                <a:lnTo>
                  <a:pt x="803" y="228"/>
                </a:lnTo>
                <a:lnTo>
                  <a:pt x="808" y="222"/>
                </a:lnTo>
                <a:lnTo>
                  <a:pt x="812" y="217"/>
                </a:lnTo>
                <a:lnTo>
                  <a:pt x="817" y="210"/>
                </a:lnTo>
                <a:lnTo>
                  <a:pt x="823" y="203"/>
                </a:lnTo>
                <a:lnTo>
                  <a:pt x="826" y="196"/>
                </a:lnTo>
                <a:lnTo>
                  <a:pt x="831" y="191"/>
                </a:lnTo>
                <a:lnTo>
                  <a:pt x="835" y="185"/>
                </a:lnTo>
                <a:lnTo>
                  <a:pt x="817" y="168"/>
                </a:lnTo>
                <a:lnTo>
                  <a:pt x="817" y="164"/>
                </a:lnTo>
                <a:lnTo>
                  <a:pt x="819" y="161"/>
                </a:lnTo>
                <a:lnTo>
                  <a:pt x="821" y="157"/>
                </a:lnTo>
                <a:lnTo>
                  <a:pt x="823" y="154"/>
                </a:lnTo>
                <a:lnTo>
                  <a:pt x="823" y="150"/>
                </a:lnTo>
                <a:lnTo>
                  <a:pt x="824" y="147"/>
                </a:lnTo>
                <a:lnTo>
                  <a:pt x="826" y="143"/>
                </a:lnTo>
                <a:lnTo>
                  <a:pt x="826" y="139"/>
                </a:lnTo>
                <a:lnTo>
                  <a:pt x="782" y="93"/>
                </a:lnTo>
                <a:lnTo>
                  <a:pt x="777" y="93"/>
                </a:lnTo>
                <a:lnTo>
                  <a:pt x="770" y="92"/>
                </a:lnTo>
                <a:lnTo>
                  <a:pt x="763" y="90"/>
                </a:lnTo>
                <a:lnTo>
                  <a:pt x="757" y="88"/>
                </a:lnTo>
                <a:lnTo>
                  <a:pt x="752" y="86"/>
                </a:lnTo>
                <a:lnTo>
                  <a:pt x="747" y="85"/>
                </a:lnTo>
                <a:lnTo>
                  <a:pt x="741" y="85"/>
                </a:lnTo>
                <a:lnTo>
                  <a:pt x="738" y="83"/>
                </a:lnTo>
                <a:lnTo>
                  <a:pt x="748" y="74"/>
                </a:lnTo>
                <a:lnTo>
                  <a:pt x="761" y="65"/>
                </a:lnTo>
                <a:lnTo>
                  <a:pt x="773" y="58"/>
                </a:lnTo>
                <a:lnTo>
                  <a:pt x="787" y="51"/>
                </a:lnTo>
                <a:lnTo>
                  <a:pt x="800" y="44"/>
                </a:lnTo>
                <a:lnTo>
                  <a:pt x="812" y="37"/>
                </a:lnTo>
                <a:lnTo>
                  <a:pt x="824" y="28"/>
                </a:lnTo>
                <a:lnTo>
                  <a:pt x="835" y="17"/>
                </a:lnTo>
                <a:lnTo>
                  <a:pt x="838" y="19"/>
                </a:lnTo>
                <a:lnTo>
                  <a:pt x="840" y="19"/>
                </a:lnTo>
                <a:lnTo>
                  <a:pt x="844" y="21"/>
                </a:lnTo>
                <a:lnTo>
                  <a:pt x="847" y="23"/>
                </a:lnTo>
                <a:lnTo>
                  <a:pt x="851" y="25"/>
                </a:lnTo>
                <a:lnTo>
                  <a:pt x="854" y="26"/>
                </a:lnTo>
                <a:lnTo>
                  <a:pt x="856" y="28"/>
                </a:lnTo>
                <a:lnTo>
                  <a:pt x="860" y="28"/>
                </a:lnTo>
                <a:lnTo>
                  <a:pt x="886" y="0"/>
                </a:lnTo>
                <a:lnTo>
                  <a:pt x="904" y="17"/>
                </a:lnTo>
                <a:lnTo>
                  <a:pt x="909" y="17"/>
                </a:lnTo>
                <a:lnTo>
                  <a:pt x="916" y="17"/>
                </a:lnTo>
                <a:lnTo>
                  <a:pt x="923" y="16"/>
                </a:lnTo>
                <a:lnTo>
                  <a:pt x="929" y="14"/>
                </a:lnTo>
                <a:lnTo>
                  <a:pt x="934" y="12"/>
                </a:lnTo>
                <a:lnTo>
                  <a:pt x="939" y="10"/>
                </a:lnTo>
                <a:lnTo>
                  <a:pt x="943" y="9"/>
                </a:lnTo>
                <a:lnTo>
                  <a:pt x="946" y="9"/>
                </a:lnTo>
                <a:lnTo>
                  <a:pt x="946" y="37"/>
                </a:lnTo>
                <a:lnTo>
                  <a:pt x="957" y="37"/>
                </a:lnTo>
                <a:lnTo>
                  <a:pt x="964" y="37"/>
                </a:lnTo>
                <a:lnTo>
                  <a:pt x="969" y="37"/>
                </a:lnTo>
                <a:lnTo>
                  <a:pt x="974" y="35"/>
                </a:lnTo>
                <a:lnTo>
                  <a:pt x="978" y="33"/>
                </a:lnTo>
                <a:lnTo>
                  <a:pt x="980" y="30"/>
                </a:lnTo>
                <a:lnTo>
                  <a:pt x="982" y="25"/>
                </a:lnTo>
                <a:lnTo>
                  <a:pt x="982" y="17"/>
                </a:lnTo>
                <a:lnTo>
                  <a:pt x="985" y="19"/>
                </a:lnTo>
                <a:lnTo>
                  <a:pt x="989" y="19"/>
                </a:lnTo>
                <a:lnTo>
                  <a:pt x="992" y="21"/>
                </a:lnTo>
                <a:lnTo>
                  <a:pt x="994" y="23"/>
                </a:lnTo>
                <a:lnTo>
                  <a:pt x="997" y="25"/>
                </a:lnTo>
                <a:lnTo>
                  <a:pt x="1001" y="26"/>
                </a:lnTo>
                <a:lnTo>
                  <a:pt x="1005" y="28"/>
                </a:lnTo>
                <a:lnTo>
                  <a:pt x="1008" y="28"/>
                </a:lnTo>
                <a:lnTo>
                  <a:pt x="1015" y="21"/>
                </a:lnTo>
                <a:lnTo>
                  <a:pt x="1024" y="16"/>
                </a:lnTo>
                <a:lnTo>
                  <a:pt x="1033" y="10"/>
                </a:lnTo>
                <a:lnTo>
                  <a:pt x="1043" y="9"/>
                </a:lnTo>
                <a:lnTo>
                  <a:pt x="1052" y="7"/>
                </a:lnTo>
                <a:lnTo>
                  <a:pt x="1063" y="5"/>
                </a:lnTo>
                <a:lnTo>
                  <a:pt x="1070" y="7"/>
                </a:lnTo>
                <a:lnTo>
                  <a:pt x="1079" y="9"/>
                </a:lnTo>
                <a:lnTo>
                  <a:pt x="1086" y="7"/>
                </a:lnTo>
                <a:lnTo>
                  <a:pt x="1095" y="3"/>
                </a:lnTo>
                <a:lnTo>
                  <a:pt x="1105" y="2"/>
                </a:lnTo>
                <a:lnTo>
                  <a:pt x="1118" y="2"/>
                </a:lnTo>
                <a:lnTo>
                  <a:pt x="1128" y="2"/>
                </a:lnTo>
                <a:lnTo>
                  <a:pt x="1139" y="0"/>
                </a:lnTo>
                <a:lnTo>
                  <a:pt x="1148" y="0"/>
                </a:lnTo>
                <a:lnTo>
                  <a:pt x="1156" y="0"/>
                </a:lnTo>
                <a:lnTo>
                  <a:pt x="1174" y="17"/>
                </a:lnTo>
                <a:lnTo>
                  <a:pt x="1121" y="17"/>
                </a:lnTo>
                <a:lnTo>
                  <a:pt x="1121" y="37"/>
                </a:lnTo>
                <a:lnTo>
                  <a:pt x="1126" y="39"/>
                </a:lnTo>
                <a:lnTo>
                  <a:pt x="1137" y="40"/>
                </a:lnTo>
                <a:lnTo>
                  <a:pt x="1148" y="39"/>
                </a:lnTo>
                <a:lnTo>
                  <a:pt x="1162" y="37"/>
                </a:lnTo>
                <a:lnTo>
                  <a:pt x="1176" y="33"/>
                </a:lnTo>
                <a:lnTo>
                  <a:pt x="1188" y="30"/>
                </a:lnTo>
                <a:lnTo>
                  <a:pt x="1201" y="28"/>
                </a:lnTo>
                <a:lnTo>
                  <a:pt x="1208" y="28"/>
                </a:lnTo>
                <a:lnTo>
                  <a:pt x="1197" y="33"/>
                </a:lnTo>
                <a:lnTo>
                  <a:pt x="1186" y="40"/>
                </a:lnTo>
                <a:lnTo>
                  <a:pt x="1176" y="51"/>
                </a:lnTo>
                <a:lnTo>
                  <a:pt x="1165" y="63"/>
                </a:lnTo>
                <a:lnTo>
                  <a:pt x="1158" y="78"/>
                </a:lnTo>
                <a:lnTo>
                  <a:pt x="1153" y="92"/>
                </a:lnTo>
                <a:lnTo>
                  <a:pt x="1153" y="99"/>
                </a:lnTo>
                <a:lnTo>
                  <a:pt x="1153" y="106"/>
                </a:lnTo>
                <a:lnTo>
                  <a:pt x="1153" y="113"/>
                </a:lnTo>
                <a:lnTo>
                  <a:pt x="1156" y="120"/>
                </a:lnTo>
                <a:lnTo>
                  <a:pt x="1139" y="139"/>
                </a:lnTo>
                <a:lnTo>
                  <a:pt x="1135" y="139"/>
                </a:lnTo>
                <a:lnTo>
                  <a:pt x="1132" y="138"/>
                </a:lnTo>
                <a:lnTo>
                  <a:pt x="1128" y="136"/>
                </a:lnTo>
                <a:lnTo>
                  <a:pt x="1126" y="134"/>
                </a:lnTo>
                <a:lnTo>
                  <a:pt x="1123" y="132"/>
                </a:lnTo>
                <a:lnTo>
                  <a:pt x="1119" y="131"/>
                </a:lnTo>
                <a:lnTo>
                  <a:pt x="1116" y="131"/>
                </a:lnTo>
                <a:lnTo>
                  <a:pt x="1112" y="131"/>
                </a:lnTo>
                <a:lnTo>
                  <a:pt x="1112" y="168"/>
                </a:lnTo>
                <a:lnTo>
                  <a:pt x="1103" y="168"/>
                </a:lnTo>
                <a:lnTo>
                  <a:pt x="1096" y="166"/>
                </a:lnTo>
                <a:lnTo>
                  <a:pt x="1089" y="166"/>
                </a:lnTo>
                <a:lnTo>
                  <a:pt x="1084" y="164"/>
                </a:lnTo>
                <a:lnTo>
                  <a:pt x="1077" y="164"/>
                </a:lnTo>
                <a:lnTo>
                  <a:pt x="1072" y="164"/>
                </a:lnTo>
                <a:lnTo>
                  <a:pt x="1066" y="164"/>
                </a:lnTo>
                <a:lnTo>
                  <a:pt x="1061" y="168"/>
                </a:lnTo>
                <a:lnTo>
                  <a:pt x="1061" y="171"/>
                </a:lnTo>
                <a:lnTo>
                  <a:pt x="1063" y="175"/>
                </a:lnTo>
                <a:lnTo>
                  <a:pt x="1066" y="177"/>
                </a:lnTo>
                <a:lnTo>
                  <a:pt x="1070" y="180"/>
                </a:lnTo>
                <a:lnTo>
                  <a:pt x="1075" y="182"/>
                </a:lnTo>
                <a:lnTo>
                  <a:pt x="1079" y="184"/>
                </a:lnTo>
                <a:lnTo>
                  <a:pt x="1082" y="185"/>
                </a:lnTo>
                <a:lnTo>
                  <a:pt x="1088" y="185"/>
                </a:lnTo>
                <a:lnTo>
                  <a:pt x="1079" y="192"/>
                </a:lnTo>
                <a:lnTo>
                  <a:pt x="1056" y="205"/>
                </a:lnTo>
                <a:lnTo>
                  <a:pt x="1024" y="219"/>
                </a:lnTo>
                <a:lnTo>
                  <a:pt x="987" y="237"/>
                </a:lnTo>
                <a:lnTo>
                  <a:pt x="950" y="253"/>
                </a:lnTo>
                <a:lnTo>
                  <a:pt x="914" y="267"/>
                </a:lnTo>
                <a:lnTo>
                  <a:pt x="884" y="276"/>
                </a:lnTo>
                <a:lnTo>
                  <a:pt x="869" y="279"/>
                </a:lnTo>
                <a:lnTo>
                  <a:pt x="869" y="283"/>
                </a:lnTo>
                <a:lnTo>
                  <a:pt x="867" y="286"/>
                </a:lnTo>
                <a:lnTo>
                  <a:pt x="865" y="290"/>
                </a:lnTo>
                <a:lnTo>
                  <a:pt x="863" y="291"/>
                </a:lnTo>
                <a:lnTo>
                  <a:pt x="861" y="293"/>
                </a:lnTo>
                <a:lnTo>
                  <a:pt x="858" y="295"/>
                </a:lnTo>
                <a:lnTo>
                  <a:pt x="854" y="297"/>
                </a:lnTo>
                <a:lnTo>
                  <a:pt x="851" y="297"/>
                </a:lnTo>
                <a:close/>
                <a:moveTo>
                  <a:pt x="1165" y="242"/>
                </a:moveTo>
                <a:lnTo>
                  <a:pt x="1155" y="238"/>
                </a:lnTo>
                <a:lnTo>
                  <a:pt x="1144" y="237"/>
                </a:lnTo>
                <a:lnTo>
                  <a:pt x="1132" y="235"/>
                </a:lnTo>
                <a:lnTo>
                  <a:pt x="1118" y="235"/>
                </a:lnTo>
                <a:lnTo>
                  <a:pt x="1105" y="235"/>
                </a:lnTo>
                <a:lnTo>
                  <a:pt x="1093" y="237"/>
                </a:lnTo>
                <a:lnTo>
                  <a:pt x="1080" y="238"/>
                </a:lnTo>
                <a:lnTo>
                  <a:pt x="1070" y="242"/>
                </a:lnTo>
                <a:lnTo>
                  <a:pt x="1088" y="260"/>
                </a:lnTo>
                <a:lnTo>
                  <a:pt x="1098" y="260"/>
                </a:lnTo>
                <a:lnTo>
                  <a:pt x="1109" y="260"/>
                </a:lnTo>
                <a:lnTo>
                  <a:pt x="1119" y="258"/>
                </a:lnTo>
                <a:lnTo>
                  <a:pt x="1130" y="258"/>
                </a:lnTo>
                <a:lnTo>
                  <a:pt x="1140" y="256"/>
                </a:lnTo>
                <a:lnTo>
                  <a:pt x="1149" y="253"/>
                </a:lnTo>
                <a:lnTo>
                  <a:pt x="1158" y="247"/>
                </a:lnTo>
                <a:lnTo>
                  <a:pt x="1165" y="242"/>
                </a:lnTo>
                <a:close/>
                <a:moveTo>
                  <a:pt x="1983" y="475"/>
                </a:moveTo>
                <a:lnTo>
                  <a:pt x="1976" y="479"/>
                </a:lnTo>
                <a:lnTo>
                  <a:pt x="1969" y="481"/>
                </a:lnTo>
                <a:lnTo>
                  <a:pt x="1963" y="484"/>
                </a:lnTo>
                <a:lnTo>
                  <a:pt x="1962" y="488"/>
                </a:lnTo>
                <a:lnTo>
                  <a:pt x="1960" y="493"/>
                </a:lnTo>
                <a:lnTo>
                  <a:pt x="1958" y="500"/>
                </a:lnTo>
                <a:lnTo>
                  <a:pt x="1958" y="509"/>
                </a:lnTo>
                <a:lnTo>
                  <a:pt x="1958" y="521"/>
                </a:lnTo>
                <a:lnTo>
                  <a:pt x="1969" y="519"/>
                </a:lnTo>
                <a:lnTo>
                  <a:pt x="1976" y="518"/>
                </a:lnTo>
                <a:lnTo>
                  <a:pt x="1981" y="512"/>
                </a:lnTo>
                <a:lnTo>
                  <a:pt x="1983" y="505"/>
                </a:lnTo>
                <a:lnTo>
                  <a:pt x="1985" y="498"/>
                </a:lnTo>
                <a:lnTo>
                  <a:pt x="1985" y="491"/>
                </a:lnTo>
                <a:lnTo>
                  <a:pt x="1983" y="482"/>
                </a:lnTo>
                <a:lnTo>
                  <a:pt x="1983" y="475"/>
                </a:lnTo>
                <a:close/>
                <a:moveTo>
                  <a:pt x="1879" y="495"/>
                </a:moveTo>
                <a:lnTo>
                  <a:pt x="1882" y="493"/>
                </a:lnTo>
                <a:lnTo>
                  <a:pt x="1886" y="493"/>
                </a:lnTo>
                <a:lnTo>
                  <a:pt x="1888" y="491"/>
                </a:lnTo>
                <a:lnTo>
                  <a:pt x="1891" y="488"/>
                </a:lnTo>
                <a:lnTo>
                  <a:pt x="1893" y="486"/>
                </a:lnTo>
                <a:lnTo>
                  <a:pt x="1895" y="482"/>
                </a:lnTo>
                <a:lnTo>
                  <a:pt x="1896" y="479"/>
                </a:lnTo>
                <a:lnTo>
                  <a:pt x="1896" y="475"/>
                </a:lnTo>
                <a:lnTo>
                  <a:pt x="1886" y="475"/>
                </a:lnTo>
                <a:lnTo>
                  <a:pt x="1875" y="475"/>
                </a:lnTo>
                <a:lnTo>
                  <a:pt x="1863" y="477"/>
                </a:lnTo>
                <a:lnTo>
                  <a:pt x="1852" y="481"/>
                </a:lnTo>
                <a:lnTo>
                  <a:pt x="1842" y="484"/>
                </a:lnTo>
                <a:lnTo>
                  <a:pt x="1835" y="491"/>
                </a:lnTo>
                <a:lnTo>
                  <a:pt x="1831" y="495"/>
                </a:lnTo>
                <a:lnTo>
                  <a:pt x="1829" y="500"/>
                </a:lnTo>
                <a:lnTo>
                  <a:pt x="1828" y="505"/>
                </a:lnTo>
                <a:lnTo>
                  <a:pt x="1828" y="512"/>
                </a:lnTo>
                <a:lnTo>
                  <a:pt x="1833" y="512"/>
                </a:lnTo>
                <a:lnTo>
                  <a:pt x="1840" y="516"/>
                </a:lnTo>
                <a:lnTo>
                  <a:pt x="1847" y="518"/>
                </a:lnTo>
                <a:lnTo>
                  <a:pt x="1852" y="523"/>
                </a:lnTo>
                <a:lnTo>
                  <a:pt x="1858" y="526"/>
                </a:lnTo>
                <a:lnTo>
                  <a:pt x="1863" y="532"/>
                </a:lnTo>
                <a:lnTo>
                  <a:pt x="1866" y="537"/>
                </a:lnTo>
                <a:lnTo>
                  <a:pt x="1870" y="541"/>
                </a:lnTo>
                <a:lnTo>
                  <a:pt x="1870" y="595"/>
                </a:lnTo>
                <a:lnTo>
                  <a:pt x="1877" y="597"/>
                </a:lnTo>
                <a:lnTo>
                  <a:pt x="1884" y="599"/>
                </a:lnTo>
                <a:lnTo>
                  <a:pt x="1889" y="602"/>
                </a:lnTo>
                <a:lnTo>
                  <a:pt x="1895" y="606"/>
                </a:lnTo>
                <a:lnTo>
                  <a:pt x="1900" y="611"/>
                </a:lnTo>
                <a:lnTo>
                  <a:pt x="1905" y="615"/>
                </a:lnTo>
                <a:lnTo>
                  <a:pt x="1911" y="620"/>
                </a:lnTo>
                <a:lnTo>
                  <a:pt x="1914" y="624"/>
                </a:lnTo>
                <a:lnTo>
                  <a:pt x="1941" y="595"/>
                </a:lnTo>
                <a:lnTo>
                  <a:pt x="1923" y="578"/>
                </a:lnTo>
                <a:lnTo>
                  <a:pt x="1923" y="574"/>
                </a:lnTo>
                <a:lnTo>
                  <a:pt x="1925" y="571"/>
                </a:lnTo>
                <a:lnTo>
                  <a:pt x="1925" y="567"/>
                </a:lnTo>
                <a:lnTo>
                  <a:pt x="1926" y="564"/>
                </a:lnTo>
                <a:lnTo>
                  <a:pt x="1928" y="560"/>
                </a:lnTo>
                <a:lnTo>
                  <a:pt x="1930" y="556"/>
                </a:lnTo>
                <a:lnTo>
                  <a:pt x="1932" y="553"/>
                </a:lnTo>
                <a:lnTo>
                  <a:pt x="1932" y="549"/>
                </a:lnTo>
                <a:lnTo>
                  <a:pt x="1926" y="546"/>
                </a:lnTo>
                <a:lnTo>
                  <a:pt x="1921" y="541"/>
                </a:lnTo>
                <a:lnTo>
                  <a:pt x="1916" y="535"/>
                </a:lnTo>
                <a:lnTo>
                  <a:pt x="1909" y="530"/>
                </a:lnTo>
                <a:lnTo>
                  <a:pt x="1903" y="526"/>
                </a:lnTo>
                <a:lnTo>
                  <a:pt x="1896" y="521"/>
                </a:lnTo>
                <a:lnTo>
                  <a:pt x="1891" y="516"/>
                </a:lnTo>
                <a:lnTo>
                  <a:pt x="1888" y="512"/>
                </a:lnTo>
                <a:lnTo>
                  <a:pt x="1888" y="509"/>
                </a:lnTo>
                <a:lnTo>
                  <a:pt x="1889" y="505"/>
                </a:lnTo>
                <a:lnTo>
                  <a:pt x="1889" y="502"/>
                </a:lnTo>
                <a:lnTo>
                  <a:pt x="1889" y="500"/>
                </a:lnTo>
                <a:lnTo>
                  <a:pt x="1889" y="496"/>
                </a:lnTo>
                <a:lnTo>
                  <a:pt x="1888" y="495"/>
                </a:lnTo>
                <a:lnTo>
                  <a:pt x="1884" y="495"/>
                </a:lnTo>
                <a:lnTo>
                  <a:pt x="1879" y="495"/>
                </a:lnTo>
                <a:close/>
                <a:moveTo>
                  <a:pt x="1997" y="723"/>
                </a:moveTo>
                <a:lnTo>
                  <a:pt x="1997" y="726"/>
                </a:lnTo>
                <a:lnTo>
                  <a:pt x="1997" y="728"/>
                </a:lnTo>
                <a:lnTo>
                  <a:pt x="1999" y="730"/>
                </a:lnTo>
                <a:lnTo>
                  <a:pt x="2001" y="731"/>
                </a:lnTo>
                <a:lnTo>
                  <a:pt x="2002" y="731"/>
                </a:lnTo>
                <a:lnTo>
                  <a:pt x="2004" y="733"/>
                </a:lnTo>
                <a:lnTo>
                  <a:pt x="2004" y="735"/>
                </a:lnTo>
                <a:lnTo>
                  <a:pt x="2006" y="739"/>
                </a:lnTo>
                <a:lnTo>
                  <a:pt x="2008" y="739"/>
                </a:lnTo>
                <a:lnTo>
                  <a:pt x="2011" y="740"/>
                </a:lnTo>
                <a:lnTo>
                  <a:pt x="2013" y="740"/>
                </a:lnTo>
                <a:lnTo>
                  <a:pt x="2016" y="742"/>
                </a:lnTo>
                <a:lnTo>
                  <a:pt x="2018" y="742"/>
                </a:lnTo>
                <a:lnTo>
                  <a:pt x="2022" y="744"/>
                </a:lnTo>
                <a:lnTo>
                  <a:pt x="2024" y="744"/>
                </a:lnTo>
                <a:lnTo>
                  <a:pt x="2027" y="744"/>
                </a:lnTo>
                <a:lnTo>
                  <a:pt x="2061" y="744"/>
                </a:lnTo>
                <a:lnTo>
                  <a:pt x="2052" y="753"/>
                </a:lnTo>
                <a:lnTo>
                  <a:pt x="2045" y="760"/>
                </a:lnTo>
                <a:lnTo>
                  <a:pt x="2038" y="769"/>
                </a:lnTo>
                <a:lnTo>
                  <a:pt x="2031" y="779"/>
                </a:lnTo>
                <a:lnTo>
                  <a:pt x="2025" y="788"/>
                </a:lnTo>
                <a:lnTo>
                  <a:pt x="2018" y="799"/>
                </a:lnTo>
                <a:lnTo>
                  <a:pt x="2009" y="809"/>
                </a:lnTo>
                <a:lnTo>
                  <a:pt x="2001" y="820"/>
                </a:lnTo>
                <a:lnTo>
                  <a:pt x="1965" y="820"/>
                </a:lnTo>
                <a:lnTo>
                  <a:pt x="1965" y="823"/>
                </a:lnTo>
                <a:lnTo>
                  <a:pt x="1965" y="827"/>
                </a:lnTo>
                <a:lnTo>
                  <a:pt x="1963" y="830"/>
                </a:lnTo>
                <a:lnTo>
                  <a:pt x="1962" y="834"/>
                </a:lnTo>
                <a:lnTo>
                  <a:pt x="1960" y="837"/>
                </a:lnTo>
                <a:lnTo>
                  <a:pt x="1958" y="841"/>
                </a:lnTo>
                <a:lnTo>
                  <a:pt x="1958" y="843"/>
                </a:lnTo>
                <a:lnTo>
                  <a:pt x="1958" y="846"/>
                </a:lnTo>
                <a:lnTo>
                  <a:pt x="1948" y="848"/>
                </a:lnTo>
                <a:lnTo>
                  <a:pt x="1937" y="852"/>
                </a:lnTo>
                <a:lnTo>
                  <a:pt x="1925" y="857"/>
                </a:lnTo>
                <a:lnTo>
                  <a:pt x="1914" y="862"/>
                </a:lnTo>
                <a:lnTo>
                  <a:pt x="1902" y="869"/>
                </a:lnTo>
                <a:lnTo>
                  <a:pt x="1891" y="875"/>
                </a:lnTo>
                <a:lnTo>
                  <a:pt x="1880" y="880"/>
                </a:lnTo>
                <a:lnTo>
                  <a:pt x="1870" y="885"/>
                </a:lnTo>
                <a:lnTo>
                  <a:pt x="1866" y="880"/>
                </a:lnTo>
                <a:lnTo>
                  <a:pt x="1861" y="876"/>
                </a:lnTo>
                <a:lnTo>
                  <a:pt x="1854" y="871"/>
                </a:lnTo>
                <a:lnTo>
                  <a:pt x="1849" y="868"/>
                </a:lnTo>
                <a:lnTo>
                  <a:pt x="1842" y="862"/>
                </a:lnTo>
                <a:lnTo>
                  <a:pt x="1836" y="859"/>
                </a:lnTo>
                <a:lnTo>
                  <a:pt x="1831" y="857"/>
                </a:lnTo>
                <a:lnTo>
                  <a:pt x="1828" y="857"/>
                </a:lnTo>
                <a:lnTo>
                  <a:pt x="1828" y="820"/>
                </a:lnTo>
                <a:lnTo>
                  <a:pt x="1824" y="816"/>
                </a:lnTo>
                <a:lnTo>
                  <a:pt x="1819" y="811"/>
                </a:lnTo>
                <a:lnTo>
                  <a:pt x="1815" y="806"/>
                </a:lnTo>
                <a:lnTo>
                  <a:pt x="1810" y="799"/>
                </a:lnTo>
                <a:lnTo>
                  <a:pt x="1806" y="793"/>
                </a:lnTo>
                <a:lnTo>
                  <a:pt x="1803" y="786"/>
                </a:lnTo>
                <a:lnTo>
                  <a:pt x="1801" y="779"/>
                </a:lnTo>
                <a:lnTo>
                  <a:pt x="1801" y="774"/>
                </a:lnTo>
                <a:lnTo>
                  <a:pt x="1796" y="774"/>
                </a:lnTo>
                <a:lnTo>
                  <a:pt x="1792" y="774"/>
                </a:lnTo>
                <a:lnTo>
                  <a:pt x="1789" y="772"/>
                </a:lnTo>
                <a:lnTo>
                  <a:pt x="1785" y="770"/>
                </a:lnTo>
                <a:lnTo>
                  <a:pt x="1780" y="765"/>
                </a:lnTo>
                <a:lnTo>
                  <a:pt x="1775" y="756"/>
                </a:lnTo>
                <a:lnTo>
                  <a:pt x="1769" y="747"/>
                </a:lnTo>
                <a:lnTo>
                  <a:pt x="1764" y="739"/>
                </a:lnTo>
                <a:lnTo>
                  <a:pt x="1757" y="731"/>
                </a:lnTo>
                <a:lnTo>
                  <a:pt x="1748" y="726"/>
                </a:lnTo>
                <a:lnTo>
                  <a:pt x="1716" y="726"/>
                </a:lnTo>
                <a:lnTo>
                  <a:pt x="1709" y="712"/>
                </a:lnTo>
                <a:lnTo>
                  <a:pt x="1702" y="700"/>
                </a:lnTo>
                <a:lnTo>
                  <a:pt x="1697" y="689"/>
                </a:lnTo>
                <a:lnTo>
                  <a:pt x="1692" y="678"/>
                </a:lnTo>
                <a:lnTo>
                  <a:pt x="1686" y="670"/>
                </a:lnTo>
                <a:lnTo>
                  <a:pt x="1681" y="663"/>
                </a:lnTo>
                <a:lnTo>
                  <a:pt x="1672" y="657"/>
                </a:lnTo>
                <a:lnTo>
                  <a:pt x="1663" y="654"/>
                </a:lnTo>
                <a:lnTo>
                  <a:pt x="1669" y="654"/>
                </a:lnTo>
                <a:lnTo>
                  <a:pt x="1674" y="650"/>
                </a:lnTo>
                <a:lnTo>
                  <a:pt x="1679" y="647"/>
                </a:lnTo>
                <a:lnTo>
                  <a:pt x="1683" y="643"/>
                </a:lnTo>
                <a:lnTo>
                  <a:pt x="1686" y="638"/>
                </a:lnTo>
                <a:lnTo>
                  <a:pt x="1690" y="632"/>
                </a:lnTo>
                <a:lnTo>
                  <a:pt x="1693" y="627"/>
                </a:lnTo>
                <a:lnTo>
                  <a:pt x="1697" y="624"/>
                </a:lnTo>
                <a:lnTo>
                  <a:pt x="1695" y="620"/>
                </a:lnTo>
                <a:lnTo>
                  <a:pt x="1695" y="617"/>
                </a:lnTo>
                <a:lnTo>
                  <a:pt x="1693" y="613"/>
                </a:lnTo>
                <a:lnTo>
                  <a:pt x="1692" y="610"/>
                </a:lnTo>
                <a:lnTo>
                  <a:pt x="1690" y="606"/>
                </a:lnTo>
                <a:lnTo>
                  <a:pt x="1688" y="602"/>
                </a:lnTo>
                <a:lnTo>
                  <a:pt x="1688" y="599"/>
                </a:lnTo>
                <a:lnTo>
                  <a:pt x="1688" y="595"/>
                </a:lnTo>
                <a:lnTo>
                  <a:pt x="1714" y="567"/>
                </a:lnTo>
                <a:lnTo>
                  <a:pt x="1707" y="567"/>
                </a:lnTo>
                <a:lnTo>
                  <a:pt x="1700" y="567"/>
                </a:lnTo>
                <a:lnTo>
                  <a:pt x="1695" y="565"/>
                </a:lnTo>
                <a:lnTo>
                  <a:pt x="1688" y="564"/>
                </a:lnTo>
                <a:lnTo>
                  <a:pt x="1683" y="562"/>
                </a:lnTo>
                <a:lnTo>
                  <a:pt x="1677" y="560"/>
                </a:lnTo>
                <a:lnTo>
                  <a:pt x="1674" y="560"/>
                </a:lnTo>
                <a:lnTo>
                  <a:pt x="1670" y="560"/>
                </a:lnTo>
                <a:lnTo>
                  <a:pt x="1653" y="560"/>
                </a:lnTo>
                <a:lnTo>
                  <a:pt x="1626" y="587"/>
                </a:lnTo>
                <a:lnTo>
                  <a:pt x="1624" y="585"/>
                </a:lnTo>
                <a:lnTo>
                  <a:pt x="1621" y="583"/>
                </a:lnTo>
                <a:lnTo>
                  <a:pt x="1616" y="578"/>
                </a:lnTo>
                <a:lnTo>
                  <a:pt x="1609" y="572"/>
                </a:lnTo>
                <a:lnTo>
                  <a:pt x="1603" y="565"/>
                </a:lnTo>
                <a:lnTo>
                  <a:pt x="1598" y="560"/>
                </a:lnTo>
                <a:lnTo>
                  <a:pt x="1593" y="553"/>
                </a:lnTo>
                <a:lnTo>
                  <a:pt x="1591" y="549"/>
                </a:lnTo>
                <a:lnTo>
                  <a:pt x="1591" y="532"/>
                </a:lnTo>
                <a:lnTo>
                  <a:pt x="1617" y="519"/>
                </a:lnTo>
                <a:lnTo>
                  <a:pt x="1639" y="511"/>
                </a:lnTo>
                <a:lnTo>
                  <a:pt x="1660" y="505"/>
                </a:lnTo>
                <a:lnTo>
                  <a:pt x="1677" y="503"/>
                </a:lnTo>
                <a:lnTo>
                  <a:pt x="1693" y="502"/>
                </a:lnTo>
                <a:lnTo>
                  <a:pt x="1707" y="502"/>
                </a:lnTo>
                <a:lnTo>
                  <a:pt x="1720" y="502"/>
                </a:lnTo>
                <a:lnTo>
                  <a:pt x="1732" y="502"/>
                </a:lnTo>
                <a:lnTo>
                  <a:pt x="1729" y="505"/>
                </a:lnTo>
                <a:lnTo>
                  <a:pt x="1730" y="509"/>
                </a:lnTo>
                <a:lnTo>
                  <a:pt x="1732" y="512"/>
                </a:lnTo>
                <a:lnTo>
                  <a:pt x="1737" y="516"/>
                </a:lnTo>
                <a:lnTo>
                  <a:pt x="1743" y="521"/>
                </a:lnTo>
                <a:lnTo>
                  <a:pt x="1748" y="525"/>
                </a:lnTo>
                <a:lnTo>
                  <a:pt x="1753" y="528"/>
                </a:lnTo>
                <a:lnTo>
                  <a:pt x="1757" y="532"/>
                </a:lnTo>
                <a:lnTo>
                  <a:pt x="1757" y="528"/>
                </a:lnTo>
                <a:lnTo>
                  <a:pt x="1759" y="525"/>
                </a:lnTo>
                <a:lnTo>
                  <a:pt x="1760" y="521"/>
                </a:lnTo>
                <a:lnTo>
                  <a:pt x="1762" y="516"/>
                </a:lnTo>
                <a:lnTo>
                  <a:pt x="1764" y="512"/>
                </a:lnTo>
                <a:lnTo>
                  <a:pt x="1764" y="509"/>
                </a:lnTo>
                <a:lnTo>
                  <a:pt x="1766" y="505"/>
                </a:lnTo>
                <a:lnTo>
                  <a:pt x="1766" y="502"/>
                </a:lnTo>
                <a:lnTo>
                  <a:pt x="1759" y="498"/>
                </a:lnTo>
                <a:lnTo>
                  <a:pt x="1748" y="489"/>
                </a:lnTo>
                <a:lnTo>
                  <a:pt x="1736" y="479"/>
                </a:lnTo>
                <a:lnTo>
                  <a:pt x="1723" y="466"/>
                </a:lnTo>
                <a:lnTo>
                  <a:pt x="1711" y="454"/>
                </a:lnTo>
                <a:lnTo>
                  <a:pt x="1700" y="449"/>
                </a:lnTo>
                <a:lnTo>
                  <a:pt x="1697" y="447"/>
                </a:lnTo>
                <a:lnTo>
                  <a:pt x="1693" y="447"/>
                </a:lnTo>
                <a:lnTo>
                  <a:pt x="1690" y="450"/>
                </a:lnTo>
                <a:lnTo>
                  <a:pt x="1688" y="456"/>
                </a:lnTo>
                <a:lnTo>
                  <a:pt x="1697" y="466"/>
                </a:lnTo>
                <a:lnTo>
                  <a:pt x="1693" y="468"/>
                </a:lnTo>
                <a:lnTo>
                  <a:pt x="1692" y="470"/>
                </a:lnTo>
                <a:lnTo>
                  <a:pt x="1688" y="472"/>
                </a:lnTo>
                <a:lnTo>
                  <a:pt x="1684" y="472"/>
                </a:lnTo>
                <a:lnTo>
                  <a:pt x="1676" y="472"/>
                </a:lnTo>
                <a:lnTo>
                  <a:pt x="1665" y="468"/>
                </a:lnTo>
                <a:lnTo>
                  <a:pt x="1656" y="465"/>
                </a:lnTo>
                <a:lnTo>
                  <a:pt x="1647" y="461"/>
                </a:lnTo>
                <a:lnTo>
                  <a:pt x="1640" y="458"/>
                </a:lnTo>
                <a:lnTo>
                  <a:pt x="1635" y="456"/>
                </a:lnTo>
                <a:lnTo>
                  <a:pt x="1635" y="463"/>
                </a:lnTo>
                <a:lnTo>
                  <a:pt x="1633" y="468"/>
                </a:lnTo>
                <a:lnTo>
                  <a:pt x="1631" y="472"/>
                </a:lnTo>
                <a:lnTo>
                  <a:pt x="1628" y="473"/>
                </a:lnTo>
                <a:lnTo>
                  <a:pt x="1624" y="477"/>
                </a:lnTo>
                <a:lnTo>
                  <a:pt x="1621" y="479"/>
                </a:lnTo>
                <a:lnTo>
                  <a:pt x="1616" y="481"/>
                </a:lnTo>
                <a:lnTo>
                  <a:pt x="1609" y="484"/>
                </a:lnTo>
                <a:lnTo>
                  <a:pt x="1609" y="489"/>
                </a:lnTo>
                <a:lnTo>
                  <a:pt x="1609" y="493"/>
                </a:lnTo>
                <a:lnTo>
                  <a:pt x="1610" y="496"/>
                </a:lnTo>
                <a:lnTo>
                  <a:pt x="1610" y="498"/>
                </a:lnTo>
                <a:lnTo>
                  <a:pt x="1612" y="500"/>
                </a:lnTo>
                <a:lnTo>
                  <a:pt x="1612" y="502"/>
                </a:lnTo>
                <a:lnTo>
                  <a:pt x="1612" y="505"/>
                </a:lnTo>
                <a:lnTo>
                  <a:pt x="1612" y="511"/>
                </a:lnTo>
                <a:lnTo>
                  <a:pt x="1614" y="512"/>
                </a:lnTo>
                <a:lnTo>
                  <a:pt x="1614" y="514"/>
                </a:lnTo>
                <a:lnTo>
                  <a:pt x="1614" y="516"/>
                </a:lnTo>
                <a:lnTo>
                  <a:pt x="1610" y="518"/>
                </a:lnTo>
                <a:lnTo>
                  <a:pt x="1607" y="519"/>
                </a:lnTo>
                <a:lnTo>
                  <a:pt x="1603" y="519"/>
                </a:lnTo>
                <a:lnTo>
                  <a:pt x="1600" y="519"/>
                </a:lnTo>
                <a:lnTo>
                  <a:pt x="1596" y="516"/>
                </a:lnTo>
                <a:lnTo>
                  <a:pt x="1591" y="519"/>
                </a:lnTo>
                <a:lnTo>
                  <a:pt x="1589" y="521"/>
                </a:lnTo>
                <a:lnTo>
                  <a:pt x="1587" y="523"/>
                </a:lnTo>
                <a:lnTo>
                  <a:pt x="1586" y="521"/>
                </a:lnTo>
                <a:lnTo>
                  <a:pt x="1582" y="521"/>
                </a:lnTo>
                <a:lnTo>
                  <a:pt x="1573" y="521"/>
                </a:lnTo>
                <a:lnTo>
                  <a:pt x="1557" y="541"/>
                </a:lnTo>
                <a:lnTo>
                  <a:pt x="1557" y="544"/>
                </a:lnTo>
                <a:lnTo>
                  <a:pt x="1559" y="549"/>
                </a:lnTo>
                <a:lnTo>
                  <a:pt x="1559" y="553"/>
                </a:lnTo>
                <a:lnTo>
                  <a:pt x="1561" y="560"/>
                </a:lnTo>
                <a:lnTo>
                  <a:pt x="1563" y="565"/>
                </a:lnTo>
                <a:lnTo>
                  <a:pt x="1564" y="572"/>
                </a:lnTo>
                <a:lnTo>
                  <a:pt x="1564" y="579"/>
                </a:lnTo>
                <a:lnTo>
                  <a:pt x="1564" y="587"/>
                </a:lnTo>
                <a:lnTo>
                  <a:pt x="1559" y="585"/>
                </a:lnTo>
                <a:lnTo>
                  <a:pt x="1554" y="581"/>
                </a:lnTo>
                <a:lnTo>
                  <a:pt x="1548" y="574"/>
                </a:lnTo>
                <a:lnTo>
                  <a:pt x="1543" y="567"/>
                </a:lnTo>
                <a:lnTo>
                  <a:pt x="1536" y="558"/>
                </a:lnTo>
                <a:lnTo>
                  <a:pt x="1531" y="551"/>
                </a:lnTo>
                <a:lnTo>
                  <a:pt x="1522" y="544"/>
                </a:lnTo>
                <a:lnTo>
                  <a:pt x="1513" y="541"/>
                </a:lnTo>
                <a:lnTo>
                  <a:pt x="1513" y="535"/>
                </a:lnTo>
                <a:lnTo>
                  <a:pt x="1513" y="530"/>
                </a:lnTo>
                <a:lnTo>
                  <a:pt x="1511" y="525"/>
                </a:lnTo>
                <a:lnTo>
                  <a:pt x="1506" y="518"/>
                </a:lnTo>
                <a:lnTo>
                  <a:pt x="1497" y="507"/>
                </a:lnTo>
                <a:lnTo>
                  <a:pt x="1483" y="498"/>
                </a:lnTo>
                <a:lnTo>
                  <a:pt x="1469" y="491"/>
                </a:lnTo>
                <a:lnTo>
                  <a:pt x="1455" y="486"/>
                </a:lnTo>
                <a:lnTo>
                  <a:pt x="1450" y="484"/>
                </a:lnTo>
                <a:lnTo>
                  <a:pt x="1444" y="482"/>
                </a:lnTo>
                <a:lnTo>
                  <a:pt x="1439" y="484"/>
                </a:lnTo>
                <a:lnTo>
                  <a:pt x="1435" y="484"/>
                </a:lnTo>
                <a:lnTo>
                  <a:pt x="1439" y="488"/>
                </a:lnTo>
                <a:lnTo>
                  <a:pt x="1442" y="493"/>
                </a:lnTo>
                <a:lnTo>
                  <a:pt x="1446" y="496"/>
                </a:lnTo>
                <a:lnTo>
                  <a:pt x="1450" y="500"/>
                </a:lnTo>
                <a:lnTo>
                  <a:pt x="1453" y="503"/>
                </a:lnTo>
                <a:lnTo>
                  <a:pt x="1458" y="505"/>
                </a:lnTo>
                <a:lnTo>
                  <a:pt x="1464" y="505"/>
                </a:lnTo>
                <a:lnTo>
                  <a:pt x="1469" y="502"/>
                </a:lnTo>
                <a:lnTo>
                  <a:pt x="1471" y="509"/>
                </a:lnTo>
                <a:lnTo>
                  <a:pt x="1471" y="516"/>
                </a:lnTo>
                <a:lnTo>
                  <a:pt x="1473" y="521"/>
                </a:lnTo>
                <a:lnTo>
                  <a:pt x="1474" y="525"/>
                </a:lnTo>
                <a:lnTo>
                  <a:pt x="1478" y="530"/>
                </a:lnTo>
                <a:lnTo>
                  <a:pt x="1481" y="534"/>
                </a:lnTo>
                <a:lnTo>
                  <a:pt x="1485" y="537"/>
                </a:lnTo>
                <a:lnTo>
                  <a:pt x="1487" y="541"/>
                </a:lnTo>
                <a:lnTo>
                  <a:pt x="1487" y="544"/>
                </a:lnTo>
                <a:lnTo>
                  <a:pt x="1487" y="548"/>
                </a:lnTo>
                <a:lnTo>
                  <a:pt x="1485" y="551"/>
                </a:lnTo>
                <a:lnTo>
                  <a:pt x="1483" y="555"/>
                </a:lnTo>
                <a:lnTo>
                  <a:pt x="1481" y="558"/>
                </a:lnTo>
                <a:lnTo>
                  <a:pt x="1480" y="562"/>
                </a:lnTo>
                <a:lnTo>
                  <a:pt x="1480" y="565"/>
                </a:lnTo>
                <a:lnTo>
                  <a:pt x="1478" y="567"/>
                </a:lnTo>
                <a:lnTo>
                  <a:pt x="1478" y="565"/>
                </a:lnTo>
                <a:lnTo>
                  <a:pt x="1478" y="562"/>
                </a:lnTo>
                <a:lnTo>
                  <a:pt x="1476" y="558"/>
                </a:lnTo>
                <a:lnTo>
                  <a:pt x="1474" y="555"/>
                </a:lnTo>
                <a:lnTo>
                  <a:pt x="1473" y="551"/>
                </a:lnTo>
                <a:lnTo>
                  <a:pt x="1471" y="548"/>
                </a:lnTo>
                <a:lnTo>
                  <a:pt x="1471" y="544"/>
                </a:lnTo>
                <a:lnTo>
                  <a:pt x="1469" y="541"/>
                </a:lnTo>
                <a:lnTo>
                  <a:pt x="1464" y="539"/>
                </a:lnTo>
                <a:lnTo>
                  <a:pt x="1457" y="537"/>
                </a:lnTo>
                <a:lnTo>
                  <a:pt x="1451" y="534"/>
                </a:lnTo>
                <a:lnTo>
                  <a:pt x="1446" y="528"/>
                </a:lnTo>
                <a:lnTo>
                  <a:pt x="1441" y="523"/>
                </a:lnTo>
                <a:lnTo>
                  <a:pt x="1437" y="516"/>
                </a:lnTo>
                <a:lnTo>
                  <a:pt x="1435" y="509"/>
                </a:lnTo>
                <a:lnTo>
                  <a:pt x="1435" y="502"/>
                </a:lnTo>
                <a:lnTo>
                  <a:pt x="1428" y="502"/>
                </a:lnTo>
                <a:lnTo>
                  <a:pt x="1423" y="502"/>
                </a:lnTo>
                <a:lnTo>
                  <a:pt x="1418" y="500"/>
                </a:lnTo>
                <a:lnTo>
                  <a:pt x="1414" y="496"/>
                </a:lnTo>
                <a:lnTo>
                  <a:pt x="1411" y="495"/>
                </a:lnTo>
                <a:lnTo>
                  <a:pt x="1407" y="491"/>
                </a:lnTo>
                <a:lnTo>
                  <a:pt x="1404" y="488"/>
                </a:lnTo>
                <a:lnTo>
                  <a:pt x="1400" y="484"/>
                </a:lnTo>
                <a:lnTo>
                  <a:pt x="1397" y="486"/>
                </a:lnTo>
                <a:lnTo>
                  <a:pt x="1393" y="486"/>
                </a:lnTo>
                <a:lnTo>
                  <a:pt x="1390" y="488"/>
                </a:lnTo>
                <a:lnTo>
                  <a:pt x="1388" y="489"/>
                </a:lnTo>
                <a:lnTo>
                  <a:pt x="1384" y="491"/>
                </a:lnTo>
                <a:lnTo>
                  <a:pt x="1381" y="493"/>
                </a:lnTo>
                <a:lnTo>
                  <a:pt x="1377" y="493"/>
                </a:lnTo>
                <a:lnTo>
                  <a:pt x="1375" y="495"/>
                </a:lnTo>
                <a:lnTo>
                  <a:pt x="1367" y="484"/>
                </a:lnTo>
                <a:lnTo>
                  <a:pt x="1356" y="486"/>
                </a:lnTo>
                <a:lnTo>
                  <a:pt x="1347" y="491"/>
                </a:lnTo>
                <a:lnTo>
                  <a:pt x="1337" y="500"/>
                </a:lnTo>
                <a:lnTo>
                  <a:pt x="1326" y="507"/>
                </a:lnTo>
                <a:lnTo>
                  <a:pt x="1317" y="516"/>
                </a:lnTo>
                <a:lnTo>
                  <a:pt x="1307" y="523"/>
                </a:lnTo>
                <a:lnTo>
                  <a:pt x="1298" y="528"/>
                </a:lnTo>
                <a:lnTo>
                  <a:pt x="1287" y="532"/>
                </a:lnTo>
                <a:lnTo>
                  <a:pt x="1287" y="567"/>
                </a:lnTo>
                <a:lnTo>
                  <a:pt x="1275" y="569"/>
                </a:lnTo>
                <a:lnTo>
                  <a:pt x="1261" y="569"/>
                </a:lnTo>
                <a:lnTo>
                  <a:pt x="1245" y="571"/>
                </a:lnTo>
                <a:lnTo>
                  <a:pt x="1231" y="572"/>
                </a:lnTo>
                <a:lnTo>
                  <a:pt x="1216" y="574"/>
                </a:lnTo>
                <a:lnTo>
                  <a:pt x="1202" y="576"/>
                </a:lnTo>
                <a:lnTo>
                  <a:pt x="1188" y="578"/>
                </a:lnTo>
                <a:lnTo>
                  <a:pt x="1174" y="578"/>
                </a:lnTo>
                <a:lnTo>
                  <a:pt x="1174" y="572"/>
                </a:lnTo>
                <a:lnTo>
                  <a:pt x="1174" y="567"/>
                </a:lnTo>
                <a:lnTo>
                  <a:pt x="1174" y="562"/>
                </a:lnTo>
                <a:lnTo>
                  <a:pt x="1176" y="556"/>
                </a:lnTo>
                <a:lnTo>
                  <a:pt x="1176" y="551"/>
                </a:lnTo>
                <a:lnTo>
                  <a:pt x="1178" y="548"/>
                </a:lnTo>
                <a:lnTo>
                  <a:pt x="1179" y="548"/>
                </a:lnTo>
                <a:lnTo>
                  <a:pt x="1183" y="549"/>
                </a:lnTo>
                <a:lnTo>
                  <a:pt x="1179" y="542"/>
                </a:lnTo>
                <a:lnTo>
                  <a:pt x="1178" y="539"/>
                </a:lnTo>
                <a:lnTo>
                  <a:pt x="1178" y="534"/>
                </a:lnTo>
                <a:lnTo>
                  <a:pt x="1176" y="530"/>
                </a:lnTo>
                <a:lnTo>
                  <a:pt x="1178" y="526"/>
                </a:lnTo>
                <a:lnTo>
                  <a:pt x="1178" y="523"/>
                </a:lnTo>
                <a:lnTo>
                  <a:pt x="1179" y="518"/>
                </a:lnTo>
                <a:lnTo>
                  <a:pt x="1183" y="512"/>
                </a:lnTo>
                <a:lnTo>
                  <a:pt x="1183" y="509"/>
                </a:lnTo>
                <a:lnTo>
                  <a:pt x="1181" y="505"/>
                </a:lnTo>
                <a:lnTo>
                  <a:pt x="1179" y="502"/>
                </a:lnTo>
                <a:lnTo>
                  <a:pt x="1179" y="498"/>
                </a:lnTo>
                <a:lnTo>
                  <a:pt x="1178" y="495"/>
                </a:lnTo>
                <a:lnTo>
                  <a:pt x="1176" y="491"/>
                </a:lnTo>
                <a:lnTo>
                  <a:pt x="1174" y="488"/>
                </a:lnTo>
                <a:lnTo>
                  <a:pt x="1174" y="484"/>
                </a:lnTo>
                <a:lnTo>
                  <a:pt x="1185" y="486"/>
                </a:lnTo>
                <a:lnTo>
                  <a:pt x="1197" y="488"/>
                </a:lnTo>
                <a:lnTo>
                  <a:pt x="1209" y="489"/>
                </a:lnTo>
                <a:lnTo>
                  <a:pt x="1222" y="493"/>
                </a:lnTo>
                <a:lnTo>
                  <a:pt x="1236" y="495"/>
                </a:lnTo>
                <a:lnTo>
                  <a:pt x="1248" y="496"/>
                </a:lnTo>
                <a:lnTo>
                  <a:pt x="1259" y="496"/>
                </a:lnTo>
                <a:lnTo>
                  <a:pt x="1269" y="495"/>
                </a:lnTo>
                <a:lnTo>
                  <a:pt x="1268" y="488"/>
                </a:lnTo>
                <a:lnTo>
                  <a:pt x="1266" y="481"/>
                </a:lnTo>
                <a:lnTo>
                  <a:pt x="1266" y="475"/>
                </a:lnTo>
                <a:lnTo>
                  <a:pt x="1266" y="470"/>
                </a:lnTo>
                <a:lnTo>
                  <a:pt x="1268" y="463"/>
                </a:lnTo>
                <a:lnTo>
                  <a:pt x="1269" y="456"/>
                </a:lnTo>
                <a:lnTo>
                  <a:pt x="1269" y="447"/>
                </a:lnTo>
                <a:lnTo>
                  <a:pt x="1269" y="438"/>
                </a:lnTo>
                <a:lnTo>
                  <a:pt x="1266" y="438"/>
                </a:lnTo>
                <a:lnTo>
                  <a:pt x="1264" y="436"/>
                </a:lnTo>
                <a:lnTo>
                  <a:pt x="1261" y="435"/>
                </a:lnTo>
                <a:lnTo>
                  <a:pt x="1257" y="433"/>
                </a:lnTo>
                <a:lnTo>
                  <a:pt x="1254" y="431"/>
                </a:lnTo>
                <a:lnTo>
                  <a:pt x="1250" y="431"/>
                </a:lnTo>
                <a:lnTo>
                  <a:pt x="1248" y="429"/>
                </a:lnTo>
                <a:lnTo>
                  <a:pt x="1245" y="429"/>
                </a:lnTo>
                <a:lnTo>
                  <a:pt x="1252" y="427"/>
                </a:lnTo>
                <a:lnTo>
                  <a:pt x="1259" y="427"/>
                </a:lnTo>
                <a:lnTo>
                  <a:pt x="1266" y="426"/>
                </a:lnTo>
                <a:lnTo>
                  <a:pt x="1275" y="424"/>
                </a:lnTo>
                <a:lnTo>
                  <a:pt x="1282" y="422"/>
                </a:lnTo>
                <a:lnTo>
                  <a:pt x="1291" y="420"/>
                </a:lnTo>
                <a:lnTo>
                  <a:pt x="1298" y="420"/>
                </a:lnTo>
                <a:lnTo>
                  <a:pt x="1305" y="419"/>
                </a:lnTo>
                <a:lnTo>
                  <a:pt x="1349" y="373"/>
                </a:lnTo>
                <a:lnTo>
                  <a:pt x="1352" y="373"/>
                </a:lnTo>
                <a:lnTo>
                  <a:pt x="1356" y="373"/>
                </a:lnTo>
                <a:lnTo>
                  <a:pt x="1361" y="373"/>
                </a:lnTo>
                <a:lnTo>
                  <a:pt x="1367" y="371"/>
                </a:lnTo>
                <a:lnTo>
                  <a:pt x="1374" y="371"/>
                </a:lnTo>
                <a:lnTo>
                  <a:pt x="1379" y="369"/>
                </a:lnTo>
                <a:lnTo>
                  <a:pt x="1384" y="367"/>
                </a:lnTo>
                <a:lnTo>
                  <a:pt x="1391" y="364"/>
                </a:lnTo>
                <a:lnTo>
                  <a:pt x="1386" y="357"/>
                </a:lnTo>
                <a:lnTo>
                  <a:pt x="1382" y="351"/>
                </a:lnTo>
                <a:lnTo>
                  <a:pt x="1381" y="346"/>
                </a:lnTo>
                <a:lnTo>
                  <a:pt x="1381" y="341"/>
                </a:lnTo>
                <a:lnTo>
                  <a:pt x="1382" y="337"/>
                </a:lnTo>
                <a:lnTo>
                  <a:pt x="1386" y="334"/>
                </a:lnTo>
                <a:lnTo>
                  <a:pt x="1391" y="330"/>
                </a:lnTo>
                <a:lnTo>
                  <a:pt x="1400" y="327"/>
                </a:lnTo>
                <a:lnTo>
                  <a:pt x="1400" y="332"/>
                </a:lnTo>
                <a:lnTo>
                  <a:pt x="1402" y="339"/>
                </a:lnTo>
                <a:lnTo>
                  <a:pt x="1404" y="344"/>
                </a:lnTo>
                <a:lnTo>
                  <a:pt x="1405" y="348"/>
                </a:lnTo>
                <a:lnTo>
                  <a:pt x="1407" y="353"/>
                </a:lnTo>
                <a:lnTo>
                  <a:pt x="1411" y="357"/>
                </a:lnTo>
                <a:lnTo>
                  <a:pt x="1414" y="360"/>
                </a:lnTo>
                <a:lnTo>
                  <a:pt x="1418" y="364"/>
                </a:lnTo>
                <a:lnTo>
                  <a:pt x="1423" y="360"/>
                </a:lnTo>
                <a:lnTo>
                  <a:pt x="1427" y="359"/>
                </a:lnTo>
                <a:lnTo>
                  <a:pt x="1428" y="359"/>
                </a:lnTo>
                <a:lnTo>
                  <a:pt x="1430" y="359"/>
                </a:lnTo>
                <a:lnTo>
                  <a:pt x="1432" y="359"/>
                </a:lnTo>
                <a:lnTo>
                  <a:pt x="1435" y="359"/>
                </a:lnTo>
                <a:lnTo>
                  <a:pt x="1439" y="357"/>
                </a:lnTo>
                <a:lnTo>
                  <a:pt x="1444" y="353"/>
                </a:lnTo>
                <a:lnTo>
                  <a:pt x="1444" y="355"/>
                </a:lnTo>
                <a:lnTo>
                  <a:pt x="1446" y="357"/>
                </a:lnTo>
                <a:lnTo>
                  <a:pt x="1450" y="360"/>
                </a:lnTo>
                <a:lnTo>
                  <a:pt x="1453" y="364"/>
                </a:lnTo>
                <a:lnTo>
                  <a:pt x="1458" y="367"/>
                </a:lnTo>
                <a:lnTo>
                  <a:pt x="1462" y="369"/>
                </a:lnTo>
                <a:lnTo>
                  <a:pt x="1465" y="373"/>
                </a:lnTo>
                <a:lnTo>
                  <a:pt x="1469" y="373"/>
                </a:lnTo>
                <a:lnTo>
                  <a:pt x="1480" y="367"/>
                </a:lnTo>
                <a:lnTo>
                  <a:pt x="1490" y="362"/>
                </a:lnTo>
                <a:lnTo>
                  <a:pt x="1501" y="353"/>
                </a:lnTo>
                <a:lnTo>
                  <a:pt x="1513" y="344"/>
                </a:lnTo>
                <a:lnTo>
                  <a:pt x="1524" y="336"/>
                </a:lnTo>
                <a:lnTo>
                  <a:pt x="1536" y="329"/>
                </a:lnTo>
                <a:lnTo>
                  <a:pt x="1547" y="321"/>
                </a:lnTo>
                <a:lnTo>
                  <a:pt x="1557" y="318"/>
                </a:lnTo>
                <a:lnTo>
                  <a:pt x="1556" y="311"/>
                </a:lnTo>
                <a:lnTo>
                  <a:pt x="1556" y="304"/>
                </a:lnTo>
                <a:lnTo>
                  <a:pt x="1559" y="300"/>
                </a:lnTo>
                <a:lnTo>
                  <a:pt x="1564" y="295"/>
                </a:lnTo>
                <a:lnTo>
                  <a:pt x="1571" y="291"/>
                </a:lnTo>
                <a:lnTo>
                  <a:pt x="1577" y="286"/>
                </a:lnTo>
                <a:lnTo>
                  <a:pt x="1586" y="284"/>
                </a:lnTo>
                <a:lnTo>
                  <a:pt x="1591" y="281"/>
                </a:lnTo>
                <a:lnTo>
                  <a:pt x="1582" y="281"/>
                </a:lnTo>
                <a:lnTo>
                  <a:pt x="1571" y="281"/>
                </a:lnTo>
                <a:lnTo>
                  <a:pt x="1559" y="279"/>
                </a:lnTo>
                <a:lnTo>
                  <a:pt x="1548" y="279"/>
                </a:lnTo>
                <a:lnTo>
                  <a:pt x="1538" y="277"/>
                </a:lnTo>
                <a:lnTo>
                  <a:pt x="1529" y="276"/>
                </a:lnTo>
                <a:lnTo>
                  <a:pt x="1520" y="274"/>
                </a:lnTo>
                <a:lnTo>
                  <a:pt x="1513" y="270"/>
                </a:lnTo>
                <a:lnTo>
                  <a:pt x="1548" y="233"/>
                </a:lnTo>
                <a:lnTo>
                  <a:pt x="1545" y="233"/>
                </a:lnTo>
                <a:lnTo>
                  <a:pt x="1541" y="231"/>
                </a:lnTo>
                <a:lnTo>
                  <a:pt x="1538" y="230"/>
                </a:lnTo>
                <a:lnTo>
                  <a:pt x="1534" y="228"/>
                </a:lnTo>
                <a:lnTo>
                  <a:pt x="1533" y="226"/>
                </a:lnTo>
                <a:lnTo>
                  <a:pt x="1529" y="224"/>
                </a:lnTo>
                <a:lnTo>
                  <a:pt x="1526" y="224"/>
                </a:lnTo>
                <a:lnTo>
                  <a:pt x="1522" y="224"/>
                </a:lnTo>
                <a:lnTo>
                  <a:pt x="1469" y="281"/>
                </a:lnTo>
                <a:lnTo>
                  <a:pt x="1469" y="284"/>
                </a:lnTo>
                <a:lnTo>
                  <a:pt x="1469" y="288"/>
                </a:lnTo>
                <a:lnTo>
                  <a:pt x="1469" y="293"/>
                </a:lnTo>
                <a:lnTo>
                  <a:pt x="1469" y="298"/>
                </a:lnTo>
                <a:lnTo>
                  <a:pt x="1467" y="304"/>
                </a:lnTo>
                <a:lnTo>
                  <a:pt x="1465" y="309"/>
                </a:lnTo>
                <a:lnTo>
                  <a:pt x="1464" y="313"/>
                </a:lnTo>
                <a:lnTo>
                  <a:pt x="1460" y="318"/>
                </a:lnTo>
                <a:lnTo>
                  <a:pt x="1462" y="316"/>
                </a:lnTo>
                <a:lnTo>
                  <a:pt x="1464" y="316"/>
                </a:lnTo>
                <a:lnTo>
                  <a:pt x="1462" y="320"/>
                </a:lnTo>
                <a:lnTo>
                  <a:pt x="1460" y="325"/>
                </a:lnTo>
                <a:lnTo>
                  <a:pt x="1457" y="332"/>
                </a:lnTo>
                <a:lnTo>
                  <a:pt x="1451" y="339"/>
                </a:lnTo>
                <a:lnTo>
                  <a:pt x="1444" y="346"/>
                </a:lnTo>
                <a:lnTo>
                  <a:pt x="1435" y="351"/>
                </a:lnTo>
                <a:lnTo>
                  <a:pt x="1427" y="353"/>
                </a:lnTo>
                <a:lnTo>
                  <a:pt x="1428" y="344"/>
                </a:lnTo>
                <a:lnTo>
                  <a:pt x="1430" y="337"/>
                </a:lnTo>
                <a:lnTo>
                  <a:pt x="1428" y="332"/>
                </a:lnTo>
                <a:lnTo>
                  <a:pt x="1427" y="327"/>
                </a:lnTo>
                <a:lnTo>
                  <a:pt x="1425" y="323"/>
                </a:lnTo>
                <a:lnTo>
                  <a:pt x="1420" y="320"/>
                </a:lnTo>
                <a:lnTo>
                  <a:pt x="1414" y="314"/>
                </a:lnTo>
                <a:lnTo>
                  <a:pt x="1409" y="307"/>
                </a:lnTo>
                <a:lnTo>
                  <a:pt x="1409" y="302"/>
                </a:lnTo>
                <a:lnTo>
                  <a:pt x="1411" y="297"/>
                </a:lnTo>
                <a:lnTo>
                  <a:pt x="1411" y="293"/>
                </a:lnTo>
                <a:lnTo>
                  <a:pt x="1412" y="290"/>
                </a:lnTo>
                <a:lnTo>
                  <a:pt x="1412" y="284"/>
                </a:lnTo>
                <a:lnTo>
                  <a:pt x="1412" y="281"/>
                </a:lnTo>
                <a:lnTo>
                  <a:pt x="1411" y="276"/>
                </a:lnTo>
                <a:lnTo>
                  <a:pt x="1409" y="270"/>
                </a:lnTo>
                <a:lnTo>
                  <a:pt x="1405" y="277"/>
                </a:lnTo>
                <a:lnTo>
                  <a:pt x="1402" y="284"/>
                </a:lnTo>
                <a:lnTo>
                  <a:pt x="1398" y="290"/>
                </a:lnTo>
                <a:lnTo>
                  <a:pt x="1393" y="297"/>
                </a:lnTo>
                <a:lnTo>
                  <a:pt x="1388" y="300"/>
                </a:lnTo>
                <a:lnTo>
                  <a:pt x="1382" y="304"/>
                </a:lnTo>
                <a:lnTo>
                  <a:pt x="1375" y="307"/>
                </a:lnTo>
                <a:lnTo>
                  <a:pt x="1367" y="307"/>
                </a:lnTo>
                <a:lnTo>
                  <a:pt x="1365" y="304"/>
                </a:lnTo>
                <a:lnTo>
                  <a:pt x="1363" y="298"/>
                </a:lnTo>
                <a:lnTo>
                  <a:pt x="1361" y="295"/>
                </a:lnTo>
                <a:lnTo>
                  <a:pt x="1358" y="290"/>
                </a:lnTo>
                <a:lnTo>
                  <a:pt x="1354" y="284"/>
                </a:lnTo>
                <a:lnTo>
                  <a:pt x="1351" y="279"/>
                </a:lnTo>
                <a:lnTo>
                  <a:pt x="1349" y="274"/>
                </a:lnTo>
                <a:lnTo>
                  <a:pt x="1349" y="270"/>
                </a:lnTo>
                <a:lnTo>
                  <a:pt x="1354" y="261"/>
                </a:lnTo>
                <a:lnTo>
                  <a:pt x="1361" y="256"/>
                </a:lnTo>
                <a:lnTo>
                  <a:pt x="1368" y="251"/>
                </a:lnTo>
                <a:lnTo>
                  <a:pt x="1374" y="249"/>
                </a:lnTo>
                <a:lnTo>
                  <a:pt x="1381" y="247"/>
                </a:lnTo>
                <a:lnTo>
                  <a:pt x="1388" y="247"/>
                </a:lnTo>
                <a:lnTo>
                  <a:pt x="1393" y="245"/>
                </a:lnTo>
                <a:lnTo>
                  <a:pt x="1400" y="242"/>
                </a:lnTo>
                <a:lnTo>
                  <a:pt x="1409" y="233"/>
                </a:lnTo>
                <a:lnTo>
                  <a:pt x="1416" y="221"/>
                </a:lnTo>
                <a:lnTo>
                  <a:pt x="1425" y="208"/>
                </a:lnTo>
                <a:lnTo>
                  <a:pt x="1434" y="198"/>
                </a:lnTo>
                <a:lnTo>
                  <a:pt x="1444" y="187"/>
                </a:lnTo>
                <a:lnTo>
                  <a:pt x="1455" y="178"/>
                </a:lnTo>
                <a:lnTo>
                  <a:pt x="1465" y="169"/>
                </a:lnTo>
                <a:lnTo>
                  <a:pt x="1478" y="159"/>
                </a:lnTo>
                <a:lnTo>
                  <a:pt x="1487" y="150"/>
                </a:lnTo>
                <a:lnTo>
                  <a:pt x="1573" y="150"/>
                </a:lnTo>
                <a:lnTo>
                  <a:pt x="1591" y="168"/>
                </a:lnTo>
                <a:lnTo>
                  <a:pt x="1626" y="168"/>
                </a:lnTo>
                <a:lnTo>
                  <a:pt x="1633" y="175"/>
                </a:lnTo>
                <a:lnTo>
                  <a:pt x="1640" y="180"/>
                </a:lnTo>
                <a:lnTo>
                  <a:pt x="1646" y="185"/>
                </a:lnTo>
                <a:lnTo>
                  <a:pt x="1653" y="187"/>
                </a:lnTo>
                <a:lnTo>
                  <a:pt x="1660" y="191"/>
                </a:lnTo>
                <a:lnTo>
                  <a:pt x="1665" y="191"/>
                </a:lnTo>
                <a:lnTo>
                  <a:pt x="1672" y="189"/>
                </a:lnTo>
                <a:lnTo>
                  <a:pt x="1679" y="187"/>
                </a:lnTo>
                <a:lnTo>
                  <a:pt x="1697" y="205"/>
                </a:lnTo>
                <a:lnTo>
                  <a:pt x="1679" y="224"/>
                </a:lnTo>
                <a:lnTo>
                  <a:pt x="1644" y="224"/>
                </a:lnTo>
                <a:lnTo>
                  <a:pt x="1626" y="205"/>
                </a:lnTo>
                <a:lnTo>
                  <a:pt x="1617" y="215"/>
                </a:lnTo>
                <a:lnTo>
                  <a:pt x="1653" y="253"/>
                </a:lnTo>
                <a:lnTo>
                  <a:pt x="1670" y="253"/>
                </a:lnTo>
                <a:lnTo>
                  <a:pt x="1674" y="251"/>
                </a:lnTo>
                <a:lnTo>
                  <a:pt x="1681" y="245"/>
                </a:lnTo>
                <a:lnTo>
                  <a:pt x="1688" y="240"/>
                </a:lnTo>
                <a:lnTo>
                  <a:pt x="1695" y="233"/>
                </a:lnTo>
                <a:lnTo>
                  <a:pt x="1702" y="226"/>
                </a:lnTo>
                <a:lnTo>
                  <a:pt x="1707" y="221"/>
                </a:lnTo>
                <a:lnTo>
                  <a:pt x="1713" y="217"/>
                </a:lnTo>
                <a:lnTo>
                  <a:pt x="1714" y="215"/>
                </a:lnTo>
                <a:lnTo>
                  <a:pt x="1732" y="215"/>
                </a:lnTo>
                <a:lnTo>
                  <a:pt x="1757" y="187"/>
                </a:lnTo>
                <a:lnTo>
                  <a:pt x="1775" y="205"/>
                </a:lnTo>
                <a:lnTo>
                  <a:pt x="1801" y="177"/>
                </a:lnTo>
                <a:lnTo>
                  <a:pt x="1819" y="196"/>
                </a:lnTo>
                <a:lnTo>
                  <a:pt x="1824" y="192"/>
                </a:lnTo>
                <a:lnTo>
                  <a:pt x="1831" y="191"/>
                </a:lnTo>
                <a:lnTo>
                  <a:pt x="1838" y="189"/>
                </a:lnTo>
                <a:lnTo>
                  <a:pt x="1843" y="187"/>
                </a:lnTo>
                <a:lnTo>
                  <a:pt x="1850" y="185"/>
                </a:lnTo>
                <a:lnTo>
                  <a:pt x="1858" y="184"/>
                </a:lnTo>
                <a:lnTo>
                  <a:pt x="1863" y="180"/>
                </a:lnTo>
                <a:lnTo>
                  <a:pt x="1870" y="177"/>
                </a:lnTo>
                <a:lnTo>
                  <a:pt x="1845" y="150"/>
                </a:lnTo>
                <a:lnTo>
                  <a:pt x="1854" y="154"/>
                </a:lnTo>
                <a:lnTo>
                  <a:pt x="1865" y="157"/>
                </a:lnTo>
                <a:lnTo>
                  <a:pt x="1873" y="161"/>
                </a:lnTo>
                <a:lnTo>
                  <a:pt x="1884" y="162"/>
                </a:lnTo>
                <a:lnTo>
                  <a:pt x="1895" y="166"/>
                </a:lnTo>
                <a:lnTo>
                  <a:pt x="1907" y="168"/>
                </a:lnTo>
                <a:lnTo>
                  <a:pt x="1919" y="168"/>
                </a:lnTo>
                <a:lnTo>
                  <a:pt x="1932" y="168"/>
                </a:lnTo>
                <a:lnTo>
                  <a:pt x="1932" y="164"/>
                </a:lnTo>
                <a:lnTo>
                  <a:pt x="1933" y="161"/>
                </a:lnTo>
                <a:lnTo>
                  <a:pt x="1933" y="157"/>
                </a:lnTo>
                <a:lnTo>
                  <a:pt x="1935" y="154"/>
                </a:lnTo>
                <a:lnTo>
                  <a:pt x="1937" y="150"/>
                </a:lnTo>
                <a:lnTo>
                  <a:pt x="1939" y="147"/>
                </a:lnTo>
                <a:lnTo>
                  <a:pt x="1941" y="143"/>
                </a:lnTo>
                <a:lnTo>
                  <a:pt x="1941" y="139"/>
                </a:lnTo>
                <a:lnTo>
                  <a:pt x="1983" y="187"/>
                </a:lnTo>
                <a:lnTo>
                  <a:pt x="1983" y="191"/>
                </a:lnTo>
                <a:lnTo>
                  <a:pt x="1983" y="194"/>
                </a:lnTo>
                <a:lnTo>
                  <a:pt x="1981" y="198"/>
                </a:lnTo>
                <a:lnTo>
                  <a:pt x="1979" y="201"/>
                </a:lnTo>
                <a:lnTo>
                  <a:pt x="1978" y="205"/>
                </a:lnTo>
                <a:lnTo>
                  <a:pt x="1976" y="208"/>
                </a:lnTo>
                <a:lnTo>
                  <a:pt x="1976" y="212"/>
                </a:lnTo>
                <a:lnTo>
                  <a:pt x="1974" y="215"/>
                </a:lnTo>
                <a:lnTo>
                  <a:pt x="2009" y="215"/>
                </a:lnTo>
                <a:lnTo>
                  <a:pt x="2009" y="177"/>
                </a:lnTo>
                <a:lnTo>
                  <a:pt x="2016" y="184"/>
                </a:lnTo>
                <a:lnTo>
                  <a:pt x="2024" y="189"/>
                </a:lnTo>
                <a:lnTo>
                  <a:pt x="2032" y="192"/>
                </a:lnTo>
                <a:lnTo>
                  <a:pt x="2039" y="194"/>
                </a:lnTo>
                <a:lnTo>
                  <a:pt x="2048" y="198"/>
                </a:lnTo>
                <a:lnTo>
                  <a:pt x="2057" y="200"/>
                </a:lnTo>
                <a:lnTo>
                  <a:pt x="2064" y="203"/>
                </a:lnTo>
                <a:lnTo>
                  <a:pt x="2071" y="205"/>
                </a:lnTo>
                <a:lnTo>
                  <a:pt x="2071" y="201"/>
                </a:lnTo>
                <a:lnTo>
                  <a:pt x="2069" y="198"/>
                </a:lnTo>
                <a:lnTo>
                  <a:pt x="2068" y="194"/>
                </a:lnTo>
                <a:lnTo>
                  <a:pt x="2066" y="191"/>
                </a:lnTo>
                <a:lnTo>
                  <a:pt x="2064" y="187"/>
                </a:lnTo>
                <a:lnTo>
                  <a:pt x="2062" y="184"/>
                </a:lnTo>
                <a:lnTo>
                  <a:pt x="2062" y="180"/>
                </a:lnTo>
                <a:lnTo>
                  <a:pt x="2061" y="177"/>
                </a:lnTo>
                <a:lnTo>
                  <a:pt x="2045" y="177"/>
                </a:lnTo>
                <a:lnTo>
                  <a:pt x="2036" y="187"/>
                </a:lnTo>
                <a:lnTo>
                  <a:pt x="2018" y="187"/>
                </a:lnTo>
                <a:lnTo>
                  <a:pt x="1992" y="159"/>
                </a:lnTo>
                <a:lnTo>
                  <a:pt x="2002" y="157"/>
                </a:lnTo>
                <a:lnTo>
                  <a:pt x="2011" y="155"/>
                </a:lnTo>
                <a:lnTo>
                  <a:pt x="2022" y="155"/>
                </a:lnTo>
                <a:lnTo>
                  <a:pt x="2031" y="154"/>
                </a:lnTo>
                <a:lnTo>
                  <a:pt x="2041" y="154"/>
                </a:lnTo>
                <a:lnTo>
                  <a:pt x="2052" y="154"/>
                </a:lnTo>
                <a:lnTo>
                  <a:pt x="2061" y="152"/>
                </a:lnTo>
                <a:lnTo>
                  <a:pt x="2071" y="150"/>
                </a:lnTo>
                <a:lnTo>
                  <a:pt x="2068" y="150"/>
                </a:lnTo>
                <a:lnTo>
                  <a:pt x="2064" y="148"/>
                </a:lnTo>
                <a:lnTo>
                  <a:pt x="2061" y="147"/>
                </a:lnTo>
                <a:lnTo>
                  <a:pt x="2057" y="145"/>
                </a:lnTo>
                <a:lnTo>
                  <a:pt x="2054" y="143"/>
                </a:lnTo>
                <a:lnTo>
                  <a:pt x="2052" y="141"/>
                </a:lnTo>
                <a:lnTo>
                  <a:pt x="2048" y="141"/>
                </a:lnTo>
                <a:lnTo>
                  <a:pt x="2045" y="139"/>
                </a:lnTo>
                <a:lnTo>
                  <a:pt x="2048" y="136"/>
                </a:lnTo>
                <a:lnTo>
                  <a:pt x="2052" y="131"/>
                </a:lnTo>
                <a:lnTo>
                  <a:pt x="2057" y="124"/>
                </a:lnTo>
                <a:lnTo>
                  <a:pt x="2061" y="116"/>
                </a:lnTo>
                <a:lnTo>
                  <a:pt x="2064" y="109"/>
                </a:lnTo>
                <a:lnTo>
                  <a:pt x="2068" y="104"/>
                </a:lnTo>
                <a:lnTo>
                  <a:pt x="2069" y="99"/>
                </a:lnTo>
                <a:lnTo>
                  <a:pt x="2071" y="93"/>
                </a:lnTo>
                <a:lnTo>
                  <a:pt x="2078" y="93"/>
                </a:lnTo>
                <a:lnTo>
                  <a:pt x="2085" y="93"/>
                </a:lnTo>
                <a:lnTo>
                  <a:pt x="2092" y="95"/>
                </a:lnTo>
                <a:lnTo>
                  <a:pt x="2101" y="95"/>
                </a:lnTo>
                <a:lnTo>
                  <a:pt x="2108" y="97"/>
                </a:lnTo>
                <a:lnTo>
                  <a:pt x="2117" y="97"/>
                </a:lnTo>
                <a:lnTo>
                  <a:pt x="2124" y="101"/>
                </a:lnTo>
                <a:lnTo>
                  <a:pt x="2131" y="104"/>
                </a:lnTo>
                <a:lnTo>
                  <a:pt x="2135" y="102"/>
                </a:lnTo>
                <a:lnTo>
                  <a:pt x="2138" y="102"/>
                </a:lnTo>
                <a:lnTo>
                  <a:pt x="2142" y="101"/>
                </a:lnTo>
                <a:lnTo>
                  <a:pt x="2144" y="99"/>
                </a:lnTo>
                <a:lnTo>
                  <a:pt x="2147" y="97"/>
                </a:lnTo>
                <a:lnTo>
                  <a:pt x="2151" y="95"/>
                </a:lnTo>
                <a:lnTo>
                  <a:pt x="2154" y="93"/>
                </a:lnTo>
                <a:lnTo>
                  <a:pt x="2158" y="93"/>
                </a:lnTo>
                <a:lnTo>
                  <a:pt x="2158" y="90"/>
                </a:lnTo>
                <a:lnTo>
                  <a:pt x="2158" y="86"/>
                </a:lnTo>
                <a:lnTo>
                  <a:pt x="2158" y="83"/>
                </a:lnTo>
                <a:lnTo>
                  <a:pt x="2160" y="79"/>
                </a:lnTo>
                <a:lnTo>
                  <a:pt x="2160" y="76"/>
                </a:lnTo>
                <a:lnTo>
                  <a:pt x="2161" y="72"/>
                </a:lnTo>
                <a:lnTo>
                  <a:pt x="2163" y="69"/>
                </a:lnTo>
                <a:lnTo>
                  <a:pt x="2167" y="65"/>
                </a:lnTo>
                <a:lnTo>
                  <a:pt x="2211" y="93"/>
                </a:lnTo>
                <a:lnTo>
                  <a:pt x="2202" y="85"/>
                </a:lnTo>
                <a:lnTo>
                  <a:pt x="2220" y="85"/>
                </a:lnTo>
                <a:lnTo>
                  <a:pt x="2202" y="85"/>
                </a:lnTo>
                <a:lnTo>
                  <a:pt x="2209" y="85"/>
                </a:lnTo>
                <a:lnTo>
                  <a:pt x="2218" y="85"/>
                </a:lnTo>
                <a:lnTo>
                  <a:pt x="2228" y="85"/>
                </a:lnTo>
                <a:lnTo>
                  <a:pt x="2241" y="83"/>
                </a:lnTo>
                <a:lnTo>
                  <a:pt x="2251" y="83"/>
                </a:lnTo>
                <a:lnTo>
                  <a:pt x="2262" y="81"/>
                </a:lnTo>
                <a:lnTo>
                  <a:pt x="2273" y="78"/>
                </a:lnTo>
                <a:lnTo>
                  <a:pt x="2280" y="76"/>
                </a:lnTo>
                <a:lnTo>
                  <a:pt x="2280" y="79"/>
                </a:lnTo>
                <a:lnTo>
                  <a:pt x="2278" y="83"/>
                </a:lnTo>
                <a:lnTo>
                  <a:pt x="2276" y="86"/>
                </a:lnTo>
                <a:lnTo>
                  <a:pt x="2276" y="90"/>
                </a:lnTo>
                <a:lnTo>
                  <a:pt x="2274" y="93"/>
                </a:lnTo>
                <a:lnTo>
                  <a:pt x="2273" y="97"/>
                </a:lnTo>
                <a:lnTo>
                  <a:pt x="2271" y="101"/>
                </a:lnTo>
                <a:lnTo>
                  <a:pt x="2271" y="104"/>
                </a:lnTo>
                <a:lnTo>
                  <a:pt x="2288" y="122"/>
                </a:lnTo>
                <a:lnTo>
                  <a:pt x="2281" y="125"/>
                </a:lnTo>
                <a:lnTo>
                  <a:pt x="2274" y="131"/>
                </a:lnTo>
                <a:lnTo>
                  <a:pt x="2265" y="136"/>
                </a:lnTo>
                <a:lnTo>
                  <a:pt x="2258" y="141"/>
                </a:lnTo>
                <a:lnTo>
                  <a:pt x="2250" y="148"/>
                </a:lnTo>
                <a:lnTo>
                  <a:pt x="2243" y="155"/>
                </a:lnTo>
                <a:lnTo>
                  <a:pt x="2234" y="162"/>
                </a:lnTo>
                <a:lnTo>
                  <a:pt x="2228" y="168"/>
                </a:lnTo>
                <a:lnTo>
                  <a:pt x="2235" y="161"/>
                </a:lnTo>
                <a:lnTo>
                  <a:pt x="2246" y="154"/>
                </a:lnTo>
                <a:lnTo>
                  <a:pt x="2257" y="150"/>
                </a:lnTo>
                <a:lnTo>
                  <a:pt x="2269" y="147"/>
                </a:lnTo>
                <a:lnTo>
                  <a:pt x="2281" y="143"/>
                </a:lnTo>
                <a:lnTo>
                  <a:pt x="2294" y="141"/>
                </a:lnTo>
                <a:lnTo>
                  <a:pt x="2308" y="141"/>
                </a:lnTo>
                <a:lnTo>
                  <a:pt x="2320" y="141"/>
                </a:lnTo>
                <a:lnTo>
                  <a:pt x="2348" y="143"/>
                </a:lnTo>
                <a:lnTo>
                  <a:pt x="2377" y="147"/>
                </a:lnTo>
                <a:lnTo>
                  <a:pt x="2403" y="148"/>
                </a:lnTo>
                <a:lnTo>
                  <a:pt x="2428" y="150"/>
                </a:lnTo>
                <a:lnTo>
                  <a:pt x="2454" y="177"/>
                </a:lnTo>
                <a:lnTo>
                  <a:pt x="2470" y="171"/>
                </a:lnTo>
                <a:lnTo>
                  <a:pt x="2486" y="168"/>
                </a:lnTo>
                <a:lnTo>
                  <a:pt x="2506" y="168"/>
                </a:lnTo>
                <a:lnTo>
                  <a:pt x="2527" y="169"/>
                </a:lnTo>
                <a:lnTo>
                  <a:pt x="2569" y="175"/>
                </a:lnTo>
                <a:lnTo>
                  <a:pt x="2615" y="185"/>
                </a:lnTo>
                <a:lnTo>
                  <a:pt x="2663" y="198"/>
                </a:lnTo>
                <a:lnTo>
                  <a:pt x="2707" y="208"/>
                </a:lnTo>
                <a:lnTo>
                  <a:pt x="2728" y="212"/>
                </a:lnTo>
                <a:lnTo>
                  <a:pt x="2749" y="214"/>
                </a:lnTo>
                <a:lnTo>
                  <a:pt x="2767" y="215"/>
                </a:lnTo>
                <a:lnTo>
                  <a:pt x="2785" y="215"/>
                </a:lnTo>
                <a:lnTo>
                  <a:pt x="2792" y="215"/>
                </a:lnTo>
                <a:lnTo>
                  <a:pt x="2797" y="214"/>
                </a:lnTo>
                <a:lnTo>
                  <a:pt x="2804" y="212"/>
                </a:lnTo>
                <a:lnTo>
                  <a:pt x="2811" y="212"/>
                </a:lnTo>
                <a:lnTo>
                  <a:pt x="2817" y="210"/>
                </a:lnTo>
                <a:lnTo>
                  <a:pt x="2824" y="210"/>
                </a:lnTo>
                <a:lnTo>
                  <a:pt x="2831" y="212"/>
                </a:lnTo>
                <a:lnTo>
                  <a:pt x="2838" y="215"/>
                </a:lnTo>
                <a:lnTo>
                  <a:pt x="2839" y="215"/>
                </a:lnTo>
                <a:lnTo>
                  <a:pt x="2843" y="214"/>
                </a:lnTo>
                <a:lnTo>
                  <a:pt x="2847" y="212"/>
                </a:lnTo>
                <a:lnTo>
                  <a:pt x="2850" y="210"/>
                </a:lnTo>
                <a:lnTo>
                  <a:pt x="2854" y="208"/>
                </a:lnTo>
                <a:lnTo>
                  <a:pt x="2857" y="207"/>
                </a:lnTo>
                <a:lnTo>
                  <a:pt x="2859" y="207"/>
                </a:lnTo>
                <a:lnTo>
                  <a:pt x="2862" y="205"/>
                </a:lnTo>
                <a:lnTo>
                  <a:pt x="2880" y="224"/>
                </a:lnTo>
                <a:lnTo>
                  <a:pt x="2889" y="222"/>
                </a:lnTo>
                <a:lnTo>
                  <a:pt x="2898" y="222"/>
                </a:lnTo>
                <a:lnTo>
                  <a:pt x="2903" y="221"/>
                </a:lnTo>
                <a:lnTo>
                  <a:pt x="2910" y="221"/>
                </a:lnTo>
                <a:lnTo>
                  <a:pt x="2915" y="219"/>
                </a:lnTo>
                <a:lnTo>
                  <a:pt x="2921" y="221"/>
                </a:lnTo>
                <a:lnTo>
                  <a:pt x="2926" y="221"/>
                </a:lnTo>
                <a:lnTo>
                  <a:pt x="2933" y="224"/>
                </a:lnTo>
                <a:lnTo>
                  <a:pt x="2951" y="205"/>
                </a:lnTo>
                <a:lnTo>
                  <a:pt x="2933" y="205"/>
                </a:lnTo>
                <a:lnTo>
                  <a:pt x="2945" y="207"/>
                </a:lnTo>
                <a:lnTo>
                  <a:pt x="2960" y="208"/>
                </a:lnTo>
                <a:lnTo>
                  <a:pt x="2972" y="212"/>
                </a:lnTo>
                <a:lnTo>
                  <a:pt x="2984" y="214"/>
                </a:lnTo>
                <a:lnTo>
                  <a:pt x="2998" y="217"/>
                </a:lnTo>
                <a:lnTo>
                  <a:pt x="3011" y="221"/>
                </a:lnTo>
                <a:lnTo>
                  <a:pt x="3025" y="222"/>
                </a:lnTo>
                <a:lnTo>
                  <a:pt x="3037" y="224"/>
                </a:lnTo>
                <a:lnTo>
                  <a:pt x="3055" y="242"/>
                </a:lnTo>
                <a:lnTo>
                  <a:pt x="3062" y="242"/>
                </a:lnTo>
                <a:lnTo>
                  <a:pt x="3069" y="242"/>
                </a:lnTo>
                <a:lnTo>
                  <a:pt x="3076" y="244"/>
                </a:lnTo>
                <a:lnTo>
                  <a:pt x="3085" y="244"/>
                </a:lnTo>
                <a:lnTo>
                  <a:pt x="3094" y="245"/>
                </a:lnTo>
                <a:lnTo>
                  <a:pt x="3101" y="247"/>
                </a:lnTo>
                <a:lnTo>
                  <a:pt x="3108" y="249"/>
                </a:lnTo>
                <a:lnTo>
                  <a:pt x="3115" y="253"/>
                </a:lnTo>
                <a:lnTo>
                  <a:pt x="3113" y="258"/>
                </a:lnTo>
                <a:lnTo>
                  <a:pt x="3111" y="261"/>
                </a:lnTo>
                <a:lnTo>
                  <a:pt x="3111" y="263"/>
                </a:lnTo>
                <a:lnTo>
                  <a:pt x="3111" y="265"/>
                </a:lnTo>
                <a:lnTo>
                  <a:pt x="3111" y="268"/>
                </a:lnTo>
                <a:lnTo>
                  <a:pt x="3110" y="270"/>
                </a:lnTo>
                <a:lnTo>
                  <a:pt x="3110" y="274"/>
                </a:lnTo>
                <a:lnTo>
                  <a:pt x="3106" y="281"/>
                </a:lnTo>
                <a:lnTo>
                  <a:pt x="3088" y="261"/>
                </a:lnTo>
                <a:lnTo>
                  <a:pt x="3037" y="261"/>
                </a:lnTo>
                <a:lnTo>
                  <a:pt x="3037" y="258"/>
                </a:lnTo>
                <a:lnTo>
                  <a:pt x="3036" y="253"/>
                </a:lnTo>
                <a:lnTo>
                  <a:pt x="3032" y="249"/>
                </a:lnTo>
                <a:lnTo>
                  <a:pt x="3028" y="244"/>
                </a:lnTo>
                <a:lnTo>
                  <a:pt x="3025" y="240"/>
                </a:lnTo>
                <a:lnTo>
                  <a:pt x="3023" y="237"/>
                </a:lnTo>
                <a:lnTo>
                  <a:pt x="3021" y="233"/>
                </a:lnTo>
                <a:lnTo>
                  <a:pt x="3020" y="233"/>
                </a:lnTo>
                <a:lnTo>
                  <a:pt x="3020" y="237"/>
                </a:lnTo>
                <a:lnTo>
                  <a:pt x="3020" y="240"/>
                </a:lnTo>
                <a:lnTo>
                  <a:pt x="3020" y="245"/>
                </a:lnTo>
                <a:lnTo>
                  <a:pt x="3021" y="249"/>
                </a:lnTo>
                <a:lnTo>
                  <a:pt x="3028" y="260"/>
                </a:lnTo>
                <a:lnTo>
                  <a:pt x="3037" y="268"/>
                </a:lnTo>
                <a:lnTo>
                  <a:pt x="3048" y="276"/>
                </a:lnTo>
                <a:lnTo>
                  <a:pt x="3058" y="283"/>
                </a:lnTo>
                <a:lnTo>
                  <a:pt x="3071" y="288"/>
                </a:lnTo>
                <a:lnTo>
                  <a:pt x="3081" y="290"/>
                </a:lnTo>
                <a:lnTo>
                  <a:pt x="3080" y="293"/>
                </a:lnTo>
                <a:lnTo>
                  <a:pt x="3078" y="297"/>
                </a:lnTo>
                <a:lnTo>
                  <a:pt x="3076" y="302"/>
                </a:lnTo>
                <a:lnTo>
                  <a:pt x="3073" y="307"/>
                </a:lnTo>
                <a:lnTo>
                  <a:pt x="3069" y="311"/>
                </a:lnTo>
                <a:lnTo>
                  <a:pt x="3066" y="314"/>
                </a:lnTo>
                <a:lnTo>
                  <a:pt x="3064" y="316"/>
                </a:lnTo>
                <a:lnTo>
                  <a:pt x="3064" y="318"/>
                </a:lnTo>
                <a:lnTo>
                  <a:pt x="3060" y="318"/>
                </a:lnTo>
                <a:lnTo>
                  <a:pt x="3057" y="318"/>
                </a:lnTo>
                <a:lnTo>
                  <a:pt x="3053" y="320"/>
                </a:lnTo>
                <a:lnTo>
                  <a:pt x="3050" y="321"/>
                </a:lnTo>
                <a:lnTo>
                  <a:pt x="3046" y="323"/>
                </a:lnTo>
                <a:lnTo>
                  <a:pt x="3044" y="325"/>
                </a:lnTo>
                <a:lnTo>
                  <a:pt x="3041" y="327"/>
                </a:lnTo>
                <a:lnTo>
                  <a:pt x="3037" y="327"/>
                </a:lnTo>
                <a:lnTo>
                  <a:pt x="3032" y="327"/>
                </a:lnTo>
                <a:lnTo>
                  <a:pt x="3025" y="325"/>
                </a:lnTo>
                <a:lnTo>
                  <a:pt x="3021" y="323"/>
                </a:lnTo>
                <a:lnTo>
                  <a:pt x="3016" y="323"/>
                </a:lnTo>
                <a:lnTo>
                  <a:pt x="3011" y="323"/>
                </a:lnTo>
                <a:lnTo>
                  <a:pt x="3005" y="323"/>
                </a:lnTo>
                <a:lnTo>
                  <a:pt x="3000" y="323"/>
                </a:lnTo>
                <a:lnTo>
                  <a:pt x="2993" y="327"/>
                </a:lnTo>
                <a:lnTo>
                  <a:pt x="2995" y="336"/>
                </a:lnTo>
                <a:lnTo>
                  <a:pt x="2998" y="344"/>
                </a:lnTo>
                <a:lnTo>
                  <a:pt x="3002" y="351"/>
                </a:lnTo>
                <a:lnTo>
                  <a:pt x="3009" y="357"/>
                </a:lnTo>
                <a:lnTo>
                  <a:pt x="3016" y="362"/>
                </a:lnTo>
                <a:lnTo>
                  <a:pt x="3023" y="366"/>
                </a:lnTo>
                <a:lnTo>
                  <a:pt x="3030" y="369"/>
                </a:lnTo>
                <a:lnTo>
                  <a:pt x="3037" y="373"/>
                </a:lnTo>
                <a:lnTo>
                  <a:pt x="3037" y="380"/>
                </a:lnTo>
                <a:lnTo>
                  <a:pt x="3039" y="389"/>
                </a:lnTo>
                <a:lnTo>
                  <a:pt x="3041" y="396"/>
                </a:lnTo>
                <a:lnTo>
                  <a:pt x="3041" y="405"/>
                </a:lnTo>
                <a:lnTo>
                  <a:pt x="3043" y="413"/>
                </a:lnTo>
                <a:lnTo>
                  <a:pt x="3044" y="422"/>
                </a:lnTo>
                <a:lnTo>
                  <a:pt x="3046" y="431"/>
                </a:lnTo>
                <a:lnTo>
                  <a:pt x="3046" y="438"/>
                </a:lnTo>
                <a:lnTo>
                  <a:pt x="3036" y="427"/>
                </a:lnTo>
                <a:lnTo>
                  <a:pt x="3023" y="420"/>
                </a:lnTo>
                <a:lnTo>
                  <a:pt x="3011" y="412"/>
                </a:lnTo>
                <a:lnTo>
                  <a:pt x="2998" y="405"/>
                </a:lnTo>
                <a:lnTo>
                  <a:pt x="2984" y="397"/>
                </a:lnTo>
                <a:lnTo>
                  <a:pt x="2972" y="390"/>
                </a:lnTo>
                <a:lnTo>
                  <a:pt x="2961" y="383"/>
                </a:lnTo>
                <a:lnTo>
                  <a:pt x="2951" y="373"/>
                </a:lnTo>
                <a:lnTo>
                  <a:pt x="2951" y="369"/>
                </a:lnTo>
                <a:lnTo>
                  <a:pt x="2951" y="366"/>
                </a:lnTo>
                <a:lnTo>
                  <a:pt x="2952" y="362"/>
                </a:lnTo>
                <a:lnTo>
                  <a:pt x="2954" y="359"/>
                </a:lnTo>
                <a:lnTo>
                  <a:pt x="2956" y="355"/>
                </a:lnTo>
                <a:lnTo>
                  <a:pt x="2958" y="351"/>
                </a:lnTo>
                <a:lnTo>
                  <a:pt x="2958" y="348"/>
                </a:lnTo>
                <a:lnTo>
                  <a:pt x="2960" y="344"/>
                </a:lnTo>
                <a:lnTo>
                  <a:pt x="2958" y="341"/>
                </a:lnTo>
                <a:lnTo>
                  <a:pt x="2956" y="334"/>
                </a:lnTo>
                <a:lnTo>
                  <a:pt x="2952" y="329"/>
                </a:lnTo>
                <a:lnTo>
                  <a:pt x="2951" y="320"/>
                </a:lnTo>
                <a:lnTo>
                  <a:pt x="2947" y="313"/>
                </a:lnTo>
                <a:lnTo>
                  <a:pt x="2944" y="304"/>
                </a:lnTo>
                <a:lnTo>
                  <a:pt x="2942" y="297"/>
                </a:lnTo>
                <a:lnTo>
                  <a:pt x="2942" y="290"/>
                </a:lnTo>
                <a:lnTo>
                  <a:pt x="2935" y="291"/>
                </a:lnTo>
                <a:lnTo>
                  <a:pt x="2931" y="293"/>
                </a:lnTo>
                <a:lnTo>
                  <a:pt x="2928" y="293"/>
                </a:lnTo>
                <a:lnTo>
                  <a:pt x="2924" y="293"/>
                </a:lnTo>
                <a:lnTo>
                  <a:pt x="2921" y="291"/>
                </a:lnTo>
                <a:lnTo>
                  <a:pt x="2917" y="290"/>
                </a:lnTo>
                <a:lnTo>
                  <a:pt x="2912" y="290"/>
                </a:lnTo>
                <a:lnTo>
                  <a:pt x="2907" y="290"/>
                </a:lnTo>
                <a:lnTo>
                  <a:pt x="2903" y="297"/>
                </a:lnTo>
                <a:lnTo>
                  <a:pt x="2898" y="304"/>
                </a:lnTo>
                <a:lnTo>
                  <a:pt x="2894" y="313"/>
                </a:lnTo>
                <a:lnTo>
                  <a:pt x="2887" y="321"/>
                </a:lnTo>
                <a:lnTo>
                  <a:pt x="2882" y="330"/>
                </a:lnTo>
                <a:lnTo>
                  <a:pt x="2877" y="339"/>
                </a:lnTo>
                <a:lnTo>
                  <a:pt x="2869" y="346"/>
                </a:lnTo>
                <a:lnTo>
                  <a:pt x="2862" y="353"/>
                </a:lnTo>
                <a:lnTo>
                  <a:pt x="2854" y="353"/>
                </a:lnTo>
                <a:lnTo>
                  <a:pt x="2847" y="351"/>
                </a:lnTo>
                <a:lnTo>
                  <a:pt x="2841" y="350"/>
                </a:lnTo>
                <a:lnTo>
                  <a:pt x="2836" y="346"/>
                </a:lnTo>
                <a:lnTo>
                  <a:pt x="2832" y="343"/>
                </a:lnTo>
                <a:lnTo>
                  <a:pt x="2831" y="339"/>
                </a:lnTo>
                <a:lnTo>
                  <a:pt x="2829" y="332"/>
                </a:lnTo>
                <a:lnTo>
                  <a:pt x="2829" y="327"/>
                </a:lnTo>
                <a:lnTo>
                  <a:pt x="2811" y="344"/>
                </a:lnTo>
                <a:lnTo>
                  <a:pt x="2794" y="327"/>
                </a:lnTo>
                <a:lnTo>
                  <a:pt x="2790" y="330"/>
                </a:lnTo>
                <a:lnTo>
                  <a:pt x="2785" y="336"/>
                </a:lnTo>
                <a:lnTo>
                  <a:pt x="2778" y="343"/>
                </a:lnTo>
                <a:lnTo>
                  <a:pt x="2772" y="350"/>
                </a:lnTo>
                <a:lnTo>
                  <a:pt x="2767" y="359"/>
                </a:lnTo>
                <a:lnTo>
                  <a:pt x="2762" y="367"/>
                </a:lnTo>
                <a:lnTo>
                  <a:pt x="2760" y="374"/>
                </a:lnTo>
                <a:lnTo>
                  <a:pt x="2758" y="382"/>
                </a:lnTo>
                <a:lnTo>
                  <a:pt x="2762" y="382"/>
                </a:lnTo>
                <a:lnTo>
                  <a:pt x="2767" y="385"/>
                </a:lnTo>
                <a:lnTo>
                  <a:pt x="2771" y="387"/>
                </a:lnTo>
                <a:lnTo>
                  <a:pt x="2776" y="390"/>
                </a:lnTo>
                <a:lnTo>
                  <a:pt x="2781" y="394"/>
                </a:lnTo>
                <a:lnTo>
                  <a:pt x="2785" y="397"/>
                </a:lnTo>
                <a:lnTo>
                  <a:pt x="2790" y="399"/>
                </a:lnTo>
                <a:lnTo>
                  <a:pt x="2794" y="401"/>
                </a:lnTo>
                <a:lnTo>
                  <a:pt x="2802" y="390"/>
                </a:lnTo>
                <a:lnTo>
                  <a:pt x="2809" y="392"/>
                </a:lnTo>
                <a:lnTo>
                  <a:pt x="2817" y="396"/>
                </a:lnTo>
                <a:lnTo>
                  <a:pt x="2824" y="401"/>
                </a:lnTo>
                <a:lnTo>
                  <a:pt x="2831" y="406"/>
                </a:lnTo>
                <a:lnTo>
                  <a:pt x="2838" y="413"/>
                </a:lnTo>
                <a:lnTo>
                  <a:pt x="2845" y="419"/>
                </a:lnTo>
                <a:lnTo>
                  <a:pt x="2850" y="424"/>
                </a:lnTo>
                <a:lnTo>
                  <a:pt x="2855" y="429"/>
                </a:lnTo>
                <a:lnTo>
                  <a:pt x="2855" y="466"/>
                </a:lnTo>
                <a:lnTo>
                  <a:pt x="2857" y="470"/>
                </a:lnTo>
                <a:lnTo>
                  <a:pt x="2862" y="473"/>
                </a:lnTo>
                <a:lnTo>
                  <a:pt x="2866" y="477"/>
                </a:lnTo>
                <a:lnTo>
                  <a:pt x="2871" y="481"/>
                </a:lnTo>
                <a:lnTo>
                  <a:pt x="2877" y="484"/>
                </a:lnTo>
                <a:lnTo>
                  <a:pt x="2882" y="488"/>
                </a:lnTo>
                <a:lnTo>
                  <a:pt x="2885" y="491"/>
                </a:lnTo>
                <a:lnTo>
                  <a:pt x="2889" y="495"/>
                </a:lnTo>
                <a:lnTo>
                  <a:pt x="2889" y="498"/>
                </a:lnTo>
                <a:lnTo>
                  <a:pt x="2887" y="503"/>
                </a:lnTo>
                <a:lnTo>
                  <a:pt x="2884" y="511"/>
                </a:lnTo>
                <a:lnTo>
                  <a:pt x="2880" y="518"/>
                </a:lnTo>
                <a:lnTo>
                  <a:pt x="2877" y="523"/>
                </a:lnTo>
                <a:lnTo>
                  <a:pt x="2875" y="530"/>
                </a:lnTo>
                <a:lnTo>
                  <a:pt x="2873" y="535"/>
                </a:lnTo>
                <a:lnTo>
                  <a:pt x="2871" y="541"/>
                </a:lnTo>
                <a:lnTo>
                  <a:pt x="2868" y="541"/>
                </a:lnTo>
                <a:lnTo>
                  <a:pt x="2864" y="539"/>
                </a:lnTo>
                <a:lnTo>
                  <a:pt x="2859" y="539"/>
                </a:lnTo>
                <a:lnTo>
                  <a:pt x="2855" y="537"/>
                </a:lnTo>
                <a:lnTo>
                  <a:pt x="2852" y="539"/>
                </a:lnTo>
                <a:lnTo>
                  <a:pt x="2848" y="541"/>
                </a:lnTo>
                <a:lnTo>
                  <a:pt x="2847" y="544"/>
                </a:lnTo>
                <a:lnTo>
                  <a:pt x="2847" y="549"/>
                </a:lnTo>
                <a:lnTo>
                  <a:pt x="2847" y="567"/>
                </a:lnTo>
                <a:lnTo>
                  <a:pt x="2848" y="579"/>
                </a:lnTo>
                <a:lnTo>
                  <a:pt x="2852" y="590"/>
                </a:lnTo>
                <a:lnTo>
                  <a:pt x="2859" y="602"/>
                </a:lnTo>
                <a:lnTo>
                  <a:pt x="2868" y="615"/>
                </a:lnTo>
                <a:lnTo>
                  <a:pt x="2875" y="627"/>
                </a:lnTo>
                <a:lnTo>
                  <a:pt x="2882" y="638"/>
                </a:lnTo>
                <a:lnTo>
                  <a:pt x="2887" y="650"/>
                </a:lnTo>
                <a:lnTo>
                  <a:pt x="2889" y="661"/>
                </a:lnTo>
                <a:lnTo>
                  <a:pt x="2880" y="661"/>
                </a:lnTo>
                <a:lnTo>
                  <a:pt x="2875" y="659"/>
                </a:lnTo>
                <a:lnTo>
                  <a:pt x="2871" y="657"/>
                </a:lnTo>
                <a:lnTo>
                  <a:pt x="2869" y="654"/>
                </a:lnTo>
                <a:lnTo>
                  <a:pt x="2868" y="650"/>
                </a:lnTo>
                <a:lnTo>
                  <a:pt x="2866" y="645"/>
                </a:lnTo>
                <a:lnTo>
                  <a:pt x="2866" y="640"/>
                </a:lnTo>
                <a:lnTo>
                  <a:pt x="2862" y="632"/>
                </a:lnTo>
                <a:lnTo>
                  <a:pt x="2855" y="624"/>
                </a:lnTo>
                <a:lnTo>
                  <a:pt x="2845" y="620"/>
                </a:lnTo>
                <a:lnTo>
                  <a:pt x="2836" y="613"/>
                </a:lnTo>
                <a:lnTo>
                  <a:pt x="2829" y="606"/>
                </a:lnTo>
                <a:lnTo>
                  <a:pt x="2820" y="599"/>
                </a:lnTo>
                <a:lnTo>
                  <a:pt x="2813" y="592"/>
                </a:lnTo>
                <a:lnTo>
                  <a:pt x="2808" y="583"/>
                </a:lnTo>
                <a:lnTo>
                  <a:pt x="2801" y="576"/>
                </a:lnTo>
                <a:lnTo>
                  <a:pt x="2794" y="567"/>
                </a:lnTo>
                <a:lnTo>
                  <a:pt x="2786" y="571"/>
                </a:lnTo>
                <a:lnTo>
                  <a:pt x="2779" y="574"/>
                </a:lnTo>
                <a:lnTo>
                  <a:pt x="2771" y="579"/>
                </a:lnTo>
                <a:lnTo>
                  <a:pt x="2762" y="583"/>
                </a:lnTo>
                <a:lnTo>
                  <a:pt x="2755" y="588"/>
                </a:lnTo>
                <a:lnTo>
                  <a:pt x="2746" y="594"/>
                </a:lnTo>
                <a:lnTo>
                  <a:pt x="2739" y="599"/>
                </a:lnTo>
                <a:lnTo>
                  <a:pt x="2732" y="606"/>
                </a:lnTo>
                <a:lnTo>
                  <a:pt x="2739" y="606"/>
                </a:lnTo>
                <a:lnTo>
                  <a:pt x="2744" y="608"/>
                </a:lnTo>
                <a:lnTo>
                  <a:pt x="2751" y="608"/>
                </a:lnTo>
                <a:lnTo>
                  <a:pt x="2756" y="610"/>
                </a:lnTo>
                <a:lnTo>
                  <a:pt x="2764" y="611"/>
                </a:lnTo>
                <a:lnTo>
                  <a:pt x="2767" y="613"/>
                </a:lnTo>
                <a:lnTo>
                  <a:pt x="2772" y="613"/>
                </a:lnTo>
                <a:lnTo>
                  <a:pt x="2776" y="615"/>
                </a:lnTo>
                <a:lnTo>
                  <a:pt x="2776" y="620"/>
                </a:lnTo>
                <a:lnTo>
                  <a:pt x="2776" y="625"/>
                </a:lnTo>
                <a:lnTo>
                  <a:pt x="2778" y="631"/>
                </a:lnTo>
                <a:lnTo>
                  <a:pt x="2781" y="636"/>
                </a:lnTo>
                <a:lnTo>
                  <a:pt x="2788" y="647"/>
                </a:lnTo>
                <a:lnTo>
                  <a:pt x="2799" y="657"/>
                </a:lnTo>
                <a:lnTo>
                  <a:pt x="2809" y="670"/>
                </a:lnTo>
                <a:lnTo>
                  <a:pt x="2818" y="682"/>
                </a:lnTo>
                <a:lnTo>
                  <a:pt x="2822" y="687"/>
                </a:lnTo>
                <a:lnTo>
                  <a:pt x="2825" y="694"/>
                </a:lnTo>
                <a:lnTo>
                  <a:pt x="2827" y="700"/>
                </a:lnTo>
                <a:lnTo>
                  <a:pt x="2829" y="707"/>
                </a:lnTo>
                <a:lnTo>
                  <a:pt x="2832" y="708"/>
                </a:lnTo>
                <a:lnTo>
                  <a:pt x="2836" y="710"/>
                </a:lnTo>
                <a:lnTo>
                  <a:pt x="2839" y="712"/>
                </a:lnTo>
                <a:lnTo>
                  <a:pt x="2845" y="716"/>
                </a:lnTo>
                <a:lnTo>
                  <a:pt x="2848" y="719"/>
                </a:lnTo>
                <a:lnTo>
                  <a:pt x="2852" y="723"/>
                </a:lnTo>
                <a:lnTo>
                  <a:pt x="2854" y="724"/>
                </a:lnTo>
                <a:lnTo>
                  <a:pt x="2855" y="726"/>
                </a:lnTo>
                <a:lnTo>
                  <a:pt x="2854" y="730"/>
                </a:lnTo>
                <a:lnTo>
                  <a:pt x="2854" y="735"/>
                </a:lnTo>
                <a:lnTo>
                  <a:pt x="2852" y="740"/>
                </a:lnTo>
                <a:lnTo>
                  <a:pt x="2850" y="746"/>
                </a:lnTo>
                <a:lnTo>
                  <a:pt x="2848" y="753"/>
                </a:lnTo>
                <a:lnTo>
                  <a:pt x="2847" y="760"/>
                </a:lnTo>
                <a:lnTo>
                  <a:pt x="2847" y="767"/>
                </a:lnTo>
                <a:lnTo>
                  <a:pt x="2847" y="774"/>
                </a:lnTo>
                <a:lnTo>
                  <a:pt x="2829" y="792"/>
                </a:lnTo>
                <a:lnTo>
                  <a:pt x="2794" y="792"/>
                </a:lnTo>
                <a:lnTo>
                  <a:pt x="2788" y="797"/>
                </a:lnTo>
                <a:lnTo>
                  <a:pt x="2783" y="800"/>
                </a:lnTo>
                <a:lnTo>
                  <a:pt x="2779" y="802"/>
                </a:lnTo>
                <a:lnTo>
                  <a:pt x="2776" y="802"/>
                </a:lnTo>
                <a:lnTo>
                  <a:pt x="2772" y="802"/>
                </a:lnTo>
                <a:lnTo>
                  <a:pt x="2769" y="802"/>
                </a:lnTo>
                <a:lnTo>
                  <a:pt x="2764" y="800"/>
                </a:lnTo>
                <a:lnTo>
                  <a:pt x="2758" y="800"/>
                </a:lnTo>
                <a:lnTo>
                  <a:pt x="2776" y="781"/>
                </a:lnTo>
                <a:lnTo>
                  <a:pt x="2771" y="784"/>
                </a:lnTo>
                <a:lnTo>
                  <a:pt x="2767" y="786"/>
                </a:lnTo>
                <a:lnTo>
                  <a:pt x="2764" y="786"/>
                </a:lnTo>
                <a:lnTo>
                  <a:pt x="2762" y="788"/>
                </a:lnTo>
                <a:lnTo>
                  <a:pt x="2758" y="792"/>
                </a:lnTo>
                <a:lnTo>
                  <a:pt x="2755" y="795"/>
                </a:lnTo>
                <a:lnTo>
                  <a:pt x="2749" y="800"/>
                </a:lnTo>
                <a:lnTo>
                  <a:pt x="2742" y="797"/>
                </a:lnTo>
                <a:lnTo>
                  <a:pt x="2737" y="795"/>
                </a:lnTo>
                <a:lnTo>
                  <a:pt x="2730" y="793"/>
                </a:lnTo>
                <a:lnTo>
                  <a:pt x="2723" y="793"/>
                </a:lnTo>
                <a:lnTo>
                  <a:pt x="2718" y="793"/>
                </a:lnTo>
                <a:lnTo>
                  <a:pt x="2711" y="795"/>
                </a:lnTo>
                <a:lnTo>
                  <a:pt x="2703" y="797"/>
                </a:lnTo>
                <a:lnTo>
                  <a:pt x="2698" y="800"/>
                </a:lnTo>
                <a:lnTo>
                  <a:pt x="2700" y="807"/>
                </a:lnTo>
                <a:lnTo>
                  <a:pt x="2702" y="816"/>
                </a:lnTo>
                <a:lnTo>
                  <a:pt x="2707" y="823"/>
                </a:lnTo>
                <a:lnTo>
                  <a:pt x="2712" y="832"/>
                </a:lnTo>
                <a:lnTo>
                  <a:pt x="2718" y="839"/>
                </a:lnTo>
                <a:lnTo>
                  <a:pt x="2723" y="846"/>
                </a:lnTo>
                <a:lnTo>
                  <a:pt x="2728" y="852"/>
                </a:lnTo>
                <a:lnTo>
                  <a:pt x="2732" y="857"/>
                </a:lnTo>
                <a:lnTo>
                  <a:pt x="2732" y="860"/>
                </a:lnTo>
                <a:lnTo>
                  <a:pt x="2730" y="864"/>
                </a:lnTo>
                <a:lnTo>
                  <a:pt x="2730" y="868"/>
                </a:lnTo>
                <a:lnTo>
                  <a:pt x="2728" y="871"/>
                </a:lnTo>
                <a:lnTo>
                  <a:pt x="2726" y="875"/>
                </a:lnTo>
                <a:lnTo>
                  <a:pt x="2725" y="878"/>
                </a:lnTo>
                <a:lnTo>
                  <a:pt x="2725" y="882"/>
                </a:lnTo>
                <a:lnTo>
                  <a:pt x="2723" y="885"/>
                </a:lnTo>
                <a:lnTo>
                  <a:pt x="2726" y="889"/>
                </a:lnTo>
                <a:lnTo>
                  <a:pt x="2732" y="892"/>
                </a:lnTo>
                <a:lnTo>
                  <a:pt x="2735" y="898"/>
                </a:lnTo>
                <a:lnTo>
                  <a:pt x="2739" y="905"/>
                </a:lnTo>
                <a:lnTo>
                  <a:pt x="2744" y="910"/>
                </a:lnTo>
                <a:lnTo>
                  <a:pt x="2746" y="917"/>
                </a:lnTo>
                <a:lnTo>
                  <a:pt x="2749" y="924"/>
                </a:lnTo>
                <a:lnTo>
                  <a:pt x="2749" y="931"/>
                </a:lnTo>
                <a:lnTo>
                  <a:pt x="2744" y="931"/>
                </a:lnTo>
                <a:lnTo>
                  <a:pt x="2739" y="933"/>
                </a:lnTo>
                <a:lnTo>
                  <a:pt x="2735" y="935"/>
                </a:lnTo>
                <a:lnTo>
                  <a:pt x="2734" y="938"/>
                </a:lnTo>
                <a:lnTo>
                  <a:pt x="2730" y="942"/>
                </a:lnTo>
                <a:lnTo>
                  <a:pt x="2728" y="947"/>
                </a:lnTo>
                <a:lnTo>
                  <a:pt x="2726" y="952"/>
                </a:lnTo>
                <a:lnTo>
                  <a:pt x="2723" y="958"/>
                </a:lnTo>
                <a:lnTo>
                  <a:pt x="2718" y="956"/>
                </a:lnTo>
                <a:lnTo>
                  <a:pt x="2707" y="949"/>
                </a:lnTo>
                <a:lnTo>
                  <a:pt x="2691" y="940"/>
                </a:lnTo>
                <a:lnTo>
                  <a:pt x="2675" y="929"/>
                </a:lnTo>
                <a:lnTo>
                  <a:pt x="2659" y="919"/>
                </a:lnTo>
                <a:lnTo>
                  <a:pt x="2645" y="908"/>
                </a:lnTo>
                <a:lnTo>
                  <a:pt x="2635" y="899"/>
                </a:lnTo>
                <a:lnTo>
                  <a:pt x="2628" y="894"/>
                </a:lnTo>
                <a:lnTo>
                  <a:pt x="2624" y="903"/>
                </a:lnTo>
                <a:lnTo>
                  <a:pt x="2624" y="913"/>
                </a:lnTo>
                <a:lnTo>
                  <a:pt x="2624" y="924"/>
                </a:lnTo>
                <a:lnTo>
                  <a:pt x="2628" y="933"/>
                </a:lnTo>
                <a:lnTo>
                  <a:pt x="2638" y="951"/>
                </a:lnTo>
                <a:lnTo>
                  <a:pt x="2654" y="968"/>
                </a:lnTo>
                <a:lnTo>
                  <a:pt x="2668" y="986"/>
                </a:lnTo>
                <a:lnTo>
                  <a:pt x="2684" y="1004"/>
                </a:lnTo>
                <a:lnTo>
                  <a:pt x="2689" y="1012"/>
                </a:lnTo>
                <a:lnTo>
                  <a:pt x="2695" y="1023"/>
                </a:lnTo>
                <a:lnTo>
                  <a:pt x="2696" y="1032"/>
                </a:lnTo>
                <a:lnTo>
                  <a:pt x="2698" y="1042"/>
                </a:lnTo>
                <a:lnTo>
                  <a:pt x="2688" y="1041"/>
                </a:lnTo>
                <a:lnTo>
                  <a:pt x="2677" y="1039"/>
                </a:lnTo>
                <a:lnTo>
                  <a:pt x="2666" y="1034"/>
                </a:lnTo>
                <a:lnTo>
                  <a:pt x="2658" y="1027"/>
                </a:lnTo>
                <a:lnTo>
                  <a:pt x="2647" y="1018"/>
                </a:lnTo>
                <a:lnTo>
                  <a:pt x="2636" y="1007"/>
                </a:lnTo>
                <a:lnTo>
                  <a:pt x="2628" y="997"/>
                </a:lnTo>
                <a:lnTo>
                  <a:pt x="2619" y="986"/>
                </a:lnTo>
                <a:lnTo>
                  <a:pt x="2612" y="974"/>
                </a:lnTo>
                <a:lnTo>
                  <a:pt x="2605" y="961"/>
                </a:lnTo>
                <a:lnTo>
                  <a:pt x="2599" y="949"/>
                </a:lnTo>
                <a:lnTo>
                  <a:pt x="2594" y="936"/>
                </a:lnTo>
                <a:lnTo>
                  <a:pt x="2592" y="924"/>
                </a:lnTo>
                <a:lnTo>
                  <a:pt x="2590" y="913"/>
                </a:lnTo>
                <a:lnTo>
                  <a:pt x="2590" y="903"/>
                </a:lnTo>
                <a:lnTo>
                  <a:pt x="2592" y="894"/>
                </a:lnTo>
                <a:lnTo>
                  <a:pt x="2589" y="892"/>
                </a:lnTo>
                <a:lnTo>
                  <a:pt x="2587" y="892"/>
                </a:lnTo>
                <a:lnTo>
                  <a:pt x="2583" y="890"/>
                </a:lnTo>
                <a:lnTo>
                  <a:pt x="2580" y="889"/>
                </a:lnTo>
                <a:lnTo>
                  <a:pt x="2576" y="887"/>
                </a:lnTo>
                <a:lnTo>
                  <a:pt x="2573" y="885"/>
                </a:lnTo>
                <a:lnTo>
                  <a:pt x="2571" y="885"/>
                </a:lnTo>
                <a:lnTo>
                  <a:pt x="2567" y="885"/>
                </a:lnTo>
                <a:lnTo>
                  <a:pt x="2560" y="875"/>
                </a:lnTo>
                <a:lnTo>
                  <a:pt x="2550" y="859"/>
                </a:lnTo>
                <a:lnTo>
                  <a:pt x="2536" y="839"/>
                </a:lnTo>
                <a:lnTo>
                  <a:pt x="2522" y="818"/>
                </a:lnTo>
                <a:lnTo>
                  <a:pt x="2507" y="799"/>
                </a:lnTo>
                <a:lnTo>
                  <a:pt x="2495" y="784"/>
                </a:lnTo>
                <a:lnTo>
                  <a:pt x="2490" y="774"/>
                </a:lnTo>
                <a:lnTo>
                  <a:pt x="2488" y="774"/>
                </a:lnTo>
                <a:lnTo>
                  <a:pt x="2484" y="772"/>
                </a:lnTo>
                <a:lnTo>
                  <a:pt x="2483" y="772"/>
                </a:lnTo>
                <a:lnTo>
                  <a:pt x="2479" y="770"/>
                </a:lnTo>
                <a:lnTo>
                  <a:pt x="2476" y="769"/>
                </a:lnTo>
                <a:lnTo>
                  <a:pt x="2472" y="767"/>
                </a:lnTo>
                <a:lnTo>
                  <a:pt x="2469" y="765"/>
                </a:lnTo>
                <a:lnTo>
                  <a:pt x="2465" y="763"/>
                </a:lnTo>
                <a:lnTo>
                  <a:pt x="2462" y="763"/>
                </a:lnTo>
                <a:lnTo>
                  <a:pt x="2458" y="767"/>
                </a:lnTo>
                <a:lnTo>
                  <a:pt x="2454" y="769"/>
                </a:lnTo>
                <a:lnTo>
                  <a:pt x="2449" y="770"/>
                </a:lnTo>
                <a:lnTo>
                  <a:pt x="2446" y="772"/>
                </a:lnTo>
                <a:lnTo>
                  <a:pt x="2440" y="774"/>
                </a:lnTo>
                <a:lnTo>
                  <a:pt x="2435" y="776"/>
                </a:lnTo>
                <a:lnTo>
                  <a:pt x="2432" y="779"/>
                </a:lnTo>
                <a:lnTo>
                  <a:pt x="2428" y="781"/>
                </a:lnTo>
                <a:lnTo>
                  <a:pt x="2419" y="792"/>
                </a:lnTo>
                <a:lnTo>
                  <a:pt x="2419" y="809"/>
                </a:lnTo>
                <a:lnTo>
                  <a:pt x="2410" y="820"/>
                </a:lnTo>
                <a:lnTo>
                  <a:pt x="2393" y="820"/>
                </a:lnTo>
                <a:lnTo>
                  <a:pt x="2384" y="829"/>
                </a:lnTo>
                <a:lnTo>
                  <a:pt x="2380" y="836"/>
                </a:lnTo>
                <a:lnTo>
                  <a:pt x="2377" y="841"/>
                </a:lnTo>
                <a:lnTo>
                  <a:pt x="2373" y="846"/>
                </a:lnTo>
                <a:lnTo>
                  <a:pt x="2370" y="852"/>
                </a:lnTo>
                <a:lnTo>
                  <a:pt x="2366" y="857"/>
                </a:lnTo>
                <a:lnTo>
                  <a:pt x="2361" y="862"/>
                </a:lnTo>
                <a:lnTo>
                  <a:pt x="2356" y="869"/>
                </a:lnTo>
                <a:lnTo>
                  <a:pt x="2348" y="875"/>
                </a:lnTo>
                <a:lnTo>
                  <a:pt x="2352" y="882"/>
                </a:lnTo>
                <a:lnTo>
                  <a:pt x="2354" y="889"/>
                </a:lnTo>
                <a:lnTo>
                  <a:pt x="2356" y="896"/>
                </a:lnTo>
                <a:lnTo>
                  <a:pt x="2357" y="901"/>
                </a:lnTo>
                <a:lnTo>
                  <a:pt x="2357" y="908"/>
                </a:lnTo>
                <a:lnTo>
                  <a:pt x="2357" y="913"/>
                </a:lnTo>
                <a:lnTo>
                  <a:pt x="2357" y="917"/>
                </a:lnTo>
                <a:lnTo>
                  <a:pt x="2357" y="922"/>
                </a:lnTo>
                <a:lnTo>
                  <a:pt x="2333" y="951"/>
                </a:lnTo>
                <a:lnTo>
                  <a:pt x="2315" y="951"/>
                </a:lnTo>
                <a:lnTo>
                  <a:pt x="2311" y="949"/>
                </a:lnTo>
                <a:lnTo>
                  <a:pt x="2306" y="944"/>
                </a:lnTo>
                <a:lnTo>
                  <a:pt x="2303" y="938"/>
                </a:lnTo>
                <a:lnTo>
                  <a:pt x="2297" y="929"/>
                </a:lnTo>
                <a:lnTo>
                  <a:pt x="2294" y="922"/>
                </a:lnTo>
                <a:lnTo>
                  <a:pt x="2292" y="913"/>
                </a:lnTo>
                <a:lnTo>
                  <a:pt x="2288" y="908"/>
                </a:lnTo>
                <a:lnTo>
                  <a:pt x="2288" y="903"/>
                </a:lnTo>
                <a:lnTo>
                  <a:pt x="2285" y="903"/>
                </a:lnTo>
                <a:lnTo>
                  <a:pt x="2281" y="901"/>
                </a:lnTo>
                <a:lnTo>
                  <a:pt x="2278" y="899"/>
                </a:lnTo>
                <a:lnTo>
                  <a:pt x="2276" y="898"/>
                </a:lnTo>
                <a:lnTo>
                  <a:pt x="2273" y="896"/>
                </a:lnTo>
                <a:lnTo>
                  <a:pt x="2269" y="894"/>
                </a:lnTo>
                <a:lnTo>
                  <a:pt x="2265" y="894"/>
                </a:lnTo>
                <a:lnTo>
                  <a:pt x="2262" y="894"/>
                </a:lnTo>
                <a:lnTo>
                  <a:pt x="2262" y="887"/>
                </a:lnTo>
                <a:lnTo>
                  <a:pt x="2260" y="882"/>
                </a:lnTo>
                <a:lnTo>
                  <a:pt x="2260" y="876"/>
                </a:lnTo>
                <a:lnTo>
                  <a:pt x="2258" y="871"/>
                </a:lnTo>
                <a:lnTo>
                  <a:pt x="2258" y="866"/>
                </a:lnTo>
                <a:lnTo>
                  <a:pt x="2258" y="859"/>
                </a:lnTo>
                <a:lnTo>
                  <a:pt x="2260" y="853"/>
                </a:lnTo>
                <a:lnTo>
                  <a:pt x="2262" y="846"/>
                </a:lnTo>
                <a:lnTo>
                  <a:pt x="2257" y="839"/>
                </a:lnTo>
                <a:lnTo>
                  <a:pt x="2250" y="829"/>
                </a:lnTo>
                <a:lnTo>
                  <a:pt x="2246" y="816"/>
                </a:lnTo>
                <a:lnTo>
                  <a:pt x="2243" y="804"/>
                </a:lnTo>
                <a:lnTo>
                  <a:pt x="2239" y="792"/>
                </a:lnTo>
                <a:lnTo>
                  <a:pt x="2237" y="777"/>
                </a:lnTo>
                <a:lnTo>
                  <a:pt x="2235" y="765"/>
                </a:lnTo>
                <a:lnTo>
                  <a:pt x="2235" y="754"/>
                </a:lnTo>
                <a:lnTo>
                  <a:pt x="2235" y="758"/>
                </a:lnTo>
                <a:lnTo>
                  <a:pt x="2234" y="761"/>
                </a:lnTo>
                <a:lnTo>
                  <a:pt x="2234" y="765"/>
                </a:lnTo>
                <a:lnTo>
                  <a:pt x="2232" y="769"/>
                </a:lnTo>
                <a:lnTo>
                  <a:pt x="2230" y="772"/>
                </a:lnTo>
                <a:lnTo>
                  <a:pt x="2228" y="776"/>
                </a:lnTo>
                <a:lnTo>
                  <a:pt x="2228" y="779"/>
                </a:lnTo>
                <a:lnTo>
                  <a:pt x="2228" y="781"/>
                </a:lnTo>
                <a:lnTo>
                  <a:pt x="2221" y="781"/>
                </a:lnTo>
                <a:lnTo>
                  <a:pt x="2216" y="781"/>
                </a:lnTo>
                <a:lnTo>
                  <a:pt x="2211" y="779"/>
                </a:lnTo>
                <a:lnTo>
                  <a:pt x="2207" y="776"/>
                </a:lnTo>
                <a:lnTo>
                  <a:pt x="2202" y="774"/>
                </a:lnTo>
                <a:lnTo>
                  <a:pt x="2198" y="770"/>
                </a:lnTo>
                <a:lnTo>
                  <a:pt x="2195" y="767"/>
                </a:lnTo>
                <a:lnTo>
                  <a:pt x="2193" y="763"/>
                </a:lnTo>
                <a:lnTo>
                  <a:pt x="2158" y="763"/>
                </a:lnTo>
                <a:lnTo>
                  <a:pt x="2158" y="760"/>
                </a:lnTo>
                <a:lnTo>
                  <a:pt x="2160" y="756"/>
                </a:lnTo>
                <a:lnTo>
                  <a:pt x="2161" y="753"/>
                </a:lnTo>
                <a:lnTo>
                  <a:pt x="2161" y="749"/>
                </a:lnTo>
                <a:lnTo>
                  <a:pt x="2163" y="746"/>
                </a:lnTo>
                <a:lnTo>
                  <a:pt x="2165" y="742"/>
                </a:lnTo>
                <a:lnTo>
                  <a:pt x="2167" y="739"/>
                </a:lnTo>
                <a:lnTo>
                  <a:pt x="2167" y="735"/>
                </a:lnTo>
                <a:lnTo>
                  <a:pt x="2161" y="737"/>
                </a:lnTo>
                <a:lnTo>
                  <a:pt x="2156" y="737"/>
                </a:lnTo>
                <a:lnTo>
                  <a:pt x="2152" y="737"/>
                </a:lnTo>
                <a:lnTo>
                  <a:pt x="2151" y="733"/>
                </a:lnTo>
                <a:lnTo>
                  <a:pt x="2149" y="730"/>
                </a:lnTo>
                <a:lnTo>
                  <a:pt x="2149" y="724"/>
                </a:lnTo>
                <a:lnTo>
                  <a:pt x="2149" y="721"/>
                </a:lnTo>
                <a:lnTo>
                  <a:pt x="2149" y="717"/>
                </a:lnTo>
                <a:lnTo>
                  <a:pt x="2114" y="754"/>
                </a:lnTo>
                <a:lnTo>
                  <a:pt x="2110" y="753"/>
                </a:lnTo>
                <a:lnTo>
                  <a:pt x="2105" y="751"/>
                </a:lnTo>
                <a:lnTo>
                  <a:pt x="2099" y="747"/>
                </a:lnTo>
                <a:lnTo>
                  <a:pt x="2092" y="744"/>
                </a:lnTo>
                <a:lnTo>
                  <a:pt x="2085" y="739"/>
                </a:lnTo>
                <a:lnTo>
                  <a:pt x="2080" y="735"/>
                </a:lnTo>
                <a:lnTo>
                  <a:pt x="2075" y="730"/>
                </a:lnTo>
                <a:lnTo>
                  <a:pt x="2071" y="726"/>
                </a:lnTo>
                <a:lnTo>
                  <a:pt x="2064" y="728"/>
                </a:lnTo>
                <a:lnTo>
                  <a:pt x="2057" y="728"/>
                </a:lnTo>
                <a:lnTo>
                  <a:pt x="2048" y="726"/>
                </a:lnTo>
                <a:lnTo>
                  <a:pt x="2041" y="724"/>
                </a:lnTo>
                <a:lnTo>
                  <a:pt x="2034" y="719"/>
                </a:lnTo>
                <a:lnTo>
                  <a:pt x="2027" y="716"/>
                </a:lnTo>
                <a:lnTo>
                  <a:pt x="2022" y="710"/>
                </a:lnTo>
                <a:lnTo>
                  <a:pt x="2018" y="707"/>
                </a:lnTo>
                <a:lnTo>
                  <a:pt x="2011" y="714"/>
                </a:lnTo>
                <a:lnTo>
                  <a:pt x="2002" y="717"/>
                </a:lnTo>
                <a:lnTo>
                  <a:pt x="1994" y="721"/>
                </a:lnTo>
                <a:lnTo>
                  <a:pt x="1983" y="723"/>
                </a:lnTo>
                <a:lnTo>
                  <a:pt x="1974" y="723"/>
                </a:lnTo>
                <a:lnTo>
                  <a:pt x="1963" y="723"/>
                </a:lnTo>
                <a:lnTo>
                  <a:pt x="1955" y="721"/>
                </a:lnTo>
                <a:lnTo>
                  <a:pt x="1948" y="717"/>
                </a:lnTo>
                <a:lnTo>
                  <a:pt x="1941" y="707"/>
                </a:lnTo>
                <a:lnTo>
                  <a:pt x="1937" y="700"/>
                </a:lnTo>
                <a:lnTo>
                  <a:pt x="1933" y="691"/>
                </a:lnTo>
                <a:lnTo>
                  <a:pt x="1928" y="682"/>
                </a:lnTo>
                <a:lnTo>
                  <a:pt x="1923" y="675"/>
                </a:lnTo>
                <a:lnTo>
                  <a:pt x="1918" y="670"/>
                </a:lnTo>
                <a:lnTo>
                  <a:pt x="1909" y="666"/>
                </a:lnTo>
                <a:lnTo>
                  <a:pt x="1905" y="666"/>
                </a:lnTo>
                <a:lnTo>
                  <a:pt x="1900" y="666"/>
                </a:lnTo>
                <a:lnTo>
                  <a:pt x="1895" y="668"/>
                </a:lnTo>
                <a:lnTo>
                  <a:pt x="1888" y="671"/>
                </a:lnTo>
                <a:lnTo>
                  <a:pt x="1898" y="680"/>
                </a:lnTo>
                <a:lnTo>
                  <a:pt x="1907" y="691"/>
                </a:lnTo>
                <a:lnTo>
                  <a:pt x="1916" y="700"/>
                </a:lnTo>
                <a:lnTo>
                  <a:pt x="1926" y="708"/>
                </a:lnTo>
                <a:lnTo>
                  <a:pt x="1935" y="719"/>
                </a:lnTo>
                <a:lnTo>
                  <a:pt x="1942" y="730"/>
                </a:lnTo>
                <a:lnTo>
                  <a:pt x="1951" y="740"/>
                </a:lnTo>
                <a:lnTo>
                  <a:pt x="1958" y="754"/>
                </a:lnTo>
                <a:lnTo>
                  <a:pt x="1963" y="753"/>
                </a:lnTo>
                <a:lnTo>
                  <a:pt x="1969" y="751"/>
                </a:lnTo>
                <a:lnTo>
                  <a:pt x="1974" y="749"/>
                </a:lnTo>
                <a:lnTo>
                  <a:pt x="1978" y="746"/>
                </a:lnTo>
                <a:lnTo>
                  <a:pt x="1983" y="744"/>
                </a:lnTo>
                <a:lnTo>
                  <a:pt x="1986" y="740"/>
                </a:lnTo>
                <a:lnTo>
                  <a:pt x="1990" y="739"/>
                </a:lnTo>
                <a:lnTo>
                  <a:pt x="1994" y="739"/>
                </a:lnTo>
                <a:lnTo>
                  <a:pt x="1997" y="723"/>
                </a:lnTo>
                <a:close/>
              </a:path>
            </a:pathLst>
          </a:custGeom>
          <a:solidFill>
            <a:srgbClr val="DAC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1" name="Freeform 8"/>
          <p:cNvSpPr>
            <a:spLocks noEditPoints="1"/>
          </p:cNvSpPr>
          <p:nvPr/>
        </p:nvSpPr>
        <p:spPr bwMode="auto">
          <a:xfrm>
            <a:off x="1734257" y="1559719"/>
            <a:ext cx="2012244" cy="2303198"/>
          </a:xfrm>
          <a:custGeom>
            <a:avLst/>
            <a:gdLst>
              <a:gd name="T0" fmla="*/ 2147483647 w 1426"/>
              <a:gd name="T1" fmla="*/ 2147483647 h 1741"/>
              <a:gd name="T2" fmla="*/ 2147483647 w 1426"/>
              <a:gd name="T3" fmla="*/ 2147483647 h 1741"/>
              <a:gd name="T4" fmla="*/ 2147483647 w 1426"/>
              <a:gd name="T5" fmla="*/ 2147483647 h 1741"/>
              <a:gd name="T6" fmla="*/ 2147483647 w 1426"/>
              <a:gd name="T7" fmla="*/ 2147483647 h 1741"/>
              <a:gd name="T8" fmla="*/ 2147483647 w 1426"/>
              <a:gd name="T9" fmla="*/ 2147483647 h 1741"/>
              <a:gd name="T10" fmla="*/ 2147483647 w 1426"/>
              <a:gd name="T11" fmla="*/ 2147483647 h 1741"/>
              <a:gd name="T12" fmla="*/ 2147483647 w 1426"/>
              <a:gd name="T13" fmla="*/ 2147483647 h 1741"/>
              <a:gd name="T14" fmla="*/ 2147483647 w 1426"/>
              <a:gd name="T15" fmla="*/ 2147483647 h 1741"/>
              <a:gd name="T16" fmla="*/ 2147483647 w 1426"/>
              <a:gd name="T17" fmla="*/ 2147483647 h 1741"/>
              <a:gd name="T18" fmla="*/ 2147483647 w 1426"/>
              <a:gd name="T19" fmla="*/ 2147483647 h 1741"/>
              <a:gd name="T20" fmla="*/ 2147483647 w 1426"/>
              <a:gd name="T21" fmla="*/ 2147483647 h 1741"/>
              <a:gd name="T22" fmla="*/ 2147483647 w 1426"/>
              <a:gd name="T23" fmla="*/ 2147483647 h 1741"/>
              <a:gd name="T24" fmla="*/ 2147483647 w 1426"/>
              <a:gd name="T25" fmla="*/ 2147483647 h 1741"/>
              <a:gd name="T26" fmla="*/ 2147483647 w 1426"/>
              <a:gd name="T27" fmla="*/ 2147483647 h 1741"/>
              <a:gd name="T28" fmla="*/ 2147483647 w 1426"/>
              <a:gd name="T29" fmla="*/ 2147483647 h 1741"/>
              <a:gd name="T30" fmla="*/ 2147483647 w 1426"/>
              <a:gd name="T31" fmla="*/ 2147483647 h 1741"/>
              <a:gd name="T32" fmla="*/ 2147483647 w 1426"/>
              <a:gd name="T33" fmla="*/ 2147483647 h 1741"/>
              <a:gd name="T34" fmla="*/ 2147483647 w 1426"/>
              <a:gd name="T35" fmla="*/ 2147483647 h 1741"/>
              <a:gd name="T36" fmla="*/ 2147483647 w 1426"/>
              <a:gd name="T37" fmla="*/ 2147483647 h 1741"/>
              <a:gd name="T38" fmla="*/ 2147483647 w 1426"/>
              <a:gd name="T39" fmla="*/ 2147483647 h 1741"/>
              <a:gd name="T40" fmla="*/ 2147483647 w 1426"/>
              <a:gd name="T41" fmla="*/ 2147483647 h 1741"/>
              <a:gd name="T42" fmla="*/ 2147483647 w 1426"/>
              <a:gd name="T43" fmla="*/ 2147483647 h 1741"/>
              <a:gd name="T44" fmla="*/ 2147483647 w 1426"/>
              <a:gd name="T45" fmla="*/ 2147483647 h 1741"/>
              <a:gd name="T46" fmla="*/ 2147483647 w 1426"/>
              <a:gd name="T47" fmla="*/ 2147483647 h 1741"/>
              <a:gd name="T48" fmla="*/ 2147483647 w 1426"/>
              <a:gd name="T49" fmla="*/ 2147483647 h 1741"/>
              <a:gd name="T50" fmla="*/ 2147483647 w 1426"/>
              <a:gd name="T51" fmla="*/ 2147483647 h 1741"/>
              <a:gd name="T52" fmla="*/ 2147483647 w 1426"/>
              <a:gd name="T53" fmla="*/ 2147483647 h 1741"/>
              <a:gd name="T54" fmla="*/ 2147483647 w 1426"/>
              <a:gd name="T55" fmla="*/ 2147483647 h 1741"/>
              <a:gd name="T56" fmla="*/ 2147483647 w 1426"/>
              <a:gd name="T57" fmla="*/ 2147483647 h 1741"/>
              <a:gd name="T58" fmla="*/ 2147483647 w 1426"/>
              <a:gd name="T59" fmla="*/ 2147483647 h 1741"/>
              <a:gd name="T60" fmla="*/ 2147483647 w 1426"/>
              <a:gd name="T61" fmla="*/ 2147483647 h 1741"/>
              <a:gd name="T62" fmla="*/ 2147483647 w 1426"/>
              <a:gd name="T63" fmla="*/ 2147483647 h 1741"/>
              <a:gd name="T64" fmla="*/ 2147483647 w 1426"/>
              <a:gd name="T65" fmla="*/ 2147483647 h 1741"/>
              <a:gd name="T66" fmla="*/ 2147483647 w 1426"/>
              <a:gd name="T67" fmla="*/ 2147483647 h 1741"/>
              <a:gd name="T68" fmla="*/ 2147483647 w 1426"/>
              <a:gd name="T69" fmla="*/ 2147483647 h 1741"/>
              <a:gd name="T70" fmla="*/ 2147483647 w 1426"/>
              <a:gd name="T71" fmla="*/ 2147483647 h 1741"/>
              <a:gd name="T72" fmla="*/ 2147483647 w 1426"/>
              <a:gd name="T73" fmla="*/ 2147483647 h 1741"/>
              <a:gd name="T74" fmla="*/ 2147483647 w 1426"/>
              <a:gd name="T75" fmla="*/ 2147483647 h 1741"/>
              <a:gd name="T76" fmla="*/ 2147483647 w 1426"/>
              <a:gd name="T77" fmla="*/ 2147483647 h 1741"/>
              <a:gd name="T78" fmla="*/ 2147483647 w 1426"/>
              <a:gd name="T79" fmla="*/ 2147483647 h 1741"/>
              <a:gd name="T80" fmla="*/ 2147483647 w 1426"/>
              <a:gd name="T81" fmla="*/ 2147483647 h 1741"/>
              <a:gd name="T82" fmla="*/ 2147483647 w 1426"/>
              <a:gd name="T83" fmla="*/ 2147483647 h 1741"/>
              <a:gd name="T84" fmla="*/ 2147483647 w 1426"/>
              <a:gd name="T85" fmla="*/ 2147483647 h 1741"/>
              <a:gd name="T86" fmla="*/ 2147483647 w 1426"/>
              <a:gd name="T87" fmla="*/ 2147483647 h 1741"/>
              <a:gd name="T88" fmla="*/ 2147483647 w 1426"/>
              <a:gd name="T89" fmla="*/ 2147483647 h 1741"/>
              <a:gd name="T90" fmla="*/ 2147483647 w 1426"/>
              <a:gd name="T91" fmla="*/ 2147483647 h 1741"/>
              <a:gd name="T92" fmla="*/ 2147483647 w 1426"/>
              <a:gd name="T93" fmla="*/ 2147483647 h 1741"/>
              <a:gd name="T94" fmla="*/ 2147483647 w 1426"/>
              <a:gd name="T95" fmla="*/ 2147483647 h 1741"/>
              <a:gd name="T96" fmla="*/ 2147483647 w 1426"/>
              <a:gd name="T97" fmla="*/ 2147483647 h 1741"/>
              <a:gd name="T98" fmla="*/ 2147483647 w 1426"/>
              <a:gd name="T99" fmla="*/ 2147483647 h 1741"/>
              <a:gd name="T100" fmla="*/ 2147483647 w 1426"/>
              <a:gd name="T101" fmla="*/ 2147483647 h 1741"/>
              <a:gd name="T102" fmla="*/ 2147483647 w 1426"/>
              <a:gd name="T103" fmla="*/ 2147483647 h 1741"/>
              <a:gd name="T104" fmla="*/ 2147483647 w 1426"/>
              <a:gd name="T105" fmla="*/ 2147483647 h 1741"/>
              <a:gd name="T106" fmla="*/ 2147483647 w 1426"/>
              <a:gd name="T107" fmla="*/ 2147483647 h 1741"/>
              <a:gd name="T108" fmla="*/ 2147483647 w 1426"/>
              <a:gd name="T109" fmla="*/ 2147483647 h 1741"/>
              <a:gd name="T110" fmla="*/ 2147483647 w 1426"/>
              <a:gd name="T111" fmla="*/ 2147483647 h 1741"/>
              <a:gd name="T112" fmla="*/ 2147483647 w 1426"/>
              <a:gd name="T113" fmla="*/ 2147483647 h 1741"/>
              <a:gd name="T114" fmla="*/ 2147483647 w 1426"/>
              <a:gd name="T115" fmla="*/ 2147483647 h 1741"/>
              <a:gd name="T116" fmla="*/ 2147483647 w 1426"/>
              <a:gd name="T117" fmla="*/ 2147483647 h 1741"/>
              <a:gd name="T118" fmla="*/ 2147483647 w 1426"/>
              <a:gd name="T119" fmla="*/ 2147483647 h 1741"/>
              <a:gd name="T120" fmla="*/ 2147483647 w 1426"/>
              <a:gd name="T121" fmla="*/ 2147483647 h 1741"/>
              <a:gd name="T122" fmla="*/ 2147483647 w 1426"/>
              <a:gd name="T123" fmla="*/ 2147483647 h 17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26"/>
              <a:gd name="T187" fmla="*/ 0 h 1741"/>
              <a:gd name="T188" fmla="*/ 1426 w 1426"/>
              <a:gd name="T189" fmla="*/ 1741 h 17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26" h="1741">
                <a:moveTo>
                  <a:pt x="1078" y="1741"/>
                </a:moveTo>
                <a:lnTo>
                  <a:pt x="1069" y="1735"/>
                </a:lnTo>
                <a:lnTo>
                  <a:pt x="1058" y="1730"/>
                </a:lnTo>
                <a:lnTo>
                  <a:pt x="1046" y="1723"/>
                </a:lnTo>
                <a:lnTo>
                  <a:pt x="1034" y="1714"/>
                </a:lnTo>
                <a:lnTo>
                  <a:pt x="1021" y="1705"/>
                </a:lnTo>
                <a:lnTo>
                  <a:pt x="1012" y="1696"/>
                </a:lnTo>
                <a:lnTo>
                  <a:pt x="1011" y="1691"/>
                </a:lnTo>
                <a:lnTo>
                  <a:pt x="1009" y="1686"/>
                </a:lnTo>
                <a:lnTo>
                  <a:pt x="1007" y="1680"/>
                </a:lnTo>
                <a:lnTo>
                  <a:pt x="1009" y="1675"/>
                </a:lnTo>
                <a:lnTo>
                  <a:pt x="1005" y="1675"/>
                </a:lnTo>
                <a:lnTo>
                  <a:pt x="1000" y="1672"/>
                </a:lnTo>
                <a:lnTo>
                  <a:pt x="997" y="1670"/>
                </a:lnTo>
                <a:lnTo>
                  <a:pt x="991" y="1666"/>
                </a:lnTo>
                <a:lnTo>
                  <a:pt x="986" y="1663"/>
                </a:lnTo>
                <a:lnTo>
                  <a:pt x="981" y="1659"/>
                </a:lnTo>
                <a:lnTo>
                  <a:pt x="977" y="1657"/>
                </a:lnTo>
                <a:lnTo>
                  <a:pt x="974" y="1656"/>
                </a:lnTo>
                <a:lnTo>
                  <a:pt x="974" y="1620"/>
                </a:lnTo>
                <a:lnTo>
                  <a:pt x="963" y="1606"/>
                </a:lnTo>
                <a:lnTo>
                  <a:pt x="956" y="1594"/>
                </a:lnTo>
                <a:lnTo>
                  <a:pt x="949" y="1578"/>
                </a:lnTo>
                <a:lnTo>
                  <a:pt x="944" y="1564"/>
                </a:lnTo>
                <a:lnTo>
                  <a:pt x="938" y="1532"/>
                </a:lnTo>
                <a:lnTo>
                  <a:pt x="935" y="1498"/>
                </a:lnTo>
                <a:lnTo>
                  <a:pt x="931" y="1465"/>
                </a:lnTo>
                <a:lnTo>
                  <a:pt x="924" y="1433"/>
                </a:lnTo>
                <a:lnTo>
                  <a:pt x="921" y="1419"/>
                </a:lnTo>
                <a:lnTo>
                  <a:pt x="914" y="1403"/>
                </a:lnTo>
                <a:lnTo>
                  <a:pt x="906" y="1391"/>
                </a:lnTo>
                <a:lnTo>
                  <a:pt x="896" y="1378"/>
                </a:lnTo>
                <a:lnTo>
                  <a:pt x="896" y="1368"/>
                </a:lnTo>
                <a:lnTo>
                  <a:pt x="898" y="1357"/>
                </a:lnTo>
                <a:lnTo>
                  <a:pt x="901" y="1346"/>
                </a:lnTo>
                <a:lnTo>
                  <a:pt x="905" y="1336"/>
                </a:lnTo>
                <a:lnTo>
                  <a:pt x="906" y="1325"/>
                </a:lnTo>
                <a:lnTo>
                  <a:pt x="910" y="1315"/>
                </a:lnTo>
                <a:lnTo>
                  <a:pt x="912" y="1304"/>
                </a:lnTo>
                <a:lnTo>
                  <a:pt x="912" y="1293"/>
                </a:lnTo>
                <a:lnTo>
                  <a:pt x="898" y="1292"/>
                </a:lnTo>
                <a:lnTo>
                  <a:pt x="882" y="1286"/>
                </a:lnTo>
                <a:lnTo>
                  <a:pt x="862" y="1278"/>
                </a:lnTo>
                <a:lnTo>
                  <a:pt x="845" y="1267"/>
                </a:lnTo>
                <a:lnTo>
                  <a:pt x="825" y="1255"/>
                </a:lnTo>
                <a:lnTo>
                  <a:pt x="809" y="1242"/>
                </a:lnTo>
                <a:lnTo>
                  <a:pt x="793" y="1230"/>
                </a:lnTo>
                <a:lnTo>
                  <a:pt x="783" y="1219"/>
                </a:lnTo>
                <a:lnTo>
                  <a:pt x="783" y="1182"/>
                </a:lnTo>
                <a:lnTo>
                  <a:pt x="776" y="1182"/>
                </a:lnTo>
                <a:lnTo>
                  <a:pt x="770" y="1180"/>
                </a:lnTo>
                <a:lnTo>
                  <a:pt x="765" y="1179"/>
                </a:lnTo>
                <a:lnTo>
                  <a:pt x="760" y="1177"/>
                </a:lnTo>
                <a:lnTo>
                  <a:pt x="755" y="1175"/>
                </a:lnTo>
                <a:lnTo>
                  <a:pt x="749" y="1175"/>
                </a:lnTo>
                <a:lnTo>
                  <a:pt x="744" y="1173"/>
                </a:lnTo>
                <a:lnTo>
                  <a:pt x="739" y="1173"/>
                </a:lnTo>
                <a:lnTo>
                  <a:pt x="735" y="1170"/>
                </a:lnTo>
                <a:lnTo>
                  <a:pt x="732" y="1164"/>
                </a:lnTo>
                <a:lnTo>
                  <a:pt x="728" y="1159"/>
                </a:lnTo>
                <a:lnTo>
                  <a:pt x="725" y="1154"/>
                </a:lnTo>
                <a:lnTo>
                  <a:pt x="719" y="1148"/>
                </a:lnTo>
                <a:lnTo>
                  <a:pt x="716" y="1143"/>
                </a:lnTo>
                <a:lnTo>
                  <a:pt x="710" y="1140"/>
                </a:lnTo>
                <a:lnTo>
                  <a:pt x="703" y="1136"/>
                </a:lnTo>
                <a:lnTo>
                  <a:pt x="705" y="1131"/>
                </a:lnTo>
                <a:lnTo>
                  <a:pt x="707" y="1126"/>
                </a:lnTo>
                <a:lnTo>
                  <a:pt x="710" y="1120"/>
                </a:lnTo>
                <a:lnTo>
                  <a:pt x="714" y="1113"/>
                </a:lnTo>
                <a:lnTo>
                  <a:pt x="717" y="1106"/>
                </a:lnTo>
                <a:lnTo>
                  <a:pt x="723" y="1099"/>
                </a:lnTo>
                <a:lnTo>
                  <a:pt x="726" y="1094"/>
                </a:lnTo>
                <a:lnTo>
                  <a:pt x="730" y="1088"/>
                </a:lnTo>
                <a:lnTo>
                  <a:pt x="730" y="1085"/>
                </a:lnTo>
                <a:lnTo>
                  <a:pt x="728" y="1083"/>
                </a:lnTo>
                <a:lnTo>
                  <a:pt x="726" y="1080"/>
                </a:lnTo>
                <a:lnTo>
                  <a:pt x="725" y="1076"/>
                </a:lnTo>
                <a:lnTo>
                  <a:pt x="725" y="1073"/>
                </a:lnTo>
                <a:lnTo>
                  <a:pt x="723" y="1069"/>
                </a:lnTo>
                <a:lnTo>
                  <a:pt x="721" y="1065"/>
                </a:lnTo>
                <a:lnTo>
                  <a:pt x="721" y="1062"/>
                </a:lnTo>
                <a:lnTo>
                  <a:pt x="728" y="1053"/>
                </a:lnTo>
                <a:lnTo>
                  <a:pt x="733" y="1044"/>
                </a:lnTo>
                <a:lnTo>
                  <a:pt x="740" y="1034"/>
                </a:lnTo>
                <a:lnTo>
                  <a:pt x="748" y="1025"/>
                </a:lnTo>
                <a:lnTo>
                  <a:pt x="753" y="1014"/>
                </a:lnTo>
                <a:lnTo>
                  <a:pt x="760" y="1004"/>
                </a:lnTo>
                <a:lnTo>
                  <a:pt x="767" y="995"/>
                </a:lnTo>
                <a:lnTo>
                  <a:pt x="772" y="986"/>
                </a:lnTo>
                <a:lnTo>
                  <a:pt x="756" y="968"/>
                </a:lnTo>
                <a:lnTo>
                  <a:pt x="756" y="951"/>
                </a:lnTo>
                <a:lnTo>
                  <a:pt x="783" y="922"/>
                </a:lnTo>
                <a:lnTo>
                  <a:pt x="790" y="924"/>
                </a:lnTo>
                <a:lnTo>
                  <a:pt x="799" y="926"/>
                </a:lnTo>
                <a:lnTo>
                  <a:pt x="808" y="924"/>
                </a:lnTo>
                <a:lnTo>
                  <a:pt x="816" y="922"/>
                </a:lnTo>
                <a:lnTo>
                  <a:pt x="827" y="919"/>
                </a:lnTo>
                <a:lnTo>
                  <a:pt x="836" y="915"/>
                </a:lnTo>
                <a:lnTo>
                  <a:pt x="845" y="910"/>
                </a:lnTo>
                <a:lnTo>
                  <a:pt x="852" y="903"/>
                </a:lnTo>
                <a:lnTo>
                  <a:pt x="859" y="906"/>
                </a:lnTo>
                <a:lnTo>
                  <a:pt x="864" y="910"/>
                </a:lnTo>
                <a:lnTo>
                  <a:pt x="871" y="912"/>
                </a:lnTo>
                <a:lnTo>
                  <a:pt x="878" y="913"/>
                </a:lnTo>
                <a:lnTo>
                  <a:pt x="883" y="915"/>
                </a:lnTo>
                <a:lnTo>
                  <a:pt x="891" y="917"/>
                </a:lnTo>
                <a:lnTo>
                  <a:pt x="898" y="919"/>
                </a:lnTo>
                <a:lnTo>
                  <a:pt x="903" y="922"/>
                </a:lnTo>
                <a:lnTo>
                  <a:pt x="906" y="921"/>
                </a:lnTo>
                <a:lnTo>
                  <a:pt x="910" y="921"/>
                </a:lnTo>
                <a:lnTo>
                  <a:pt x="914" y="919"/>
                </a:lnTo>
                <a:lnTo>
                  <a:pt x="917" y="917"/>
                </a:lnTo>
                <a:lnTo>
                  <a:pt x="921" y="915"/>
                </a:lnTo>
                <a:lnTo>
                  <a:pt x="924" y="913"/>
                </a:lnTo>
                <a:lnTo>
                  <a:pt x="928" y="913"/>
                </a:lnTo>
                <a:lnTo>
                  <a:pt x="929" y="913"/>
                </a:lnTo>
                <a:lnTo>
                  <a:pt x="938" y="931"/>
                </a:lnTo>
                <a:lnTo>
                  <a:pt x="942" y="931"/>
                </a:lnTo>
                <a:lnTo>
                  <a:pt x="945" y="929"/>
                </a:lnTo>
                <a:lnTo>
                  <a:pt x="949" y="928"/>
                </a:lnTo>
                <a:lnTo>
                  <a:pt x="952" y="926"/>
                </a:lnTo>
                <a:lnTo>
                  <a:pt x="954" y="924"/>
                </a:lnTo>
                <a:lnTo>
                  <a:pt x="958" y="922"/>
                </a:lnTo>
                <a:lnTo>
                  <a:pt x="961" y="922"/>
                </a:lnTo>
                <a:lnTo>
                  <a:pt x="965" y="922"/>
                </a:lnTo>
                <a:lnTo>
                  <a:pt x="972" y="926"/>
                </a:lnTo>
                <a:lnTo>
                  <a:pt x="981" y="929"/>
                </a:lnTo>
                <a:lnTo>
                  <a:pt x="989" y="933"/>
                </a:lnTo>
                <a:lnTo>
                  <a:pt x="998" y="936"/>
                </a:lnTo>
                <a:lnTo>
                  <a:pt x="1007" y="940"/>
                </a:lnTo>
                <a:lnTo>
                  <a:pt x="1014" y="944"/>
                </a:lnTo>
                <a:lnTo>
                  <a:pt x="1021" y="947"/>
                </a:lnTo>
                <a:lnTo>
                  <a:pt x="1025" y="951"/>
                </a:lnTo>
                <a:lnTo>
                  <a:pt x="1034" y="959"/>
                </a:lnTo>
                <a:lnTo>
                  <a:pt x="1034" y="977"/>
                </a:lnTo>
                <a:lnTo>
                  <a:pt x="1042" y="986"/>
                </a:lnTo>
                <a:lnTo>
                  <a:pt x="1048" y="989"/>
                </a:lnTo>
                <a:lnTo>
                  <a:pt x="1055" y="993"/>
                </a:lnTo>
                <a:lnTo>
                  <a:pt x="1062" y="995"/>
                </a:lnTo>
                <a:lnTo>
                  <a:pt x="1071" y="995"/>
                </a:lnTo>
                <a:lnTo>
                  <a:pt x="1080" y="997"/>
                </a:lnTo>
                <a:lnTo>
                  <a:pt x="1088" y="997"/>
                </a:lnTo>
                <a:lnTo>
                  <a:pt x="1095" y="997"/>
                </a:lnTo>
                <a:lnTo>
                  <a:pt x="1104" y="997"/>
                </a:lnTo>
                <a:lnTo>
                  <a:pt x="1110" y="1004"/>
                </a:lnTo>
                <a:lnTo>
                  <a:pt x="1115" y="1011"/>
                </a:lnTo>
                <a:lnTo>
                  <a:pt x="1120" y="1018"/>
                </a:lnTo>
                <a:lnTo>
                  <a:pt x="1124" y="1025"/>
                </a:lnTo>
                <a:lnTo>
                  <a:pt x="1127" y="1032"/>
                </a:lnTo>
                <a:lnTo>
                  <a:pt x="1131" y="1039"/>
                </a:lnTo>
                <a:lnTo>
                  <a:pt x="1134" y="1046"/>
                </a:lnTo>
                <a:lnTo>
                  <a:pt x="1138" y="1051"/>
                </a:lnTo>
                <a:lnTo>
                  <a:pt x="1122" y="1071"/>
                </a:lnTo>
                <a:lnTo>
                  <a:pt x="1138" y="1088"/>
                </a:lnTo>
                <a:lnTo>
                  <a:pt x="1141" y="1085"/>
                </a:lnTo>
                <a:lnTo>
                  <a:pt x="1148" y="1081"/>
                </a:lnTo>
                <a:lnTo>
                  <a:pt x="1154" y="1076"/>
                </a:lnTo>
                <a:lnTo>
                  <a:pt x="1161" y="1073"/>
                </a:lnTo>
                <a:lnTo>
                  <a:pt x="1168" y="1067"/>
                </a:lnTo>
                <a:lnTo>
                  <a:pt x="1177" y="1064"/>
                </a:lnTo>
                <a:lnTo>
                  <a:pt x="1184" y="1062"/>
                </a:lnTo>
                <a:lnTo>
                  <a:pt x="1191" y="1062"/>
                </a:lnTo>
                <a:lnTo>
                  <a:pt x="1200" y="1071"/>
                </a:lnTo>
                <a:lnTo>
                  <a:pt x="1210" y="1080"/>
                </a:lnTo>
                <a:lnTo>
                  <a:pt x="1221" y="1088"/>
                </a:lnTo>
                <a:lnTo>
                  <a:pt x="1231" y="1095"/>
                </a:lnTo>
                <a:lnTo>
                  <a:pt x="1244" y="1101"/>
                </a:lnTo>
                <a:lnTo>
                  <a:pt x="1256" y="1104"/>
                </a:lnTo>
                <a:lnTo>
                  <a:pt x="1270" y="1106"/>
                </a:lnTo>
                <a:lnTo>
                  <a:pt x="1286" y="1108"/>
                </a:lnTo>
                <a:lnTo>
                  <a:pt x="1293" y="1115"/>
                </a:lnTo>
                <a:lnTo>
                  <a:pt x="1302" y="1120"/>
                </a:lnTo>
                <a:lnTo>
                  <a:pt x="1313" y="1126"/>
                </a:lnTo>
                <a:lnTo>
                  <a:pt x="1321" y="1129"/>
                </a:lnTo>
                <a:lnTo>
                  <a:pt x="1332" y="1131"/>
                </a:lnTo>
                <a:lnTo>
                  <a:pt x="1344" y="1134"/>
                </a:lnTo>
                <a:lnTo>
                  <a:pt x="1355" y="1134"/>
                </a:lnTo>
                <a:lnTo>
                  <a:pt x="1364" y="1136"/>
                </a:lnTo>
                <a:lnTo>
                  <a:pt x="1364" y="1156"/>
                </a:lnTo>
                <a:lnTo>
                  <a:pt x="1364" y="1175"/>
                </a:lnTo>
                <a:lnTo>
                  <a:pt x="1362" y="1191"/>
                </a:lnTo>
                <a:lnTo>
                  <a:pt x="1359" y="1207"/>
                </a:lnTo>
                <a:lnTo>
                  <a:pt x="1352" y="1221"/>
                </a:lnTo>
                <a:lnTo>
                  <a:pt x="1343" y="1233"/>
                </a:lnTo>
                <a:lnTo>
                  <a:pt x="1330" y="1246"/>
                </a:lnTo>
                <a:lnTo>
                  <a:pt x="1313" y="1256"/>
                </a:lnTo>
                <a:lnTo>
                  <a:pt x="1316" y="1267"/>
                </a:lnTo>
                <a:lnTo>
                  <a:pt x="1318" y="1278"/>
                </a:lnTo>
                <a:lnTo>
                  <a:pt x="1320" y="1288"/>
                </a:lnTo>
                <a:lnTo>
                  <a:pt x="1318" y="1299"/>
                </a:lnTo>
                <a:lnTo>
                  <a:pt x="1316" y="1309"/>
                </a:lnTo>
                <a:lnTo>
                  <a:pt x="1313" y="1320"/>
                </a:lnTo>
                <a:lnTo>
                  <a:pt x="1309" y="1329"/>
                </a:lnTo>
                <a:lnTo>
                  <a:pt x="1302" y="1338"/>
                </a:lnTo>
                <a:lnTo>
                  <a:pt x="1297" y="1346"/>
                </a:lnTo>
                <a:lnTo>
                  <a:pt x="1290" y="1353"/>
                </a:lnTo>
                <a:lnTo>
                  <a:pt x="1281" y="1361"/>
                </a:lnTo>
                <a:lnTo>
                  <a:pt x="1272" y="1366"/>
                </a:lnTo>
                <a:lnTo>
                  <a:pt x="1263" y="1371"/>
                </a:lnTo>
                <a:lnTo>
                  <a:pt x="1254" y="1375"/>
                </a:lnTo>
                <a:lnTo>
                  <a:pt x="1244" y="1376"/>
                </a:lnTo>
                <a:lnTo>
                  <a:pt x="1235" y="1378"/>
                </a:lnTo>
                <a:lnTo>
                  <a:pt x="1235" y="1385"/>
                </a:lnTo>
                <a:lnTo>
                  <a:pt x="1235" y="1391"/>
                </a:lnTo>
                <a:lnTo>
                  <a:pt x="1237" y="1398"/>
                </a:lnTo>
                <a:lnTo>
                  <a:pt x="1238" y="1405"/>
                </a:lnTo>
                <a:lnTo>
                  <a:pt x="1240" y="1410"/>
                </a:lnTo>
                <a:lnTo>
                  <a:pt x="1242" y="1415"/>
                </a:lnTo>
                <a:lnTo>
                  <a:pt x="1242" y="1421"/>
                </a:lnTo>
                <a:lnTo>
                  <a:pt x="1242" y="1424"/>
                </a:lnTo>
                <a:lnTo>
                  <a:pt x="1242" y="1428"/>
                </a:lnTo>
                <a:lnTo>
                  <a:pt x="1242" y="1433"/>
                </a:lnTo>
                <a:lnTo>
                  <a:pt x="1240" y="1438"/>
                </a:lnTo>
                <a:lnTo>
                  <a:pt x="1238" y="1444"/>
                </a:lnTo>
                <a:lnTo>
                  <a:pt x="1237" y="1451"/>
                </a:lnTo>
                <a:lnTo>
                  <a:pt x="1235" y="1458"/>
                </a:lnTo>
                <a:lnTo>
                  <a:pt x="1235" y="1463"/>
                </a:lnTo>
                <a:lnTo>
                  <a:pt x="1235" y="1470"/>
                </a:lnTo>
                <a:lnTo>
                  <a:pt x="1217" y="1490"/>
                </a:lnTo>
                <a:lnTo>
                  <a:pt x="1208" y="1479"/>
                </a:lnTo>
                <a:lnTo>
                  <a:pt x="1203" y="1481"/>
                </a:lnTo>
                <a:lnTo>
                  <a:pt x="1200" y="1486"/>
                </a:lnTo>
                <a:lnTo>
                  <a:pt x="1193" y="1491"/>
                </a:lnTo>
                <a:lnTo>
                  <a:pt x="1187" y="1498"/>
                </a:lnTo>
                <a:lnTo>
                  <a:pt x="1182" y="1505"/>
                </a:lnTo>
                <a:lnTo>
                  <a:pt x="1177" y="1511"/>
                </a:lnTo>
                <a:lnTo>
                  <a:pt x="1175" y="1516"/>
                </a:lnTo>
                <a:lnTo>
                  <a:pt x="1173" y="1518"/>
                </a:lnTo>
                <a:lnTo>
                  <a:pt x="1166" y="1518"/>
                </a:lnTo>
                <a:lnTo>
                  <a:pt x="1161" y="1518"/>
                </a:lnTo>
                <a:lnTo>
                  <a:pt x="1154" y="1520"/>
                </a:lnTo>
                <a:lnTo>
                  <a:pt x="1148" y="1521"/>
                </a:lnTo>
                <a:lnTo>
                  <a:pt x="1143" y="1523"/>
                </a:lnTo>
                <a:lnTo>
                  <a:pt x="1138" y="1525"/>
                </a:lnTo>
                <a:lnTo>
                  <a:pt x="1133" y="1525"/>
                </a:lnTo>
                <a:lnTo>
                  <a:pt x="1129" y="1527"/>
                </a:lnTo>
                <a:lnTo>
                  <a:pt x="1129" y="1530"/>
                </a:lnTo>
                <a:lnTo>
                  <a:pt x="1131" y="1534"/>
                </a:lnTo>
                <a:lnTo>
                  <a:pt x="1133" y="1537"/>
                </a:lnTo>
                <a:lnTo>
                  <a:pt x="1134" y="1541"/>
                </a:lnTo>
                <a:lnTo>
                  <a:pt x="1136" y="1544"/>
                </a:lnTo>
                <a:lnTo>
                  <a:pt x="1136" y="1548"/>
                </a:lnTo>
                <a:lnTo>
                  <a:pt x="1138" y="1551"/>
                </a:lnTo>
                <a:lnTo>
                  <a:pt x="1138" y="1555"/>
                </a:lnTo>
                <a:lnTo>
                  <a:pt x="1131" y="1555"/>
                </a:lnTo>
                <a:lnTo>
                  <a:pt x="1124" y="1557"/>
                </a:lnTo>
                <a:lnTo>
                  <a:pt x="1117" y="1558"/>
                </a:lnTo>
                <a:lnTo>
                  <a:pt x="1108" y="1560"/>
                </a:lnTo>
                <a:lnTo>
                  <a:pt x="1099" y="1562"/>
                </a:lnTo>
                <a:lnTo>
                  <a:pt x="1092" y="1566"/>
                </a:lnTo>
                <a:lnTo>
                  <a:pt x="1085" y="1569"/>
                </a:lnTo>
                <a:lnTo>
                  <a:pt x="1078" y="1573"/>
                </a:lnTo>
                <a:lnTo>
                  <a:pt x="1081" y="1573"/>
                </a:lnTo>
                <a:lnTo>
                  <a:pt x="1085" y="1574"/>
                </a:lnTo>
                <a:lnTo>
                  <a:pt x="1087" y="1574"/>
                </a:lnTo>
                <a:lnTo>
                  <a:pt x="1090" y="1576"/>
                </a:lnTo>
                <a:lnTo>
                  <a:pt x="1094" y="1578"/>
                </a:lnTo>
                <a:lnTo>
                  <a:pt x="1097" y="1580"/>
                </a:lnTo>
                <a:lnTo>
                  <a:pt x="1101" y="1581"/>
                </a:lnTo>
                <a:lnTo>
                  <a:pt x="1104" y="1581"/>
                </a:lnTo>
                <a:lnTo>
                  <a:pt x="1087" y="1601"/>
                </a:lnTo>
                <a:lnTo>
                  <a:pt x="1088" y="1608"/>
                </a:lnTo>
                <a:lnTo>
                  <a:pt x="1090" y="1615"/>
                </a:lnTo>
                <a:lnTo>
                  <a:pt x="1090" y="1622"/>
                </a:lnTo>
                <a:lnTo>
                  <a:pt x="1088" y="1629"/>
                </a:lnTo>
                <a:lnTo>
                  <a:pt x="1088" y="1638"/>
                </a:lnTo>
                <a:lnTo>
                  <a:pt x="1087" y="1647"/>
                </a:lnTo>
                <a:lnTo>
                  <a:pt x="1087" y="1656"/>
                </a:lnTo>
                <a:lnTo>
                  <a:pt x="1087" y="1666"/>
                </a:lnTo>
                <a:lnTo>
                  <a:pt x="1104" y="1684"/>
                </a:lnTo>
                <a:lnTo>
                  <a:pt x="1104" y="1703"/>
                </a:lnTo>
                <a:lnTo>
                  <a:pt x="1087" y="1721"/>
                </a:lnTo>
                <a:lnTo>
                  <a:pt x="1087" y="1728"/>
                </a:lnTo>
                <a:lnTo>
                  <a:pt x="1087" y="1732"/>
                </a:lnTo>
                <a:lnTo>
                  <a:pt x="1088" y="1735"/>
                </a:lnTo>
                <a:lnTo>
                  <a:pt x="1088" y="1737"/>
                </a:lnTo>
                <a:lnTo>
                  <a:pt x="1088" y="1739"/>
                </a:lnTo>
                <a:lnTo>
                  <a:pt x="1087" y="1739"/>
                </a:lnTo>
                <a:lnTo>
                  <a:pt x="1083" y="1741"/>
                </a:lnTo>
                <a:lnTo>
                  <a:pt x="1078" y="1741"/>
                </a:lnTo>
                <a:close/>
                <a:moveTo>
                  <a:pt x="783" y="922"/>
                </a:moveTo>
                <a:lnTo>
                  <a:pt x="756" y="951"/>
                </a:lnTo>
                <a:lnTo>
                  <a:pt x="748" y="942"/>
                </a:lnTo>
                <a:lnTo>
                  <a:pt x="737" y="933"/>
                </a:lnTo>
                <a:lnTo>
                  <a:pt x="726" y="926"/>
                </a:lnTo>
                <a:lnTo>
                  <a:pt x="714" y="919"/>
                </a:lnTo>
                <a:lnTo>
                  <a:pt x="687" y="905"/>
                </a:lnTo>
                <a:lnTo>
                  <a:pt x="659" y="892"/>
                </a:lnTo>
                <a:lnTo>
                  <a:pt x="631" y="880"/>
                </a:lnTo>
                <a:lnTo>
                  <a:pt x="603" y="868"/>
                </a:lnTo>
                <a:lnTo>
                  <a:pt x="578" y="857"/>
                </a:lnTo>
                <a:lnTo>
                  <a:pt x="557" y="846"/>
                </a:lnTo>
                <a:lnTo>
                  <a:pt x="550" y="850"/>
                </a:lnTo>
                <a:lnTo>
                  <a:pt x="541" y="852"/>
                </a:lnTo>
                <a:lnTo>
                  <a:pt x="534" y="853"/>
                </a:lnTo>
                <a:lnTo>
                  <a:pt x="525" y="855"/>
                </a:lnTo>
                <a:lnTo>
                  <a:pt x="518" y="855"/>
                </a:lnTo>
                <a:lnTo>
                  <a:pt x="509" y="857"/>
                </a:lnTo>
                <a:lnTo>
                  <a:pt x="502" y="857"/>
                </a:lnTo>
                <a:lnTo>
                  <a:pt x="495" y="857"/>
                </a:lnTo>
                <a:lnTo>
                  <a:pt x="442" y="800"/>
                </a:lnTo>
                <a:lnTo>
                  <a:pt x="442" y="744"/>
                </a:lnTo>
                <a:lnTo>
                  <a:pt x="435" y="733"/>
                </a:lnTo>
                <a:lnTo>
                  <a:pt x="428" y="723"/>
                </a:lnTo>
                <a:lnTo>
                  <a:pt x="423" y="710"/>
                </a:lnTo>
                <a:lnTo>
                  <a:pt x="417" y="698"/>
                </a:lnTo>
                <a:lnTo>
                  <a:pt x="414" y="684"/>
                </a:lnTo>
                <a:lnTo>
                  <a:pt x="410" y="670"/>
                </a:lnTo>
                <a:lnTo>
                  <a:pt x="405" y="657"/>
                </a:lnTo>
                <a:lnTo>
                  <a:pt x="400" y="643"/>
                </a:lnTo>
                <a:lnTo>
                  <a:pt x="396" y="648"/>
                </a:lnTo>
                <a:lnTo>
                  <a:pt x="394" y="654"/>
                </a:lnTo>
                <a:lnTo>
                  <a:pt x="393" y="657"/>
                </a:lnTo>
                <a:lnTo>
                  <a:pt x="393" y="661"/>
                </a:lnTo>
                <a:lnTo>
                  <a:pt x="393" y="664"/>
                </a:lnTo>
                <a:lnTo>
                  <a:pt x="394" y="668"/>
                </a:lnTo>
                <a:lnTo>
                  <a:pt x="396" y="673"/>
                </a:lnTo>
                <a:lnTo>
                  <a:pt x="400" y="680"/>
                </a:lnTo>
                <a:lnTo>
                  <a:pt x="382" y="698"/>
                </a:lnTo>
                <a:lnTo>
                  <a:pt x="382" y="707"/>
                </a:lnTo>
                <a:lnTo>
                  <a:pt x="382" y="716"/>
                </a:lnTo>
                <a:lnTo>
                  <a:pt x="382" y="726"/>
                </a:lnTo>
                <a:lnTo>
                  <a:pt x="384" y="737"/>
                </a:lnTo>
                <a:lnTo>
                  <a:pt x="385" y="746"/>
                </a:lnTo>
                <a:lnTo>
                  <a:pt x="389" y="753"/>
                </a:lnTo>
                <a:lnTo>
                  <a:pt x="391" y="754"/>
                </a:lnTo>
                <a:lnTo>
                  <a:pt x="394" y="754"/>
                </a:lnTo>
                <a:lnTo>
                  <a:pt x="396" y="754"/>
                </a:lnTo>
                <a:lnTo>
                  <a:pt x="400" y="754"/>
                </a:lnTo>
                <a:lnTo>
                  <a:pt x="396" y="754"/>
                </a:lnTo>
                <a:lnTo>
                  <a:pt x="393" y="756"/>
                </a:lnTo>
                <a:lnTo>
                  <a:pt x="389" y="758"/>
                </a:lnTo>
                <a:lnTo>
                  <a:pt x="385" y="758"/>
                </a:lnTo>
                <a:lnTo>
                  <a:pt x="384" y="760"/>
                </a:lnTo>
                <a:lnTo>
                  <a:pt x="380" y="761"/>
                </a:lnTo>
                <a:lnTo>
                  <a:pt x="377" y="763"/>
                </a:lnTo>
                <a:lnTo>
                  <a:pt x="373" y="763"/>
                </a:lnTo>
                <a:lnTo>
                  <a:pt x="375" y="758"/>
                </a:lnTo>
                <a:lnTo>
                  <a:pt x="373" y="753"/>
                </a:lnTo>
                <a:lnTo>
                  <a:pt x="371" y="749"/>
                </a:lnTo>
                <a:lnTo>
                  <a:pt x="368" y="744"/>
                </a:lnTo>
                <a:lnTo>
                  <a:pt x="363" y="740"/>
                </a:lnTo>
                <a:lnTo>
                  <a:pt x="359" y="737"/>
                </a:lnTo>
                <a:lnTo>
                  <a:pt x="357" y="731"/>
                </a:lnTo>
                <a:lnTo>
                  <a:pt x="355" y="726"/>
                </a:lnTo>
                <a:lnTo>
                  <a:pt x="355" y="707"/>
                </a:lnTo>
                <a:lnTo>
                  <a:pt x="373" y="689"/>
                </a:lnTo>
                <a:lnTo>
                  <a:pt x="355" y="671"/>
                </a:lnTo>
                <a:lnTo>
                  <a:pt x="355" y="668"/>
                </a:lnTo>
                <a:lnTo>
                  <a:pt x="357" y="663"/>
                </a:lnTo>
                <a:lnTo>
                  <a:pt x="357" y="659"/>
                </a:lnTo>
                <a:lnTo>
                  <a:pt x="359" y="657"/>
                </a:lnTo>
                <a:lnTo>
                  <a:pt x="361" y="654"/>
                </a:lnTo>
                <a:lnTo>
                  <a:pt x="363" y="650"/>
                </a:lnTo>
                <a:lnTo>
                  <a:pt x="364" y="647"/>
                </a:lnTo>
                <a:lnTo>
                  <a:pt x="364" y="643"/>
                </a:lnTo>
                <a:lnTo>
                  <a:pt x="361" y="638"/>
                </a:lnTo>
                <a:lnTo>
                  <a:pt x="355" y="634"/>
                </a:lnTo>
                <a:lnTo>
                  <a:pt x="348" y="629"/>
                </a:lnTo>
                <a:lnTo>
                  <a:pt x="343" y="625"/>
                </a:lnTo>
                <a:lnTo>
                  <a:pt x="336" y="620"/>
                </a:lnTo>
                <a:lnTo>
                  <a:pt x="331" y="617"/>
                </a:lnTo>
                <a:lnTo>
                  <a:pt x="325" y="615"/>
                </a:lnTo>
                <a:lnTo>
                  <a:pt x="320" y="615"/>
                </a:lnTo>
                <a:lnTo>
                  <a:pt x="338" y="578"/>
                </a:lnTo>
                <a:lnTo>
                  <a:pt x="338" y="574"/>
                </a:lnTo>
                <a:lnTo>
                  <a:pt x="338" y="571"/>
                </a:lnTo>
                <a:lnTo>
                  <a:pt x="336" y="567"/>
                </a:lnTo>
                <a:lnTo>
                  <a:pt x="334" y="564"/>
                </a:lnTo>
                <a:lnTo>
                  <a:pt x="332" y="560"/>
                </a:lnTo>
                <a:lnTo>
                  <a:pt x="331" y="556"/>
                </a:lnTo>
                <a:lnTo>
                  <a:pt x="331" y="553"/>
                </a:lnTo>
                <a:lnTo>
                  <a:pt x="329" y="549"/>
                </a:lnTo>
                <a:lnTo>
                  <a:pt x="341" y="542"/>
                </a:lnTo>
                <a:lnTo>
                  <a:pt x="354" y="534"/>
                </a:lnTo>
                <a:lnTo>
                  <a:pt x="363" y="523"/>
                </a:lnTo>
                <a:lnTo>
                  <a:pt x="371" y="514"/>
                </a:lnTo>
                <a:lnTo>
                  <a:pt x="387" y="491"/>
                </a:lnTo>
                <a:lnTo>
                  <a:pt x="401" y="468"/>
                </a:lnTo>
                <a:lnTo>
                  <a:pt x="414" y="443"/>
                </a:lnTo>
                <a:lnTo>
                  <a:pt x="428" y="419"/>
                </a:lnTo>
                <a:lnTo>
                  <a:pt x="442" y="396"/>
                </a:lnTo>
                <a:lnTo>
                  <a:pt x="460" y="373"/>
                </a:lnTo>
                <a:lnTo>
                  <a:pt x="461" y="366"/>
                </a:lnTo>
                <a:lnTo>
                  <a:pt x="461" y="357"/>
                </a:lnTo>
                <a:lnTo>
                  <a:pt x="463" y="350"/>
                </a:lnTo>
                <a:lnTo>
                  <a:pt x="465" y="341"/>
                </a:lnTo>
                <a:lnTo>
                  <a:pt x="467" y="332"/>
                </a:lnTo>
                <a:lnTo>
                  <a:pt x="467" y="323"/>
                </a:lnTo>
                <a:lnTo>
                  <a:pt x="468" y="314"/>
                </a:lnTo>
                <a:lnTo>
                  <a:pt x="468" y="307"/>
                </a:lnTo>
                <a:lnTo>
                  <a:pt x="461" y="307"/>
                </a:lnTo>
                <a:lnTo>
                  <a:pt x="454" y="309"/>
                </a:lnTo>
                <a:lnTo>
                  <a:pt x="447" y="311"/>
                </a:lnTo>
                <a:lnTo>
                  <a:pt x="438" y="313"/>
                </a:lnTo>
                <a:lnTo>
                  <a:pt x="430" y="314"/>
                </a:lnTo>
                <a:lnTo>
                  <a:pt x="423" y="316"/>
                </a:lnTo>
                <a:lnTo>
                  <a:pt x="415" y="316"/>
                </a:lnTo>
                <a:lnTo>
                  <a:pt x="408" y="318"/>
                </a:lnTo>
                <a:lnTo>
                  <a:pt x="408" y="314"/>
                </a:lnTo>
                <a:lnTo>
                  <a:pt x="407" y="311"/>
                </a:lnTo>
                <a:lnTo>
                  <a:pt x="405" y="307"/>
                </a:lnTo>
                <a:lnTo>
                  <a:pt x="403" y="304"/>
                </a:lnTo>
                <a:lnTo>
                  <a:pt x="401" y="300"/>
                </a:lnTo>
                <a:lnTo>
                  <a:pt x="401" y="297"/>
                </a:lnTo>
                <a:lnTo>
                  <a:pt x="400" y="293"/>
                </a:lnTo>
                <a:lnTo>
                  <a:pt x="400" y="290"/>
                </a:lnTo>
                <a:lnTo>
                  <a:pt x="396" y="288"/>
                </a:lnTo>
                <a:lnTo>
                  <a:pt x="393" y="288"/>
                </a:lnTo>
                <a:lnTo>
                  <a:pt x="389" y="286"/>
                </a:lnTo>
                <a:lnTo>
                  <a:pt x="385" y="284"/>
                </a:lnTo>
                <a:lnTo>
                  <a:pt x="384" y="283"/>
                </a:lnTo>
                <a:lnTo>
                  <a:pt x="380" y="281"/>
                </a:lnTo>
                <a:lnTo>
                  <a:pt x="377" y="281"/>
                </a:lnTo>
                <a:lnTo>
                  <a:pt x="373" y="281"/>
                </a:lnTo>
                <a:lnTo>
                  <a:pt x="355" y="281"/>
                </a:lnTo>
                <a:lnTo>
                  <a:pt x="348" y="283"/>
                </a:lnTo>
                <a:lnTo>
                  <a:pt x="343" y="286"/>
                </a:lnTo>
                <a:lnTo>
                  <a:pt x="338" y="290"/>
                </a:lnTo>
                <a:lnTo>
                  <a:pt x="332" y="293"/>
                </a:lnTo>
                <a:lnTo>
                  <a:pt x="329" y="297"/>
                </a:lnTo>
                <a:lnTo>
                  <a:pt x="327" y="300"/>
                </a:lnTo>
                <a:lnTo>
                  <a:pt x="327" y="304"/>
                </a:lnTo>
                <a:lnTo>
                  <a:pt x="329" y="307"/>
                </a:lnTo>
                <a:lnTo>
                  <a:pt x="311" y="290"/>
                </a:lnTo>
                <a:lnTo>
                  <a:pt x="304" y="295"/>
                </a:lnTo>
                <a:lnTo>
                  <a:pt x="295" y="302"/>
                </a:lnTo>
                <a:lnTo>
                  <a:pt x="287" y="306"/>
                </a:lnTo>
                <a:lnTo>
                  <a:pt x="276" y="311"/>
                </a:lnTo>
                <a:lnTo>
                  <a:pt x="265" y="313"/>
                </a:lnTo>
                <a:lnTo>
                  <a:pt x="255" y="316"/>
                </a:lnTo>
                <a:lnTo>
                  <a:pt x="244" y="316"/>
                </a:lnTo>
                <a:lnTo>
                  <a:pt x="234" y="318"/>
                </a:lnTo>
                <a:lnTo>
                  <a:pt x="232" y="323"/>
                </a:lnTo>
                <a:lnTo>
                  <a:pt x="228" y="329"/>
                </a:lnTo>
                <a:lnTo>
                  <a:pt x="221" y="334"/>
                </a:lnTo>
                <a:lnTo>
                  <a:pt x="212" y="337"/>
                </a:lnTo>
                <a:lnTo>
                  <a:pt x="204" y="341"/>
                </a:lnTo>
                <a:lnTo>
                  <a:pt x="193" y="343"/>
                </a:lnTo>
                <a:lnTo>
                  <a:pt x="182" y="344"/>
                </a:lnTo>
                <a:lnTo>
                  <a:pt x="174" y="344"/>
                </a:lnTo>
                <a:lnTo>
                  <a:pt x="156" y="364"/>
                </a:lnTo>
                <a:lnTo>
                  <a:pt x="154" y="360"/>
                </a:lnTo>
                <a:lnTo>
                  <a:pt x="154" y="357"/>
                </a:lnTo>
                <a:lnTo>
                  <a:pt x="152" y="353"/>
                </a:lnTo>
                <a:lnTo>
                  <a:pt x="151" y="350"/>
                </a:lnTo>
                <a:lnTo>
                  <a:pt x="149" y="346"/>
                </a:lnTo>
                <a:lnTo>
                  <a:pt x="147" y="343"/>
                </a:lnTo>
                <a:lnTo>
                  <a:pt x="147" y="339"/>
                </a:lnTo>
                <a:lnTo>
                  <a:pt x="147" y="336"/>
                </a:lnTo>
                <a:lnTo>
                  <a:pt x="182" y="336"/>
                </a:lnTo>
                <a:lnTo>
                  <a:pt x="216" y="298"/>
                </a:lnTo>
                <a:lnTo>
                  <a:pt x="212" y="298"/>
                </a:lnTo>
                <a:lnTo>
                  <a:pt x="211" y="300"/>
                </a:lnTo>
                <a:lnTo>
                  <a:pt x="207" y="302"/>
                </a:lnTo>
                <a:lnTo>
                  <a:pt x="204" y="304"/>
                </a:lnTo>
                <a:lnTo>
                  <a:pt x="200" y="306"/>
                </a:lnTo>
                <a:lnTo>
                  <a:pt x="196" y="306"/>
                </a:lnTo>
                <a:lnTo>
                  <a:pt x="193" y="307"/>
                </a:lnTo>
                <a:lnTo>
                  <a:pt x="191" y="307"/>
                </a:lnTo>
                <a:lnTo>
                  <a:pt x="188" y="307"/>
                </a:lnTo>
                <a:lnTo>
                  <a:pt x="184" y="306"/>
                </a:lnTo>
                <a:lnTo>
                  <a:pt x="181" y="306"/>
                </a:lnTo>
                <a:lnTo>
                  <a:pt x="177" y="304"/>
                </a:lnTo>
                <a:lnTo>
                  <a:pt x="174" y="302"/>
                </a:lnTo>
                <a:lnTo>
                  <a:pt x="170" y="300"/>
                </a:lnTo>
                <a:lnTo>
                  <a:pt x="168" y="298"/>
                </a:lnTo>
                <a:lnTo>
                  <a:pt x="165" y="298"/>
                </a:lnTo>
                <a:lnTo>
                  <a:pt x="174" y="288"/>
                </a:lnTo>
                <a:lnTo>
                  <a:pt x="184" y="281"/>
                </a:lnTo>
                <a:lnTo>
                  <a:pt x="195" y="274"/>
                </a:lnTo>
                <a:lnTo>
                  <a:pt x="205" y="268"/>
                </a:lnTo>
                <a:lnTo>
                  <a:pt x="216" y="265"/>
                </a:lnTo>
                <a:lnTo>
                  <a:pt x="227" y="263"/>
                </a:lnTo>
                <a:lnTo>
                  <a:pt x="239" y="261"/>
                </a:lnTo>
                <a:lnTo>
                  <a:pt x="251" y="261"/>
                </a:lnTo>
                <a:lnTo>
                  <a:pt x="253" y="258"/>
                </a:lnTo>
                <a:lnTo>
                  <a:pt x="257" y="254"/>
                </a:lnTo>
                <a:lnTo>
                  <a:pt x="258" y="251"/>
                </a:lnTo>
                <a:lnTo>
                  <a:pt x="258" y="247"/>
                </a:lnTo>
                <a:lnTo>
                  <a:pt x="260" y="244"/>
                </a:lnTo>
                <a:lnTo>
                  <a:pt x="260" y="240"/>
                </a:lnTo>
                <a:lnTo>
                  <a:pt x="260" y="237"/>
                </a:lnTo>
                <a:lnTo>
                  <a:pt x="260" y="233"/>
                </a:lnTo>
                <a:lnTo>
                  <a:pt x="264" y="231"/>
                </a:lnTo>
                <a:lnTo>
                  <a:pt x="267" y="230"/>
                </a:lnTo>
                <a:lnTo>
                  <a:pt x="272" y="228"/>
                </a:lnTo>
                <a:lnTo>
                  <a:pt x="278" y="224"/>
                </a:lnTo>
                <a:lnTo>
                  <a:pt x="283" y="221"/>
                </a:lnTo>
                <a:lnTo>
                  <a:pt x="287" y="217"/>
                </a:lnTo>
                <a:lnTo>
                  <a:pt x="292" y="215"/>
                </a:lnTo>
                <a:lnTo>
                  <a:pt x="295" y="215"/>
                </a:lnTo>
                <a:lnTo>
                  <a:pt x="299" y="215"/>
                </a:lnTo>
                <a:lnTo>
                  <a:pt x="301" y="215"/>
                </a:lnTo>
                <a:lnTo>
                  <a:pt x="304" y="217"/>
                </a:lnTo>
                <a:lnTo>
                  <a:pt x="308" y="219"/>
                </a:lnTo>
                <a:lnTo>
                  <a:pt x="311" y="221"/>
                </a:lnTo>
                <a:lnTo>
                  <a:pt x="315" y="222"/>
                </a:lnTo>
                <a:lnTo>
                  <a:pt x="317" y="222"/>
                </a:lnTo>
                <a:lnTo>
                  <a:pt x="320" y="224"/>
                </a:lnTo>
                <a:lnTo>
                  <a:pt x="324" y="221"/>
                </a:lnTo>
                <a:lnTo>
                  <a:pt x="329" y="215"/>
                </a:lnTo>
                <a:lnTo>
                  <a:pt x="332" y="210"/>
                </a:lnTo>
                <a:lnTo>
                  <a:pt x="338" y="205"/>
                </a:lnTo>
                <a:lnTo>
                  <a:pt x="341" y="198"/>
                </a:lnTo>
                <a:lnTo>
                  <a:pt x="345" y="191"/>
                </a:lnTo>
                <a:lnTo>
                  <a:pt x="347" y="184"/>
                </a:lnTo>
                <a:lnTo>
                  <a:pt x="347" y="177"/>
                </a:lnTo>
                <a:lnTo>
                  <a:pt x="364" y="196"/>
                </a:lnTo>
                <a:lnTo>
                  <a:pt x="368" y="196"/>
                </a:lnTo>
                <a:lnTo>
                  <a:pt x="373" y="192"/>
                </a:lnTo>
                <a:lnTo>
                  <a:pt x="380" y="191"/>
                </a:lnTo>
                <a:lnTo>
                  <a:pt x="385" y="187"/>
                </a:lnTo>
                <a:lnTo>
                  <a:pt x="393" y="184"/>
                </a:lnTo>
                <a:lnTo>
                  <a:pt x="400" y="180"/>
                </a:lnTo>
                <a:lnTo>
                  <a:pt x="405" y="178"/>
                </a:lnTo>
                <a:lnTo>
                  <a:pt x="408" y="177"/>
                </a:lnTo>
                <a:lnTo>
                  <a:pt x="424" y="196"/>
                </a:lnTo>
                <a:lnTo>
                  <a:pt x="431" y="194"/>
                </a:lnTo>
                <a:lnTo>
                  <a:pt x="435" y="192"/>
                </a:lnTo>
                <a:lnTo>
                  <a:pt x="437" y="191"/>
                </a:lnTo>
                <a:lnTo>
                  <a:pt x="438" y="191"/>
                </a:lnTo>
                <a:lnTo>
                  <a:pt x="440" y="191"/>
                </a:lnTo>
                <a:lnTo>
                  <a:pt x="442" y="191"/>
                </a:lnTo>
                <a:lnTo>
                  <a:pt x="446" y="189"/>
                </a:lnTo>
                <a:lnTo>
                  <a:pt x="451" y="187"/>
                </a:lnTo>
                <a:lnTo>
                  <a:pt x="456" y="187"/>
                </a:lnTo>
                <a:lnTo>
                  <a:pt x="460" y="189"/>
                </a:lnTo>
                <a:lnTo>
                  <a:pt x="463" y="192"/>
                </a:lnTo>
                <a:lnTo>
                  <a:pt x="468" y="196"/>
                </a:lnTo>
                <a:lnTo>
                  <a:pt x="472" y="200"/>
                </a:lnTo>
                <a:lnTo>
                  <a:pt x="476" y="203"/>
                </a:lnTo>
                <a:lnTo>
                  <a:pt x="477" y="205"/>
                </a:lnTo>
                <a:lnTo>
                  <a:pt x="486" y="201"/>
                </a:lnTo>
                <a:lnTo>
                  <a:pt x="495" y="198"/>
                </a:lnTo>
                <a:lnTo>
                  <a:pt x="506" y="192"/>
                </a:lnTo>
                <a:lnTo>
                  <a:pt x="518" y="187"/>
                </a:lnTo>
                <a:lnTo>
                  <a:pt x="530" y="184"/>
                </a:lnTo>
                <a:lnTo>
                  <a:pt x="543" y="180"/>
                </a:lnTo>
                <a:lnTo>
                  <a:pt x="555" y="178"/>
                </a:lnTo>
                <a:lnTo>
                  <a:pt x="566" y="177"/>
                </a:lnTo>
                <a:lnTo>
                  <a:pt x="592" y="205"/>
                </a:lnTo>
                <a:lnTo>
                  <a:pt x="596" y="207"/>
                </a:lnTo>
                <a:lnTo>
                  <a:pt x="604" y="207"/>
                </a:lnTo>
                <a:lnTo>
                  <a:pt x="613" y="208"/>
                </a:lnTo>
                <a:lnTo>
                  <a:pt x="622" y="208"/>
                </a:lnTo>
                <a:lnTo>
                  <a:pt x="631" y="207"/>
                </a:lnTo>
                <a:lnTo>
                  <a:pt x="636" y="205"/>
                </a:lnTo>
                <a:lnTo>
                  <a:pt x="638" y="205"/>
                </a:lnTo>
                <a:lnTo>
                  <a:pt x="638" y="201"/>
                </a:lnTo>
                <a:lnTo>
                  <a:pt x="636" y="200"/>
                </a:lnTo>
                <a:lnTo>
                  <a:pt x="634" y="196"/>
                </a:lnTo>
                <a:lnTo>
                  <a:pt x="638" y="196"/>
                </a:lnTo>
                <a:lnTo>
                  <a:pt x="642" y="196"/>
                </a:lnTo>
                <a:lnTo>
                  <a:pt x="645" y="196"/>
                </a:lnTo>
                <a:lnTo>
                  <a:pt x="647" y="194"/>
                </a:lnTo>
                <a:lnTo>
                  <a:pt x="650" y="194"/>
                </a:lnTo>
                <a:lnTo>
                  <a:pt x="654" y="192"/>
                </a:lnTo>
                <a:lnTo>
                  <a:pt x="657" y="189"/>
                </a:lnTo>
                <a:lnTo>
                  <a:pt x="661" y="187"/>
                </a:lnTo>
                <a:lnTo>
                  <a:pt x="712" y="187"/>
                </a:lnTo>
                <a:lnTo>
                  <a:pt x="730" y="205"/>
                </a:lnTo>
                <a:lnTo>
                  <a:pt x="765" y="205"/>
                </a:lnTo>
                <a:lnTo>
                  <a:pt x="756" y="212"/>
                </a:lnTo>
                <a:lnTo>
                  <a:pt x="748" y="221"/>
                </a:lnTo>
                <a:lnTo>
                  <a:pt x="737" y="228"/>
                </a:lnTo>
                <a:lnTo>
                  <a:pt x="725" y="235"/>
                </a:lnTo>
                <a:lnTo>
                  <a:pt x="710" y="242"/>
                </a:lnTo>
                <a:lnTo>
                  <a:pt x="696" y="247"/>
                </a:lnTo>
                <a:lnTo>
                  <a:pt x="682" y="251"/>
                </a:lnTo>
                <a:lnTo>
                  <a:pt x="670" y="253"/>
                </a:lnTo>
                <a:lnTo>
                  <a:pt x="673" y="253"/>
                </a:lnTo>
                <a:lnTo>
                  <a:pt x="677" y="253"/>
                </a:lnTo>
                <a:lnTo>
                  <a:pt x="682" y="254"/>
                </a:lnTo>
                <a:lnTo>
                  <a:pt x="687" y="256"/>
                </a:lnTo>
                <a:lnTo>
                  <a:pt x="693" y="258"/>
                </a:lnTo>
                <a:lnTo>
                  <a:pt x="700" y="260"/>
                </a:lnTo>
                <a:lnTo>
                  <a:pt x="705" y="261"/>
                </a:lnTo>
                <a:lnTo>
                  <a:pt x="712" y="261"/>
                </a:lnTo>
                <a:lnTo>
                  <a:pt x="719" y="254"/>
                </a:lnTo>
                <a:lnTo>
                  <a:pt x="728" y="247"/>
                </a:lnTo>
                <a:lnTo>
                  <a:pt x="737" y="240"/>
                </a:lnTo>
                <a:lnTo>
                  <a:pt x="748" y="233"/>
                </a:lnTo>
                <a:lnTo>
                  <a:pt x="756" y="226"/>
                </a:lnTo>
                <a:lnTo>
                  <a:pt x="767" y="219"/>
                </a:lnTo>
                <a:lnTo>
                  <a:pt x="776" y="212"/>
                </a:lnTo>
                <a:lnTo>
                  <a:pt x="783" y="205"/>
                </a:lnTo>
                <a:lnTo>
                  <a:pt x="800" y="224"/>
                </a:lnTo>
                <a:lnTo>
                  <a:pt x="806" y="222"/>
                </a:lnTo>
                <a:lnTo>
                  <a:pt x="813" y="222"/>
                </a:lnTo>
                <a:lnTo>
                  <a:pt x="822" y="222"/>
                </a:lnTo>
                <a:lnTo>
                  <a:pt x="831" y="221"/>
                </a:lnTo>
                <a:lnTo>
                  <a:pt x="839" y="222"/>
                </a:lnTo>
                <a:lnTo>
                  <a:pt x="845" y="224"/>
                </a:lnTo>
                <a:lnTo>
                  <a:pt x="846" y="226"/>
                </a:lnTo>
                <a:lnTo>
                  <a:pt x="846" y="228"/>
                </a:lnTo>
                <a:lnTo>
                  <a:pt x="846" y="230"/>
                </a:lnTo>
                <a:lnTo>
                  <a:pt x="843" y="233"/>
                </a:lnTo>
                <a:lnTo>
                  <a:pt x="861" y="215"/>
                </a:lnTo>
                <a:lnTo>
                  <a:pt x="871" y="215"/>
                </a:lnTo>
                <a:lnTo>
                  <a:pt x="880" y="215"/>
                </a:lnTo>
                <a:lnTo>
                  <a:pt x="891" y="217"/>
                </a:lnTo>
                <a:lnTo>
                  <a:pt x="899" y="219"/>
                </a:lnTo>
                <a:lnTo>
                  <a:pt x="908" y="219"/>
                </a:lnTo>
                <a:lnTo>
                  <a:pt x="915" y="219"/>
                </a:lnTo>
                <a:lnTo>
                  <a:pt x="924" y="217"/>
                </a:lnTo>
                <a:lnTo>
                  <a:pt x="931" y="215"/>
                </a:lnTo>
                <a:lnTo>
                  <a:pt x="926" y="221"/>
                </a:lnTo>
                <a:lnTo>
                  <a:pt x="926" y="224"/>
                </a:lnTo>
                <a:lnTo>
                  <a:pt x="929" y="226"/>
                </a:lnTo>
                <a:lnTo>
                  <a:pt x="933" y="226"/>
                </a:lnTo>
                <a:lnTo>
                  <a:pt x="940" y="226"/>
                </a:lnTo>
                <a:lnTo>
                  <a:pt x="947" y="224"/>
                </a:lnTo>
                <a:lnTo>
                  <a:pt x="952" y="224"/>
                </a:lnTo>
                <a:lnTo>
                  <a:pt x="956" y="224"/>
                </a:lnTo>
                <a:lnTo>
                  <a:pt x="974" y="242"/>
                </a:lnTo>
                <a:lnTo>
                  <a:pt x="977" y="242"/>
                </a:lnTo>
                <a:lnTo>
                  <a:pt x="981" y="240"/>
                </a:lnTo>
                <a:lnTo>
                  <a:pt x="984" y="240"/>
                </a:lnTo>
                <a:lnTo>
                  <a:pt x="986" y="238"/>
                </a:lnTo>
                <a:lnTo>
                  <a:pt x="989" y="237"/>
                </a:lnTo>
                <a:lnTo>
                  <a:pt x="993" y="235"/>
                </a:lnTo>
                <a:lnTo>
                  <a:pt x="997" y="233"/>
                </a:lnTo>
                <a:lnTo>
                  <a:pt x="1000" y="233"/>
                </a:lnTo>
                <a:lnTo>
                  <a:pt x="998" y="228"/>
                </a:lnTo>
                <a:lnTo>
                  <a:pt x="998" y="222"/>
                </a:lnTo>
                <a:lnTo>
                  <a:pt x="1000" y="219"/>
                </a:lnTo>
                <a:lnTo>
                  <a:pt x="1002" y="215"/>
                </a:lnTo>
                <a:lnTo>
                  <a:pt x="1005" y="214"/>
                </a:lnTo>
                <a:lnTo>
                  <a:pt x="1011" y="212"/>
                </a:lnTo>
                <a:lnTo>
                  <a:pt x="1014" y="208"/>
                </a:lnTo>
                <a:lnTo>
                  <a:pt x="1018" y="205"/>
                </a:lnTo>
                <a:lnTo>
                  <a:pt x="1016" y="196"/>
                </a:lnTo>
                <a:lnTo>
                  <a:pt x="1014" y="187"/>
                </a:lnTo>
                <a:lnTo>
                  <a:pt x="1009" y="180"/>
                </a:lnTo>
                <a:lnTo>
                  <a:pt x="1005" y="173"/>
                </a:lnTo>
                <a:lnTo>
                  <a:pt x="1002" y="166"/>
                </a:lnTo>
                <a:lnTo>
                  <a:pt x="998" y="159"/>
                </a:lnTo>
                <a:lnTo>
                  <a:pt x="998" y="150"/>
                </a:lnTo>
                <a:lnTo>
                  <a:pt x="1000" y="139"/>
                </a:lnTo>
                <a:lnTo>
                  <a:pt x="1007" y="148"/>
                </a:lnTo>
                <a:lnTo>
                  <a:pt x="1014" y="155"/>
                </a:lnTo>
                <a:lnTo>
                  <a:pt x="1021" y="164"/>
                </a:lnTo>
                <a:lnTo>
                  <a:pt x="1030" y="175"/>
                </a:lnTo>
                <a:lnTo>
                  <a:pt x="1037" y="184"/>
                </a:lnTo>
                <a:lnTo>
                  <a:pt x="1042" y="194"/>
                </a:lnTo>
                <a:lnTo>
                  <a:pt x="1048" y="205"/>
                </a:lnTo>
                <a:lnTo>
                  <a:pt x="1051" y="215"/>
                </a:lnTo>
                <a:lnTo>
                  <a:pt x="1058" y="214"/>
                </a:lnTo>
                <a:lnTo>
                  <a:pt x="1067" y="212"/>
                </a:lnTo>
                <a:lnTo>
                  <a:pt x="1074" y="208"/>
                </a:lnTo>
                <a:lnTo>
                  <a:pt x="1081" y="205"/>
                </a:lnTo>
                <a:lnTo>
                  <a:pt x="1088" y="201"/>
                </a:lnTo>
                <a:lnTo>
                  <a:pt x="1095" y="200"/>
                </a:lnTo>
                <a:lnTo>
                  <a:pt x="1101" y="198"/>
                </a:lnTo>
                <a:lnTo>
                  <a:pt x="1104" y="196"/>
                </a:lnTo>
                <a:lnTo>
                  <a:pt x="1122" y="215"/>
                </a:lnTo>
                <a:lnTo>
                  <a:pt x="1095" y="242"/>
                </a:lnTo>
                <a:lnTo>
                  <a:pt x="1087" y="240"/>
                </a:lnTo>
                <a:lnTo>
                  <a:pt x="1076" y="238"/>
                </a:lnTo>
                <a:lnTo>
                  <a:pt x="1067" y="238"/>
                </a:lnTo>
                <a:lnTo>
                  <a:pt x="1057" y="240"/>
                </a:lnTo>
                <a:lnTo>
                  <a:pt x="1048" y="242"/>
                </a:lnTo>
                <a:lnTo>
                  <a:pt x="1037" y="245"/>
                </a:lnTo>
                <a:lnTo>
                  <a:pt x="1028" y="249"/>
                </a:lnTo>
                <a:lnTo>
                  <a:pt x="1018" y="253"/>
                </a:lnTo>
                <a:lnTo>
                  <a:pt x="1012" y="249"/>
                </a:lnTo>
                <a:lnTo>
                  <a:pt x="1007" y="247"/>
                </a:lnTo>
                <a:lnTo>
                  <a:pt x="1004" y="245"/>
                </a:lnTo>
                <a:lnTo>
                  <a:pt x="1000" y="245"/>
                </a:lnTo>
                <a:lnTo>
                  <a:pt x="997" y="245"/>
                </a:lnTo>
                <a:lnTo>
                  <a:pt x="993" y="247"/>
                </a:lnTo>
                <a:lnTo>
                  <a:pt x="988" y="249"/>
                </a:lnTo>
                <a:lnTo>
                  <a:pt x="982" y="253"/>
                </a:lnTo>
                <a:lnTo>
                  <a:pt x="986" y="253"/>
                </a:lnTo>
                <a:lnTo>
                  <a:pt x="991" y="253"/>
                </a:lnTo>
                <a:lnTo>
                  <a:pt x="995" y="254"/>
                </a:lnTo>
                <a:lnTo>
                  <a:pt x="1002" y="256"/>
                </a:lnTo>
                <a:lnTo>
                  <a:pt x="1007" y="258"/>
                </a:lnTo>
                <a:lnTo>
                  <a:pt x="1014" y="260"/>
                </a:lnTo>
                <a:lnTo>
                  <a:pt x="1019" y="261"/>
                </a:lnTo>
                <a:lnTo>
                  <a:pt x="1027" y="261"/>
                </a:lnTo>
                <a:lnTo>
                  <a:pt x="1019" y="261"/>
                </a:lnTo>
                <a:lnTo>
                  <a:pt x="1012" y="263"/>
                </a:lnTo>
                <a:lnTo>
                  <a:pt x="1004" y="265"/>
                </a:lnTo>
                <a:lnTo>
                  <a:pt x="995" y="265"/>
                </a:lnTo>
                <a:lnTo>
                  <a:pt x="986" y="267"/>
                </a:lnTo>
                <a:lnTo>
                  <a:pt x="975" y="268"/>
                </a:lnTo>
                <a:lnTo>
                  <a:pt x="967" y="270"/>
                </a:lnTo>
                <a:lnTo>
                  <a:pt x="956" y="270"/>
                </a:lnTo>
                <a:lnTo>
                  <a:pt x="954" y="274"/>
                </a:lnTo>
                <a:lnTo>
                  <a:pt x="951" y="279"/>
                </a:lnTo>
                <a:lnTo>
                  <a:pt x="949" y="284"/>
                </a:lnTo>
                <a:lnTo>
                  <a:pt x="947" y="290"/>
                </a:lnTo>
                <a:lnTo>
                  <a:pt x="945" y="295"/>
                </a:lnTo>
                <a:lnTo>
                  <a:pt x="944" y="298"/>
                </a:lnTo>
                <a:lnTo>
                  <a:pt x="942" y="304"/>
                </a:lnTo>
                <a:lnTo>
                  <a:pt x="938" y="307"/>
                </a:lnTo>
                <a:lnTo>
                  <a:pt x="931" y="318"/>
                </a:lnTo>
                <a:lnTo>
                  <a:pt x="928" y="320"/>
                </a:lnTo>
                <a:lnTo>
                  <a:pt x="922" y="323"/>
                </a:lnTo>
                <a:lnTo>
                  <a:pt x="917" y="325"/>
                </a:lnTo>
                <a:lnTo>
                  <a:pt x="914" y="327"/>
                </a:lnTo>
                <a:lnTo>
                  <a:pt x="908" y="329"/>
                </a:lnTo>
                <a:lnTo>
                  <a:pt x="903" y="330"/>
                </a:lnTo>
                <a:lnTo>
                  <a:pt x="899" y="332"/>
                </a:lnTo>
                <a:lnTo>
                  <a:pt x="896" y="336"/>
                </a:lnTo>
                <a:lnTo>
                  <a:pt x="901" y="344"/>
                </a:lnTo>
                <a:lnTo>
                  <a:pt x="910" y="357"/>
                </a:lnTo>
                <a:lnTo>
                  <a:pt x="922" y="371"/>
                </a:lnTo>
                <a:lnTo>
                  <a:pt x="936" y="387"/>
                </a:lnTo>
                <a:lnTo>
                  <a:pt x="951" y="403"/>
                </a:lnTo>
                <a:lnTo>
                  <a:pt x="963" y="417"/>
                </a:lnTo>
                <a:lnTo>
                  <a:pt x="974" y="429"/>
                </a:lnTo>
                <a:lnTo>
                  <a:pt x="982" y="438"/>
                </a:lnTo>
                <a:lnTo>
                  <a:pt x="988" y="427"/>
                </a:lnTo>
                <a:lnTo>
                  <a:pt x="995" y="417"/>
                </a:lnTo>
                <a:lnTo>
                  <a:pt x="1005" y="405"/>
                </a:lnTo>
                <a:lnTo>
                  <a:pt x="1014" y="396"/>
                </a:lnTo>
                <a:lnTo>
                  <a:pt x="1023" y="387"/>
                </a:lnTo>
                <a:lnTo>
                  <a:pt x="1028" y="380"/>
                </a:lnTo>
                <a:lnTo>
                  <a:pt x="1030" y="376"/>
                </a:lnTo>
                <a:lnTo>
                  <a:pt x="1030" y="374"/>
                </a:lnTo>
                <a:lnTo>
                  <a:pt x="1028" y="373"/>
                </a:lnTo>
                <a:lnTo>
                  <a:pt x="1027" y="373"/>
                </a:lnTo>
                <a:lnTo>
                  <a:pt x="1030" y="373"/>
                </a:lnTo>
                <a:lnTo>
                  <a:pt x="1034" y="369"/>
                </a:lnTo>
                <a:lnTo>
                  <a:pt x="1039" y="367"/>
                </a:lnTo>
                <a:lnTo>
                  <a:pt x="1042" y="364"/>
                </a:lnTo>
                <a:lnTo>
                  <a:pt x="1046" y="360"/>
                </a:lnTo>
                <a:lnTo>
                  <a:pt x="1050" y="357"/>
                </a:lnTo>
                <a:lnTo>
                  <a:pt x="1051" y="355"/>
                </a:lnTo>
                <a:lnTo>
                  <a:pt x="1051" y="353"/>
                </a:lnTo>
                <a:lnTo>
                  <a:pt x="1053" y="348"/>
                </a:lnTo>
                <a:lnTo>
                  <a:pt x="1053" y="341"/>
                </a:lnTo>
                <a:lnTo>
                  <a:pt x="1055" y="337"/>
                </a:lnTo>
                <a:lnTo>
                  <a:pt x="1058" y="332"/>
                </a:lnTo>
                <a:lnTo>
                  <a:pt x="1060" y="329"/>
                </a:lnTo>
                <a:lnTo>
                  <a:pt x="1064" y="325"/>
                </a:lnTo>
                <a:lnTo>
                  <a:pt x="1067" y="321"/>
                </a:lnTo>
                <a:lnTo>
                  <a:pt x="1069" y="318"/>
                </a:lnTo>
                <a:lnTo>
                  <a:pt x="1104" y="318"/>
                </a:lnTo>
                <a:lnTo>
                  <a:pt x="1104" y="314"/>
                </a:lnTo>
                <a:lnTo>
                  <a:pt x="1102" y="311"/>
                </a:lnTo>
                <a:lnTo>
                  <a:pt x="1101" y="307"/>
                </a:lnTo>
                <a:lnTo>
                  <a:pt x="1101" y="304"/>
                </a:lnTo>
                <a:lnTo>
                  <a:pt x="1099" y="300"/>
                </a:lnTo>
                <a:lnTo>
                  <a:pt x="1097" y="297"/>
                </a:lnTo>
                <a:lnTo>
                  <a:pt x="1095" y="293"/>
                </a:lnTo>
                <a:lnTo>
                  <a:pt x="1095" y="290"/>
                </a:lnTo>
                <a:lnTo>
                  <a:pt x="1108" y="290"/>
                </a:lnTo>
                <a:lnTo>
                  <a:pt x="1118" y="293"/>
                </a:lnTo>
                <a:lnTo>
                  <a:pt x="1129" y="298"/>
                </a:lnTo>
                <a:lnTo>
                  <a:pt x="1136" y="306"/>
                </a:lnTo>
                <a:lnTo>
                  <a:pt x="1143" y="313"/>
                </a:lnTo>
                <a:lnTo>
                  <a:pt x="1148" y="320"/>
                </a:lnTo>
                <a:lnTo>
                  <a:pt x="1154" y="329"/>
                </a:lnTo>
                <a:lnTo>
                  <a:pt x="1157" y="336"/>
                </a:lnTo>
                <a:lnTo>
                  <a:pt x="1164" y="332"/>
                </a:lnTo>
                <a:lnTo>
                  <a:pt x="1173" y="330"/>
                </a:lnTo>
                <a:lnTo>
                  <a:pt x="1182" y="329"/>
                </a:lnTo>
                <a:lnTo>
                  <a:pt x="1191" y="329"/>
                </a:lnTo>
                <a:lnTo>
                  <a:pt x="1201" y="329"/>
                </a:lnTo>
                <a:lnTo>
                  <a:pt x="1210" y="330"/>
                </a:lnTo>
                <a:lnTo>
                  <a:pt x="1219" y="332"/>
                </a:lnTo>
                <a:lnTo>
                  <a:pt x="1226" y="336"/>
                </a:lnTo>
                <a:lnTo>
                  <a:pt x="1226" y="339"/>
                </a:lnTo>
                <a:lnTo>
                  <a:pt x="1224" y="343"/>
                </a:lnTo>
                <a:lnTo>
                  <a:pt x="1224" y="346"/>
                </a:lnTo>
                <a:lnTo>
                  <a:pt x="1223" y="350"/>
                </a:lnTo>
                <a:lnTo>
                  <a:pt x="1221" y="353"/>
                </a:lnTo>
                <a:lnTo>
                  <a:pt x="1219" y="357"/>
                </a:lnTo>
                <a:lnTo>
                  <a:pt x="1217" y="360"/>
                </a:lnTo>
                <a:lnTo>
                  <a:pt x="1217" y="364"/>
                </a:lnTo>
                <a:lnTo>
                  <a:pt x="1235" y="382"/>
                </a:lnTo>
                <a:lnTo>
                  <a:pt x="1235" y="385"/>
                </a:lnTo>
                <a:lnTo>
                  <a:pt x="1233" y="389"/>
                </a:lnTo>
                <a:lnTo>
                  <a:pt x="1233" y="392"/>
                </a:lnTo>
                <a:lnTo>
                  <a:pt x="1231" y="396"/>
                </a:lnTo>
                <a:lnTo>
                  <a:pt x="1230" y="399"/>
                </a:lnTo>
                <a:lnTo>
                  <a:pt x="1228" y="403"/>
                </a:lnTo>
                <a:lnTo>
                  <a:pt x="1226" y="406"/>
                </a:lnTo>
                <a:lnTo>
                  <a:pt x="1226" y="410"/>
                </a:lnTo>
                <a:lnTo>
                  <a:pt x="1230" y="410"/>
                </a:lnTo>
                <a:lnTo>
                  <a:pt x="1235" y="408"/>
                </a:lnTo>
                <a:lnTo>
                  <a:pt x="1240" y="406"/>
                </a:lnTo>
                <a:lnTo>
                  <a:pt x="1246" y="405"/>
                </a:lnTo>
                <a:lnTo>
                  <a:pt x="1251" y="403"/>
                </a:lnTo>
                <a:lnTo>
                  <a:pt x="1258" y="403"/>
                </a:lnTo>
                <a:lnTo>
                  <a:pt x="1263" y="401"/>
                </a:lnTo>
                <a:lnTo>
                  <a:pt x="1270" y="401"/>
                </a:lnTo>
                <a:lnTo>
                  <a:pt x="1263" y="406"/>
                </a:lnTo>
                <a:lnTo>
                  <a:pt x="1256" y="413"/>
                </a:lnTo>
                <a:lnTo>
                  <a:pt x="1247" y="419"/>
                </a:lnTo>
                <a:lnTo>
                  <a:pt x="1240" y="424"/>
                </a:lnTo>
                <a:lnTo>
                  <a:pt x="1231" y="429"/>
                </a:lnTo>
                <a:lnTo>
                  <a:pt x="1223" y="435"/>
                </a:lnTo>
                <a:lnTo>
                  <a:pt x="1216" y="440"/>
                </a:lnTo>
                <a:lnTo>
                  <a:pt x="1208" y="447"/>
                </a:lnTo>
                <a:lnTo>
                  <a:pt x="1189" y="447"/>
                </a:lnTo>
                <a:lnTo>
                  <a:pt x="1171" y="447"/>
                </a:lnTo>
                <a:lnTo>
                  <a:pt x="1154" y="449"/>
                </a:lnTo>
                <a:lnTo>
                  <a:pt x="1134" y="452"/>
                </a:lnTo>
                <a:lnTo>
                  <a:pt x="1117" y="456"/>
                </a:lnTo>
                <a:lnTo>
                  <a:pt x="1099" y="463"/>
                </a:lnTo>
                <a:lnTo>
                  <a:pt x="1080" y="472"/>
                </a:lnTo>
                <a:lnTo>
                  <a:pt x="1060" y="484"/>
                </a:lnTo>
                <a:lnTo>
                  <a:pt x="1071" y="484"/>
                </a:lnTo>
                <a:lnTo>
                  <a:pt x="1081" y="481"/>
                </a:lnTo>
                <a:lnTo>
                  <a:pt x="1090" y="475"/>
                </a:lnTo>
                <a:lnTo>
                  <a:pt x="1101" y="472"/>
                </a:lnTo>
                <a:lnTo>
                  <a:pt x="1110" y="468"/>
                </a:lnTo>
                <a:lnTo>
                  <a:pt x="1120" y="465"/>
                </a:lnTo>
                <a:lnTo>
                  <a:pt x="1129" y="465"/>
                </a:lnTo>
                <a:lnTo>
                  <a:pt x="1140" y="466"/>
                </a:lnTo>
                <a:lnTo>
                  <a:pt x="1122" y="484"/>
                </a:lnTo>
                <a:lnTo>
                  <a:pt x="1125" y="488"/>
                </a:lnTo>
                <a:lnTo>
                  <a:pt x="1129" y="491"/>
                </a:lnTo>
                <a:lnTo>
                  <a:pt x="1133" y="495"/>
                </a:lnTo>
                <a:lnTo>
                  <a:pt x="1136" y="496"/>
                </a:lnTo>
                <a:lnTo>
                  <a:pt x="1141" y="500"/>
                </a:lnTo>
                <a:lnTo>
                  <a:pt x="1145" y="502"/>
                </a:lnTo>
                <a:lnTo>
                  <a:pt x="1152" y="502"/>
                </a:lnTo>
                <a:lnTo>
                  <a:pt x="1157" y="502"/>
                </a:lnTo>
                <a:lnTo>
                  <a:pt x="1152" y="503"/>
                </a:lnTo>
                <a:lnTo>
                  <a:pt x="1145" y="503"/>
                </a:lnTo>
                <a:lnTo>
                  <a:pt x="1141" y="505"/>
                </a:lnTo>
                <a:lnTo>
                  <a:pt x="1136" y="509"/>
                </a:lnTo>
                <a:lnTo>
                  <a:pt x="1133" y="511"/>
                </a:lnTo>
                <a:lnTo>
                  <a:pt x="1129" y="514"/>
                </a:lnTo>
                <a:lnTo>
                  <a:pt x="1125" y="518"/>
                </a:lnTo>
                <a:lnTo>
                  <a:pt x="1122" y="521"/>
                </a:lnTo>
                <a:lnTo>
                  <a:pt x="1118" y="521"/>
                </a:lnTo>
                <a:lnTo>
                  <a:pt x="1115" y="519"/>
                </a:lnTo>
                <a:lnTo>
                  <a:pt x="1111" y="518"/>
                </a:lnTo>
                <a:lnTo>
                  <a:pt x="1110" y="516"/>
                </a:lnTo>
                <a:lnTo>
                  <a:pt x="1106" y="516"/>
                </a:lnTo>
                <a:lnTo>
                  <a:pt x="1102" y="514"/>
                </a:lnTo>
                <a:lnTo>
                  <a:pt x="1099" y="512"/>
                </a:lnTo>
                <a:lnTo>
                  <a:pt x="1095" y="512"/>
                </a:lnTo>
                <a:lnTo>
                  <a:pt x="1078" y="518"/>
                </a:lnTo>
                <a:lnTo>
                  <a:pt x="1058" y="525"/>
                </a:lnTo>
                <a:lnTo>
                  <a:pt x="1039" y="535"/>
                </a:lnTo>
                <a:lnTo>
                  <a:pt x="1018" y="546"/>
                </a:lnTo>
                <a:lnTo>
                  <a:pt x="998" y="556"/>
                </a:lnTo>
                <a:lnTo>
                  <a:pt x="979" y="569"/>
                </a:lnTo>
                <a:lnTo>
                  <a:pt x="963" y="578"/>
                </a:lnTo>
                <a:lnTo>
                  <a:pt x="947" y="587"/>
                </a:lnTo>
                <a:lnTo>
                  <a:pt x="938" y="595"/>
                </a:lnTo>
                <a:lnTo>
                  <a:pt x="936" y="601"/>
                </a:lnTo>
                <a:lnTo>
                  <a:pt x="933" y="606"/>
                </a:lnTo>
                <a:lnTo>
                  <a:pt x="929" y="613"/>
                </a:lnTo>
                <a:lnTo>
                  <a:pt x="926" y="620"/>
                </a:lnTo>
                <a:lnTo>
                  <a:pt x="922" y="625"/>
                </a:lnTo>
                <a:lnTo>
                  <a:pt x="919" y="632"/>
                </a:lnTo>
                <a:lnTo>
                  <a:pt x="917" y="638"/>
                </a:lnTo>
                <a:lnTo>
                  <a:pt x="914" y="643"/>
                </a:lnTo>
                <a:lnTo>
                  <a:pt x="878" y="643"/>
                </a:lnTo>
                <a:lnTo>
                  <a:pt x="871" y="648"/>
                </a:lnTo>
                <a:lnTo>
                  <a:pt x="866" y="654"/>
                </a:lnTo>
                <a:lnTo>
                  <a:pt x="859" y="657"/>
                </a:lnTo>
                <a:lnTo>
                  <a:pt x="852" y="661"/>
                </a:lnTo>
                <a:lnTo>
                  <a:pt x="846" y="664"/>
                </a:lnTo>
                <a:lnTo>
                  <a:pt x="839" y="668"/>
                </a:lnTo>
                <a:lnTo>
                  <a:pt x="832" y="673"/>
                </a:lnTo>
                <a:lnTo>
                  <a:pt x="825" y="680"/>
                </a:lnTo>
                <a:lnTo>
                  <a:pt x="825" y="661"/>
                </a:lnTo>
                <a:lnTo>
                  <a:pt x="825" y="664"/>
                </a:lnTo>
                <a:lnTo>
                  <a:pt x="825" y="670"/>
                </a:lnTo>
                <a:lnTo>
                  <a:pt x="823" y="675"/>
                </a:lnTo>
                <a:lnTo>
                  <a:pt x="822" y="680"/>
                </a:lnTo>
                <a:lnTo>
                  <a:pt x="820" y="687"/>
                </a:lnTo>
                <a:lnTo>
                  <a:pt x="818" y="694"/>
                </a:lnTo>
                <a:lnTo>
                  <a:pt x="818" y="700"/>
                </a:lnTo>
                <a:lnTo>
                  <a:pt x="818" y="707"/>
                </a:lnTo>
                <a:lnTo>
                  <a:pt x="834" y="726"/>
                </a:lnTo>
                <a:lnTo>
                  <a:pt x="800" y="763"/>
                </a:lnTo>
                <a:lnTo>
                  <a:pt x="800" y="760"/>
                </a:lnTo>
                <a:lnTo>
                  <a:pt x="799" y="754"/>
                </a:lnTo>
                <a:lnTo>
                  <a:pt x="797" y="749"/>
                </a:lnTo>
                <a:lnTo>
                  <a:pt x="795" y="744"/>
                </a:lnTo>
                <a:lnTo>
                  <a:pt x="793" y="737"/>
                </a:lnTo>
                <a:lnTo>
                  <a:pt x="793" y="731"/>
                </a:lnTo>
                <a:lnTo>
                  <a:pt x="792" y="724"/>
                </a:lnTo>
                <a:lnTo>
                  <a:pt x="792" y="717"/>
                </a:lnTo>
                <a:lnTo>
                  <a:pt x="788" y="714"/>
                </a:lnTo>
                <a:lnTo>
                  <a:pt x="785" y="710"/>
                </a:lnTo>
                <a:lnTo>
                  <a:pt x="781" y="705"/>
                </a:lnTo>
                <a:lnTo>
                  <a:pt x="779" y="701"/>
                </a:lnTo>
                <a:lnTo>
                  <a:pt x="778" y="696"/>
                </a:lnTo>
                <a:lnTo>
                  <a:pt x="776" y="693"/>
                </a:lnTo>
                <a:lnTo>
                  <a:pt x="774" y="685"/>
                </a:lnTo>
                <a:lnTo>
                  <a:pt x="774" y="680"/>
                </a:lnTo>
                <a:lnTo>
                  <a:pt x="770" y="680"/>
                </a:lnTo>
                <a:lnTo>
                  <a:pt x="767" y="680"/>
                </a:lnTo>
                <a:lnTo>
                  <a:pt x="763" y="682"/>
                </a:lnTo>
                <a:lnTo>
                  <a:pt x="760" y="684"/>
                </a:lnTo>
                <a:lnTo>
                  <a:pt x="758" y="685"/>
                </a:lnTo>
                <a:lnTo>
                  <a:pt x="755" y="687"/>
                </a:lnTo>
                <a:lnTo>
                  <a:pt x="751" y="689"/>
                </a:lnTo>
                <a:lnTo>
                  <a:pt x="748" y="689"/>
                </a:lnTo>
                <a:lnTo>
                  <a:pt x="730" y="671"/>
                </a:lnTo>
                <a:lnTo>
                  <a:pt x="712" y="689"/>
                </a:lnTo>
                <a:lnTo>
                  <a:pt x="705" y="689"/>
                </a:lnTo>
                <a:lnTo>
                  <a:pt x="700" y="687"/>
                </a:lnTo>
                <a:lnTo>
                  <a:pt x="693" y="685"/>
                </a:lnTo>
                <a:lnTo>
                  <a:pt x="687" y="684"/>
                </a:lnTo>
                <a:lnTo>
                  <a:pt x="682" y="682"/>
                </a:lnTo>
                <a:lnTo>
                  <a:pt x="677" y="680"/>
                </a:lnTo>
                <a:lnTo>
                  <a:pt x="673" y="680"/>
                </a:lnTo>
                <a:lnTo>
                  <a:pt x="670" y="680"/>
                </a:lnTo>
                <a:lnTo>
                  <a:pt x="666" y="680"/>
                </a:lnTo>
                <a:lnTo>
                  <a:pt x="661" y="680"/>
                </a:lnTo>
                <a:lnTo>
                  <a:pt x="656" y="682"/>
                </a:lnTo>
                <a:lnTo>
                  <a:pt x="650" y="684"/>
                </a:lnTo>
                <a:lnTo>
                  <a:pt x="645" y="685"/>
                </a:lnTo>
                <a:lnTo>
                  <a:pt x="638" y="687"/>
                </a:lnTo>
                <a:lnTo>
                  <a:pt x="633" y="689"/>
                </a:lnTo>
                <a:lnTo>
                  <a:pt x="626" y="689"/>
                </a:lnTo>
                <a:lnTo>
                  <a:pt x="620" y="694"/>
                </a:lnTo>
                <a:lnTo>
                  <a:pt x="615" y="698"/>
                </a:lnTo>
                <a:lnTo>
                  <a:pt x="612" y="700"/>
                </a:lnTo>
                <a:lnTo>
                  <a:pt x="608" y="700"/>
                </a:lnTo>
                <a:lnTo>
                  <a:pt x="604" y="700"/>
                </a:lnTo>
                <a:lnTo>
                  <a:pt x="601" y="700"/>
                </a:lnTo>
                <a:lnTo>
                  <a:pt x="597" y="698"/>
                </a:lnTo>
                <a:lnTo>
                  <a:pt x="592" y="698"/>
                </a:lnTo>
                <a:lnTo>
                  <a:pt x="590" y="701"/>
                </a:lnTo>
                <a:lnTo>
                  <a:pt x="590" y="707"/>
                </a:lnTo>
                <a:lnTo>
                  <a:pt x="589" y="712"/>
                </a:lnTo>
                <a:lnTo>
                  <a:pt x="587" y="717"/>
                </a:lnTo>
                <a:lnTo>
                  <a:pt x="585" y="724"/>
                </a:lnTo>
                <a:lnTo>
                  <a:pt x="583" y="731"/>
                </a:lnTo>
                <a:lnTo>
                  <a:pt x="581" y="737"/>
                </a:lnTo>
                <a:lnTo>
                  <a:pt x="581" y="744"/>
                </a:lnTo>
                <a:lnTo>
                  <a:pt x="578" y="746"/>
                </a:lnTo>
                <a:lnTo>
                  <a:pt x="576" y="746"/>
                </a:lnTo>
                <a:lnTo>
                  <a:pt x="573" y="747"/>
                </a:lnTo>
                <a:lnTo>
                  <a:pt x="569" y="749"/>
                </a:lnTo>
                <a:lnTo>
                  <a:pt x="566" y="751"/>
                </a:lnTo>
                <a:lnTo>
                  <a:pt x="562" y="753"/>
                </a:lnTo>
                <a:lnTo>
                  <a:pt x="559" y="754"/>
                </a:lnTo>
                <a:lnTo>
                  <a:pt x="557" y="754"/>
                </a:lnTo>
                <a:lnTo>
                  <a:pt x="557" y="761"/>
                </a:lnTo>
                <a:lnTo>
                  <a:pt x="560" y="772"/>
                </a:lnTo>
                <a:lnTo>
                  <a:pt x="564" y="783"/>
                </a:lnTo>
                <a:lnTo>
                  <a:pt x="571" y="795"/>
                </a:lnTo>
                <a:lnTo>
                  <a:pt x="576" y="806"/>
                </a:lnTo>
                <a:lnTo>
                  <a:pt x="581" y="816"/>
                </a:lnTo>
                <a:lnTo>
                  <a:pt x="587" y="823"/>
                </a:lnTo>
                <a:lnTo>
                  <a:pt x="592" y="829"/>
                </a:lnTo>
                <a:lnTo>
                  <a:pt x="626" y="829"/>
                </a:lnTo>
                <a:lnTo>
                  <a:pt x="629" y="825"/>
                </a:lnTo>
                <a:lnTo>
                  <a:pt x="634" y="818"/>
                </a:lnTo>
                <a:lnTo>
                  <a:pt x="642" y="813"/>
                </a:lnTo>
                <a:lnTo>
                  <a:pt x="649" y="806"/>
                </a:lnTo>
                <a:lnTo>
                  <a:pt x="656" y="800"/>
                </a:lnTo>
                <a:lnTo>
                  <a:pt x="665" y="795"/>
                </a:lnTo>
                <a:lnTo>
                  <a:pt x="672" y="792"/>
                </a:lnTo>
                <a:lnTo>
                  <a:pt x="679" y="792"/>
                </a:lnTo>
                <a:lnTo>
                  <a:pt x="677" y="797"/>
                </a:lnTo>
                <a:lnTo>
                  <a:pt x="677" y="804"/>
                </a:lnTo>
                <a:lnTo>
                  <a:pt x="675" y="809"/>
                </a:lnTo>
                <a:lnTo>
                  <a:pt x="673" y="813"/>
                </a:lnTo>
                <a:lnTo>
                  <a:pt x="670" y="818"/>
                </a:lnTo>
                <a:lnTo>
                  <a:pt x="666" y="822"/>
                </a:lnTo>
                <a:lnTo>
                  <a:pt x="665" y="825"/>
                </a:lnTo>
                <a:lnTo>
                  <a:pt x="661" y="829"/>
                </a:lnTo>
                <a:lnTo>
                  <a:pt x="661" y="866"/>
                </a:lnTo>
                <a:lnTo>
                  <a:pt x="670" y="875"/>
                </a:lnTo>
                <a:lnTo>
                  <a:pt x="739" y="875"/>
                </a:lnTo>
                <a:lnTo>
                  <a:pt x="739" y="883"/>
                </a:lnTo>
                <a:lnTo>
                  <a:pt x="739" y="889"/>
                </a:lnTo>
                <a:lnTo>
                  <a:pt x="739" y="892"/>
                </a:lnTo>
                <a:lnTo>
                  <a:pt x="739" y="894"/>
                </a:lnTo>
                <a:lnTo>
                  <a:pt x="739" y="896"/>
                </a:lnTo>
                <a:lnTo>
                  <a:pt x="737" y="899"/>
                </a:lnTo>
                <a:lnTo>
                  <a:pt x="737" y="903"/>
                </a:lnTo>
                <a:lnTo>
                  <a:pt x="737" y="908"/>
                </a:lnTo>
                <a:lnTo>
                  <a:pt x="744" y="917"/>
                </a:lnTo>
                <a:lnTo>
                  <a:pt x="783" y="922"/>
                </a:lnTo>
                <a:close/>
                <a:moveTo>
                  <a:pt x="792" y="475"/>
                </a:moveTo>
                <a:lnTo>
                  <a:pt x="797" y="475"/>
                </a:lnTo>
                <a:lnTo>
                  <a:pt x="804" y="477"/>
                </a:lnTo>
                <a:lnTo>
                  <a:pt x="809" y="479"/>
                </a:lnTo>
                <a:lnTo>
                  <a:pt x="816" y="481"/>
                </a:lnTo>
                <a:lnTo>
                  <a:pt x="822" y="482"/>
                </a:lnTo>
                <a:lnTo>
                  <a:pt x="827" y="482"/>
                </a:lnTo>
                <a:lnTo>
                  <a:pt x="831" y="484"/>
                </a:lnTo>
                <a:lnTo>
                  <a:pt x="834" y="484"/>
                </a:lnTo>
                <a:lnTo>
                  <a:pt x="829" y="491"/>
                </a:lnTo>
                <a:lnTo>
                  <a:pt x="822" y="498"/>
                </a:lnTo>
                <a:lnTo>
                  <a:pt x="816" y="505"/>
                </a:lnTo>
                <a:lnTo>
                  <a:pt x="813" y="512"/>
                </a:lnTo>
                <a:lnTo>
                  <a:pt x="809" y="521"/>
                </a:lnTo>
                <a:lnTo>
                  <a:pt x="806" y="530"/>
                </a:lnTo>
                <a:lnTo>
                  <a:pt x="806" y="539"/>
                </a:lnTo>
                <a:lnTo>
                  <a:pt x="808" y="549"/>
                </a:lnTo>
                <a:lnTo>
                  <a:pt x="815" y="546"/>
                </a:lnTo>
                <a:lnTo>
                  <a:pt x="820" y="541"/>
                </a:lnTo>
                <a:lnTo>
                  <a:pt x="825" y="535"/>
                </a:lnTo>
                <a:lnTo>
                  <a:pt x="831" y="530"/>
                </a:lnTo>
                <a:lnTo>
                  <a:pt x="836" y="523"/>
                </a:lnTo>
                <a:lnTo>
                  <a:pt x="841" y="516"/>
                </a:lnTo>
                <a:lnTo>
                  <a:pt x="846" y="509"/>
                </a:lnTo>
                <a:lnTo>
                  <a:pt x="852" y="502"/>
                </a:lnTo>
                <a:lnTo>
                  <a:pt x="855" y="502"/>
                </a:lnTo>
                <a:lnTo>
                  <a:pt x="859" y="502"/>
                </a:lnTo>
                <a:lnTo>
                  <a:pt x="862" y="500"/>
                </a:lnTo>
                <a:lnTo>
                  <a:pt x="866" y="498"/>
                </a:lnTo>
                <a:lnTo>
                  <a:pt x="869" y="496"/>
                </a:lnTo>
                <a:lnTo>
                  <a:pt x="871" y="495"/>
                </a:lnTo>
                <a:lnTo>
                  <a:pt x="875" y="495"/>
                </a:lnTo>
                <a:lnTo>
                  <a:pt x="878" y="495"/>
                </a:lnTo>
                <a:lnTo>
                  <a:pt x="861" y="512"/>
                </a:lnTo>
                <a:lnTo>
                  <a:pt x="864" y="518"/>
                </a:lnTo>
                <a:lnTo>
                  <a:pt x="864" y="523"/>
                </a:lnTo>
                <a:lnTo>
                  <a:pt x="864" y="526"/>
                </a:lnTo>
                <a:lnTo>
                  <a:pt x="864" y="530"/>
                </a:lnTo>
                <a:lnTo>
                  <a:pt x="864" y="534"/>
                </a:lnTo>
                <a:lnTo>
                  <a:pt x="862" y="539"/>
                </a:lnTo>
                <a:lnTo>
                  <a:pt x="861" y="542"/>
                </a:lnTo>
                <a:lnTo>
                  <a:pt x="861" y="549"/>
                </a:lnTo>
                <a:lnTo>
                  <a:pt x="875" y="548"/>
                </a:lnTo>
                <a:lnTo>
                  <a:pt x="887" y="542"/>
                </a:lnTo>
                <a:lnTo>
                  <a:pt x="899" y="534"/>
                </a:lnTo>
                <a:lnTo>
                  <a:pt x="910" y="526"/>
                </a:lnTo>
                <a:lnTo>
                  <a:pt x="921" y="518"/>
                </a:lnTo>
                <a:lnTo>
                  <a:pt x="928" y="511"/>
                </a:lnTo>
                <a:lnTo>
                  <a:pt x="935" y="505"/>
                </a:lnTo>
                <a:lnTo>
                  <a:pt x="938" y="502"/>
                </a:lnTo>
                <a:lnTo>
                  <a:pt x="929" y="498"/>
                </a:lnTo>
                <a:lnTo>
                  <a:pt x="919" y="493"/>
                </a:lnTo>
                <a:lnTo>
                  <a:pt x="910" y="486"/>
                </a:lnTo>
                <a:lnTo>
                  <a:pt x="901" y="479"/>
                </a:lnTo>
                <a:lnTo>
                  <a:pt x="892" y="470"/>
                </a:lnTo>
                <a:lnTo>
                  <a:pt x="883" y="463"/>
                </a:lnTo>
                <a:lnTo>
                  <a:pt x="876" y="454"/>
                </a:lnTo>
                <a:lnTo>
                  <a:pt x="869" y="447"/>
                </a:lnTo>
                <a:lnTo>
                  <a:pt x="862" y="447"/>
                </a:lnTo>
                <a:lnTo>
                  <a:pt x="853" y="445"/>
                </a:lnTo>
                <a:lnTo>
                  <a:pt x="843" y="445"/>
                </a:lnTo>
                <a:lnTo>
                  <a:pt x="832" y="445"/>
                </a:lnTo>
                <a:lnTo>
                  <a:pt x="822" y="447"/>
                </a:lnTo>
                <a:lnTo>
                  <a:pt x="811" y="452"/>
                </a:lnTo>
                <a:lnTo>
                  <a:pt x="806" y="458"/>
                </a:lnTo>
                <a:lnTo>
                  <a:pt x="800" y="463"/>
                </a:lnTo>
                <a:lnTo>
                  <a:pt x="795" y="468"/>
                </a:lnTo>
                <a:lnTo>
                  <a:pt x="792" y="475"/>
                </a:lnTo>
                <a:close/>
                <a:moveTo>
                  <a:pt x="1217" y="410"/>
                </a:moveTo>
                <a:lnTo>
                  <a:pt x="1217" y="419"/>
                </a:lnTo>
                <a:lnTo>
                  <a:pt x="1217" y="427"/>
                </a:lnTo>
                <a:lnTo>
                  <a:pt x="1216" y="436"/>
                </a:lnTo>
                <a:lnTo>
                  <a:pt x="1214" y="442"/>
                </a:lnTo>
                <a:lnTo>
                  <a:pt x="1208" y="449"/>
                </a:lnTo>
                <a:lnTo>
                  <a:pt x="1203" y="452"/>
                </a:lnTo>
                <a:lnTo>
                  <a:pt x="1194" y="454"/>
                </a:lnTo>
                <a:lnTo>
                  <a:pt x="1184" y="456"/>
                </a:lnTo>
                <a:lnTo>
                  <a:pt x="1187" y="459"/>
                </a:lnTo>
                <a:lnTo>
                  <a:pt x="1191" y="461"/>
                </a:lnTo>
                <a:lnTo>
                  <a:pt x="1196" y="465"/>
                </a:lnTo>
                <a:lnTo>
                  <a:pt x="1200" y="468"/>
                </a:lnTo>
                <a:lnTo>
                  <a:pt x="1205" y="472"/>
                </a:lnTo>
                <a:lnTo>
                  <a:pt x="1210" y="475"/>
                </a:lnTo>
                <a:lnTo>
                  <a:pt x="1214" y="479"/>
                </a:lnTo>
                <a:lnTo>
                  <a:pt x="1217" y="482"/>
                </a:lnTo>
                <a:lnTo>
                  <a:pt x="1235" y="465"/>
                </a:lnTo>
                <a:lnTo>
                  <a:pt x="1238" y="465"/>
                </a:lnTo>
                <a:lnTo>
                  <a:pt x="1240" y="465"/>
                </a:lnTo>
                <a:lnTo>
                  <a:pt x="1244" y="466"/>
                </a:lnTo>
                <a:lnTo>
                  <a:pt x="1247" y="468"/>
                </a:lnTo>
                <a:lnTo>
                  <a:pt x="1251" y="470"/>
                </a:lnTo>
                <a:lnTo>
                  <a:pt x="1254" y="472"/>
                </a:lnTo>
                <a:lnTo>
                  <a:pt x="1258" y="473"/>
                </a:lnTo>
                <a:lnTo>
                  <a:pt x="1261" y="473"/>
                </a:lnTo>
                <a:lnTo>
                  <a:pt x="1235" y="445"/>
                </a:lnTo>
                <a:lnTo>
                  <a:pt x="1235" y="440"/>
                </a:lnTo>
                <a:lnTo>
                  <a:pt x="1235" y="435"/>
                </a:lnTo>
                <a:lnTo>
                  <a:pt x="1235" y="431"/>
                </a:lnTo>
                <a:lnTo>
                  <a:pt x="1235" y="427"/>
                </a:lnTo>
                <a:lnTo>
                  <a:pt x="1235" y="424"/>
                </a:lnTo>
                <a:lnTo>
                  <a:pt x="1231" y="420"/>
                </a:lnTo>
                <a:lnTo>
                  <a:pt x="1226" y="415"/>
                </a:lnTo>
                <a:lnTo>
                  <a:pt x="1217" y="410"/>
                </a:lnTo>
                <a:close/>
                <a:moveTo>
                  <a:pt x="1117" y="138"/>
                </a:moveTo>
                <a:lnTo>
                  <a:pt x="1117" y="148"/>
                </a:lnTo>
                <a:lnTo>
                  <a:pt x="1118" y="154"/>
                </a:lnTo>
                <a:lnTo>
                  <a:pt x="1122" y="155"/>
                </a:lnTo>
                <a:lnTo>
                  <a:pt x="1125" y="155"/>
                </a:lnTo>
                <a:lnTo>
                  <a:pt x="1129" y="152"/>
                </a:lnTo>
                <a:lnTo>
                  <a:pt x="1134" y="148"/>
                </a:lnTo>
                <a:lnTo>
                  <a:pt x="1141" y="143"/>
                </a:lnTo>
                <a:lnTo>
                  <a:pt x="1147" y="138"/>
                </a:lnTo>
                <a:lnTo>
                  <a:pt x="1164" y="157"/>
                </a:lnTo>
                <a:lnTo>
                  <a:pt x="1171" y="155"/>
                </a:lnTo>
                <a:lnTo>
                  <a:pt x="1178" y="155"/>
                </a:lnTo>
                <a:lnTo>
                  <a:pt x="1187" y="157"/>
                </a:lnTo>
                <a:lnTo>
                  <a:pt x="1196" y="159"/>
                </a:lnTo>
                <a:lnTo>
                  <a:pt x="1205" y="161"/>
                </a:lnTo>
                <a:lnTo>
                  <a:pt x="1216" y="164"/>
                </a:lnTo>
                <a:lnTo>
                  <a:pt x="1224" y="166"/>
                </a:lnTo>
                <a:lnTo>
                  <a:pt x="1235" y="168"/>
                </a:lnTo>
                <a:lnTo>
                  <a:pt x="1235" y="173"/>
                </a:lnTo>
                <a:lnTo>
                  <a:pt x="1237" y="178"/>
                </a:lnTo>
                <a:lnTo>
                  <a:pt x="1238" y="182"/>
                </a:lnTo>
                <a:lnTo>
                  <a:pt x="1240" y="184"/>
                </a:lnTo>
                <a:lnTo>
                  <a:pt x="1244" y="185"/>
                </a:lnTo>
                <a:lnTo>
                  <a:pt x="1249" y="189"/>
                </a:lnTo>
                <a:lnTo>
                  <a:pt x="1254" y="191"/>
                </a:lnTo>
                <a:lnTo>
                  <a:pt x="1260" y="194"/>
                </a:lnTo>
                <a:lnTo>
                  <a:pt x="1260" y="201"/>
                </a:lnTo>
                <a:lnTo>
                  <a:pt x="1260" y="208"/>
                </a:lnTo>
                <a:lnTo>
                  <a:pt x="1261" y="214"/>
                </a:lnTo>
                <a:lnTo>
                  <a:pt x="1261" y="219"/>
                </a:lnTo>
                <a:lnTo>
                  <a:pt x="1265" y="222"/>
                </a:lnTo>
                <a:lnTo>
                  <a:pt x="1267" y="224"/>
                </a:lnTo>
                <a:lnTo>
                  <a:pt x="1272" y="224"/>
                </a:lnTo>
                <a:lnTo>
                  <a:pt x="1277" y="222"/>
                </a:lnTo>
                <a:lnTo>
                  <a:pt x="1277" y="230"/>
                </a:lnTo>
                <a:lnTo>
                  <a:pt x="1276" y="235"/>
                </a:lnTo>
                <a:lnTo>
                  <a:pt x="1274" y="240"/>
                </a:lnTo>
                <a:lnTo>
                  <a:pt x="1272" y="244"/>
                </a:lnTo>
                <a:lnTo>
                  <a:pt x="1270" y="249"/>
                </a:lnTo>
                <a:lnTo>
                  <a:pt x="1267" y="253"/>
                </a:lnTo>
                <a:lnTo>
                  <a:pt x="1263" y="256"/>
                </a:lnTo>
                <a:lnTo>
                  <a:pt x="1260" y="260"/>
                </a:lnTo>
                <a:lnTo>
                  <a:pt x="1256" y="256"/>
                </a:lnTo>
                <a:lnTo>
                  <a:pt x="1253" y="253"/>
                </a:lnTo>
                <a:lnTo>
                  <a:pt x="1249" y="249"/>
                </a:lnTo>
                <a:lnTo>
                  <a:pt x="1246" y="247"/>
                </a:lnTo>
                <a:lnTo>
                  <a:pt x="1242" y="244"/>
                </a:lnTo>
                <a:lnTo>
                  <a:pt x="1237" y="242"/>
                </a:lnTo>
                <a:lnTo>
                  <a:pt x="1231" y="242"/>
                </a:lnTo>
                <a:lnTo>
                  <a:pt x="1226" y="240"/>
                </a:lnTo>
                <a:lnTo>
                  <a:pt x="1226" y="244"/>
                </a:lnTo>
                <a:lnTo>
                  <a:pt x="1226" y="247"/>
                </a:lnTo>
                <a:lnTo>
                  <a:pt x="1228" y="251"/>
                </a:lnTo>
                <a:lnTo>
                  <a:pt x="1230" y="254"/>
                </a:lnTo>
                <a:lnTo>
                  <a:pt x="1231" y="258"/>
                </a:lnTo>
                <a:lnTo>
                  <a:pt x="1233" y="261"/>
                </a:lnTo>
                <a:lnTo>
                  <a:pt x="1233" y="265"/>
                </a:lnTo>
                <a:lnTo>
                  <a:pt x="1235" y="268"/>
                </a:lnTo>
                <a:lnTo>
                  <a:pt x="1228" y="272"/>
                </a:lnTo>
                <a:lnTo>
                  <a:pt x="1224" y="274"/>
                </a:lnTo>
                <a:lnTo>
                  <a:pt x="1221" y="276"/>
                </a:lnTo>
                <a:lnTo>
                  <a:pt x="1217" y="276"/>
                </a:lnTo>
                <a:lnTo>
                  <a:pt x="1214" y="276"/>
                </a:lnTo>
                <a:lnTo>
                  <a:pt x="1210" y="274"/>
                </a:lnTo>
                <a:lnTo>
                  <a:pt x="1205" y="272"/>
                </a:lnTo>
                <a:lnTo>
                  <a:pt x="1200" y="268"/>
                </a:lnTo>
                <a:lnTo>
                  <a:pt x="1182" y="288"/>
                </a:lnTo>
                <a:lnTo>
                  <a:pt x="1155" y="260"/>
                </a:lnTo>
                <a:lnTo>
                  <a:pt x="1104" y="260"/>
                </a:lnTo>
                <a:lnTo>
                  <a:pt x="1108" y="260"/>
                </a:lnTo>
                <a:lnTo>
                  <a:pt x="1111" y="258"/>
                </a:lnTo>
                <a:lnTo>
                  <a:pt x="1117" y="256"/>
                </a:lnTo>
                <a:lnTo>
                  <a:pt x="1122" y="254"/>
                </a:lnTo>
                <a:lnTo>
                  <a:pt x="1127" y="253"/>
                </a:lnTo>
                <a:lnTo>
                  <a:pt x="1134" y="251"/>
                </a:lnTo>
                <a:lnTo>
                  <a:pt x="1140" y="251"/>
                </a:lnTo>
                <a:lnTo>
                  <a:pt x="1147" y="251"/>
                </a:lnTo>
                <a:lnTo>
                  <a:pt x="1150" y="244"/>
                </a:lnTo>
                <a:lnTo>
                  <a:pt x="1154" y="237"/>
                </a:lnTo>
                <a:lnTo>
                  <a:pt x="1157" y="230"/>
                </a:lnTo>
                <a:lnTo>
                  <a:pt x="1161" y="222"/>
                </a:lnTo>
                <a:lnTo>
                  <a:pt x="1166" y="215"/>
                </a:lnTo>
                <a:lnTo>
                  <a:pt x="1170" y="208"/>
                </a:lnTo>
                <a:lnTo>
                  <a:pt x="1175" y="201"/>
                </a:lnTo>
                <a:lnTo>
                  <a:pt x="1182" y="194"/>
                </a:lnTo>
                <a:lnTo>
                  <a:pt x="1177" y="187"/>
                </a:lnTo>
                <a:lnTo>
                  <a:pt x="1168" y="182"/>
                </a:lnTo>
                <a:lnTo>
                  <a:pt x="1157" y="178"/>
                </a:lnTo>
                <a:lnTo>
                  <a:pt x="1147" y="175"/>
                </a:lnTo>
                <a:lnTo>
                  <a:pt x="1134" y="173"/>
                </a:lnTo>
                <a:lnTo>
                  <a:pt x="1122" y="173"/>
                </a:lnTo>
                <a:lnTo>
                  <a:pt x="1111" y="173"/>
                </a:lnTo>
                <a:lnTo>
                  <a:pt x="1104" y="177"/>
                </a:lnTo>
                <a:lnTo>
                  <a:pt x="1104" y="175"/>
                </a:lnTo>
                <a:lnTo>
                  <a:pt x="1101" y="173"/>
                </a:lnTo>
                <a:lnTo>
                  <a:pt x="1099" y="169"/>
                </a:lnTo>
                <a:lnTo>
                  <a:pt x="1094" y="168"/>
                </a:lnTo>
                <a:lnTo>
                  <a:pt x="1090" y="164"/>
                </a:lnTo>
                <a:lnTo>
                  <a:pt x="1087" y="161"/>
                </a:lnTo>
                <a:lnTo>
                  <a:pt x="1081" y="159"/>
                </a:lnTo>
                <a:lnTo>
                  <a:pt x="1078" y="157"/>
                </a:lnTo>
                <a:lnTo>
                  <a:pt x="1085" y="152"/>
                </a:lnTo>
                <a:lnTo>
                  <a:pt x="1092" y="147"/>
                </a:lnTo>
                <a:lnTo>
                  <a:pt x="1097" y="143"/>
                </a:lnTo>
                <a:lnTo>
                  <a:pt x="1104" y="139"/>
                </a:lnTo>
                <a:lnTo>
                  <a:pt x="1110" y="138"/>
                </a:lnTo>
                <a:lnTo>
                  <a:pt x="1113" y="138"/>
                </a:lnTo>
                <a:lnTo>
                  <a:pt x="1115" y="138"/>
                </a:lnTo>
                <a:lnTo>
                  <a:pt x="1117" y="138"/>
                </a:lnTo>
                <a:close/>
                <a:moveTo>
                  <a:pt x="1131" y="102"/>
                </a:moveTo>
                <a:lnTo>
                  <a:pt x="1134" y="102"/>
                </a:lnTo>
                <a:lnTo>
                  <a:pt x="1138" y="104"/>
                </a:lnTo>
                <a:lnTo>
                  <a:pt x="1143" y="106"/>
                </a:lnTo>
                <a:lnTo>
                  <a:pt x="1147" y="108"/>
                </a:lnTo>
                <a:lnTo>
                  <a:pt x="1152" y="108"/>
                </a:lnTo>
                <a:lnTo>
                  <a:pt x="1157" y="109"/>
                </a:lnTo>
                <a:lnTo>
                  <a:pt x="1161" y="111"/>
                </a:lnTo>
                <a:lnTo>
                  <a:pt x="1164" y="111"/>
                </a:lnTo>
                <a:lnTo>
                  <a:pt x="1171" y="108"/>
                </a:lnTo>
                <a:lnTo>
                  <a:pt x="1180" y="106"/>
                </a:lnTo>
                <a:lnTo>
                  <a:pt x="1189" y="104"/>
                </a:lnTo>
                <a:lnTo>
                  <a:pt x="1200" y="101"/>
                </a:lnTo>
                <a:lnTo>
                  <a:pt x="1208" y="99"/>
                </a:lnTo>
                <a:lnTo>
                  <a:pt x="1219" y="95"/>
                </a:lnTo>
                <a:lnTo>
                  <a:pt x="1228" y="90"/>
                </a:lnTo>
                <a:lnTo>
                  <a:pt x="1235" y="85"/>
                </a:lnTo>
                <a:lnTo>
                  <a:pt x="1238" y="85"/>
                </a:lnTo>
                <a:lnTo>
                  <a:pt x="1240" y="86"/>
                </a:lnTo>
                <a:lnTo>
                  <a:pt x="1244" y="86"/>
                </a:lnTo>
                <a:lnTo>
                  <a:pt x="1247" y="88"/>
                </a:lnTo>
                <a:lnTo>
                  <a:pt x="1251" y="90"/>
                </a:lnTo>
                <a:lnTo>
                  <a:pt x="1254" y="92"/>
                </a:lnTo>
                <a:lnTo>
                  <a:pt x="1258" y="93"/>
                </a:lnTo>
                <a:lnTo>
                  <a:pt x="1260" y="93"/>
                </a:lnTo>
                <a:lnTo>
                  <a:pt x="1286" y="65"/>
                </a:lnTo>
                <a:lnTo>
                  <a:pt x="1302" y="65"/>
                </a:lnTo>
                <a:lnTo>
                  <a:pt x="1313" y="62"/>
                </a:lnTo>
                <a:lnTo>
                  <a:pt x="1323" y="58"/>
                </a:lnTo>
                <a:lnTo>
                  <a:pt x="1332" y="53"/>
                </a:lnTo>
                <a:lnTo>
                  <a:pt x="1341" y="46"/>
                </a:lnTo>
                <a:lnTo>
                  <a:pt x="1348" y="37"/>
                </a:lnTo>
                <a:lnTo>
                  <a:pt x="1357" y="28"/>
                </a:lnTo>
                <a:lnTo>
                  <a:pt x="1366" y="17"/>
                </a:lnTo>
                <a:lnTo>
                  <a:pt x="1371" y="21"/>
                </a:lnTo>
                <a:lnTo>
                  <a:pt x="1378" y="21"/>
                </a:lnTo>
                <a:lnTo>
                  <a:pt x="1385" y="19"/>
                </a:lnTo>
                <a:lnTo>
                  <a:pt x="1392" y="16"/>
                </a:lnTo>
                <a:lnTo>
                  <a:pt x="1399" y="14"/>
                </a:lnTo>
                <a:lnTo>
                  <a:pt x="1408" y="10"/>
                </a:lnTo>
                <a:lnTo>
                  <a:pt x="1417" y="9"/>
                </a:lnTo>
                <a:lnTo>
                  <a:pt x="1426" y="7"/>
                </a:lnTo>
                <a:lnTo>
                  <a:pt x="1424" y="7"/>
                </a:lnTo>
                <a:lnTo>
                  <a:pt x="1422" y="5"/>
                </a:lnTo>
                <a:lnTo>
                  <a:pt x="1420" y="3"/>
                </a:lnTo>
                <a:lnTo>
                  <a:pt x="1417" y="3"/>
                </a:lnTo>
                <a:lnTo>
                  <a:pt x="1415" y="2"/>
                </a:lnTo>
                <a:lnTo>
                  <a:pt x="1412" y="0"/>
                </a:lnTo>
                <a:lnTo>
                  <a:pt x="1408" y="0"/>
                </a:lnTo>
                <a:lnTo>
                  <a:pt x="1403" y="3"/>
                </a:lnTo>
                <a:lnTo>
                  <a:pt x="1399" y="5"/>
                </a:lnTo>
                <a:lnTo>
                  <a:pt x="1397" y="5"/>
                </a:lnTo>
                <a:lnTo>
                  <a:pt x="1396" y="5"/>
                </a:lnTo>
                <a:lnTo>
                  <a:pt x="1394" y="5"/>
                </a:lnTo>
                <a:lnTo>
                  <a:pt x="1390" y="5"/>
                </a:lnTo>
                <a:lnTo>
                  <a:pt x="1387" y="7"/>
                </a:lnTo>
                <a:lnTo>
                  <a:pt x="1382" y="10"/>
                </a:lnTo>
                <a:lnTo>
                  <a:pt x="1376" y="7"/>
                </a:lnTo>
                <a:lnTo>
                  <a:pt x="1369" y="5"/>
                </a:lnTo>
                <a:lnTo>
                  <a:pt x="1362" y="3"/>
                </a:lnTo>
                <a:lnTo>
                  <a:pt x="1357" y="3"/>
                </a:lnTo>
                <a:lnTo>
                  <a:pt x="1350" y="3"/>
                </a:lnTo>
                <a:lnTo>
                  <a:pt x="1343" y="5"/>
                </a:lnTo>
                <a:lnTo>
                  <a:pt x="1337" y="7"/>
                </a:lnTo>
                <a:lnTo>
                  <a:pt x="1330" y="10"/>
                </a:lnTo>
                <a:lnTo>
                  <a:pt x="1318" y="7"/>
                </a:lnTo>
                <a:lnTo>
                  <a:pt x="1304" y="7"/>
                </a:lnTo>
                <a:lnTo>
                  <a:pt x="1286" y="9"/>
                </a:lnTo>
                <a:lnTo>
                  <a:pt x="1269" y="10"/>
                </a:lnTo>
                <a:lnTo>
                  <a:pt x="1249" y="14"/>
                </a:lnTo>
                <a:lnTo>
                  <a:pt x="1231" y="16"/>
                </a:lnTo>
                <a:lnTo>
                  <a:pt x="1214" y="19"/>
                </a:lnTo>
                <a:lnTo>
                  <a:pt x="1200" y="19"/>
                </a:lnTo>
                <a:lnTo>
                  <a:pt x="1203" y="23"/>
                </a:lnTo>
                <a:lnTo>
                  <a:pt x="1208" y="28"/>
                </a:lnTo>
                <a:lnTo>
                  <a:pt x="1214" y="33"/>
                </a:lnTo>
                <a:lnTo>
                  <a:pt x="1221" y="37"/>
                </a:lnTo>
                <a:lnTo>
                  <a:pt x="1228" y="42"/>
                </a:lnTo>
                <a:lnTo>
                  <a:pt x="1233" y="48"/>
                </a:lnTo>
                <a:lnTo>
                  <a:pt x="1238" y="53"/>
                </a:lnTo>
                <a:lnTo>
                  <a:pt x="1244" y="56"/>
                </a:lnTo>
                <a:lnTo>
                  <a:pt x="1233" y="62"/>
                </a:lnTo>
                <a:lnTo>
                  <a:pt x="1221" y="67"/>
                </a:lnTo>
                <a:lnTo>
                  <a:pt x="1210" y="76"/>
                </a:lnTo>
                <a:lnTo>
                  <a:pt x="1196" y="83"/>
                </a:lnTo>
                <a:lnTo>
                  <a:pt x="1182" y="90"/>
                </a:lnTo>
                <a:lnTo>
                  <a:pt x="1166" y="97"/>
                </a:lnTo>
                <a:lnTo>
                  <a:pt x="1148" y="101"/>
                </a:lnTo>
                <a:lnTo>
                  <a:pt x="1131" y="102"/>
                </a:lnTo>
                <a:close/>
                <a:moveTo>
                  <a:pt x="947" y="148"/>
                </a:moveTo>
                <a:lnTo>
                  <a:pt x="942" y="148"/>
                </a:lnTo>
                <a:lnTo>
                  <a:pt x="935" y="148"/>
                </a:lnTo>
                <a:lnTo>
                  <a:pt x="928" y="148"/>
                </a:lnTo>
                <a:lnTo>
                  <a:pt x="922" y="148"/>
                </a:lnTo>
                <a:lnTo>
                  <a:pt x="915" y="147"/>
                </a:lnTo>
                <a:lnTo>
                  <a:pt x="908" y="145"/>
                </a:lnTo>
                <a:lnTo>
                  <a:pt x="903" y="143"/>
                </a:lnTo>
                <a:lnTo>
                  <a:pt x="896" y="139"/>
                </a:lnTo>
                <a:lnTo>
                  <a:pt x="892" y="139"/>
                </a:lnTo>
                <a:lnTo>
                  <a:pt x="889" y="141"/>
                </a:lnTo>
                <a:lnTo>
                  <a:pt x="885" y="143"/>
                </a:lnTo>
                <a:lnTo>
                  <a:pt x="883" y="145"/>
                </a:lnTo>
                <a:lnTo>
                  <a:pt x="880" y="147"/>
                </a:lnTo>
                <a:lnTo>
                  <a:pt x="876" y="147"/>
                </a:lnTo>
                <a:lnTo>
                  <a:pt x="873" y="148"/>
                </a:lnTo>
                <a:lnTo>
                  <a:pt x="869" y="148"/>
                </a:lnTo>
                <a:lnTo>
                  <a:pt x="852" y="131"/>
                </a:lnTo>
                <a:lnTo>
                  <a:pt x="848" y="131"/>
                </a:lnTo>
                <a:lnTo>
                  <a:pt x="846" y="132"/>
                </a:lnTo>
                <a:lnTo>
                  <a:pt x="843" y="134"/>
                </a:lnTo>
                <a:lnTo>
                  <a:pt x="839" y="136"/>
                </a:lnTo>
                <a:lnTo>
                  <a:pt x="836" y="136"/>
                </a:lnTo>
                <a:lnTo>
                  <a:pt x="832" y="138"/>
                </a:lnTo>
                <a:lnTo>
                  <a:pt x="829" y="139"/>
                </a:lnTo>
                <a:lnTo>
                  <a:pt x="825" y="139"/>
                </a:lnTo>
                <a:lnTo>
                  <a:pt x="809" y="122"/>
                </a:lnTo>
                <a:lnTo>
                  <a:pt x="792" y="122"/>
                </a:lnTo>
                <a:lnTo>
                  <a:pt x="788" y="124"/>
                </a:lnTo>
                <a:lnTo>
                  <a:pt x="783" y="127"/>
                </a:lnTo>
                <a:lnTo>
                  <a:pt x="779" y="134"/>
                </a:lnTo>
                <a:lnTo>
                  <a:pt x="776" y="141"/>
                </a:lnTo>
                <a:lnTo>
                  <a:pt x="770" y="148"/>
                </a:lnTo>
                <a:lnTo>
                  <a:pt x="769" y="155"/>
                </a:lnTo>
                <a:lnTo>
                  <a:pt x="767" y="162"/>
                </a:lnTo>
                <a:lnTo>
                  <a:pt x="765" y="168"/>
                </a:lnTo>
                <a:lnTo>
                  <a:pt x="772" y="166"/>
                </a:lnTo>
                <a:lnTo>
                  <a:pt x="778" y="166"/>
                </a:lnTo>
                <a:lnTo>
                  <a:pt x="781" y="164"/>
                </a:lnTo>
                <a:lnTo>
                  <a:pt x="786" y="161"/>
                </a:lnTo>
                <a:lnTo>
                  <a:pt x="790" y="159"/>
                </a:lnTo>
                <a:lnTo>
                  <a:pt x="793" y="155"/>
                </a:lnTo>
                <a:lnTo>
                  <a:pt x="797" y="152"/>
                </a:lnTo>
                <a:lnTo>
                  <a:pt x="800" y="148"/>
                </a:lnTo>
                <a:lnTo>
                  <a:pt x="852" y="148"/>
                </a:lnTo>
                <a:lnTo>
                  <a:pt x="846" y="150"/>
                </a:lnTo>
                <a:lnTo>
                  <a:pt x="841" y="150"/>
                </a:lnTo>
                <a:lnTo>
                  <a:pt x="836" y="152"/>
                </a:lnTo>
                <a:lnTo>
                  <a:pt x="834" y="155"/>
                </a:lnTo>
                <a:lnTo>
                  <a:pt x="832" y="159"/>
                </a:lnTo>
                <a:lnTo>
                  <a:pt x="831" y="164"/>
                </a:lnTo>
                <a:lnTo>
                  <a:pt x="832" y="169"/>
                </a:lnTo>
                <a:lnTo>
                  <a:pt x="834" y="177"/>
                </a:lnTo>
                <a:lnTo>
                  <a:pt x="831" y="177"/>
                </a:lnTo>
                <a:lnTo>
                  <a:pt x="829" y="178"/>
                </a:lnTo>
                <a:lnTo>
                  <a:pt x="825" y="178"/>
                </a:lnTo>
                <a:lnTo>
                  <a:pt x="822" y="180"/>
                </a:lnTo>
                <a:lnTo>
                  <a:pt x="818" y="182"/>
                </a:lnTo>
                <a:lnTo>
                  <a:pt x="815" y="184"/>
                </a:lnTo>
                <a:lnTo>
                  <a:pt x="813" y="185"/>
                </a:lnTo>
                <a:lnTo>
                  <a:pt x="809" y="185"/>
                </a:lnTo>
                <a:lnTo>
                  <a:pt x="825" y="191"/>
                </a:lnTo>
                <a:lnTo>
                  <a:pt x="845" y="194"/>
                </a:lnTo>
                <a:lnTo>
                  <a:pt x="862" y="196"/>
                </a:lnTo>
                <a:lnTo>
                  <a:pt x="882" y="194"/>
                </a:lnTo>
                <a:lnTo>
                  <a:pt x="891" y="192"/>
                </a:lnTo>
                <a:lnTo>
                  <a:pt x="899" y="189"/>
                </a:lnTo>
                <a:lnTo>
                  <a:pt x="908" y="185"/>
                </a:lnTo>
                <a:lnTo>
                  <a:pt x="917" y="180"/>
                </a:lnTo>
                <a:lnTo>
                  <a:pt x="926" y="175"/>
                </a:lnTo>
                <a:lnTo>
                  <a:pt x="933" y="168"/>
                </a:lnTo>
                <a:lnTo>
                  <a:pt x="942" y="159"/>
                </a:lnTo>
                <a:lnTo>
                  <a:pt x="947" y="148"/>
                </a:lnTo>
                <a:close/>
                <a:moveTo>
                  <a:pt x="1161" y="71"/>
                </a:moveTo>
                <a:lnTo>
                  <a:pt x="1150" y="71"/>
                </a:lnTo>
                <a:lnTo>
                  <a:pt x="1141" y="71"/>
                </a:lnTo>
                <a:lnTo>
                  <a:pt x="1133" y="71"/>
                </a:lnTo>
                <a:lnTo>
                  <a:pt x="1122" y="71"/>
                </a:lnTo>
                <a:lnTo>
                  <a:pt x="1113" y="72"/>
                </a:lnTo>
                <a:lnTo>
                  <a:pt x="1106" y="74"/>
                </a:lnTo>
                <a:lnTo>
                  <a:pt x="1099" y="76"/>
                </a:lnTo>
                <a:lnTo>
                  <a:pt x="1092" y="79"/>
                </a:lnTo>
                <a:lnTo>
                  <a:pt x="1088" y="76"/>
                </a:lnTo>
                <a:lnTo>
                  <a:pt x="1085" y="72"/>
                </a:lnTo>
                <a:lnTo>
                  <a:pt x="1081" y="69"/>
                </a:lnTo>
                <a:lnTo>
                  <a:pt x="1078" y="67"/>
                </a:lnTo>
                <a:lnTo>
                  <a:pt x="1072" y="65"/>
                </a:lnTo>
                <a:lnTo>
                  <a:pt x="1069" y="63"/>
                </a:lnTo>
                <a:lnTo>
                  <a:pt x="1064" y="62"/>
                </a:lnTo>
                <a:lnTo>
                  <a:pt x="1057" y="62"/>
                </a:lnTo>
                <a:lnTo>
                  <a:pt x="1057" y="58"/>
                </a:lnTo>
                <a:lnTo>
                  <a:pt x="1057" y="55"/>
                </a:lnTo>
                <a:lnTo>
                  <a:pt x="1058" y="51"/>
                </a:lnTo>
                <a:lnTo>
                  <a:pt x="1058" y="48"/>
                </a:lnTo>
                <a:lnTo>
                  <a:pt x="1058" y="46"/>
                </a:lnTo>
                <a:lnTo>
                  <a:pt x="1058" y="42"/>
                </a:lnTo>
                <a:lnTo>
                  <a:pt x="1058" y="39"/>
                </a:lnTo>
                <a:lnTo>
                  <a:pt x="1058" y="35"/>
                </a:lnTo>
                <a:lnTo>
                  <a:pt x="1048" y="16"/>
                </a:lnTo>
                <a:lnTo>
                  <a:pt x="1051" y="17"/>
                </a:lnTo>
                <a:lnTo>
                  <a:pt x="1058" y="23"/>
                </a:lnTo>
                <a:lnTo>
                  <a:pt x="1065" y="32"/>
                </a:lnTo>
                <a:lnTo>
                  <a:pt x="1072" y="42"/>
                </a:lnTo>
                <a:lnTo>
                  <a:pt x="1080" y="53"/>
                </a:lnTo>
                <a:lnTo>
                  <a:pt x="1087" y="62"/>
                </a:lnTo>
                <a:lnTo>
                  <a:pt x="1090" y="67"/>
                </a:lnTo>
                <a:lnTo>
                  <a:pt x="1092" y="71"/>
                </a:lnTo>
                <a:lnTo>
                  <a:pt x="1101" y="69"/>
                </a:lnTo>
                <a:lnTo>
                  <a:pt x="1110" y="69"/>
                </a:lnTo>
                <a:lnTo>
                  <a:pt x="1118" y="67"/>
                </a:lnTo>
                <a:lnTo>
                  <a:pt x="1125" y="67"/>
                </a:lnTo>
                <a:lnTo>
                  <a:pt x="1134" y="65"/>
                </a:lnTo>
                <a:lnTo>
                  <a:pt x="1143" y="67"/>
                </a:lnTo>
                <a:lnTo>
                  <a:pt x="1152" y="67"/>
                </a:lnTo>
                <a:lnTo>
                  <a:pt x="1161" y="71"/>
                </a:lnTo>
                <a:close/>
                <a:moveTo>
                  <a:pt x="956" y="131"/>
                </a:moveTo>
                <a:lnTo>
                  <a:pt x="959" y="118"/>
                </a:lnTo>
                <a:lnTo>
                  <a:pt x="961" y="111"/>
                </a:lnTo>
                <a:lnTo>
                  <a:pt x="961" y="106"/>
                </a:lnTo>
                <a:lnTo>
                  <a:pt x="959" y="104"/>
                </a:lnTo>
                <a:lnTo>
                  <a:pt x="958" y="106"/>
                </a:lnTo>
                <a:lnTo>
                  <a:pt x="954" y="109"/>
                </a:lnTo>
                <a:lnTo>
                  <a:pt x="947" y="115"/>
                </a:lnTo>
                <a:lnTo>
                  <a:pt x="938" y="120"/>
                </a:lnTo>
                <a:lnTo>
                  <a:pt x="933" y="115"/>
                </a:lnTo>
                <a:lnTo>
                  <a:pt x="926" y="109"/>
                </a:lnTo>
                <a:lnTo>
                  <a:pt x="921" y="106"/>
                </a:lnTo>
                <a:lnTo>
                  <a:pt x="915" y="102"/>
                </a:lnTo>
                <a:lnTo>
                  <a:pt x="910" y="99"/>
                </a:lnTo>
                <a:lnTo>
                  <a:pt x="906" y="95"/>
                </a:lnTo>
                <a:lnTo>
                  <a:pt x="905" y="90"/>
                </a:lnTo>
                <a:lnTo>
                  <a:pt x="903" y="83"/>
                </a:lnTo>
                <a:lnTo>
                  <a:pt x="894" y="85"/>
                </a:lnTo>
                <a:lnTo>
                  <a:pt x="887" y="85"/>
                </a:lnTo>
                <a:lnTo>
                  <a:pt x="880" y="86"/>
                </a:lnTo>
                <a:lnTo>
                  <a:pt x="875" y="86"/>
                </a:lnTo>
                <a:lnTo>
                  <a:pt x="869" y="88"/>
                </a:lnTo>
                <a:lnTo>
                  <a:pt x="864" y="88"/>
                </a:lnTo>
                <a:lnTo>
                  <a:pt x="859" y="86"/>
                </a:lnTo>
                <a:lnTo>
                  <a:pt x="852" y="83"/>
                </a:lnTo>
                <a:lnTo>
                  <a:pt x="846" y="86"/>
                </a:lnTo>
                <a:lnTo>
                  <a:pt x="839" y="90"/>
                </a:lnTo>
                <a:lnTo>
                  <a:pt x="834" y="92"/>
                </a:lnTo>
                <a:lnTo>
                  <a:pt x="829" y="95"/>
                </a:lnTo>
                <a:lnTo>
                  <a:pt x="823" y="99"/>
                </a:lnTo>
                <a:lnTo>
                  <a:pt x="820" y="104"/>
                </a:lnTo>
                <a:lnTo>
                  <a:pt x="818" y="111"/>
                </a:lnTo>
                <a:lnTo>
                  <a:pt x="816" y="120"/>
                </a:lnTo>
                <a:lnTo>
                  <a:pt x="823" y="116"/>
                </a:lnTo>
                <a:lnTo>
                  <a:pt x="832" y="115"/>
                </a:lnTo>
                <a:lnTo>
                  <a:pt x="843" y="111"/>
                </a:lnTo>
                <a:lnTo>
                  <a:pt x="852" y="108"/>
                </a:lnTo>
                <a:lnTo>
                  <a:pt x="862" y="106"/>
                </a:lnTo>
                <a:lnTo>
                  <a:pt x="871" y="104"/>
                </a:lnTo>
                <a:lnTo>
                  <a:pt x="880" y="102"/>
                </a:lnTo>
                <a:lnTo>
                  <a:pt x="887" y="102"/>
                </a:lnTo>
                <a:lnTo>
                  <a:pt x="869" y="120"/>
                </a:lnTo>
                <a:lnTo>
                  <a:pt x="876" y="122"/>
                </a:lnTo>
                <a:lnTo>
                  <a:pt x="883" y="122"/>
                </a:lnTo>
                <a:lnTo>
                  <a:pt x="892" y="124"/>
                </a:lnTo>
                <a:lnTo>
                  <a:pt x="899" y="125"/>
                </a:lnTo>
                <a:lnTo>
                  <a:pt x="908" y="127"/>
                </a:lnTo>
                <a:lnTo>
                  <a:pt x="915" y="129"/>
                </a:lnTo>
                <a:lnTo>
                  <a:pt x="922" y="129"/>
                </a:lnTo>
                <a:lnTo>
                  <a:pt x="929" y="131"/>
                </a:lnTo>
                <a:lnTo>
                  <a:pt x="956" y="131"/>
                </a:lnTo>
                <a:close/>
                <a:moveTo>
                  <a:pt x="1042" y="14"/>
                </a:moveTo>
                <a:lnTo>
                  <a:pt x="1034" y="17"/>
                </a:lnTo>
                <a:lnTo>
                  <a:pt x="1028" y="21"/>
                </a:lnTo>
                <a:lnTo>
                  <a:pt x="1023" y="23"/>
                </a:lnTo>
                <a:lnTo>
                  <a:pt x="1019" y="25"/>
                </a:lnTo>
                <a:lnTo>
                  <a:pt x="1016" y="26"/>
                </a:lnTo>
                <a:lnTo>
                  <a:pt x="1014" y="30"/>
                </a:lnTo>
                <a:lnTo>
                  <a:pt x="1011" y="35"/>
                </a:lnTo>
                <a:lnTo>
                  <a:pt x="1009" y="44"/>
                </a:lnTo>
                <a:lnTo>
                  <a:pt x="1000" y="44"/>
                </a:lnTo>
                <a:lnTo>
                  <a:pt x="993" y="46"/>
                </a:lnTo>
                <a:lnTo>
                  <a:pt x="984" y="48"/>
                </a:lnTo>
                <a:lnTo>
                  <a:pt x="975" y="51"/>
                </a:lnTo>
                <a:lnTo>
                  <a:pt x="968" y="51"/>
                </a:lnTo>
                <a:lnTo>
                  <a:pt x="963" y="51"/>
                </a:lnTo>
                <a:lnTo>
                  <a:pt x="961" y="49"/>
                </a:lnTo>
                <a:lnTo>
                  <a:pt x="959" y="48"/>
                </a:lnTo>
                <a:lnTo>
                  <a:pt x="958" y="46"/>
                </a:lnTo>
                <a:lnTo>
                  <a:pt x="958" y="42"/>
                </a:lnTo>
                <a:lnTo>
                  <a:pt x="949" y="48"/>
                </a:lnTo>
                <a:lnTo>
                  <a:pt x="942" y="53"/>
                </a:lnTo>
                <a:lnTo>
                  <a:pt x="935" y="58"/>
                </a:lnTo>
                <a:lnTo>
                  <a:pt x="929" y="63"/>
                </a:lnTo>
                <a:lnTo>
                  <a:pt x="924" y="67"/>
                </a:lnTo>
                <a:lnTo>
                  <a:pt x="919" y="72"/>
                </a:lnTo>
                <a:lnTo>
                  <a:pt x="914" y="76"/>
                </a:lnTo>
                <a:lnTo>
                  <a:pt x="908" y="79"/>
                </a:lnTo>
                <a:lnTo>
                  <a:pt x="914" y="55"/>
                </a:lnTo>
                <a:lnTo>
                  <a:pt x="921" y="51"/>
                </a:lnTo>
                <a:lnTo>
                  <a:pt x="926" y="48"/>
                </a:lnTo>
                <a:lnTo>
                  <a:pt x="933" y="42"/>
                </a:lnTo>
                <a:lnTo>
                  <a:pt x="938" y="37"/>
                </a:lnTo>
                <a:lnTo>
                  <a:pt x="945" y="30"/>
                </a:lnTo>
                <a:lnTo>
                  <a:pt x="952" y="25"/>
                </a:lnTo>
                <a:lnTo>
                  <a:pt x="958" y="21"/>
                </a:lnTo>
                <a:lnTo>
                  <a:pt x="963" y="17"/>
                </a:lnTo>
                <a:lnTo>
                  <a:pt x="967" y="19"/>
                </a:lnTo>
                <a:lnTo>
                  <a:pt x="968" y="21"/>
                </a:lnTo>
                <a:lnTo>
                  <a:pt x="972" y="25"/>
                </a:lnTo>
                <a:lnTo>
                  <a:pt x="974" y="26"/>
                </a:lnTo>
                <a:lnTo>
                  <a:pt x="977" y="28"/>
                </a:lnTo>
                <a:lnTo>
                  <a:pt x="981" y="32"/>
                </a:lnTo>
                <a:lnTo>
                  <a:pt x="982" y="33"/>
                </a:lnTo>
                <a:lnTo>
                  <a:pt x="984" y="37"/>
                </a:lnTo>
                <a:lnTo>
                  <a:pt x="989" y="33"/>
                </a:lnTo>
                <a:lnTo>
                  <a:pt x="995" y="30"/>
                </a:lnTo>
                <a:lnTo>
                  <a:pt x="998" y="26"/>
                </a:lnTo>
                <a:lnTo>
                  <a:pt x="1002" y="21"/>
                </a:lnTo>
                <a:lnTo>
                  <a:pt x="1005" y="17"/>
                </a:lnTo>
                <a:lnTo>
                  <a:pt x="1009" y="14"/>
                </a:lnTo>
                <a:lnTo>
                  <a:pt x="1012" y="10"/>
                </a:lnTo>
                <a:lnTo>
                  <a:pt x="1018" y="7"/>
                </a:lnTo>
                <a:lnTo>
                  <a:pt x="1019" y="10"/>
                </a:lnTo>
                <a:lnTo>
                  <a:pt x="1023" y="12"/>
                </a:lnTo>
                <a:lnTo>
                  <a:pt x="1025" y="14"/>
                </a:lnTo>
                <a:lnTo>
                  <a:pt x="1028" y="14"/>
                </a:lnTo>
                <a:lnTo>
                  <a:pt x="1032" y="16"/>
                </a:lnTo>
                <a:lnTo>
                  <a:pt x="1035" y="16"/>
                </a:lnTo>
                <a:lnTo>
                  <a:pt x="1039" y="16"/>
                </a:lnTo>
                <a:lnTo>
                  <a:pt x="1042" y="14"/>
                </a:lnTo>
                <a:close/>
                <a:moveTo>
                  <a:pt x="1042" y="122"/>
                </a:moveTo>
                <a:lnTo>
                  <a:pt x="1042" y="131"/>
                </a:lnTo>
                <a:lnTo>
                  <a:pt x="1042" y="139"/>
                </a:lnTo>
                <a:lnTo>
                  <a:pt x="1042" y="148"/>
                </a:lnTo>
                <a:lnTo>
                  <a:pt x="1042" y="155"/>
                </a:lnTo>
                <a:lnTo>
                  <a:pt x="1046" y="161"/>
                </a:lnTo>
                <a:lnTo>
                  <a:pt x="1051" y="164"/>
                </a:lnTo>
                <a:lnTo>
                  <a:pt x="1058" y="168"/>
                </a:lnTo>
                <a:lnTo>
                  <a:pt x="1069" y="168"/>
                </a:lnTo>
                <a:lnTo>
                  <a:pt x="1069" y="161"/>
                </a:lnTo>
                <a:lnTo>
                  <a:pt x="1067" y="155"/>
                </a:lnTo>
                <a:lnTo>
                  <a:pt x="1065" y="150"/>
                </a:lnTo>
                <a:lnTo>
                  <a:pt x="1062" y="145"/>
                </a:lnTo>
                <a:lnTo>
                  <a:pt x="1058" y="139"/>
                </a:lnTo>
                <a:lnTo>
                  <a:pt x="1055" y="134"/>
                </a:lnTo>
                <a:lnTo>
                  <a:pt x="1050" y="127"/>
                </a:lnTo>
                <a:lnTo>
                  <a:pt x="1042" y="122"/>
                </a:lnTo>
                <a:close/>
                <a:moveTo>
                  <a:pt x="1012" y="78"/>
                </a:moveTo>
                <a:lnTo>
                  <a:pt x="1002" y="81"/>
                </a:lnTo>
                <a:lnTo>
                  <a:pt x="995" y="85"/>
                </a:lnTo>
                <a:lnTo>
                  <a:pt x="991" y="86"/>
                </a:lnTo>
                <a:lnTo>
                  <a:pt x="991" y="88"/>
                </a:lnTo>
                <a:lnTo>
                  <a:pt x="991" y="90"/>
                </a:lnTo>
                <a:lnTo>
                  <a:pt x="993" y="95"/>
                </a:lnTo>
                <a:lnTo>
                  <a:pt x="995" y="102"/>
                </a:lnTo>
                <a:lnTo>
                  <a:pt x="995" y="113"/>
                </a:lnTo>
                <a:lnTo>
                  <a:pt x="1002" y="113"/>
                </a:lnTo>
                <a:lnTo>
                  <a:pt x="1007" y="111"/>
                </a:lnTo>
                <a:lnTo>
                  <a:pt x="1011" y="109"/>
                </a:lnTo>
                <a:lnTo>
                  <a:pt x="1014" y="108"/>
                </a:lnTo>
                <a:lnTo>
                  <a:pt x="1019" y="104"/>
                </a:lnTo>
                <a:lnTo>
                  <a:pt x="1023" y="102"/>
                </a:lnTo>
                <a:lnTo>
                  <a:pt x="1025" y="99"/>
                </a:lnTo>
                <a:lnTo>
                  <a:pt x="1028" y="95"/>
                </a:lnTo>
                <a:lnTo>
                  <a:pt x="1025" y="92"/>
                </a:lnTo>
                <a:lnTo>
                  <a:pt x="1023" y="88"/>
                </a:lnTo>
                <a:lnTo>
                  <a:pt x="1019" y="85"/>
                </a:lnTo>
                <a:lnTo>
                  <a:pt x="1018" y="83"/>
                </a:lnTo>
                <a:lnTo>
                  <a:pt x="1014" y="79"/>
                </a:lnTo>
                <a:lnTo>
                  <a:pt x="1014" y="78"/>
                </a:lnTo>
                <a:lnTo>
                  <a:pt x="1012" y="78"/>
                </a:lnTo>
                <a:close/>
                <a:moveTo>
                  <a:pt x="894" y="800"/>
                </a:moveTo>
                <a:lnTo>
                  <a:pt x="887" y="802"/>
                </a:lnTo>
                <a:lnTo>
                  <a:pt x="880" y="806"/>
                </a:lnTo>
                <a:lnTo>
                  <a:pt x="875" y="807"/>
                </a:lnTo>
                <a:lnTo>
                  <a:pt x="873" y="811"/>
                </a:lnTo>
                <a:lnTo>
                  <a:pt x="871" y="816"/>
                </a:lnTo>
                <a:lnTo>
                  <a:pt x="869" y="823"/>
                </a:lnTo>
                <a:lnTo>
                  <a:pt x="869" y="834"/>
                </a:lnTo>
                <a:lnTo>
                  <a:pt x="869" y="846"/>
                </a:lnTo>
                <a:lnTo>
                  <a:pt x="878" y="846"/>
                </a:lnTo>
                <a:lnTo>
                  <a:pt x="885" y="845"/>
                </a:lnTo>
                <a:lnTo>
                  <a:pt x="892" y="843"/>
                </a:lnTo>
                <a:lnTo>
                  <a:pt x="898" y="843"/>
                </a:lnTo>
                <a:lnTo>
                  <a:pt x="903" y="841"/>
                </a:lnTo>
                <a:lnTo>
                  <a:pt x="908" y="843"/>
                </a:lnTo>
                <a:lnTo>
                  <a:pt x="914" y="843"/>
                </a:lnTo>
                <a:lnTo>
                  <a:pt x="921" y="846"/>
                </a:lnTo>
                <a:lnTo>
                  <a:pt x="938" y="827"/>
                </a:lnTo>
                <a:lnTo>
                  <a:pt x="921" y="807"/>
                </a:lnTo>
                <a:lnTo>
                  <a:pt x="894" y="800"/>
                </a:lnTo>
                <a:close/>
                <a:moveTo>
                  <a:pt x="843" y="809"/>
                </a:moveTo>
                <a:lnTo>
                  <a:pt x="831" y="809"/>
                </a:lnTo>
                <a:lnTo>
                  <a:pt x="822" y="809"/>
                </a:lnTo>
                <a:lnTo>
                  <a:pt x="816" y="807"/>
                </a:lnTo>
                <a:lnTo>
                  <a:pt x="809" y="807"/>
                </a:lnTo>
                <a:lnTo>
                  <a:pt x="806" y="804"/>
                </a:lnTo>
                <a:lnTo>
                  <a:pt x="800" y="802"/>
                </a:lnTo>
                <a:lnTo>
                  <a:pt x="797" y="797"/>
                </a:lnTo>
                <a:lnTo>
                  <a:pt x="790" y="792"/>
                </a:lnTo>
                <a:lnTo>
                  <a:pt x="783" y="792"/>
                </a:lnTo>
                <a:lnTo>
                  <a:pt x="776" y="792"/>
                </a:lnTo>
                <a:lnTo>
                  <a:pt x="769" y="790"/>
                </a:lnTo>
                <a:lnTo>
                  <a:pt x="760" y="790"/>
                </a:lnTo>
                <a:lnTo>
                  <a:pt x="753" y="788"/>
                </a:lnTo>
                <a:lnTo>
                  <a:pt x="744" y="786"/>
                </a:lnTo>
                <a:lnTo>
                  <a:pt x="737" y="784"/>
                </a:lnTo>
                <a:lnTo>
                  <a:pt x="730" y="781"/>
                </a:lnTo>
                <a:lnTo>
                  <a:pt x="739" y="779"/>
                </a:lnTo>
                <a:lnTo>
                  <a:pt x="749" y="776"/>
                </a:lnTo>
                <a:lnTo>
                  <a:pt x="758" y="774"/>
                </a:lnTo>
                <a:lnTo>
                  <a:pt x="767" y="772"/>
                </a:lnTo>
                <a:lnTo>
                  <a:pt x="774" y="774"/>
                </a:lnTo>
                <a:lnTo>
                  <a:pt x="781" y="776"/>
                </a:lnTo>
                <a:lnTo>
                  <a:pt x="786" y="783"/>
                </a:lnTo>
                <a:lnTo>
                  <a:pt x="790" y="792"/>
                </a:lnTo>
                <a:lnTo>
                  <a:pt x="793" y="790"/>
                </a:lnTo>
                <a:lnTo>
                  <a:pt x="797" y="790"/>
                </a:lnTo>
                <a:lnTo>
                  <a:pt x="800" y="788"/>
                </a:lnTo>
                <a:lnTo>
                  <a:pt x="804" y="786"/>
                </a:lnTo>
                <a:lnTo>
                  <a:pt x="808" y="784"/>
                </a:lnTo>
                <a:lnTo>
                  <a:pt x="811" y="783"/>
                </a:lnTo>
                <a:lnTo>
                  <a:pt x="813" y="783"/>
                </a:lnTo>
                <a:lnTo>
                  <a:pt x="816" y="781"/>
                </a:lnTo>
                <a:lnTo>
                  <a:pt x="820" y="783"/>
                </a:lnTo>
                <a:lnTo>
                  <a:pt x="825" y="784"/>
                </a:lnTo>
                <a:lnTo>
                  <a:pt x="829" y="788"/>
                </a:lnTo>
                <a:lnTo>
                  <a:pt x="834" y="792"/>
                </a:lnTo>
                <a:lnTo>
                  <a:pt x="839" y="795"/>
                </a:lnTo>
                <a:lnTo>
                  <a:pt x="843" y="797"/>
                </a:lnTo>
                <a:lnTo>
                  <a:pt x="848" y="800"/>
                </a:lnTo>
                <a:lnTo>
                  <a:pt x="852" y="800"/>
                </a:lnTo>
                <a:lnTo>
                  <a:pt x="843" y="809"/>
                </a:lnTo>
                <a:close/>
                <a:moveTo>
                  <a:pt x="98" y="380"/>
                </a:moveTo>
                <a:lnTo>
                  <a:pt x="89" y="380"/>
                </a:lnTo>
                <a:lnTo>
                  <a:pt x="80" y="383"/>
                </a:lnTo>
                <a:lnTo>
                  <a:pt x="69" y="383"/>
                </a:lnTo>
                <a:lnTo>
                  <a:pt x="69" y="382"/>
                </a:lnTo>
                <a:lnTo>
                  <a:pt x="69" y="380"/>
                </a:lnTo>
                <a:lnTo>
                  <a:pt x="71" y="380"/>
                </a:lnTo>
                <a:lnTo>
                  <a:pt x="73" y="380"/>
                </a:lnTo>
                <a:lnTo>
                  <a:pt x="75" y="380"/>
                </a:lnTo>
                <a:lnTo>
                  <a:pt x="75" y="378"/>
                </a:lnTo>
                <a:lnTo>
                  <a:pt x="75" y="376"/>
                </a:lnTo>
                <a:lnTo>
                  <a:pt x="76" y="376"/>
                </a:lnTo>
                <a:lnTo>
                  <a:pt x="80" y="376"/>
                </a:lnTo>
                <a:lnTo>
                  <a:pt x="80" y="378"/>
                </a:lnTo>
                <a:lnTo>
                  <a:pt x="82" y="378"/>
                </a:lnTo>
                <a:lnTo>
                  <a:pt x="83" y="378"/>
                </a:lnTo>
                <a:lnTo>
                  <a:pt x="85" y="378"/>
                </a:lnTo>
                <a:lnTo>
                  <a:pt x="87" y="378"/>
                </a:lnTo>
                <a:lnTo>
                  <a:pt x="87" y="376"/>
                </a:lnTo>
                <a:lnTo>
                  <a:pt x="85" y="376"/>
                </a:lnTo>
                <a:lnTo>
                  <a:pt x="85" y="374"/>
                </a:lnTo>
                <a:lnTo>
                  <a:pt x="83" y="374"/>
                </a:lnTo>
                <a:lnTo>
                  <a:pt x="85" y="374"/>
                </a:lnTo>
                <a:lnTo>
                  <a:pt x="87" y="374"/>
                </a:lnTo>
                <a:lnTo>
                  <a:pt x="89" y="374"/>
                </a:lnTo>
                <a:lnTo>
                  <a:pt x="91" y="374"/>
                </a:lnTo>
                <a:lnTo>
                  <a:pt x="91" y="376"/>
                </a:lnTo>
                <a:lnTo>
                  <a:pt x="92" y="376"/>
                </a:lnTo>
                <a:lnTo>
                  <a:pt x="94" y="376"/>
                </a:lnTo>
                <a:lnTo>
                  <a:pt x="96" y="378"/>
                </a:lnTo>
                <a:lnTo>
                  <a:pt x="98" y="380"/>
                </a:lnTo>
                <a:close/>
                <a:moveTo>
                  <a:pt x="145" y="367"/>
                </a:moveTo>
                <a:lnTo>
                  <a:pt x="136" y="371"/>
                </a:lnTo>
                <a:lnTo>
                  <a:pt x="122" y="376"/>
                </a:lnTo>
                <a:lnTo>
                  <a:pt x="110" y="374"/>
                </a:lnTo>
                <a:lnTo>
                  <a:pt x="110" y="373"/>
                </a:lnTo>
                <a:lnTo>
                  <a:pt x="110" y="371"/>
                </a:lnTo>
                <a:lnTo>
                  <a:pt x="112" y="371"/>
                </a:lnTo>
                <a:lnTo>
                  <a:pt x="113" y="371"/>
                </a:lnTo>
                <a:lnTo>
                  <a:pt x="115" y="371"/>
                </a:lnTo>
                <a:lnTo>
                  <a:pt x="117" y="371"/>
                </a:lnTo>
                <a:lnTo>
                  <a:pt x="117" y="369"/>
                </a:lnTo>
                <a:lnTo>
                  <a:pt x="117" y="367"/>
                </a:lnTo>
                <a:lnTo>
                  <a:pt x="117" y="366"/>
                </a:lnTo>
                <a:lnTo>
                  <a:pt x="119" y="366"/>
                </a:lnTo>
                <a:lnTo>
                  <a:pt x="122" y="366"/>
                </a:lnTo>
                <a:lnTo>
                  <a:pt x="124" y="366"/>
                </a:lnTo>
                <a:lnTo>
                  <a:pt x="124" y="367"/>
                </a:lnTo>
                <a:lnTo>
                  <a:pt x="126" y="367"/>
                </a:lnTo>
                <a:lnTo>
                  <a:pt x="128" y="367"/>
                </a:lnTo>
                <a:lnTo>
                  <a:pt x="129" y="366"/>
                </a:lnTo>
                <a:lnTo>
                  <a:pt x="131" y="367"/>
                </a:lnTo>
                <a:lnTo>
                  <a:pt x="133" y="366"/>
                </a:lnTo>
                <a:lnTo>
                  <a:pt x="133" y="364"/>
                </a:lnTo>
                <a:lnTo>
                  <a:pt x="131" y="364"/>
                </a:lnTo>
                <a:lnTo>
                  <a:pt x="129" y="362"/>
                </a:lnTo>
                <a:lnTo>
                  <a:pt x="131" y="362"/>
                </a:lnTo>
                <a:lnTo>
                  <a:pt x="133" y="362"/>
                </a:lnTo>
                <a:lnTo>
                  <a:pt x="135" y="360"/>
                </a:lnTo>
                <a:lnTo>
                  <a:pt x="135" y="362"/>
                </a:lnTo>
                <a:lnTo>
                  <a:pt x="136" y="362"/>
                </a:lnTo>
                <a:lnTo>
                  <a:pt x="138" y="364"/>
                </a:lnTo>
                <a:lnTo>
                  <a:pt x="136" y="364"/>
                </a:lnTo>
                <a:lnTo>
                  <a:pt x="138" y="364"/>
                </a:lnTo>
                <a:lnTo>
                  <a:pt x="140" y="364"/>
                </a:lnTo>
                <a:lnTo>
                  <a:pt x="142" y="364"/>
                </a:lnTo>
                <a:lnTo>
                  <a:pt x="144" y="364"/>
                </a:lnTo>
                <a:lnTo>
                  <a:pt x="144" y="366"/>
                </a:lnTo>
                <a:lnTo>
                  <a:pt x="145" y="367"/>
                </a:lnTo>
                <a:close/>
                <a:moveTo>
                  <a:pt x="32" y="387"/>
                </a:moveTo>
                <a:lnTo>
                  <a:pt x="59" y="387"/>
                </a:lnTo>
                <a:lnTo>
                  <a:pt x="57" y="385"/>
                </a:lnTo>
                <a:lnTo>
                  <a:pt x="55" y="385"/>
                </a:lnTo>
                <a:lnTo>
                  <a:pt x="53" y="385"/>
                </a:lnTo>
                <a:lnTo>
                  <a:pt x="52" y="385"/>
                </a:lnTo>
                <a:lnTo>
                  <a:pt x="50" y="383"/>
                </a:lnTo>
                <a:lnTo>
                  <a:pt x="48" y="383"/>
                </a:lnTo>
                <a:lnTo>
                  <a:pt x="46" y="383"/>
                </a:lnTo>
                <a:lnTo>
                  <a:pt x="45" y="385"/>
                </a:lnTo>
                <a:lnTo>
                  <a:pt x="43" y="385"/>
                </a:lnTo>
                <a:lnTo>
                  <a:pt x="41" y="385"/>
                </a:lnTo>
                <a:lnTo>
                  <a:pt x="39" y="385"/>
                </a:lnTo>
                <a:lnTo>
                  <a:pt x="39" y="383"/>
                </a:lnTo>
                <a:lnTo>
                  <a:pt x="38" y="383"/>
                </a:lnTo>
                <a:lnTo>
                  <a:pt x="38" y="382"/>
                </a:lnTo>
                <a:lnTo>
                  <a:pt x="36" y="382"/>
                </a:lnTo>
                <a:lnTo>
                  <a:pt x="32" y="385"/>
                </a:lnTo>
                <a:lnTo>
                  <a:pt x="32" y="387"/>
                </a:lnTo>
                <a:close/>
                <a:moveTo>
                  <a:pt x="0" y="387"/>
                </a:moveTo>
                <a:lnTo>
                  <a:pt x="18" y="387"/>
                </a:lnTo>
                <a:lnTo>
                  <a:pt x="16" y="385"/>
                </a:lnTo>
                <a:lnTo>
                  <a:pt x="15" y="385"/>
                </a:lnTo>
                <a:lnTo>
                  <a:pt x="13" y="385"/>
                </a:lnTo>
                <a:lnTo>
                  <a:pt x="11" y="385"/>
                </a:lnTo>
                <a:lnTo>
                  <a:pt x="9" y="385"/>
                </a:lnTo>
                <a:lnTo>
                  <a:pt x="8" y="385"/>
                </a:lnTo>
                <a:lnTo>
                  <a:pt x="6" y="385"/>
                </a:lnTo>
                <a:lnTo>
                  <a:pt x="6" y="383"/>
                </a:lnTo>
                <a:lnTo>
                  <a:pt x="2" y="383"/>
                </a:lnTo>
                <a:lnTo>
                  <a:pt x="0" y="387"/>
                </a:lnTo>
                <a:close/>
              </a:path>
            </a:pathLst>
          </a:custGeom>
          <a:solidFill>
            <a:srgbClr val="DAC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2" name="Freeform 9"/>
          <p:cNvSpPr>
            <a:spLocks/>
          </p:cNvSpPr>
          <p:nvPr/>
        </p:nvSpPr>
        <p:spPr bwMode="auto">
          <a:xfrm>
            <a:off x="1128889" y="1452563"/>
            <a:ext cx="6691489" cy="2987146"/>
          </a:xfrm>
          <a:custGeom>
            <a:avLst/>
            <a:gdLst>
              <a:gd name="T0" fmla="*/ 2147483647 w 4742"/>
              <a:gd name="T1" fmla="*/ 2147483647 h 2258"/>
              <a:gd name="T2" fmla="*/ 2147483647 w 4742"/>
              <a:gd name="T3" fmla="*/ 2147483647 h 2258"/>
              <a:gd name="T4" fmla="*/ 2147483647 w 4742"/>
              <a:gd name="T5" fmla="*/ 2147483647 h 2258"/>
              <a:gd name="T6" fmla="*/ 2147483647 w 4742"/>
              <a:gd name="T7" fmla="*/ 2147483647 h 2258"/>
              <a:gd name="T8" fmla="*/ 2147483647 w 4742"/>
              <a:gd name="T9" fmla="*/ 2147483647 h 2258"/>
              <a:gd name="T10" fmla="*/ 2147483647 w 4742"/>
              <a:gd name="T11" fmla="*/ 2147483647 h 2258"/>
              <a:gd name="T12" fmla="*/ 2147483647 w 4742"/>
              <a:gd name="T13" fmla="*/ 2147483647 h 2258"/>
              <a:gd name="T14" fmla="*/ 2147483647 w 4742"/>
              <a:gd name="T15" fmla="*/ 2147483647 h 2258"/>
              <a:gd name="T16" fmla="*/ 2147483647 w 4742"/>
              <a:gd name="T17" fmla="*/ 2147483647 h 2258"/>
              <a:gd name="T18" fmla="*/ 2147483647 w 4742"/>
              <a:gd name="T19" fmla="*/ 2147483647 h 2258"/>
              <a:gd name="T20" fmla="*/ 0 w 4742"/>
              <a:gd name="T21" fmla="*/ 2147483647 h 2258"/>
              <a:gd name="T22" fmla="*/ 2147483647 w 4742"/>
              <a:gd name="T23" fmla="*/ 2147483647 h 2258"/>
              <a:gd name="T24" fmla="*/ 2147483647 w 4742"/>
              <a:gd name="T25" fmla="*/ 2147483647 h 2258"/>
              <a:gd name="T26" fmla="*/ 2147483647 w 4742"/>
              <a:gd name="T27" fmla="*/ 2147483647 h 2258"/>
              <a:gd name="T28" fmla="*/ 2147483647 w 4742"/>
              <a:gd name="T29" fmla="*/ 2147483647 h 2258"/>
              <a:gd name="T30" fmla="*/ 2147483647 w 4742"/>
              <a:gd name="T31" fmla="*/ 2147483647 h 2258"/>
              <a:gd name="T32" fmla="*/ 2147483647 w 4742"/>
              <a:gd name="T33" fmla="*/ 2147483647 h 2258"/>
              <a:gd name="T34" fmla="*/ 2147483647 w 4742"/>
              <a:gd name="T35" fmla="*/ 2147483647 h 2258"/>
              <a:gd name="T36" fmla="*/ 2147483647 w 4742"/>
              <a:gd name="T37" fmla="*/ 2147483647 h 2258"/>
              <a:gd name="T38" fmla="*/ 2147483647 w 4742"/>
              <a:gd name="T39" fmla="*/ 2147483647 h 2258"/>
              <a:gd name="T40" fmla="*/ 2147483647 w 4742"/>
              <a:gd name="T41" fmla="*/ 2147483647 h 2258"/>
              <a:gd name="T42" fmla="*/ 2147483647 w 4742"/>
              <a:gd name="T43" fmla="*/ 0 h 2258"/>
              <a:gd name="T44" fmla="*/ 2147483647 w 4742"/>
              <a:gd name="T45" fmla="*/ 2147483647 h 2258"/>
              <a:gd name="T46" fmla="*/ 2147483647 w 4742"/>
              <a:gd name="T47" fmla="*/ 2147483647 h 2258"/>
              <a:gd name="T48" fmla="*/ 2147483647 w 4742"/>
              <a:gd name="T49" fmla="*/ 2147483647 h 2258"/>
              <a:gd name="T50" fmla="*/ 2147483647 w 4742"/>
              <a:gd name="T51" fmla="*/ 2147483647 h 2258"/>
              <a:gd name="T52" fmla="*/ 2147483647 w 4742"/>
              <a:gd name="T53" fmla="*/ 2147483647 h 2258"/>
              <a:gd name="T54" fmla="*/ 2147483647 w 4742"/>
              <a:gd name="T55" fmla="*/ 2147483647 h 2258"/>
              <a:gd name="T56" fmla="*/ 2147483647 w 4742"/>
              <a:gd name="T57" fmla="*/ 2147483647 h 2258"/>
              <a:gd name="T58" fmla="*/ 2147483647 w 4742"/>
              <a:gd name="T59" fmla="*/ 2147483647 h 2258"/>
              <a:gd name="T60" fmla="*/ 2147483647 w 4742"/>
              <a:gd name="T61" fmla="*/ 2147483647 h 2258"/>
              <a:gd name="T62" fmla="*/ 2147483647 w 4742"/>
              <a:gd name="T63" fmla="*/ 2147483647 h 2258"/>
              <a:gd name="T64" fmla="*/ 2147483647 w 4742"/>
              <a:gd name="T65" fmla="*/ 2147483647 h 2258"/>
              <a:gd name="T66" fmla="*/ 2147483647 w 4742"/>
              <a:gd name="T67" fmla="*/ 2147483647 h 2258"/>
              <a:gd name="T68" fmla="*/ 2147483647 w 4742"/>
              <a:gd name="T69" fmla="*/ 2147483647 h 2258"/>
              <a:gd name="T70" fmla="*/ 2147483647 w 4742"/>
              <a:gd name="T71" fmla="*/ 2147483647 h 2258"/>
              <a:gd name="T72" fmla="*/ 2147483647 w 4742"/>
              <a:gd name="T73" fmla="*/ 2147483647 h 2258"/>
              <a:gd name="T74" fmla="*/ 2147483647 w 4742"/>
              <a:gd name="T75" fmla="*/ 2147483647 h 2258"/>
              <a:gd name="T76" fmla="*/ 2147483647 w 4742"/>
              <a:gd name="T77" fmla="*/ 2147483647 h 2258"/>
              <a:gd name="T78" fmla="*/ 2147483647 w 4742"/>
              <a:gd name="T79" fmla="*/ 2147483647 h 2258"/>
              <a:gd name="T80" fmla="*/ 2147483647 w 4742"/>
              <a:gd name="T81" fmla="*/ 2147483647 h 2258"/>
              <a:gd name="T82" fmla="*/ 2147483647 w 4742"/>
              <a:gd name="T83" fmla="*/ 2147483647 h 2258"/>
              <a:gd name="T84" fmla="*/ 2147483647 w 4742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742"/>
              <a:gd name="T130" fmla="*/ 0 h 2258"/>
              <a:gd name="T131" fmla="*/ 4742 w 4742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742" h="2258">
                <a:moveTo>
                  <a:pt x="1385" y="2258"/>
                </a:moveTo>
                <a:lnTo>
                  <a:pt x="1298" y="2235"/>
                </a:lnTo>
                <a:lnTo>
                  <a:pt x="1215" y="2210"/>
                </a:lnTo>
                <a:lnTo>
                  <a:pt x="1134" y="2184"/>
                </a:lnTo>
                <a:lnTo>
                  <a:pt x="1056" y="2157"/>
                </a:lnTo>
                <a:lnTo>
                  <a:pt x="980" y="2131"/>
                </a:lnTo>
                <a:lnTo>
                  <a:pt x="908" y="2102"/>
                </a:lnTo>
                <a:lnTo>
                  <a:pt x="839" y="2072"/>
                </a:lnTo>
                <a:lnTo>
                  <a:pt x="772" y="2042"/>
                </a:lnTo>
                <a:lnTo>
                  <a:pt x="708" y="2012"/>
                </a:lnTo>
                <a:lnTo>
                  <a:pt x="647" y="1981"/>
                </a:lnTo>
                <a:lnTo>
                  <a:pt x="588" y="1949"/>
                </a:lnTo>
                <a:lnTo>
                  <a:pt x="532" y="1917"/>
                </a:lnTo>
                <a:lnTo>
                  <a:pt x="479" y="1883"/>
                </a:lnTo>
                <a:lnTo>
                  <a:pt x="429" y="1848"/>
                </a:lnTo>
                <a:lnTo>
                  <a:pt x="382" y="1814"/>
                </a:lnTo>
                <a:lnTo>
                  <a:pt x="338" y="1779"/>
                </a:lnTo>
                <a:lnTo>
                  <a:pt x="295" y="1742"/>
                </a:lnTo>
                <a:lnTo>
                  <a:pt x="256" y="1707"/>
                </a:lnTo>
                <a:lnTo>
                  <a:pt x="221" y="1670"/>
                </a:lnTo>
                <a:lnTo>
                  <a:pt x="188" y="1632"/>
                </a:lnTo>
                <a:lnTo>
                  <a:pt x="156" y="1595"/>
                </a:lnTo>
                <a:lnTo>
                  <a:pt x="127" y="1556"/>
                </a:lnTo>
                <a:lnTo>
                  <a:pt x="103" y="1518"/>
                </a:lnTo>
                <a:lnTo>
                  <a:pt x="80" y="1479"/>
                </a:lnTo>
                <a:lnTo>
                  <a:pt x="60" y="1440"/>
                </a:lnTo>
                <a:lnTo>
                  <a:pt x="44" y="1401"/>
                </a:lnTo>
                <a:lnTo>
                  <a:pt x="30" y="1360"/>
                </a:lnTo>
                <a:lnTo>
                  <a:pt x="18" y="1321"/>
                </a:lnTo>
                <a:lnTo>
                  <a:pt x="9" y="1281"/>
                </a:lnTo>
                <a:lnTo>
                  <a:pt x="4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7" y="1079"/>
                </a:lnTo>
                <a:lnTo>
                  <a:pt x="14" y="1039"/>
                </a:lnTo>
                <a:lnTo>
                  <a:pt x="25" y="998"/>
                </a:lnTo>
                <a:lnTo>
                  <a:pt x="39" y="957"/>
                </a:lnTo>
                <a:lnTo>
                  <a:pt x="55" y="917"/>
                </a:lnTo>
                <a:lnTo>
                  <a:pt x="73" y="878"/>
                </a:lnTo>
                <a:lnTo>
                  <a:pt x="94" y="837"/>
                </a:lnTo>
                <a:lnTo>
                  <a:pt x="119" y="797"/>
                </a:lnTo>
                <a:lnTo>
                  <a:pt x="145" y="758"/>
                </a:lnTo>
                <a:lnTo>
                  <a:pt x="175" y="719"/>
                </a:lnTo>
                <a:lnTo>
                  <a:pt x="207" y="680"/>
                </a:lnTo>
                <a:lnTo>
                  <a:pt x="242" y="641"/>
                </a:lnTo>
                <a:lnTo>
                  <a:pt x="279" y="602"/>
                </a:lnTo>
                <a:lnTo>
                  <a:pt x="320" y="563"/>
                </a:lnTo>
                <a:lnTo>
                  <a:pt x="362" y="526"/>
                </a:lnTo>
                <a:lnTo>
                  <a:pt x="408" y="489"/>
                </a:lnTo>
                <a:lnTo>
                  <a:pt x="458" y="452"/>
                </a:lnTo>
                <a:lnTo>
                  <a:pt x="509" y="415"/>
                </a:lnTo>
                <a:lnTo>
                  <a:pt x="562" y="379"/>
                </a:lnTo>
                <a:lnTo>
                  <a:pt x="618" y="344"/>
                </a:lnTo>
                <a:lnTo>
                  <a:pt x="678" y="309"/>
                </a:lnTo>
                <a:lnTo>
                  <a:pt x="740" y="275"/>
                </a:lnTo>
                <a:lnTo>
                  <a:pt x="806" y="242"/>
                </a:lnTo>
                <a:lnTo>
                  <a:pt x="873" y="208"/>
                </a:lnTo>
                <a:lnTo>
                  <a:pt x="942" y="176"/>
                </a:lnTo>
                <a:lnTo>
                  <a:pt x="1014" y="144"/>
                </a:lnTo>
                <a:lnTo>
                  <a:pt x="1090" y="114"/>
                </a:lnTo>
                <a:lnTo>
                  <a:pt x="1168" y="84"/>
                </a:lnTo>
                <a:lnTo>
                  <a:pt x="1249" y="54"/>
                </a:lnTo>
                <a:lnTo>
                  <a:pt x="1332" y="26"/>
                </a:lnTo>
                <a:lnTo>
                  <a:pt x="1418" y="0"/>
                </a:lnTo>
                <a:lnTo>
                  <a:pt x="3324" y="0"/>
                </a:lnTo>
                <a:lnTo>
                  <a:pt x="3411" y="26"/>
                </a:lnTo>
                <a:lnTo>
                  <a:pt x="3494" y="54"/>
                </a:lnTo>
                <a:lnTo>
                  <a:pt x="3573" y="84"/>
                </a:lnTo>
                <a:lnTo>
                  <a:pt x="3653" y="114"/>
                </a:lnTo>
                <a:lnTo>
                  <a:pt x="3727" y="144"/>
                </a:lnTo>
                <a:lnTo>
                  <a:pt x="3801" y="176"/>
                </a:lnTo>
                <a:lnTo>
                  <a:pt x="3870" y="208"/>
                </a:lnTo>
                <a:lnTo>
                  <a:pt x="3937" y="242"/>
                </a:lnTo>
                <a:lnTo>
                  <a:pt x="4002" y="275"/>
                </a:lnTo>
                <a:lnTo>
                  <a:pt x="4064" y="309"/>
                </a:lnTo>
                <a:lnTo>
                  <a:pt x="4124" y="344"/>
                </a:lnTo>
                <a:lnTo>
                  <a:pt x="4181" y="379"/>
                </a:lnTo>
                <a:lnTo>
                  <a:pt x="4234" y="415"/>
                </a:lnTo>
                <a:lnTo>
                  <a:pt x="4285" y="452"/>
                </a:lnTo>
                <a:lnTo>
                  <a:pt x="4334" y="489"/>
                </a:lnTo>
                <a:lnTo>
                  <a:pt x="4378" y="526"/>
                </a:lnTo>
                <a:lnTo>
                  <a:pt x="4423" y="563"/>
                </a:lnTo>
                <a:lnTo>
                  <a:pt x="4463" y="602"/>
                </a:lnTo>
                <a:lnTo>
                  <a:pt x="4500" y="641"/>
                </a:lnTo>
                <a:lnTo>
                  <a:pt x="4536" y="680"/>
                </a:lnTo>
                <a:lnTo>
                  <a:pt x="4567" y="719"/>
                </a:lnTo>
                <a:lnTo>
                  <a:pt x="4597" y="758"/>
                </a:lnTo>
                <a:lnTo>
                  <a:pt x="4624" y="797"/>
                </a:lnTo>
                <a:lnTo>
                  <a:pt x="4649" y="837"/>
                </a:lnTo>
                <a:lnTo>
                  <a:pt x="4670" y="878"/>
                </a:lnTo>
                <a:lnTo>
                  <a:pt x="4687" y="917"/>
                </a:lnTo>
                <a:lnTo>
                  <a:pt x="4703" y="957"/>
                </a:lnTo>
                <a:lnTo>
                  <a:pt x="4718" y="998"/>
                </a:lnTo>
                <a:lnTo>
                  <a:pt x="4728" y="1039"/>
                </a:lnTo>
                <a:lnTo>
                  <a:pt x="4735" y="1079"/>
                </a:lnTo>
                <a:lnTo>
                  <a:pt x="4740" y="1120"/>
                </a:lnTo>
                <a:lnTo>
                  <a:pt x="4742" y="1161"/>
                </a:lnTo>
                <a:lnTo>
                  <a:pt x="4742" y="1201"/>
                </a:lnTo>
                <a:lnTo>
                  <a:pt x="4739" y="1240"/>
                </a:lnTo>
                <a:lnTo>
                  <a:pt x="4733" y="1281"/>
                </a:lnTo>
                <a:lnTo>
                  <a:pt x="4725" y="1321"/>
                </a:lnTo>
                <a:lnTo>
                  <a:pt x="4712" y="1360"/>
                </a:lnTo>
                <a:lnTo>
                  <a:pt x="4698" y="1401"/>
                </a:lnTo>
                <a:lnTo>
                  <a:pt x="4682" y="1440"/>
                </a:lnTo>
                <a:lnTo>
                  <a:pt x="4661" y="1479"/>
                </a:lnTo>
                <a:lnTo>
                  <a:pt x="4640" y="1518"/>
                </a:lnTo>
                <a:lnTo>
                  <a:pt x="4613" y="1556"/>
                </a:lnTo>
                <a:lnTo>
                  <a:pt x="4587" y="1595"/>
                </a:lnTo>
                <a:lnTo>
                  <a:pt x="4555" y="1632"/>
                </a:lnTo>
                <a:lnTo>
                  <a:pt x="4521" y="1670"/>
                </a:lnTo>
                <a:lnTo>
                  <a:pt x="4486" y="1707"/>
                </a:lnTo>
                <a:lnTo>
                  <a:pt x="4447" y="1742"/>
                </a:lnTo>
                <a:lnTo>
                  <a:pt x="4405" y="1779"/>
                </a:lnTo>
                <a:lnTo>
                  <a:pt x="4361" y="1814"/>
                </a:lnTo>
                <a:lnTo>
                  <a:pt x="4313" y="1848"/>
                </a:lnTo>
                <a:lnTo>
                  <a:pt x="4262" y="1883"/>
                </a:lnTo>
                <a:lnTo>
                  <a:pt x="4209" y="1917"/>
                </a:lnTo>
                <a:lnTo>
                  <a:pt x="4154" y="1949"/>
                </a:lnTo>
                <a:lnTo>
                  <a:pt x="4096" y="1981"/>
                </a:lnTo>
                <a:lnTo>
                  <a:pt x="4034" y="2012"/>
                </a:lnTo>
                <a:lnTo>
                  <a:pt x="3970" y="2042"/>
                </a:lnTo>
                <a:lnTo>
                  <a:pt x="3903" y="2072"/>
                </a:lnTo>
                <a:lnTo>
                  <a:pt x="3834" y="2102"/>
                </a:lnTo>
                <a:lnTo>
                  <a:pt x="3762" y="2131"/>
                </a:lnTo>
                <a:lnTo>
                  <a:pt x="3686" y="2157"/>
                </a:lnTo>
                <a:lnTo>
                  <a:pt x="3608" y="2184"/>
                </a:lnTo>
                <a:lnTo>
                  <a:pt x="3527" y="2210"/>
                </a:lnTo>
                <a:lnTo>
                  <a:pt x="3444" y="2235"/>
                </a:lnTo>
                <a:lnTo>
                  <a:pt x="3358" y="2258"/>
                </a:lnTo>
                <a:lnTo>
                  <a:pt x="1385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3" name="Freeform 10"/>
          <p:cNvSpPr>
            <a:spLocks/>
          </p:cNvSpPr>
          <p:nvPr/>
        </p:nvSpPr>
        <p:spPr bwMode="auto">
          <a:xfrm>
            <a:off x="1293990" y="1452563"/>
            <a:ext cx="6357055" cy="2987146"/>
          </a:xfrm>
          <a:custGeom>
            <a:avLst/>
            <a:gdLst>
              <a:gd name="T0" fmla="*/ 2147483647 w 4505"/>
              <a:gd name="T1" fmla="*/ 2147483647 h 2258"/>
              <a:gd name="T2" fmla="*/ 2147483647 w 4505"/>
              <a:gd name="T3" fmla="*/ 2147483647 h 2258"/>
              <a:gd name="T4" fmla="*/ 2147483647 w 4505"/>
              <a:gd name="T5" fmla="*/ 2147483647 h 2258"/>
              <a:gd name="T6" fmla="*/ 2147483647 w 4505"/>
              <a:gd name="T7" fmla="*/ 2147483647 h 2258"/>
              <a:gd name="T8" fmla="*/ 2147483647 w 4505"/>
              <a:gd name="T9" fmla="*/ 2147483647 h 2258"/>
              <a:gd name="T10" fmla="*/ 2147483647 w 4505"/>
              <a:gd name="T11" fmla="*/ 2147483647 h 2258"/>
              <a:gd name="T12" fmla="*/ 2147483647 w 4505"/>
              <a:gd name="T13" fmla="*/ 2147483647 h 2258"/>
              <a:gd name="T14" fmla="*/ 2147483647 w 4505"/>
              <a:gd name="T15" fmla="*/ 2147483647 h 2258"/>
              <a:gd name="T16" fmla="*/ 2147483647 w 4505"/>
              <a:gd name="T17" fmla="*/ 2147483647 h 2258"/>
              <a:gd name="T18" fmla="*/ 2147483647 w 4505"/>
              <a:gd name="T19" fmla="*/ 2147483647 h 2258"/>
              <a:gd name="T20" fmla="*/ 0 w 4505"/>
              <a:gd name="T21" fmla="*/ 2147483647 h 2258"/>
              <a:gd name="T22" fmla="*/ 2147483647 w 4505"/>
              <a:gd name="T23" fmla="*/ 2147483647 h 2258"/>
              <a:gd name="T24" fmla="*/ 2147483647 w 4505"/>
              <a:gd name="T25" fmla="*/ 2147483647 h 2258"/>
              <a:gd name="T26" fmla="*/ 2147483647 w 4505"/>
              <a:gd name="T27" fmla="*/ 2147483647 h 2258"/>
              <a:gd name="T28" fmla="*/ 2147483647 w 4505"/>
              <a:gd name="T29" fmla="*/ 2147483647 h 2258"/>
              <a:gd name="T30" fmla="*/ 2147483647 w 4505"/>
              <a:gd name="T31" fmla="*/ 2147483647 h 2258"/>
              <a:gd name="T32" fmla="*/ 2147483647 w 4505"/>
              <a:gd name="T33" fmla="*/ 2147483647 h 2258"/>
              <a:gd name="T34" fmla="*/ 2147483647 w 4505"/>
              <a:gd name="T35" fmla="*/ 2147483647 h 2258"/>
              <a:gd name="T36" fmla="*/ 2147483647 w 4505"/>
              <a:gd name="T37" fmla="*/ 2147483647 h 2258"/>
              <a:gd name="T38" fmla="*/ 2147483647 w 4505"/>
              <a:gd name="T39" fmla="*/ 2147483647 h 2258"/>
              <a:gd name="T40" fmla="*/ 2147483647 w 4505"/>
              <a:gd name="T41" fmla="*/ 2147483647 h 2258"/>
              <a:gd name="T42" fmla="*/ 2147483647 w 4505"/>
              <a:gd name="T43" fmla="*/ 0 h 2258"/>
              <a:gd name="T44" fmla="*/ 2147483647 w 4505"/>
              <a:gd name="T45" fmla="*/ 2147483647 h 2258"/>
              <a:gd name="T46" fmla="*/ 2147483647 w 4505"/>
              <a:gd name="T47" fmla="*/ 2147483647 h 2258"/>
              <a:gd name="T48" fmla="*/ 2147483647 w 4505"/>
              <a:gd name="T49" fmla="*/ 2147483647 h 2258"/>
              <a:gd name="T50" fmla="*/ 2147483647 w 4505"/>
              <a:gd name="T51" fmla="*/ 2147483647 h 2258"/>
              <a:gd name="T52" fmla="*/ 2147483647 w 4505"/>
              <a:gd name="T53" fmla="*/ 2147483647 h 2258"/>
              <a:gd name="T54" fmla="*/ 2147483647 w 4505"/>
              <a:gd name="T55" fmla="*/ 2147483647 h 2258"/>
              <a:gd name="T56" fmla="*/ 2147483647 w 4505"/>
              <a:gd name="T57" fmla="*/ 2147483647 h 2258"/>
              <a:gd name="T58" fmla="*/ 2147483647 w 4505"/>
              <a:gd name="T59" fmla="*/ 2147483647 h 2258"/>
              <a:gd name="T60" fmla="*/ 2147483647 w 4505"/>
              <a:gd name="T61" fmla="*/ 2147483647 h 2258"/>
              <a:gd name="T62" fmla="*/ 2147483647 w 4505"/>
              <a:gd name="T63" fmla="*/ 2147483647 h 2258"/>
              <a:gd name="T64" fmla="*/ 2147483647 w 4505"/>
              <a:gd name="T65" fmla="*/ 2147483647 h 2258"/>
              <a:gd name="T66" fmla="*/ 2147483647 w 4505"/>
              <a:gd name="T67" fmla="*/ 2147483647 h 2258"/>
              <a:gd name="T68" fmla="*/ 2147483647 w 4505"/>
              <a:gd name="T69" fmla="*/ 2147483647 h 2258"/>
              <a:gd name="T70" fmla="*/ 2147483647 w 4505"/>
              <a:gd name="T71" fmla="*/ 2147483647 h 2258"/>
              <a:gd name="T72" fmla="*/ 2147483647 w 4505"/>
              <a:gd name="T73" fmla="*/ 2147483647 h 2258"/>
              <a:gd name="T74" fmla="*/ 2147483647 w 4505"/>
              <a:gd name="T75" fmla="*/ 2147483647 h 2258"/>
              <a:gd name="T76" fmla="*/ 2147483647 w 4505"/>
              <a:gd name="T77" fmla="*/ 2147483647 h 2258"/>
              <a:gd name="T78" fmla="*/ 2147483647 w 4505"/>
              <a:gd name="T79" fmla="*/ 2147483647 h 2258"/>
              <a:gd name="T80" fmla="*/ 2147483647 w 4505"/>
              <a:gd name="T81" fmla="*/ 2147483647 h 2258"/>
              <a:gd name="T82" fmla="*/ 2147483647 w 4505"/>
              <a:gd name="T83" fmla="*/ 2147483647 h 2258"/>
              <a:gd name="T84" fmla="*/ 2147483647 w 450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505"/>
              <a:gd name="T130" fmla="*/ 0 h 2258"/>
              <a:gd name="T131" fmla="*/ 4505 w 450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505" h="2258">
                <a:moveTo>
                  <a:pt x="1316" y="2258"/>
                </a:moveTo>
                <a:lnTo>
                  <a:pt x="1233" y="2235"/>
                </a:lnTo>
                <a:lnTo>
                  <a:pt x="1153" y="2210"/>
                </a:lnTo>
                <a:lnTo>
                  <a:pt x="1077" y="2184"/>
                </a:lnTo>
                <a:lnTo>
                  <a:pt x="1003" y="2157"/>
                </a:lnTo>
                <a:lnTo>
                  <a:pt x="931" y="2131"/>
                </a:lnTo>
                <a:lnTo>
                  <a:pt x="862" y="2102"/>
                </a:lnTo>
                <a:lnTo>
                  <a:pt x="796" y="2072"/>
                </a:lnTo>
                <a:lnTo>
                  <a:pt x="733" y="2042"/>
                </a:lnTo>
                <a:lnTo>
                  <a:pt x="673" y="2012"/>
                </a:lnTo>
                <a:lnTo>
                  <a:pt x="614" y="1981"/>
                </a:lnTo>
                <a:lnTo>
                  <a:pt x="558" y="1949"/>
                </a:lnTo>
                <a:lnTo>
                  <a:pt x="505" y="1917"/>
                </a:lnTo>
                <a:lnTo>
                  <a:pt x="456" y="1883"/>
                </a:lnTo>
                <a:lnTo>
                  <a:pt x="408" y="1848"/>
                </a:lnTo>
                <a:lnTo>
                  <a:pt x="362" y="1814"/>
                </a:lnTo>
                <a:lnTo>
                  <a:pt x="320" y="1779"/>
                </a:lnTo>
                <a:lnTo>
                  <a:pt x="281" y="1742"/>
                </a:lnTo>
                <a:lnTo>
                  <a:pt x="244" y="1707"/>
                </a:lnTo>
                <a:lnTo>
                  <a:pt x="208" y="1670"/>
                </a:lnTo>
                <a:lnTo>
                  <a:pt x="176" y="1632"/>
                </a:lnTo>
                <a:lnTo>
                  <a:pt x="148" y="1595"/>
                </a:lnTo>
                <a:lnTo>
                  <a:pt x="122" y="1556"/>
                </a:lnTo>
                <a:lnTo>
                  <a:pt x="97" y="1518"/>
                </a:lnTo>
                <a:lnTo>
                  <a:pt x="76" y="1479"/>
                </a:lnTo>
                <a:lnTo>
                  <a:pt x="56" y="1440"/>
                </a:lnTo>
                <a:lnTo>
                  <a:pt x="40" y="1401"/>
                </a:lnTo>
                <a:lnTo>
                  <a:pt x="28" y="1360"/>
                </a:lnTo>
                <a:lnTo>
                  <a:pt x="18" y="1321"/>
                </a:lnTo>
                <a:lnTo>
                  <a:pt x="9" y="1281"/>
                </a:lnTo>
                <a:lnTo>
                  <a:pt x="3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7" y="1079"/>
                </a:lnTo>
                <a:lnTo>
                  <a:pt x="14" y="1039"/>
                </a:lnTo>
                <a:lnTo>
                  <a:pt x="23" y="998"/>
                </a:lnTo>
                <a:lnTo>
                  <a:pt x="35" y="957"/>
                </a:lnTo>
                <a:lnTo>
                  <a:pt x="51" y="917"/>
                </a:lnTo>
                <a:lnTo>
                  <a:pt x="69" y="878"/>
                </a:lnTo>
                <a:lnTo>
                  <a:pt x="88" y="837"/>
                </a:lnTo>
                <a:lnTo>
                  <a:pt x="111" y="797"/>
                </a:lnTo>
                <a:lnTo>
                  <a:pt x="138" y="758"/>
                </a:lnTo>
                <a:lnTo>
                  <a:pt x="166" y="719"/>
                </a:lnTo>
                <a:lnTo>
                  <a:pt x="196" y="680"/>
                </a:lnTo>
                <a:lnTo>
                  <a:pt x="229" y="641"/>
                </a:lnTo>
                <a:lnTo>
                  <a:pt x="265" y="602"/>
                </a:lnTo>
                <a:lnTo>
                  <a:pt x="304" y="563"/>
                </a:lnTo>
                <a:lnTo>
                  <a:pt x="344" y="526"/>
                </a:lnTo>
                <a:lnTo>
                  <a:pt x="388" y="489"/>
                </a:lnTo>
                <a:lnTo>
                  <a:pt x="434" y="452"/>
                </a:lnTo>
                <a:lnTo>
                  <a:pt x="482" y="415"/>
                </a:lnTo>
                <a:lnTo>
                  <a:pt x="533" y="379"/>
                </a:lnTo>
                <a:lnTo>
                  <a:pt x="588" y="344"/>
                </a:lnTo>
                <a:lnTo>
                  <a:pt x="643" y="309"/>
                </a:lnTo>
                <a:lnTo>
                  <a:pt x="703" y="275"/>
                </a:lnTo>
                <a:lnTo>
                  <a:pt x="763" y="242"/>
                </a:lnTo>
                <a:lnTo>
                  <a:pt x="828" y="208"/>
                </a:lnTo>
                <a:lnTo>
                  <a:pt x="893" y="176"/>
                </a:lnTo>
                <a:lnTo>
                  <a:pt x="962" y="144"/>
                </a:lnTo>
                <a:lnTo>
                  <a:pt x="1035" y="114"/>
                </a:lnTo>
                <a:lnTo>
                  <a:pt x="1109" y="84"/>
                </a:lnTo>
                <a:lnTo>
                  <a:pt x="1185" y="54"/>
                </a:lnTo>
                <a:lnTo>
                  <a:pt x="1264" y="26"/>
                </a:lnTo>
                <a:lnTo>
                  <a:pt x="1346" y="0"/>
                </a:lnTo>
                <a:lnTo>
                  <a:pt x="3158" y="0"/>
                </a:lnTo>
                <a:lnTo>
                  <a:pt x="3239" y="26"/>
                </a:lnTo>
                <a:lnTo>
                  <a:pt x="3318" y="54"/>
                </a:lnTo>
                <a:lnTo>
                  <a:pt x="3394" y="84"/>
                </a:lnTo>
                <a:lnTo>
                  <a:pt x="3468" y="114"/>
                </a:lnTo>
                <a:lnTo>
                  <a:pt x="3541" y="144"/>
                </a:lnTo>
                <a:lnTo>
                  <a:pt x="3610" y="176"/>
                </a:lnTo>
                <a:lnTo>
                  <a:pt x="3677" y="208"/>
                </a:lnTo>
                <a:lnTo>
                  <a:pt x="3740" y="242"/>
                </a:lnTo>
                <a:lnTo>
                  <a:pt x="3802" y="275"/>
                </a:lnTo>
                <a:lnTo>
                  <a:pt x="3861" y="309"/>
                </a:lnTo>
                <a:lnTo>
                  <a:pt x="3917" y="344"/>
                </a:lnTo>
                <a:lnTo>
                  <a:pt x="3970" y="379"/>
                </a:lnTo>
                <a:lnTo>
                  <a:pt x="4021" y="415"/>
                </a:lnTo>
                <a:lnTo>
                  <a:pt x="4071" y="452"/>
                </a:lnTo>
                <a:lnTo>
                  <a:pt x="4117" y="489"/>
                </a:lnTo>
                <a:lnTo>
                  <a:pt x="4159" y="526"/>
                </a:lnTo>
                <a:lnTo>
                  <a:pt x="4201" y="563"/>
                </a:lnTo>
                <a:lnTo>
                  <a:pt x="4238" y="602"/>
                </a:lnTo>
                <a:lnTo>
                  <a:pt x="4276" y="641"/>
                </a:lnTo>
                <a:lnTo>
                  <a:pt x="4307" y="680"/>
                </a:lnTo>
                <a:lnTo>
                  <a:pt x="4339" y="719"/>
                </a:lnTo>
                <a:lnTo>
                  <a:pt x="4367" y="758"/>
                </a:lnTo>
                <a:lnTo>
                  <a:pt x="4392" y="797"/>
                </a:lnTo>
                <a:lnTo>
                  <a:pt x="4415" y="837"/>
                </a:lnTo>
                <a:lnTo>
                  <a:pt x="4434" y="878"/>
                </a:lnTo>
                <a:lnTo>
                  <a:pt x="4454" y="917"/>
                </a:lnTo>
                <a:lnTo>
                  <a:pt x="4468" y="957"/>
                </a:lnTo>
                <a:lnTo>
                  <a:pt x="4480" y="998"/>
                </a:lnTo>
                <a:lnTo>
                  <a:pt x="4491" y="1039"/>
                </a:lnTo>
                <a:lnTo>
                  <a:pt x="4498" y="1079"/>
                </a:lnTo>
                <a:lnTo>
                  <a:pt x="4503" y="1120"/>
                </a:lnTo>
                <a:lnTo>
                  <a:pt x="4505" y="1161"/>
                </a:lnTo>
                <a:lnTo>
                  <a:pt x="4505" y="1201"/>
                </a:lnTo>
                <a:lnTo>
                  <a:pt x="4502" y="1240"/>
                </a:lnTo>
                <a:lnTo>
                  <a:pt x="4496" y="1281"/>
                </a:lnTo>
                <a:lnTo>
                  <a:pt x="4487" y="1321"/>
                </a:lnTo>
                <a:lnTo>
                  <a:pt x="4477" y="1360"/>
                </a:lnTo>
                <a:lnTo>
                  <a:pt x="4463" y="1401"/>
                </a:lnTo>
                <a:lnTo>
                  <a:pt x="4447" y="1440"/>
                </a:lnTo>
                <a:lnTo>
                  <a:pt x="4427" y="1479"/>
                </a:lnTo>
                <a:lnTo>
                  <a:pt x="4406" y="1518"/>
                </a:lnTo>
                <a:lnTo>
                  <a:pt x="4383" y="1556"/>
                </a:lnTo>
                <a:lnTo>
                  <a:pt x="4357" y="1595"/>
                </a:lnTo>
                <a:lnTo>
                  <a:pt x="4327" y="1632"/>
                </a:lnTo>
                <a:lnTo>
                  <a:pt x="4295" y="1670"/>
                </a:lnTo>
                <a:lnTo>
                  <a:pt x="4261" y="1707"/>
                </a:lnTo>
                <a:lnTo>
                  <a:pt x="4224" y="1742"/>
                </a:lnTo>
                <a:lnTo>
                  <a:pt x="4184" y="1779"/>
                </a:lnTo>
                <a:lnTo>
                  <a:pt x="4141" y="1814"/>
                </a:lnTo>
                <a:lnTo>
                  <a:pt x="4097" y="1848"/>
                </a:lnTo>
                <a:lnTo>
                  <a:pt x="4049" y="1883"/>
                </a:lnTo>
                <a:lnTo>
                  <a:pt x="3998" y="1917"/>
                </a:lnTo>
                <a:lnTo>
                  <a:pt x="3945" y="1949"/>
                </a:lnTo>
                <a:lnTo>
                  <a:pt x="3891" y="1981"/>
                </a:lnTo>
                <a:lnTo>
                  <a:pt x="3832" y="2012"/>
                </a:lnTo>
                <a:lnTo>
                  <a:pt x="3772" y="2042"/>
                </a:lnTo>
                <a:lnTo>
                  <a:pt x="3709" y="2072"/>
                </a:lnTo>
                <a:lnTo>
                  <a:pt x="3642" y="2102"/>
                </a:lnTo>
                <a:lnTo>
                  <a:pt x="3573" y="2131"/>
                </a:lnTo>
                <a:lnTo>
                  <a:pt x="3502" y="2157"/>
                </a:lnTo>
                <a:lnTo>
                  <a:pt x="3428" y="2184"/>
                </a:lnTo>
                <a:lnTo>
                  <a:pt x="3350" y="2210"/>
                </a:lnTo>
                <a:lnTo>
                  <a:pt x="3271" y="2235"/>
                </a:lnTo>
                <a:lnTo>
                  <a:pt x="3189" y="2258"/>
                </a:lnTo>
                <a:lnTo>
                  <a:pt x="1316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4" name="Freeform 11"/>
          <p:cNvSpPr>
            <a:spLocks/>
          </p:cNvSpPr>
          <p:nvPr/>
        </p:nvSpPr>
        <p:spPr bwMode="auto">
          <a:xfrm>
            <a:off x="1563511" y="1452563"/>
            <a:ext cx="5820834" cy="2987146"/>
          </a:xfrm>
          <a:custGeom>
            <a:avLst/>
            <a:gdLst>
              <a:gd name="T0" fmla="*/ 2147483647 w 4125"/>
              <a:gd name="T1" fmla="*/ 2147483647 h 2258"/>
              <a:gd name="T2" fmla="*/ 2147483647 w 4125"/>
              <a:gd name="T3" fmla="*/ 2147483647 h 2258"/>
              <a:gd name="T4" fmla="*/ 2147483647 w 4125"/>
              <a:gd name="T5" fmla="*/ 2147483647 h 2258"/>
              <a:gd name="T6" fmla="*/ 2147483647 w 4125"/>
              <a:gd name="T7" fmla="*/ 2147483647 h 2258"/>
              <a:gd name="T8" fmla="*/ 2147483647 w 4125"/>
              <a:gd name="T9" fmla="*/ 2147483647 h 2258"/>
              <a:gd name="T10" fmla="*/ 2147483647 w 4125"/>
              <a:gd name="T11" fmla="*/ 2147483647 h 2258"/>
              <a:gd name="T12" fmla="*/ 2147483647 w 4125"/>
              <a:gd name="T13" fmla="*/ 2147483647 h 2258"/>
              <a:gd name="T14" fmla="*/ 2147483647 w 4125"/>
              <a:gd name="T15" fmla="*/ 2147483647 h 2258"/>
              <a:gd name="T16" fmla="*/ 2147483647 w 4125"/>
              <a:gd name="T17" fmla="*/ 2147483647 h 2258"/>
              <a:gd name="T18" fmla="*/ 2147483647 w 4125"/>
              <a:gd name="T19" fmla="*/ 2147483647 h 2258"/>
              <a:gd name="T20" fmla="*/ 0 w 4125"/>
              <a:gd name="T21" fmla="*/ 2147483647 h 2258"/>
              <a:gd name="T22" fmla="*/ 2147483647 w 4125"/>
              <a:gd name="T23" fmla="*/ 2147483647 h 2258"/>
              <a:gd name="T24" fmla="*/ 2147483647 w 4125"/>
              <a:gd name="T25" fmla="*/ 2147483647 h 2258"/>
              <a:gd name="T26" fmla="*/ 2147483647 w 4125"/>
              <a:gd name="T27" fmla="*/ 2147483647 h 2258"/>
              <a:gd name="T28" fmla="*/ 2147483647 w 4125"/>
              <a:gd name="T29" fmla="*/ 2147483647 h 2258"/>
              <a:gd name="T30" fmla="*/ 2147483647 w 4125"/>
              <a:gd name="T31" fmla="*/ 2147483647 h 2258"/>
              <a:gd name="T32" fmla="*/ 2147483647 w 4125"/>
              <a:gd name="T33" fmla="*/ 2147483647 h 2258"/>
              <a:gd name="T34" fmla="*/ 2147483647 w 4125"/>
              <a:gd name="T35" fmla="*/ 2147483647 h 2258"/>
              <a:gd name="T36" fmla="*/ 2147483647 w 4125"/>
              <a:gd name="T37" fmla="*/ 2147483647 h 2258"/>
              <a:gd name="T38" fmla="*/ 2147483647 w 4125"/>
              <a:gd name="T39" fmla="*/ 2147483647 h 2258"/>
              <a:gd name="T40" fmla="*/ 2147483647 w 4125"/>
              <a:gd name="T41" fmla="*/ 2147483647 h 2258"/>
              <a:gd name="T42" fmla="*/ 2147483647 w 4125"/>
              <a:gd name="T43" fmla="*/ 0 h 2258"/>
              <a:gd name="T44" fmla="*/ 2147483647 w 4125"/>
              <a:gd name="T45" fmla="*/ 2147483647 h 2258"/>
              <a:gd name="T46" fmla="*/ 2147483647 w 4125"/>
              <a:gd name="T47" fmla="*/ 2147483647 h 2258"/>
              <a:gd name="T48" fmla="*/ 2147483647 w 4125"/>
              <a:gd name="T49" fmla="*/ 2147483647 h 2258"/>
              <a:gd name="T50" fmla="*/ 2147483647 w 4125"/>
              <a:gd name="T51" fmla="*/ 2147483647 h 2258"/>
              <a:gd name="T52" fmla="*/ 2147483647 w 4125"/>
              <a:gd name="T53" fmla="*/ 2147483647 h 2258"/>
              <a:gd name="T54" fmla="*/ 2147483647 w 4125"/>
              <a:gd name="T55" fmla="*/ 2147483647 h 2258"/>
              <a:gd name="T56" fmla="*/ 2147483647 w 4125"/>
              <a:gd name="T57" fmla="*/ 2147483647 h 2258"/>
              <a:gd name="T58" fmla="*/ 2147483647 w 4125"/>
              <a:gd name="T59" fmla="*/ 2147483647 h 2258"/>
              <a:gd name="T60" fmla="*/ 2147483647 w 4125"/>
              <a:gd name="T61" fmla="*/ 2147483647 h 2258"/>
              <a:gd name="T62" fmla="*/ 2147483647 w 4125"/>
              <a:gd name="T63" fmla="*/ 2147483647 h 2258"/>
              <a:gd name="T64" fmla="*/ 2147483647 w 4125"/>
              <a:gd name="T65" fmla="*/ 2147483647 h 2258"/>
              <a:gd name="T66" fmla="*/ 2147483647 w 4125"/>
              <a:gd name="T67" fmla="*/ 2147483647 h 2258"/>
              <a:gd name="T68" fmla="*/ 2147483647 w 4125"/>
              <a:gd name="T69" fmla="*/ 2147483647 h 2258"/>
              <a:gd name="T70" fmla="*/ 2147483647 w 4125"/>
              <a:gd name="T71" fmla="*/ 2147483647 h 2258"/>
              <a:gd name="T72" fmla="*/ 2147483647 w 4125"/>
              <a:gd name="T73" fmla="*/ 2147483647 h 2258"/>
              <a:gd name="T74" fmla="*/ 2147483647 w 4125"/>
              <a:gd name="T75" fmla="*/ 2147483647 h 2258"/>
              <a:gd name="T76" fmla="*/ 2147483647 w 4125"/>
              <a:gd name="T77" fmla="*/ 2147483647 h 2258"/>
              <a:gd name="T78" fmla="*/ 2147483647 w 4125"/>
              <a:gd name="T79" fmla="*/ 2147483647 h 2258"/>
              <a:gd name="T80" fmla="*/ 2147483647 w 4125"/>
              <a:gd name="T81" fmla="*/ 2147483647 h 2258"/>
              <a:gd name="T82" fmla="*/ 2147483647 w 4125"/>
              <a:gd name="T83" fmla="*/ 2147483647 h 2258"/>
              <a:gd name="T84" fmla="*/ 2147483647 w 412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125"/>
              <a:gd name="T130" fmla="*/ 0 h 2258"/>
              <a:gd name="T131" fmla="*/ 4125 w 412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125" h="2258">
                <a:moveTo>
                  <a:pt x="1204" y="2258"/>
                </a:moveTo>
                <a:lnTo>
                  <a:pt x="1128" y="2235"/>
                </a:lnTo>
                <a:lnTo>
                  <a:pt x="1056" y="2210"/>
                </a:lnTo>
                <a:lnTo>
                  <a:pt x="985" y="2184"/>
                </a:lnTo>
                <a:lnTo>
                  <a:pt x="918" y="2157"/>
                </a:lnTo>
                <a:lnTo>
                  <a:pt x="853" y="2131"/>
                </a:lnTo>
                <a:lnTo>
                  <a:pt x="789" y="2102"/>
                </a:lnTo>
                <a:lnTo>
                  <a:pt x="729" y="2072"/>
                </a:lnTo>
                <a:lnTo>
                  <a:pt x="671" y="2042"/>
                </a:lnTo>
                <a:lnTo>
                  <a:pt x="614" y="2012"/>
                </a:lnTo>
                <a:lnTo>
                  <a:pt x="561" y="1981"/>
                </a:lnTo>
                <a:lnTo>
                  <a:pt x="510" y="1949"/>
                </a:lnTo>
                <a:lnTo>
                  <a:pt x="462" y="1917"/>
                </a:lnTo>
                <a:lnTo>
                  <a:pt x="416" y="1883"/>
                </a:lnTo>
                <a:lnTo>
                  <a:pt x="372" y="1848"/>
                </a:lnTo>
                <a:lnTo>
                  <a:pt x="332" y="1814"/>
                </a:lnTo>
                <a:lnTo>
                  <a:pt x="293" y="1779"/>
                </a:lnTo>
                <a:lnTo>
                  <a:pt x="256" y="1742"/>
                </a:lnTo>
                <a:lnTo>
                  <a:pt x="222" y="1707"/>
                </a:lnTo>
                <a:lnTo>
                  <a:pt x="190" y="1670"/>
                </a:lnTo>
                <a:lnTo>
                  <a:pt x="162" y="1632"/>
                </a:lnTo>
                <a:lnTo>
                  <a:pt x="136" y="1595"/>
                </a:lnTo>
                <a:lnTo>
                  <a:pt x="111" y="1556"/>
                </a:lnTo>
                <a:lnTo>
                  <a:pt x="88" y="1518"/>
                </a:lnTo>
                <a:lnTo>
                  <a:pt x="68" y="1479"/>
                </a:lnTo>
                <a:lnTo>
                  <a:pt x="53" y="1440"/>
                </a:lnTo>
                <a:lnTo>
                  <a:pt x="37" y="1401"/>
                </a:lnTo>
                <a:lnTo>
                  <a:pt x="24" y="1360"/>
                </a:lnTo>
                <a:lnTo>
                  <a:pt x="15" y="1321"/>
                </a:lnTo>
                <a:lnTo>
                  <a:pt x="7" y="1281"/>
                </a:lnTo>
                <a:lnTo>
                  <a:pt x="1" y="1240"/>
                </a:lnTo>
                <a:lnTo>
                  <a:pt x="0" y="1201"/>
                </a:lnTo>
                <a:lnTo>
                  <a:pt x="0" y="1161"/>
                </a:lnTo>
                <a:lnTo>
                  <a:pt x="1" y="1120"/>
                </a:lnTo>
                <a:lnTo>
                  <a:pt x="5" y="1079"/>
                </a:lnTo>
                <a:lnTo>
                  <a:pt x="12" y="1039"/>
                </a:lnTo>
                <a:lnTo>
                  <a:pt x="21" y="998"/>
                </a:lnTo>
                <a:lnTo>
                  <a:pt x="33" y="957"/>
                </a:lnTo>
                <a:lnTo>
                  <a:pt x="46" y="917"/>
                </a:lnTo>
                <a:lnTo>
                  <a:pt x="63" y="878"/>
                </a:lnTo>
                <a:lnTo>
                  <a:pt x="81" y="837"/>
                </a:lnTo>
                <a:lnTo>
                  <a:pt x="102" y="797"/>
                </a:lnTo>
                <a:lnTo>
                  <a:pt x="125" y="758"/>
                </a:lnTo>
                <a:lnTo>
                  <a:pt x="151" y="719"/>
                </a:lnTo>
                <a:lnTo>
                  <a:pt x="180" y="680"/>
                </a:lnTo>
                <a:lnTo>
                  <a:pt x="210" y="641"/>
                </a:lnTo>
                <a:lnTo>
                  <a:pt x="242" y="602"/>
                </a:lnTo>
                <a:lnTo>
                  <a:pt x="277" y="563"/>
                </a:lnTo>
                <a:lnTo>
                  <a:pt x="316" y="526"/>
                </a:lnTo>
                <a:lnTo>
                  <a:pt x="355" y="489"/>
                </a:lnTo>
                <a:lnTo>
                  <a:pt x="397" y="452"/>
                </a:lnTo>
                <a:lnTo>
                  <a:pt x="441" y="415"/>
                </a:lnTo>
                <a:lnTo>
                  <a:pt x="489" y="379"/>
                </a:lnTo>
                <a:lnTo>
                  <a:pt x="538" y="344"/>
                </a:lnTo>
                <a:lnTo>
                  <a:pt x="589" y="309"/>
                </a:lnTo>
                <a:lnTo>
                  <a:pt x="642" y="275"/>
                </a:lnTo>
                <a:lnTo>
                  <a:pt x="699" y="242"/>
                </a:lnTo>
                <a:lnTo>
                  <a:pt x="757" y="208"/>
                </a:lnTo>
                <a:lnTo>
                  <a:pt x="819" y="176"/>
                </a:lnTo>
                <a:lnTo>
                  <a:pt x="883" y="144"/>
                </a:lnTo>
                <a:lnTo>
                  <a:pt x="948" y="114"/>
                </a:lnTo>
                <a:lnTo>
                  <a:pt x="1015" y="84"/>
                </a:lnTo>
                <a:lnTo>
                  <a:pt x="1086" y="54"/>
                </a:lnTo>
                <a:lnTo>
                  <a:pt x="1158" y="26"/>
                </a:lnTo>
                <a:lnTo>
                  <a:pt x="1234" y="0"/>
                </a:lnTo>
                <a:lnTo>
                  <a:pt x="2891" y="0"/>
                </a:lnTo>
                <a:lnTo>
                  <a:pt x="2965" y="26"/>
                </a:lnTo>
                <a:lnTo>
                  <a:pt x="3037" y="54"/>
                </a:lnTo>
                <a:lnTo>
                  <a:pt x="3108" y="84"/>
                </a:lnTo>
                <a:lnTo>
                  <a:pt x="3177" y="114"/>
                </a:lnTo>
                <a:lnTo>
                  <a:pt x="3242" y="144"/>
                </a:lnTo>
                <a:lnTo>
                  <a:pt x="3306" y="176"/>
                </a:lnTo>
                <a:lnTo>
                  <a:pt x="3366" y="208"/>
                </a:lnTo>
                <a:lnTo>
                  <a:pt x="3424" y="242"/>
                </a:lnTo>
                <a:lnTo>
                  <a:pt x="3481" y="275"/>
                </a:lnTo>
                <a:lnTo>
                  <a:pt x="3535" y="309"/>
                </a:lnTo>
                <a:lnTo>
                  <a:pt x="3587" y="344"/>
                </a:lnTo>
                <a:lnTo>
                  <a:pt x="3636" y="379"/>
                </a:lnTo>
                <a:lnTo>
                  <a:pt x="3682" y="415"/>
                </a:lnTo>
                <a:lnTo>
                  <a:pt x="3726" y="452"/>
                </a:lnTo>
                <a:lnTo>
                  <a:pt x="3768" y="489"/>
                </a:lnTo>
                <a:lnTo>
                  <a:pt x="3809" y="526"/>
                </a:lnTo>
                <a:lnTo>
                  <a:pt x="3846" y="563"/>
                </a:lnTo>
                <a:lnTo>
                  <a:pt x="3881" y="602"/>
                </a:lnTo>
                <a:lnTo>
                  <a:pt x="3913" y="641"/>
                </a:lnTo>
                <a:lnTo>
                  <a:pt x="3945" y="680"/>
                </a:lnTo>
                <a:lnTo>
                  <a:pt x="3973" y="719"/>
                </a:lnTo>
                <a:lnTo>
                  <a:pt x="3998" y="758"/>
                </a:lnTo>
                <a:lnTo>
                  <a:pt x="4021" y="797"/>
                </a:lnTo>
                <a:lnTo>
                  <a:pt x="4042" y="837"/>
                </a:lnTo>
                <a:lnTo>
                  <a:pt x="4062" y="878"/>
                </a:lnTo>
                <a:lnTo>
                  <a:pt x="4077" y="917"/>
                </a:lnTo>
                <a:lnTo>
                  <a:pt x="4092" y="957"/>
                </a:lnTo>
                <a:lnTo>
                  <a:pt x="4102" y="998"/>
                </a:lnTo>
                <a:lnTo>
                  <a:pt x="4111" y="1039"/>
                </a:lnTo>
                <a:lnTo>
                  <a:pt x="4118" y="1079"/>
                </a:lnTo>
                <a:lnTo>
                  <a:pt x="4123" y="1120"/>
                </a:lnTo>
                <a:lnTo>
                  <a:pt x="4125" y="1161"/>
                </a:lnTo>
                <a:lnTo>
                  <a:pt x="4123" y="1201"/>
                </a:lnTo>
                <a:lnTo>
                  <a:pt x="4122" y="1240"/>
                </a:lnTo>
                <a:lnTo>
                  <a:pt x="4116" y="1281"/>
                </a:lnTo>
                <a:lnTo>
                  <a:pt x="4109" y="1321"/>
                </a:lnTo>
                <a:lnTo>
                  <a:pt x="4099" y="1360"/>
                </a:lnTo>
                <a:lnTo>
                  <a:pt x="4086" y="1401"/>
                </a:lnTo>
                <a:lnTo>
                  <a:pt x="4072" y="1440"/>
                </a:lnTo>
                <a:lnTo>
                  <a:pt x="4055" y="1479"/>
                </a:lnTo>
                <a:lnTo>
                  <a:pt x="4035" y="1518"/>
                </a:lnTo>
                <a:lnTo>
                  <a:pt x="4012" y="1556"/>
                </a:lnTo>
                <a:lnTo>
                  <a:pt x="3989" y="1595"/>
                </a:lnTo>
                <a:lnTo>
                  <a:pt x="3961" y="1632"/>
                </a:lnTo>
                <a:lnTo>
                  <a:pt x="3933" y="1670"/>
                </a:lnTo>
                <a:lnTo>
                  <a:pt x="3901" y="1707"/>
                </a:lnTo>
                <a:lnTo>
                  <a:pt x="3867" y="1742"/>
                </a:lnTo>
                <a:lnTo>
                  <a:pt x="3830" y="1779"/>
                </a:lnTo>
                <a:lnTo>
                  <a:pt x="3791" y="1814"/>
                </a:lnTo>
                <a:lnTo>
                  <a:pt x="3751" y="1848"/>
                </a:lnTo>
                <a:lnTo>
                  <a:pt x="3707" y="1883"/>
                </a:lnTo>
                <a:lnTo>
                  <a:pt x="3661" y="1917"/>
                </a:lnTo>
                <a:lnTo>
                  <a:pt x="3613" y="1949"/>
                </a:lnTo>
                <a:lnTo>
                  <a:pt x="3562" y="1981"/>
                </a:lnTo>
                <a:lnTo>
                  <a:pt x="3509" y="2012"/>
                </a:lnTo>
                <a:lnTo>
                  <a:pt x="3452" y="2042"/>
                </a:lnTo>
                <a:lnTo>
                  <a:pt x="3394" y="2072"/>
                </a:lnTo>
                <a:lnTo>
                  <a:pt x="3334" y="2102"/>
                </a:lnTo>
                <a:lnTo>
                  <a:pt x="3270" y="2131"/>
                </a:lnTo>
                <a:lnTo>
                  <a:pt x="3205" y="2157"/>
                </a:lnTo>
                <a:lnTo>
                  <a:pt x="3138" y="2184"/>
                </a:lnTo>
                <a:lnTo>
                  <a:pt x="3067" y="2210"/>
                </a:lnTo>
                <a:lnTo>
                  <a:pt x="2995" y="2235"/>
                </a:lnTo>
                <a:lnTo>
                  <a:pt x="2919" y="2258"/>
                </a:lnTo>
                <a:lnTo>
                  <a:pt x="1204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5" name="Freeform 12"/>
          <p:cNvSpPr>
            <a:spLocks/>
          </p:cNvSpPr>
          <p:nvPr/>
        </p:nvSpPr>
        <p:spPr bwMode="auto">
          <a:xfrm>
            <a:off x="1837267" y="1452563"/>
            <a:ext cx="5270500" cy="2987146"/>
          </a:xfrm>
          <a:custGeom>
            <a:avLst/>
            <a:gdLst>
              <a:gd name="T0" fmla="*/ 2147483647 w 3735"/>
              <a:gd name="T1" fmla="*/ 2147483647 h 2258"/>
              <a:gd name="T2" fmla="*/ 2147483647 w 3735"/>
              <a:gd name="T3" fmla="*/ 2147483647 h 2258"/>
              <a:gd name="T4" fmla="*/ 2147483647 w 3735"/>
              <a:gd name="T5" fmla="*/ 2147483647 h 2258"/>
              <a:gd name="T6" fmla="*/ 2147483647 w 3735"/>
              <a:gd name="T7" fmla="*/ 2147483647 h 2258"/>
              <a:gd name="T8" fmla="*/ 2147483647 w 3735"/>
              <a:gd name="T9" fmla="*/ 2147483647 h 2258"/>
              <a:gd name="T10" fmla="*/ 2147483647 w 3735"/>
              <a:gd name="T11" fmla="*/ 2147483647 h 2258"/>
              <a:gd name="T12" fmla="*/ 2147483647 w 3735"/>
              <a:gd name="T13" fmla="*/ 2147483647 h 2258"/>
              <a:gd name="T14" fmla="*/ 2147483647 w 3735"/>
              <a:gd name="T15" fmla="*/ 2147483647 h 2258"/>
              <a:gd name="T16" fmla="*/ 2147483647 w 3735"/>
              <a:gd name="T17" fmla="*/ 2147483647 h 2258"/>
              <a:gd name="T18" fmla="*/ 2147483647 w 3735"/>
              <a:gd name="T19" fmla="*/ 2147483647 h 2258"/>
              <a:gd name="T20" fmla="*/ 0 w 3735"/>
              <a:gd name="T21" fmla="*/ 2147483647 h 2258"/>
              <a:gd name="T22" fmla="*/ 2147483647 w 3735"/>
              <a:gd name="T23" fmla="*/ 2147483647 h 2258"/>
              <a:gd name="T24" fmla="*/ 2147483647 w 3735"/>
              <a:gd name="T25" fmla="*/ 2147483647 h 2258"/>
              <a:gd name="T26" fmla="*/ 2147483647 w 3735"/>
              <a:gd name="T27" fmla="*/ 2147483647 h 2258"/>
              <a:gd name="T28" fmla="*/ 2147483647 w 3735"/>
              <a:gd name="T29" fmla="*/ 2147483647 h 2258"/>
              <a:gd name="T30" fmla="*/ 2147483647 w 3735"/>
              <a:gd name="T31" fmla="*/ 2147483647 h 2258"/>
              <a:gd name="T32" fmla="*/ 2147483647 w 3735"/>
              <a:gd name="T33" fmla="*/ 2147483647 h 2258"/>
              <a:gd name="T34" fmla="*/ 2147483647 w 3735"/>
              <a:gd name="T35" fmla="*/ 2147483647 h 2258"/>
              <a:gd name="T36" fmla="*/ 2147483647 w 3735"/>
              <a:gd name="T37" fmla="*/ 2147483647 h 2258"/>
              <a:gd name="T38" fmla="*/ 2147483647 w 3735"/>
              <a:gd name="T39" fmla="*/ 2147483647 h 2258"/>
              <a:gd name="T40" fmla="*/ 2147483647 w 3735"/>
              <a:gd name="T41" fmla="*/ 2147483647 h 2258"/>
              <a:gd name="T42" fmla="*/ 2147483647 w 3735"/>
              <a:gd name="T43" fmla="*/ 0 h 2258"/>
              <a:gd name="T44" fmla="*/ 2147483647 w 3735"/>
              <a:gd name="T45" fmla="*/ 2147483647 h 2258"/>
              <a:gd name="T46" fmla="*/ 2147483647 w 3735"/>
              <a:gd name="T47" fmla="*/ 2147483647 h 2258"/>
              <a:gd name="T48" fmla="*/ 2147483647 w 3735"/>
              <a:gd name="T49" fmla="*/ 2147483647 h 2258"/>
              <a:gd name="T50" fmla="*/ 2147483647 w 3735"/>
              <a:gd name="T51" fmla="*/ 2147483647 h 2258"/>
              <a:gd name="T52" fmla="*/ 2147483647 w 3735"/>
              <a:gd name="T53" fmla="*/ 2147483647 h 2258"/>
              <a:gd name="T54" fmla="*/ 2147483647 w 3735"/>
              <a:gd name="T55" fmla="*/ 2147483647 h 2258"/>
              <a:gd name="T56" fmla="*/ 2147483647 w 3735"/>
              <a:gd name="T57" fmla="*/ 2147483647 h 2258"/>
              <a:gd name="T58" fmla="*/ 2147483647 w 3735"/>
              <a:gd name="T59" fmla="*/ 2147483647 h 2258"/>
              <a:gd name="T60" fmla="*/ 2147483647 w 3735"/>
              <a:gd name="T61" fmla="*/ 2147483647 h 2258"/>
              <a:gd name="T62" fmla="*/ 2147483647 w 3735"/>
              <a:gd name="T63" fmla="*/ 2147483647 h 2258"/>
              <a:gd name="T64" fmla="*/ 2147483647 w 3735"/>
              <a:gd name="T65" fmla="*/ 2147483647 h 2258"/>
              <a:gd name="T66" fmla="*/ 2147483647 w 3735"/>
              <a:gd name="T67" fmla="*/ 2147483647 h 2258"/>
              <a:gd name="T68" fmla="*/ 2147483647 w 3735"/>
              <a:gd name="T69" fmla="*/ 2147483647 h 2258"/>
              <a:gd name="T70" fmla="*/ 2147483647 w 3735"/>
              <a:gd name="T71" fmla="*/ 2147483647 h 2258"/>
              <a:gd name="T72" fmla="*/ 2147483647 w 3735"/>
              <a:gd name="T73" fmla="*/ 2147483647 h 2258"/>
              <a:gd name="T74" fmla="*/ 2147483647 w 3735"/>
              <a:gd name="T75" fmla="*/ 2147483647 h 2258"/>
              <a:gd name="T76" fmla="*/ 2147483647 w 3735"/>
              <a:gd name="T77" fmla="*/ 2147483647 h 2258"/>
              <a:gd name="T78" fmla="*/ 2147483647 w 3735"/>
              <a:gd name="T79" fmla="*/ 2147483647 h 2258"/>
              <a:gd name="T80" fmla="*/ 2147483647 w 3735"/>
              <a:gd name="T81" fmla="*/ 2147483647 h 2258"/>
              <a:gd name="T82" fmla="*/ 2147483647 w 3735"/>
              <a:gd name="T83" fmla="*/ 2147483647 h 2258"/>
              <a:gd name="T84" fmla="*/ 2147483647 w 373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735"/>
              <a:gd name="T130" fmla="*/ 0 h 2258"/>
              <a:gd name="T131" fmla="*/ 3735 w 373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735" h="2258">
                <a:moveTo>
                  <a:pt x="1091" y="2258"/>
                </a:moveTo>
                <a:lnTo>
                  <a:pt x="1024" y="2235"/>
                </a:lnTo>
                <a:lnTo>
                  <a:pt x="957" y="2210"/>
                </a:lnTo>
                <a:lnTo>
                  <a:pt x="894" y="2184"/>
                </a:lnTo>
                <a:lnTo>
                  <a:pt x="832" y="2157"/>
                </a:lnTo>
                <a:lnTo>
                  <a:pt x="773" y="2131"/>
                </a:lnTo>
                <a:lnTo>
                  <a:pt x="717" y="2102"/>
                </a:lnTo>
                <a:lnTo>
                  <a:pt x="662" y="2072"/>
                </a:lnTo>
                <a:lnTo>
                  <a:pt x="609" y="2042"/>
                </a:lnTo>
                <a:lnTo>
                  <a:pt x="558" y="2012"/>
                </a:lnTo>
                <a:lnTo>
                  <a:pt x="510" y="1981"/>
                </a:lnTo>
                <a:lnTo>
                  <a:pt x="464" y="1949"/>
                </a:lnTo>
                <a:lnTo>
                  <a:pt x="420" y="1917"/>
                </a:lnTo>
                <a:lnTo>
                  <a:pt x="378" y="1883"/>
                </a:lnTo>
                <a:lnTo>
                  <a:pt x="339" y="1848"/>
                </a:lnTo>
                <a:lnTo>
                  <a:pt x="302" y="1814"/>
                </a:lnTo>
                <a:lnTo>
                  <a:pt x="267" y="1779"/>
                </a:lnTo>
                <a:lnTo>
                  <a:pt x="233" y="1742"/>
                </a:lnTo>
                <a:lnTo>
                  <a:pt x="203" y="1707"/>
                </a:lnTo>
                <a:lnTo>
                  <a:pt x="175" y="1670"/>
                </a:lnTo>
                <a:lnTo>
                  <a:pt x="148" y="1632"/>
                </a:lnTo>
                <a:lnTo>
                  <a:pt x="123" y="1595"/>
                </a:lnTo>
                <a:lnTo>
                  <a:pt x="102" y="1556"/>
                </a:lnTo>
                <a:lnTo>
                  <a:pt x="81" y="1518"/>
                </a:lnTo>
                <a:lnTo>
                  <a:pt x="63" y="1479"/>
                </a:lnTo>
                <a:lnTo>
                  <a:pt x="49" y="1440"/>
                </a:lnTo>
                <a:lnTo>
                  <a:pt x="35" y="1401"/>
                </a:lnTo>
                <a:lnTo>
                  <a:pt x="25" y="1360"/>
                </a:lnTo>
                <a:lnTo>
                  <a:pt x="14" y="1321"/>
                </a:lnTo>
                <a:lnTo>
                  <a:pt x="9" y="1281"/>
                </a:lnTo>
                <a:lnTo>
                  <a:pt x="3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5" y="1079"/>
                </a:lnTo>
                <a:lnTo>
                  <a:pt x="12" y="1039"/>
                </a:lnTo>
                <a:lnTo>
                  <a:pt x="21" y="998"/>
                </a:lnTo>
                <a:lnTo>
                  <a:pt x="30" y="957"/>
                </a:lnTo>
                <a:lnTo>
                  <a:pt x="44" y="917"/>
                </a:lnTo>
                <a:lnTo>
                  <a:pt x="58" y="878"/>
                </a:lnTo>
                <a:lnTo>
                  <a:pt x="74" y="837"/>
                </a:lnTo>
                <a:lnTo>
                  <a:pt x="93" y="797"/>
                </a:lnTo>
                <a:lnTo>
                  <a:pt x="115" y="758"/>
                </a:lnTo>
                <a:lnTo>
                  <a:pt x="138" y="719"/>
                </a:lnTo>
                <a:lnTo>
                  <a:pt x="164" y="680"/>
                </a:lnTo>
                <a:lnTo>
                  <a:pt x="191" y="641"/>
                </a:lnTo>
                <a:lnTo>
                  <a:pt x="221" y="602"/>
                </a:lnTo>
                <a:lnTo>
                  <a:pt x="252" y="563"/>
                </a:lnTo>
                <a:lnTo>
                  <a:pt x="286" y="526"/>
                </a:lnTo>
                <a:lnTo>
                  <a:pt x="323" y="489"/>
                </a:lnTo>
                <a:lnTo>
                  <a:pt x="360" y="452"/>
                </a:lnTo>
                <a:lnTo>
                  <a:pt x="401" y="415"/>
                </a:lnTo>
                <a:lnTo>
                  <a:pt x="443" y="379"/>
                </a:lnTo>
                <a:lnTo>
                  <a:pt x="487" y="344"/>
                </a:lnTo>
                <a:lnTo>
                  <a:pt x="535" y="309"/>
                </a:lnTo>
                <a:lnTo>
                  <a:pt x="583" y="275"/>
                </a:lnTo>
                <a:lnTo>
                  <a:pt x="634" y="242"/>
                </a:lnTo>
                <a:lnTo>
                  <a:pt x="687" y="208"/>
                </a:lnTo>
                <a:lnTo>
                  <a:pt x="742" y="176"/>
                </a:lnTo>
                <a:lnTo>
                  <a:pt x="800" y="144"/>
                </a:lnTo>
                <a:lnTo>
                  <a:pt x="858" y="114"/>
                </a:lnTo>
                <a:lnTo>
                  <a:pt x="920" y="84"/>
                </a:lnTo>
                <a:lnTo>
                  <a:pt x="984" y="54"/>
                </a:lnTo>
                <a:lnTo>
                  <a:pt x="1049" y="26"/>
                </a:lnTo>
                <a:lnTo>
                  <a:pt x="1118" y="0"/>
                </a:lnTo>
                <a:lnTo>
                  <a:pt x="2617" y="0"/>
                </a:lnTo>
                <a:lnTo>
                  <a:pt x="2686" y="26"/>
                </a:lnTo>
                <a:lnTo>
                  <a:pt x="2751" y="54"/>
                </a:lnTo>
                <a:lnTo>
                  <a:pt x="2815" y="84"/>
                </a:lnTo>
                <a:lnTo>
                  <a:pt x="2877" y="114"/>
                </a:lnTo>
                <a:lnTo>
                  <a:pt x="2935" y="144"/>
                </a:lnTo>
                <a:lnTo>
                  <a:pt x="2993" y="176"/>
                </a:lnTo>
                <a:lnTo>
                  <a:pt x="3048" y="208"/>
                </a:lnTo>
                <a:lnTo>
                  <a:pt x="3101" y="242"/>
                </a:lnTo>
                <a:lnTo>
                  <a:pt x="3152" y="275"/>
                </a:lnTo>
                <a:lnTo>
                  <a:pt x="3200" y="309"/>
                </a:lnTo>
                <a:lnTo>
                  <a:pt x="3248" y="344"/>
                </a:lnTo>
                <a:lnTo>
                  <a:pt x="3292" y="379"/>
                </a:lnTo>
                <a:lnTo>
                  <a:pt x="3334" y="415"/>
                </a:lnTo>
                <a:lnTo>
                  <a:pt x="3375" y="452"/>
                </a:lnTo>
                <a:lnTo>
                  <a:pt x="3412" y="489"/>
                </a:lnTo>
                <a:lnTo>
                  <a:pt x="3449" y="526"/>
                </a:lnTo>
                <a:lnTo>
                  <a:pt x="3483" y="563"/>
                </a:lnTo>
                <a:lnTo>
                  <a:pt x="3514" y="602"/>
                </a:lnTo>
                <a:lnTo>
                  <a:pt x="3544" y="641"/>
                </a:lnTo>
                <a:lnTo>
                  <a:pt x="3571" y="680"/>
                </a:lnTo>
                <a:lnTo>
                  <a:pt x="3597" y="719"/>
                </a:lnTo>
                <a:lnTo>
                  <a:pt x="3620" y="758"/>
                </a:lnTo>
                <a:lnTo>
                  <a:pt x="3642" y="797"/>
                </a:lnTo>
                <a:lnTo>
                  <a:pt x="3661" y="837"/>
                </a:lnTo>
                <a:lnTo>
                  <a:pt x="3677" y="878"/>
                </a:lnTo>
                <a:lnTo>
                  <a:pt x="3691" y="917"/>
                </a:lnTo>
                <a:lnTo>
                  <a:pt x="3705" y="957"/>
                </a:lnTo>
                <a:lnTo>
                  <a:pt x="3714" y="998"/>
                </a:lnTo>
                <a:lnTo>
                  <a:pt x="3723" y="1039"/>
                </a:lnTo>
                <a:lnTo>
                  <a:pt x="3730" y="1079"/>
                </a:lnTo>
                <a:lnTo>
                  <a:pt x="3733" y="1120"/>
                </a:lnTo>
                <a:lnTo>
                  <a:pt x="3735" y="1161"/>
                </a:lnTo>
                <a:lnTo>
                  <a:pt x="3733" y="1201"/>
                </a:lnTo>
                <a:lnTo>
                  <a:pt x="3732" y="1240"/>
                </a:lnTo>
                <a:lnTo>
                  <a:pt x="3726" y="1281"/>
                </a:lnTo>
                <a:lnTo>
                  <a:pt x="3719" y="1321"/>
                </a:lnTo>
                <a:lnTo>
                  <a:pt x="3710" y="1360"/>
                </a:lnTo>
                <a:lnTo>
                  <a:pt x="3700" y="1401"/>
                </a:lnTo>
                <a:lnTo>
                  <a:pt x="3686" y="1440"/>
                </a:lnTo>
                <a:lnTo>
                  <a:pt x="3672" y="1479"/>
                </a:lnTo>
                <a:lnTo>
                  <a:pt x="3654" y="1518"/>
                </a:lnTo>
                <a:lnTo>
                  <a:pt x="3633" y="1556"/>
                </a:lnTo>
                <a:lnTo>
                  <a:pt x="3612" y="1595"/>
                </a:lnTo>
                <a:lnTo>
                  <a:pt x="3587" y="1632"/>
                </a:lnTo>
                <a:lnTo>
                  <a:pt x="3560" y="1670"/>
                </a:lnTo>
                <a:lnTo>
                  <a:pt x="3532" y="1707"/>
                </a:lnTo>
                <a:lnTo>
                  <a:pt x="3502" y="1742"/>
                </a:lnTo>
                <a:lnTo>
                  <a:pt x="3468" y="1779"/>
                </a:lnTo>
                <a:lnTo>
                  <a:pt x="3433" y="1814"/>
                </a:lnTo>
                <a:lnTo>
                  <a:pt x="3396" y="1848"/>
                </a:lnTo>
                <a:lnTo>
                  <a:pt x="3357" y="1883"/>
                </a:lnTo>
                <a:lnTo>
                  <a:pt x="3315" y="1917"/>
                </a:lnTo>
                <a:lnTo>
                  <a:pt x="3271" y="1949"/>
                </a:lnTo>
                <a:lnTo>
                  <a:pt x="3225" y="1981"/>
                </a:lnTo>
                <a:lnTo>
                  <a:pt x="3177" y="2012"/>
                </a:lnTo>
                <a:lnTo>
                  <a:pt x="3126" y="2042"/>
                </a:lnTo>
                <a:lnTo>
                  <a:pt x="3073" y="2072"/>
                </a:lnTo>
                <a:lnTo>
                  <a:pt x="3018" y="2102"/>
                </a:lnTo>
                <a:lnTo>
                  <a:pt x="2962" y="2131"/>
                </a:lnTo>
                <a:lnTo>
                  <a:pt x="2903" y="2157"/>
                </a:lnTo>
                <a:lnTo>
                  <a:pt x="2841" y="2184"/>
                </a:lnTo>
                <a:lnTo>
                  <a:pt x="2778" y="2210"/>
                </a:lnTo>
                <a:lnTo>
                  <a:pt x="2711" y="2235"/>
                </a:lnTo>
                <a:lnTo>
                  <a:pt x="2644" y="2258"/>
                </a:lnTo>
                <a:lnTo>
                  <a:pt x="1091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6" name="Freeform 13"/>
          <p:cNvSpPr>
            <a:spLocks/>
          </p:cNvSpPr>
          <p:nvPr/>
        </p:nvSpPr>
        <p:spPr bwMode="auto">
          <a:xfrm>
            <a:off x="2156178" y="1452563"/>
            <a:ext cx="4632678" cy="2987146"/>
          </a:xfrm>
          <a:custGeom>
            <a:avLst/>
            <a:gdLst>
              <a:gd name="T0" fmla="*/ 2147483647 w 3283"/>
              <a:gd name="T1" fmla="*/ 2147483647 h 2258"/>
              <a:gd name="T2" fmla="*/ 2147483647 w 3283"/>
              <a:gd name="T3" fmla="*/ 2147483647 h 2258"/>
              <a:gd name="T4" fmla="*/ 2147483647 w 3283"/>
              <a:gd name="T5" fmla="*/ 2147483647 h 2258"/>
              <a:gd name="T6" fmla="*/ 2147483647 w 3283"/>
              <a:gd name="T7" fmla="*/ 2147483647 h 2258"/>
              <a:gd name="T8" fmla="*/ 2147483647 w 3283"/>
              <a:gd name="T9" fmla="*/ 2147483647 h 2258"/>
              <a:gd name="T10" fmla="*/ 2147483647 w 3283"/>
              <a:gd name="T11" fmla="*/ 2147483647 h 2258"/>
              <a:gd name="T12" fmla="*/ 2147483647 w 3283"/>
              <a:gd name="T13" fmla="*/ 2147483647 h 2258"/>
              <a:gd name="T14" fmla="*/ 2147483647 w 3283"/>
              <a:gd name="T15" fmla="*/ 2147483647 h 2258"/>
              <a:gd name="T16" fmla="*/ 2147483647 w 3283"/>
              <a:gd name="T17" fmla="*/ 2147483647 h 2258"/>
              <a:gd name="T18" fmla="*/ 2147483647 w 3283"/>
              <a:gd name="T19" fmla="*/ 2147483647 h 2258"/>
              <a:gd name="T20" fmla="*/ 0 w 3283"/>
              <a:gd name="T21" fmla="*/ 2147483647 h 2258"/>
              <a:gd name="T22" fmla="*/ 2147483647 w 3283"/>
              <a:gd name="T23" fmla="*/ 2147483647 h 2258"/>
              <a:gd name="T24" fmla="*/ 2147483647 w 3283"/>
              <a:gd name="T25" fmla="*/ 2147483647 h 2258"/>
              <a:gd name="T26" fmla="*/ 2147483647 w 3283"/>
              <a:gd name="T27" fmla="*/ 2147483647 h 2258"/>
              <a:gd name="T28" fmla="*/ 2147483647 w 3283"/>
              <a:gd name="T29" fmla="*/ 2147483647 h 2258"/>
              <a:gd name="T30" fmla="*/ 2147483647 w 3283"/>
              <a:gd name="T31" fmla="*/ 2147483647 h 2258"/>
              <a:gd name="T32" fmla="*/ 2147483647 w 3283"/>
              <a:gd name="T33" fmla="*/ 2147483647 h 2258"/>
              <a:gd name="T34" fmla="*/ 2147483647 w 3283"/>
              <a:gd name="T35" fmla="*/ 2147483647 h 2258"/>
              <a:gd name="T36" fmla="*/ 2147483647 w 3283"/>
              <a:gd name="T37" fmla="*/ 2147483647 h 2258"/>
              <a:gd name="T38" fmla="*/ 2147483647 w 3283"/>
              <a:gd name="T39" fmla="*/ 2147483647 h 2258"/>
              <a:gd name="T40" fmla="*/ 2147483647 w 3283"/>
              <a:gd name="T41" fmla="*/ 2147483647 h 2258"/>
              <a:gd name="T42" fmla="*/ 2147483647 w 3283"/>
              <a:gd name="T43" fmla="*/ 0 h 2258"/>
              <a:gd name="T44" fmla="*/ 2147483647 w 3283"/>
              <a:gd name="T45" fmla="*/ 2147483647 h 2258"/>
              <a:gd name="T46" fmla="*/ 2147483647 w 3283"/>
              <a:gd name="T47" fmla="*/ 2147483647 h 2258"/>
              <a:gd name="T48" fmla="*/ 2147483647 w 3283"/>
              <a:gd name="T49" fmla="*/ 2147483647 h 2258"/>
              <a:gd name="T50" fmla="*/ 2147483647 w 3283"/>
              <a:gd name="T51" fmla="*/ 2147483647 h 2258"/>
              <a:gd name="T52" fmla="*/ 2147483647 w 3283"/>
              <a:gd name="T53" fmla="*/ 2147483647 h 2258"/>
              <a:gd name="T54" fmla="*/ 2147483647 w 3283"/>
              <a:gd name="T55" fmla="*/ 2147483647 h 2258"/>
              <a:gd name="T56" fmla="*/ 2147483647 w 3283"/>
              <a:gd name="T57" fmla="*/ 2147483647 h 2258"/>
              <a:gd name="T58" fmla="*/ 2147483647 w 3283"/>
              <a:gd name="T59" fmla="*/ 2147483647 h 2258"/>
              <a:gd name="T60" fmla="*/ 2147483647 w 3283"/>
              <a:gd name="T61" fmla="*/ 2147483647 h 2258"/>
              <a:gd name="T62" fmla="*/ 2147483647 w 3283"/>
              <a:gd name="T63" fmla="*/ 2147483647 h 2258"/>
              <a:gd name="T64" fmla="*/ 2147483647 w 3283"/>
              <a:gd name="T65" fmla="*/ 2147483647 h 2258"/>
              <a:gd name="T66" fmla="*/ 2147483647 w 3283"/>
              <a:gd name="T67" fmla="*/ 2147483647 h 2258"/>
              <a:gd name="T68" fmla="*/ 2147483647 w 3283"/>
              <a:gd name="T69" fmla="*/ 2147483647 h 2258"/>
              <a:gd name="T70" fmla="*/ 2147483647 w 3283"/>
              <a:gd name="T71" fmla="*/ 2147483647 h 2258"/>
              <a:gd name="T72" fmla="*/ 2147483647 w 3283"/>
              <a:gd name="T73" fmla="*/ 2147483647 h 2258"/>
              <a:gd name="T74" fmla="*/ 2147483647 w 3283"/>
              <a:gd name="T75" fmla="*/ 2147483647 h 2258"/>
              <a:gd name="T76" fmla="*/ 2147483647 w 3283"/>
              <a:gd name="T77" fmla="*/ 2147483647 h 2258"/>
              <a:gd name="T78" fmla="*/ 2147483647 w 3283"/>
              <a:gd name="T79" fmla="*/ 2147483647 h 2258"/>
              <a:gd name="T80" fmla="*/ 2147483647 w 3283"/>
              <a:gd name="T81" fmla="*/ 2147483647 h 2258"/>
              <a:gd name="T82" fmla="*/ 2147483647 w 3283"/>
              <a:gd name="T83" fmla="*/ 2147483647 h 2258"/>
              <a:gd name="T84" fmla="*/ 2147483647 w 3283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83"/>
              <a:gd name="T130" fmla="*/ 0 h 2258"/>
              <a:gd name="T131" fmla="*/ 3283 w 3283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83" h="2258">
                <a:moveTo>
                  <a:pt x="959" y="2258"/>
                </a:moveTo>
                <a:lnTo>
                  <a:pt x="899" y="2235"/>
                </a:lnTo>
                <a:lnTo>
                  <a:pt x="841" y="2210"/>
                </a:lnTo>
                <a:lnTo>
                  <a:pt x="786" y="2184"/>
                </a:lnTo>
                <a:lnTo>
                  <a:pt x="731" y="2157"/>
                </a:lnTo>
                <a:lnTo>
                  <a:pt x="678" y="2131"/>
                </a:lnTo>
                <a:lnTo>
                  <a:pt x="629" y="2102"/>
                </a:lnTo>
                <a:lnTo>
                  <a:pt x="581" y="2072"/>
                </a:lnTo>
                <a:lnTo>
                  <a:pt x="535" y="2042"/>
                </a:lnTo>
                <a:lnTo>
                  <a:pt x="489" y="2012"/>
                </a:lnTo>
                <a:lnTo>
                  <a:pt x="447" y="1981"/>
                </a:lnTo>
                <a:lnTo>
                  <a:pt x="406" y="1949"/>
                </a:lnTo>
                <a:lnTo>
                  <a:pt x="369" y="1917"/>
                </a:lnTo>
                <a:lnTo>
                  <a:pt x="332" y="1883"/>
                </a:lnTo>
                <a:lnTo>
                  <a:pt x="297" y="1848"/>
                </a:lnTo>
                <a:lnTo>
                  <a:pt x="265" y="1814"/>
                </a:lnTo>
                <a:lnTo>
                  <a:pt x="233" y="1779"/>
                </a:lnTo>
                <a:lnTo>
                  <a:pt x="205" y="1742"/>
                </a:lnTo>
                <a:lnTo>
                  <a:pt x="178" y="1707"/>
                </a:lnTo>
                <a:lnTo>
                  <a:pt x="152" y="1670"/>
                </a:lnTo>
                <a:lnTo>
                  <a:pt x="129" y="1632"/>
                </a:lnTo>
                <a:lnTo>
                  <a:pt x="108" y="1595"/>
                </a:lnTo>
                <a:lnTo>
                  <a:pt x="88" y="1556"/>
                </a:lnTo>
                <a:lnTo>
                  <a:pt x="71" y="1518"/>
                </a:lnTo>
                <a:lnTo>
                  <a:pt x="55" y="1479"/>
                </a:lnTo>
                <a:lnTo>
                  <a:pt x="42" y="1440"/>
                </a:lnTo>
                <a:lnTo>
                  <a:pt x="30" y="1401"/>
                </a:lnTo>
                <a:lnTo>
                  <a:pt x="21" y="1360"/>
                </a:lnTo>
                <a:lnTo>
                  <a:pt x="12" y="1321"/>
                </a:lnTo>
                <a:lnTo>
                  <a:pt x="7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5" y="1079"/>
                </a:lnTo>
                <a:lnTo>
                  <a:pt x="11" y="1039"/>
                </a:lnTo>
                <a:lnTo>
                  <a:pt x="18" y="998"/>
                </a:lnTo>
                <a:lnTo>
                  <a:pt x="26" y="957"/>
                </a:lnTo>
                <a:lnTo>
                  <a:pt x="37" y="917"/>
                </a:lnTo>
                <a:lnTo>
                  <a:pt x="51" y="878"/>
                </a:lnTo>
                <a:lnTo>
                  <a:pt x="65" y="837"/>
                </a:lnTo>
                <a:lnTo>
                  <a:pt x="81" y="797"/>
                </a:lnTo>
                <a:lnTo>
                  <a:pt x="101" y="758"/>
                </a:lnTo>
                <a:lnTo>
                  <a:pt x="120" y="719"/>
                </a:lnTo>
                <a:lnTo>
                  <a:pt x="143" y="680"/>
                </a:lnTo>
                <a:lnTo>
                  <a:pt x="168" y="641"/>
                </a:lnTo>
                <a:lnTo>
                  <a:pt x="194" y="602"/>
                </a:lnTo>
                <a:lnTo>
                  <a:pt x="221" y="563"/>
                </a:lnTo>
                <a:lnTo>
                  <a:pt x="251" y="526"/>
                </a:lnTo>
                <a:lnTo>
                  <a:pt x="282" y="489"/>
                </a:lnTo>
                <a:lnTo>
                  <a:pt x="316" y="452"/>
                </a:lnTo>
                <a:lnTo>
                  <a:pt x="351" y="415"/>
                </a:lnTo>
                <a:lnTo>
                  <a:pt x="388" y="379"/>
                </a:lnTo>
                <a:lnTo>
                  <a:pt x="429" y="344"/>
                </a:lnTo>
                <a:lnTo>
                  <a:pt x="470" y="309"/>
                </a:lnTo>
                <a:lnTo>
                  <a:pt x="512" y="275"/>
                </a:lnTo>
                <a:lnTo>
                  <a:pt x="556" y="242"/>
                </a:lnTo>
                <a:lnTo>
                  <a:pt x="604" y="208"/>
                </a:lnTo>
                <a:lnTo>
                  <a:pt x="652" y="176"/>
                </a:lnTo>
                <a:lnTo>
                  <a:pt x="703" y="144"/>
                </a:lnTo>
                <a:lnTo>
                  <a:pt x="754" y="114"/>
                </a:lnTo>
                <a:lnTo>
                  <a:pt x="809" y="84"/>
                </a:lnTo>
                <a:lnTo>
                  <a:pt x="865" y="54"/>
                </a:lnTo>
                <a:lnTo>
                  <a:pt x="922" y="26"/>
                </a:lnTo>
                <a:lnTo>
                  <a:pt x="982" y="0"/>
                </a:lnTo>
                <a:lnTo>
                  <a:pt x="2301" y="0"/>
                </a:lnTo>
                <a:lnTo>
                  <a:pt x="2361" y="26"/>
                </a:lnTo>
                <a:lnTo>
                  <a:pt x="2418" y="54"/>
                </a:lnTo>
                <a:lnTo>
                  <a:pt x="2474" y="84"/>
                </a:lnTo>
                <a:lnTo>
                  <a:pt x="2529" y="114"/>
                </a:lnTo>
                <a:lnTo>
                  <a:pt x="2580" y="144"/>
                </a:lnTo>
                <a:lnTo>
                  <a:pt x="2631" y="176"/>
                </a:lnTo>
                <a:lnTo>
                  <a:pt x="2679" y="208"/>
                </a:lnTo>
                <a:lnTo>
                  <a:pt x="2727" y="242"/>
                </a:lnTo>
                <a:lnTo>
                  <a:pt x="2771" y="275"/>
                </a:lnTo>
                <a:lnTo>
                  <a:pt x="2813" y="309"/>
                </a:lnTo>
                <a:lnTo>
                  <a:pt x="2856" y="344"/>
                </a:lnTo>
                <a:lnTo>
                  <a:pt x="2895" y="379"/>
                </a:lnTo>
                <a:lnTo>
                  <a:pt x="2932" y="415"/>
                </a:lnTo>
                <a:lnTo>
                  <a:pt x="2967" y="452"/>
                </a:lnTo>
                <a:lnTo>
                  <a:pt x="3001" y="489"/>
                </a:lnTo>
                <a:lnTo>
                  <a:pt x="3032" y="526"/>
                </a:lnTo>
                <a:lnTo>
                  <a:pt x="3062" y="563"/>
                </a:lnTo>
                <a:lnTo>
                  <a:pt x="3091" y="602"/>
                </a:lnTo>
                <a:lnTo>
                  <a:pt x="3115" y="641"/>
                </a:lnTo>
                <a:lnTo>
                  <a:pt x="3140" y="680"/>
                </a:lnTo>
                <a:lnTo>
                  <a:pt x="3163" y="719"/>
                </a:lnTo>
                <a:lnTo>
                  <a:pt x="3182" y="758"/>
                </a:lnTo>
                <a:lnTo>
                  <a:pt x="3202" y="797"/>
                </a:lnTo>
                <a:lnTo>
                  <a:pt x="3218" y="837"/>
                </a:lnTo>
                <a:lnTo>
                  <a:pt x="3234" y="878"/>
                </a:lnTo>
                <a:lnTo>
                  <a:pt x="3246" y="917"/>
                </a:lnTo>
                <a:lnTo>
                  <a:pt x="3257" y="957"/>
                </a:lnTo>
                <a:lnTo>
                  <a:pt x="3265" y="998"/>
                </a:lnTo>
                <a:lnTo>
                  <a:pt x="3272" y="1039"/>
                </a:lnTo>
                <a:lnTo>
                  <a:pt x="3278" y="1079"/>
                </a:lnTo>
                <a:lnTo>
                  <a:pt x="3281" y="1120"/>
                </a:lnTo>
                <a:lnTo>
                  <a:pt x="3283" y="1161"/>
                </a:lnTo>
                <a:lnTo>
                  <a:pt x="3283" y="1201"/>
                </a:lnTo>
                <a:lnTo>
                  <a:pt x="3281" y="1240"/>
                </a:lnTo>
                <a:lnTo>
                  <a:pt x="3278" y="1281"/>
                </a:lnTo>
                <a:lnTo>
                  <a:pt x="3271" y="1321"/>
                </a:lnTo>
                <a:lnTo>
                  <a:pt x="3264" y="1360"/>
                </a:lnTo>
                <a:lnTo>
                  <a:pt x="3253" y="1401"/>
                </a:lnTo>
                <a:lnTo>
                  <a:pt x="3241" y="1440"/>
                </a:lnTo>
                <a:lnTo>
                  <a:pt x="3228" y="1479"/>
                </a:lnTo>
                <a:lnTo>
                  <a:pt x="3212" y="1518"/>
                </a:lnTo>
                <a:lnTo>
                  <a:pt x="3195" y="1556"/>
                </a:lnTo>
                <a:lnTo>
                  <a:pt x="3175" y="1595"/>
                </a:lnTo>
                <a:lnTo>
                  <a:pt x="3154" y="1632"/>
                </a:lnTo>
                <a:lnTo>
                  <a:pt x="3131" y="1670"/>
                </a:lnTo>
                <a:lnTo>
                  <a:pt x="3106" y="1707"/>
                </a:lnTo>
                <a:lnTo>
                  <a:pt x="3078" y="1742"/>
                </a:lnTo>
                <a:lnTo>
                  <a:pt x="3050" y="1779"/>
                </a:lnTo>
                <a:lnTo>
                  <a:pt x="3018" y="1814"/>
                </a:lnTo>
                <a:lnTo>
                  <a:pt x="2986" y="1848"/>
                </a:lnTo>
                <a:lnTo>
                  <a:pt x="2951" y="1883"/>
                </a:lnTo>
                <a:lnTo>
                  <a:pt x="2914" y="1917"/>
                </a:lnTo>
                <a:lnTo>
                  <a:pt x="2877" y="1949"/>
                </a:lnTo>
                <a:lnTo>
                  <a:pt x="2836" y="1981"/>
                </a:lnTo>
                <a:lnTo>
                  <a:pt x="2794" y="2012"/>
                </a:lnTo>
                <a:lnTo>
                  <a:pt x="2748" y="2042"/>
                </a:lnTo>
                <a:lnTo>
                  <a:pt x="2702" y="2072"/>
                </a:lnTo>
                <a:lnTo>
                  <a:pt x="2654" y="2102"/>
                </a:lnTo>
                <a:lnTo>
                  <a:pt x="2605" y="2131"/>
                </a:lnTo>
                <a:lnTo>
                  <a:pt x="2552" y="2157"/>
                </a:lnTo>
                <a:lnTo>
                  <a:pt x="2497" y="2184"/>
                </a:lnTo>
                <a:lnTo>
                  <a:pt x="2442" y="2210"/>
                </a:lnTo>
                <a:lnTo>
                  <a:pt x="2384" y="2235"/>
                </a:lnTo>
                <a:lnTo>
                  <a:pt x="2324" y="2258"/>
                </a:lnTo>
                <a:lnTo>
                  <a:pt x="959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7" name="Freeform 14"/>
          <p:cNvSpPr>
            <a:spLocks/>
          </p:cNvSpPr>
          <p:nvPr/>
        </p:nvSpPr>
        <p:spPr bwMode="auto">
          <a:xfrm>
            <a:off x="2569634" y="1452563"/>
            <a:ext cx="3805766" cy="2987146"/>
          </a:xfrm>
          <a:custGeom>
            <a:avLst/>
            <a:gdLst>
              <a:gd name="T0" fmla="*/ 2147483647 w 2697"/>
              <a:gd name="T1" fmla="*/ 2147483647 h 2258"/>
              <a:gd name="T2" fmla="*/ 2147483647 w 2697"/>
              <a:gd name="T3" fmla="*/ 2147483647 h 2258"/>
              <a:gd name="T4" fmla="*/ 2147483647 w 2697"/>
              <a:gd name="T5" fmla="*/ 2147483647 h 2258"/>
              <a:gd name="T6" fmla="*/ 2147483647 w 2697"/>
              <a:gd name="T7" fmla="*/ 2147483647 h 2258"/>
              <a:gd name="T8" fmla="*/ 2147483647 w 2697"/>
              <a:gd name="T9" fmla="*/ 2147483647 h 2258"/>
              <a:gd name="T10" fmla="*/ 2147483647 w 2697"/>
              <a:gd name="T11" fmla="*/ 2147483647 h 2258"/>
              <a:gd name="T12" fmla="*/ 2147483647 w 2697"/>
              <a:gd name="T13" fmla="*/ 2147483647 h 2258"/>
              <a:gd name="T14" fmla="*/ 2147483647 w 2697"/>
              <a:gd name="T15" fmla="*/ 2147483647 h 2258"/>
              <a:gd name="T16" fmla="*/ 2147483647 w 2697"/>
              <a:gd name="T17" fmla="*/ 2147483647 h 2258"/>
              <a:gd name="T18" fmla="*/ 2147483647 w 2697"/>
              <a:gd name="T19" fmla="*/ 2147483647 h 2258"/>
              <a:gd name="T20" fmla="*/ 0 w 2697"/>
              <a:gd name="T21" fmla="*/ 2147483647 h 2258"/>
              <a:gd name="T22" fmla="*/ 2147483647 w 2697"/>
              <a:gd name="T23" fmla="*/ 2147483647 h 2258"/>
              <a:gd name="T24" fmla="*/ 2147483647 w 2697"/>
              <a:gd name="T25" fmla="*/ 2147483647 h 2258"/>
              <a:gd name="T26" fmla="*/ 2147483647 w 2697"/>
              <a:gd name="T27" fmla="*/ 2147483647 h 2258"/>
              <a:gd name="T28" fmla="*/ 2147483647 w 2697"/>
              <a:gd name="T29" fmla="*/ 2147483647 h 2258"/>
              <a:gd name="T30" fmla="*/ 2147483647 w 2697"/>
              <a:gd name="T31" fmla="*/ 2147483647 h 2258"/>
              <a:gd name="T32" fmla="*/ 2147483647 w 2697"/>
              <a:gd name="T33" fmla="*/ 2147483647 h 2258"/>
              <a:gd name="T34" fmla="*/ 2147483647 w 2697"/>
              <a:gd name="T35" fmla="*/ 2147483647 h 2258"/>
              <a:gd name="T36" fmla="*/ 2147483647 w 2697"/>
              <a:gd name="T37" fmla="*/ 2147483647 h 2258"/>
              <a:gd name="T38" fmla="*/ 2147483647 w 2697"/>
              <a:gd name="T39" fmla="*/ 2147483647 h 2258"/>
              <a:gd name="T40" fmla="*/ 2147483647 w 2697"/>
              <a:gd name="T41" fmla="*/ 2147483647 h 2258"/>
              <a:gd name="T42" fmla="*/ 2147483647 w 2697"/>
              <a:gd name="T43" fmla="*/ 0 h 2258"/>
              <a:gd name="T44" fmla="*/ 2147483647 w 2697"/>
              <a:gd name="T45" fmla="*/ 2147483647 h 2258"/>
              <a:gd name="T46" fmla="*/ 2147483647 w 2697"/>
              <a:gd name="T47" fmla="*/ 2147483647 h 2258"/>
              <a:gd name="T48" fmla="*/ 2147483647 w 2697"/>
              <a:gd name="T49" fmla="*/ 2147483647 h 2258"/>
              <a:gd name="T50" fmla="*/ 2147483647 w 2697"/>
              <a:gd name="T51" fmla="*/ 2147483647 h 2258"/>
              <a:gd name="T52" fmla="*/ 2147483647 w 2697"/>
              <a:gd name="T53" fmla="*/ 2147483647 h 2258"/>
              <a:gd name="T54" fmla="*/ 2147483647 w 2697"/>
              <a:gd name="T55" fmla="*/ 2147483647 h 2258"/>
              <a:gd name="T56" fmla="*/ 2147483647 w 2697"/>
              <a:gd name="T57" fmla="*/ 2147483647 h 2258"/>
              <a:gd name="T58" fmla="*/ 2147483647 w 2697"/>
              <a:gd name="T59" fmla="*/ 2147483647 h 2258"/>
              <a:gd name="T60" fmla="*/ 2147483647 w 2697"/>
              <a:gd name="T61" fmla="*/ 2147483647 h 2258"/>
              <a:gd name="T62" fmla="*/ 2147483647 w 2697"/>
              <a:gd name="T63" fmla="*/ 2147483647 h 2258"/>
              <a:gd name="T64" fmla="*/ 2147483647 w 2697"/>
              <a:gd name="T65" fmla="*/ 2147483647 h 2258"/>
              <a:gd name="T66" fmla="*/ 2147483647 w 2697"/>
              <a:gd name="T67" fmla="*/ 2147483647 h 2258"/>
              <a:gd name="T68" fmla="*/ 2147483647 w 2697"/>
              <a:gd name="T69" fmla="*/ 2147483647 h 2258"/>
              <a:gd name="T70" fmla="*/ 2147483647 w 2697"/>
              <a:gd name="T71" fmla="*/ 2147483647 h 2258"/>
              <a:gd name="T72" fmla="*/ 2147483647 w 2697"/>
              <a:gd name="T73" fmla="*/ 2147483647 h 2258"/>
              <a:gd name="T74" fmla="*/ 2147483647 w 2697"/>
              <a:gd name="T75" fmla="*/ 2147483647 h 2258"/>
              <a:gd name="T76" fmla="*/ 2147483647 w 2697"/>
              <a:gd name="T77" fmla="*/ 2147483647 h 2258"/>
              <a:gd name="T78" fmla="*/ 2147483647 w 2697"/>
              <a:gd name="T79" fmla="*/ 2147483647 h 2258"/>
              <a:gd name="T80" fmla="*/ 2147483647 w 2697"/>
              <a:gd name="T81" fmla="*/ 2147483647 h 2258"/>
              <a:gd name="T82" fmla="*/ 2147483647 w 2697"/>
              <a:gd name="T83" fmla="*/ 2147483647 h 2258"/>
              <a:gd name="T84" fmla="*/ 2147483647 w 2697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697"/>
              <a:gd name="T130" fmla="*/ 0 h 2258"/>
              <a:gd name="T131" fmla="*/ 2697 w 2697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697" h="2258">
                <a:moveTo>
                  <a:pt x="788" y="2258"/>
                </a:moveTo>
                <a:lnTo>
                  <a:pt x="738" y="2235"/>
                </a:lnTo>
                <a:lnTo>
                  <a:pt x="691" y="2210"/>
                </a:lnTo>
                <a:lnTo>
                  <a:pt x="645" y="2184"/>
                </a:lnTo>
                <a:lnTo>
                  <a:pt x="601" y="2157"/>
                </a:lnTo>
                <a:lnTo>
                  <a:pt x="558" y="2131"/>
                </a:lnTo>
                <a:lnTo>
                  <a:pt x="518" y="2102"/>
                </a:lnTo>
                <a:lnTo>
                  <a:pt x="477" y="2072"/>
                </a:lnTo>
                <a:lnTo>
                  <a:pt x="440" y="2042"/>
                </a:lnTo>
                <a:lnTo>
                  <a:pt x="403" y="2012"/>
                </a:lnTo>
                <a:lnTo>
                  <a:pt x="367" y="1981"/>
                </a:lnTo>
                <a:lnTo>
                  <a:pt x="334" y="1949"/>
                </a:lnTo>
                <a:lnTo>
                  <a:pt x="302" y="1917"/>
                </a:lnTo>
                <a:lnTo>
                  <a:pt x="272" y="1883"/>
                </a:lnTo>
                <a:lnTo>
                  <a:pt x="244" y="1848"/>
                </a:lnTo>
                <a:lnTo>
                  <a:pt x="217" y="1814"/>
                </a:lnTo>
                <a:lnTo>
                  <a:pt x="193" y="1779"/>
                </a:lnTo>
                <a:lnTo>
                  <a:pt x="168" y="1742"/>
                </a:lnTo>
                <a:lnTo>
                  <a:pt x="147" y="1707"/>
                </a:lnTo>
                <a:lnTo>
                  <a:pt x="125" y="1670"/>
                </a:lnTo>
                <a:lnTo>
                  <a:pt x="106" y="1632"/>
                </a:lnTo>
                <a:lnTo>
                  <a:pt x="88" y="1595"/>
                </a:lnTo>
                <a:lnTo>
                  <a:pt x="73" y="1556"/>
                </a:lnTo>
                <a:lnTo>
                  <a:pt x="58" y="1518"/>
                </a:lnTo>
                <a:lnTo>
                  <a:pt x="46" y="1479"/>
                </a:lnTo>
                <a:lnTo>
                  <a:pt x="35" y="1440"/>
                </a:lnTo>
                <a:lnTo>
                  <a:pt x="25" y="1401"/>
                </a:lnTo>
                <a:lnTo>
                  <a:pt x="18" y="1360"/>
                </a:lnTo>
                <a:lnTo>
                  <a:pt x="11" y="1321"/>
                </a:lnTo>
                <a:lnTo>
                  <a:pt x="5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4" y="1079"/>
                </a:lnTo>
                <a:lnTo>
                  <a:pt x="9" y="1039"/>
                </a:lnTo>
                <a:lnTo>
                  <a:pt x="14" y="998"/>
                </a:lnTo>
                <a:lnTo>
                  <a:pt x="21" y="957"/>
                </a:lnTo>
                <a:lnTo>
                  <a:pt x="32" y="917"/>
                </a:lnTo>
                <a:lnTo>
                  <a:pt x="42" y="878"/>
                </a:lnTo>
                <a:lnTo>
                  <a:pt x="53" y="837"/>
                </a:lnTo>
                <a:lnTo>
                  <a:pt x="67" y="797"/>
                </a:lnTo>
                <a:lnTo>
                  <a:pt x="83" y="758"/>
                </a:lnTo>
                <a:lnTo>
                  <a:pt x="99" y="719"/>
                </a:lnTo>
                <a:lnTo>
                  <a:pt x="118" y="680"/>
                </a:lnTo>
                <a:lnTo>
                  <a:pt x="138" y="641"/>
                </a:lnTo>
                <a:lnTo>
                  <a:pt x="159" y="602"/>
                </a:lnTo>
                <a:lnTo>
                  <a:pt x="182" y="563"/>
                </a:lnTo>
                <a:lnTo>
                  <a:pt x="207" y="526"/>
                </a:lnTo>
                <a:lnTo>
                  <a:pt x="233" y="489"/>
                </a:lnTo>
                <a:lnTo>
                  <a:pt x="260" y="452"/>
                </a:lnTo>
                <a:lnTo>
                  <a:pt x="290" y="415"/>
                </a:lnTo>
                <a:lnTo>
                  <a:pt x="320" y="379"/>
                </a:lnTo>
                <a:lnTo>
                  <a:pt x="352" y="344"/>
                </a:lnTo>
                <a:lnTo>
                  <a:pt x="385" y="309"/>
                </a:lnTo>
                <a:lnTo>
                  <a:pt x="420" y="275"/>
                </a:lnTo>
                <a:lnTo>
                  <a:pt x="458" y="242"/>
                </a:lnTo>
                <a:lnTo>
                  <a:pt x="496" y="208"/>
                </a:lnTo>
                <a:lnTo>
                  <a:pt x="535" y="176"/>
                </a:lnTo>
                <a:lnTo>
                  <a:pt x="578" y="144"/>
                </a:lnTo>
                <a:lnTo>
                  <a:pt x="620" y="114"/>
                </a:lnTo>
                <a:lnTo>
                  <a:pt x="664" y="84"/>
                </a:lnTo>
                <a:lnTo>
                  <a:pt x="710" y="54"/>
                </a:lnTo>
                <a:lnTo>
                  <a:pt x="758" y="26"/>
                </a:lnTo>
                <a:lnTo>
                  <a:pt x="807" y="0"/>
                </a:lnTo>
                <a:lnTo>
                  <a:pt x="1892" y="0"/>
                </a:lnTo>
                <a:lnTo>
                  <a:pt x="1939" y="26"/>
                </a:lnTo>
                <a:lnTo>
                  <a:pt x="1987" y="54"/>
                </a:lnTo>
                <a:lnTo>
                  <a:pt x="2033" y="84"/>
                </a:lnTo>
                <a:lnTo>
                  <a:pt x="2077" y="114"/>
                </a:lnTo>
                <a:lnTo>
                  <a:pt x="2121" y="144"/>
                </a:lnTo>
                <a:lnTo>
                  <a:pt x="2162" y="176"/>
                </a:lnTo>
                <a:lnTo>
                  <a:pt x="2202" y="208"/>
                </a:lnTo>
                <a:lnTo>
                  <a:pt x="2239" y="242"/>
                </a:lnTo>
                <a:lnTo>
                  <a:pt x="2277" y="275"/>
                </a:lnTo>
                <a:lnTo>
                  <a:pt x="2312" y="309"/>
                </a:lnTo>
                <a:lnTo>
                  <a:pt x="2345" y="344"/>
                </a:lnTo>
                <a:lnTo>
                  <a:pt x="2377" y="379"/>
                </a:lnTo>
                <a:lnTo>
                  <a:pt x="2409" y="415"/>
                </a:lnTo>
                <a:lnTo>
                  <a:pt x="2437" y="452"/>
                </a:lnTo>
                <a:lnTo>
                  <a:pt x="2466" y="489"/>
                </a:lnTo>
                <a:lnTo>
                  <a:pt x="2492" y="526"/>
                </a:lnTo>
                <a:lnTo>
                  <a:pt x="2515" y="563"/>
                </a:lnTo>
                <a:lnTo>
                  <a:pt x="2538" y="602"/>
                </a:lnTo>
                <a:lnTo>
                  <a:pt x="2561" y="641"/>
                </a:lnTo>
                <a:lnTo>
                  <a:pt x="2580" y="680"/>
                </a:lnTo>
                <a:lnTo>
                  <a:pt x="2598" y="719"/>
                </a:lnTo>
                <a:lnTo>
                  <a:pt x="2616" y="758"/>
                </a:lnTo>
                <a:lnTo>
                  <a:pt x="2630" y="797"/>
                </a:lnTo>
                <a:lnTo>
                  <a:pt x="2644" y="837"/>
                </a:lnTo>
                <a:lnTo>
                  <a:pt x="2656" y="878"/>
                </a:lnTo>
                <a:lnTo>
                  <a:pt x="2667" y="917"/>
                </a:lnTo>
                <a:lnTo>
                  <a:pt x="2676" y="957"/>
                </a:lnTo>
                <a:lnTo>
                  <a:pt x="2683" y="998"/>
                </a:lnTo>
                <a:lnTo>
                  <a:pt x="2690" y="1039"/>
                </a:lnTo>
                <a:lnTo>
                  <a:pt x="2693" y="1079"/>
                </a:lnTo>
                <a:lnTo>
                  <a:pt x="2697" y="1120"/>
                </a:lnTo>
                <a:lnTo>
                  <a:pt x="2697" y="1161"/>
                </a:lnTo>
                <a:lnTo>
                  <a:pt x="2697" y="1201"/>
                </a:lnTo>
                <a:lnTo>
                  <a:pt x="2695" y="1240"/>
                </a:lnTo>
                <a:lnTo>
                  <a:pt x="2692" y="1281"/>
                </a:lnTo>
                <a:lnTo>
                  <a:pt x="2686" y="1321"/>
                </a:lnTo>
                <a:lnTo>
                  <a:pt x="2681" y="1360"/>
                </a:lnTo>
                <a:lnTo>
                  <a:pt x="2672" y="1401"/>
                </a:lnTo>
                <a:lnTo>
                  <a:pt x="2663" y="1440"/>
                </a:lnTo>
                <a:lnTo>
                  <a:pt x="2651" y="1479"/>
                </a:lnTo>
                <a:lnTo>
                  <a:pt x="2639" y="1518"/>
                </a:lnTo>
                <a:lnTo>
                  <a:pt x="2624" y="1556"/>
                </a:lnTo>
                <a:lnTo>
                  <a:pt x="2609" y="1595"/>
                </a:lnTo>
                <a:lnTo>
                  <a:pt x="2591" y="1632"/>
                </a:lnTo>
                <a:lnTo>
                  <a:pt x="2572" y="1670"/>
                </a:lnTo>
                <a:lnTo>
                  <a:pt x="2550" y="1707"/>
                </a:lnTo>
                <a:lnTo>
                  <a:pt x="2529" y="1742"/>
                </a:lnTo>
                <a:lnTo>
                  <a:pt x="2504" y="1779"/>
                </a:lnTo>
                <a:lnTo>
                  <a:pt x="2480" y="1814"/>
                </a:lnTo>
                <a:lnTo>
                  <a:pt x="2453" y="1848"/>
                </a:lnTo>
                <a:lnTo>
                  <a:pt x="2425" y="1883"/>
                </a:lnTo>
                <a:lnTo>
                  <a:pt x="2395" y="1917"/>
                </a:lnTo>
                <a:lnTo>
                  <a:pt x="2363" y="1949"/>
                </a:lnTo>
                <a:lnTo>
                  <a:pt x="2330" y="1981"/>
                </a:lnTo>
                <a:lnTo>
                  <a:pt x="2294" y="2012"/>
                </a:lnTo>
                <a:lnTo>
                  <a:pt x="2257" y="2042"/>
                </a:lnTo>
                <a:lnTo>
                  <a:pt x="2220" y="2072"/>
                </a:lnTo>
                <a:lnTo>
                  <a:pt x="2179" y="2102"/>
                </a:lnTo>
                <a:lnTo>
                  <a:pt x="2139" y="2131"/>
                </a:lnTo>
                <a:lnTo>
                  <a:pt x="2096" y="2157"/>
                </a:lnTo>
                <a:lnTo>
                  <a:pt x="2052" y="2184"/>
                </a:lnTo>
                <a:lnTo>
                  <a:pt x="2006" y="2210"/>
                </a:lnTo>
                <a:lnTo>
                  <a:pt x="1959" y="2235"/>
                </a:lnTo>
                <a:lnTo>
                  <a:pt x="1909" y="2258"/>
                </a:lnTo>
                <a:lnTo>
                  <a:pt x="788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8" name="Freeform 15"/>
          <p:cNvSpPr>
            <a:spLocks/>
          </p:cNvSpPr>
          <p:nvPr/>
        </p:nvSpPr>
        <p:spPr bwMode="auto">
          <a:xfrm>
            <a:off x="3112911" y="1452563"/>
            <a:ext cx="2719212" cy="2987146"/>
          </a:xfrm>
          <a:custGeom>
            <a:avLst/>
            <a:gdLst>
              <a:gd name="T0" fmla="*/ 2147483647 w 1927"/>
              <a:gd name="T1" fmla="*/ 2147483647 h 2258"/>
              <a:gd name="T2" fmla="*/ 2147483647 w 1927"/>
              <a:gd name="T3" fmla="*/ 2147483647 h 2258"/>
              <a:gd name="T4" fmla="*/ 2147483647 w 1927"/>
              <a:gd name="T5" fmla="*/ 2147483647 h 2258"/>
              <a:gd name="T6" fmla="*/ 2147483647 w 1927"/>
              <a:gd name="T7" fmla="*/ 2147483647 h 2258"/>
              <a:gd name="T8" fmla="*/ 2147483647 w 1927"/>
              <a:gd name="T9" fmla="*/ 2147483647 h 2258"/>
              <a:gd name="T10" fmla="*/ 2147483647 w 1927"/>
              <a:gd name="T11" fmla="*/ 2147483647 h 2258"/>
              <a:gd name="T12" fmla="*/ 2147483647 w 1927"/>
              <a:gd name="T13" fmla="*/ 2147483647 h 2258"/>
              <a:gd name="T14" fmla="*/ 2147483647 w 1927"/>
              <a:gd name="T15" fmla="*/ 2147483647 h 2258"/>
              <a:gd name="T16" fmla="*/ 2147483647 w 1927"/>
              <a:gd name="T17" fmla="*/ 2147483647 h 2258"/>
              <a:gd name="T18" fmla="*/ 2147483647 w 1927"/>
              <a:gd name="T19" fmla="*/ 2147483647 h 2258"/>
              <a:gd name="T20" fmla="*/ 0 w 1927"/>
              <a:gd name="T21" fmla="*/ 2147483647 h 2258"/>
              <a:gd name="T22" fmla="*/ 2147483647 w 1927"/>
              <a:gd name="T23" fmla="*/ 2147483647 h 2258"/>
              <a:gd name="T24" fmla="*/ 2147483647 w 1927"/>
              <a:gd name="T25" fmla="*/ 2147483647 h 2258"/>
              <a:gd name="T26" fmla="*/ 2147483647 w 1927"/>
              <a:gd name="T27" fmla="*/ 2147483647 h 2258"/>
              <a:gd name="T28" fmla="*/ 2147483647 w 1927"/>
              <a:gd name="T29" fmla="*/ 2147483647 h 2258"/>
              <a:gd name="T30" fmla="*/ 2147483647 w 1927"/>
              <a:gd name="T31" fmla="*/ 2147483647 h 2258"/>
              <a:gd name="T32" fmla="*/ 2147483647 w 1927"/>
              <a:gd name="T33" fmla="*/ 2147483647 h 2258"/>
              <a:gd name="T34" fmla="*/ 2147483647 w 1927"/>
              <a:gd name="T35" fmla="*/ 2147483647 h 2258"/>
              <a:gd name="T36" fmla="*/ 2147483647 w 1927"/>
              <a:gd name="T37" fmla="*/ 2147483647 h 2258"/>
              <a:gd name="T38" fmla="*/ 2147483647 w 1927"/>
              <a:gd name="T39" fmla="*/ 2147483647 h 2258"/>
              <a:gd name="T40" fmla="*/ 2147483647 w 1927"/>
              <a:gd name="T41" fmla="*/ 2147483647 h 2258"/>
              <a:gd name="T42" fmla="*/ 2147483647 w 1927"/>
              <a:gd name="T43" fmla="*/ 0 h 2258"/>
              <a:gd name="T44" fmla="*/ 2147483647 w 1927"/>
              <a:gd name="T45" fmla="*/ 2147483647 h 2258"/>
              <a:gd name="T46" fmla="*/ 2147483647 w 1927"/>
              <a:gd name="T47" fmla="*/ 2147483647 h 2258"/>
              <a:gd name="T48" fmla="*/ 2147483647 w 1927"/>
              <a:gd name="T49" fmla="*/ 2147483647 h 2258"/>
              <a:gd name="T50" fmla="*/ 2147483647 w 1927"/>
              <a:gd name="T51" fmla="*/ 2147483647 h 2258"/>
              <a:gd name="T52" fmla="*/ 2147483647 w 1927"/>
              <a:gd name="T53" fmla="*/ 2147483647 h 2258"/>
              <a:gd name="T54" fmla="*/ 2147483647 w 1927"/>
              <a:gd name="T55" fmla="*/ 2147483647 h 2258"/>
              <a:gd name="T56" fmla="*/ 2147483647 w 1927"/>
              <a:gd name="T57" fmla="*/ 2147483647 h 2258"/>
              <a:gd name="T58" fmla="*/ 2147483647 w 1927"/>
              <a:gd name="T59" fmla="*/ 2147483647 h 2258"/>
              <a:gd name="T60" fmla="*/ 2147483647 w 1927"/>
              <a:gd name="T61" fmla="*/ 2147483647 h 2258"/>
              <a:gd name="T62" fmla="*/ 2147483647 w 1927"/>
              <a:gd name="T63" fmla="*/ 2147483647 h 2258"/>
              <a:gd name="T64" fmla="*/ 2147483647 w 1927"/>
              <a:gd name="T65" fmla="*/ 2147483647 h 2258"/>
              <a:gd name="T66" fmla="*/ 2147483647 w 1927"/>
              <a:gd name="T67" fmla="*/ 2147483647 h 2258"/>
              <a:gd name="T68" fmla="*/ 2147483647 w 1927"/>
              <a:gd name="T69" fmla="*/ 2147483647 h 2258"/>
              <a:gd name="T70" fmla="*/ 2147483647 w 1927"/>
              <a:gd name="T71" fmla="*/ 2147483647 h 2258"/>
              <a:gd name="T72" fmla="*/ 2147483647 w 1927"/>
              <a:gd name="T73" fmla="*/ 2147483647 h 2258"/>
              <a:gd name="T74" fmla="*/ 2147483647 w 1927"/>
              <a:gd name="T75" fmla="*/ 2147483647 h 2258"/>
              <a:gd name="T76" fmla="*/ 2147483647 w 1927"/>
              <a:gd name="T77" fmla="*/ 2147483647 h 2258"/>
              <a:gd name="T78" fmla="*/ 2147483647 w 1927"/>
              <a:gd name="T79" fmla="*/ 2147483647 h 2258"/>
              <a:gd name="T80" fmla="*/ 2147483647 w 1927"/>
              <a:gd name="T81" fmla="*/ 2147483647 h 2258"/>
              <a:gd name="T82" fmla="*/ 2147483647 w 1927"/>
              <a:gd name="T83" fmla="*/ 2147483647 h 2258"/>
              <a:gd name="T84" fmla="*/ 2147483647 w 1927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927"/>
              <a:gd name="T130" fmla="*/ 0 h 2258"/>
              <a:gd name="T131" fmla="*/ 1927 w 1927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927" h="2258">
                <a:moveTo>
                  <a:pt x="563" y="2258"/>
                </a:moveTo>
                <a:lnTo>
                  <a:pt x="528" y="2235"/>
                </a:lnTo>
                <a:lnTo>
                  <a:pt x="495" y="2210"/>
                </a:lnTo>
                <a:lnTo>
                  <a:pt x="461" y="2184"/>
                </a:lnTo>
                <a:lnTo>
                  <a:pt x="429" y="2157"/>
                </a:lnTo>
                <a:lnTo>
                  <a:pt x="399" y="2131"/>
                </a:lnTo>
                <a:lnTo>
                  <a:pt x="369" y="2102"/>
                </a:lnTo>
                <a:lnTo>
                  <a:pt x="341" y="2072"/>
                </a:lnTo>
                <a:lnTo>
                  <a:pt x="314" y="2042"/>
                </a:lnTo>
                <a:lnTo>
                  <a:pt x="288" y="2012"/>
                </a:lnTo>
                <a:lnTo>
                  <a:pt x="263" y="1981"/>
                </a:lnTo>
                <a:lnTo>
                  <a:pt x="239" y="1949"/>
                </a:lnTo>
                <a:lnTo>
                  <a:pt x="217" y="1917"/>
                </a:lnTo>
                <a:lnTo>
                  <a:pt x="194" y="1883"/>
                </a:lnTo>
                <a:lnTo>
                  <a:pt x="175" y="1848"/>
                </a:lnTo>
                <a:lnTo>
                  <a:pt x="156" y="1814"/>
                </a:lnTo>
                <a:lnTo>
                  <a:pt x="138" y="1779"/>
                </a:lnTo>
                <a:lnTo>
                  <a:pt x="120" y="1742"/>
                </a:lnTo>
                <a:lnTo>
                  <a:pt x="104" y="1707"/>
                </a:lnTo>
                <a:lnTo>
                  <a:pt x="90" y="1670"/>
                </a:lnTo>
                <a:lnTo>
                  <a:pt x="76" y="1632"/>
                </a:lnTo>
                <a:lnTo>
                  <a:pt x="64" y="1595"/>
                </a:lnTo>
                <a:lnTo>
                  <a:pt x="51" y="1556"/>
                </a:lnTo>
                <a:lnTo>
                  <a:pt x="42" y="1518"/>
                </a:lnTo>
                <a:lnTo>
                  <a:pt x="32" y="1479"/>
                </a:lnTo>
                <a:lnTo>
                  <a:pt x="25" y="1440"/>
                </a:lnTo>
                <a:lnTo>
                  <a:pt x="18" y="1401"/>
                </a:lnTo>
                <a:lnTo>
                  <a:pt x="12" y="1360"/>
                </a:lnTo>
                <a:lnTo>
                  <a:pt x="7" y="1321"/>
                </a:lnTo>
                <a:lnTo>
                  <a:pt x="4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0" y="1120"/>
                </a:lnTo>
                <a:lnTo>
                  <a:pt x="4" y="1079"/>
                </a:lnTo>
                <a:lnTo>
                  <a:pt x="5" y="1039"/>
                </a:lnTo>
                <a:lnTo>
                  <a:pt x="11" y="998"/>
                </a:lnTo>
                <a:lnTo>
                  <a:pt x="16" y="957"/>
                </a:lnTo>
                <a:lnTo>
                  <a:pt x="21" y="917"/>
                </a:lnTo>
                <a:lnTo>
                  <a:pt x="30" y="878"/>
                </a:lnTo>
                <a:lnTo>
                  <a:pt x="39" y="837"/>
                </a:lnTo>
                <a:lnTo>
                  <a:pt x="48" y="797"/>
                </a:lnTo>
                <a:lnTo>
                  <a:pt x="58" y="758"/>
                </a:lnTo>
                <a:lnTo>
                  <a:pt x="71" y="719"/>
                </a:lnTo>
                <a:lnTo>
                  <a:pt x="85" y="680"/>
                </a:lnTo>
                <a:lnTo>
                  <a:pt x="99" y="641"/>
                </a:lnTo>
                <a:lnTo>
                  <a:pt x="113" y="602"/>
                </a:lnTo>
                <a:lnTo>
                  <a:pt x="131" y="563"/>
                </a:lnTo>
                <a:lnTo>
                  <a:pt x="147" y="526"/>
                </a:lnTo>
                <a:lnTo>
                  <a:pt x="166" y="489"/>
                </a:lnTo>
                <a:lnTo>
                  <a:pt x="186" y="452"/>
                </a:lnTo>
                <a:lnTo>
                  <a:pt x="207" y="415"/>
                </a:lnTo>
                <a:lnTo>
                  <a:pt x="228" y="379"/>
                </a:lnTo>
                <a:lnTo>
                  <a:pt x="251" y="344"/>
                </a:lnTo>
                <a:lnTo>
                  <a:pt x="276" y="309"/>
                </a:lnTo>
                <a:lnTo>
                  <a:pt x="300" y="275"/>
                </a:lnTo>
                <a:lnTo>
                  <a:pt x="327" y="242"/>
                </a:lnTo>
                <a:lnTo>
                  <a:pt x="355" y="208"/>
                </a:lnTo>
                <a:lnTo>
                  <a:pt x="383" y="176"/>
                </a:lnTo>
                <a:lnTo>
                  <a:pt x="413" y="144"/>
                </a:lnTo>
                <a:lnTo>
                  <a:pt x="443" y="114"/>
                </a:lnTo>
                <a:lnTo>
                  <a:pt x="475" y="84"/>
                </a:lnTo>
                <a:lnTo>
                  <a:pt x="509" y="54"/>
                </a:lnTo>
                <a:lnTo>
                  <a:pt x="542" y="26"/>
                </a:lnTo>
                <a:lnTo>
                  <a:pt x="578" y="0"/>
                </a:lnTo>
                <a:lnTo>
                  <a:pt x="1351" y="0"/>
                </a:lnTo>
                <a:lnTo>
                  <a:pt x="1386" y="26"/>
                </a:lnTo>
                <a:lnTo>
                  <a:pt x="1420" y="54"/>
                </a:lnTo>
                <a:lnTo>
                  <a:pt x="1452" y="84"/>
                </a:lnTo>
                <a:lnTo>
                  <a:pt x="1484" y="114"/>
                </a:lnTo>
                <a:lnTo>
                  <a:pt x="1515" y="144"/>
                </a:lnTo>
                <a:lnTo>
                  <a:pt x="1544" y="176"/>
                </a:lnTo>
                <a:lnTo>
                  <a:pt x="1574" y="208"/>
                </a:lnTo>
                <a:lnTo>
                  <a:pt x="1600" y="242"/>
                </a:lnTo>
                <a:lnTo>
                  <a:pt x="1627" y="275"/>
                </a:lnTo>
                <a:lnTo>
                  <a:pt x="1651" y="309"/>
                </a:lnTo>
                <a:lnTo>
                  <a:pt x="1676" y="344"/>
                </a:lnTo>
                <a:lnTo>
                  <a:pt x="1699" y="379"/>
                </a:lnTo>
                <a:lnTo>
                  <a:pt x="1720" y="415"/>
                </a:lnTo>
                <a:lnTo>
                  <a:pt x="1741" y="452"/>
                </a:lnTo>
                <a:lnTo>
                  <a:pt x="1761" y="489"/>
                </a:lnTo>
                <a:lnTo>
                  <a:pt x="1780" y="526"/>
                </a:lnTo>
                <a:lnTo>
                  <a:pt x="1798" y="563"/>
                </a:lnTo>
                <a:lnTo>
                  <a:pt x="1814" y="602"/>
                </a:lnTo>
                <a:lnTo>
                  <a:pt x="1830" y="641"/>
                </a:lnTo>
                <a:lnTo>
                  <a:pt x="1844" y="680"/>
                </a:lnTo>
                <a:lnTo>
                  <a:pt x="1856" y="719"/>
                </a:lnTo>
                <a:lnTo>
                  <a:pt x="1869" y="758"/>
                </a:lnTo>
                <a:lnTo>
                  <a:pt x="1879" y="797"/>
                </a:lnTo>
                <a:lnTo>
                  <a:pt x="1890" y="837"/>
                </a:lnTo>
                <a:lnTo>
                  <a:pt x="1897" y="878"/>
                </a:lnTo>
                <a:lnTo>
                  <a:pt x="1906" y="917"/>
                </a:lnTo>
                <a:lnTo>
                  <a:pt x="1911" y="957"/>
                </a:lnTo>
                <a:lnTo>
                  <a:pt x="1916" y="998"/>
                </a:lnTo>
                <a:lnTo>
                  <a:pt x="1922" y="1039"/>
                </a:lnTo>
                <a:lnTo>
                  <a:pt x="1925" y="1079"/>
                </a:lnTo>
                <a:lnTo>
                  <a:pt x="1927" y="1120"/>
                </a:lnTo>
                <a:lnTo>
                  <a:pt x="1927" y="1161"/>
                </a:lnTo>
                <a:lnTo>
                  <a:pt x="1927" y="1201"/>
                </a:lnTo>
                <a:lnTo>
                  <a:pt x="1925" y="1240"/>
                </a:lnTo>
                <a:lnTo>
                  <a:pt x="1923" y="1281"/>
                </a:lnTo>
                <a:lnTo>
                  <a:pt x="1920" y="1321"/>
                </a:lnTo>
                <a:lnTo>
                  <a:pt x="1915" y="1360"/>
                </a:lnTo>
                <a:lnTo>
                  <a:pt x="1909" y="1401"/>
                </a:lnTo>
                <a:lnTo>
                  <a:pt x="1902" y="1440"/>
                </a:lnTo>
                <a:lnTo>
                  <a:pt x="1895" y="1479"/>
                </a:lnTo>
                <a:lnTo>
                  <a:pt x="1885" y="1518"/>
                </a:lnTo>
                <a:lnTo>
                  <a:pt x="1876" y="1556"/>
                </a:lnTo>
                <a:lnTo>
                  <a:pt x="1863" y="1595"/>
                </a:lnTo>
                <a:lnTo>
                  <a:pt x="1851" y="1632"/>
                </a:lnTo>
                <a:lnTo>
                  <a:pt x="1837" y="1670"/>
                </a:lnTo>
                <a:lnTo>
                  <a:pt x="1823" y="1707"/>
                </a:lnTo>
                <a:lnTo>
                  <a:pt x="1807" y="1742"/>
                </a:lnTo>
                <a:lnTo>
                  <a:pt x="1791" y="1779"/>
                </a:lnTo>
                <a:lnTo>
                  <a:pt x="1771" y="1814"/>
                </a:lnTo>
                <a:lnTo>
                  <a:pt x="1752" y="1848"/>
                </a:lnTo>
                <a:lnTo>
                  <a:pt x="1733" y="1883"/>
                </a:lnTo>
                <a:lnTo>
                  <a:pt x="1711" y="1917"/>
                </a:lnTo>
                <a:lnTo>
                  <a:pt x="1688" y="1949"/>
                </a:lnTo>
                <a:lnTo>
                  <a:pt x="1664" y="1981"/>
                </a:lnTo>
                <a:lnTo>
                  <a:pt x="1639" y="2012"/>
                </a:lnTo>
                <a:lnTo>
                  <a:pt x="1614" y="2042"/>
                </a:lnTo>
                <a:lnTo>
                  <a:pt x="1586" y="2072"/>
                </a:lnTo>
                <a:lnTo>
                  <a:pt x="1558" y="2102"/>
                </a:lnTo>
                <a:lnTo>
                  <a:pt x="1530" y="2131"/>
                </a:lnTo>
                <a:lnTo>
                  <a:pt x="1498" y="2157"/>
                </a:lnTo>
                <a:lnTo>
                  <a:pt x="1466" y="2184"/>
                </a:lnTo>
                <a:lnTo>
                  <a:pt x="1434" y="2210"/>
                </a:lnTo>
                <a:lnTo>
                  <a:pt x="1399" y="2235"/>
                </a:lnTo>
                <a:lnTo>
                  <a:pt x="1365" y="2258"/>
                </a:lnTo>
                <a:lnTo>
                  <a:pt x="563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29" name="Freeform 16"/>
          <p:cNvSpPr>
            <a:spLocks/>
          </p:cNvSpPr>
          <p:nvPr/>
        </p:nvSpPr>
        <p:spPr bwMode="auto">
          <a:xfrm>
            <a:off x="3743678" y="1452563"/>
            <a:ext cx="1460500" cy="2987146"/>
          </a:xfrm>
          <a:custGeom>
            <a:avLst/>
            <a:gdLst>
              <a:gd name="T0" fmla="*/ 2147483647 w 1035"/>
              <a:gd name="T1" fmla="*/ 2147483647 h 2258"/>
              <a:gd name="T2" fmla="*/ 2147483647 w 1035"/>
              <a:gd name="T3" fmla="*/ 2147483647 h 2258"/>
              <a:gd name="T4" fmla="*/ 2147483647 w 1035"/>
              <a:gd name="T5" fmla="*/ 2147483647 h 2258"/>
              <a:gd name="T6" fmla="*/ 2147483647 w 1035"/>
              <a:gd name="T7" fmla="*/ 2147483647 h 2258"/>
              <a:gd name="T8" fmla="*/ 2147483647 w 1035"/>
              <a:gd name="T9" fmla="*/ 2147483647 h 2258"/>
              <a:gd name="T10" fmla="*/ 2147483647 w 1035"/>
              <a:gd name="T11" fmla="*/ 2147483647 h 2258"/>
              <a:gd name="T12" fmla="*/ 2147483647 w 1035"/>
              <a:gd name="T13" fmla="*/ 2147483647 h 2258"/>
              <a:gd name="T14" fmla="*/ 2147483647 w 1035"/>
              <a:gd name="T15" fmla="*/ 2147483647 h 2258"/>
              <a:gd name="T16" fmla="*/ 2147483647 w 1035"/>
              <a:gd name="T17" fmla="*/ 2147483647 h 2258"/>
              <a:gd name="T18" fmla="*/ 0 w 1035"/>
              <a:gd name="T19" fmla="*/ 2147483647 h 2258"/>
              <a:gd name="T20" fmla="*/ 2147483647 w 1035"/>
              <a:gd name="T21" fmla="*/ 2147483647 h 2258"/>
              <a:gd name="T22" fmla="*/ 2147483647 w 1035"/>
              <a:gd name="T23" fmla="*/ 2147483647 h 2258"/>
              <a:gd name="T24" fmla="*/ 2147483647 w 1035"/>
              <a:gd name="T25" fmla="*/ 2147483647 h 2258"/>
              <a:gd name="T26" fmla="*/ 2147483647 w 1035"/>
              <a:gd name="T27" fmla="*/ 2147483647 h 2258"/>
              <a:gd name="T28" fmla="*/ 2147483647 w 1035"/>
              <a:gd name="T29" fmla="*/ 2147483647 h 2258"/>
              <a:gd name="T30" fmla="*/ 2147483647 w 1035"/>
              <a:gd name="T31" fmla="*/ 2147483647 h 2258"/>
              <a:gd name="T32" fmla="*/ 2147483647 w 1035"/>
              <a:gd name="T33" fmla="*/ 2147483647 h 2258"/>
              <a:gd name="T34" fmla="*/ 2147483647 w 1035"/>
              <a:gd name="T35" fmla="*/ 2147483647 h 2258"/>
              <a:gd name="T36" fmla="*/ 2147483647 w 1035"/>
              <a:gd name="T37" fmla="*/ 2147483647 h 2258"/>
              <a:gd name="T38" fmla="*/ 2147483647 w 1035"/>
              <a:gd name="T39" fmla="*/ 0 h 2258"/>
              <a:gd name="T40" fmla="*/ 2147483647 w 1035"/>
              <a:gd name="T41" fmla="*/ 2147483647 h 2258"/>
              <a:gd name="T42" fmla="*/ 2147483647 w 1035"/>
              <a:gd name="T43" fmla="*/ 2147483647 h 2258"/>
              <a:gd name="T44" fmla="*/ 2147483647 w 1035"/>
              <a:gd name="T45" fmla="*/ 2147483647 h 2258"/>
              <a:gd name="T46" fmla="*/ 2147483647 w 1035"/>
              <a:gd name="T47" fmla="*/ 2147483647 h 2258"/>
              <a:gd name="T48" fmla="*/ 2147483647 w 1035"/>
              <a:gd name="T49" fmla="*/ 2147483647 h 2258"/>
              <a:gd name="T50" fmla="*/ 2147483647 w 1035"/>
              <a:gd name="T51" fmla="*/ 2147483647 h 2258"/>
              <a:gd name="T52" fmla="*/ 2147483647 w 1035"/>
              <a:gd name="T53" fmla="*/ 2147483647 h 2258"/>
              <a:gd name="T54" fmla="*/ 2147483647 w 1035"/>
              <a:gd name="T55" fmla="*/ 2147483647 h 2258"/>
              <a:gd name="T56" fmla="*/ 2147483647 w 1035"/>
              <a:gd name="T57" fmla="*/ 2147483647 h 2258"/>
              <a:gd name="T58" fmla="*/ 2147483647 w 1035"/>
              <a:gd name="T59" fmla="*/ 2147483647 h 2258"/>
              <a:gd name="T60" fmla="*/ 2147483647 w 1035"/>
              <a:gd name="T61" fmla="*/ 2147483647 h 2258"/>
              <a:gd name="T62" fmla="*/ 2147483647 w 1035"/>
              <a:gd name="T63" fmla="*/ 2147483647 h 2258"/>
              <a:gd name="T64" fmla="*/ 2147483647 w 1035"/>
              <a:gd name="T65" fmla="*/ 2147483647 h 2258"/>
              <a:gd name="T66" fmla="*/ 2147483647 w 1035"/>
              <a:gd name="T67" fmla="*/ 2147483647 h 2258"/>
              <a:gd name="T68" fmla="*/ 2147483647 w 1035"/>
              <a:gd name="T69" fmla="*/ 2147483647 h 2258"/>
              <a:gd name="T70" fmla="*/ 2147483647 w 1035"/>
              <a:gd name="T71" fmla="*/ 2147483647 h 2258"/>
              <a:gd name="T72" fmla="*/ 2147483647 w 1035"/>
              <a:gd name="T73" fmla="*/ 2147483647 h 2258"/>
              <a:gd name="T74" fmla="*/ 2147483647 w 1035"/>
              <a:gd name="T75" fmla="*/ 2147483647 h 2258"/>
              <a:gd name="T76" fmla="*/ 2147483647 w 1035"/>
              <a:gd name="T77" fmla="*/ 2147483647 h 225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35"/>
              <a:gd name="T118" fmla="*/ 0 h 2258"/>
              <a:gd name="T119" fmla="*/ 1035 w 1035"/>
              <a:gd name="T120" fmla="*/ 2258 h 225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35" h="2258">
                <a:moveTo>
                  <a:pt x="302" y="2258"/>
                </a:moveTo>
                <a:lnTo>
                  <a:pt x="284" y="2235"/>
                </a:lnTo>
                <a:lnTo>
                  <a:pt x="265" y="2210"/>
                </a:lnTo>
                <a:lnTo>
                  <a:pt x="247" y="2184"/>
                </a:lnTo>
                <a:lnTo>
                  <a:pt x="231" y="2157"/>
                </a:lnTo>
                <a:lnTo>
                  <a:pt x="214" y="2131"/>
                </a:lnTo>
                <a:lnTo>
                  <a:pt x="198" y="2102"/>
                </a:lnTo>
                <a:lnTo>
                  <a:pt x="184" y="2072"/>
                </a:lnTo>
                <a:lnTo>
                  <a:pt x="168" y="2042"/>
                </a:lnTo>
                <a:lnTo>
                  <a:pt x="141" y="1981"/>
                </a:lnTo>
                <a:lnTo>
                  <a:pt x="116" y="1917"/>
                </a:lnTo>
                <a:lnTo>
                  <a:pt x="94" y="1848"/>
                </a:lnTo>
                <a:lnTo>
                  <a:pt x="74" y="1779"/>
                </a:lnTo>
                <a:lnTo>
                  <a:pt x="56" y="1707"/>
                </a:lnTo>
                <a:lnTo>
                  <a:pt x="41" y="1632"/>
                </a:lnTo>
                <a:lnTo>
                  <a:pt x="28" y="1556"/>
                </a:lnTo>
                <a:lnTo>
                  <a:pt x="18" y="1479"/>
                </a:lnTo>
                <a:lnTo>
                  <a:pt x="9" y="1401"/>
                </a:lnTo>
                <a:lnTo>
                  <a:pt x="3" y="1321"/>
                </a:lnTo>
                <a:lnTo>
                  <a:pt x="0" y="1240"/>
                </a:lnTo>
                <a:lnTo>
                  <a:pt x="0" y="1161"/>
                </a:lnTo>
                <a:lnTo>
                  <a:pt x="2" y="1079"/>
                </a:lnTo>
                <a:lnTo>
                  <a:pt x="5" y="998"/>
                </a:lnTo>
                <a:lnTo>
                  <a:pt x="12" y="917"/>
                </a:lnTo>
                <a:lnTo>
                  <a:pt x="21" y="837"/>
                </a:lnTo>
                <a:lnTo>
                  <a:pt x="32" y="758"/>
                </a:lnTo>
                <a:lnTo>
                  <a:pt x="44" y="680"/>
                </a:lnTo>
                <a:lnTo>
                  <a:pt x="60" y="602"/>
                </a:lnTo>
                <a:lnTo>
                  <a:pt x="79" y="526"/>
                </a:lnTo>
                <a:lnTo>
                  <a:pt x="99" y="452"/>
                </a:lnTo>
                <a:lnTo>
                  <a:pt x="122" y="379"/>
                </a:lnTo>
                <a:lnTo>
                  <a:pt x="148" y="309"/>
                </a:lnTo>
                <a:lnTo>
                  <a:pt x="175" y="242"/>
                </a:lnTo>
                <a:lnTo>
                  <a:pt x="205" y="176"/>
                </a:lnTo>
                <a:lnTo>
                  <a:pt x="238" y="114"/>
                </a:lnTo>
                <a:lnTo>
                  <a:pt x="254" y="84"/>
                </a:lnTo>
                <a:lnTo>
                  <a:pt x="272" y="54"/>
                </a:lnTo>
                <a:lnTo>
                  <a:pt x="291" y="26"/>
                </a:lnTo>
                <a:lnTo>
                  <a:pt x="309" y="0"/>
                </a:lnTo>
                <a:lnTo>
                  <a:pt x="726" y="0"/>
                </a:lnTo>
                <a:lnTo>
                  <a:pt x="745" y="26"/>
                </a:lnTo>
                <a:lnTo>
                  <a:pt x="763" y="54"/>
                </a:lnTo>
                <a:lnTo>
                  <a:pt x="781" y="84"/>
                </a:lnTo>
                <a:lnTo>
                  <a:pt x="796" y="114"/>
                </a:lnTo>
                <a:lnTo>
                  <a:pt x="830" y="176"/>
                </a:lnTo>
                <a:lnTo>
                  <a:pt x="860" y="242"/>
                </a:lnTo>
                <a:lnTo>
                  <a:pt x="886" y="309"/>
                </a:lnTo>
                <a:lnTo>
                  <a:pt x="913" y="379"/>
                </a:lnTo>
                <a:lnTo>
                  <a:pt x="936" y="452"/>
                </a:lnTo>
                <a:lnTo>
                  <a:pt x="955" y="526"/>
                </a:lnTo>
                <a:lnTo>
                  <a:pt x="975" y="602"/>
                </a:lnTo>
                <a:lnTo>
                  <a:pt x="991" y="680"/>
                </a:lnTo>
                <a:lnTo>
                  <a:pt x="1003" y="758"/>
                </a:lnTo>
                <a:lnTo>
                  <a:pt x="1014" y="837"/>
                </a:lnTo>
                <a:lnTo>
                  <a:pt x="1022" y="917"/>
                </a:lnTo>
                <a:lnTo>
                  <a:pt x="1030" y="998"/>
                </a:lnTo>
                <a:lnTo>
                  <a:pt x="1033" y="1079"/>
                </a:lnTo>
                <a:lnTo>
                  <a:pt x="1035" y="1161"/>
                </a:lnTo>
                <a:lnTo>
                  <a:pt x="1035" y="1240"/>
                </a:lnTo>
                <a:lnTo>
                  <a:pt x="1031" y="1321"/>
                </a:lnTo>
                <a:lnTo>
                  <a:pt x="1026" y="1401"/>
                </a:lnTo>
                <a:lnTo>
                  <a:pt x="1017" y="1479"/>
                </a:lnTo>
                <a:lnTo>
                  <a:pt x="1007" y="1556"/>
                </a:lnTo>
                <a:lnTo>
                  <a:pt x="994" y="1632"/>
                </a:lnTo>
                <a:lnTo>
                  <a:pt x="978" y="1707"/>
                </a:lnTo>
                <a:lnTo>
                  <a:pt x="961" y="1779"/>
                </a:lnTo>
                <a:lnTo>
                  <a:pt x="941" y="1848"/>
                </a:lnTo>
                <a:lnTo>
                  <a:pt x="918" y="1917"/>
                </a:lnTo>
                <a:lnTo>
                  <a:pt x="894" y="1981"/>
                </a:lnTo>
                <a:lnTo>
                  <a:pt x="865" y="2042"/>
                </a:lnTo>
                <a:lnTo>
                  <a:pt x="851" y="2072"/>
                </a:lnTo>
                <a:lnTo>
                  <a:pt x="837" y="2102"/>
                </a:lnTo>
                <a:lnTo>
                  <a:pt x="821" y="2131"/>
                </a:lnTo>
                <a:lnTo>
                  <a:pt x="803" y="2157"/>
                </a:lnTo>
                <a:lnTo>
                  <a:pt x="788" y="2184"/>
                </a:lnTo>
                <a:lnTo>
                  <a:pt x="770" y="2210"/>
                </a:lnTo>
                <a:lnTo>
                  <a:pt x="751" y="2235"/>
                </a:lnTo>
                <a:lnTo>
                  <a:pt x="733" y="2258"/>
                </a:lnTo>
                <a:lnTo>
                  <a:pt x="302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0" name="Line 17"/>
          <p:cNvSpPr>
            <a:spLocks noChangeShapeType="1"/>
          </p:cNvSpPr>
          <p:nvPr/>
        </p:nvSpPr>
        <p:spPr bwMode="auto">
          <a:xfrm flipH="1" flipV="1">
            <a:off x="4468989" y="1452562"/>
            <a:ext cx="4233" cy="2984500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1" name="Line 18"/>
          <p:cNvSpPr>
            <a:spLocks noChangeShapeType="1"/>
          </p:cNvSpPr>
          <p:nvPr/>
        </p:nvSpPr>
        <p:spPr bwMode="auto">
          <a:xfrm>
            <a:off x="2712156" y="1562365"/>
            <a:ext cx="35136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2" name="Line 19"/>
          <p:cNvSpPr>
            <a:spLocks noChangeShapeType="1"/>
          </p:cNvSpPr>
          <p:nvPr/>
        </p:nvSpPr>
        <p:spPr bwMode="auto">
          <a:xfrm>
            <a:off x="2233790" y="1742282"/>
            <a:ext cx="4477455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3" name="Line 20"/>
          <p:cNvSpPr>
            <a:spLocks noChangeShapeType="1"/>
          </p:cNvSpPr>
          <p:nvPr/>
        </p:nvSpPr>
        <p:spPr bwMode="auto">
          <a:xfrm flipV="1">
            <a:off x="1732845" y="2001574"/>
            <a:ext cx="5475111" cy="2646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4" name="Line 21"/>
          <p:cNvSpPr>
            <a:spLocks noChangeShapeType="1"/>
          </p:cNvSpPr>
          <p:nvPr/>
        </p:nvSpPr>
        <p:spPr bwMode="auto">
          <a:xfrm>
            <a:off x="1343378" y="2297907"/>
            <a:ext cx="6252634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5" name="Line 22"/>
          <p:cNvSpPr>
            <a:spLocks noChangeShapeType="1"/>
          </p:cNvSpPr>
          <p:nvPr/>
        </p:nvSpPr>
        <p:spPr bwMode="auto">
          <a:xfrm>
            <a:off x="1085145" y="2629959"/>
            <a:ext cx="6773333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6" name="Line 23"/>
          <p:cNvSpPr>
            <a:spLocks noChangeShapeType="1"/>
          </p:cNvSpPr>
          <p:nvPr/>
        </p:nvSpPr>
        <p:spPr bwMode="auto">
          <a:xfrm>
            <a:off x="987778" y="2999053"/>
            <a:ext cx="69680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7" name="Line 24"/>
          <p:cNvSpPr>
            <a:spLocks noChangeShapeType="1"/>
          </p:cNvSpPr>
          <p:nvPr/>
        </p:nvSpPr>
        <p:spPr bwMode="auto">
          <a:xfrm>
            <a:off x="1092200" y="3382699"/>
            <a:ext cx="6760634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8" name="Line 25"/>
          <p:cNvSpPr>
            <a:spLocks noChangeShapeType="1"/>
          </p:cNvSpPr>
          <p:nvPr/>
        </p:nvSpPr>
        <p:spPr bwMode="auto">
          <a:xfrm>
            <a:off x="1365956" y="3712104"/>
            <a:ext cx="6207478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39" name="Line 26"/>
          <p:cNvSpPr>
            <a:spLocks noChangeShapeType="1"/>
          </p:cNvSpPr>
          <p:nvPr/>
        </p:nvSpPr>
        <p:spPr bwMode="auto">
          <a:xfrm>
            <a:off x="1804812" y="4007115"/>
            <a:ext cx="5322711" cy="2646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9240" name="Line 27"/>
          <p:cNvSpPr>
            <a:spLocks noChangeShapeType="1"/>
          </p:cNvSpPr>
          <p:nvPr/>
        </p:nvSpPr>
        <p:spPr bwMode="auto">
          <a:xfrm>
            <a:off x="2417234" y="4263761"/>
            <a:ext cx="40978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3546123" y="2386542"/>
            <a:ext cx="2024944" cy="3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 b="1">
                <a:ea typeface="MS PGothic" charset="0"/>
                <a:cs typeface="MS PGothic" charset="0"/>
              </a:rPr>
              <a:t>Middle East</a:t>
            </a:r>
            <a:r>
              <a:rPr lang="en-US" sz="1000">
                <a:ea typeface="MS PGothic" charset="0"/>
                <a:cs typeface="MS PGothic" charset="0"/>
              </a:rPr>
              <a:t> </a:t>
            </a:r>
            <a:r>
              <a:rPr lang="en-US" sz="1000" b="1">
                <a:ea typeface="MS PGothic" charset="0"/>
                <a:cs typeface="MS PGothic" charset="0"/>
              </a:rPr>
              <a:t>&amp;</a:t>
            </a:r>
            <a:r>
              <a:rPr lang="en-US" sz="1000">
                <a:ea typeface="MS PGothic" charset="0"/>
                <a:cs typeface="MS PGothic" charset="0"/>
              </a:rPr>
              <a:t> </a:t>
            </a:r>
            <a:r>
              <a:rPr lang="en-US" sz="1000" b="1">
                <a:ea typeface="MS PGothic" charset="0"/>
                <a:cs typeface="MS PGothic" charset="0"/>
              </a:rPr>
              <a:t>North Africa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22 000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[13 000 – 33 000]</a:t>
            </a: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3970867" y="3001698"/>
            <a:ext cx="1731434" cy="3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 b="1">
                <a:ea typeface="MS PGothic" charset="0"/>
                <a:cs typeface="MS PGothic" charset="0"/>
              </a:rPr>
              <a:t>Sub-Saharan Africa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1.4 million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[1.2 million – 1.5 million]</a:t>
            </a: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4955822" y="1559719"/>
            <a:ext cx="1546578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 b="1">
                <a:ea typeface="MS PGothic" charset="0"/>
                <a:cs typeface="MS PGothic" charset="0"/>
              </a:rPr>
              <a:t>Eastern Europe </a:t>
            </a:r>
            <a:br>
              <a:rPr lang="en-US" sz="1000" b="1">
                <a:ea typeface="MS PGothic" charset="0"/>
                <a:cs typeface="MS PGothic" charset="0"/>
              </a:rPr>
            </a:br>
            <a:r>
              <a:rPr lang="en-US" sz="1000" b="1">
                <a:ea typeface="MS PGothic" charset="0"/>
                <a:cs typeface="MS PGothic" charset="0"/>
              </a:rPr>
              <a:t>&amp; Central Asia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140 000 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[110 000 – 160 000]</a:t>
            </a:r>
          </a:p>
        </p:txBody>
      </p:sp>
      <p:sp>
        <p:nvSpPr>
          <p:cNvPr id="64547" name="Rectangle 35"/>
          <p:cNvSpPr>
            <a:spLocks noChangeArrowheads="1"/>
          </p:cNvSpPr>
          <p:nvPr/>
        </p:nvSpPr>
        <p:spPr bwMode="auto">
          <a:xfrm>
            <a:off x="2396067" y="3098271"/>
            <a:ext cx="1566333" cy="3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 b="1">
                <a:ea typeface="MS PGothic" charset="0"/>
                <a:cs typeface="MS PGothic" charset="0"/>
              </a:rPr>
              <a:t>Latin America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87 000</a:t>
            </a:r>
          </a:p>
          <a:p>
            <a:pPr algn="ctr" defTabSz="810304" eaLnBrk="0" hangingPunct="0">
              <a:lnSpc>
                <a:spcPct val="75000"/>
              </a:lnSpc>
              <a:defRPr/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[70 000 – 100 000]</a:t>
            </a:r>
          </a:p>
        </p:txBody>
      </p:sp>
      <p:sp>
        <p:nvSpPr>
          <p:cNvPr id="9245" name="Rectangle 37"/>
          <p:cNvSpPr>
            <a:spLocks noChangeArrowheads="1"/>
          </p:cNvSpPr>
          <p:nvPr/>
        </p:nvSpPr>
        <p:spPr bwMode="auto">
          <a:xfrm>
            <a:off x="2133601" y="2518833"/>
            <a:ext cx="1849967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Caribbean</a:t>
            </a:r>
          </a:p>
          <a:p>
            <a:pPr algn="ctr" defTabSz="810304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13 000</a:t>
            </a:r>
          </a:p>
          <a:p>
            <a:pPr algn="ctr" defTabSz="810304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[9600 – 17 000]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1382889" y="4607719"/>
            <a:ext cx="6594123" cy="3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0" tIns="40810" rIns="81620" bIns="40810">
            <a:spAutoFit/>
          </a:bodyPr>
          <a:lstStyle/>
          <a:p>
            <a:pPr algn="ctr" defTabSz="810304" eaLnBrk="0" hangingPunct="0"/>
            <a:r>
              <a:rPr lang="en-US" sz="1700" b="1">
                <a:ea typeface="MS PGothic" charset="0"/>
                <a:cs typeface="MS PGothic" charset="0"/>
              </a:rPr>
              <a:t>Total: 2.0 million </a:t>
            </a:r>
            <a:r>
              <a:rPr lang="en-US">
                <a:solidFill>
                  <a:srgbClr val="4D4D4D"/>
                </a:solidFill>
                <a:ea typeface="MS PGothic" charset="0"/>
              </a:rPr>
              <a:t>[1.9 million – 2.2 million]</a:t>
            </a:r>
          </a:p>
        </p:txBody>
      </p:sp>
      <p:sp>
        <p:nvSpPr>
          <p:cNvPr id="9247" name="Rectangle 30"/>
          <p:cNvSpPr>
            <a:spLocks noChangeArrowheads="1"/>
          </p:cNvSpPr>
          <p:nvPr/>
        </p:nvSpPr>
        <p:spPr bwMode="auto">
          <a:xfrm>
            <a:off x="5531555" y="2731823"/>
            <a:ext cx="1952978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000" b="1">
                <a:ea typeface="MS PGothic" charset="0"/>
                <a:cs typeface="MS PGothic" charset="0"/>
              </a:rPr>
              <a:t>Asia and the Pacific</a:t>
            </a:r>
          </a:p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200" b="1">
                <a:ea typeface="MS PGothic" charset="0"/>
                <a:cs typeface="MS PGothic" charset="0"/>
              </a:rPr>
              <a:t>	340 000</a:t>
            </a:r>
          </a:p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000" b="1">
                <a:latin typeface="Arial Narrow" charset="0"/>
                <a:ea typeface="MS PGothic" charset="0"/>
                <a:cs typeface="MS PGothic" charset="0"/>
              </a:rPr>
              <a:t>	</a:t>
            </a: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[240 000 – 480 000]</a:t>
            </a: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1759656" y="1939396"/>
            <a:ext cx="3287889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North America and Western and Central Europe</a:t>
            </a:r>
          </a:p>
          <a:p>
            <a:pPr algn="ctr" defTabSz="810304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                     85 000 </a:t>
            </a:r>
          </a:p>
          <a:p>
            <a:pPr algn="ctr" defTabSz="810304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                          [48 000 – 130 000]</a:t>
            </a:r>
          </a:p>
        </p:txBody>
      </p:sp>
      <p:sp>
        <p:nvSpPr>
          <p:cNvPr id="34" name="Cadre 33"/>
          <p:cNvSpPr/>
          <p:nvPr/>
        </p:nvSpPr>
        <p:spPr>
          <a:xfrm>
            <a:off x="3909294" y="2846024"/>
            <a:ext cx="1924541" cy="71915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90" y="1348659"/>
            <a:ext cx="4507956" cy="30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661" y="187913"/>
            <a:ext cx="7915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err="1" smtClean="0">
                <a:latin typeface="Calibri"/>
                <a:cs typeface="Calibri"/>
              </a:rPr>
              <a:t>Quinze</a:t>
            </a:r>
            <a:r>
              <a:rPr lang="en-US" dirty="0" smtClean="0">
                <a:latin typeface="Calibri"/>
                <a:cs typeface="Calibri"/>
              </a:rPr>
              <a:t> pays se </a:t>
            </a:r>
            <a:r>
              <a:rPr lang="en-US" dirty="0" err="1" smtClean="0">
                <a:latin typeface="Calibri"/>
                <a:cs typeface="Calibri"/>
              </a:rPr>
              <a:t>partagent</a:t>
            </a:r>
            <a:r>
              <a:rPr lang="en-US" dirty="0" smtClean="0">
                <a:latin typeface="Calibri"/>
                <a:cs typeface="Calibri"/>
              </a:rPr>
              <a:t> 75% de </a:t>
            </a:r>
            <a:r>
              <a:rPr lang="en-US" dirty="0" err="1" smtClean="0">
                <a:latin typeface="Calibri"/>
                <a:cs typeface="Calibri"/>
              </a:rPr>
              <a:t>l’incidence</a:t>
            </a:r>
            <a:r>
              <a:rPr lang="en-US" dirty="0" smtClean="0">
                <a:latin typeface="Calibri"/>
                <a:cs typeface="Calibri"/>
              </a:rPr>
              <a:t> 2013 (2.1 million)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2979" y="3608803"/>
            <a:ext cx="1987086" cy="15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61210" y="2880313"/>
            <a:ext cx="1285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err="1" smtClean="0">
                <a:latin typeface="Calibri"/>
                <a:cs typeface="Calibri"/>
              </a:rPr>
              <a:t>Afrique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6396" y="5268938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/>
                <a:cs typeface="Calibri"/>
              </a:rPr>
              <a:t>Données 2013</a:t>
            </a:r>
            <a:endParaRPr lang="fr-FR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5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/>
          <p:cNvSpPr>
            <a:spLocks noChangeArrowheads="1"/>
          </p:cNvSpPr>
          <p:nvPr/>
        </p:nvSpPr>
        <p:spPr bwMode="auto">
          <a:xfrm>
            <a:off x="324556" y="608542"/>
            <a:ext cx="8734778" cy="3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/>
          <a:p>
            <a:pPr defTabSz="396210"/>
            <a:r>
              <a:rPr lang="en-US" sz="2000">
                <a:latin typeface="Arial Bold" charset="0"/>
                <a:ea typeface="MS PGothic" charset="0"/>
              </a:rPr>
              <a:t>Estimated adult and child deaths from AIDS </a:t>
            </a:r>
            <a:r>
              <a:rPr lang="en-US" sz="2000" b="1">
                <a:solidFill>
                  <a:srgbClr val="E31837"/>
                </a:solidFill>
                <a:latin typeface="Arial Bold" charset="0"/>
                <a:ea typeface="MS PGothic" charset="0"/>
                <a:sym typeface="Webdings" charset="0"/>
              </a:rPr>
              <a:t></a:t>
            </a:r>
            <a:r>
              <a:rPr lang="en-US" sz="2000">
                <a:latin typeface="Arial Bold" charset="0"/>
                <a:ea typeface="MS PGothic" charset="0"/>
              </a:rPr>
              <a:t> 2014 </a:t>
            </a:r>
          </a:p>
        </p:txBody>
      </p:sp>
      <p:sp>
        <p:nvSpPr>
          <p:cNvPr id="10242" name="Freeform 5"/>
          <p:cNvSpPr>
            <a:spLocks/>
          </p:cNvSpPr>
          <p:nvPr/>
        </p:nvSpPr>
        <p:spPr bwMode="auto">
          <a:xfrm>
            <a:off x="987778" y="1447271"/>
            <a:ext cx="6969478" cy="2989792"/>
          </a:xfrm>
          <a:custGeom>
            <a:avLst/>
            <a:gdLst>
              <a:gd name="T0" fmla="*/ 2147483647 w 4939"/>
              <a:gd name="T1" fmla="*/ 2147483647 h 2260"/>
              <a:gd name="T2" fmla="*/ 2147483647 w 4939"/>
              <a:gd name="T3" fmla="*/ 2147483647 h 2260"/>
              <a:gd name="T4" fmla="*/ 2147483647 w 4939"/>
              <a:gd name="T5" fmla="*/ 2147483647 h 2260"/>
              <a:gd name="T6" fmla="*/ 2147483647 w 4939"/>
              <a:gd name="T7" fmla="*/ 2147483647 h 2260"/>
              <a:gd name="T8" fmla="*/ 2147483647 w 4939"/>
              <a:gd name="T9" fmla="*/ 2147483647 h 2260"/>
              <a:gd name="T10" fmla="*/ 2147483647 w 4939"/>
              <a:gd name="T11" fmla="*/ 2147483647 h 2260"/>
              <a:gd name="T12" fmla="*/ 2147483647 w 4939"/>
              <a:gd name="T13" fmla="*/ 2147483647 h 2260"/>
              <a:gd name="T14" fmla="*/ 2147483647 w 4939"/>
              <a:gd name="T15" fmla="*/ 2147483647 h 2260"/>
              <a:gd name="T16" fmla="*/ 2147483647 w 4939"/>
              <a:gd name="T17" fmla="*/ 2147483647 h 2260"/>
              <a:gd name="T18" fmla="*/ 2147483647 w 4939"/>
              <a:gd name="T19" fmla="*/ 2147483647 h 2260"/>
              <a:gd name="T20" fmla="*/ 0 w 4939"/>
              <a:gd name="T21" fmla="*/ 2147483647 h 2260"/>
              <a:gd name="T22" fmla="*/ 2147483647 w 4939"/>
              <a:gd name="T23" fmla="*/ 2147483647 h 2260"/>
              <a:gd name="T24" fmla="*/ 2147483647 w 4939"/>
              <a:gd name="T25" fmla="*/ 2147483647 h 2260"/>
              <a:gd name="T26" fmla="*/ 2147483647 w 4939"/>
              <a:gd name="T27" fmla="*/ 2147483647 h 2260"/>
              <a:gd name="T28" fmla="*/ 2147483647 w 4939"/>
              <a:gd name="T29" fmla="*/ 2147483647 h 2260"/>
              <a:gd name="T30" fmla="*/ 2147483647 w 4939"/>
              <a:gd name="T31" fmla="*/ 2147483647 h 2260"/>
              <a:gd name="T32" fmla="*/ 2147483647 w 4939"/>
              <a:gd name="T33" fmla="*/ 2147483647 h 2260"/>
              <a:gd name="T34" fmla="*/ 2147483647 w 4939"/>
              <a:gd name="T35" fmla="*/ 2147483647 h 2260"/>
              <a:gd name="T36" fmla="*/ 2147483647 w 4939"/>
              <a:gd name="T37" fmla="*/ 2147483647 h 2260"/>
              <a:gd name="T38" fmla="*/ 2147483647 w 4939"/>
              <a:gd name="T39" fmla="*/ 2147483647 h 2260"/>
              <a:gd name="T40" fmla="*/ 2147483647 w 4939"/>
              <a:gd name="T41" fmla="*/ 2147483647 h 2260"/>
              <a:gd name="T42" fmla="*/ 2147483647 w 4939"/>
              <a:gd name="T43" fmla="*/ 0 h 2260"/>
              <a:gd name="T44" fmla="*/ 2147483647 w 4939"/>
              <a:gd name="T45" fmla="*/ 2147483647 h 2260"/>
              <a:gd name="T46" fmla="*/ 2147483647 w 4939"/>
              <a:gd name="T47" fmla="*/ 2147483647 h 2260"/>
              <a:gd name="T48" fmla="*/ 2147483647 w 4939"/>
              <a:gd name="T49" fmla="*/ 2147483647 h 2260"/>
              <a:gd name="T50" fmla="*/ 2147483647 w 4939"/>
              <a:gd name="T51" fmla="*/ 2147483647 h 2260"/>
              <a:gd name="T52" fmla="*/ 2147483647 w 4939"/>
              <a:gd name="T53" fmla="*/ 2147483647 h 2260"/>
              <a:gd name="T54" fmla="*/ 2147483647 w 4939"/>
              <a:gd name="T55" fmla="*/ 2147483647 h 2260"/>
              <a:gd name="T56" fmla="*/ 2147483647 w 4939"/>
              <a:gd name="T57" fmla="*/ 2147483647 h 2260"/>
              <a:gd name="T58" fmla="*/ 2147483647 w 4939"/>
              <a:gd name="T59" fmla="*/ 2147483647 h 2260"/>
              <a:gd name="T60" fmla="*/ 2147483647 w 4939"/>
              <a:gd name="T61" fmla="*/ 2147483647 h 2260"/>
              <a:gd name="T62" fmla="*/ 2147483647 w 4939"/>
              <a:gd name="T63" fmla="*/ 2147483647 h 2260"/>
              <a:gd name="T64" fmla="*/ 2147483647 w 4939"/>
              <a:gd name="T65" fmla="*/ 2147483647 h 2260"/>
              <a:gd name="T66" fmla="*/ 2147483647 w 4939"/>
              <a:gd name="T67" fmla="*/ 2147483647 h 2260"/>
              <a:gd name="T68" fmla="*/ 2147483647 w 4939"/>
              <a:gd name="T69" fmla="*/ 2147483647 h 2260"/>
              <a:gd name="T70" fmla="*/ 2147483647 w 4939"/>
              <a:gd name="T71" fmla="*/ 2147483647 h 2260"/>
              <a:gd name="T72" fmla="*/ 2147483647 w 4939"/>
              <a:gd name="T73" fmla="*/ 2147483647 h 2260"/>
              <a:gd name="T74" fmla="*/ 2147483647 w 4939"/>
              <a:gd name="T75" fmla="*/ 2147483647 h 2260"/>
              <a:gd name="T76" fmla="*/ 2147483647 w 4939"/>
              <a:gd name="T77" fmla="*/ 2147483647 h 2260"/>
              <a:gd name="T78" fmla="*/ 2147483647 w 4939"/>
              <a:gd name="T79" fmla="*/ 2147483647 h 2260"/>
              <a:gd name="T80" fmla="*/ 2147483647 w 4939"/>
              <a:gd name="T81" fmla="*/ 2147483647 h 2260"/>
              <a:gd name="T82" fmla="*/ 2147483647 w 4939"/>
              <a:gd name="T83" fmla="*/ 2147483647 h 2260"/>
              <a:gd name="T84" fmla="*/ 2147483647 w 4939"/>
              <a:gd name="T85" fmla="*/ 2147483647 h 2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39"/>
              <a:gd name="T130" fmla="*/ 0 h 2260"/>
              <a:gd name="T131" fmla="*/ 4939 w 4939"/>
              <a:gd name="T132" fmla="*/ 2260 h 2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39" h="2260">
                <a:moveTo>
                  <a:pt x="1441" y="2260"/>
                </a:moveTo>
                <a:lnTo>
                  <a:pt x="1351" y="2237"/>
                </a:lnTo>
                <a:lnTo>
                  <a:pt x="1264" y="2213"/>
                </a:lnTo>
                <a:lnTo>
                  <a:pt x="1181" y="2186"/>
                </a:lnTo>
                <a:lnTo>
                  <a:pt x="1100" y="2160"/>
                </a:lnTo>
                <a:lnTo>
                  <a:pt x="1020" y="2133"/>
                </a:lnTo>
                <a:lnTo>
                  <a:pt x="946" y="2105"/>
                </a:lnTo>
                <a:lnTo>
                  <a:pt x="874" y="2075"/>
                </a:lnTo>
                <a:lnTo>
                  <a:pt x="803" y="2045"/>
                </a:lnTo>
                <a:lnTo>
                  <a:pt x="736" y="2015"/>
                </a:lnTo>
                <a:lnTo>
                  <a:pt x="673" y="1983"/>
                </a:lnTo>
                <a:lnTo>
                  <a:pt x="612" y="1951"/>
                </a:lnTo>
                <a:lnTo>
                  <a:pt x="554" y="1917"/>
                </a:lnTo>
                <a:lnTo>
                  <a:pt x="499" y="1884"/>
                </a:lnTo>
                <a:lnTo>
                  <a:pt x="446" y="1850"/>
                </a:lnTo>
                <a:lnTo>
                  <a:pt x="397" y="1815"/>
                </a:lnTo>
                <a:lnTo>
                  <a:pt x="351" y="1780"/>
                </a:lnTo>
                <a:lnTo>
                  <a:pt x="307" y="1744"/>
                </a:lnTo>
                <a:lnTo>
                  <a:pt x="266" y="1709"/>
                </a:lnTo>
                <a:lnTo>
                  <a:pt x="229" y="1672"/>
                </a:lnTo>
                <a:lnTo>
                  <a:pt x="194" y="1635"/>
                </a:lnTo>
                <a:lnTo>
                  <a:pt x="162" y="1596"/>
                </a:lnTo>
                <a:lnTo>
                  <a:pt x="134" y="1559"/>
                </a:lnTo>
                <a:lnTo>
                  <a:pt x="107" y="1520"/>
                </a:lnTo>
                <a:lnTo>
                  <a:pt x="84" y="1481"/>
                </a:lnTo>
                <a:lnTo>
                  <a:pt x="63" y="1442"/>
                </a:lnTo>
                <a:lnTo>
                  <a:pt x="46" y="1401"/>
                </a:lnTo>
                <a:lnTo>
                  <a:pt x="31" y="1363"/>
                </a:lnTo>
                <a:lnTo>
                  <a:pt x="19" y="1322"/>
                </a:lnTo>
                <a:lnTo>
                  <a:pt x="10" y="1283"/>
                </a:lnTo>
                <a:lnTo>
                  <a:pt x="3" y="1242"/>
                </a:lnTo>
                <a:lnTo>
                  <a:pt x="0" y="1202"/>
                </a:lnTo>
                <a:lnTo>
                  <a:pt x="0" y="1161"/>
                </a:lnTo>
                <a:lnTo>
                  <a:pt x="1" y="1120"/>
                </a:lnTo>
                <a:lnTo>
                  <a:pt x="7" y="1082"/>
                </a:lnTo>
                <a:lnTo>
                  <a:pt x="16" y="1041"/>
                </a:lnTo>
                <a:lnTo>
                  <a:pt x="26" y="1000"/>
                </a:lnTo>
                <a:lnTo>
                  <a:pt x="40" y="960"/>
                </a:lnTo>
                <a:lnTo>
                  <a:pt x="56" y="919"/>
                </a:lnTo>
                <a:lnTo>
                  <a:pt x="76" y="878"/>
                </a:lnTo>
                <a:lnTo>
                  <a:pt x="99" y="839"/>
                </a:lnTo>
                <a:lnTo>
                  <a:pt x="123" y="799"/>
                </a:lnTo>
                <a:lnTo>
                  <a:pt x="152" y="760"/>
                </a:lnTo>
                <a:lnTo>
                  <a:pt x="182" y="719"/>
                </a:lnTo>
                <a:lnTo>
                  <a:pt x="215" y="680"/>
                </a:lnTo>
                <a:lnTo>
                  <a:pt x="252" y="641"/>
                </a:lnTo>
                <a:lnTo>
                  <a:pt x="291" y="603"/>
                </a:lnTo>
                <a:lnTo>
                  <a:pt x="333" y="566"/>
                </a:lnTo>
                <a:lnTo>
                  <a:pt x="378" y="527"/>
                </a:lnTo>
                <a:lnTo>
                  <a:pt x="425" y="490"/>
                </a:lnTo>
                <a:lnTo>
                  <a:pt x="476" y="452"/>
                </a:lnTo>
                <a:lnTo>
                  <a:pt x="529" y="417"/>
                </a:lnTo>
                <a:lnTo>
                  <a:pt x="586" y="380"/>
                </a:lnTo>
                <a:lnTo>
                  <a:pt x="644" y="345"/>
                </a:lnTo>
                <a:lnTo>
                  <a:pt x="706" y="311"/>
                </a:lnTo>
                <a:lnTo>
                  <a:pt x="770" y="276"/>
                </a:lnTo>
                <a:lnTo>
                  <a:pt x="839" y="242"/>
                </a:lnTo>
                <a:lnTo>
                  <a:pt x="907" y="210"/>
                </a:lnTo>
                <a:lnTo>
                  <a:pt x="980" y="177"/>
                </a:lnTo>
                <a:lnTo>
                  <a:pt x="1056" y="147"/>
                </a:lnTo>
                <a:lnTo>
                  <a:pt x="1135" y="115"/>
                </a:lnTo>
                <a:lnTo>
                  <a:pt x="1216" y="85"/>
                </a:lnTo>
                <a:lnTo>
                  <a:pt x="1299" y="57"/>
                </a:lnTo>
                <a:lnTo>
                  <a:pt x="1388" y="28"/>
                </a:lnTo>
                <a:lnTo>
                  <a:pt x="1476" y="0"/>
                </a:lnTo>
                <a:lnTo>
                  <a:pt x="3463" y="0"/>
                </a:lnTo>
                <a:lnTo>
                  <a:pt x="3551" y="28"/>
                </a:lnTo>
                <a:lnTo>
                  <a:pt x="3640" y="57"/>
                </a:lnTo>
                <a:lnTo>
                  <a:pt x="3723" y="85"/>
                </a:lnTo>
                <a:lnTo>
                  <a:pt x="3804" y="115"/>
                </a:lnTo>
                <a:lnTo>
                  <a:pt x="3883" y="147"/>
                </a:lnTo>
                <a:lnTo>
                  <a:pt x="3957" y="177"/>
                </a:lnTo>
                <a:lnTo>
                  <a:pt x="4032" y="210"/>
                </a:lnTo>
                <a:lnTo>
                  <a:pt x="4100" y="242"/>
                </a:lnTo>
                <a:lnTo>
                  <a:pt x="4169" y="276"/>
                </a:lnTo>
                <a:lnTo>
                  <a:pt x="4233" y="311"/>
                </a:lnTo>
                <a:lnTo>
                  <a:pt x="4295" y="345"/>
                </a:lnTo>
                <a:lnTo>
                  <a:pt x="4353" y="380"/>
                </a:lnTo>
                <a:lnTo>
                  <a:pt x="4410" y="417"/>
                </a:lnTo>
                <a:lnTo>
                  <a:pt x="4463" y="452"/>
                </a:lnTo>
                <a:lnTo>
                  <a:pt x="4514" y="490"/>
                </a:lnTo>
                <a:lnTo>
                  <a:pt x="4561" y="527"/>
                </a:lnTo>
                <a:lnTo>
                  <a:pt x="4606" y="566"/>
                </a:lnTo>
                <a:lnTo>
                  <a:pt x="4648" y="603"/>
                </a:lnTo>
                <a:lnTo>
                  <a:pt x="4687" y="641"/>
                </a:lnTo>
                <a:lnTo>
                  <a:pt x="4724" y="680"/>
                </a:lnTo>
                <a:lnTo>
                  <a:pt x="4757" y="719"/>
                </a:lnTo>
                <a:lnTo>
                  <a:pt x="4787" y="760"/>
                </a:lnTo>
                <a:lnTo>
                  <a:pt x="4816" y="799"/>
                </a:lnTo>
                <a:lnTo>
                  <a:pt x="4840" y="839"/>
                </a:lnTo>
                <a:lnTo>
                  <a:pt x="4863" y="878"/>
                </a:lnTo>
                <a:lnTo>
                  <a:pt x="4883" y="919"/>
                </a:lnTo>
                <a:lnTo>
                  <a:pt x="4899" y="960"/>
                </a:lnTo>
                <a:lnTo>
                  <a:pt x="4913" y="1000"/>
                </a:lnTo>
                <a:lnTo>
                  <a:pt x="4923" y="1041"/>
                </a:lnTo>
                <a:lnTo>
                  <a:pt x="4932" y="1082"/>
                </a:lnTo>
                <a:lnTo>
                  <a:pt x="4938" y="1120"/>
                </a:lnTo>
                <a:lnTo>
                  <a:pt x="4939" y="1161"/>
                </a:lnTo>
                <a:lnTo>
                  <a:pt x="4939" y="1202"/>
                </a:lnTo>
                <a:lnTo>
                  <a:pt x="4936" y="1242"/>
                </a:lnTo>
                <a:lnTo>
                  <a:pt x="4929" y="1283"/>
                </a:lnTo>
                <a:lnTo>
                  <a:pt x="4920" y="1322"/>
                </a:lnTo>
                <a:lnTo>
                  <a:pt x="4908" y="1363"/>
                </a:lnTo>
                <a:lnTo>
                  <a:pt x="4893" y="1401"/>
                </a:lnTo>
                <a:lnTo>
                  <a:pt x="4876" y="1442"/>
                </a:lnTo>
                <a:lnTo>
                  <a:pt x="4855" y="1481"/>
                </a:lnTo>
                <a:lnTo>
                  <a:pt x="4832" y="1520"/>
                </a:lnTo>
                <a:lnTo>
                  <a:pt x="4805" y="1559"/>
                </a:lnTo>
                <a:lnTo>
                  <a:pt x="4777" y="1596"/>
                </a:lnTo>
                <a:lnTo>
                  <a:pt x="4745" y="1635"/>
                </a:lnTo>
                <a:lnTo>
                  <a:pt x="4710" y="1672"/>
                </a:lnTo>
                <a:lnTo>
                  <a:pt x="4671" y="1709"/>
                </a:lnTo>
                <a:lnTo>
                  <a:pt x="4630" y="1744"/>
                </a:lnTo>
                <a:lnTo>
                  <a:pt x="4588" y="1780"/>
                </a:lnTo>
                <a:lnTo>
                  <a:pt x="4540" y="1815"/>
                </a:lnTo>
                <a:lnTo>
                  <a:pt x="4493" y="1850"/>
                </a:lnTo>
                <a:lnTo>
                  <a:pt x="4440" y="1884"/>
                </a:lnTo>
                <a:lnTo>
                  <a:pt x="4385" y="1917"/>
                </a:lnTo>
                <a:lnTo>
                  <a:pt x="4327" y="1951"/>
                </a:lnTo>
                <a:lnTo>
                  <a:pt x="4265" y="1983"/>
                </a:lnTo>
                <a:lnTo>
                  <a:pt x="4201" y="2015"/>
                </a:lnTo>
                <a:lnTo>
                  <a:pt x="4136" y="2045"/>
                </a:lnTo>
                <a:lnTo>
                  <a:pt x="4065" y="2075"/>
                </a:lnTo>
                <a:lnTo>
                  <a:pt x="3993" y="2105"/>
                </a:lnTo>
                <a:lnTo>
                  <a:pt x="3917" y="2133"/>
                </a:lnTo>
                <a:lnTo>
                  <a:pt x="3839" y="2160"/>
                </a:lnTo>
                <a:lnTo>
                  <a:pt x="3758" y="2186"/>
                </a:lnTo>
                <a:lnTo>
                  <a:pt x="3673" y="2213"/>
                </a:lnTo>
                <a:lnTo>
                  <a:pt x="3587" y="2237"/>
                </a:lnTo>
                <a:lnTo>
                  <a:pt x="3496" y="2260"/>
                </a:lnTo>
                <a:lnTo>
                  <a:pt x="1441" y="226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3" name="Freeform 6"/>
          <p:cNvSpPr>
            <a:spLocks/>
          </p:cNvSpPr>
          <p:nvPr/>
        </p:nvSpPr>
        <p:spPr bwMode="auto">
          <a:xfrm>
            <a:off x="987778" y="1447271"/>
            <a:ext cx="6969478" cy="2989792"/>
          </a:xfrm>
          <a:custGeom>
            <a:avLst/>
            <a:gdLst>
              <a:gd name="T0" fmla="*/ 2147483647 w 4939"/>
              <a:gd name="T1" fmla="*/ 2147483647 h 2260"/>
              <a:gd name="T2" fmla="*/ 2147483647 w 4939"/>
              <a:gd name="T3" fmla="*/ 2147483647 h 2260"/>
              <a:gd name="T4" fmla="*/ 2147483647 w 4939"/>
              <a:gd name="T5" fmla="*/ 2147483647 h 2260"/>
              <a:gd name="T6" fmla="*/ 2147483647 w 4939"/>
              <a:gd name="T7" fmla="*/ 2147483647 h 2260"/>
              <a:gd name="T8" fmla="*/ 2147483647 w 4939"/>
              <a:gd name="T9" fmla="*/ 2147483647 h 2260"/>
              <a:gd name="T10" fmla="*/ 2147483647 w 4939"/>
              <a:gd name="T11" fmla="*/ 2147483647 h 2260"/>
              <a:gd name="T12" fmla="*/ 2147483647 w 4939"/>
              <a:gd name="T13" fmla="*/ 2147483647 h 2260"/>
              <a:gd name="T14" fmla="*/ 2147483647 w 4939"/>
              <a:gd name="T15" fmla="*/ 2147483647 h 2260"/>
              <a:gd name="T16" fmla="*/ 2147483647 w 4939"/>
              <a:gd name="T17" fmla="*/ 2147483647 h 2260"/>
              <a:gd name="T18" fmla="*/ 2147483647 w 4939"/>
              <a:gd name="T19" fmla="*/ 2147483647 h 2260"/>
              <a:gd name="T20" fmla="*/ 0 w 4939"/>
              <a:gd name="T21" fmla="*/ 2147483647 h 2260"/>
              <a:gd name="T22" fmla="*/ 2147483647 w 4939"/>
              <a:gd name="T23" fmla="*/ 2147483647 h 2260"/>
              <a:gd name="T24" fmla="*/ 2147483647 w 4939"/>
              <a:gd name="T25" fmla="*/ 2147483647 h 2260"/>
              <a:gd name="T26" fmla="*/ 2147483647 w 4939"/>
              <a:gd name="T27" fmla="*/ 2147483647 h 2260"/>
              <a:gd name="T28" fmla="*/ 2147483647 w 4939"/>
              <a:gd name="T29" fmla="*/ 2147483647 h 2260"/>
              <a:gd name="T30" fmla="*/ 2147483647 w 4939"/>
              <a:gd name="T31" fmla="*/ 2147483647 h 2260"/>
              <a:gd name="T32" fmla="*/ 2147483647 w 4939"/>
              <a:gd name="T33" fmla="*/ 2147483647 h 2260"/>
              <a:gd name="T34" fmla="*/ 2147483647 w 4939"/>
              <a:gd name="T35" fmla="*/ 2147483647 h 2260"/>
              <a:gd name="T36" fmla="*/ 2147483647 w 4939"/>
              <a:gd name="T37" fmla="*/ 2147483647 h 2260"/>
              <a:gd name="T38" fmla="*/ 2147483647 w 4939"/>
              <a:gd name="T39" fmla="*/ 2147483647 h 2260"/>
              <a:gd name="T40" fmla="*/ 2147483647 w 4939"/>
              <a:gd name="T41" fmla="*/ 2147483647 h 2260"/>
              <a:gd name="T42" fmla="*/ 2147483647 w 4939"/>
              <a:gd name="T43" fmla="*/ 0 h 2260"/>
              <a:gd name="T44" fmla="*/ 2147483647 w 4939"/>
              <a:gd name="T45" fmla="*/ 2147483647 h 2260"/>
              <a:gd name="T46" fmla="*/ 2147483647 w 4939"/>
              <a:gd name="T47" fmla="*/ 2147483647 h 2260"/>
              <a:gd name="T48" fmla="*/ 2147483647 w 4939"/>
              <a:gd name="T49" fmla="*/ 2147483647 h 2260"/>
              <a:gd name="T50" fmla="*/ 2147483647 w 4939"/>
              <a:gd name="T51" fmla="*/ 2147483647 h 2260"/>
              <a:gd name="T52" fmla="*/ 2147483647 w 4939"/>
              <a:gd name="T53" fmla="*/ 2147483647 h 2260"/>
              <a:gd name="T54" fmla="*/ 2147483647 w 4939"/>
              <a:gd name="T55" fmla="*/ 2147483647 h 2260"/>
              <a:gd name="T56" fmla="*/ 2147483647 w 4939"/>
              <a:gd name="T57" fmla="*/ 2147483647 h 2260"/>
              <a:gd name="T58" fmla="*/ 2147483647 w 4939"/>
              <a:gd name="T59" fmla="*/ 2147483647 h 2260"/>
              <a:gd name="T60" fmla="*/ 2147483647 w 4939"/>
              <a:gd name="T61" fmla="*/ 2147483647 h 2260"/>
              <a:gd name="T62" fmla="*/ 2147483647 w 4939"/>
              <a:gd name="T63" fmla="*/ 2147483647 h 2260"/>
              <a:gd name="T64" fmla="*/ 2147483647 w 4939"/>
              <a:gd name="T65" fmla="*/ 2147483647 h 2260"/>
              <a:gd name="T66" fmla="*/ 2147483647 w 4939"/>
              <a:gd name="T67" fmla="*/ 2147483647 h 2260"/>
              <a:gd name="T68" fmla="*/ 2147483647 w 4939"/>
              <a:gd name="T69" fmla="*/ 2147483647 h 2260"/>
              <a:gd name="T70" fmla="*/ 2147483647 w 4939"/>
              <a:gd name="T71" fmla="*/ 2147483647 h 2260"/>
              <a:gd name="T72" fmla="*/ 2147483647 w 4939"/>
              <a:gd name="T73" fmla="*/ 2147483647 h 2260"/>
              <a:gd name="T74" fmla="*/ 2147483647 w 4939"/>
              <a:gd name="T75" fmla="*/ 2147483647 h 2260"/>
              <a:gd name="T76" fmla="*/ 2147483647 w 4939"/>
              <a:gd name="T77" fmla="*/ 2147483647 h 2260"/>
              <a:gd name="T78" fmla="*/ 2147483647 w 4939"/>
              <a:gd name="T79" fmla="*/ 2147483647 h 2260"/>
              <a:gd name="T80" fmla="*/ 2147483647 w 4939"/>
              <a:gd name="T81" fmla="*/ 2147483647 h 2260"/>
              <a:gd name="T82" fmla="*/ 2147483647 w 4939"/>
              <a:gd name="T83" fmla="*/ 2147483647 h 2260"/>
              <a:gd name="T84" fmla="*/ 2147483647 w 4939"/>
              <a:gd name="T85" fmla="*/ 2147483647 h 2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39"/>
              <a:gd name="T130" fmla="*/ 0 h 2260"/>
              <a:gd name="T131" fmla="*/ 4939 w 4939"/>
              <a:gd name="T132" fmla="*/ 2260 h 2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39" h="2260">
                <a:moveTo>
                  <a:pt x="1441" y="2260"/>
                </a:moveTo>
                <a:lnTo>
                  <a:pt x="1351" y="2237"/>
                </a:lnTo>
                <a:lnTo>
                  <a:pt x="1264" y="2213"/>
                </a:lnTo>
                <a:lnTo>
                  <a:pt x="1181" y="2186"/>
                </a:lnTo>
                <a:lnTo>
                  <a:pt x="1100" y="2160"/>
                </a:lnTo>
                <a:lnTo>
                  <a:pt x="1020" y="2133"/>
                </a:lnTo>
                <a:lnTo>
                  <a:pt x="946" y="2105"/>
                </a:lnTo>
                <a:lnTo>
                  <a:pt x="874" y="2075"/>
                </a:lnTo>
                <a:lnTo>
                  <a:pt x="803" y="2045"/>
                </a:lnTo>
                <a:lnTo>
                  <a:pt x="736" y="2015"/>
                </a:lnTo>
                <a:lnTo>
                  <a:pt x="673" y="1983"/>
                </a:lnTo>
                <a:lnTo>
                  <a:pt x="612" y="1951"/>
                </a:lnTo>
                <a:lnTo>
                  <a:pt x="554" y="1917"/>
                </a:lnTo>
                <a:lnTo>
                  <a:pt x="499" y="1884"/>
                </a:lnTo>
                <a:lnTo>
                  <a:pt x="446" y="1850"/>
                </a:lnTo>
                <a:lnTo>
                  <a:pt x="397" y="1815"/>
                </a:lnTo>
                <a:lnTo>
                  <a:pt x="351" y="1780"/>
                </a:lnTo>
                <a:lnTo>
                  <a:pt x="307" y="1744"/>
                </a:lnTo>
                <a:lnTo>
                  <a:pt x="266" y="1709"/>
                </a:lnTo>
                <a:lnTo>
                  <a:pt x="229" y="1672"/>
                </a:lnTo>
                <a:lnTo>
                  <a:pt x="194" y="1635"/>
                </a:lnTo>
                <a:lnTo>
                  <a:pt x="162" y="1596"/>
                </a:lnTo>
                <a:lnTo>
                  <a:pt x="134" y="1559"/>
                </a:lnTo>
                <a:lnTo>
                  <a:pt x="107" y="1520"/>
                </a:lnTo>
                <a:lnTo>
                  <a:pt x="84" y="1481"/>
                </a:lnTo>
                <a:lnTo>
                  <a:pt x="63" y="1442"/>
                </a:lnTo>
                <a:lnTo>
                  <a:pt x="46" y="1401"/>
                </a:lnTo>
                <a:lnTo>
                  <a:pt x="31" y="1363"/>
                </a:lnTo>
                <a:lnTo>
                  <a:pt x="19" y="1322"/>
                </a:lnTo>
                <a:lnTo>
                  <a:pt x="10" y="1283"/>
                </a:lnTo>
                <a:lnTo>
                  <a:pt x="3" y="1242"/>
                </a:lnTo>
                <a:lnTo>
                  <a:pt x="0" y="1202"/>
                </a:lnTo>
                <a:lnTo>
                  <a:pt x="0" y="1161"/>
                </a:lnTo>
                <a:lnTo>
                  <a:pt x="1" y="1120"/>
                </a:lnTo>
                <a:lnTo>
                  <a:pt x="7" y="1082"/>
                </a:lnTo>
                <a:lnTo>
                  <a:pt x="16" y="1041"/>
                </a:lnTo>
                <a:lnTo>
                  <a:pt x="26" y="1000"/>
                </a:lnTo>
                <a:lnTo>
                  <a:pt x="40" y="960"/>
                </a:lnTo>
                <a:lnTo>
                  <a:pt x="56" y="919"/>
                </a:lnTo>
                <a:lnTo>
                  <a:pt x="76" y="878"/>
                </a:lnTo>
                <a:lnTo>
                  <a:pt x="99" y="839"/>
                </a:lnTo>
                <a:lnTo>
                  <a:pt x="123" y="799"/>
                </a:lnTo>
                <a:lnTo>
                  <a:pt x="152" y="760"/>
                </a:lnTo>
                <a:lnTo>
                  <a:pt x="182" y="719"/>
                </a:lnTo>
                <a:lnTo>
                  <a:pt x="215" y="680"/>
                </a:lnTo>
                <a:lnTo>
                  <a:pt x="252" y="641"/>
                </a:lnTo>
                <a:lnTo>
                  <a:pt x="291" y="603"/>
                </a:lnTo>
                <a:lnTo>
                  <a:pt x="333" y="566"/>
                </a:lnTo>
                <a:lnTo>
                  <a:pt x="378" y="527"/>
                </a:lnTo>
                <a:lnTo>
                  <a:pt x="425" y="490"/>
                </a:lnTo>
                <a:lnTo>
                  <a:pt x="476" y="452"/>
                </a:lnTo>
                <a:lnTo>
                  <a:pt x="529" y="417"/>
                </a:lnTo>
                <a:lnTo>
                  <a:pt x="586" y="380"/>
                </a:lnTo>
                <a:lnTo>
                  <a:pt x="644" y="345"/>
                </a:lnTo>
                <a:lnTo>
                  <a:pt x="706" y="311"/>
                </a:lnTo>
                <a:lnTo>
                  <a:pt x="770" y="276"/>
                </a:lnTo>
                <a:lnTo>
                  <a:pt x="839" y="242"/>
                </a:lnTo>
                <a:lnTo>
                  <a:pt x="907" y="210"/>
                </a:lnTo>
                <a:lnTo>
                  <a:pt x="980" y="177"/>
                </a:lnTo>
                <a:lnTo>
                  <a:pt x="1056" y="147"/>
                </a:lnTo>
                <a:lnTo>
                  <a:pt x="1135" y="115"/>
                </a:lnTo>
                <a:lnTo>
                  <a:pt x="1216" y="85"/>
                </a:lnTo>
                <a:lnTo>
                  <a:pt x="1299" y="57"/>
                </a:lnTo>
                <a:lnTo>
                  <a:pt x="1388" y="28"/>
                </a:lnTo>
                <a:lnTo>
                  <a:pt x="1476" y="0"/>
                </a:lnTo>
                <a:lnTo>
                  <a:pt x="3463" y="0"/>
                </a:lnTo>
                <a:lnTo>
                  <a:pt x="3551" y="28"/>
                </a:lnTo>
                <a:lnTo>
                  <a:pt x="3640" y="57"/>
                </a:lnTo>
                <a:lnTo>
                  <a:pt x="3723" y="85"/>
                </a:lnTo>
                <a:lnTo>
                  <a:pt x="3804" y="115"/>
                </a:lnTo>
                <a:lnTo>
                  <a:pt x="3883" y="147"/>
                </a:lnTo>
                <a:lnTo>
                  <a:pt x="3957" y="177"/>
                </a:lnTo>
                <a:lnTo>
                  <a:pt x="4032" y="210"/>
                </a:lnTo>
                <a:lnTo>
                  <a:pt x="4100" y="242"/>
                </a:lnTo>
                <a:lnTo>
                  <a:pt x="4169" y="276"/>
                </a:lnTo>
                <a:lnTo>
                  <a:pt x="4233" y="311"/>
                </a:lnTo>
                <a:lnTo>
                  <a:pt x="4295" y="345"/>
                </a:lnTo>
                <a:lnTo>
                  <a:pt x="4353" y="380"/>
                </a:lnTo>
                <a:lnTo>
                  <a:pt x="4410" y="417"/>
                </a:lnTo>
                <a:lnTo>
                  <a:pt x="4463" y="452"/>
                </a:lnTo>
                <a:lnTo>
                  <a:pt x="4514" y="490"/>
                </a:lnTo>
                <a:lnTo>
                  <a:pt x="4561" y="527"/>
                </a:lnTo>
                <a:lnTo>
                  <a:pt x="4606" y="566"/>
                </a:lnTo>
                <a:lnTo>
                  <a:pt x="4648" y="603"/>
                </a:lnTo>
                <a:lnTo>
                  <a:pt x="4687" y="641"/>
                </a:lnTo>
                <a:lnTo>
                  <a:pt x="4724" y="680"/>
                </a:lnTo>
                <a:lnTo>
                  <a:pt x="4757" y="719"/>
                </a:lnTo>
                <a:lnTo>
                  <a:pt x="4787" y="760"/>
                </a:lnTo>
                <a:lnTo>
                  <a:pt x="4816" y="799"/>
                </a:lnTo>
                <a:lnTo>
                  <a:pt x="4840" y="839"/>
                </a:lnTo>
                <a:lnTo>
                  <a:pt x="4863" y="878"/>
                </a:lnTo>
                <a:lnTo>
                  <a:pt x="4883" y="919"/>
                </a:lnTo>
                <a:lnTo>
                  <a:pt x="4899" y="960"/>
                </a:lnTo>
                <a:lnTo>
                  <a:pt x="4913" y="1000"/>
                </a:lnTo>
                <a:lnTo>
                  <a:pt x="4923" y="1041"/>
                </a:lnTo>
                <a:lnTo>
                  <a:pt x="4932" y="1082"/>
                </a:lnTo>
                <a:lnTo>
                  <a:pt x="4938" y="1120"/>
                </a:lnTo>
                <a:lnTo>
                  <a:pt x="4939" y="1161"/>
                </a:lnTo>
                <a:lnTo>
                  <a:pt x="4939" y="1202"/>
                </a:lnTo>
                <a:lnTo>
                  <a:pt x="4936" y="1242"/>
                </a:lnTo>
                <a:lnTo>
                  <a:pt x="4929" y="1283"/>
                </a:lnTo>
                <a:lnTo>
                  <a:pt x="4920" y="1322"/>
                </a:lnTo>
                <a:lnTo>
                  <a:pt x="4908" y="1363"/>
                </a:lnTo>
                <a:lnTo>
                  <a:pt x="4893" y="1401"/>
                </a:lnTo>
                <a:lnTo>
                  <a:pt x="4876" y="1442"/>
                </a:lnTo>
                <a:lnTo>
                  <a:pt x="4855" y="1481"/>
                </a:lnTo>
                <a:lnTo>
                  <a:pt x="4832" y="1520"/>
                </a:lnTo>
                <a:lnTo>
                  <a:pt x="4805" y="1559"/>
                </a:lnTo>
                <a:lnTo>
                  <a:pt x="4777" y="1596"/>
                </a:lnTo>
                <a:lnTo>
                  <a:pt x="4745" y="1635"/>
                </a:lnTo>
                <a:lnTo>
                  <a:pt x="4710" y="1672"/>
                </a:lnTo>
                <a:lnTo>
                  <a:pt x="4671" y="1709"/>
                </a:lnTo>
                <a:lnTo>
                  <a:pt x="4630" y="1744"/>
                </a:lnTo>
                <a:lnTo>
                  <a:pt x="4588" y="1780"/>
                </a:lnTo>
                <a:lnTo>
                  <a:pt x="4540" y="1815"/>
                </a:lnTo>
                <a:lnTo>
                  <a:pt x="4493" y="1850"/>
                </a:lnTo>
                <a:lnTo>
                  <a:pt x="4440" y="1884"/>
                </a:lnTo>
                <a:lnTo>
                  <a:pt x="4385" y="1917"/>
                </a:lnTo>
                <a:lnTo>
                  <a:pt x="4327" y="1951"/>
                </a:lnTo>
                <a:lnTo>
                  <a:pt x="4265" y="1983"/>
                </a:lnTo>
                <a:lnTo>
                  <a:pt x="4201" y="2015"/>
                </a:lnTo>
                <a:lnTo>
                  <a:pt x="4136" y="2045"/>
                </a:lnTo>
                <a:lnTo>
                  <a:pt x="4065" y="2075"/>
                </a:lnTo>
                <a:lnTo>
                  <a:pt x="3993" y="2105"/>
                </a:lnTo>
                <a:lnTo>
                  <a:pt x="3917" y="2133"/>
                </a:lnTo>
                <a:lnTo>
                  <a:pt x="3839" y="2160"/>
                </a:lnTo>
                <a:lnTo>
                  <a:pt x="3758" y="2186"/>
                </a:lnTo>
                <a:lnTo>
                  <a:pt x="3673" y="2213"/>
                </a:lnTo>
                <a:lnTo>
                  <a:pt x="3587" y="2237"/>
                </a:lnTo>
                <a:lnTo>
                  <a:pt x="3496" y="2260"/>
                </a:lnTo>
                <a:lnTo>
                  <a:pt x="1441" y="2260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4" name="Freeform 7"/>
          <p:cNvSpPr>
            <a:spLocks noEditPoints="1"/>
          </p:cNvSpPr>
          <p:nvPr/>
        </p:nvSpPr>
        <p:spPr bwMode="auto">
          <a:xfrm>
            <a:off x="2532945" y="1559720"/>
            <a:ext cx="4913489" cy="2879989"/>
          </a:xfrm>
          <a:custGeom>
            <a:avLst/>
            <a:gdLst>
              <a:gd name="T0" fmla="*/ 2147483647 w 3482"/>
              <a:gd name="T1" fmla="*/ 2147483647 h 2177"/>
              <a:gd name="T2" fmla="*/ 2147483647 w 3482"/>
              <a:gd name="T3" fmla="*/ 2147483647 h 2177"/>
              <a:gd name="T4" fmla="*/ 2147483647 w 3482"/>
              <a:gd name="T5" fmla="*/ 2147483647 h 2177"/>
              <a:gd name="T6" fmla="*/ 2147483647 w 3482"/>
              <a:gd name="T7" fmla="*/ 2147483647 h 2177"/>
              <a:gd name="T8" fmla="*/ 2147483647 w 3482"/>
              <a:gd name="T9" fmla="*/ 2147483647 h 2177"/>
              <a:gd name="T10" fmla="*/ 2147483647 w 3482"/>
              <a:gd name="T11" fmla="*/ 2147483647 h 2177"/>
              <a:gd name="T12" fmla="*/ 2147483647 w 3482"/>
              <a:gd name="T13" fmla="*/ 2147483647 h 2177"/>
              <a:gd name="T14" fmla="*/ 2147483647 w 3482"/>
              <a:gd name="T15" fmla="*/ 2147483647 h 2177"/>
              <a:gd name="T16" fmla="*/ 2147483647 w 3482"/>
              <a:gd name="T17" fmla="*/ 2147483647 h 2177"/>
              <a:gd name="T18" fmla="*/ 2147483647 w 3482"/>
              <a:gd name="T19" fmla="*/ 2147483647 h 2177"/>
              <a:gd name="T20" fmla="*/ 2147483647 w 3482"/>
              <a:gd name="T21" fmla="*/ 2147483647 h 2177"/>
              <a:gd name="T22" fmla="*/ 2147483647 w 3482"/>
              <a:gd name="T23" fmla="*/ 2147483647 h 2177"/>
              <a:gd name="T24" fmla="*/ 2147483647 w 3482"/>
              <a:gd name="T25" fmla="*/ 2147483647 h 2177"/>
              <a:gd name="T26" fmla="*/ 2147483647 w 3482"/>
              <a:gd name="T27" fmla="*/ 2147483647 h 2177"/>
              <a:gd name="T28" fmla="*/ 2147483647 w 3482"/>
              <a:gd name="T29" fmla="*/ 2147483647 h 2177"/>
              <a:gd name="T30" fmla="*/ 2147483647 w 3482"/>
              <a:gd name="T31" fmla="*/ 2147483647 h 2177"/>
              <a:gd name="T32" fmla="*/ 2147483647 w 3482"/>
              <a:gd name="T33" fmla="*/ 2147483647 h 2177"/>
              <a:gd name="T34" fmla="*/ 2147483647 w 3482"/>
              <a:gd name="T35" fmla="*/ 2147483647 h 2177"/>
              <a:gd name="T36" fmla="*/ 2147483647 w 3482"/>
              <a:gd name="T37" fmla="*/ 2147483647 h 2177"/>
              <a:gd name="T38" fmla="*/ 2147483647 w 3482"/>
              <a:gd name="T39" fmla="*/ 2147483647 h 2177"/>
              <a:gd name="T40" fmla="*/ 2147483647 w 3482"/>
              <a:gd name="T41" fmla="*/ 2147483647 h 2177"/>
              <a:gd name="T42" fmla="*/ 2147483647 w 3482"/>
              <a:gd name="T43" fmla="*/ 2147483647 h 2177"/>
              <a:gd name="T44" fmla="*/ 2147483647 w 3482"/>
              <a:gd name="T45" fmla="*/ 2147483647 h 2177"/>
              <a:gd name="T46" fmla="*/ 2147483647 w 3482"/>
              <a:gd name="T47" fmla="*/ 2147483647 h 2177"/>
              <a:gd name="T48" fmla="*/ 2147483647 w 3482"/>
              <a:gd name="T49" fmla="*/ 2147483647 h 2177"/>
              <a:gd name="T50" fmla="*/ 2147483647 w 3482"/>
              <a:gd name="T51" fmla="*/ 2147483647 h 2177"/>
              <a:gd name="T52" fmla="*/ 2147483647 w 3482"/>
              <a:gd name="T53" fmla="*/ 2147483647 h 2177"/>
              <a:gd name="T54" fmla="*/ 2147483647 w 3482"/>
              <a:gd name="T55" fmla="*/ 2147483647 h 2177"/>
              <a:gd name="T56" fmla="*/ 2147483647 w 3482"/>
              <a:gd name="T57" fmla="*/ 2147483647 h 2177"/>
              <a:gd name="T58" fmla="*/ 2147483647 w 3482"/>
              <a:gd name="T59" fmla="*/ 2147483647 h 2177"/>
              <a:gd name="T60" fmla="*/ 2147483647 w 3482"/>
              <a:gd name="T61" fmla="*/ 2147483647 h 2177"/>
              <a:gd name="T62" fmla="*/ 2147483647 w 3482"/>
              <a:gd name="T63" fmla="*/ 2147483647 h 2177"/>
              <a:gd name="T64" fmla="*/ 2147483647 w 3482"/>
              <a:gd name="T65" fmla="*/ 2147483647 h 2177"/>
              <a:gd name="T66" fmla="*/ 2147483647 w 3482"/>
              <a:gd name="T67" fmla="*/ 2147483647 h 2177"/>
              <a:gd name="T68" fmla="*/ 2147483647 w 3482"/>
              <a:gd name="T69" fmla="*/ 2147483647 h 2177"/>
              <a:gd name="T70" fmla="*/ 2147483647 w 3482"/>
              <a:gd name="T71" fmla="*/ 2147483647 h 2177"/>
              <a:gd name="T72" fmla="*/ 2147483647 w 3482"/>
              <a:gd name="T73" fmla="*/ 2147483647 h 2177"/>
              <a:gd name="T74" fmla="*/ 2147483647 w 3482"/>
              <a:gd name="T75" fmla="*/ 2147483647 h 2177"/>
              <a:gd name="T76" fmla="*/ 2147483647 w 3482"/>
              <a:gd name="T77" fmla="*/ 2147483647 h 2177"/>
              <a:gd name="T78" fmla="*/ 2147483647 w 3482"/>
              <a:gd name="T79" fmla="*/ 2147483647 h 2177"/>
              <a:gd name="T80" fmla="*/ 2147483647 w 3482"/>
              <a:gd name="T81" fmla="*/ 2147483647 h 2177"/>
              <a:gd name="T82" fmla="*/ 2147483647 w 3482"/>
              <a:gd name="T83" fmla="*/ 2147483647 h 2177"/>
              <a:gd name="T84" fmla="*/ 2147483647 w 3482"/>
              <a:gd name="T85" fmla="*/ 2147483647 h 2177"/>
              <a:gd name="T86" fmla="*/ 2147483647 w 3482"/>
              <a:gd name="T87" fmla="*/ 2147483647 h 2177"/>
              <a:gd name="T88" fmla="*/ 2147483647 w 3482"/>
              <a:gd name="T89" fmla="*/ 2147483647 h 2177"/>
              <a:gd name="T90" fmla="*/ 2147483647 w 3482"/>
              <a:gd name="T91" fmla="*/ 2147483647 h 2177"/>
              <a:gd name="T92" fmla="*/ 2147483647 w 3482"/>
              <a:gd name="T93" fmla="*/ 2147483647 h 2177"/>
              <a:gd name="T94" fmla="*/ 2147483647 w 3482"/>
              <a:gd name="T95" fmla="*/ 2147483647 h 2177"/>
              <a:gd name="T96" fmla="*/ 2147483647 w 3482"/>
              <a:gd name="T97" fmla="*/ 2147483647 h 2177"/>
              <a:gd name="T98" fmla="*/ 2147483647 w 3482"/>
              <a:gd name="T99" fmla="*/ 2147483647 h 2177"/>
              <a:gd name="T100" fmla="*/ 2147483647 w 3482"/>
              <a:gd name="T101" fmla="*/ 2147483647 h 2177"/>
              <a:gd name="T102" fmla="*/ 2147483647 w 3482"/>
              <a:gd name="T103" fmla="*/ 2147483647 h 2177"/>
              <a:gd name="T104" fmla="*/ 2147483647 w 3482"/>
              <a:gd name="T105" fmla="*/ 2147483647 h 2177"/>
              <a:gd name="T106" fmla="*/ 2147483647 w 3482"/>
              <a:gd name="T107" fmla="*/ 2147483647 h 2177"/>
              <a:gd name="T108" fmla="*/ 2147483647 w 3482"/>
              <a:gd name="T109" fmla="*/ 2147483647 h 2177"/>
              <a:gd name="T110" fmla="*/ 2147483647 w 3482"/>
              <a:gd name="T111" fmla="*/ 2147483647 h 2177"/>
              <a:gd name="T112" fmla="*/ 2147483647 w 3482"/>
              <a:gd name="T113" fmla="*/ 2147483647 h 2177"/>
              <a:gd name="T114" fmla="*/ 2147483647 w 3482"/>
              <a:gd name="T115" fmla="*/ 2147483647 h 2177"/>
              <a:gd name="T116" fmla="*/ 2147483647 w 3482"/>
              <a:gd name="T117" fmla="*/ 2147483647 h 2177"/>
              <a:gd name="T118" fmla="*/ 2147483647 w 3482"/>
              <a:gd name="T119" fmla="*/ 2147483647 h 2177"/>
              <a:gd name="T120" fmla="*/ 2147483647 w 3482"/>
              <a:gd name="T121" fmla="*/ 2147483647 h 2177"/>
              <a:gd name="T122" fmla="*/ 2147483647 w 3482"/>
              <a:gd name="T123" fmla="*/ 2147483647 h 2177"/>
              <a:gd name="T124" fmla="*/ 2147483647 w 3482"/>
              <a:gd name="T125" fmla="*/ 2147483647 h 217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82"/>
              <a:gd name="T190" fmla="*/ 0 h 2177"/>
              <a:gd name="T191" fmla="*/ 3482 w 3482"/>
              <a:gd name="T192" fmla="*/ 2177 h 217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82" h="2177">
                <a:moveTo>
                  <a:pt x="2645" y="2108"/>
                </a:moveTo>
                <a:lnTo>
                  <a:pt x="2635" y="2106"/>
                </a:lnTo>
                <a:lnTo>
                  <a:pt x="2628" y="2105"/>
                </a:lnTo>
                <a:lnTo>
                  <a:pt x="2622" y="2105"/>
                </a:lnTo>
                <a:lnTo>
                  <a:pt x="2619" y="2106"/>
                </a:lnTo>
                <a:lnTo>
                  <a:pt x="2617" y="2108"/>
                </a:lnTo>
                <a:lnTo>
                  <a:pt x="2612" y="2110"/>
                </a:lnTo>
                <a:lnTo>
                  <a:pt x="2605" y="2112"/>
                </a:lnTo>
                <a:lnTo>
                  <a:pt x="2594" y="2112"/>
                </a:lnTo>
                <a:lnTo>
                  <a:pt x="2590" y="2108"/>
                </a:lnTo>
                <a:lnTo>
                  <a:pt x="2587" y="2101"/>
                </a:lnTo>
                <a:lnTo>
                  <a:pt x="2582" y="2096"/>
                </a:lnTo>
                <a:lnTo>
                  <a:pt x="2578" y="2089"/>
                </a:lnTo>
                <a:lnTo>
                  <a:pt x="2575" y="2082"/>
                </a:lnTo>
                <a:lnTo>
                  <a:pt x="2571" y="2075"/>
                </a:lnTo>
                <a:lnTo>
                  <a:pt x="2569" y="2069"/>
                </a:lnTo>
                <a:lnTo>
                  <a:pt x="2567" y="2066"/>
                </a:lnTo>
                <a:lnTo>
                  <a:pt x="2578" y="2062"/>
                </a:lnTo>
                <a:lnTo>
                  <a:pt x="2587" y="2057"/>
                </a:lnTo>
                <a:lnTo>
                  <a:pt x="2598" y="2052"/>
                </a:lnTo>
                <a:lnTo>
                  <a:pt x="2608" y="2044"/>
                </a:lnTo>
                <a:lnTo>
                  <a:pt x="2617" y="2037"/>
                </a:lnTo>
                <a:lnTo>
                  <a:pt x="2628" y="2029"/>
                </a:lnTo>
                <a:lnTo>
                  <a:pt x="2636" y="2020"/>
                </a:lnTo>
                <a:lnTo>
                  <a:pt x="2647" y="2011"/>
                </a:lnTo>
                <a:lnTo>
                  <a:pt x="2652" y="2011"/>
                </a:lnTo>
                <a:lnTo>
                  <a:pt x="2658" y="2011"/>
                </a:lnTo>
                <a:lnTo>
                  <a:pt x="2663" y="2013"/>
                </a:lnTo>
                <a:lnTo>
                  <a:pt x="2668" y="2014"/>
                </a:lnTo>
                <a:lnTo>
                  <a:pt x="2672" y="2016"/>
                </a:lnTo>
                <a:lnTo>
                  <a:pt x="2677" y="2018"/>
                </a:lnTo>
                <a:lnTo>
                  <a:pt x="2682" y="2018"/>
                </a:lnTo>
                <a:lnTo>
                  <a:pt x="2689" y="2018"/>
                </a:lnTo>
                <a:lnTo>
                  <a:pt x="2700" y="2009"/>
                </a:lnTo>
                <a:lnTo>
                  <a:pt x="2712" y="2000"/>
                </a:lnTo>
                <a:lnTo>
                  <a:pt x="2725" y="1993"/>
                </a:lnTo>
                <a:lnTo>
                  <a:pt x="2737" y="1986"/>
                </a:lnTo>
                <a:lnTo>
                  <a:pt x="2749" y="1979"/>
                </a:lnTo>
                <a:lnTo>
                  <a:pt x="2764" y="1972"/>
                </a:lnTo>
                <a:lnTo>
                  <a:pt x="2774" y="1963"/>
                </a:lnTo>
                <a:lnTo>
                  <a:pt x="2785" y="1954"/>
                </a:lnTo>
                <a:lnTo>
                  <a:pt x="2788" y="1954"/>
                </a:lnTo>
                <a:lnTo>
                  <a:pt x="2794" y="1956"/>
                </a:lnTo>
                <a:lnTo>
                  <a:pt x="2797" y="1960"/>
                </a:lnTo>
                <a:lnTo>
                  <a:pt x="2802" y="1963"/>
                </a:lnTo>
                <a:lnTo>
                  <a:pt x="2808" y="1967"/>
                </a:lnTo>
                <a:lnTo>
                  <a:pt x="2811" y="1970"/>
                </a:lnTo>
                <a:lnTo>
                  <a:pt x="2817" y="1972"/>
                </a:lnTo>
                <a:lnTo>
                  <a:pt x="2820" y="1972"/>
                </a:lnTo>
                <a:lnTo>
                  <a:pt x="2824" y="1965"/>
                </a:lnTo>
                <a:lnTo>
                  <a:pt x="2825" y="1960"/>
                </a:lnTo>
                <a:lnTo>
                  <a:pt x="2825" y="1954"/>
                </a:lnTo>
                <a:lnTo>
                  <a:pt x="2825" y="1949"/>
                </a:lnTo>
                <a:lnTo>
                  <a:pt x="2824" y="1944"/>
                </a:lnTo>
                <a:lnTo>
                  <a:pt x="2822" y="1938"/>
                </a:lnTo>
                <a:lnTo>
                  <a:pt x="2817" y="1933"/>
                </a:lnTo>
                <a:lnTo>
                  <a:pt x="2811" y="1926"/>
                </a:lnTo>
                <a:lnTo>
                  <a:pt x="2758" y="1926"/>
                </a:lnTo>
                <a:lnTo>
                  <a:pt x="2741" y="1907"/>
                </a:lnTo>
                <a:lnTo>
                  <a:pt x="2739" y="1908"/>
                </a:lnTo>
                <a:lnTo>
                  <a:pt x="2735" y="1908"/>
                </a:lnTo>
                <a:lnTo>
                  <a:pt x="2732" y="1910"/>
                </a:lnTo>
                <a:lnTo>
                  <a:pt x="2728" y="1912"/>
                </a:lnTo>
                <a:lnTo>
                  <a:pt x="2725" y="1914"/>
                </a:lnTo>
                <a:lnTo>
                  <a:pt x="2721" y="1915"/>
                </a:lnTo>
                <a:lnTo>
                  <a:pt x="2719" y="1915"/>
                </a:lnTo>
                <a:lnTo>
                  <a:pt x="2716" y="1917"/>
                </a:lnTo>
                <a:lnTo>
                  <a:pt x="2698" y="1898"/>
                </a:lnTo>
                <a:lnTo>
                  <a:pt x="2686" y="1898"/>
                </a:lnTo>
                <a:lnTo>
                  <a:pt x="2672" y="1898"/>
                </a:lnTo>
                <a:lnTo>
                  <a:pt x="2659" y="1898"/>
                </a:lnTo>
                <a:lnTo>
                  <a:pt x="2647" y="1894"/>
                </a:lnTo>
                <a:lnTo>
                  <a:pt x="2635" y="1891"/>
                </a:lnTo>
                <a:lnTo>
                  <a:pt x="2624" y="1887"/>
                </a:lnTo>
                <a:lnTo>
                  <a:pt x="2613" y="1880"/>
                </a:lnTo>
                <a:lnTo>
                  <a:pt x="2603" y="1870"/>
                </a:lnTo>
                <a:lnTo>
                  <a:pt x="2585" y="1875"/>
                </a:lnTo>
                <a:lnTo>
                  <a:pt x="2566" y="1878"/>
                </a:lnTo>
                <a:lnTo>
                  <a:pt x="2543" y="1880"/>
                </a:lnTo>
                <a:lnTo>
                  <a:pt x="2520" y="1880"/>
                </a:lnTo>
                <a:lnTo>
                  <a:pt x="2497" y="1880"/>
                </a:lnTo>
                <a:lnTo>
                  <a:pt x="2476" y="1880"/>
                </a:lnTo>
                <a:lnTo>
                  <a:pt x="2456" y="1884"/>
                </a:lnTo>
                <a:lnTo>
                  <a:pt x="2439" y="1889"/>
                </a:lnTo>
                <a:lnTo>
                  <a:pt x="2433" y="1889"/>
                </a:lnTo>
                <a:lnTo>
                  <a:pt x="2428" y="1885"/>
                </a:lnTo>
                <a:lnTo>
                  <a:pt x="2421" y="1884"/>
                </a:lnTo>
                <a:lnTo>
                  <a:pt x="2414" y="1880"/>
                </a:lnTo>
                <a:lnTo>
                  <a:pt x="2407" y="1877"/>
                </a:lnTo>
                <a:lnTo>
                  <a:pt x="2400" y="1873"/>
                </a:lnTo>
                <a:lnTo>
                  <a:pt x="2393" y="1871"/>
                </a:lnTo>
                <a:lnTo>
                  <a:pt x="2386" y="1870"/>
                </a:lnTo>
                <a:lnTo>
                  <a:pt x="2368" y="1889"/>
                </a:lnTo>
                <a:lnTo>
                  <a:pt x="2318" y="1889"/>
                </a:lnTo>
                <a:lnTo>
                  <a:pt x="2265" y="1887"/>
                </a:lnTo>
                <a:lnTo>
                  <a:pt x="2213" y="1887"/>
                </a:lnTo>
                <a:lnTo>
                  <a:pt x="2160" y="1887"/>
                </a:lnTo>
                <a:lnTo>
                  <a:pt x="2133" y="1889"/>
                </a:lnTo>
                <a:lnTo>
                  <a:pt x="2107" y="1892"/>
                </a:lnTo>
                <a:lnTo>
                  <a:pt x="2082" y="1896"/>
                </a:lnTo>
                <a:lnTo>
                  <a:pt x="2055" y="1901"/>
                </a:lnTo>
                <a:lnTo>
                  <a:pt x="2031" y="1907"/>
                </a:lnTo>
                <a:lnTo>
                  <a:pt x="2006" y="1915"/>
                </a:lnTo>
                <a:lnTo>
                  <a:pt x="1981" y="1924"/>
                </a:lnTo>
                <a:lnTo>
                  <a:pt x="1958" y="1935"/>
                </a:lnTo>
                <a:lnTo>
                  <a:pt x="1956" y="1926"/>
                </a:lnTo>
                <a:lnTo>
                  <a:pt x="1953" y="1921"/>
                </a:lnTo>
                <a:lnTo>
                  <a:pt x="1951" y="1919"/>
                </a:lnTo>
                <a:lnTo>
                  <a:pt x="1949" y="1917"/>
                </a:lnTo>
                <a:lnTo>
                  <a:pt x="1946" y="1915"/>
                </a:lnTo>
                <a:lnTo>
                  <a:pt x="1942" y="1912"/>
                </a:lnTo>
                <a:lnTo>
                  <a:pt x="1939" y="1907"/>
                </a:lnTo>
                <a:lnTo>
                  <a:pt x="1932" y="1898"/>
                </a:lnTo>
                <a:lnTo>
                  <a:pt x="1921" y="1898"/>
                </a:lnTo>
                <a:lnTo>
                  <a:pt x="1911" y="1898"/>
                </a:lnTo>
                <a:lnTo>
                  <a:pt x="1898" y="1900"/>
                </a:lnTo>
                <a:lnTo>
                  <a:pt x="1886" y="1900"/>
                </a:lnTo>
                <a:lnTo>
                  <a:pt x="1873" y="1901"/>
                </a:lnTo>
                <a:lnTo>
                  <a:pt x="1863" y="1901"/>
                </a:lnTo>
                <a:lnTo>
                  <a:pt x="1854" y="1905"/>
                </a:lnTo>
                <a:lnTo>
                  <a:pt x="1845" y="1907"/>
                </a:lnTo>
                <a:lnTo>
                  <a:pt x="1845" y="1903"/>
                </a:lnTo>
                <a:lnTo>
                  <a:pt x="1843" y="1901"/>
                </a:lnTo>
                <a:lnTo>
                  <a:pt x="1843" y="1898"/>
                </a:lnTo>
                <a:lnTo>
                  <a:pt x="1842" y="1894"/>
                </a:lnTo>
                <a:lnTo>
                  <a:pt x="1840" y="1891"/>
                </a:lnTo>
                <a:lnTo>
                  <a:pt x="1838" y="1887"/>
                </a:lnTo>
                <a:lnTo>
                  <a:pt x="1836" y="1884"/>
                </a:lnTo>
                <a:lnTo>
                  <a:pt x="1836" y="1880"/>
                </a:lnTo>
                <a:lnTo>
                  <a:pt x="1785" y="1880"/>
                </a:lnTo>
                <a:lnTo>
                  <a:pt x="1767" y="1898"/>
                </a:lnTo>
                <a:lnTo>
                  <a:pt x="1741" y="1900"/>
                </a:lnTo>
                <a:lnTo>
                  <a:pt x="1713" y="1900"/>
                </a:lnTo>
                <a:lnTo>
                  <a:pt x="1684" y="1903"/>
                </a:lnTo>
                <a:lnTo>
                  <a:pt x="1654" y="1907"/>
                </a:lnTo>
                <a:lnTo>
                  <a:pt x="1626" y="1912"/>
                </a:lnTo>
                <a:lnTo>
                  <a:pt x="1600" y="1917"/>
                </a:lnTo>
                <a:lnTo>
                  <a:pt x="1573" y="1926"/>
                </a:lnTo>
                <a:lnTo>
                  <a:pt x="1548" y="1935"/>
                </a:lnTo>
                <a:lnTo>
                  <a:pt x="1540" y="1931"/>
                </a:lnTo>
                <a:lnTo>
                  <a:pt x="1527" y="1926"/>
                </a:lnTo>
                <a:lnTo>
                  <a:pt x="1515" y="1924"/>
                </a:lnTo>
                <a:lnTo>
                  <a:pt x="1503" y="1923"/>
                </a:lnTo>
                <a:lnTo>
                  <a:pt x="1476" y="1921"/>
                </a:lnTo>
                <a:lnTo>
                  <a:pt x="1448" y="1921"/>
                </a:lnTo>
                <a:lnTo>
                  <a:pt x="1420" y="1921"/>
                </a:lnTo>
                <a:lnTo>
                  <a:pt x="1391" y="1924"/>
                </a:lnTo>
                <a:lnTo>
                  <a:pt x="1365" y="1926"/>
                </a:lnTo>
                <a:lnTo>
                  <a:pt x="1340" y="1926"/>
                </a:lnTo>
                <a:lnTo>
                  <a:pt x="1322" y="1945"/>
                </a:lnTo>
                <a:lnTo>
                  <a:pt x="1308" y="1938"/>
                </a:lnTo>
                <a:lnTo>
                  <a:pt x="1294" y="1935"/>
                </a:lnTo>
                <a:lnTo>
                  <a:pt x="1280" y="1935"/>
                </a:lnTo>
                <a:lnTo>
                  <a:pt x="1266" y="1935"/>
                </a:lnTo>
                <a:lnTo>
                  <a:pt x="1252" y="1937"/>
                </a:lnTo>
                <a:lnTo>
                  <a:pt x="1238" y="1940"/>
                </a:lnTo>
                <a:lnTo>
                  <a:pt x="1225" y="1944"/>
                </a:lnTo>
                <a:lnTo>
                  <a:pt x="1211" y="1949"/>
                </a:lnTo>
                <a:lnTo>
                  <a:pt x="1185" y="1960"/>
                </a:lnTo>
                <a:lnTo>
                  <a:pt x="1158" y="1970"/>
                </a:lnTo>
                <a:lnTo>
                  <a:pt x="1144" y="1976"/>
                </a:lnTo>
                <a:lnTo>
                  <a:pt x="1132" y="1979"/>
                </a:lnTo>
                <a:lnTo>
                  <a:pt x="1118" y="1981"/>
                </a:lnTo>
                <a:lnTo>
                  <a:pt x="1105" y="1983"/>
                </a:lnTo>
                <a:lnTo>
                  <a:pt x="1088" y="1997"/>
                </a:lnTo>
                <a:lnTo>
                  <a:pt x="1070" y="2009"/>
                </a:lnTo>
                <a:lnTo>
                  <a:pt x="1050" y="2020"/>
                </a:lnTo>
                <a:lnTo>
                  <a:pt x="1031" y="2029"/>
                </a:lnTo>
                <a:lnTo>
                  <a:pt x="1012" y="2037"/>
                </a:lnTo>
                <a:lnTo>
                  <a:pt x="992" y="2046"/>
                </a:lnTo>
                <a:lnTo>
                  <a:pt x="974" y="2059"/>
                </a:lnTo>
                <a:lnTo>
                  <a:pt x="957" y="2075"/>
                </a:lnTo>
                <a:lnTo>
                  <a:pt x="941" y="2067"/>
                </a:lnTo>
                <a:lnTo>
                  <a:pt x="921" y="2060"/>
                </a:lnTo>
                <a:lnTo>
                  <a:pt x="902" y="2055"/>
                </a:lnTo>
                <a:lnTo>
                  <a:pt x="883" y="2050"/>
                </a:lnTo>
                <a:lnTo>
                  <a:pt x="861" y="2044"/>
                </a:lnTo>
                <a:lnTo>
                  <a:pt x="840" y="2041"/>
                </a:lnTo>
                <a:lnTo>
                  <a:pt x="821" y="2039"/>
                </a:lnTo>
                <a:lnTo>
                  <a:pt x="801" y="2037"/>
                </a:lnTo>
                <a:lnTo>
                  <a:pt x="784" y="2018"/>
                </a:lnTo>
                <a:lnTo>
                  <a:pt x="784" y="2016"/>
                </a:lnTo>
                <a:lnTo>
                  <a:pt x="784" y="2013"/>
                </a:lnTo>
                <a:lnTo>
                  <a:pt x="786" y="2009"/>
                </a:lnTo>
                <a:lnTo>
                  <a:pt x="787" y="2006"/>
                </a:lnTo>
                <a:lnTo>
                  <a:pt x="789" y="2002"/>
                </a:lnTo>
                <a:lnTo>
                  <a:pt x="791" y="1999"/>
                </a:lnTo>
                <a:lnTo>
                  <a:pt x="791" y="1995"/>
                </a:lnTo>
                <a:lnTo>
                  <a:pt x="791" y="1991"/>
                </a:lnTo>
                <a:lnTo>
                  <a:pt x="786" y="1984"/>
                </a:lnTo>
                <a:lnTo>
                  <a:pt x="778" y="1976"/>
                </a:lnTo>
                <a:lnTo>
                  <a:pt x="771" y="1968"/>
                </a:lnTo>
                <a:lnTo>
                  <a:pt x="764" y="1961"/>
                </a:lnTo>
                <a:lnTo>
                  <a:pt x="757" y="1954"/>
                </a:lnTo>
                <a:lnTo>
                  <a:pt x="748" y="1949"/>
                </a:lnTo>
                <a:lnTo>
                  <a:pt x="740" y="1945"/>
                </a:lnTo>
                <a:lnTo>
                  <a:pt x="731" y="1945"/>
                </a:lnTo>
                <a:lnTo>
                  <a:pt x="729" y="1937"/>
                </a:lnTo>
                <a:lnTo>
                  <a:pt x="727" y="1930"/>
                </a:lnTo>
                <a:lnTo>
                  <a:pt x="722" y="1921"/>
                </a:lnTo>
                <a:lnTo>
                  <a:pt x="717" y="1914"/>
                </a:lnTo>
                <a:lnTo>
                  <a:pt x="711" y="1907"/>
                </a:lnTo>
                <a:lnTo>
                  <a:pt x="704" y="1900"/>
                </a:lnTo>
                <a:lnTo>
                  <a:pt x="699" y="1894"/>
                </a:lnTo>
                <a:lnTo>
                  <a:pt x="695" y="1889"/>
                </a:lnTo>
                <a:lnTo>
                  <a:pt x="699" y="1885"/>
                </a:lnTo>
                <a:lnTo>
                  <a:pt x="703" y="1880"/>
                </a:lnTo>
                <a:lnTo>
                  <a:pt x="706" y="1875"/>
                </a:lnTo>
                <a:lnTo>
                  <a:pt x="710" y="1870"/>
                </a:lnTo>
                <a:lnTo>
                  <a:pt x="713" y="1864"/>
                </a:lnTo>
                <a:lnTo>
                  <a:pt x="715" y="1861"/>
                </a:lnTo>
                <a:lnTo>
                  <a:pt x="718" y="1855"/>
                </a:lnTo>
                <a:lnTo>
                  <a:pt x="722" y="1852"/>
                </a:lnTo>
                <a:lnTo>
                  <a:pt x="725" y="1852"/>
                </a:lnTo>
                <a:lnTo>
                  <a:pt x="729" y="1854"/>
                </a:lnTo>
                <a:lnTo>
                  <a:pt x="733" y="1854"/>
                </a:lnTo>
                <a:lnTo>
                  <a:pt x="734" y="1855"/>
                </a:lnTo>
                <a:lnTo>
                  <a:pt x="738" y="1857"/>
                </a:lnTo>
                <a:lnTo>
                  <a:pt x="741" y="1859"/>
                </a:lnTo>
                <a:lnTo>
                  <a:pt x="745" y="1861"/>
                </a:lnTo>
                <a:lnTo>
                  <a:pt x="748" y="1861"/>
                </a:lnTo>
                <a:lnTo>
                  <a:pt x="731" y="1841"/>
                </a:lnTo>
                <a:lnTo>
                  <a:pt x="713" y="1841"/>
                </a:lnTo>
                <a:lnTo>
                  <a:pt x="710" y="1845"/>
                </a:lnTo>
                <a:lnTo>
                  <a:pt x="703" y="1850"/>
                </a:lnTo>
                <a:lnTo>
                  <a:pt x="695" y="1857"/>
                </a:lnTo>
                <a:lnTo>
                  <a:pt x="687" y="1866"/>
                </a:lnTo>
                <a:lnTo>
                  <a:pt x="680" y="1877"/>
                </a:lnTo>
                <a:lnTo>
                  <a:pt x="672" y="1885"/>
                </a:lnTo>
                <a:lnTo>
                  <a:pt x="665" y="1894"/>
                </a:lnTo>
                <a:lnTo>
                  <a:pt x="662" y="1898"/>
                </a:lnTo>
                <a:lnTo>
                  <a:pt x="667" y="1905"/>
                </a:lnTo>
                <a:lnTo>
                  <a:pt x="671" y="1912"/>
                </a:lnTo>
                <a:lnTo>
                  <a:pt x="674" y="1919"/>
                </a:lnTo>
                <a:lnTo>
                  <a:pt x="678" y="1926"/>
                </a:lnTo>
                <a:lnTo>
                  <a:pt x="681" y="1933"/>
                </a:lnTo>
                <a:lnTo>
                  <a:pt x="685" y="1940"/>
                </a:lnTo>
                <a:lnTo>
                  <a:pt x="690" y="1947"/>
                </a:lnTo>
                <a:lnTo>
                  <a:pt x="695" y="1954"/>
                </a:lnTo>
                <a:lnTo>
                  <a:pt x="685" y="1963"/>
                </a:lnTo>
                <a:lnTo>
                  <a:pt x="674" y="1970"/>
                </a:lnTo>
                <a:lnTo>
                  <a:pt x="660" y="1976"/>
                </a:lnTo>
                <a:lnTo>
                  <a:pt x="646" y="1979"/>
                </a:lnTo>
                <a:lnTo>
                  <a:pt x="632" y="1981"/>
                </a:lnTo>
                <a:lnTo>
                  <a:pt x="618" y="1981"/>
                </a:lnTo>
                <a:lnTo>
                  <a:pt x="605" y="1983"/>
                </a:lnTo>
                <a:lnTo>
                  <a:pt x="591" y="1983"/>
                </a:lnTo>
                <a:lnTo>
                  <a:pt x="574" y="1963"/>
                </a:lnTo>
                <a:lnTo>
                  <a:pt x="567" y="1963"/>
                </a:lnTo>
                <a:lnTo>
                  <a:pt x="558" y="1965"/>
                </a:lnTo>
                <a:lnTo>
                  <a:pt x="547" y="1967"/>
                </a:lnTo>
                <a:lnTo>
                  <a:pt x="535" y="1968"/>
                </a:lnTo>
                <a:lnTo>
                  <a:pt x="524" y="1972"/>
                </a:lnTo>
                <a:lnTo>
                  <a:pt x="514" y="1976"/>
                </a:lnTo>
                <a:lnTo>
                  <a:pt x="503" y="1979"/>
                </a:lnTo>
                <a:lnTo>
                  <a:pt x="496" y="1983"/>
                </a:lnTo>
                <a:lnTo>
                  <a:pt x="478" y="1963"/>
                </a:lnTo>
                <a:lnTo>
                  <a:pt x="475" y="1963"/>
                </a:lnTo>
                <a:lnTo>
                  <a:pt x="469" y="1965"/>
                </a:lnTo>
                <a:lnTo>
                  <a:pt x="466" y="1967"/>
                </a:lnTo>
                <a:lnTo>
                  <a:pt x="461" y="1968"/>
                </a:lnTo>
                <a:lnTo>
                  <a:pt x="455" y="1970"/>
                </a:lnTo>
                <a:lnTo>
                  <a:pt x="452" y="1970"/>
                </a:lnTo>
                <a:lnTo>
                  <a:pt x="446" y="1972"/>
                </a:lnTo>
                <a:lnTo>
                  <a:pt x="443" y="1972"/>
                </a:lnTo>
                <a:lnTo>
                  <a:pt x="439" y="1968"/>
                </a:lnTo>
                <a:lnTo>
                  <a:pt x="436" y="1965"/>
                </a:lnTo>
                <a:lnTo>
                  <a:pt x="431" y="1960"/>
                </a:lnTo>
                <a:lnTo>
                  <a:pt x="425" y="1956"/>
                </a:lnTo>
                <a:lnTo>
                  <a:pt x="418" y="1953"/>
                </a:lnTo>
                <a:lnTo>
                  <a:pt x="413" y="1951"/>
                </a:lnTo>
                <a:lnTo>
                  <a:pt x="406" y="1951"/>
                </a:lnTo>
                <a:lnTo>
                  <a:pt x="401" y="1954"/>
                </a:lnTo>
                <a:lnTo>
                  <a:pt x="452" y="2011"/>
                </a:lnTo>
                <a:lnTo>
                  <a:pt x="441" y="2011"/>
                </a:lnTo>
                <a:lnTo>
                  <a:pt x="431" y="2011"/>
                </a:lnTo>
                <a:lnTo>
                  <a:pt x="420" y="2007"/>
                </a:lnTo>
                <a:lnTo>
                  <a:pt x="409" y="2002"/>
                </a:lnTo>
                <a:lnTo>
                  <a:pt x="397" y="1997"/>
                </a:lnTo>
                <a:lnTo>
                  <a:pt x="386" y="1991"/>
                </a:lnTo>
                <a:lnTo>
                  <a:pt x="376" y="1986"/>
                </a:lnTo>
                <a:lnTo>
                  <a:pt x="365" y="1983"/>
                </a:lnTo>
                <a:lnTo>
                  <a:pt x="355" y="1984"/>
                </a:lnTo>
                <a:lnTo>
                  <a:pt x="344" y="1986"/>
                </a:lnTo>
                <a:lnTo>
                  <a:pt x="333" y="1984"/>
                </a:lnTo>
                <a:lnTo>
                  <a:pt x="325" y="1983"/>
                </a:lnTo>
                <a:lnTo>
                  <a:pt x="316" y="1979"/>
                </a:lnTo>
                <a:lnTo>
                  <a:pt x="310" y="1976"/>
                </a:lnTo>
                <a:lnTo>
                  <a:pt x="305" y="1970"/>
                </a:lnTo>
                <a:lnTo>
                  <a:pt x="303" y="1963"/>
                </a:lnTo>
                <a:lnTo>
                  <a:pt x="298" y="1963"/>
                </a:lnTo>
                <a:lnTo>
                  <a:pt x="286" y="1965"/>
                </a:lnTo>
                <a:lnTo>
                  <a:pt x="272" y="1965"/>
                </a:lnTo>
                <a:lnTo>
                  <a:pt x="256" y="1967"/>
                </a:lnTo>
                <a:lnTo>
                  <a:pt x="238" y="1967"/>
                </a:lnTo>
                <a:lnTo>
                  <a:pt x="222" y="1967"/>
                </a:lnTo>
                <a:lnTo>
                  <a:pt x="208" y="1965"/>
                </a:lnTo>
                <a:lnTo>
                  <a:pt x="199" y="1963"/>
                </a:lnTo>
                <a:lnTo>
                  <a:pt x="199" y="1967"/>
                </a:lnTo>
                <a:lnTo>
                  <a:pt x="201" y="1972"/>
                </a:lnTo>
                <a:lnTo>
                  <a:pt x="203" y="1977"/>
                </a:lnTo>
                <a:lnTo>
                  <a:pt x="204" y="1981"/>
                </a:lnTo>
                <a:lnTo>
                  <a:pt x="206" y="1986"/>
                </a:lnTo>
                <a:lnTo>
                  <a:pt x="206" y="1991"/>
                </a:lnTo>
                <a:lnTo>
                  <a:pt x="208" y="1997"/>
                </a:lnTo>
                <a:lnTo>
                  <a:pt x="208" y="2000"/>
                </a:lnTo>
                <a:lnTo>
                  <a:pt x="197" y="2000"/>
                </a:lnTo>
                <a:lnTo>
                  <a:pt x="187" y="2000"/>
                </a:lnTo>
                <a:lnTo>
                  <a:pt x="176" y="1999"/>
                </a:lnTo>
                <a:lnTo>
                  <a:pt x="166" y="1999"/>
                </a:lnTo>
                <a:lnTo>
                  <a:pt x="155" y="1999"/>
                </a:lnTo>
                <a:lnTo>
                  <a:pt x="146" y="1997"/>
                </a:lnTo>
                <a:lnTo>
                  <a:pt x="137" y="1993"/>
                </a:lnTo>
                <a:lnTo>
                  <a:pt x="130" y="1991"/>
                </a:lnTo>
                <a:lnTo>
                  <a:pt x="123" y="1993"/>
                </a:lnTo>
                <a:lnTo>
                  <a:pt x="114" y="1997"/>
                </a:lnTo>
                <a:lnTo>
                  <a:pt x="107" y="1999"/>
                </a:lnTo>
                <a:lnTo>
                  <a:pt x="99" y="1999"/>
                </a:lnTo>
                <a:lnTo>
                  <a:pt x="91" y="1999"/>
                </a:lnTo>
                <a:lnTo>
                  <a:pt x="83" y="2000"/>
                </a:lnTo>
                <a:lnTo>
                  <a:pt x="76" y="2000"/>
                </a:lnTo>
                <a:lnTo>
                  <a:pt x="68" y="2000"/>
                </a:lnTo>
                <a:lnTo>
                  <a:pt x="68" y="2007"/>
                </a:lnTo>
                <a:lnTo>
                  <a:pt x="67" y="2013"/>
                </a:lnTo>
                <a:lnTo>
                  <a:pt x="65" y="2018"/>
                </a:lnTo>
                <a:lnTo>
                  <a:pt x="63" y="2021"/>
                </a:lnTo>
                <a:lnTo>
                  <a:pt x="61" y="2027"/>
                </a:lnTo>
                <a:lnTo>
                  <a:pt x="58" y="2030"/>
                </a:lnTo>
                <a:lnTo>
                  <a:pt x="54" y="2034"/>
                </a:lnTo>
                <a:lnTo>
                  <a:pt x="51" y="2037"/>
                </a:lnTo>
                <a:lnTo>
                  <a:pt x="44" y="2034"/>
                </a:lnTo>
                <a:lnTo>
                  <a:pt x="38" y="2032"/>
                </a:lnTo>
                <a:lnTo>
                  <a:pt x="31" y="2030"/>
                </a:lnTo>
                <a:lnTo>
                  <a:pt x="24" y="2030"/>
                </a:lnTo>
                <a:lnTo>
                  <a:pt x="19" y="2030"/>
                </a:lnTo>
                <a:lnTo>
                  <a:pt x="12" y="2032"/>
                </a:lnTo>
                <a:lnTo>
                  <a:pt x="5" y="2034"/>
                </a:lnTo>
                <a:lnTo>
                  <a:pt x="0" y="2037"/>
                </a:lnTo>
                <a:lnTo>
                  <a:pt x="5" y="2041"/>
                </a:lnTo>
                <a:lnTo>
                  <a:pt x="10" y="2041"/>
                </a:lnTo>
                <a:lnTo>
                  <a:pt x="15" y="2041"/>
                </a:lnTo>
                <a:lnTo>
                  <a:pt x="23" y="2041"/>
                </a:lnTo>
                <a:lnTo>
                  <a:pt x="28" y="2041"/>
                </a:lnTo>
                <a:lnTo>
                  <a:pt x="35" y="2039"/>
                </a:lnTo>
                <a:lnTo>
                  <a:pt x="42" y="2037"/>
                </a:lnTo>
                <a:lnTo>
                  <a:pt x="51" y="2037"/>
                </a:lnTo>
                <a:lnTo>
                  <a:pt x="63" y="2046"/>
                </a:lnTo>
                <a:lnTo>
                  <a:pt x="77" y="2053"/>
                </a:lnTo>
                <a:lnTo>
                  <a:pt x="91" y="2059"/>
                </a:lnTo>
                <a:lnTo>
                  <a:pt x="109" y="2062"/>
                </a:lnTo>
                <a:lnTo>
                  <a:pt x="125" y="2067"/>
                </a:lnTo>
                <a:lnTo>
                  <a:pt x="141" y="2073"/>
                </a:lnTo>
                <a:lnTo>
                  <a:pt x="155" y="2078"/>
                </a:lnTo>
                <a:lnTo>
                  <a:pt x="167" y="2087"/>
                </a:lnTo>
                <a:lnTo>
                  <a:pt x="174" y="2087"/>
                </a:lnTo>
                <a:lnTo>
                  <a:pt x="182" y="2089"/>
                </a:lnTo>
                <a:lnTo>
                  <a:pt x="189" y="2092"/>
                </a:lnTo>
                <a:lnTo>
                  <a:pt x="197" y="2097"/>
                </a:lnTo>
                <a:lnTo>
                  <a:pt x="204" y="2103"/>
                </a:lnTo>
                <a:lnTo>
                  <a:pt x="213" y="2108"/>
                </a:lnTo>
                <a:lnTo>
                  <a:pt x="220" y="2113"/>
                </a:lnTo>
                <a:lnTo>
                  <a:pt x="227" y="2113"/>
                </a:lnTo>
                <a:lnTo>
                  <a:pt x="234" y="2120"/>
                </a:lnTo>
                <a:lnTo>
                  <a:pt x="238" y="2122"/>
                </a:lnTo>
                <a:lnTo>
                  <a:pt x="243" y="2124"/>
                </a:lnTo>
                <a:lnTo>
                  <a:pt x="250" y="2126"/>
                </a:lnTo>
                <a:lnTo>
                  <a:pt x="256" y="2129"/>
                </a:lnTo>
                <a:lnTo>
                  <a:pt x="263" y="2133"/>
                </a:lnTo>
                <a:lnTo>
                  <a:pt x="268" y="2136"/>
                </a:lnTo>
                <a:lnTo>
                  <a:pt x="273" y="2138"/>
                </a:lnTo>
                <a:lnTo>
                  <a:pt x="277" y="2138"/>
                </a:lnTo>
                <a:lnTo>
                  <a:pt x="272" y="2142"/>
                </a:lnTo>
                <a:lnTo>
                  <a:pt x="266" y="2143"/>
                </a:lnTo>
                <a:lnTo>
                  <a:pt x="261" y="2145"/>
                </a:lnTo>
                <a:lnTo>
                  <a:pt x="256" y="2145"/>
                </a:lnTo>
                <a:lnTo>
                  <a:pt x="250" y="2143"/>
                </a:lnTo>
                <a:lnTo>
                  <a:pt x="245" y="2140"/>
                </a:lnTo>
                <a:lnTo>
                  <a:pt x="240" y="2136"/>
                </a:lnTo>
                <a:lnTo>
                  <a:pt x="234" y="2129"/>
                </a:lnTo>
                <a:lnTo>
                  <a:pt x="227" y="2129"/>
                </a:lnTo>
                <a:lnTo>
                  <a:pt x="224" y="2128"/>
                </a:lnTo>
                <a:lnTo>
                  <a:pt x="219" y="2126"/>
                </a:lnTo>
                <a:lnTo>
                  <a:pt x="215" y="2122"/>
                </a:lnTo>
                <a:lnTo>
                  <a:pt x="212" y="2120"/>
                </a:lnTo>
                <a:lnTo>
                  <a:pt x="208" y="2119"/>
                </a:lnTo>
                <a:lnTo>
                  <a:pt x="203" y="2117"/>
                </a:lnTo>
                <a:lnTo>
                  <a:pt x="197" y="2117"/>
                </a:lnTo>
                <a:lnTo>
                  <a:pt x="192" y="2113"/>
                </a:lnTo>
                <a:lnTo>
                  <a:pt x="187" y="2112"/>
                </a:lnTo>
                <a:lnTo>
                  <a:pt x="180" y="2112"/>
                </a:lnTo>
                <a:lnTo>
                  <a:pt x="173" y="2110"/>
                </a:lnTo>
                <a:lnTo>
                  <a:pt x="164" y="2110"/>
                </a:lnTo>
                <a:lnTo>
                  <a:pt x="157" y="2112"/>
                </a:lnTo>
                <a:lnTo>
                  <a:pt x="151" y="2112"/>
                </a:lnTo>
                <a:lnTo>
                  <a:pt x="148" y="2112"/>
                </a:lnTo>
                <a:lnTo>
                  <a:pt x="144" y="2110"/>
                </a:lnTo>
                <a:lnTo>
                  <a:pt x="141" y="2108"/>
                </a:lnTo>
                <a:lnTo>
                  <a:pt x="136" y="2106"/>
                </a:lnTo>
                <a:lnTo>
                  <a:pt x="132" y="2103"/>
                </a:lnTo>
                <a:lnTo>
                  <a:pt x="127" y="2099"/>
                </a:lnTo>
                <a:lnTo>
                  <a:pt x="121" y="2097"/>
                </a:lnTo>
                <a:lnTo>
                  <a:pt x="116" y="2096"/>
                </a:lnTo>
                <a:lnTo>
                  <a:pt x="109" y="2094"/>
                </a:lnTo>
                <a:lnTo>
                  <a:pt x="107" y="2108"/>
                </a:lnTo>
                <a:lnTo>
                  <a:pt x="143" y="2119"/>
                </a:lnTo>
                <a:lnTo>
                  <a:pt x="176" y="2129"/>
                </a:lnTo>
                <a:lnTo>
                  <a:pt x="208" y="2138"/>
                </a:lnTo>
                <a:lnTo>
                  <a:pt x="238" y="2145"/>
                </a:lnTo>
                <a:lnTo>
                  <a:pt x="266" y="2154"/>
                </a:lnTo>
                <a:lnTo>
                  <a:pt x="295" y="2161"/>
                </a:lnTo>
                <a:lnTo>
                  <a:pt x="321" y="2168"/>
                </a:lnTo>
                <a:lnTo>
                  <a:pt x="348" y="2175"/>
                </a:lnTo>
                <a:lnTo>
                  <a:pt x="2405" y="2177"/>
                </a:lnTo>
                <a:lnTo>
                  <a:pt x="2442" y="2166"/>
                </a:lnTo>
                <a:lnTo>
                  <a:pt x="2474" y="2158"/>
                </a:lnTo>
                <a:lnTo>
                  <a:pt x="2504" y="2149"/>
                </a:lnTo>
                <a:lnTo>
                  <a:pt x="2532" y="2142"/>
                </a:lnTo>
                <a:lnTo>
                  <a:pt x="2559" y="2135"/>
                </a:lnTo>
                <a:lnTo>
                  <a:pt x="2585" y="2126"/>
                </a:lnTo>
                <a:lnTo>
                  <a:pt x="2613" y="2119"/>
                </a:lnTo>
                <a:lnTo>
                  <a:pt x="2645" y="2108"/>
                </a:lnTo>
                <a:close/>
                <a:moveTo>
                  <a:pt x="1958" y="921"/>
                </a:moveTo>
                <a:lnTo>
                  <a:pt x="1956" y="936"/>
                </a:lnTo>
                <a:lnTo>
                  <a:pt x="1951" y="954"/>
                </a:lnTo>
                <a:lnTo>
                  <a:pt x="1944" y="972"/>
                </a:lnTo>
                <a:lnTo>
                  <a:pt x="1935" y="989"/>
                </a:lnTo>
                <a:lnTo>
                  <a:pt x="1923" y="1007"/>
                </a:lnTo>
                <a:lnTo>
                  <a:pt x="1911" y="1019"/>
                </a:lnTo>
                <a:lnTo>
                  <a:pt x="1903" y="1025"/>
                </a:lnTo>
                <a:lnTo>
                  <a:pt x="1896" y="1028"/>
                </a:lnTo>
                <a:lnTo>
                  <a:pt x="1888" y="1032"/>
                </a:lnTo>
                <a:lnTo>
                  <a:pt x="1880" y="1032"/>
                </a:lnTo>
                <a:lnTo>
                  <a:pt x="1879" y="1039"/>
                </a:lnTo>
                <a:lnTo>
                  <a:pt x="1877" y="1046"/>
                </a:lnTo>
                <a:lnTo>
                  <a:pt x="1873" y="1053"/>
                </a:lnTo>
                <a:lnTo>
                  <a:pt x="1870" y="1060"/>
                </a:lnTo>
                <a:lnTo>
                  <a:pt x="1859" y="1073"/>
                </a:lnTo>
                <a:lnTo>
                  <a:pt x="1847" y="1085"/>
                </a:lnTo>
                <a:lnTo>
                  <a:pt x="1835" y="1097"/>
                </a:lnTo>
                <a:lnTo>
                  <a:pt x="1820" y="1108"/>
                </a:lnTo>
                <a:lnTo>
                  <a:pt x="1810" y="1117"/>
                </a:lnTo>
                <a:lnTo>
                  <a:pt x="1801" y="1126"/>
                </a:lnTo>
                <a:lnTo>
                  <a:pt x="1801" y="1163"/>
                </a:lnTo>
                <a:lnTo>
                  <a:pt x="1819" y="1180"/>
                </a:lnTo>
                <a:lnTo>
                  <a:pt x="1819" y="1191"/>
                </a:lnTo>
                <a:lnTo>
                  <a:pt x="1817" y="1198"/>
                </a:lnTo>
                <a:lnTo>
                  <a:pt x="1817" y="1205"/>
                </a:lnTo>
                <a:lnTo>
                  <a:pt x="1815" y="1212"/>
                </a:lnTo>
                <a:lnTo>
                  <a:pt x="1815" y="1217"/>
                </a:lnTo>
                <a:lnTo>
                  <a:pt x="1815" y="1224"/>
                </a:lnTo>
                <a:lnTo>
                  <a:pt x="1817" y="1230"/>
                </a:lnTo>
                <a:lnTo>
                  <a:pt x="1819" y="1237"/>
                </a:lnTo>
                <a:lnTo>
                  <a:pt x="1815" y="1240"/>
                </a:lnTo>
                <a:lnTo>
                  <a:pt x="1813" y="1246"/>
                </a:lnTo>
                <a:lnTo>
                  <a:pt x="1812" y="1249"/>
                </a:lnTo>
                <a:lnTo>
                  <a:pt x="1810" y="1255"/>
                </a:lnTo>
                <a:lnTo>
                  <a:pt x="1808" y="1260"/>
                </a:lnTo>
                <a:lnTo>
                  <a:pt x="1806" y="1265"/>
                </a:lnTo>
                <a:lnTo>
                  <a:pt x="1805" y="1270"/>
                </a:lnTo>
                <a:lnTo>
                  <a:pt x="1801" y="1274"/>
                </a:lnTo>
                <a:lnTo>
                  <a:pt x="1792" y="1283"/>
                </a:lnTo>
                <a:lnTo>
                  <a:pt x="1776" y="1283"/>
                </a:lnTo>
                <a:lnTo>
                  <a:pt x="1767" y="1292"/>
                </a:lnTo>
                <a:lnTo>
                  <a:pt x="1764" y="1297"/>
                </a:lnTo>
                <a:lnTo>
                  <a:pt x="1762" y="1302"/>
                </a:lnTo>
                <a:lnTo>
                  <a:pt x="1762" y="1308"/>
                </a:lnTo>
                <a:lnTo>
                  <a:pt x="1760" y="1313"/>
                </a:lnTo>
                <a:lnTo>
                  <a:pt x="1759" y="1318"/>
                </a:lnTo>
                <a:lnTo>
                  <a:pt x="1755" y="1322"/>
                </a:lnTo>
                <a:lnTo>
                  <a:pt x="1748" y="1322"/>
                </a:lnTo>
                <a:lnTo>
                  <a:pt x="1741" y="1320"/>
                </a:lnTo>
                <a:lnTo>
                  <a:pt x="1741" y="1327"/>
                </a:lnTo>
                <a:lnTo>
                  <a:pt x="1741" y="1332"/>
                </a:lnTo>
                <a:lnTo>
                  <a:pt x="1743" y="1338"/>
                </a:lnTo>
                <a:lnTo>
                  <a:pt x="1744" y="1343"/>
                </a:lnTo>
                <a:lnTo>
                  <a:pt x="1746" y="1348"/>
                </a:lnTo>
                <a:lnTo>
                  <a:pt x="1748" y="1355"/>
                </a:lnTo>
                <a:lnTo>
                  <a:pt x="1748" y="1361"/>
                </a:lnTo>
                <a:lnTo>
                  <a:pt x="1750" y="1368"/>
                </a:lnTo>
                <a:lnTo>
                  <a:pt x="1746" y="1371"/>
                </a:lnTo>
                <a:lnTo>
                  <a:pt x="1743" y="1373"/>
                </a:lnTo>
                <a:lnTo>
                  <a:pt x="1739" y="1376"/>
                </a:lnTo>
                <a:lnTo>
                  <a:pt x="1734" y="1380"/>
                </a:lnTo>
                <a:lnTo>
                  <a:pt x="1730" y="1382"/>
                </a:lnTo>
                <a:lnTo>
                  <a:pt x="1725" y="1384"/>
                </a:lnTo>
                <a:lnTo>
                  <a:pt x="1720" y="1385"/>
                </a:lnTo>
                <a:lnTo>
                  <a:pt x="1714" y="1385"/>
                </a:lnTo>
                <a:lnTo>
                  <a:pt x="1714" y="1389"/>
                </a:lnTo>
                <a:lnTo>
                  <a:pt x="1713" y="1394"/>
                </a:lnTo>
                <a:lnTo>
                  <a:pt x="1713" y="1398"/>
                </a:lnTo>
                <a:lnTo>
                  <a:pt x="1711" y="1401"/>
                </a:lnTo>
                <a:lnTo>
                  <a:pt x="1711" y="1405"/>
                </a:lnTo>
                <a:lnTo>
                  <a:pt x="1711" y="1407"/>
                </a:lnTo>
                <a:lnTo>
                  <a:pt x="1713" y="1407"/>
                </a:lnTo>
                <a:lnTo>
                  <a:pt x="1714" y="1405"/>
                </a:lnTo>
                <a:lnTo>
                  <a:pt x="1714" y="1422"/>
                </a:lnTo>
                <a:lnTo>
                  <a:pt x="1707" y="1429"/>
                </a:lnTo>
                <a:lnTo>
                  <a:pt x="1697" y="1435"/>
                </a:lnTo>
                <a:lnTo>
                  <a:pt x="1688" y="1442"/>
                </a:lnTo>
                <a:lnTo>
                  <a:pt x="1677" y="1449"/>
                </a:lnTo>
                <a:lnTo>
                  <a:pt x="1669" y="1456"/>
                </a:lnTo>
                <a:lnTo>
                  <a:pt x="1660" y="1465"/>
                </a:lnTo>
                <a:lnTo>
                  <a:pt x="1658" y="1470"/>
                </a:lnTo>
                <a:lnTo>
                  <a:pt x="1656" y="1475"/>
                </a:lnTo>
                <a:lnTo>
                  <a:pt x="1654" y="1481"/>
                </a:lnTo>
                <a:lnTo>
                  <a:pt x="1653" y="1488"/>
                </a:lnTo>
                <a:lnTo>
                  <a:pt x="1635" y="1491"/>
                </a:lnTo>
                <a:lnTo>
                  <a:pt x="1617" y="1495"/>
                </a:lnTo>
                <a:lnTo>
                  <a:pt x="1600" y="1498"/>
                </a:lnTo>
                <a:lnTo>
                  <a:pt x="1584" y="1500"/>
                </a:lnTo>
                <a:lnTo>
                  <a:pt x="1568" y="1502"/>
                </a:lnTo>
                <a:lnTo>
                  <a:pt x="1550" y="1504"/>
                </a:lnTo>
                <a:lnTo>
                  <a:pt x="1533" y="1505"/>
                </a:lnTo>
                <a:lnTo>
                  <a:pt x="1513" y="1505"/>
                </a:lnTo>
                <a:lnTo>
                  <a:pt x="1504" y="1495"/>
                </a:lnTo>
                <a:lnTo>
                  <a:pt x="1497" y="1482"/>
                </a:lnTo>
                <a:lnTo>
                  <a:pt x="1490" y="1468"/>
                </a:lnTo>
                <a:lnTo>
                  <a:pt x="1483" y="1454"/>
                </a:lnTo>
                <a:lnTo>
                  <a:pt x="1478" y="1442"/>
                </a:lnTo>
                <a:lnTo>
                  <a:pt x="1471" y="1428"/>
                </a:lnTo>
                <a:lnTo>
                  <a:pt x="1462" y="1415"/>
                </a:lnTo>
                <a:lnTo>
                  <a:pt x="1453" y="1405"/>
                </a:lnTo>
                <a:lnTo>
                  <a:pt x="1453" y="1401"/>
                </a:lnTo>
                <a:lnTo>
                  <a:pt x="1455" y="1398"/>
                </a:lnTo>
                <a:lnTo>
                  <a:pt x="1455" y="1394"/>
                </a:lnTo>
                <a:lnTo>
                  <a:pt x="1457" y="1391"/>
                </a:lnTo>
                <a:lnTo>
                  <a:pt x="1458" y="1387"/>
                </a:lnTo>
                <a:lnTo>
                  <a:pt x="1460" y="1384"/>
                </a:lnTo>
                <a:lnTo>
                  <a:pt x="1462" y="1380"/>
                </a:lnTo>
                <a:lnTo>
                  <a:pt x="1462" y="1376"/>
                </a:lnTo>
                <a:lnTo>
                  <a:pt x="1458" y="1368"/>
                </a:lnTo>
                <a:lnTo>
                  <a:pt x="1457" y="1361"/>
                </a:lnTo>
                <a:lnTo>
                  <a:pt x="1455" y="1352"/>
                </a:lnTo>
                <a:lnTo>
                  <a:pt x="1453" y="1343"/>
                </a:lnTo>
                <a:lnTo>
                  <a:pt x="1453" y="1334"/>
                </a:lnTo>
                <a:lnTo>
                  <a:pt x="1453" y="1325"/>
                </a:lnTo>
                <a:lnTo>
                  <a:pt x="1453" y="1318"/>
                </a:lnTo>
                <a:lnTo>
                  <a:pt x="1453" y="1311"/>
                </a:lnTo>
                <a:lnTo>
                  <a:pt x="1448" y="1308"/>
                </a:lnTo>
                <a:lnTo>
                  <a:pt x="1442" y="1304"/>
                </a:lnTo>
                <a:lnTo>
                  <a:pt x="1439" y="1300"/>
                </a:lnTo>
                <a:lnTo>
                  <a:pt x="1437" y="1295"/>
                </a:lnTo>
                <a:lnTo>
                  <a:pt x="1434" y="1292"/>
                </a:lnTo>
                <a:lnTo>
                  <a:pt x="1432" y="1286"/>
                </a:lnTo>
                <a:lnTo>
                  <a:pt x="1430" y="1281"/>
                </a:lnTo>
                <a:lnTo>
                  <a:pt x="1427" y="1274"/>
                </a:lnTo>
                <a:lnTo>
                  <a:pt x="1428" y="1269"/>
                </a:lnTo>
                <a:lnTo>
                  <a:pt x="1430" y="1263"/>
                </a:lnTo>
                <a:lnTo>
                  <a:pt x="1434" y="1258"/>
                </a:lnTo>
                <a:lnTo>
                  <a:pt x="1437" y="1251"/>
                </a:lnTo>
                <a:lnTo>
                  <a:pt x="1441" y="1244"/>
                </a:lnTo>
                <a:lnTo>
                  <a:pt x="1446" y="1237"/>
                </a:lnTo>
                <a:lnTo>
                  <a:pt x="1450" y="1232"/>
                </a:lnTo>
                <a:lnTo>
                  <a:pt x="1453" y="1228"/>
                </a:lnTo>
                <a:lnTo>
                  <a:pt x="1453" y="1171"/>
                </a:lnTo>
                <a:lnTo>
                  <a:pt x="1427" y="1143"/>
                </a:lnTo>
                <a:lnTo>
                  <a:pt x="1427" y="1106"/>
                </a:lnTo>
                <a:lnTo>
                  <a:pt x="1420" y="1095"/>
                </a:lnTo>
                <a:lnTo>
                  <a:pt x="1412" y="1085"/>
                </a:lnTo>
                <a:lnTo>
                  <a:pt x="1411" y="1074"/>
                </a:lnTo>
                <a:lnTo>
                  <a:pt x="1409" y="1064"/>
                </a:lnTo>
                <a:lnTo>
                  <a:pt x="1407" y="1051"/>
                </a:lnTo>
                <a:lnTo>
                  <a:pt x="1409" y="1039"/>
                </a:lnTo>
                <a:lnTo>
                  <a:pt x="1409" y="1027"/>
                </a:lnTo>
                <a:lnTo>
                  <a:pt x="1409" y="1014"/>
                </a:lnTo>
                <a:lnTo>
                  <a:pt x="1398" y="1004"/>
                </a:lnTo>
                <a:lnTo>
                  <a:pt x="1386" y="997"/>
                </a:lnTo>
                <a:lnTo>
                  <a:pt x="1372" y="991"/>
                </a:lnTo>
                <a:lnTo>
                  <a:pt x="1356" y="989"/>
                </a:lnTo>
                <a:lnTo>
                  <a:pt x="1340" y="986"/>
                </a:lnTo>
                <a:lnTo>
                  <a:pt x="1326" y="986"/>
                </a:lnTo>
                <a:lnTo>
                  <a:pt x="1310" y="986"/>
                </a:lnTo>
                <a:lnTo>
                  <a:pt x="1296" y="986"/>
                </a:lnTo>
                <a:lnTo>
                  <a:pt x="1278" y="1004"/>
                </a:lnTo>
                <a:lnTo>
                  <a:pt x="1269" y="1004"/>
                </a:lnTo>
                <a:lnTo>
                  <a:pt x="1257" y="1002"/>
                </a:lnTo>
                <a:lnTo>
                  <a:pt x="1246" y="998"/>
                </a:lnTo>
                <a:lnTo>
                  <a:pt x="1236" y="995"/>
                </a:lnTo>
                <a:lnTo>
                  <a:pt x="1223" y="991"/>
                </a:lnTo>
                <a:lnTo>
                  <a:pt x="1213" y="988"/>
                </a:lnTo>
                <a:lnTo>
                  <a:pt x="1202" y="986"/>
                </a:lnTo>
                <a:lnTo>
                  <a:pt x="1192" y="986"/>
                </a:lnTo>
                <a:lnTo>
                  <a:pt x="1174" y="1004"/>
                </a:lnTo>
                <a:lnTo>
                  <a:pt x="1158" y="995"/>
                </a:lnTo>
                <a:lnTo>
                  <a:pt x="1142" y="984"/>
                </a:lnTo>
                <a:lnTo>
                  <a:pt x="1126" y="970"/>
                </a:lnTo>
                <a:lnTo>
                  <a:pt x="1110" y="956"/>
                </a:lnTo>
                <a:lnTo>
                  <a:pt x="1095" y="940"/>
                </a:lnTo>
                <a:lnTo>
                  <a:pt x="1080" y="924"/>
                </a:lnTo>
                <a:lnTo>
                  <a:pt x="1066" y="908"/>
                </a:lnTo>
                <a:lnTo>
                  <a:pt x="1052" y="894"/>
                </a:lnTo>
                <a:lnTo>
                  <a:pt x="1056" y="887"/>
                </a:lnTo>
                <a:lnTo>
                  <a:pt x="1057" y="882"/>
                </a:lnTo>
                <a:lnTo>
                  <a:pt x="1057" y="878"/>
                </a:lnTo>
                <a:lnTo>
                  <a:pt x="1059" y="875"/>
                </a:lnTo>
                <a:lnTo>
                  <a:pt x="1057" y="871"/>
                </a:lnTo>
                <a:lnTo>
                  <a:pt x="1057" y="868"/>
                </a:lnTo>
                <a:lnTo>
                  <a:pt x="1056" y="862"/>
                </a:lnTo>
                <a:lnTo>
                  <a:pt x="1052" y="857"/>
                </a:lnTo>
                <a:lnTo>
                  <a:pt x="1056" y="848"/>
                </a:lnTo>
                <a:lnTo>
                  <a:pt x="1057" y="841"/>
                </a:lnTo>
                <a:lnTo>
                  <a:pt x="1059" y="832"/>
                </a:lnTo>
                <a:lnTo>
                  <a:pt x="1059" y="823"/>
                </a:lnTo>
                <a:lnTo>
                  <a:pt x="1061" y="814"/>
                </a:lnTo>
                <a:lnTo>
                  <a:pt x="1061" y="806"/>
                </a:lnTo>
                <a:lnTo>
                  <a:pt x="1061" y="799"/>
                </a:lnTo>
                <a:lnTo>
                  <a:pt x="1061" y="792"/>
                </a:lnTo>
                <a:lnTo>
                  <a:pt x="1043" y="774"/>
                </a:lnTo>
                <a:lnTo>
                  <a:pt x="1201" y="604"/>
                </a:lnTo>
                <a:lnTo>
                  <a:pt x="1204" y="606"/>
                </a:lnTo>
                <a:lnTo>
                  <a:pt x="1211" y="606"/>
                </a:lnTo>
                <a:lnTo>
                  <a:pt x="1216" y="606"/>
                </a:lnTo>
                <a:lnTo>
                  <a:pt x="1223" y="608"/>
                </a:lnTo>
                <a:lnTo>
                  <a:pt x="1229" y="606"/>
                </a:lnTo>
                <a:lnTo>
                  <a:pt x="1231" y="604"/>
                </a:lnTo>
                <a:lnTo>
                  <a:pt x="1231" y="601"/>
                </a:lnTo>
                <a:lnTo>
                  <a:pt x="1227" y="595"/>
                </a:lnTo>
                <a:lnTo>
                  <a:pt x="1232" y="595"/>
                </a:lnTo>
                <a:lnTo>
                  <a:pt x="1243" y="595"/>
                </a:lnTo>
                <a:lnTo>
                  <a:pt x="1255" y="595"/>
                </a:lnTo>
                <a:lnTo>
                  <a:pt x="1271" y="594"/>
                </a:lnTo>
                <a:lnTo>
                  <a:pt x="1287" y="594"/>
                </a:lnTo>
                <a:lnTo>
                  <a:pt x="1301" y="592"/>
                </a:lnTo>
                <a:lnTo>
                  <a:pt x="1314" y="590"/>
                </a:lnTo>
                <a:lnTo>
                  <a:pt x="1322" y="587"/>
                </a:lnTo>
                <a:lnTo>
                  <a:pt x="1333" y="588"/>
                </a:lnTo>
                <a:lnTo>
                  <a:pt x="1344" y="590"/>
                </a:lnTo>
                <a:lnTo>
                  <a:pt x="1354" y="590"/>
                </a:lnTo>
                <a:lnTo>
                  <a:pt x="1365" y="590"/>
                </a:lnTo>
                <a:lnTo>
                  <a:pt x="1377" y="588"/>
                </a:lnTo>
                <a:lnTo>
                  <a:pt x="1388" y="588"/>
                </a:lnTo>
                <a:lnTo>
                  <a:pt x="1398" y="587"/>
                </a:lnTo>
                <a:lnTo>
                  <a:pt x="1409" y="587"/>
                </a:lnTo>
                <a:lnTo>
                  <a:pt x="1416" y="599"/>
                </a:lnTo>
                <a:lnTo>
                  <a:pt x="1425" y="610"/>
                </a:lnTo>
                <a:lnTo>
                  <a:pt x="1432" y="618"/>
                </a:lnTo>
                <a:lnTo>
                  <a:pt x="1441" y="627"/>
                </a:lnTo>
                <a:lnTo>
                  <a:pt x="1450" y="634"/>
                </a:lnTo>
                <a:lnTo>
                  <a:pt x="1460" y="643"/>
                </a:lnTo>
                <a:lnTo>
                  <a:pt x="1469" y="650"/>
                </a:lnTo>
                <a:lnTo>
                  <a:pt x="1480" y="661"/>
                </a:lnTo>
                <a:lnTo>
                  <a:pt x="1513" y="661"/>
                </a:lnTo>
                <a:lnTo>
                  <a:pt x="1515" y="657"/>
                </a:lnTo>
                <a:lnTo>
                  <a:pt x="1515" y="654"/>
                </a:lnTo>
                <a:lnTo>
                  <a:pt x="1517" y="650"/>
                </a:lnTo>
                <a:lnTo>
                  <a:pt x="1518" y="647"/>
                </a:lnTo>
                <a:lnTo>
                  <a:pt x="1520" y="643"/>
                </a:lnTo>
                <a:lnTo>
                  <a:pt x="1522" y="640"/>
                </a:lnTo>
                <a:lnTo>
                  <a:pt x="1522" y="636"/>
                </a:lnTo>
                <a:lnTo>
                  <a:pt x="1522" y="632"/>
                </a:lnTo>
                <a:lnTo>
                  <a:pt x="1538" y="634"/>
                </a:lnTo>
                <a:lnTo>
                  <a:pt x="1554" y="638"/>
                </a:lnTo>
                <a:lnTo>
                  <a:pt x="1570" y="641"/>
                </a:lnTo>
                <a:lnTo>
                  <a:pt x="1586" y="645"/>
                </a:lnTo>
                <a:lnTo>
                  <a:pt x="1601" y="650"/>
                </a:lnTo>
                <a:lnTo>
                  <a:pt x="1617" y="652"/>
                </a:lnTo>
                <a:lnTo>
                  <a:pt x="1635" y="654"/>
                </a:lnTo>
                <a:lnTo>
                  <a:pt x="1653" y="652"/>
                </a:lnTo>
                <a:lnTo>
                  <a:pt x="1658" y="652"/>
                </a:lnTo>
                <a:lnTo>
                  <a:pt x="1661" y="654"/>
                </a:lnTo>
                <a:lnTo>
                  <a:pt x="1665" y="655"/>
                </a:lnTo>
                <a:lnTo>
                  <a:pt x="1670" y="655"/>
                </a:lnTo>
                <a:lnTo>
                  <a:pt x="1674" y="657"/>
                </a:lnTo>
                <a:lnTo>
                  <a:pt x="1676" y="659"/>
                </a:lnTo>
                <a:lnTo>
                  <a:pt x="1679" y="661"/>
                </a:lnTo>
                <a:lnTo>
                  <a:pt x="1688" y="670"/>
                </a:lnTo>
                <a:lnTo>
                  <a:pt x="1732" y="754"/>
                </a:lnTo>
                <a:lnTo>
                  <a:pt x="1750" y="754"/>
                </a:lnTo>
                <a:lnTo>
                  <a:pt x="1752" y="760"/>
                </a:lnTo>
                <a:lnTo>
                  <a:pt x="1753" y="767"/>
                </a:lnTo>
                <a:lnTo>
                  <a:pt x="1755" y="776"/>
                </a:lnTo>
                <a:lnTo>
                  <a:pt x="1757" y="786"/>
                </a:lnTo>
                <a:lnTo>
                  <a:pt x="1757" y="797"/>
                </a:lnTo>
                <a:lnTo>
                  <a:pt x="1757" y="806"/>
                </a:lnTo>
                <a:lnTo>
                  <a:pt x="1759" y="814"/>
                </a:lnTo>
                <a:lnTo>
                  <a:pt x="1759" y="820"/>
                </a:lnTo>
                <a:lnTo>
                  <a:pt x="1767" y="830"/>
                </a:lnTo>
                <a:lnTo>
                  <a:pt x="1782" y="846"/>
                </a:lnTo>
                <a:lnTo>
                  <a:pt x="1799" y="864"/>
                </a:lnTo>
                <a:lnTo>
                  <a:pt x="1819" y="885"/>
                </a:lnTo>
                <a:lnTo>
                  <a:pt x="1838" y="903"/>
                </a:lnTo>
                <a:lnTo>
                  <a:pt x="1856" y="919"/>
                </a:lnTo>
                <a:lnTo>
                  <a:pt x="1863" y="924"/>
                </a:lnTo>
                <a:lnTo>
                  <a:pt x="1870" y="929"/>
                </a:lnTo>
                <a:lnTo>
                  <a:pt x="1875" y="931"/>
                </a:lnTo>
                <a:lnTo>
                  <a:pt x="1880" y="929"/>
                </a:lnTo>
                <a:lnTo>
                  <a:pt x="1882" y="931"/>
                </a:lnTo>
                <a:lnTo>
                  <a:pt x="1888" y="931"/>
                </a:lnTo>
                <a:lnTo>
                  <a:pt x="1895" y="933"/>
                </a:lnTo>
                <a:lnTo>
                  <a:pt x="1903" y="935"/>
                </a:lnTo>
                <a:lnTo>
                  <a:pt x="1914" y="936"/>
                </a:lnTo>
                <a:lnTo>
                  <a:pt x="1925" y="938"/>
                </a:lnTo>
                <a:lnTo>
                  <a:pt x="1933" y="938"/>
                </a:lnTo>
                <a:lnTo>
                  <a:pt x="1941" y="938"/>
                </a:lnTo>
                <a:lnTo>
                  <a:pt x="1958" y="921"/>
                </a:lnTo>
                <a:lnTo>
                  <a:pt x="1960" y="924"/>
                </a:lnTo>
                <a:lnTo>
                  <a:pt x="1962" y="928"/>
                </a:lnTo>
                <a:lnTo>
                  <a:pt x="1963" y="929"/>
                </a:lnTo>
                <a:lnTo>
                  <a:pt x="1963" y="931"/>
                </a:lnTo>
                <a:lnTo>
                  <a:pt x="1962" y="929"/>
                </a:lnTo>
                <a:lnTo>
                  <a:pt x="1960" y="926"/>
                </a:lnTo>
                <a:lnTo>
                  <a:pt x="1958" y="921"/>
                </a:lnTo>
                <a:close/>
                <a:moveTo>
                  <a:pt x="1888" y="1368"/>
                </a:moveTo>
                <a:lnTo>
                  <a:pt x="1845" y="1368"/>
                </a:lnTo>
                <a:lnTo>
                  <a:pt x="1828" y="1348"/>
                </a:lnTo>
                <a:lnTo>
                  <a:pt x="1845" y="1331"/>
                </a:lnTo>
                <a:lnTo>
                  <a:pt x="1840" y="1327"/>
                </a:lnTo>
                <a:lnTo>
                  <a:pt x="1836" y="1323"/>
                </a:lnTo>
                <a:lnTo>
                  <a:pt x="1835" y="1320"/>
                </a:lnTo>
                <a:lnTo>
                  <a:pt x="1836" y="1315"/>
                </a:lnTo>
                <a:lnTo>
                  <a:pt x="1838" y="1311"/>
                </a:lnTo>
                <a:lnTo>
                  <a:pt x="1842" y="1306"/>
                </a:lnTo>
                <a:lnTo>
                  <a:pt x="1847" y="1300"/>
                </a:lnTo>
                <a:lnTo>
                  <a:pt x="1854" y="1293"/>
                </a:lnTo>
                <a:lnTo>
                  <a:pt x="1852" y="1290"/>
                </a:lnTo>
                <a:lnTo>
                  <a:pt x="1852" y="1286"/>
                </a:lnTo>
                <a:lnTo>
                  <a:pt x="1850" y="1283"/>
                </a:lnTo>
                <a:lnTo>
                  <a:pt x="1849" y="1279"/>
                </a:lnTo>
                <a:lnTo>
                  <a:pt x="1847" y="1276"/>
                </a:lnTo>
                <a:lnTo>
                  <a:pt x="1845" y="1272"/>
                </a:lnTo>
                <a:lnTo>
                  <a:pt x="1845" y="1269"/>
                </a:lnTo>
                <a:lnTo>
                  <a:pt x="1845" y="1265"/>
                </a:lnTo>
                <a:lnTo>
                  <a:pt x="1863" y="1246"/>
                </a:lnTo>
                <a:lnTo>
                  <a:pt x="1896" y="1246"/>
                </a:lnTo>
                <a:lnTo>
                  <a:pt x="1902" y="1239"/>
                </a:lnTo>
                <a:lnTo>
                  <a:pt x="1907" y="1232"/>
                </a:lnTo>
                <a:lnTo>
                  <a:pt x="1911" y="1226"/>
                </a:lnTo>
                <a:lnTo>
                  <a:pt x="1914" y="1219"/>
                </a:lnTo>
                <a:lnTo>
                  <a:pt x="1918" y="1212"/>
                </a:lnTo>
                <a:lnTo>
                  <a:pt x="1921" y="1205"/>
                </a:lnTo>
                <a:lnTo>
                  <a:pt x="1925" y="1198"/>
                </a:lnTo>
                <a:lnTo>
                  <a:pt x="1932" y="1191"/>
                </a:lnTo>
                <a:lnTo>
                  <a:pt x="1932" y="1198"/>
                </a:lnTo>
                <a:lnTo>
                  <a:pt x="1933" y="1207"/>
                </a:lnTo>
                <a:lnTo>
                  <a:pt x="1937" y="1214"/>
                </a:lnTo>
                <a:lnTo>
                  <a:pt x="1941" y="1223"/>
                </a:lnTo>
                <a:lnTo>
                  <a:pt x="1942" y="1230"/>
                </a:lnTo>
                <a:lnTo>
                  <a:pt x="1946" y="1237"/>
                </a:lnTo>
                <a:lnTo>
                  <a:pt x="1948" y="1242"/>
                </a:lnTo>
                <a:lnTo>
                  <a:pt x="1948" y="1246"/>
                </a:lnTo>
                <a:lnTo>
                  <a:pt x="1944" y="1247"/>
                </a:lnTo>
                <a:lnTo>
                  <a:pt x="1942" y="1249"/>
                </a:lnTo>
                <a:lnTo>
                  <a:pt x="1937" y="1255"/>
                </a:lnTo>
                <a:lnTo>
                  <a:pt x="1933" y="1260"/>
                </a:lnTo>
                <a:lnTo>
                  <a:pt x="1926" y="1274"/>
                </a:lnTo>
                <a:lnTo>
                  <a:pt x="1919" y="1292"/>
                </a:lnTo>
                <a:lnTo>
                  <a:pt x="1912" y="1311"/>
                </a:lnTo>
                <a:lnTo>
                  <a:pt x="1905" y="1329"/>
                </a:lnTo>
                <a:lnTo>
                  <a:pt x="1900" y="1345"/>
                </a:lnTo>
                <a:lnTo>
                  <a:pt x="1896" y="1359"/>
                </a:lnTo>
                <a:lnTo>
                  <a:pt x="1893" y="1359"/>
                </a:lnTo>
                <a:lnTo>
                  <a:pt x="1889" y="1359"/>
                </a:lnTo>
                <a:lnTo>
                  <a:pt x="1888" y="1359"/>
                </a:lnTo>
                <a:lnTo>
                  <a:pt x="1886" y="1359"/>
                </a:lnTo>
                <a:lnTo>
                  <a:pt x="1884" y="1361"/>
                </a:lnTo>
                <a:lnTo>
                  <a:pt x="1884" y="1362"/>
                </a:lnTo>
                <a:lnTo>
                  <a:pt x="1886" y="1364"/>
                </a:lnTo>
                <a:lnTo>
                  <a:pt x="1888" y="1368"/>
                </a:lnTo>
                <a:close/>
                <a:moveTo>
                  <a:pt x="2855" y="373"/>
                </a:moveTo>
                <a:lnTo>
                  <a:pt x="2855" y="385"/>
                </a:lnTo>
                <a:lnTo>
                  <a:pt x="2857" y="394"/>
                </a:lnTo>
                <a:lnTo>
                  <a:pt x="2861" y="403"/>
                </a:lnTo>
                <a:lnTo>
                  <a:pt x="2862" y="410"/>
                </a:lnTo>
                <a:lnTo>
                  <a:pt x="2866" y="417"/>
                </a:lnTo>
                <a:lnTo>
                  <a:pt x="2869" y="424"/>
                </a:lnTo>
                <a:lnTo>
                  <a:pt x="2871" y="433"/>
                </a:lnTo>
                <a:lnTo>
                  <a:pt x="2871" y="445"/>
                </a:lnTo>
                <a:lnTo>
                  <a:pt x="2875" y="447"/>
                </a:lnTo>
                <a:lnTo>
                  <a:pt x="2878" y="447"/>
                </a:lnTo>
                <a:lnTo>
                  <a:pt x="2882" y="449"/>
                </a:lnTo>
                <a:lnTo>
                  <a:pt x="2885" y="450"/>
                </a:lnTo>
                <a:lnTo>
                  <a:pt x="2887" y="452"/>
                </a:lnTo>
                <a:lnTo>
                  <a:pt x="2891" y="454"/>
                </a:lnTo>
                <a:lnTo>
                  <a:pt x="2894" y="456"/>
                </a:lnTo>
                <a:lnTo>
                  <a:pt x="2898" y="456"/>
                </a:lnTo>
                <a:lnTo>
                  <a:pt x="2900" y="463"/>
                </a:lnTo>
                <a:lnTo>
                  <a:pt x="2901" y="470"/>
                </a:lnTo>
                <a:lnTo>
                  <a:pt x="2905" y="475"/>
                </a:lnTo>
                <a:lnTo>
                  <a:pt x="2908" y="481"/>
                </a:lnTo>
                <a:lnTo>
                  <a:pt x="2914" y="486"/>
                </a:lnTo>
                <a:lnTo>
                  <a:pt x="2919" y="489"/>
                </a:lnTo>
                <a:lnTo>
                  <a:pt x="2926" y="493"/>
                </a:lnTo>
                <a:lnTo>
                  <a:pt x="2933" y="493"/>
                </a:lnTo>
                <a:lnTo>
                  <a:pt x="2926" y="486"/>
                </a:lnTo>
                <a:lnTo>
                  <a:pt x="2921" y="479"/>
                </a:lnTo>
                <a:lnTo>
                  <a:pt x="2917" y="472"/>
                </a:lnTo>
                <a:lnTo>
                  <a:pt x="2914" y="465"/>
                </a:lnTo>
                <a:lnTo>
                  <a:pt x="2912" y="458"/>
                </a:lnTo>
                <a:lnTo>
                  <a:pt x="2912" y="450"/>
                </a:lnTo>
                <a:lnTo>
                  <a:pt x="2912" y="443"/>
                </a:lnTo>
                <a:lnTo>
                  <a:pt x="2915" y="436"/>
                </a:lnTo>
                <a:lnTo>
                  <a:pt x="2905" y="433"/>
                </a:lnTo>
                <a:lnTo>
                  <a:pt x="2896" y="427"/>
                </a:lnTo>
                <a:lnTo>
                  <a:pt x="2887" y="420"/>
                </a:lnTo>
                <a:lnTo>
                  <a:pt x="2878" y="412"/>
                </a:lnTo>
                <a:lnTo>
                  <a:pt x="2869" y="403"/>
                </a:lnTo>
                <a:lnTo>
                  <a:pt x="2864" y="392"/>
                </a:lnTo>
                <a:lnTo>
                  <a:pt x="2859" y="382"/>
                </a:lnTo>
                <a:lnTo>
                  <a:pt x="2855" y="373"/>
                </a:lnTo>
                <a:close/>
                <a:moveTo>
                  <a:pt x="2960" y="521"/>
                </a:moveTo>
                <a:lnTo>
                  <a:pt x="2963" y="519"/>
                </a:lnTo>
                <a:lnTo>
                  <a:pt x="2967" y="519"/>
                </a:lnTo>
                <a:lnTo>
                  <a:pt x="2972" y="518"/>
                </a:lnTo>
                <a:lnTo>
                  <a:pt x="2975" y="516"/>
                </a:lnTo>
                <a:lnTo>
                  <a:pt x="2981" y="514"/>
                </a:lnTo>
                <a:lnTo>
                  <a:pt x="2986" y="512"/>
                </a:lnTo>
                <a:lnTo>
                  <a:pt x="2990" y="512"/>
                </a:lnTo>
                <a:lnTo>
                  <a:pt x="2993" y="511"/>
                </a:lnTo>
                <a:lnTo>
                  <a:pt x="2990" y="511"/>
                </a:lnTo>
                <a:lnTo>
                  <a:pt x="2984" y="509"/>
                </a:lnTo>
                <a:lnTo>
                  <a:pt x="2979" y="505"/>
                </a:lnTo>
                <a:lnTo>
                  <a:pt x="2972" y="502"/>
                </a:lnTo>
                <a:lnTo>
                  <a:pt x="2965" y="496"/>
                </a:lnTo>
                <a:lnTo>
                  <a:pt x="2960" y="491"/>
                </a:lnTo>
                <a:lnTo>
                  <a:pt x="2954" y="488"/>
                </a:lnTo>
                <a:lnTo>
                  <a:pt x="2951" y="484"/>
                </a:lnTo>
                <a:lnTo>
                  <a:pt x="2933" y="502"/>
                </a:lnTo>
                <a:lnTo>
                  <a:pt x="2933" y="507"/>
                </a:lnTo>
                <a:lnTo>
                  <a:pt x="2935" y="512"/>
                </a:lnTo>
                <a:lnTo>
                  <a:pt x="2937" y="518"/>
                </a:lnTo>
                <a:lnTo>
                  <a:pt x="2938" y="525"/>
                </a:lnTo>
                <a:lnTo>
                  <a:pt x="2940" y="532"/>
                </a:lnTo>
                <a:lnTo>
                  <a:pt x="2940" y="539"/>
                </a:lnTo>
                <a:lnTo>
                  <a:pt x="2942" y="544"/>
                </a:lnTo>
                <a:lnTo>
                  <a:pt x="2942" y="548"/>
                </a:lnTo>
                <a:lnTo>
                  <a:pt x="2960" y="548"/>
                </a:lnTo>
                <a:lnTo>
                  <a:pt x="2960" y="604"/>
                </a:lnTo>
                <a:lnTo>
                  <a:pt x="2956" y="604"/>
                </a:lnTo>
                <a:lnTo>
                  <a:pt x="2951" y="606"/>
                </a:lnTo>
                <a:lnTo>
                  <a:pt x="2947" y="606"/>
                </a:lnTo>
                <a:lnTo>
                  <a:pt x="2944" y="608"/>
                </a:lnTo>
                <a:lnTo>
                  <a:pt x="2940" y="610"/>
                </a:lnTo>
                <a:lnTo>
                  <a:pt x="2937" y="611"/>
                </a:lnTo>
                <a:lnTo>
                  <a:pt x="2935" y="613"/>
                </a:lnTo>
                <a:lnTo>
                  <a:pt x="2933" y="613"/>
                </a:lnTo>
                <a:lnTo>
                  <a:pt x="2933" y="631"/>
                </a:lnTo>
                <a:lnTo>
                  <a:pt x="2930" y="632"/>
                </a:lnTo>
                <a:lnTo>
                  <a:pt x="2926" y="632"/>
                </a:lnTo>
                <a:lnTo>
                  <a:pt x="2921" y="634"/>
                </a:lnTo>
                <a:lnTo>
                  <a:pt x="2915" y="638"/>
                </a:lnTo>
                <a:lnTo>
                  <a:pt x="2912" y="640"/>
                </a:lnTo>
                <a:lnTo>
                  <a:pt x="2907" y="643"/>
                </a:lnTo>
                <a:lnTo>
                  <a:pt x="2903" y="647"/>
                </a:lnTo>
                <a:lnTo>
                  <a:pt x="2900" y="650"/>
                </a:lnTo>
                <a:lnTo>
                  <a:pt x="2926" y="678"/>
                </a:lnTo>
                <a:lnTo>
                  <a:pt x="2926" y="650"/>
                </a:lnTo>
                <a:lnTo>
                  <a:pt x="2933" y="647"/>
                </a:lnTo>
                <a:lnTo>
                  <a:pt x="2942" y="643"/>
                </a:lnTo>
                <a:lnTo>
                  <a:pt x="2952" y="640"/>
                </a:lnTo>
                <a:lnTo>
                  <a:pt x="2965" y="638"/>
                </a:lnTo>
                <a:lnTo>
                  <a:pt x="2977" y="634"/>
                </a:lnTo>
                <a:lnTo>
                  <a:pt x="2990" y="632"/>
                </a:lnTo>
                <a:lnTo>
                  <a:pt x="3000" y="632"/>
                </a:lnTo>
                <a:lnTo>
                  <a:pt x="3011" y="631"/>
                </a:lnTo>
                <a:lnTo>
                  <a:pt x="3011" y="625"/>
                </a:lnTo>
                <a:lnTo>
                  <a:pt x="3009" y="618"/>
                </a:lnTo>
                <a:lnTo>
                  <a:pt x="3005" y="611"/>
                </a:lnTo>
                <a:lnTo>
                  <a:pt x="3002" y="604"/>
                </a:lnTo>
                <a:lnTo>
                  <a:pt x="2997" y="599"/>
                </a:lnTo>
                <a:lnTo>
                  <a:pt x="2993" y="594"/>
                </a:lnTo>
                <a:lnTo>
                  <a:pt x="2988" y="588"/>
                </a:lnTo>
                <a:lnTo>
                  <a:pt x="2984" y="585"/>
                </a:lnTo>
                <a:lnTo>
                  <a:pt x="3002" y="567"/>
                </a:lnTo>
                <a:lnTo>
                  <a:pt x="2960" y="521"/>
                </a:lnTo>
                <a:close/>
                <a:moveTo>
                  <a:pt x="1278" y="325"/>
                </a:moveTo>
                <a:lnTo>
                  <a:pt x="1275" y="327"/>
                </a:lnTo>
                <a:lnTo>
                  <a:pt x="1271" y="327"/>
                </a:lnTo>
                <a:lnTo>
                  <a:pt x="1266" y="329"/>
                </a:lnTo>
                <a:lnTo>
                  <a:pt x="1261" y="330"/>
                </a:lnTo>
                <a:lnTo>
                  <a:pt x="1257" y="332"/>
                </a:lnTo>
                <a:lnTo>
                  <a:pt x="1252" y="334"/>
                </a:lnTo>
                <a:lnTo>
                  <a:pt x="1248" y="334"/>
                </a:lnTo>
                <a:lnTo>
                  <a:pt x="1245" y="334"/>
                </a:lnTo>
                <a:lnTo>
                  <a:pt x="1245" y="341"/>
                </a:lnTo>
                <a:lnTo>
                  <a:pt x="1246" y="348"/>
                </a:lnTo>
                <a:lnTo>
                  <a:pt x="1250" y="355"/>
                </a:lnTo>
                <a:lnTo>
                  <a:pt x="1254" y="362"/>
                </a:lnTo>
                <a:lnTo>
                  <a:pt x="1259" y="367"/>
                </a:lnTo>
                <a:lnTo>
                  <a:pt x="1262" y="373"/>
                </a:lnTo>
                <a:lnTo>
                  <a:pt x="1266" y="376"/>
                </a:lnTo>
                <a:lnTo>
                  <a:pt x="1269" y="380"/>
                </a:lnTo>
                <a:lnTo>
                  <a:pt x="1245" y="410"/>
                </a:lnTo>
                <a:lnTo>
                  <a:pt x="1246" y="415"/>
                </a:lnTo>
                <a:lnTo>
                  <a:pt x="1248" y="419"/>
                </a:lnTo>
                <a:lnTo>
                  <a:pt x="1248" y="420"/>
                </a:lnTo>
                <a:lnTo>
                  <a:pt x="1248" y="422"/>
                </a:lnTo>
                <a:lnTo>
                  <a:pt x="1248" y="424"/>
                </a:lnTo>
                <a:lnTo>
                  <a:pt x="1248" y="427"/>
                </a:lnTo>
                <a:lnTo>
                  <a:pt x="1250" y="431"/>
                </a:lnTo>
                <a:lnTo>
                  <a:pt x="1254" y="436"/>
                </a:lnTo>
                <a:lnTo>
                  <a:pt x="1261" y="429"/>
                </a:lnTo>
                <a:lnTo>
                  <a:pt x="1268" y="424"/>
                </a:lnTo>
                <a:lnTo>
                  <a:pt x="1278" y="419"/>
                </a:lnTo>
                <a:lnTo>
                  <a:pt x="1289" y="415"/>
                </a:lnTo>
                <a:lnTo>
                  <a:pt x="1299" y="410"/>
                </a:lnTo>
                <a:lnTo>
                  <a:pt x="1310" y="406"/>
                </a:lnTo>
                <a:lnTo>
                  <a:pt x="1321" y="403"/>
                </a:lnTo>
                <a:lnTo>
                  <a:pt x="1331" y="399"/>
                </a:lnTo>
                <a:lnTo>
                  <a:pt x="1324" y="396"/>
                </a:lnTo>
                <a:lnTo>
                  <a:pt x="1317" y="392"/>
                </a:lnTo>
                <a:lnTo>
                  <a:pt x="1310" y="389"/>
                </a:lnTo>
                <a:lnTo>
                  <a:pt x="1305" y="385"/>
                </a:lnTo>
                <a:lnTo>
                  <a:pt x="1298" y="380"/>
                </a:lnTo>
                <a:lnTo>
                  <a:pt x="1291" y="374"/>
                </a:lnTo>
                <a:lnTo>
                  <a:pt x="1285" y="369"/>
                </a:lnTo>
                <a:lnTo>
                  <a:pt x="1278" y="362"/>
                </a:lnTo>
                <a:lnTo>
                  <a:pt x="1278" y="353"/>
                </a:lnTo>
                <a:lnTo>
                  <a:pt x="1280" y="346"/>
                </a:lnTo>
                <a:lnTo>
                  <a:pt x="1280" y="341"/>
                </a:lnTo>
                <a:lnTo>
                  <a:pt x="1282" y="337"/>
                </a:lnTo>
                <a:lnTo>
                  <a:pt x="1282" y="334"/>
                </a:lnTo>
                <a:lnTo>
                  <a:pt x="1282" y="330"/>
                </a:lnTo>
                <a:lnTo>
                  <a:pt x="1280" y="329"/>
                </a:lnTo>
                <a:lnTo>
                  <a:pt x="1278" y="325"/>
                </a:lnTo>
                <a:close/>
                <a:moveTo>
                  <a:pt x="1227" y="362"/>
                </a:moveTo>
                <a:lnTo>
                  <a:pt x="1225" y="366"/>
                </a:lnTo>
                <a:lnTo>
                  <a:pt x="1225" y="371"/>
                </a:lnTo>
                <a:lnTo>
                  <a:pt x="1223" y="376"/>
                </a:lnTo>
                <a:lnTo>
                  <a:pt x="1222" y="380"/>
                </a:lnTo>
                <a:lnTo>
                  <a:pt x="1222" y="385"/>
                </a:lnTo>
                <a:lnTo>
                  <a:pt x="1220" y="390"/>
                </a:lnTo>
                <a:lnTo>
                  <a:pt x="1218" y="396"/>
                </a:lnTo>
                <a:lnTo>
                  <a:pt x="1218" y="399"/>
                </a:lnTo>
                <a:lnTo>
                  <a:pt x="1213" y="399"/>
                </a:lnTo>
                <a:lnTo>
                  <a:pt x="1206" y="401"/>
                </a:lnTo>
                <a:lnTo>
                  <a:pt x="1202" y="403"/>
                </a:lnTo>
                <a:lnTo>
                  <a:pt x="1197" y="405"/>
                </a:lnTo>
                <a:lnTo>
                  <a:pt x="1193" y="408"/>
                </a:lnTo>
                <a:lnTo>
                  <a:pt x="1190" y="412"/>
                </a:lnTo>
                <a:lnTo>
                  <a:pt x="1186" y="415"/>
                </a:lnTo>
                <a:lnTo>
                  <a:pt x="1183" y="417"/>
                </a:lnTo>
                <a:lnTo>
                  <a:pt x="1183" y="412"/>
                </a:lnTo>
                <a:lnTo>
                  <a:pt x="1185" y="406"/>
                </a:lnTo>
                <a:lnTo>
                  <a:pt x="1185" y="403"/>
                </a:lnTo>
                <a:lnTo>
                  <a:pt x="1186" y="399"/>
                </a:lnTo>
                <a:lnTo>
                  <a:pt x="1186" y="396"/>
                </a:lnTo>
                <a:lnTo>
                  <a:pt x="1186" y="392"/>
                </a:lnTo>
                <a:lnTo>
                  <a:pt x="1186" y="387"/>
                </a:lnTo>
                <a:lnTo>
                  <a:pt x="1183" y="380"/>
                </a:lnTo>
                <a:lnTo>
                  <a:pt x="1186" y="380"/>
                </a:lnTo>
                <a:lnTo>
                  <a:pt x="1192" y="378"/>
                </a:lnTo>
                <a:lnTo>
                  <a:pt x="1197" y="374"/>
                </a:lnTo>
                <a:lnTo>
                  <a:pt x="1202" y="371"/>
                </a:lnTo>
                <a:lnTo>
                  <a:pt x="1208" y="369"/>
                </a:lnTo>
                <a:lnTo>
                  <a:pt x="1213" y="366"/>
                </a:lnTo>
                <a:lnTo>
                  <a:pt x="1220" y="364"/>
                </a:lnTo>
                <a:lnTo>
                  <a:pt x="1227" y="362"/>
                </a:lnTo>
                <a:close/>
                <a:moveTo>
                  <a:pt x="2567" y="986"/>
                </a:moveTo>
                <a:lnTo>
                  <a:pt x="2576" y="989"/>
                </a:lnTo>
                <a:lnTo>
                  <a:pt x="2582" y="993"/>
                </a:lnTo>
                <a:lnTo>
                  <a:pt x="2587" y="997"/>
                </a:lnTo>
                <a:lnTo>
                  <a:pt x="2592" y="1000"/>
                </a:lnTo>
                <a:lnTo>
                  <a:pt x="2596" y="1005"/>
                </a:lnTo>
                <a:lnTo>
                  <a:pt x="2599" y="1011"/>
                </a:lnTo>
                <a:lnTo>
                  <a:pt x="2605" y="1016"/>
                </a:lnTo>
                <a:lnTo>
                  <a:pt x="2610" y="1023"/>
                </a:lnTo>
                <a:lnTo>
                  <a:pt x="2620" y="1023"/>
                </a:lnTo>
                <a:lnTo>
                  <a:pt x="2629" y="1027"/>
                </a:lnTo>
                <a:lnTo>
                  <a:pt x="2636" y="1030"/>
                </a:lnTo>
                <a:lnTo>
                  <a:pt x="2643" y="1035"/>
                </a:lnTo>
                <a:lnTo>
                  <a:pt x="2658" y="1048"/>
                </a:lnTo>
                <a:lnTo>
                  <a:pt x="2668" y="1064"/>
                </a:lnTo>
                <a:lnTo>
                  <a:pt x="2679" y="1081"/>
                </a:lnTo>
                <a:lnTo>
                  <a:pt x="2688" y="1097"/>
                </a:lnTo>
                <a:lnTo>
                  <a:pt x="2696" y="1113"/>
                </a:lnTo>
                <a:lnTo>
                  <a:pt x="2705" y="1126"/>
                </a:lnTo>
                <a:lnTo>
                  <a:pt x="2702" y="1126"/>
                </a:lnTo>
                <a:lnTo>
                  <a:pt x="2698" y="1127"/>
                </a:lnTo>
                <a:lnTo>
                  <a:pt x="2693" y="1127"/>
                </a:lnTo>
                <a:lnTo>
                  <a:pt x="2689" y="1129"/>
                </a:lnTo>
                <a:lnTo>
                  <a:pt x="2684" y="1131"/>
                </a:lnTo>
                <a:lnTo>
                  <a:pt x="2679" y="1133"/>
                </a:lnTo>
                <a:lnTo>
                  <a:pt x="2675" y="1134"/>
                </a:lnTo>
                <a:lnTo>
                  <a:pt x="2670" y="1134"/>
                </a:lnTo>
                <a:lnTo>
                  <a:pt x="2658" y="1120"/>
                </a:lnTo>
                <a:lnTo>
                  <a:pt x="2643" y="1103"/>
                </a:lnTo>
                <a:lnTo>
                  <a:pt x="2629" y="1083"/>
                </a:lnTo>
                <a:lnTo>
                  <a:pt x="2615" y="1064"/>
                </a:lnTo>
                <a:lnTo>
                  <a:pt x="2603" y="1044"/>
                </a:lnTo>
                <a:lnTo>
                  <a:pt x="2589" y="1023"/>
                </a:lnTo>
                <a:lnTo>
                  <a:pt x="2578" y="1004"/>
                </a:lnTo>
                <a:lnTo>
                  <a:pt x="2567" y="986"/>
                </a:lnTo>
                <a:close/>
                <a:moveTo>
                  <a:pt x="2698" y="1143"/>
                </a:moveTo>
                <a:lnTo>
                  <a:pt x="2714" y="1140"/>
                </a:lnTo>
                <a:lnTo>
                  <a:pt x="2730" y="1138"/>
                </a:lnTo>
                <a:lnTo>
                  <a:pt x="2744" y="1138"/>
                </a:lnTo>
                <a:lnTo>
                  <a:pt x="2758" y="1141"/>
                </a:lnTo>
                <a:lnTo>
                  <a:pt x="2774" y="1145"/>
                </a:lnTo>
                <a:lnTo>
                  <a:pt x="2788" y="1148"/>
                </a:lnTo>
                <a:lnTo>
                  <a:pt x="2804" y="1152"/>
                </a:lnTo>
                <a:lnTo>
                  <a:pt x="2820" y="1152"/>
                </a:lnTo>
                <a:lnTo>
                  <a:pt x="2808" y="1156"/>
                </a:lnTo>
                <a:lnTo>
                  <a:pt x="2794" y="1156"/>
                </a:lnTo>
                <a:lnTo>
                  <a:pt x="2778" y="1156"/>
                </a:lnTo>
                <a:lnTo>
                  <a:pt x="2762" y="1156"/>
                </a:lnTo>
                <a:lnTo>
                  <a:pt x="2744" y="1152"/>
                </a:lnTo>
                <a:lnTo>
                  <a:pt x="2728" y="1150"/>
                </a:lnTo>
                <a:lnTo>
                  <a:pt x="2712" y="1147"/>
                </a:lnTo>
                <a:lnTo>
                  <a:pt x="2698" y="1143"/>
                </a:lnTo>
                <a:close/>
                <a:moveTo>
                  <a:pt x="2855" y="1097"/>
                </a:moveTo>
                <a:lnTo>
                  <a:pt x="2850" y="1097"/>
                </a:lnTo>
                <a:lnTo>
                  <a:pt x="2847" y="1099"/>
                </a:lnTo>
                <a:lnTo>
                  <a:pt x="2841" y="1101"/>
                </a:lnTo>
                <a:lnTo>
                  <a:pt x="2838" y="1103"/>
                </a:lnTo>
                <a:lnTo>
                  <a:pt x="2832" y="1103"/>
                </a:lnTo>
                <a:lnTo>
                  <a:pt x="2827" y="1104"/>
                </a:lnTo>
                <a:lnTo>
                  <a:pt x="2824" y="1106"/>
                </a:lnTo>
                <a:lnTo>
                  <a:pt x="2820" y="1106"/>
                </a:lnTo>
                <a:lnTo>
                  <a:pt x="2813" y="1103"/>
                </a:lnTo>
                <a:lnTo>
                  <a:pt x="2806" y="1099"/>
                </a:lnTo>
                <a:lnTo>
                  <a:pt x="2797" y="1097"/>
                </a:lnTo>
                <a:lnTo>
                  <a:pt x="2790" y="1095"/>
                </a:lnTo>
                <a:lnTo>
                  <a:pt x="2781" y="1094"/>
                </a:lnTo>
                <a:lnTo>
                  <a:pt x="2774" y="1094"/>
                </a:lnTo>
                <a:lnTo>
                  <a:pt x="2765" y="1095"/>
                </a:lnTo>
                <a:lnTo>
                  <a:pt x="2758" y="1097"/>
                </a:lnTo>
                <a:lnTo>
                  <a:pt x="2756" y="1092"/>
                </a:lnTo>
                <a:lnTo>
                  <a:pt x="2755" y="1087"/>
                </a:lnTo>
                <a:lnTo>
                  <a:pt x="2753" y="1083"/>
                </a:lnTo>
                <a:lnTo>
                  <a:pt x="2753" y="1080"/>
                </a:lnTo>
                <a:lnTo>
                  <a:pt x="2753" y="1076"/>
                </a:lnTo>
                <a:lnTo>
                  <a:pt x="2755" y="1073"/>
                </a:lnTo>
                <a:lnTo>
                  <a:pt x="2756" y="1067"/>
                </a:lnTo>
                <a:lnTo>
                  <a:pt x="2758" y="1060"/>
                </a:lnTo>
                <a:lnTo>
                  <a:pt x="2741" y="1042"/>
                </a:lnTo>
                <a:lnTo>
                  <a:pt x="2749" y="1039"/>
                </a:lnTo>
                <a:lnTo>
                  <a:pt x="2758" y="1034"/>
                </a:lnTo>
                <a:lnTo>
                  <a:pt x="2767" y="1030"/>
                </a:lnTo>
                <a:lnTo>
                  <a:pt x="2776" y="1025"/>
                </a:lnTo>
                <a:lnTo>
                  <a:pt x="2786" y="1021"/>
                </a:lnTo>
                <a:lnTo>
                  <a:pt x="2795" y="1018"/>
                </a:lnTo>
                <a:lnTo>
                  <a:pt x="2804" y="1014"/>
                </a:lnTo>
                <a:lnTo>
                  <a:pt x="2811" y="1014"/>
                </a:lnTo>
                <a:lnTo>
                  <a:pt x="2811" y="1011"/>
                </a:lnTo>
                <a:lnTo>
                  <a:pt x="2811" y="1007"/>
                </a:lnTo>
                <a:lnTo>
                  <a:pt x="2813" y="1004"/>
                </a:lnTo>
                <a:lnTo>
                  <a:pt x="2813" y="1002"/>
                </a:lnTo>
                <a:lnTo>
                  <a:pt x="2815" y="998"/>
                </a:lnTo>
                <a:lnTo>
                  <a:pt x="2818" y="997"/>
                </a:lnTo>
                <a:lnTo>
                  <a:pt x="2824" y="997"/>
                </a:lnTo>
                <a:lnTo>
                  <a:pt x="2829" y="995"/>
                </a:lnTo>
                <a:lnTo>
                  <a:pt x="2832" y="988"/>
                </a:lnTo>
                <a:lnTo>
                  <a:pt x="2839" y="979"/>
                </a:lnTo>
                <a:lnTo>
                  <a:pt x="2847" y="968"/>
                </a:lnTo>
                <a:lnTo>
                  <a:pt x="2854" y="958"/>
                </a:lnTo>
                <a:lnTo>
                  <a:pt x="2861" y="947"/>
                </a:lnTo>
                <a:lnTo>
                  <a:pt x="2866" y="938"/>
                </a:lnTo>
                <a:lnTo>
                  <a:pt x="2869" y="929"/>
                </a:lnTo>
                <a:lnTo>
                  <a:pt x="2871" y="921"/>
                </a:lnTo>
                <a:lnTo>
                  <a:pt x="2871" y="926"/>
                </a:lnTo>
                <a:lnTo>
                  <a:pt x="2869" y="933"/>
                </a:lnTo>
                <a:lnTo>
                  <a:pt x="2866" y="940"/>
                </a:lnTo>
                <a:lnTo>
                  <a:pt x="2862" y="949"/>
                </a:lnTo>
                <a:lnTo>
                  <a:pt x="2861" y="958"/>
                </a:lnTo>
                <a:lnTo>
                  <a:pt x="2857" y="965"/>
                </a:lnTo>
                <a:lnTo>
                  <a:pt x="2855" y="972"/>
                </a:lnTo>
                <a:lnTo>
                  <a:pt x="2855" y="977"/>
                </a:lnTo>
                <a:lnTo>
                  <a:pt x="2871" y="977"/>
                </a:lnTo>
                <a:lnTo>
                  <a:pt x="2873" y="981"/>
                </a:lnTo>
                <a:lnTo>
                  <a:pt x="2873" y="986"/>
                </a:lnTo>
                <a:lnTo>
                  <a:pt x="2869" y="993"/>
                </a:lnTo>
                <a:lnTo>
                  <a:pt x="2866" y="998"/>
                </a:lnTo>
                <a:lnTo>
                  <a:pt x="2862" y="1005"/>
                </a:lnTo>
                <a:lnTo>
                  <a:pt x="2859" y="1009"/>
                </a:lnTo>
                <a:lnTo>
                  <a:pt x="2855" y="1012"/>
                </a:lnTo>
                <a:lnTo>
                  <a:pt x="2855" y="1014"/>
                </a:lnTo>
                <a:lnTo>
                  <a:pt x="2880" y="1042"/>
                </a:lnTo>
                <a:lnTo>
                  <a:pt x="2855" y="1071"/>
                </a:lnTo>
                <a:lnTo>
                  <a:pt x="2855" y="1076"/>
                </a:lnTo>
                <a:lnTo>
                  <a:pt x="2855" y="1081"/>
                </a:lnTo>
                <a:lnTo>
                  <a:pt x="2857" y="1085"/>
                </a:lnTo>
                <a:lnTo>
                  <a:pt x="2857" y="1087"/>
                </a:lnTo>
                <a:lnTo>
                  <a:pt x="2859" y="1090"/>
                </a:lnTo>
                <a:lnTo>
                  <a:pt x="2857" y="1092"/>
                </a:lnTo>
                <a:lnTo>
                  <a:pt x="2857" y="1094"/>
                </a:lnTo>
                <a:lnTo>
                  <a:pt x="2855" y="1097"/>
                </a:lnTo>
                <a:close/>
                <a:moveTo>
                  <a:pt x="2864" y="781"/>
                </a:moveTo>
                <a:lnTo>
                  <a:pt x="2864" y="784"/>
                </a:lnTo>
                <a:lnTo>
                  <a:pt x="2864" y="790"/>
                </a:lnTo>
                <a:lnTo>
                  <a:pt x="2866" y="795"/>
                </a:lnTo>
                <a:lnTo>
                  <a:pt x="2868" y="800"/>
                </a:lnTo>
                <a:lnTo>
                  <a:pt x="2869" y="806"/>
                </a:lnTo>
                <a:lnTo>
                  <a:pt x="2871" y="809"/>
                </a:lnTo>
                <a:lnTo>
                  <a:pt x="2871" y="814"/>
                </a:lnTo>
                <a:lnTo>
                  <a:pt x="2873" y="818"/>
                </a:lnTo>
                <a:lnTo>
                  <a:pt x="2855" y="837"/>
                </a:lnTo>
                <a:lnTo>
                  <a:pt x="2855" y="855"/>
                </a:lnTo>
                <a:lnTo>
                  <a:pt x="2855" y="859"/>
                </a:lnTo>
                <a:lnTo>
                  <a:pt x="2859" y="864"/>
                </a:lnTo>
                <a:lnTo>
                  <a:pt x="2862" y="868"/>
                </a:lnTo>
                <a:lnTo>
                  <a:pt x="2868" y="873"/>
                </a:lnTo>
                <a:lnTo>
                  <a:pt x="2880" y="882"/>
                </a:lnTo>
                <a:lnTo>
                  <a:pt x="2894" y="890"/>
                </a:lnTo>
                <a:lnTo>
                  <a:pt x="2910" y="899"/>
                </a:lnTo>
                <a:lnTo>
                  <a:pt x="2924" y="905"/>
                </a:lnTo>
                <a:lnTo>
                  <a:pt x="2935" y="910"/>
                </a:lnTo>
                <a:lnTo>
                  <a:pt x="2942" y="912"/>
                </a:lnTo>
                <a:lnTo>
                  <a:pt x="2938" y="905"/>
                </a:lnTo>
                <a:lnTo>
                  <a:pt x="2931" y="890"/>
                </a:lnTo>
                <a:lnTo>
                  <a:pt x="2921" y="873"/>
                </a:lnTo>
                <a:lnTo>
                  <a:pt x="2908" y="853"/>
                </a:lnTo>
                <a:lnTo>
                  <a:pt x="2896" y="832"/>
                </a:lnTo>
                <a:lnTo>
                  <a:pt x="2882" y="813"/>
                </a:lnTo>
                <a:lnTo>
                  <a:pt x="2871" y="795"/>
                </a:lnTo>
                <a:lnTo>
                  <a:pt x="2864" y="781"/>
                </a:lnTo>
                <a:close/>
                <a:moveTo>
                  <a:pt x="2915" y="1060"/>
                </a:moveTo>
                <a:lnTo>
                  <a:pt x="2912" y="1062"/>
                </a:lnTo>
                <a:lnTo>
                  <a:pt x="2908" y="1065"/>
                </a:lnTo>
                <a:lnTo>
                  <a:pt x="2903" y="1069"/>
                </a:lnTo>
                <a:lnTo>
                  <a:pt x="2898" y="1074"/>
                </a:lnTo>
                <a:lnTo>
                  <a:pt x="2894" y="1080"/>
                </a:lnTo>
                <a:lnTo>
                  <a:pt x="2889" y="1083"/>
                </a:lnTo>
                <a:lnTo>
                  <a:pt x="2885" y="1087"/>
                </a:lnTo>
                <a:lnTo>
                  <a:pt x="2882" y="1088"/>
                </a:lnTo>
                <a:lnTo>
                  <a:pt x="2882" y="1095"/>
                </a:lnTo>
                <a:lnTo>
                  <a:pt x="2882" y="1104"/>
                </a:lnTo>
                <a:lnTo>
                  <a:pt x="2884" y="1115"/>
                </a:lnTo>
                <a:lnTo>
                  <a:pt x="2885" y="1124"/>
                </a:lnTo>
                <a:lnTo>
                  <a:pt x="2887" y="1134"/>
                </a:lnTo>
                <a:lnTo>
                  <a:pt x="2889" y="1141"/>
                </a:lnTo>
                <a:lnTo>
                  <a:pt x="2889" y="1148"/>
                </a:lnTo>
                <a:lnTo>
                  <a:pt x="2891" y="1154"/>
                </a:lnTo>
                <a:lnTo>
                  <a:pt x="2891" y="1150"/>
                </a:lnTo>
                <a:lnTo>
                  <a:pt x="2892" y="1145"/>
                </a:lnTo>
                <a:lnTo>
                  <a:pt x="2896" y="1140"/>
                </a:lnTo>
                <a:lnTo>
                  <a:pt x="2900" y="1136"/>
                </a:lnTo>
                <a:lnTo>
                  <a:pt x="2901" y="1131"/>
                </a:lnTo>
                <a:lnTo>
                  <a:pt x="2905" y="1127"/>
                </a:lnTo>
                <a:lnTo>
                  <a:pt x="2907" y="1126"/>
                </a:lnTo>
                <a:lnTo>
                  <a:pt x="2908" y="1126"/>
                </a:lnTo>
                <a:lnTo>
                  <a:pt x="2910" y="1126"/>
                </a:lnTo>
                <a:lnTo>
                  <a:pt x="2914" y="1126"/>
                </a:lnTo>
                <a:lnTo>
                  <a:pt x="2917" y="1124"/>
                </a:lnTo>
                <a:lnTo>
                  <a:pt x="2921" y="1124"/>
                </a:lnTo>
                <a:lnTo>
                  <a:pt x="2922" y="1122"/>
                </a:lnTo>
                <a:lnTo>
                  <a:pt x="2926" y="1120"/>
                </a:lnTo>
                <a:lnTo>
                  <a:pt x="2930" y="1118"/>
                </a:lnTo>
                <a:lnTo>
                  <a:pt x="2933" y="1115"/>
                </a:lnTo>
                <a:lnTo>
                  <a:pt x="2915" y="1097"/>
                </a:lnTo>
                <a:lnTo>
                  <a:pt x="2915" y="1090"/>
                </a:lnTo>
                <a:lnTo>
                  <a:pt x="2917" y="1083"/>
                </a:lnTo>
                <a:lnTo>
                  <a:pt x="2921" y="1078"/>
                </a:lnTo>
                <a:lnTo>
                  <a:pt x="2922" y="1073"/>
                </a:lnTo>
                <a:lnTo>
                  <a:pt x="2922" y="1067"/>
                </a:lnTo>
                <a:lnTo>
                  <a:pt x="2922" y="1064"/>
                </a:lnTo>
                <a:lnTo>
                  <a:pt x="2921" y="1062"/>
                </a:lnTo>
                <a:lnTo>
                  <a:pt x="2915" y="1060"/>
                </a:lnTo>
                <a:close/>
                <a:moveTo>
                  <a:pt x="3081" y="1097"/>
                </a:moveTo>
                <a:lnTo>
                  <a:pt x="3071" y="1101"/>
                </a:lnTo>
                <a:lnTo>
                  <a:pt x="3066" y="1101"/>
                </a:lnTo>
                <a:lnTo>
                  <a:pt x="3062" y="1101"/>
                </a:lnTo>
                <a:lnTo>
                  <a:pt x="3062" y="1099"/>
                </a:lnTo>
                <a:lnTo>
                  <a:pt x="3064" y="1097"/>
                </a:lnTo>
                <a:lnTo>
                  <a:pt x="3066" y="1095"/>
                </a:lnTo>
                <a:lnTo>
                  <a:pt x="3069" y="1092"/>
                </a:lnTo>
                <a:lnTo>
                  <a:pt x="3073" y="1088"/>
                </a:lnTo>
                <a:lnTo>
                  <a:pt x="3069" y="1085"/>
                </a:lnTo>
                <a:lnTo>
                  <a:pt x="3067" y="1081"/>
                </a:lnTo>
                <a:lnTo>
                  <a:pt x="3064" y="1078"/>
                </a:lnTo>
                <a:lnTo>
                  <a:pt x="3058" y="1076"/>
                </a:lnTo>
                <a:lnTo>
                  <a:pt x="3055" y="1074"/>
                </a:lnTo>
                <a:lnTo>
                  <a:pt x="3050" y="1073"/>
                </a:lnTo>
                <a:lnTo>
                  <a:pt x="3044" y="1071"/>
                </a:lnTo>
                <a:lnTo>
                  <a:pt x="3039" y="1071"/>
                </a:lnTo>
                <a:lnTo>
                  <a:pt x="3057" y="1051"/>
                </a:lnTo>
                <a:lnTo>
                  <a:pt x="3060" y="1051"/>
                </a:lnTo>
                <a:lnTo>
                  <a:pt x="3062" y="1053"/>
                </a:lnTo>
                <a:lnTo>
                  <a:pt x="3066" y="1055"/>
                </a:lnTo>
                <a:lnTo>
                  <a:pt x="3069" y="1057"/>
                </a:lnTo>
                <a:lnTo>
                  <a:pt x="3073" y="1058"/>
                </a:lnTo>
                <a:lnTo>
                  <a:pt x="3076" y="1058"/>
                </a:lnTo>
                <a:lnTo>
                  <a:pt x="3078" y="1060"/>
                </a:lnTo>
                <a:lnTo>
                  <a:pt x="3081" y="1060"/>
                </a:lnTo>
                <a:lnTo>
                  <a:pt x="3081" y="1064"/>
                </a:lnTo>
                <a:lnTo>
                  <a:pt x="3083" y="1067"/>
                </a:lnTo>
                <a:lnTo>
                  <a:pt x="3085" y="1071"/>
                </a:lnTo>
                <a:lnTo>
                  <a:pt x="3085" y="1074"/>
                </a:lnTo>
                <a:lnTo>
                  <a:pt x="3087" y="1078"/>
                </a:lnTo>
                <a:lnTo>
                  <a:pt x="3088" y="1081"/>
                </a:lnTo>
                <a:lnTo>
                  <a:pt x="3090" y="1085"/>
                </a:lnTo>
                <a:lnTo>
                  <a:pt x="3090" y="1088"/>
                </a:lnTo>
                <a:lnTo>
                  <a:pt x="3096" y="1088"/>
                </a:lnTo>
                <a:lnTo>
                  <a:pt x="3101" y="1087"/>
                </a:lnTo>
                <a:lnTo>
                  <a:pt x="3106" y="1085"/>
                </a:lnTo>
                <a:lnTo>
                  <a:pt x="3111" y="1083"/>
                </a:lnTo>
                <a:lnTo>
                  <a:pt x="3115" y="1080"/>
                </a:lnTo>
                <a:lnTo>
                  <a:pt x="3119" y="1076"/>
                </a:lnTo>
                <a:lnTo>
                  <a:pt x="3122" y="1074"/>
                </a:lnTo>
                <a:lnTo>
                  <a:pt x="3126" y="1071"/>
                </a:lnTo>
                <a:lnTo>
                  <a:pt x="3136" y="1071"/>
                </a:lnTo>
                <a:lnTo>
                  <a:pt x="3150" y="1074"/>
                </a:lnTo>
                <a:lnTo>
                  <a:pt x="3166" y="1078"/>
                </a:lnTo>
                <a:lnTo>
                  <a:pt x="3182" y="1083"/>
                </a:lnTo>
                <a:lnTo>
                  <a:pt x="3198" y="1092"/>
                </a:lnTo>
                <a:lnTo>
                  <a:pt x="3209" y="1101"/>
                </a:lnTo>
                <a:lnTo>
                  <a:pt x="3214" y="1106"/>
                </a:lnTo>
                <a:lnTo>
                  <a:pt x="3217" y="1111"/>
                </a:lnTo>
                <a:lnTo>
                  <a:pt x="3219" y="1118"/>
                </a:lnTo>
                <a:lnTo>
                  <a:pt x="3221" y="1126"/>
                </a:lnTo>
                <a:lnTo>
                  <a:pt x="3233" y="1129"/>
                </a:lnTo>
                <a:lnTo>
                  <a:pt x="3246" y="1134"/>
                </a:lnTo>
                <a:lnTo>
                  <a:pt x="3258" y="1143"/>
                </a:lnTo>
                <a:lnTo>
                  <a:pt x="3269" y="1152"/>
                </a:lnTo>
                <a:lnTo>
                  <a:pt x="3277" y="1164"/>
                </a:lnTo>
                <a:lnTo>
                  <a:pt x="3285" y="1177"/>
                </a:lnTo>
                <a:lnTo>
                  <a:pt x="3288" y="1191"/>
                </a:lnTo>
                <a:lnTo>
                  <a:pt x="3290" y="1209"/>
                </a:lnTo>
                <a:lnTo>
                  <a:pt x="3281" y="1203"/>
                </a:lnTo>
                <a:lnTo>
                  <a:pt x="3270" y="1198"/>
                </a:lnTo>
                <a:lnTo>
                  <a:pt x="3262" y="1191"/>
                </a:lnTo>
                <a:lnTo>
                  <a:pt x="3253" y="1184"/>
                </a:lnTo>
                <a:lnTo>
                  <a:pt x="3244" y="1177"/>
                </a:lnTo>
                <a:lnTo>
                  <a:pt x="3235" y="1168"/>
                </a:lnTo>
                <a:lnTo>
                  <a:pt x="3228" y="1159"/>
                </a:lnTo>
                <a:lnTo>
                  <a:pt x="3221" y="1152"/>
                </a:lnTo>
                <a:lnTo>
                  <a:pt x="3217" y="1154"/>
                </a:lnTo>
                <a:lnTo>
                  <a:pt x="3212" y="1156"/>
                </a:lnTo>
                <a:lnTo>
                  <a:pt x="3209" y="1159"/>
                </a:lnTo>
                <a:lnTo>
                  <a:pt x="3205" y="1163"/>
                </a:lnTo>
                <a:lnTo>
                  <a:pt x="3202" y="1166"/>
                </a:lnTo>
                <a:lnTo>
                  <a:pt x="3198" y="1168"/>
                </a:lnTo>
                <a:lnTo>
                  <a:pt x="3196" y="1170"/>
                </a:lnTo>
                <a:lnTo>
                  <a:pt x="3194" y="1171"/>
                </a:lnTo>
                <a:lnTo>
                  <a:pt x="3189" y="1171"/>
                </a:lnTo>
                <a:lnTo>
                  <a:pt x="3184" y="1170"/>
                </a:lnTo>
                <a:lnTo>
                  <a:pt x="3179" y="1168"/>
                </a:lnTo>
                <a:lnTo>
                  <a:pt x="3173" y="1166"/>
                </a:lnTo>
                <a:lnTo>
                  <a:pt x="3168" y="1164"/>
                </a:lnTo>
                <a:lnTo>
                  <a:pt x="3163" y="1163"/>
                </a:lnTo>
                <a:lnTo>
                  <a:pt x="3157" y="1163"/>
                </a:lnTo>
                <a:lnTo>
                  <a:pt x="3150" y="1163"/>
                </a:lnTo>
                <a:lnTo>
                  <a:pt x="3150" y="1159"/>
                </a:lnTo>
                <a:lnTo>
                  <a:pt x="3149" y="1156"/>
                </a:lnTo>
                <a:lnTo>
                  <a:pt x="3147" y="1152"/>
                </a:lnTo>
                <a:lnTo>
                  <a:pt x="3145" y="1148"/>
                </a:lnTo>
                <a:lnTo>
                  <a:pt x="3143" y="1147"/>
                </a:lnTo>
                <a:lnTo>
                  <a:pt x="3140" y="1145"/>
                </a:lnTo>
                <a:lnTo>
                  <a:pt x="3136" y="1145"/>
                </a:lnTo>
                <a:lnTo>
                  <a:pt x="3134" y="1143"/>
                </a:lnTo>
                <a:lnTo>
                  <a:pt x="3134" y="1140"/>
                </a:lnTo>
                <a:lnTo>
                  <a:pt x="3134" y="1136"/>
                </a:lnTo>
                <a:lnTo>
                  <a:pt x="3133" y="1133"/>
                </a:lnTo>
                <a:lnTo>
                  <a:pt x="3133" y="1129"/>
                </a:lnTo>
                <a:lnTo>
                  <a:pt x="3133" y="1126"/>
                </a:lnTo>
                <a:lnTo>
                  <a:pt x="3131" y="1122"/>
                </a:lnTo>
                <a:lnTo>
                  <a:pt x="3127" y="1118"/>
                </a:lnTo>
                <a:lnTo>
                  <a:pt x="3126" y="1115"/>
                </a:lnTo>
                <a:lnTo>
                  <a:pt x="3090" y="1115"/>
                </a:lnTo>
                <a:lnTo>
                  <a:pt x="3090" y="1106"/>
                </a:lnTo>
                <a:lnTo>
                  <a:pt x="3088" y="1101"/>
                </a:lnTo>
                <a:lnTo>
                  <a:pt x="3087" y="1097"/>
                </a:lnTo>
                <a:lnTo>
                  <a:pt x="3085" y="1095"/>
                </a:lnTo>
                <a:lnTo>
                  <a:pt x="3083" y="1097"/>
                </a:lnTo>
                <a:lnTo>
                  <a:pt x="3081" y="1097"/>
                </a:lnTo>
                <a:close/>
                <a:moveTo>
                  <a:pt x="3186" y="1191"/>
                </a:moveTo>
                <a:lnTo>
                  <a:pt x="3182" y="1200"/>
                </a:lnTo>
                <a:lnTo>
                  <a:pt x="3179" y="1207"/>
                </a:lnTo>
                <a:lnTo>
                  <a:pt x="3175" y="1212"/>
                </a:lnTo>
                <a:lnTo>
                  <a:pt x="3170" y="1217"/>
                </a:lnTo>
                <a:lnTo>
                  <a:pt x="3168" y="1221"/>
                </a:lnTo>
                <a:lnTo>
                  <a:pt x="3166" y="1224"/>
                </a:lnTo>
                <a:lnTo>
                  <a:pt x="3166" y="1230"/>
                </a:lnTo>
                <a:lnTo>
                  <a:pt x="3168" y="1237"/>
                </a:lnTo>
                <a:lnTo>
                  <a:pt x="3164" y="1240"/>
                </a:lnTo>
                <a:lnTo>
                  <a:pt x="3161" y="1244"/>
                </a:lnTo>
                <a:lnTo>
                  <a:pt x="3156" y="1249"/>
                </a:lnTo>
                <a:lnTo>
                  <a:pt x="3152" y="1256"/>
                </a:lnTo>
                <a:lnTo>
                  <a:pt x="3149" y="1262"/>
                </a:lnTo>
                <a:lnTo>
                  <a:pt x="3145" y="1269"/>
                </a:lnTo>
                <a:lnTo>
                  <a:pt x="3143" y="1276"/>
                </a:lnTo>
                <a:lnTo>
                  <a:pt x="3141" y="1283"/>
                </a:lnTo>
                <a:lnTo>
                  <a:pt x="3108" y="1283"/>
                </a:lnTo>
                <a:lnTo>
                  <a:pt x="3103" y="1279"/>
                </a:lnTo>
                <a:lnTo>
                  <a:pt x="3097" y="1274"/>
                </a:lnTo>
                <a:lnTo>
                  <a:pt x="3092" y="1269"/>
                </a:lnTo>
                <a:lnTo>
                  <a:pt x="3085" y="1263"/>
                </a:lnTo>
                <a:lnTo>
                  <a:pt x="3080" y="1258"/>
                </a:lnTo>
                <a:lnTo>
                  <a:pt x="3073" y="1255"/>
                </a:lnTo>
                <a:lnTo>
                  <a:pt x="3067" y="1249"/>
                </a:lnTo>
                <a:lnTo>
                  <a:pt x="3064" y="1246"/>
                </a:lnTo>
                <a:lnTo>
                  <a:pt x="3081" y="1246"/>
                </a:lnTo>
                <a:lnTo>
                  <a:pt x="3080" y="1239"/>
                </a:lnTo>
                <a:lnTo>
                  <a:pt x="3080" y="1233"/>
                </a:lnTo>
                <a:lnTo>
                  <a:pt x="3081" y="1228"/>
                </a:lnTo>
                <a:lnTo>
                  <a:pt x="3083" y="1223"/>
                </a:lnTo>
                <a:lnTo>
                  <a:pt x="3087" y="1219"/>
                </a:lnTo>
                <a:lnTo>
                  <a:pt x="3090" y="1216"/>
                </a:lnTo>
                <a:lnTo>
                  <a:pt x="3096" y="1212"/>
                </a:lnTo>
                <a:lnTo>
                  <a:pt x="3099" y="1209"/>
                </a:lnTo>
                <a:lnTo>
                  <a:pt x="3094" y="1207"/>
                </a:lnTo>
                <a:lnTo>
                  <a:pt x="3090" y="1205"/>
                </a:lnTo>
                <a:lnTo>
                  <a:pt x="3083" y="1202"/>
                </a:lnTo>
                <a:lnTo>
                  <a:pt x="3076" y="1198"/>
                </a:lnTo>
                <a:lnTo>
                  <a:pt x="3071" y="1194"/>
                </a:lnTo>
                <a:lnTo>
                  <a:pt x="3064" y="1189"/>
                </a:lnTo>
                <a:lnTo>
                  <a:pt x="3058" y="1184"/>
                </a:lnTo>
                <a:lnTo>
                  <a:pt x="3055" y="1180"/>
                </a:lnTo>
                <a:lnTo>
                  <a:pt x="3050" y="1186"/>
                </a:lnTo>
                <a:lnTo>
                  <a:pt x="3043" y="1194"/>
                </a:lnTo>
                <a:lnTo>
                  <a:pt x="3037" y="1205"/>
                </a:lnTo>
                <a:lnTo>
                  <a:pt x="3032" y="1216"/>
                </a:lnTo>
                <a:lnTo>
                  <a:pt x="3027" y="1228"/>
                </a:lnTo>
                <a:lnTo>
                  <a:pt x="3020" y="1237"/>
                </a:lnTo>
                <a:lnTo>
                  <a:pt x="3016" y="1240"/>
                </a:lnTo>
                <a:lnTo>
                  <a:pt x="3013" y="1242"/>
                </a:lnTo>
                <a:lnTo>
                  <a:pt x="3007" y="1244"/>
                </a:lnTo>
                <a:lnTo>
                  <a:pt x="3004" y="1246"/>
                </a:lnTo>
                <a:lnTo>
                  <a:pt x="2986" y="1246"/>
                </a:lnTo>
                <a:lnTo>
                  <a:pt x="2968" y="1228"/>
                </a:lnTo>
                <a:lnTo>
                  <a:pt x="2951" y="1228"/>
                </a:lnTo>
                <a:lnTo>
                  <a:pt x="2947" y="1230"/>
                </a:lnTo>
                <a:lnTo>
                  <a:pt x="2942" y="1235"/>
                </a:lnTo>
                <a:lnTo>
                  <a:pt x="2935" y="1242"/>
                </a:lnTo>
                <a:lnTo>
                  <a:pt x="2930" y="1251"/>
                </a:lnTo>
                <a:lnTo>
                  <a:pt x="2922" y="1258"/>
                </a:lnTo>
                <a:lnTo>
                  <a:pt x="2917" y="1267"/>
                </a:lnTo>
                <a:lnTo>
                  <a:pt x="2912" y="1272"/>
                </a:lnTo>
                <a:lnTo>
                  <a:pt x="2908" y="1274"/>
                </a:lnTo>
                <a:lnTo>
                  <a:pt x="2900" y="1263"/>
                </a:lnTo>
                <a:lnTo>
                  <a:pt x="2894" y="1265"/>
                </a:lnTo>
                <a:lnTo>
                  <a:pt x="2889" y="1270"/>
                </a:lnTo>
                <a:lnTo>
                  <a:pt x="2884" y="1276"/>
                </a:lnTo>
                <a:lnTo>
                  <a:pt x="2878" y="1283"/>
                </a:lnTo>
                <a:lnTo>
                  <a:pt x="2873" y="1290"/>
                </a:lnTo>
                <a:lnTo>
                  <a:pt x="2868" y="1295"/>
                </a:lnTo>
                <a:lnTo>
                  <a:pt x="2864" y="1299"/>
                </a:lnTo>
                <a:lnTo>
                  <a:pt x="2864" y="1300"/>
                </a:lnTo>
                <a:lnTo>
                  <a:pt x="2861" y="1300"/>
                </a:lnTo>
                <a:lnTo>
                  <a:pt x="2857" y="1300"/>
                </a:lnTo>
                <a:lnTo>
                  <a:pt x="2854" y="1299"/>
                </a:lnTo>
                <a:lnTo>
                  <a:pt x="2850" y="1297"/>
                </a:lnTo>
                <a:lnTo>
                  <a:pt x="2847" y="1295"/>
                </a:lnTo>
                <a:lnTo>
                  <a:pt x="2845" y="1293"/>
                </a:lnTo>
                <a:lnTo>
                  <a:pt x="2841" y="1293"/>
                </a:lnTo>
                <a:lnTo>
                  <a:pt x="2838" y="1292"/>
                </a:lnTo>
                <a:lnTo>
                  <a:pt x="2785" y="1339"/>
                </a:lnTo>
                <a:lnTo>
                  <a:pt x="2781" y="1338"/>
                </a:lnTo>
                <a:lnTo>
                  <a:pt x="2778" y="1338"/>
                </a:lnTo>
                <a:lnTo>
                  <a:pt x="2772" y="1336"/>
                </a:lnTo>
                <a:lnTo>
                  <a:pt x="2767" y="1334"/>
                </a:lnTo>
                <a:lnTo>
                  <a:pt x="2764" y="1332"/>
                </a:lnTo>
                <a:lnTo>
                  <a:pt x="2758" y="1331"/>
                </a:lnTo>
                <a:lnTo>
                  <a:pt x="2755" y="1331"/>
                </a:lnTo>
                <a:lnTo>
                  <a:pt x="2749" y="1329"/>
                </a:lnTo>
                <a:lnTo>
                  <a:pt x="2748" y="1332"/>
                </a:lnTo>
                <a:lnTo>
                  <a:pt x="2744" y="1334"/>
                </a:lnTo>
                <a:lnTo>
                  <a:pt x="2741" y="1336"/>
                </a:lnTo>
                <a:lnTo>
                  <a:pt x="2737" y="1338"/>
                </a:lnTo>
                <a:lnTo>
                  <a:pt x="2734" y="1338"/>
                </a:lnTo>
                <a:lnTo>
                  <a:pt x="2730" y="1339"/>
                </a:lnTo>
                <a:lnTo>
                  <a:pt x="2728" y="1339"/>
                </a:lnTo>
                <a:lnTo>
                  <a:pt x="2725" y="1339"/>
                </a:lnTo>
                <a:lnTo>
                  <a:pt x="2725" y="1346"/>
                </a:lnTo>
                <a:lnTo>
                  <a:pt x="2726" y="1353"/>
                </a:lnTo>
                <a:lnTo>
                  <a:pt x="2726" y="1359"/>
                </a:lnTo>
                <a:lnTo>
                  <a:pt x="2728" y="1366"/>
                </a:lnTo>
                <a:lnTo>
                  <a:pt x="2730" y="1371"/>
                </a:lnTo>
                <a:lnTo>
                  <a:pt x="2732" y="1376"/>
                </a:lnTo>
                <a:lnTo>
                  <a:pt x="2732" y="1382"/>
                </a:lnTo>
                <a:lnTo>
                  <a:pt x="2732" y="1385"/>
                </a:lnTo>
                <a:lnTo>
                  <a:pt x="2716" y="1405"/>
                </a:lnTo>
                <a:lnTo>
                  <a:pt x="2716" y="1410"/>
                </a:lnTo>
                <a:lnTo>
                  <a:pt x="2718" y="1417"/>
                </a:lnTo>
                <a:lnTo>
                  <a:pt x="2718" y="1424"/>
                </a:lnTo>
                <a:lnTo>
                  <a:pt x="2719" y="1431"/>
                </a:lnTo>
                <a:lnTo>
                  <a:pt x="2721" y="1437"/>
                </a:lnTo>
                <a:lnTo>
                  <a:pt x="2723" y="1442"/>
                </a:lnTo>
                <a:lnTo>
                  <a:pt x="2725" y="1447"/>
                </a:lnTo>
                <a:lnTo>
                  <a:pt x="2725" y="1451"/>
                </a:lnTo>
                <a:lnTo>
                  <a:pt x="2721" y="1458"/>
                </a:lnTo>
                <a:lnTo>
                  <a:pt x="2718" y="1467"/>
                </a:lnTo>
                <a:lnTo>
                  <a:pt x="2716" y="1474"/>
                </a:lnTo>
                <a:lnTo>
                  <a:pt x="2712" y="1482"/>
                </a:lnTo>
                <a:lnTo>
                  <a:pt x="2711" y="1491"/>
                </a:lnTo>
                <a:lnTo>
                  <a:pt x="2709" y="1500"/>
                </a:lnTo>
                <a:lnTo>
                  <a:pt x="2707" y="1509"/>
                </a:lnTo>
                <a:lnTo>
                  <a:pt x="2707" y="1516"/>
                </a:lnTo>
                <a:lnTo>
                  <a:pt x="2728" y="1514"/>
                </a:lnTo>
                <a:lnTo>
                  <a:pt x="2755" y="1513"/>
                </a:lnTo>
                <a:lnTo>
                  <a:pt x="2781" y="1507"/>
                </a:lnTo>
                <a:lnTo>
                  <a:pt x="2809" y="1502"/>
                </a:lnTo>
                <a:lnTo>
                  <a:pt x="2836" y="1493"/>
                </a:lnTo>
                <a:lnTo>
                  <a:pt x="2861" y="1484"/>
                </a:lnTo>
                <a:lnTo>
                  <a:pt x="2873" y="1479"/>
                </a:lnTo>
                <a:lnTo>
                  <a:pt x="2882" y="1472"/>
                </a:lnTo>
                <a:lnTo>
                  <a:pt x="2891" y="1467"/>
                </a:lnTo>
                <a:lnTo>
                  <a:pt x="2900" y="1460"/>
                </a:lnTo>
                <a:lnTo>
                  <a:pt x="2933" y="1460"/>
                </a:lnTo>
                <a:lnTo>
                  <a:pt x="2951" y="1477"/>
                </a:lnTo>
                <a:lnTo>
                  <a:pt x="2947" y="1481"/>
                </a:lnTo>
                <a:lnTo>
                  <a:pt x="2944" y="1484"/>
                </a:lnTo>
                <a:lnTo>
                  <a:pt x="2942" y="1490"/>
                </a:lnTo>
                <a:lnTo>
                  <a:pt x="2938" y="1493"/>
                </a:lnTo>
                <a:lnTo>
                  <a:pt x="2937" y="1498"/>
                </a:lnTo>
                <a:lnTo>
                  <a:pt x="2935" y="1504"/>
                </a:lnTo>
                <a:lnTo>
                  <a:pt x="2933" y="1509"/>
                </a:lnTo>
                <a:lnTo>
                  <a:pt x="2933" y="1516"/>
                </a:lnTo>
                <a:lnTo>
                  <a:pt x="2942" y="1511"/>
                </a:lnTo>
                <a:lnTo>
                  <a:pt x="2952" y="1504"/>
                </a:lnTo>
                <a:lnTo>
                  <a:pt x="2967" y="1497"/>
                </a:lnTo>
                <a:lnTo>
                  <a:pt x="2981" y="1490"/>
                </a:lnTo>
                <a:lnTo>
                  <a:pt x="2997" y="1484"/>
                </a:lnTo>
                <a:lnTo>
                  <a:pt x="3009" y="1479"/>
                </a:lnTo>
                <a:lnTo>
                  <a:pt x="3021" y="1477"/>
                </a:lnTo>
                <a:lnTo>
                  <a:pt x="3028" y="1477"/>
                </a:lnTo>
                <a:lnTo>
                  <a:pt x="3023" y="1482"/>
                </a:lnTo>
                <a:lnTo>
                  <a:pt x="3016" y="1488"/>
                </a:lnTo>
                <a:lnTo>
                  <a:pt x="3007" y="1493"/>
                </a:lnTo>
                <a:lnTo>
                  <a:pt x="3000" y="1500"/>
                </a:lnTo>
                <a:lnTo>
                  <a:pt x="2993" y="1505"/>
                </a:lnTo>
                <a:lnTo>
                  <a:pt x="2991" y="1511"/>
                </a:lnTo>
                <a:lnTo>
                  <a:pt x="2991" y="1513"/>
                </a:lnTo>
                <a:lnTo>
                  <a:pt x="2993" y="1514"/>
                </a:lnTo>
                <a:lnTo>
                  <a:pt x="2998" y="1516"/>
                </a:lnTo>
                <a:lnTo>
                  <a:pt x="3004" y="1516"/>
                </a:lnTo>
                <a:lnTo>
                  <a:pt x="2997" y="1516"/>
                </a:lnTo>
                <a:lnTo>
                  <a:pt x="2993" y="1520"/>
                </a:lnTo>
                <a:lnTo>
                  <a:pt x="2990" y="1525"/>
                </a:lnTo>
                <a:lnTo>
                  <a:pt x="2990" y="1532"/>
                </a:lnTo>
                <a:lnTo>
                  <a:pt x="2988" y="1539"/>
                </a:lnTo>
                <a:lnTo>
                  <a:pt x="2990" y="1546"/>
                </a:lnTo>
                <a:lnTo>
                  <a:pt x="2991" y="1555"/>
                </a:lnTo>
                <a:lnTo>
                  <a:pt x="2995" y="1562"/>
                </a:lnTo>
                <a:lnTo>
                  <a:pt x="3055" y="1534"/>
                </a:lnTo>
                <a:lnTo>
                  <a:pt x="3081" y="1562"/>
                </a:lnTo>
                <a:lnTo>
                  <a:pt x="3254" y="1385"/>
                </a:lnTo>
                <a:lnTo>
                  <a:pt x="3254" y="1375"/>
                </a:lnTo>
                <a:lnTo>
                  <a:pt x="3253" y="1366"/>
                </a:lnTo>
                <a:lnTo>
                  <a:pt x="3251" y="1359"/>
                </a:lnTo>
                <a:lnTo>
                  <a:pt x="3247" y="1352"/>
                </a:lnTo>
                <a:lnTo>
                  <a:pt x="3244" y="1346"/>
                </a:lnTo>
                <a:lnTo>
                  <a:pt x="3240" y="1343"/>
                </a:lnTo>
                <a:lnTo>
                  <a:pt x="3235" y="1339"/>
                </a:lnTo>
                <a:lnTo>
                  <a:pt x="3228" y="1339"/>
                </a:lnTo>
                <a:lnTo>
                  <a:pt x="3228" y="1300"/>
                </a:lnTo>
                <a:lnTo>
                  <a:pt x="3226" y="1300"/>
                </a:lnTo>
                <a:lnTo>
                  <a:pt x="3223" y="1300"/>
                </a:lnTo>
                <a:lnTo>
                  <a:pt x="3219" y="1299"/>
                </a:lnTo>
                <a:lnTo>
                  <a:pt x="3216" y="1297"/>
                </a:lnTo>
                <a:lnTo>
                  <a:pt x="3212" y="1295"/>
                </a:lnTo>
                <a:lnTo>
                  <a:pt x="3209" y="1293"/>
                </a:lnTo>
                <a:lnTo>
                  <a:pt x="3205" y="1293"/>
                </a:lnTo>
                <a:lnTo>
                  <a:pt x="3202" y="1292"/>
                </a:lnTo>
                <a:lnTo>
                  <a:pt x="3203" y="1288"/>
                </a:lnTo>
                <a:lnTo>
                  <a:pt x="3203" y="1285"/>
                </a:lnTo>
                <a:lnTo>
                  <a:pt x="3205" y="1281"/>
                </a:lnTo>
                <a:lnTo>
                  <a:pt x="3207" y="1278"/>
                </a:lnTo>
                <a:lnTo>
                  <a:pt x="3209" y="1274"/>
                </a:lnTo>
                <a:lnTo>
                  <a:pt x="3210" y="1270"/>
                </a:lnTo>
                <a:lnTo>
                  <a:pt x="3210" y="1267"/>
                </a:lnTo>
                <a:lnTo>
                  <a:pt x="3210" y="1263"/>
                </a:lnTo>
                <a:lnTo>
                  <a:pt x="3210" y="1246"/>
                </a:lnTo>
                <a:lnTo>
                  <a:pt x="3209" y="1246"/>
                </a:lnTo>
                <a:lnTo>
                  <a:pt x="3205" y="1244"/>
                </a:lnTo>
                <a:lnTo>
                  <a:pt x="3202" y="1242"/>
                </a:lnTo>
                <a:lnTo>
                  <a:pt x="3198" y="1240"/>
                </a:lnTo>
                <a:lnTo>
                  <a:pt x="3194" y="1239"/>
                </a:lnTo>
                <a:lnTo>
                  <a:pt x="3193" y="1239"/>
                </a:lnTo>
                <a:lnTo>
                  <a:pt x="3189" y="1237"/>
                </a:lnTo>
                <a:lnTo>
                  <a:pt x="3186" y="1237"/>
                </a:lnTo>
                <a:lnTo>
                  <a:pt x="3186" y="1230"/>
                </a:lnTo>
                <a:lnTo>
                  <a:pt x="3187" y="1224"/>
                </a:lnTo>
                <a:lnTo>
                  <a:pt x="3187" y="1219"/>
                </a:lnTo>
                <a:lnTo>
                  <a:pt x="3189" y="1214"/>
                </a:lnTo>
                <a:lnTo>
                  <a:pt x="3189" y="1209"/>
                </a:lnTo>
                <a:lnTo>
                  <a:pt x="3189" y="1203"/>
                </a:lnTo>
                <a:lnTo>
                  <a:pt x="3187" y="1196"/>
                </a:lnTo>
                <a:lnTo>
                  <a:pt x="3186" y="1191"/>
                </a:lnTo>
                <a:close/>
                <a:moveTo>
                  <a:pt x="3203" y="1636"/>
                </a:moveTo>
                <a:lnTo>
                  <a:pt x="3246" y="1636"/>
                </a:lnTo>
                <a:lnTo>
                  <a:pt x="3263" y="1619"/>
                </a:lnTo>
                <a:lnTo>
                  <a:pt x="3279" y="1617"/>
                </a:lnTo>
                <a:lnTo>
                  <a:pt x="3293" y="1613"/>
                </a:lnTo>
                <a:lnTo>
                  <a:pt x="3306" y="1608"/>
                </a:lnTo>
                <a:lnTo>
                  <a:pt x="3318" y="1601"/>
                </a:lnTo>
                <a:lnTo>
                  <a:pt x="3329" y="1592"/>
                </a:lnTo>
                <a:lnTo>
                  <a:pt x="3339" y="1583"/>
                </a:lnTo>
                <a:lnTo>
                  <a:pt x="3350" y="1573"/>
                </a:lnTo>
                <a:lnTo>
                  <a:pt x="3359" y="1562"/>
                </a:lnTo>
                <a:lnTo>
                  <a:pt x="3341" y="1544"/>
                </a:lnTo>
                <a:lnTo>
                  <a:pt x="3307" y="1581"/>
                </a:lnTo>
                <a:lnTo>
                  <a:pt x="3272" y="1581"/>
                </a:lnTo>
                <a:lnTo>
                  <a:pt x="3265" y="1589"/>
                </a:lnTo>
                <a:lnTo>
                  <a:pt x="3256" y="1596"/>
                </a:lnTo>
                <a:lnTo>
                  <a:pt x="3247" y="1603"/>
                </a:lnTo>
                <a:lnTo>
                  <a:pt x="3237" y="1610"/>
                </a:lnTo>
                <a:lnTo>
                  <a:pt x="3228" y="1617"/>
                </a:lnTo>
                <a:lnTo>
                  <a:pt x="3219" y="1624"/>
                </a:lnTo>
                <a:lnTo>
                  <a:pt x="3210" y="1629"/>
                </a:lnTo>
                <a:lnTo>
                  <a:pt x="3203" y="1636"/>
                </a:lnTo>
                <a:close/>
                <a:moveTo>
                  <a:pt x="3376" y="1581"/>
                </a:moveTo>
                <a:lnTo>
                  <a:pt x="3383" y="1576"/>
                </a:lnTo>
                <a:lnTo>
                  <a:pt x="3390" y="1571"/>
                </a:lnTo>
                <a:lnTo>
                  <a:pt x="3399" y="1564"/>
                </a:lnTo>
                <a:lnTo>
                  <a:pt x="3406" y="1558"/>
                </a:lnTo>
                <a:lnTo>
                  <a:pt x="3413" y="1551"/>
                </a:lnTo>
                <a:lnTo>
                  <a:pt x="3421" y="1544"/>
                </a:lnTo>
                <a:lnTo>
                  <a:pt x="3426" y="1539"/>
                </a:lnTo>
                <a:lnTo>
                  <a:pt x="3429" y="1534"/>
                </a:lnTo>
                <a:lnTo>
                  <a:pt x="3433" y="1536"/>
                </a:lnTo>
                <a:lnTo>
                  <a:pt x="3436" y="1536"/>
                </a:lnTo>
                <a:lnTo>
                  <a:pt x="3440" y="1537"/>
                </a:lnTo>
                <a:lnTo>
                  <a:pt x="3442" y="1539"/>
                </a:lnTo>
                <a:lnTo>
                  <a:pt x="3445" y="1541"/>
                </a:lnTo>
                <a:lnTo>
                  <a:pt x="3449" y="1543"/>
                </a:lnTo>
                <a:lnTo>
                  <a:pt x="3452" y="1544"/>
                </a:lnTo>
                <a:lnTo>
                  <a:pt x="3456" y="1544"/>
                </a:lnTo>
                <a:lnTo>
                  <a:pt x="3459" y="1541"/>
                </a:lnTo>
                <a:lnTo>
                  <a:pt x="3463" y="1539"/>
                </a:lnTo>
                <a:lnTo>
                  <a:pt x="3465" y="1537"/>
                </a:lnTo>
                <a:lnTo>
                  <a:pt x="3468" y="1536"/>
                </a:lnTo>
                <a:lnTo>
                  <a:pt x="3472" y="1536"/>
                </a:lnTo>
                <a:lnTo>
                  <a:pt x="3475" y="1536"/>
                </a:lnTo>
                <a:lnTo>
                  <a:pt x="3479" y="1534"/>
                </a:lnTo>
                <a:lnTo>
                  <a:pt x="3482" y="1534"/>
                </a:lnTo>
                <a:lnTo>
                  <a:pt x="3472" y="1525"/>
                </a:lnTo>
                <a:lnTo>
                  <a:pt x="3465" y="1518"/>
                </a:lnTo>
                <a:lnTo>
                  <a:pt x="3456" y="1513"/>
                </a:lnTo>
                <a:lnTo>
                  <a:pt x="3449" y="1507"/>
                </a:lnTo>
                <a:lnTo>
                  <a:pt x="3443" y="1502"/>
                </a:lnTo>
                <a:lnTo>
                  <a:pt x="3438" y="1495"/>
                </a:lnTo>
                <a:lnTo>
                  <a:pt x="3433" y="1488"/>
                </a:lnTo>
                <a:lnTo>
                  <a:pt x="3429" y="1479"/>
                </a:lnTo>
                <a:lnTo>
                  <a:pt x="3428" y="1490"/>
                </a:lnTo>
                <a:lnTo>
                  <a:pt x="3424" y="1498"/>
                </a:lnTo>
                <a:lnTo>
                  <a:pt x="3417" y="1505"/>
                </a:lnTo>
                <a:lnTo>
                  <a:pt x="3410" y="1514"/>
                </a:lnTo>
                <a:lnTo>
                  <a:pt x="3401" y="1520"/>
                </a:lnTo>
                <a:lnTo>
                  <a:pt x="3392" y="1525"/>
                </a:lnTo>
                <a:lnTo>
                  <a:pt x="3385" y="1530"/>
                </a:lnTo>
                <a:lnTo>
                  <a:pt x="3376" y="1534"/>
                </a:lnTo>
                <a:lnTo>
                  <a:pt x="3376" y="1581"/>
                </a:lnTo>
                <a:close/>
                <a:moveTo>
                  <a:pt x="851" y="297"/>
                </a:moveTo>
                <a:lnTo>
                  <a:pt x="847" y="297"/>
                </a:lnTo>
                <a:lnTo>
                  <a:pt x="842" y="295"/>
                </a:lnTo>
                <a:lnTo>
                  <a:pt x="837" y="291"/>
                </a:lnTo>
                <a:lnTo>
                  <a:pt x="830" y="288"/>
                </a:lnTo>
                <a:lnTo>
                  <a:pt x="824" y="284"/>
                </a:lnTo>
                <a:lnTo>
                  <a:pt x="817" y="283"/>
                </a:lnTo>
                <a:lnTo>
                  <a:pt x="812" y="281"/>
                </a:lnTo>
                <a:lnTo>
                  <a:pt x="808" y="279"/>
                </a:lnTo>
                <a:lnTo>
                  <a:pt x="808" y="272"/>
                </a:lnTo>
                <a:lnTo>
                  <a:pt x="807" y="267"/>
                </a:lnTo>
                <a:lnTo>
                  <a:pt x="805" y="261"/>
                </a:lnTo>
                <a:lnTo>
                  <a:pt x="805" y="256"/>
                </a:lnTo>
                <a:lnTo>
                  <a:pt x="803" y="251"/>
                </a:lnTo>
                <a:lnTo>
                  <a:pt x="801" y="245"/>
                </a:lnTo>
                <a:lnTo>
                  <a:pt x="800" y="240"/>
                </a:lnTo>
                <a:lnTo>
                  <a:pt x="800" y="233"/>
                </a:lnTo>
                <a:lnTo>
                  <a:pt x="803" y="228"/>
                </a:lnTo>
                <a:lnTo>
                  <a:pt x="808" y="222"/>
                </a:lnTo>
                <a:lnTo>
                  <a:pt x="812" y="217"/>
                </a:lnTo>
                <a:lnTo>
                  <a:pt x="817" y="210"/>
                </a:lnTo>
                <a:lnTo>
                  <a:pt x="823" y="203"/>
                </a:lnTo>
                <a:lnTo>
                  <a:pt x="826" y="196"/>
                </a:lnTo>
                <a:lnTo>
                  <a:pt x="831" y="191"/>
                </a:lnTo>
                <a:lnTo>
                  <a:pt x="835" y="185"/>
                </a:lnTo>
                <a:lnTo>
                  <a:pt x="817" y="168"/>
                </a:lnTo>
                <a:lnTo>
                  <a:pt x="817" y="164"/>
                </a:lnTo>
                <a:lnTo>
                  <a:pt x="819" y="161"/>
                </a:lnTo>
                <a:lnTo>
                  <a:pt x="821" y="157"/>
                </a:lnTo>
                <a:lnTo>
                  <a:pt x="823" y="154"/>
                </a:lnTo>
                <a:lnTo>
                  <a:pt x="823" y="150"/>
                </a:lnTo>
                <a:lnTo>
                  <a:pt x="824" y="147"/>
                </a:lnTo>
                <a:lnTo>
                  <a:pt x="826" y="143"/>
                </a:lnTo>
                <a:lnTo>
                  <a:pt x="826" y="139"/>
                </a:lnTo>
                <a:lnTo>
                  <a:pt x="782" y="93"/>
                </a:lnTo>
                <a:lnTo>
                  <a:pt x="777" y="93"/>
                </a:lnTo>
                <a:lnTo>
                  <a:pt x="770" y="92"/>
                </a:lnTo>
                <a:lnTo>
                  <a:pt x="763" y="90"/>
                </a:lnTo>
                <a:lnTo>
                  <a:pt x="757" y="88"/>
                </a:lnTo>
                <a:lnTo>
                  <a:pt x="752" y="86"/>
                </a:lnTo>
                <a:lnTo>
                  <a:pt x="747" y="85"/>
                </a:lnTo>
                <a:lnTo>
                  <a:pt x="741" y="85"/>
                </a:lnTo>
                <a:lnTo>
                  <a:pt x="738" y="83"/>
                </a:lnTo>
                <a:lnTo>
                  <a:pt x="748" y="74"/>
                </a:lnTo>
                <a:lnTo>
                  <a:pt x="761" y="65"/>
                </a:lnTo>
                <a:lnTo>
                  <a:pt x="773" y="58"/>
                </a:lnTo>
                <a:lnTo>
                  <a:pt x="787" y="51"/>
                </a:lnTo>
                <a:lnTo>
                  <a:pt x="800" y="44"/>
                </a:lnTo>
                <a:lnTo>
                  <a:pt x="812" y="37"/>
                </a:lnTo>
                <a:lnTo>
                  <a:pt x="824" y="28"/>
                </a:lnTo>
                <a:lnTo>
                  <a:pt x="835" y="17"/>
                </a:lnTo>
                <a:lnTo>
                  <a:pt x="838" y="19"/>
                </a:lnTo>
                <a:lnTo>
                  <a:pt x="840" y="19"/>
                </a:lnTo>
                <a:lnTo>
                  <a:pt x="844" y="21"/>
                </a:lnTo>
                <a:lnTo>
                  <a:pt x="847" y="23"/>
                </a:lnTo>
                <a:lnTo>
                  <a:pt x="851" y="25"/>
                </a:lnTo>
                <a:lnTo>
                  <a:pt x="854" y="26"/>
                </a:lnTo>
                <a:lnTo>
                  <a:pt x="856" y="28"/>
                </a:lnTo>
                <a:lnTo>
                  <a:pt x="860" y="28"/>
                </a:lnTo>
                <a:lnTo>
                  <a:pt x="886" y="0"/>
                </a:lnTo>
                <a:lnTo>
                  <a:pt x="904" y="17"/>
                </a:lnTo>
                <a:lnTo>
                  <a:pt x="909" y="17"/>
                </a:lnTo>
                <a:lnTo>
                  <a:pt x="916" y="17"/>
                </a:lnTo>
                <a:lnTo>
                  <a:pt x="923" y="16"/>
                </a:lnTo>
                <a:lnTo>
                  <a:pt x="929" y="14"/>
                </a:lnTo>
                <a:lnTo>
                  <a:pt x="934" y="12"/>
                </a:lnTo>
                <a:lnTo>
                  <a:pt x="939" y="10"/>
                </a:lnTo>
                <a:lnTo>
                  <a:pt x="943" y="9"/>
                </a:lnTo>
                <a:lnTo>
                  <a:pt x="946" y="9"/>
                </a:lnTo>
                <a:lnTo>
                  <a:pt x="946" y="37"/>
                </a:lnTo>
                <a:lnTo>
                  <a:pt x="957" y="37"/>
                </a:lnTo>
                <a:lnTo>
                  <a:pt x="964" y="37"/>
                </a:lnTo>
                <a:lnTo>
                  <a:pt x="969" y="37"/>
                </a:lnTo>
                <a:lnTo>
                  <a:pt x="974" y="35"/>
                </a:lnTo>
                <a:lnTo>
                  <a:pt x="978" y="33"/>
                </a:lnTo>
                <a:lnTo>
                  <a:pt x="980" y="30"/>
                </a:lnTo>
                <a:lnTo>
                  <a:pt x="982" y="25"/>
                </a:lnTo>
                <a:lnTo>
                  <a:pt x="982" y="17"/>
                </a:lnTo>
                <a:lnTo>
                  <a:pt x="985" y="19"/>
                </a:lnTo>
                <a:lnTo>
                  <a:pt x="989" y="19"/>
                </a:lnTo>
                <a:lnTo>
                  <a:pt x="992" y="21"/>
                </a:lnTo>
                <a:lnTo>
                  <a:pt x="994" y="23"/>
                </a:lnTo>
                <a:lnTo>
                  <a:pt x="997" y="25"/>
                </a:lnTo>
                <a:lnTo>
                  <a:pt x="1001" y="26"/>
                </a:lnTo>
                <a:lnTo>
                  <a:pt x="1005" y="28"/>
                </a:lnTo>
                <a:lnTo>
                  <a:pt x="1008" y="28"/>
                </a:lnTo>
                <a:lnTo>
                  <a:pt x="1015" y="21"/>
                </a:lnTo>
                <a:lnTo>
                  <a:pt x="1024" y="16"/>
                </a:lnTo>
                <a:lnTo>
                  <a:pt x="1033" y="10"/>
                </a:lnTo>
                <a:lnTo>
                  <a:pt x="1043" y="9"/>
                </a:lnTo>
                <a:lnTo>
                  <a:pt x="1052" y="7"/>
                </a:lnTo>
                <a:lnTo>
                  <a:pt x="1063" y="5"/>
                </a:lnTo>
                <a:lnTo>
                  <a:pt x="1070" y="7"/>
                </a:lnTo>
                <a:lnTo>
                  <a:pt x="1079" y="9"/>
                </a:lnTo>
                <a:lnTo>
                  <a:pt x="1086" y="7"/>
                </a:lnTo>
                <a:lnTo>
                  <a:pt x="1095" y="3"/>
                </a:lnTo>
                <a:lnTo>
                  <a:pt x="1105" y="2"/>
                </a:lnTo>
                <a:lnTo>
                  <a:pt x="1118" y="2"/>
                </a:lnTo>
                <a:lnTo>
                  <a:pt x="1128" y="2"/>
                </a:lnTo>
                <a:lnTo>
                  <a:pt x="1139" y="0"/>
                </a:lnTo>
                <a:lnTo>
                  <a:pt x="1148" y="0"/>
                </a:lnTo>
                <a:lnTo>
                  <a:pt x="1156" y="0"/>
                </a:lnTo>
                <a:lnTo>
                  <a:pt x="1174" y="17"/>
                </a:lnTo>
                <a:lnTo>
                  <a:pt x="1121" y="17"/>
                </a:lnTo>
                <a:lnTo>
                  <a:pt x="1121" y="37"/>
                </a:lnTo>
                <a:lnTo>
                  <a:pt x="1126" y="39"/>
                </a:lnTo>
                <a:lnTo>
                  <a:pt x="1137" y="40"/>
                </a:lnTo>
                <a:lnTo>
                  <a:pt x="1148" y="39"/>
                </a:lnTo>
                <a:lnTo>
                  <a:pt x="1162" y="37"/>
                </a:lnTo>
                <a:lnTo>
                  <a:pt x="1176" y="33"/>
                </a:lnTo>
                <a:lnTo>
                  <a:pt x="1188" y="30"/>
                </a:lnTo>
                <a:lnTo>
                  <a:pt x="1201" y="28"/>
                </a:lnTo>
                <a:lnTo>
                  <a:pt x="1208" y="28"/>
                </a:lnTo>
                <a:lnTo>
                  <a:pt x="1197" y="33"/>
                </a:lnTo>
                <a:lnTo>
                  <a:pt x="1186" y="40"/>
                </a:lnTo>
                <a:lnTo>
                  <a:pt x="1176" y="51"/>
                </a:lnTo>
                <a:lnTo>
                  <a:pt x="1165" y="63"/>
                </a:lnTo>
                <a:lnTo>
                  <a:pt x="1158" y="78"/>
                </a:lnTo>
                <a:lnTo>
                  <a:pt x="1153" y="92"/>
                </a:lnTo>
                <a:lnTo>
                  <a:pt x="1153" y="99"/>
                </a:lnTo>
                <a:lnTo>
                  <a:pt x="1153" y="106"/>
                </a:lnTo>
                <a:lnTo>
                  <a:pt x="1153" y="113"/>
                </a:lnTo>
                <a:lnTo>
                  <a:pt x="1156" y="120"/>
                </a:lnTo>
                <a:lnTo>
                  <a:pt x="1139" y="139"/>
                </a:lnTo>
                <a:lnTo>
                  <a:pt x="1135" y="139"/>
                </a:lnTo>
                <a:lnTo>
                  <a:pt x="1132" y="138"/>
                </a:lnTo>
                <a:lnTo>
                  <a:pt x="1128" y="136"/>
                </a:lnTo>
                <a:lnTo>
                  <a:pt x="1126" y="134"/>
                </a:lnTo>
                <a:lnTo>
                  <a:pt x="1123" y="132"/>
                </a:lnTo>
                <a:lnTo>
                  <a:pt x="1119" y="131"/>
                </a:lnTo>
                <a:lnTo>
                  <a:pt x="1116" y="131"/>
                </a:lnTo>
                <a:lnTo>
                  <a:pt x="1112" y="131"/>
                </a:lnTo>
                <a:lnTo>
                  <a:pt x="1112" y="168"/>
                </a:lnTo>
                <a:lnTo>
                  <a:pt x="1103" y="168"/>
                </a:lnTo>
                <a:lnTo>
                  <a:pt x="1096" y="166"/>
                </a:lnTo>
                <a:lnTo>
                  <a:pt x="1089" y="166"/>
                </a:lnTo>
                <a:lnTo>
                  <a:pt x="1084" y="164"/>
                </a:lnTo>
                <a:lnTo>
                  <a:pt x="1077" y="164"/>
                </a:lnTo>
                <a:lnTo>
                  <a:pt x="1072" y="164"/>
                </a:lnTo>
                <a:lnTo>
                  <a:pt x="1066" y="164"/>
                </a:lnTo>
                <a:lnTo>
                  <a:pt x="1061" y="168"/>
                </a:lnTo>
                <a:lnTo>
                  <a:pt x="1061" y="171"/>
                </a:lnTo>
                <a:lnTo>
                  <a:pt x="1063" y="175"/>
                </a:lnTo>
                <a:lnTo>
                  <a:pt x="1066" y="177"/>
                </a:lnTo>
                <a:lnTo>
                  <a:pt x="1070" y="180"/>
                </a:lnTo>
                <a:lnTo>
                  <a:pt x="1075" y="182"/>
                </a:lnTo>
                <a:lnTo>
                  <a:pt x="1079" y="184"/>
                </a:lnTo>
                <a:lnTo>
                  <a:pt x="1082" y="185"/>
                </a:lnTo>
                <a:lnTo>
                  <a:pt x="1088" y="185"/>
                </a:lnTo>
                <a:lnTo>
                  <a:pt x="1079" y="192"/>
                </a:lnTo>
                <a:lnTo>
                  <a:pt x="1056" y="205"/>
                </a:lnTo>
                <a:lnTo>
                  <a:pt x="1024" y="219"/>
                </a:lnTo>
                <a:lnTo>
                  <a:pt x="987" y="237"/>
                </a:lnTo>
                <a:lnTo>
                  <a:pt x="950" y="253"/>
                </a:lnTo>
                <a:lnTo>
                  <a:pt x="914" y="267"/>
                </a:lnTo>
                <a:lnTo>
                  <a:pt x="884" y="276"/>
                </a:lnTo>
                <a:lnTo>
                  <a:pt x="869" y="279"/>
                </a:lnTo>
                <a:lnTo>
                  <a:pt x="869" y="283"/>
                </a:lnTo>
                <a:lnTo>
                  <a:pt x="867" y="286"/>
                </a:lnTo>
                <a:lnTo>
                  <a:pt x="865" y="290"/>
                </a:lnTo>
                <a:lnTo>
                  <a:pt x="863" y="291"/>
                </a:lnTo>
                <a:lnTo>
                  <a:pt x="861" y="293"/>
                </a:lnTo>
                <a:lnTo>
                  <a:pt x="858" y="295"/>
                </a:lnTo>
                <a:lnTo>
                  <a:pt x="854" y="297"/>
                </a:lnTo>
                <a:lnTo>
                  <a:pt x="851" y="297"/>
                </a:lnTo>
                <a:close/>
                <a:moveTo>
                  <a:pt x="1165" y="242"/>
                </a:moveTo>
                <a:lnTo>
                  <a:pt x="1155" y="238"/>
                </a:lnTo>
                <a:lnTo>
                  <a:pt x="1144" y="237"/>
                </a:lnTo>
                <a:lnTo>
                  <a:pt x="1132" y="235"/>
                </a:lnTo>
                <a:lnTo>
                  <a:pt x="1118" y="235"/>
                </a:lnTo>
                <a:lnTo>
                  <a:pt x="1105" y="235"/>
                </a:lnTo>
                <a:lnTo>
                  <a:pt x="1093" y="237"/>
                </a:lnTo>
                <a:lnTo>
                  <a:pt x="1080" y="238"/>
                </a:lnTo>
                <a:lnTo>
                  <a:pt x="1070" y="242"/>
                </a:lnTo>
                <a:lnTo>
                  <a:pt x="1088" y="260"/>
                </a:lnTo>
                <a:lnTo>
                  <a:pt x="1098" y="260"/>
                </a:lnTo>
                <a:lnTo>
                  <a:pt x="1109" y="260"/>
                </a:lnTo>
                <a:lnTo>
                  <a:pt x="1119" y="258"/>
                </a:lnTo>
                <a:lnTo>
                  <a:pt x="1130" y="258"/>
                </a:lnTo>
                <a:lnTo>
                  <a:pt x="1140" y="256"/>
                </a:lnTo>
                <a:lnTo>
                  <a:pt x="1149" y="253"/>
                </a:lnTo>
                <a:lnTo>
                  <a:pt x="1158" y="247"/>
                </a:lnTo>
                <a:lnTo>
                  <a:pt x="1165" y="242"/>
                </a:lnTo>
                <a:close/>
                <a:moveTo>
                  <a:pt x="1983" y="475"/>
                </a:moveTo>
                <a:lnTo>
                  <a:pt x="1976" y="479"/>
                </a:lnTo>
                <a:lnTo>
                  <a:pt x="1969" y="481"/>
                </a:lnTo>
                <a:lnTo>
                  <a:pt x="1963" y="484"/>
                </a:lnTo>
                <a:lnTo>
                  <a:pt x="1962" y="488"/>
                </a:lnTo>
                <a:lnTo>
                  <a:pt x="1960" y="493"/>
                </a:lnTo>
                <a:lnTo>
                  <a:pt x="1958" y="500"/>
                </a:lnTo>
                <a:lnTo>
                  <a:pt x="1958" y="509"/>
                </a:lnTo>
                <a:lnTo>
                  <a:pt x="1958" y="521"/>
                </a:lnTo>
                <a:lnTo>
                  <a:pt x="1969" y="519"/>
                </a:lnTo>
                <a:lnTo>
                  <a:pt x="1976" y="518"/>
                </a:lnTo>
                <a:lnTo>
                  <a:pt x="1981" y="512"/>
                </a:lnTo>
                <a:lnTo>
                  <a:pt x="1983" y="505"/>
                </a:lnTo>
                <a:lnTo>
                  <a:pt x="1985" y="498"/>
                </a:lnTo>
                <a:lnTo>
                  <a:pt x="1985" y="491"/>
                </a:lnTo>
                <a:lnTo>
                  <a:pt x="1983" y="482"/>
                </a:lnTo>
                <a:lnTo>
                  <a:pt x="1983" y="475"/>
                </a:lnTo>
                <a:close/>
                <a:moveTo>
                  <a:pt x="1879" y="495"/>
                </a:moveTo>
                <a:lnTo>
                  <a:pt x="1882" y="493"/>
                </a:lnTo>
                <a:lnTo>
                  <a:pt x="1886" y="493"/>
                </a:lnTo>
                <a:lnTo>
                  <a:pt x="1888" y="491"/>
                </a:lnTo>
                <a:lnTo>
                  <a:pt x="1891" y="488"/>
                </a:lnTo>
                <a:lnTo>
                  <a:pt x="1893" y="486"/>
                </a:lnTo>
                <a:lnTo>
                  <a:pt x="1895" y="482"/>
                </a:lnTo>
                <a:lnTo>
                  <a:pt x="1896" y="479"/>
                </a:lnTo>
                <a:lnTo>
                  <a:pt x="1896" y="475"/>
                </a:lnTo>
                <a:lnTo>
                  <a:pt x="1886" y="475"/>
                </a:lnTo>
                <a:lnTo>
                  <a:pt x="1875" y="475"/>
                </a:lnTo>
                <a:lnTo>
                  <a:pt x="1863" y="477"/>
                </a:lnTo>
                <a:lnTo>
                  <a:pt x="1852" y="481"/>
                </a:lnTo>
                <a:lnTo>
                  <a:pt x="1842" y="484"/>
                </a:lnTo>
                <a:lnTo>
                  <a:pt x="1835" y="491"/>
                </a:lnTo>
                <a:lnTo>
                  <a:pt x="1831" y="495"/>
                </a:lnTo>
                <a:lnTo>
                  <a:pt x="1829" y="500"/>
                </a:lnTo>
                <a:lnTo>
                  <a:pt x="1828" y="505"/>
                </a:lnTo>
                <a:lnTo>
                  <a:pt x="1828" y="512"/>
                </a:lnTo>
                <a:lnTo>
                  <a:pt x="1833" y="512"/>
                </a:lnTo>
                <a:lnTo>
                  <a:pt x="1840" y="516"/>
                </a:lnTo>
                <a:lnTo>
                  <a:pt x="1847" y="518"/>
                </a:lnTo>
                <a:lnTo>
                  <a:pt x="1852" y="523"/>
                </a:lnTo>
                <a:lnTo>
                  <a:pt x="1858" y="526"/>
                </a:lnTo>
                <a:lnTo>
                  <a:pt x="1863" y="532"/>
                </a:lnTo>
                <a:lnTo>
                  <a:pt x="1866" y="537"/>
                </a:lnTo>
                <a:lnTo>
                  <a:pt x="1870" y="541"/>
                </a:lnTo>
                <a:lnTo>
                  <a:pt x="1870" y="595"/>
                </a:lnTo>
                <a:lnTo>
                  <a:pt x="1877" y="597"/>
                </a:lnTo>
                <a:lnTo>
                  <a:pt x="1884" y="599"/>
                </a:lnTo>
                <a:lnTo>
                  <a:pt x="1889" y="602"/>
                </a:lnTo>
                <a:lnTo>
                  <a:pt x="1895" y="606"/>
                </a:lnTo>
                <a:lnTo>
                  <a:pt x="1900" y="611"/>
                </a:lnTo>
                <a:lnTo>
                  <a:pt x="1905" y="615"/>
                </a:lnTo>
                <a:lnTo>
                  <a:pt x="1911" y="620"/>
                </a:lnTo>
                <a:lnTo>
                  <a:pt x="1914" y="624"/>
                </a:lnTo>
                <a:lnTo>
                  <a:pt x="1941" y="595"/>
                </a:lnTo>
                <a:lnTo>
                  <a:pt x="1923" y="578"/>
                </a:lnTo>
                <a:lnTo>
                  <a:pt x="1923" y="574"/>
                </a:lnTo>
                <a:lnTo>
                  <a:pt x="1925" y="571"/>
                </a:lnTo>
                <a:lnTo>
                  <a:pt x="1925" y="567"/>
                </a:lnTo>
                <a:lnTo>
                  <a:pt x="1926" y="564"/>
                </a:lnTo>
                <a:lnTo>
                  <a:pt x="1928" y="560"/>
                </a:lnTo>
                <a:lnTo>
                  <a:pt x="1930" y="556"/>
                </a:lnTo>
                <a:lnTo>
                  <a:pt x="1932" y="553"/>
                </a:lnTo>
                <a:lnTo>
                  <a:pt x="1932" y="549"/>
                </a:lnTo>
                <a:lnTo>
                  <a:pt x="1926" y="546"/>
                </a:lnTo>
                <a:lnTo>
                  <a:pt x="1921" y="541"/>
                </a:lnTo>
                <a:lnTo>
                  <a:pt x="1916" y="535"/>
                </a:lnTo>
                <a:lnTo>
                  <a:pt x="1909" y="530"/>
                </a:lnTo>
                <a:lnTo>
                  <a:pt x="1903" y="526"/>
                </a:lnTo>
                <a:lnTo>
                  <a:pt x="1896" y="521"/>
                </a:lnTo>
                <a:lnTo>
                  <a:pt x="1891" y="516"/>
                </a:lnTo>
                <a:lnTo>
                  <a:pt x="1888" y="512"/>
                </a:lnTo>
                <a:lnTo>
                  <a:pt x="1888" y="509"/>
                </a:lnTo>
                <a:lnTo>
                  <a:pt x="1889" y="505"/>
                </a:lnTo>
                <a:lnTo>
                  <a:pt x="1889" y="502"/>
                </a:lnTo>
                <a:lnTo>
                  <a:pt x="1889" y="500"/>
                </a:lnTo>
                <a:lnTo>
                  <a:pt x="1889" y="496"/>
                </a:lnTo>
                <a:lnTo>
                  <a:pt x="1888" y="495"/>
                </a:lnTo>
                <a:lnTo>
                  <a:pt x="1884" y="495"/>
                </a:lnTo>
                <a:lnTo>
                  <a:pt x="1879" y="495"/>
                </a:lnTo>
                <a:close/>
                <a:moveTo>
                  <a:pt x="1997" y="723"/>
                </a:moveTo>
                <a:lnTo>
                  <a:pt x="1997" y="726"/>
                </a:lnTo>
                <a:lnTo>
                  <a:pt x="1997" y="728"/>
                </a:lnTo>
                <a:lnTo>
                  <a:pt x="1999" y="730"/>
                </a:lnTo>
                <a:lnTo>
                  <a:pt x="2001" y="731"/>
                </a:lnTo>
                <a:lnTo>
                  <a:pt x="2002" y="731"/>
                </a:lnTo>
                <a:lnTo>
                  <a:pt x="2004" y="733"/>
                </a:lnTo>
                <a:lnTo>
                  <a:pt x="2004" y="735"/>
                </a:lnTo>
                <a:lnTo>
                  <a:pt x="2006" y="739"/>
                </a:lnTo>
                <a:lnTo>
                  <a:pt x="2008" y="739"/>
                </a:lnTo>
                <a:lnTo>
                  <a:pt x="2011" y="740"/>
                </a:lnTo>
                <a:lnTo>
                  <a:pt x="2013" y="740"/>
                </a:lnTo>
                <a:lnTo>
                  <a:pt x="2016" y="742"/>
                </a:lnTo>
                <a:lnTo>
                  <a:pt x="2018" y="742"/>
                </a:lnTo>
                <a:lnTo>
                  <a:pt x="2022" y="744"/>
                </a:lnTo>
                <a:lnTo>
                  <a:pt x="2024" y="744"/>
                </a:lnTo>
                <a:lnTo>
                  <a:pt x="2027" y="744"/>
                </a:lnTo>
                <a:lnTo>
                  <a:pt x="2061" y="744"/>
                </a:lnTo>
                <a:lnTo>
                  <a:pt x="2052" y="753"/>
                </a:lnTo>
                <a:lnTo>
                  <a:pt x="2045" y="760"/>
                </a:lnTo>
                <a:lnTo>
                  <a:pt x="2038" y="769"/>
                </a:lnTo>
                <a:lnTo>
                  <a:pt x="2031" y="779"/>
                </a:lnTo>
                <a:lnTo>
                  <a:pt x="2025" y="788"/>
                </a:lnTo>
                <a:lnTo>
                  <a:pt x="2018" y="799"/>
                </a:lnTo>
                <a:lnTo>
                  <a:pt x="2009" y="809"/>
                </a:lnTo>
                <a:lnTo>
                  <a:pt x="2001" y="820"/>
                </a:lnTo>
                <a:lnTo>
                  <a:pt x="1965" y="820"/>
                </a:lnTo>
                <a:lnTo>
                  <a:pt x="1965" y="823"/>
                </a:lnTo>
                <a:lnTo>
                  <a:pt x="1965" y="827"/>
                </a:lnTo>
                <a:lnTo>
                  <a:pt x="1963" y="830"/>
                </a:lnTo>
                <a:lnTo>
                  <a:pt x="1962" y="834"/>
                </a:lnTo>
                <a:lnTo>
                  <a:pt x="1960" y="837"/>
                </a:lnTo>
                <a:lnTo>
                  <a:pt x="1958" y="841"/>
                </a:lnTo>
                <a:lnTo>
                  <a:pt x="1958" y="843"/>
                </a:lnTo>
                <a:lnTo>
                  <a:pt x="1958" y="846"/>
                </a:lnTo>
                <a:lnTo>
                  <a:pt x="1948" y="848"/>
                </a:lnTo>
                <a:lnTo>
                  <a:pt x="1937" y="852"/>
                </a:lnTo>
                <a:lnTo>
                  <a:pt x="1925" y="857"/>
                </a:lnTo>
                <a:lnTo>
                  <a:pt x="1914" y="862"/>
                </a:lnTo>
                <a:lnTo>
                  <a:pt x="1902" y="869"/>
                </a:lnTo>
                <a:lnTo>
                  <a:pt x="1891" y="875"/>
                </a:lnTo>
                <a:lnTo>
                  <a:pt x="1880" y="880"/>
                </a:lnTo>
                <a:lnTo>
                  <a:pt x="1870" y="885"/>
                </a:lnTo>
                <a:lnTo>
                  <a:pt x="1866" y="880"/>
                </a:lnTo>
                <a:lnTo>
                  <a:pt x="1861" y="876"/>
                </a:lnTo>
                <a:lnTo>
                  <a:pt x="1854" y="871"/>
                </a:lnTo>
                <a:lnTo>
                  <a:pt x="1849" y="868"/>
                </a:lnTo>
                <a:lnTo>
                  <a:pt x="1842" y="862"/>
                </a:lnTo>
                <a:lnTo>
                  <a:pt x="1836" y="859"/>
                </a:lnTo>
                <a:lnTo>
                  <a:pt x="1831" y="857"/>
                </a:lnTo>
                <a:lnTo>
                  <a:pt x="1828" y="857"/>
                </a:lnTo>
                <a:lnTo>
                  <a:pt x="1828" y="820"/>
                </a:lnTo>
                <a:lnTo>
                  <a:pt x="1824" y="816"/>
                </a:lnTo>
                <a:lnTo>
                  <a:pt x="1819" y="811"/>
                </a:lnTo>
                <a:lnTo>
                  <a:pt x="1815" y="806"/>
                </a:lnTo>
                <a:lnTo>
                  <a:pt x="1810" y="799"/>
                </a:lnTo>
                <a:lnTo>
                  <a:pt x="1806" y="793"/>
                </a:lnTo>
                <a:lnTo>
                  <a:pt x="1803" y="786"/>
                </a:lnTo>
                <a:lnTo>
                  <a:pt x="1801" y="779"/>
                </a:lnTo>
                <a:lnTo>
                  <a:pt x="1801" y="774"/>
                </a:lnTo>
                <a:lnTo>
                  <a:pt x="1796" y="774"/>
                </a:lnTo>
                <a:lnTo>
                  <a:pt x="1792" y="774"/>
                </a:lnTo>
                <a:lnTo>
                  <a:pt x="1789" y="772"/>
                </a:lnTo>
                <a:lnTo>
                  <a:pt x="1785" y="770"/>
                </a:lnTo>
                <a:lnTo>
                  <a:pt x="1780" y="765"/>
                </a:lnTo>
                <a:lnTo>
                  <a:pt x="1775" y="756"/>
                </a:lnTo>
                <a:lnTo>
                  <a:pt x="1769" y="747"/>
                </a:lnTo>
                <a:lnTo>
                  <a:pt x="1764" y="739"/>
                </a:lnTo>
                <a:lnTo>
                  <a:pt x="1757" y="731"/>
                </a:lnTo>
                <a:lnTo>
                  <a:pt x="1748" y="726"/>
                </a:lnTo>
                <a:lnTo>
                  <a:pt x="1716" y="726"/>
                </a:lnTo>
                <a:lnTo>
                  <a:pt x="1709" y="712"/>
                </a:lnTo>
                <a:lnTo>
                  <a:pt x="1702" y="700"/>
                </a:lnTo>
                <a:lnTo>
                  <a:pt x="1697" y="689"/>
                </a:lnTo>
                <a:lnTo>
                  <a:pt x="1692" y="678"/>
                </a:lnTo>
                <a:lnTo>
                  <a:pt x="1686" y="670"/>
                </a:lnTo>
                <a:lnTo>
                  <a:pt x="1681" y="663"/>
                </a:lnTo>
                <a:lnTo>
                  <a:pt x="1672" y="657"/>
                </a:lnTo>
                <a:lnTo>
                  <a:pt x="1663" y="654"/>
                </a:lnTo>
                <a:lnTo>
                  <a:pt x="1669" y="654"/>
                </a:lnTo>
                <a:lnTo>
                  <a:pt x="1674" y="650"/>
                </a:lnTo>
                <a:lnTo>
                  <a:pt x="1679" y="647"/>
                </a:lnTo>
                <a:lnTo>
                  <a:pt x="1683" y="643"/>
                </a:lnTo>
                <a:lnTo>
                  <a:pt x="1686" y="638"/>
                </a:lnTo>
                <a:lnTo>
                  <a:pt x="1690" y="632"/>
                </a:lnTo>
                <a:lnTo>
                  <a:pt x="1693" y="627"/>
                </a:lnTo>
                <a:lnTo>
                  <a:pt x="1697" y="624"/>
                </a:lnTo>
                <a:lnTo>
                  <a:pt x="1695" y="620"/>
                </a:lnTo>
                <a:lnTo>
                  <a:pt x="1695" y="617"/>
                </a:lnTo>
                <a:lnTo>
                  <a:pt x="1693" y="613"/>
                </a:lnTo>
                <a:lnTo>
                  <a:pt x="1692" y="610"/>
                </a:lnTo>
                <a:lnTo>
                  <a:pt x="1690" y="606"/>
                </a:lnTo>
                <a:lnTo>
                  <a:pt x="1688" y="602"/>
                </a:lnTo>
                <a:lnTo>
                  <a:pt x="1688" y="599"/>
                </a:lnTo>
                <a:lnTo>
                  <a:pt x="1688" y="595"/>
                </a:lnTo>
                <a:lnTo>
                  <a:pt x="1714" y="567"/>
                </a:lnTo>
                <a:lnTo>
                  <a:pt x="1707" y="567"/>
                </a:lnTo>
                <a:lnTo>
                  <a:pt x="1700" y="567"/>
                </a:lnTo>
                <a:lnTo>
                  <a:pt x="1695" y="565"/>
                </a:lnTo>
                <a:lnTo>
                  <a:pt x="1688" y="564"/>
                </a:lnTo>
                <a:lnTo>
                  <a:pt x="1683" y="562"/>
                </a:lnTo>
                <a:lnTo>
                  <a:pt x="1677" y="560"/>
                </a:lnTo>
                <a:lnTo>
                  <a:pt x="1674" y="560"/>
                </a:lnTo>
                <a:lnTo>
                  <a:pt x="1670" y="560"/>
                </a:lnTo>
                <a:lnTo>
                  <a:pt x="1653" y="560"/>
                </a:lnTo>
                <a:lnTo>
                  <a:pt x="1626" y="587"/>
                </a:lnTo>
                <a:lnTo>
                  <a:pt x="1624" y="585"/>
                </a:lnTo>
                <a:lnTo>
                  <a:pt x="1621" y="583"/>
                </a:lnTo>
                <a:lnTo>
                  <a:pt x="1616" y="578"/>
                </a:lnTo>
                <a:lnTo>
                  <a:pt x="1609" y="572"/>
                </a:lnTo>
                <a:lnTo>
                  <a:pt x="1603" y="565"/>
                </a:lnTo>
                <a:lnTo>
                  <a:pt x="1598" y="560"/>
                </a:lnTo>
                <a:lnTo>
                  <a:pt x="1593" y="553"/>
                </a:lnTo>
                <a:lnTo>
                  <a:pt x="1591" y="549"/>
                </a:lnTo>
                <a:lnTo>
                  <a:pt x="1591" y="532"/>
                </a:lnTo>
                <a:lnTo>
                  <a:pt x="1617" y="519"/>
                </a:lnTo>
                <a:lnTo>
                  <a:pt x="1639" y="511"/>
                </a:lnTo>
                <a:lnTo>
                  <a:pt x="1660" y="505"/>
                </a:lnTo>
                <a:lnTo>
                  <a:pt x="1677" y="503"/>
                </a:lnTo>
                <a:lnTo>
                  <a:pt x="1693" y="502"/>
                </a:lnTo>
                <a:lnTo>
                  <a:pt x="1707" y="502"/>
                </a:lnTo>
                <a:lnTo>
                  <a:pt x="1720" y="502"/>
                </a:lnTo>
                <a:lnTo>
                  <a:pt x="1732" y="502"/>
                </a:lnTo>
                <a:lnTo>
                  <a:pt x="1729" y="505"/>
                </a:lnTo>
                <a:lnTo>
                  <a:pt x="1730" y="509"/>
                </a:lnTo>
                <a:lnTo>
                  <a:pt x="1732" y="512"/>
                </a:lnTo>
                <a:lnTo>
                  <a:pt x="1737" y="516"/>
                </a:lnTo>
                <a:lnTo>
                  <a:pt x="1743" y="521"/>
                </a:lnTo>
                <a:lnTo>
                  <a:pt x="1748" y="525"/>
                </a:lnTo>
                <a:lnTo>
                  <a:pt x="1753" y="528"/>
                </a:lnTo>
                <a:lnTo>
                  <a:pt x="1757" y="532"/>
                </a:lnTo>
                <a:lnTo>
                  <a:pt x="1757" y="528"/>
                </a:lnTo>
                <a:lnTo>
                  <a:pt x="1759" y="525"/>
                </a:lnTo>
                <a:lnTo>
                  <a:pt x="1760" y="521"/>
                </a:lnTo>
                <a:lnTo>
                  <a:pt x="1762" y="516"/>
                </a:lnTo>
                <a:lnTo>
                  <a:pt x="1764" y="512"/>
                </a:lnTo>
                <a:lnTo>
                  <a:pt x="1764" y="509"/>
                </a:lnTo>
                <a:lnTo>
                  <a:pt x="1766" y="505"/>
                </a:lnTo>
                <a:lnTo>
                  <a:pt x="1766" y="502"/>
                </a:lnTo>
                <a:lnTo>
                  <a:pt x="1759" y="498"/>
                </a:lnTo>
                <a:lnTo>
                  <a:pt x="1748" y="489"/>
                </a:lnTo>
                <a:lnTo>
                  <a:pt x="1736" y="479"/>
                </a:lnTo>
                <a:lnTo>
                  <a:pt x="1723" y="466"/>
                </a:lnTo>
                <a:lnTo>
                  <a:pt x="1711" y="454"/>
                </a:lnTo>
                <a:lnTo>
                  <a:pt x="1700" y="449"/>
                </a:lnTo>
                <a:lnTo>
                  <a:pt x="1697" y="447"/>
                </a:lnTo>
                <a:lnTo>
                  <a:pt x="1693" y="447"/>
                </a:lnTo>
                <a:lnTo>
                  <a:pt x="1690" y="450"/>
                </a:lnTo>
                <a:lnTo>
                  <a:pt x="1688" y="456"/>
                </a:lnTo>
                <a:lnTo>
                  <a:pt x="1697" y="466"/>
                </a:lnTo>
                <a:lnTo>
                  <a:pt x="1693" y="468"/>
                </a:lnTo>
                <a:lnTo>
                  <a:pt x="1692" y="470"/>
                </a:lnTo>
                <a:lnTo>
                  <a:pt x="1688" y="472"/>
                </a:lnTo>
                <a:lnTo>
                  <a:pt x="1684" y="472"/>
                </a:lnTo>
                <a:lnTo>
                  <a:pt x="1676" y="472"/>
                </a:lnTo>
                <a:lnTo>
                  <a:pt x="1665" y="468"/>
                </a:lnTo>
                <a:lnTo>
                  <a:pt x="1656" y="465"/>
                </a:lnTo>
                <a:lnTo>
                  <a:pt x="1647" y="461"/>
                </a:lnTo>
                <a:lnTo>
                  <a:pt x="1640" y="458"/>
                </a:lnTo>
                <a:lnTo>
                  <a:pt x="1635" y="456"/>
                </a:lnTo>
                <a:lnTo>
                  <a:pt x="1635" y="463"/>
                </a:lnTo>
                <a:lnTo>
                  <a:pt x="1633" y="468"/>
                </a:lnTo>
                <a:lnTo>
                  <a:pt x="1631" y="472"/>
                </a:lnTo>
                <a:lnTo>
                  <a:pt x="1628" y="473"/>
                </a:lnTo>
                <a:lnTo>
                  <a:pt x="1624" y="477"/>
                </a:lnTo>
                <a:lnTo>
                  <a:pt x="1621" y="479"/>
                </a:lnTo>
                <a:lnTo>
                  <a:pt x="1616" y="481"/>
                </a:lnTo>
                <a:lnTo>
                  <a:pt x="1609" y="484"/>
                </a:lnTo>
                <a:lnTo>
                  <a:pt x="1609" y="489"/>
                </a:lnTo>
                <a:lnTo>
                  <a:pt x="1609" y="493"/>
                </a:lnTo>
                <a:lnTo>
                  <a:pt x="1610" y="496"/>
                </a:lnTo>
                <a:lnTo>
                  <a:pt x="1610" y="498"/>
                </a:lnTo>
                <a:lnTo>
                  <a:pt x="1612" y="500"/>
                </a:lnTo>
                <a:lnTo>
                  <a:pt x="1612" y="502"/>
                </a:lnTo>
                <a:lnTo>
                  <a:pt x="1612" y="505"/>
                </a:lnTo>
                <a:lnTo>
                  <a:pt x="1612" y="511"/>
                </a:lnTo>
                <a:lnTo>
                  <a:pt x="1614" y="512"/>
                </a:lnTo>
                <a:lnTo>
                  <a:pt x="1614" y="514"/>
                </a:lnTo>
                <a:lnTo>
                  <a:pt x="1614" y="516"/>
                </a:lnTo>
                <a:lnTo>
                  <a:pt x="1610" y="518"/>
                </a:lnTo>
                <a:lnTo>
                  <a:pt x="1607" y="519"/>
                </a:lnTo>
                <a:lnTo>
                  <a:pt x="1603" y="519"/>
                </a:lnTo>
                <a:lnTo>
                  <a:pt x="1600" y="519"/>
                </a:lnTo>
                <a:lnTo>
                  <a:pt x="1596" y="516"/>
                </a:lnTo>
                <a:lnTo>
                  <a:pt x="1591" y="519"/>
                </a:lnTo>
                <a:lnTo>
                  <a:pt x="1589" y="521"/>
                </a:lnTo>
                <a:lnTo>
                  <a:pt x="1587" y="523"/>
                </a:lnTo>
                <a:lnTo>
                  <a:pt x="1586" y="521"/>
                </a:lnTo>
                <a:lnTo>
                  <a:pt x="1582" y="521"/>
                </a:lnTo>
                <a:lnTo>
                  <a:pt x="1573" y="521"/>
                </a:lnTo>
                <a:lnTo>
                  <a:pt x="1557" y="541"/>
                </a:lnTo>
                <a:lnTo>
                  <a:pt x="1557" y="544"/>
                </a:lnTo>
                <a:lnTo>
                  <a:pt x="1559" y="549"/>
                </a:lnTo>
                <a:lnTo>
                  <a:pt x="1559" y="553"/>
                </a:lnTo>
                <a:lnTo>
                  <a:pt x="1561" y="560"/>
                </a:lnTo>
                <a:lnTo>
                  <a:pt x="1563" y="565"/>
                </a:lnTo>
                <a:lnTo>
                  <a:pt x="1564" y="572"/>
                </a:lnTo>
                <a:lnTo>
                  <a:pt x="1564" y="579"/>
                </a:lnTo>
                <a:lnTo>
                  <a:pt x="1564" y="587"/>
                </a:lnTo>
                <a:lnTo>
                  <a:pt x="1559" y="585"/>
                </a:lnTo>
                <a:lnTo>
                  <a:pt x="1554" y="581"/>
                </a:lnTo>
                <a:lnTo>
                  <a:pt x="1548" y="574"/>
                </a:lnTo>
                <a:lnTo>
                  <a:pt x="1543" y="567"/>
                </a:lnTo>
                <a:lnTo>
                  <a:pt x="1536" y="558"/>
                </a:lnTo>
                <a:lnTo>
                  <a:pt x="1531" y="551"/>
                </a:lnTo>
                <a:lnTo>
                  <a:pt x="1522" y="544"/>
                </a:lnTo>
                <a:lnTo>
                  <a:pt x="1513" y="541"/>
                </a:lnTo>
                <a:lnTo>
                  <a:pt x="1513" y="535"/>
                </a:lnTo>
                <a:lnTo>
                  <a:pt x="1513" y="530"/>
                </a:lnTo>
                <a:lnTo>
                  <a:pt x="1511" y="525"/>
                </a:lnTo>
                <a:lnTo>
                  <a:pt x="1506" y="518"/>
                </a:lnTo>
                <a:lnTo>
                  <a:pt x="1497" y="507"/>
                </a:lnTo>
                <a:lnTo>
                  <a:pt x="1483" y="498"/>
                </a:lnTo>
                <a:lnTo>
                  <a:pt x="1469" y="491"/>
                </a:lnTo>
                <a:lnTo>
                  <a:pt x="1455" y="486"/>
                </a:lnTo>
                <a:lnTo>
                  <a:pt x="1450" y="484"/>
                </a:lnTo>
                <a:lnTo>
                  <a:pt x="1444" y="482"/>
                </a:lnTo>
                <a:lnTo>
                  <a:pt x="1439" y="484"/>
                </a:lnTo>
                <a:lnTo>
                  <a:pt x="1435" y="484"/>
                </a:lnTo>
                <a:lnTo>
                  <a:pt x="1439" y="488"/>
                </a:lnTo>
                <a:lnTo>
                  <a:pt x="1442" y="493"/>
                </a:lnTo>
                <a:lnTo>
                  <a:pt x="1446" y="496"/>
                </a:lnTo>
                <a:lnTo>
                  <a:pt x="1450" y="500"/>
                </a:lnTo>
                <a:lnTo>
                  <a:pt x="1453" y="503"/>
                </a:lnTo>
                <a:lnTo>
                  <a:pt x="1458" y="505"/>
                </a:lnTo>
                <a:lnTo>
                  <a:pt x="1464" y="505"/>
                </a:lnTo>
                <a:lnTo>
                  <a:pt x="1469" y="502"/>
                </a:lnTo>
                <a:lnTo>
                  <a:pt x="1471" y="509"/>
                </a:lnTo>
                <a:lnTo>
                  <a:pt x="1471" y="516"/>
                </a:lnTo>
                <a:lnTo>
                  <a:pt x="1473" y="521"/>
                </a:lnTo>
                <a:lnTo>
                  <a:pt x="1474" y="525"/>
                </a:lnTo>
                <a:lnTo>
                  <a:pt x="1478" y="530"/>
                </a:lnTo>
                <a:lnTo>
                  <a:pt x="1481" y="534"/>
                </a:lnTo>
                <a:lnTo>
                  <a:pt x="1485" y="537"/>
                </a:lnTo>
                <a:lnTo>
                  <a:pt x="1487" y="541"/>
                </a:lnTo>
                <a:lnTo>
                  <a:pt x="1487" y="544"/>
                </a:lnTo>
                <a:lnTo>
                  <a:pt x="1487" y="548"/>
                </a:lnTo>
                <a:lnTo>
                  <a:pt x="1485" y="551"/>
                </a:lnTo>
                <a:lnTo>
                  <a:pt x="1483" y="555"/>
                </a:lnTo>
                <a:lnTo>
                  <a:pt x="1481" y="558"/>
                </a:lnTo>
                <a:lnTo>
                  <a:pt x="1480" y="562"/>
                </a:lnTo>
                <a:lnTo>
                  <a:pt x="1480" y="565"/>
                </a:lnTo>
                <a:lnTo>
                  <a:pt x="1478" y="567"/>
                </a:lnTo>
                <a:lnTo>
                  <a:pt x="1478" y="565"/>
                </a:lnTo>
                <a:lnTo>
                  <a:pt x="1478" y="562"/>
                </a:lnTo>
                <a:lnTo>
                  <a:pt x="1476" y="558"/>
                </a:lnTo>
                <a:lnTo>
                  <a:pt x="1474" y="555"/>
                </a:lnTo>
                <a:lnTo>
                  <a:pt x="1473" y="551"/>
                </a:lnTo>
                <a:lnTo>
                  <a:pt x="1471" y="548"/>
                </a:lnTo>
                <a:lnTo>
                  <a:pt x="1471" y="544"/>
                </a:lnTo>
                <a:lnTo>
                  <a:pt x="1469" y="541"/>
                </a:lnTo>
                <a:lnTo>
                  <a:pt x="1464" y="539"/>
                </a:lnTo>
                <a:lnTo>
                  <a:pt x="1457" y="537"/>
                </a:lnTo>
                <a:lnTo>
                  <a:pt x="1451" y="534"/>
                </a:lnTo>
                <a:lnTo>
                  <a:pt x="1446" y="528"/>
                </a:lnTo>
                <a:lnTo>
                  <a:pt x="1441" y="523"/>
                </a:lnTo>
                <a:lnTo>
                  <a:pt x="1437" y="516"/>
                </a:lnTo>
                <a:lnTo>
                  <a:pt x="1435" y="509"/>
                </a:lnTo>
                <a:lnTo>
                  <a:pt x="1435" y="502"/>
                </a:lnTo>
                <a:lnTo>
                  <a:pt x="1428" y="502"/>
                </a:lnTo>
                <a:lnTo>
                  <a:pt x="1423" y="502"/>
                </a:lnTo>
                <a:lnTo>
                  <a:pt x="1418" y="500"/>
                </a:lnTo>
                <a:lnTo>
                  <a:pt x="1414" y="496"/>
                </a:lnTo>
                <a:lnTo>
                  <a:pt x="1411" y="495"/>
                </a:lnTo>
                <a:lnTo>
                  <a:pt x="1407" y="491"/>
                </a:lnTo>
                <a:lnTo>
                  <a:pt x="1404" y="488"/>
                </a:lnTo>
                <a:lnTo>
                  <a:pt x="1400" y="484"/>
                </a:lnTo>
                <a:lnTo>
                  <a:pt x="1397" y="486"/>
                </a:lnTo>
                <a:lnTo>
                  <a:pt x="1393" y="486"/>
                </a:lnTo>
                <a:lnTo>
                  <a:pt x="1390" y="488"/>
                </a:lnTo>
                <a:lnTo>
                  <a:pt x="1388" y="489"/>
                </a:lnTo>
                <a:lnTo>
                  <a:pt x="1384" y="491"/>
                </a:lnTo>
                <a:lnTo>
                  <a:pt x="1381" y="493"/>
                </a:lnTo>
                <a:lnTo>
                  <a:pt x="1377" y="493"/>
                </a:lnTo>
                <a:lnTo>
                  <a:pt x="1375" y="495"/>
                </a:lnTo>
                <a:lnTo>
                  <a:pt x="1367" y="484"/>
                </a:lnTo>
                <a:lnTo>
                  <a:pt x="1356" y="486"/>
                </a:lnTo>
                <a:lnTo>
                  <a:pt x="1347" y="491"/>
                </a:lnTo>
                <a:lnTo>
                  <a:pt x="1337" y="500"/>
                </a:lnTo>
                <a:lnTo>
                  <a:pt x="1326" y="507"/>
                </a:lnTo>
                <a:lnTo>
                  <a:pt x="1317" y="516"/>
                </a:lnTo>
                <a:lnTo>
                  <a:pt x="1307" y="523"/>
                </a:lnTo>
                <a:lnTo>
                  <a:pt x="1298" y="528"/>
                </a:lnTo>
                <a:lnTo>
                  <a:pt x="1287" y="532"/>
                </a:lnTo>
                <a:lnTo>
                  <a:pt x="1287" y="567"/>
                </a:lnTo>
                <a:lnTo>
                  <a:pt x="1275" y="569"/>
                </a:lnTo>
                <a:lnTo>
                  <a:pt x="1261" y="569"/>
                </a:lnTo>
                <a:lnTo>
                  <a:pt x="1245" y="571"/>
                </a:lnTo>
                <a:lnTo>
                  <a:pt x="1231" y="572"/>
                </a:lnTo>
                <a:lnTo>
                  <a:pt x="1216" y="574"/>
                </a:lnTo>
                <a:lnTo>
                  <a:pt x="1202" y="576"/>
                </a:lnTo>
                <a:lnTo>
                  <a:pt x="1188" y="578"/>
                </a:lnTo>
                <a:lnTo>
                  <a:pt x="1174" y="578"/>
                </a:lnTo>
                <a:lnTo>
                  <a:pt x="1174" y="572"/>
                </a:lnTo>
                <a:lnTo>
                  <a:pt x="1174" y="567"/>
                </a:lnTo>
                <a:lnTo>
                  <a:pt x="1174" y="562"/>
                </a:lnTo>
                <a:lnTo>
                  <a:pt x="1176" y="556"/>
                </a:lnTo>
                <a:lnTo>
                  <a:pt x="1176" y="551"/>
                </a:lnTo>
                <a:lnTo>
                  <a:pt x="1178" y="548"/>
                </a:lnTo>
                <a:lnTo>
                  <a:pt x="1179" y="548"/>
                </a:lnTo>
                <a:lnTo>
                  <a:pt x="1183" y="549"/>
                </a:lnTo>
                <a:lnTo>
                  <a:pt x="1179" y="542"/>
                </a:lnTo>
                <a:lnTo>
                  <a:pt x="1178" y="539"/>
                </a:lnTo>
                <a:lnTo>
                  <a:pt x="1178" y="534"/>
                </a:lnTo>
                <a:lnTo>
                  <a:pt x="1176" y="530"/>
                </a:lnTo>
                <a:lnTo>
                  <a:pt x="1178" y="526"/>
                </a:lnTo>
                <a:lnTo>
                  <a:pt x="1178" y="523"/>
                </a:lnTo>
                <a:lnTo>
                  <a:pt x="1179" y="518"/>
                </a:lnTo>
                <a:lnTo>
                  <a:pt x="1183" y="512"/>
                </a:lnTo>
                <a:lnTo>
                  <a:pt x="1183" y="509"/>
                </a:lnTo>
                <a:lnTo>
                  <a:pt x="1181" y="505"/>
                </a:lnTo>
                <a:lnTo>
                  <a:pt x="1179" y="502"/>
                </a:lnTo>
                <a:lnTo>
                  <a:pt x="1179" y="498"/>
                </a:lnTo>
                <a:lnTo>
                  <a:pt x="1178" y="495"/>
                </a:lnTo>
                <a:lnTo>
                  <a:pt x="1176" y="491"/>
                </a:lnTo>
                <a:lnTo>
                  <a:pt x="1174" y="488"/>
                </a:lnTo>
                <a:lnTo>
                  <a:pt x="1174" y="484"/>
                </a:lnTo>
                <a:lnTo>
                  <a:pt x="1185" y="486"/>
                </a:lnTo>
                <a:lnTo>
                  <a:pt x="1197" y="488"/>
                </a:lnTo>
                <a:lnTo>
                  <a:pt x="1209" y="489"/>
                </a:lnTo>
                <a:lnTo>
                  <a:pt x="1222" y="493"/>
                </a:lnTo>
                <a:lnTo>
                  <a:pt x="1236" y="495"/>
                </a:lnTo>
                <a:lnTo>
                  <a:pt x="1248" y="496"/>
                </a:lnTo>
                <a:lnTo>
                  <a:pt x="1259" y="496"/>
                </a:lnTo>
                <a:lnTo>
                  <a:pt x="1269" y="495"/>
                </a:lnTo>
                <a:lnTo>
                  <a:pt x="1268" y="488"/>
                </a:lnTo>
                <a:lnTo>
                  <a:pt x="1266" y="481"/>
                </a:lnTo>
                <a:lnTo>
                  <a:pt x="1266" y="475"/>
                </a:lnTo>
                <a:lnTo>
                  <a:pt x="1266" y="470"/>
                </a:lnTo>
                <a:lnTo>
                  <a:pt x="1268" y="463"/>
                </a:lnTo>
                <a:lnTo>
                  <a:pt x="1269" y="456"/>
                </a:lnTo>
                <a:lnTo>
                  <a:pt x="1269" y="447"/>
                </a:lnTo>
                <a:lnTo>
                  <a:pt x="1269" y="438"/>
                </a:lnTo>
                <a:lnTo>
                  <a:pt x="1266" y="438"/>
                </a:lnTo>
                <a:lnTo>
                  <a:pt x="1264" y="436"/>
                </a:lnTo>
                <a:lnTo>
                  <a:pt x="1261" y="435"/>
                </a:lnTo>
                <a:lnTo>
                  <a:pt x="1257" y="433"/>
                </a:lnTo>
                <a:lnTo>
                  <a:pt x="1254" y="431"/>
                </a:lnTo>
                <a:lnTo>
                  <a:pt x="1250" y="431"/>
                </a:lnTo>
                <a:lnTo>
                  <a:pt x="1248" y="429"/>
                </a:lnTo>
                <a:lnTo>
                  <a:pt x="1245" y="429"/>
                </a:lnTo>
                <a:lnTo>
                  <a:pt x="1252" y="427"/>
                </a:lnTo>
                <a:lnTo>
                  <a:pt x="1259" y="427"/>
                </a:lnTo>
                <a:lnTo>
                  <a:pt x="1266" y="426"/>
                </a:lnTo>
                <a:lnTo>
                  <a:pt x="1275" y="424"/>
                </a:lnTo>
                <a:lnTo>
                  <a:pt x="1282" y="422"/>
                </a:lnTo>
                <a:lnTo>
                  <a:pt x="1291" y="420"/>
                </a:lnTo>
                <a:lnTo>
                  <a:pt x="1298" y="420"/>
                </a:lnTo>
                <a:lnTo>
                  <a:pt x="1305" y="419"/>
                </a:lnTo>
                <a:lnTo>
                  <a:pt x="1349" y="373"/>
                </a:lnTo>
                <a:lnTo>
                  <a:pt x="1352" y="373"/>
                </a:lnTo>
                <a:lnTo>
                  <a:pt x="1356" y="373"/>
                </a:lnTo>
                <a:lnTo>
                  <a:pt x="1361" y="373"/>
                </a:lnTo>
                <a:lnTo>
                  <a:pt x="1367" y="371"/>
                </a:lnTo>
                <a:lnTo>
                  <a:pt x="1374" y="371"/>
                </a:lnTo>
                <a:lnTo>
                  <a:pt x="1379" y="369"/>
                </a:lnTo>
                <a:lnTo>
                  <a:pt x="1384" y="367"/>
                </a:lnTo>
                <a:lnTo>
                  <a:pt x="1391" y="364"/>
                </a:lnTo>
                <a:lnTo>
                  <a:pt x="1386" y="357"/>
                </a:lnTo>
                <a:lnTo>
                  <a:pt x="1382" y="351"/>
                </a:lnTo>
                <a:lnTo>
                  <a:pt x="1381" y="346"/>
                </a:lnTo>
                <a:lnTo>
                  <a:pt x="1381" y="341"/>
                </a:lnTo>
                <a:lnTo>
                  <a:pt x="1382" y="337"/>
                </a:lnTo>
                <a:lnTo>
                  <a:pt x="1386" y="334"/>
                </a:lnTo>
                <a:lnTo>
                  <a:pt x="1391" y="330"/>
                </a:lnTo>
                <a:lnTo>
                  <a:pt x="1400" y="327"/>
                </a:lnTo>
                <a:lnTo>
                  <a:pt x="1400" y="332"/>
                </a:lnTo>
                <a:lnTo>
                  <a:pt x="1402" y="339"/>
                </a:lnTo>
                <a:lnTo>
                  <a:pt x="1404" y="344"/>
                </a:lnTo>
                <a:lnTo>
                  <a:pt x="1405" y="348"/>
                </a:lnTo>
                <a:lnTo>
                  <a:pt x="1407" y="353"/>
                </a:lnTo>
                <a:lnTo>
                  <a:pt x="1411" y="357"/>
                </a:lnTo>
                <a:lnTo>
                  <a:pt x="1414" y="360"/>
                </a:lnTo>
                <a:lnTo>
                  <a:pt x="1418" y="364"/>
                </a:lnTo>
                <a:lnTo>
                  <a:pt x="1423" y="360"/>
                </a:lnTo>
                <a:lnTo>
                  <a:pt x="1427" y="359"/>
                </a:lnTo>
                <a:lnTo>
                  <a:pt x="1428" y="359"/>
                </a:lnTo>
                <a:lnTo>
                  <a:pt x="1430" y="359"/>
                </a:lnTo>
                <a:lnTo>
                  <a:pt x="1432" y="359"/>
                </a:lnTo>
                <a:lnTo>
                  <a:pt x="1435" y="359"/>
                </a:lnTo>
                <a:lnTo>
                  <a:pt x="1439" y="357"/>
                </a:lnTo>
                <a:lnTo>
                  <a:pt x="1444" y="353"/>
                </a:lnTo>
                <a:lnTo>
                  <a:pt x="1444" y="355"/>
                </a:lnTo>
                <a:lnTo>
                  <a:pt x="1446" y="357"/>
                </a:lnTo>
                <a:lnTo>
                  <a:pt x="1450" y="360"/>
                </a:lnTo>
                <a:lnTo>
                  <a:pt x="1453" y="364"/>
                </a:lnTo>
                <a:lnTo>
                  <a:pt x="1458" y="367"/>
                </a:lnTo>
                <a:lnTo>
                  <a:pt x="1462" y="369"/>
                </a:lnTo>
                <a:lnTo>
                  <a:pt x="1465" y="373"/>
                </a:lnTo>
                <a:lnTo>
                  <a:pt x="1469" y="373"/>
                </a:lnTo>
                <a:lnTo>
                  <a:pt x="1480" y="367"/>
                </a:lnTo>
                <a:lnTo>
                  <a:pt x="1490" y="362"/>
                </a:lnTo>
                <a:lnTo>
                  <a:pt x="1501" y="353"/>
                </a:lnTo>
                <a:lnTo>
                  <a:pt x="1513" y="344"/>
                </a:lnTo>
                <a:lnTo>
                  <a:pt x="1524" y="336"/>
                </a:lnTo>
                <a:lnTo>
                  <a:pt x="1536" y="329"/>
                </a:lnTo>
                <a:lnTo>
                  <a:pt x="1547" y="321"/>
                </a:lnTo>
                <a:lnTo>
                  <a:pt x="1557" y="318"/>
                </a:lnTo>
                <a:lnTo>
                  <a:pt x="1556" y="311"/>
                </a:lnTo>
                <a:lnTo>
                  <a:pt x="1556" y="304"/>
                </a:lnTo>
                <a:lnTo>
                  <a:pt x="1559" y="300"/>
                </a:lnTo>
                <a:lnTo>
                  <a:pt x="1564" y="295"/>
                </a:lnTo>
                <a:lnTo>
                  <a:pt x="1571" y="291"/>
                </a:lnTo>
                <a:lnTo>
                  <a:pt x="1577" y="286"/>
                </a:lnTo>
                <a:lnTo>
                  <a:pt x="1586" y="284"/>
                </a:lnTo>
                <a:lnTo>
                  <a:pt x="1591" y="281"/>
                </a:lnTo>
                <a:lnTo>
                  <a:pt x="1582" y="281"/>
                </a:lnTo>
                <a:lnTo>
                  <a:pt x="1571" y="281"/>
                </a:lnTo>
                <a:lnTo>
                  <a:pt x="1559" y="279"/>
                </a:lnTo>
                <a:lnTo>
                  <a:pt x="1548" y="279"/>
                </a:lnTo>
                <a:lnTo>
                  <a:pt x="1538" y="277"/>
                </a:lnTo>
                <a:lnTo>
                  <a:pt x="1529" y="276"/>
                </a:lnTo>
                <a:lnTo>
                  <a:pt x="1520" y="274"/>
                </a:lnTo>
                <a:lnTo>
                  <a:pt x="1513" y="270"/>
                </a:lnTo>
                <a:lnTo>
                  <a:pt x="1548" y="233"/>
                </a:lnTo>
                <a:lnTo>
                  <a:pt x="1545" y="233"/>
                </a:lnTo>
                <a:lnTo>
                  <a:pt x="1541" y="231"/>
                </a:lnTo>
                <a:lnTo>
                  <a:pt x="1538" y="230"/>
                </a:lnTo>
                <a:lnTo>
                  <a:pt x="1534" y="228"/>
                </a:lnTo>
                <a:lnTo>
                  <a:pt x="1533" y="226"/>
                </a:lnTo>
                <a:lnTo>
                  <a:pt x="1529" y="224"/>
                </a:lnTo>
                <a:lnTo>
                  <a:pt x="1526" y="224"/>
                </a:lnTo>
                <a:lnTo>
                  <a:pt x="1522" y="224"/>
                </a:lnTo>
                <a:lnTo>
                  <a:pt x="1469" y="281"/>
                </a:lnTo>
                <a:lnTo>
                  <a:pt x="1469" y="284"/>
                </a:lnTo>
                <a:lnTo>
                  <a:pt x="1469" y="288"/>
                </a:lnTo>
                <a:lnTo>
                  <a:pt x="1469" y="293"/>
                </a:lnTo>
                <a:lnTo>
                  <a:pt x="1469" y="298"/>
                </a:lnTo>
                <a:lnTo>
                  <a:pt x="1467" y="304"/>
                </a:lnTo>
                <a:lnTo>
                  <a:pt x="1465" y="309"/>
                </a:lnTo>
                <a:lnTo>
                  <a:pt x="1464" y="313"/>
                </a:lnTo>
                <a:lnTo>
                  <a:pt x="1460" y="318"/>
                </a:lnTo>
                <a:lnTo>
                  <a:pt x="1462" y="316"/>
                </a:lnTo>
                <a:lnTo>
                  <a:pt x="1464" y="316"/>
                </a:lnTo>
                <a:lnTo>
                  <a:pt x="1462" y="320"/>
                </a:lnTo>
                <a:lnTo>
                  <a:pt x="1460" y="325"/>
                </a:lnTo>
                <a:lnTo>
                  <a:pt x="1457" y="332"/>
                </a:lnTo>
                <a:lnTo>
                  <a:pt x="1451" y="339"/>
                </a:lnTo>
                <a:lnTo>
                  <a:pt x="1444" y="346"/>
                </a:lnTo>
                <a:lnTo>
                  <a:pt x="1435" y="351"/>
                </a:lnTo>
                <a:lnTo>
                  <a:pt x="1427" y="353"/>
                </a:lnTo>
                <a:lnTo>
                  <a:pt x="1428" y="344"/>
                </a:lnTo>
                <a:lnTo>
                  <a:pt x="1430" y="337"/>
                </a:lnTo>
                <a:lnTo>
                  <a:pt x="1428" y="332"/>
                </a:lnTo>
                <a:lnTo>
                  <a:pt x="1427" y="327"/>
                </a:lnTo>
                <a:lnTo>
                  <a:pt x="1425" y="323"/>
                </a:lnTo>
                <a:lnTo>
                  <a:pt x="1420" y="320"/>
                </a:lnTo>
                <a:lnTo>
                  <a:pt x="1414" y="314"/>
                </a:lnTo>
                <a:lnTo>
                  <a:pt x="1409" y="307"/>
                </a:lnTo>
                <a:lnTo>
                  <a:pt x="1409" y="302"/>
                </a:lnTo>
                <a:lnTo>
                  <a:pt x="1411" y="297"/>
                </a:lnTo>
                <a:lnTo>
                  <a:pt x="1411" y="293"/>
                </a:lnTo>
                <a:lnTo>
                  <a:pt x="1412" y="290"/>
                </a:lnTo>
                <a:lnTo>
                  <a:pt x="1412" y="284"/>
                </a:lnTo>
                <a:lnTo>
                  <a:pt x="1412" y="281"/>
                </a:lnTo>
                <a:lnTo>
                  <a:pt x="1411" y="276"/>
                </a:lnTo>
                <a:lnTo>
                  <a:pt x="1409" y="270"/>
                </a:lnTo>
                <a:lnTo>
                  <a:pt x="1405" y="277"/>
                </a:lnTo>
                <a:lnTo>
                  <a:pt x="1402" y="284"/>
                </a:lnTo>
                <a:lnTo>
                  <a:pt x="1398" y="290"/>
                </a:lnTo>
                <a:lnTo>
                  <a:pt x="1393" y="297"/>
                </a:lnTo>
                <a:lnTo>
                  <a:pt x="1388" y="300"/>
                </a:lnTo>
                <a:lnTo>
                  <a:pt x="1382" y="304"/>
                </a:lnTo>
                <a:lnTo>
                  <a:pt x="1375" y="307"/>
                </a:lnTo>
                <a:lnTo>
                  <a:pt x="1367" y="307"/>
                </a:lnTo>
                <a:lnTo>
                  <a:pt x="1365" y="304"/>
                </a:lnTo>
                <a:lnTo>
                  <a:pt x="1363" y="298"/>
                </a:lnTo>
                <a:lnTo>
                  <a:pt x="1361" y="295"/>
                </a:lnTo>
                <a:lnTo>
                  <a:pt x="1358" y="290"/>
                </a:lnTo>
                <a:lnTo>
                  <a:pt x="1354" y="284"/>
                </a:lnTo>
                <a:lnTo>
                  <a:pt x="1351" y="279"/>
                </a:lnTo>
                <a:lnTo>
                  <a:pt x="1349" y="274"/>
                </a:lnTo>
                <a:lnTo>
                  <a:pt x="1349" y="270"/>
                </a:lnTo>
                <a:lnTo>
                  <a:pt x="1354" y="261"/>
                </a:lnTo>
                <a:lnTo>
                  <a:pt x="1361" y="256"/>
                </a:lnTo>
                <a:lnTo>
                  <a:pt x="1368" y="251"/>
                </a:lnTo>
                <a:lnTo>
                  <a:pt x="1374" y="249"/>
                </a:lnTo>
                <a:lnTo>
                  <a:pt x="1381" y="247"/>
                </a:lnTo>
                <a:lnTo>
                  <a:pt x="1388" y="247"/>
                </a:lnTo>
                <a:lnTo>
                  <a:pt x="1393" y="245"/>
                </a:lnTo>
                <a:lnTo>
                  <a:pt x="1400" y="242"/>
                </a:lnTo>
                <a:lnTo>
                  <a:pt x="1409" y="233"/>
                </a:lnTo>
                <a:lnTo>
                  <a:pt x="1416" y="221"/>
                </a:lnTo>
                <a:lnTo>
                  <a:pt x="1425" y="208"/>
                </a:lnTo>
                <a:lnTo>
                  <a:pt x="1434" y="198"/>
                </a:lnTo>
                <a:lnTo>
                  <a:pt x="1444" y="187"/>
                </a:lnTo>
                <a:lnTo>
                  <a:pt x="1455" y="178"/>
                </a:lnTo>
                <a:lnTo>
                  <a:pt x="1465" y="169"/>
                </a:lnTo>
                <a:lnTo>
                  <a:pt x="1478" y="159"/>
                </a:lnTo>
                <a:lnTo>
                  <a:pt x="1487" y="150"/>
                </a:lnTo>
                <a:lnTo>
                  <a:pt x="1573" y="150"/>
                </a:lnTo>
                <a:lnTo>
                  <a:pt x="1591" y="168"/>
                </a:lnTo>
                <a:lnTo>
                  <a:pt x="1626" y="168"/>
                </a:lnTo>
                <a:lnTo>
                  <a:pt x="1633" y="175"/>
                </a:lnTo>
                <a:lnTo>
                  <a:pt x="1640" y="180"/>
                </a:lnTo>
                <a:lnTo>
                  <a:pt x="1646" y="185"/>
                </a:lnTo>
                <a:lnTo>
                  <a:pt x="1653" y="187"/>
                </a:lnTo>
                <a:lnTo>
                  <a:pt x="1660" y="191"/>
                </a:lnTo>
                <a:lnTo>
                  <a:pt x="1665" y="191"/>
                </a:lnTo>
                <a:lnTo>
                  <a:pt x="1672" y="189"/>
                </a:lnTo>
                <a:lnTo>
                  <a:pt x="1679" y="187"/>
                </a:lnTo>
                <a:lnTo>
                  <a:pt x="1697" y="205"/>
                </a:lnTo>
                <a:lnTo>
                  <a:pt x="1679" y="224"/>
                </a:lnTo>
                <a:lnTo>
                  <a:pt x="1644" y="224"/>
                </a:lnTo>
                <a:lnTo>
                  <a:pt x="1626" y="205"/>
                </a:lnTo>
                <a:lnTo>
                  <a:pt x="1617" y="215"/>
                </a:lnTo>
                <a:lnTo>
                  <a:pt x="1653" y="253"/>
                </a:lnTo>
                <a:lnTo>
                  <a:pt x="1670" y="253"/>
                </a:lnTo>
                <a:lnTo>
                  <a:pt x="1674" y="251"/>
                </a:lnTo>
                <a:lnTo>
                  <a:pt x="1681" y="245"/>
                </a:lnTo>
                <a:lnTo>
                  <a:pt x="1688" y="240"/>
                </a:lnTo>
                <a:lnTo>
                  <a:pt x="1695" y="233"/>
                </a:lnTo>
                <a:lnTo>
                  <a:pt x="1702" y="226"/>
                </a:lnTo>
                <a:lnTo>
                  <a:pt x="1707" y="221"/>
                </a:lnTo>
                <a:lnTo>
                  <a:pt x="1713" y="217"/>
                </a:lnTo>
                <a:lnTo>
                  <a:pt x="1714" y="215"/>
                </a:lnTo>
                <a:lnTo>
                  <a:pt x="1732" y="215"/>
                </a:lnTo>
                <a:lnTo>
                  <a:pt x="1757" y="187"/>
                </a:lnTo>
                <a:lnTo>
                  <a:pt x="1775" y="205"/>
                </a:lnTo>
                <a:lnTo>
                  <a:pt x="1801" y="177"/>
                </a:lnTo>
                <a:lnTo>
                  <a:pt x="1819" y="196"/>
                </a:lnTo>
                <a:lnTo>
                  <a:pt x="1824" y="192"/>
                </a:lnTo>
                <a:lnTo>
                  <a:pt x="1831" y="191"/>
                </a:lnTo>
                <a:lnTo>
                  <a:pt x="1838" y="189"/>
                </a:lnTo>
                <a:lnTo>
                  <a:pt x="1843" y="187"/>
                </a:lnTo>
                <a:lnTo>
                  <a:pt x="1850" y="185"/>
                </a:lnTo>
                <a:lnTo>
                  <a:pt x="1858" y="184"/>
                </a:lnTo>
                <a:lnTo>
                  <a:pt x="1863" y="180"/>
                </a:lnTo>
                <a:lnTo>
                  <a:pt x="1870" y="177"/>
                </a:lnTo>
                <a:lnTo>
                  <a:pt x="1845" y="150"/>
                </a:lnTo>
                <a:lnTo>
                  <a:pt x="1854" y="154"/>
                </a:lnTo>
                <a:lnTo>
                  <a:pt x="1865" y="157"/>
                </a:lnTo>
                <a:lnTo>
                  <a:pt x="1873" y="161"/>
                </a:lnTo>
                <a:lnTo>
                  <a:pt x="1884" y="162"/>
                </a:lnTo>
                <a:lnTo>
                  <a:pt x="1895" y="166"/>
                </a:lnTo>
                <a:lnTo>
                  <a:pt x="1907" y="168"/>
                </a:lnTo>
                <a:lnTo>
                  <a:pt x="1919" y="168"/>
                </a:lnTo>
                <a:lnTo>
                  <a:pt x="1932" y="168"/>
                </a:lnTo>
                <a:lnTo>
                  <a:pt x="1932" y="164"/>
                </a:lnTo>
                <a:lnTo>
                  <a:pt x="1933" y="161"/>
                </a:lnTo>
                <a:lnTo>
                  <a:pt x="1933" y="157"/>
                </a:lnTo>
                <a:lnTo>
                  <a:pt x="1935" y="154"/>
                </a:lnTo>
                <a:lnTo>
                  <a:pt x="1937" y="150"/>
                </a:lnTo>
                <a:lnTo>
                  <a:pt x="1939" y="147"/>
                </a:lnTo>
                <a:lnTo>
                  <a:pt x="1941" y="143"/>
                </a:lnTo>
                <a:lnTo>
                  <a:pt x="1941" y="139"/>
                </a:lnTo>
                <a:lnTo>
                  <a:pt x="1983" y="187"/>
                </a:lnTo>
                <a:lnTo>
                  <a:pt x="1983" y="191"/>
                </a:lnTo>
                <a:lnTo>
                  <a:pt x="1983" y="194"/>
                </a:lnTo>
                <a:lnTo>
                  <a:pt x="1981" y="198"/>
                </a:lnTo>
                <a:lnTo>
                  <a:pt x="1979" y="201"/>
                </a:lnTo>
                <a:lnTo>
                  <a:pt x="1978" y="205"/>
                </a:lnTo>
                <a:lnTo>
                  <a:pt x="1976" y="208"/>
                </a:lnTo>
                <a:lnTo>
                  <a:pt x="1976" y="212"/>
                </a:lnTo>
                <a:lnTo>
                  <a:pt x="1974" y="215"/>
                </a:lnTo>
                <a:lnTo>
                  <a:pt x="2009" y="215"/>
                </a:lnTo>
                <a:lnTo>
                  <a:pt x="2009" y="177"/>
                </a:lnTo>
                <a:lnTo>
                  <a:pt x="2016" y="184"/>
                </a:lnTo>
                <a:lnTo>
                  <a:pt x="2024" y="189"/>
                </a:lnTo>
                <a:lnTo>
                  <a:pt x="2032" y="192"/>
                </a:lnTo>
                <a:lnTo>
                  <a:pt x="2039" y="194"/>
                </a:lnTo>
                <a:lnTo>
                  <a:pt x="2048" y="198"/>
                </a:lnTo>
                <a:lnTo>
                  <a:pt x="2057" y="200"/>
                </a:lnTo>
                <a:lnTo>
                  <a:pt x="2064" y="203"/>
                </a:lnTo>
                <a:lnTo>
                  <a:pt x="2071" y="205"/>
                </a:lnTo>
                <a:lnTo>
                  <a:pt x="2071" y="201"/>
                </a:lnTo>
                <a:lnTo>
                  <a:pt x="2069" y="198"/>
                </a:lnTo>
                <a:lnTo>
                  <a:pt x="2068" y="194"/>
                </a:lnTo>
                <a:lnTo>
                  <a:pt x="2066" y="191"/>
                </a:lnTo>
                <a:lnTo>
                  <a:pt x="2064" y="187"/>
                </a:lnTo>
                <a:lnTo>
                  <a:pt x="2062" y="184"/>
                </a:lnTo>
                <a:lnTo>
                  <a:pt x="2062" y="180"/>
                </a:lnTo>
                <a:lnTo>
                  <a:pt x="2061" y="177"/>
                </a:lnTo>
                <a:lnTo>
                  <a:pt x="2045" y="177"/>
                </a:lnTo>
                <a:lnTo>
                  <a:pt x="2036" y="187"/>
                </a:lnTo>
                <a:lnTo>
                  <a:pt x="2018" y="187"/>
                </a:lnTo>
                <a:lnTo>
                  <a:pt x="1992" y="159"/>
                </a:lnTo>
                <a:lnTo>
                  <a:pt x="2002" y="157"/>
                </a:lnTo>
                <a:lnTo>
                  <a:pt x="2011" y="155"/>
                </a:lnTo>
                <a:lnTo>
                  <a:pt x="2022" y="155"/>
                </a:lnTo>
                <a:lnTo>
                  <a:pt x="2031" y="154"/>
                </a:lnTo>
                <a:lnTo>
                  <a:pt x="2041" y="154"/>
                </a:lnTo>
                <a:lnTo>
                  <a:pt x="2052" y="154"/>
                </a:lnTo>
                <a:lnTo>
                  <a:pt x="2061" y="152"/>
                </a:lnTo>
                <a:lnTo>
                  <a:pt x="2071" y="150"/>
                </a:lnTo>
                <a:lnTo>
                  <a:pt x="2068" y="150"/>
                </a:lnTo>
                <a:lnTo>
                  <a:pt x="2064" y="148"/>
                </a:lnTo>
                <a:lnTo>
                  <a:pt x="2061" y="147"/>
                </a:lnTo>
                <a:lnTo>
                  <a:pt x="2057" y="145"/>
                </a:lnTo>
                <a:lnTo>
                  <a:pt x="2054" y="143"/>
                </a:lnTo>
                <a:lnTo>
                  <a:pt x="2052" y="141"/>
                </a:lnTo>
                <a:lnTo>
                  <a:pt x="2048" y="141"/>
                </a:lnTo>
                <a:lnTo>
                  <a:pt x="2045" y="139"/>
                </a:lnTo>
                <a:lnTo>
                  <a:pt x="2048" y="136"/>
                </a:lnTo>
                <a:lnTo>
                  <a:pt x="2052" y="131"/>
                </a:lnTo>
                <a:lnTo>
                  <a:pt x="2057" y="124"/>
                </a:lnTo>
                <a:lnTo>
                  <a:pt x="2061" y="116"/>
                </a:lnTo>
                <a:lnTo>
                  <a:pt x="2064" y="109"/>
                </a:lnTo>
                <a:lnTo>
                  <a:pt x="2068" y="104"/>
                </a:lnTo>
                <a:lnTo>
                  <a:pt x="2069" y="99"/>
                </a:lnTo>
                <a:lnTo>
                  <a:pt x="2071" y="93"/>
                </a:lnTo>
                <a:lnTo>
                  <a:pt x="2078" y="93"/>
                </a:lnTo>
                <a:lnTo>
                  <a:pt x="2085" y="93"/>
                </a:lnTo>
                <a:lnTo>
                  <a:pt x="2092" y="95"/>
                </a:lnTo>
                <a:lnTo>
                  <a:pt x="2101" y="95"/>
                </a:lnTo>
                <a:lnTo>
                  <a:pt x="2108" y="97"/>
                </a:lnTo>
                <a:lnTo>
                  <a:pt x="2117" y="97"/>
                </a:lnTo>
                <a:lnTo>
                  <a:pt x="2124" y="101"/>
                </a:lnTo>
                <a:lnTo>
                  <a:pt x="2131" y="104"/>
                </a:lnTo>
                <a:lnTo>
                  <a:pt x="2135" y="102"/>
                </a:lnTo>
                <a:lnTo>
                  <a:pt x="2138" y="102"/>
                </a:lnTo>
                <a:lnTo>
                  <a:pt x="2142" y="101"/>
                </a:lnTo>
                <a:lnTo>
                  <a:pt x="2144" y="99"/>
                </a:lnTo>
                <a:lnTo>
                  <a:pt x="2147" y="97"/>
                </a:lnTo>
                <a:lnTo>
                  <a:pt x="2151" y="95"/>
                </a:lnTo>
                <a:lnTo>
                  <a:pt x="2154" y="93"/>
                </a:lnTo>
                <a:lnTo>
                  <a:pt x="2158" y="93"/>
                </a:lnTo>
                <a:lnTo>
                  <a:pt x="2158" y="90"/>
                </a:lnTo>
                <a:lnTo>
                  <a:pt x="2158" y="86"/>
                </a:lnTo>
                <a:lnTo>
                  <a:pt x="2158" y="83"/>
                </a:lnTo>
                <a:lnTo>
                  <a:pt x="2160" y="79"/>
                </a:lnTo>
                <a:lnTo>
                  <a:pt x="2160" y="76"/>
                </a:lnTo>
                <a:lnTo>
                  <a:pt x="2161" y="72"/>
                </a:lnTo>
                <a:lnTo>
                  <a:pt x="2163" y="69"/>
                </a:lnTo>
                <a:lnTo>
                  <a:pt x="2167" y="65"/>
                </a:lnTo>
                <a:lnTo>
                  <a:pt x="2211" y="93"/>
                </a:lnTo>
                <a:lnTo>
                  <a:pt x="2202" y="85"/>
                </a:lnTo>
                <a:lnTo>
                  <a:pt x="2220" y="85"/>
                </a:lnTo>
                <a:lnTo>
                  <a:pt x="2202" y="85"/>
                </a:lnTo>
                <a:lnTo>
                  <a:pt x="2209" y="85"/>
                </a:lnTo>
                <a:lnTo>
                  <a:pt x="2218" y="85"/>
                </a:lnTo>
                <a:lnTo>
                  <a:pt x="2228" y="85"/>
                </a:lnTo>
                <a:lnTo>
                  <a:pt x="2241" y="83"/>
                </a:lnTo>
                <a:lnTo>
                  <a:pt x="2251" y="83"/>
                </a:lnTo>
                <a:lnTo>
                  <a:pt x="2262" y="81"/>
                </a:lnTo>
                <a:lnTo>
                  <a:pt x="2273" y="78"/>
                </a:lnTo>
                <a:lnTo>
                  <a:pt x="2280" y="76"/>
                </a:lnTo>
                <a:lnTo>
                  <a:pt x="2280" y="79"/>
                </a:lnTo>
                <a:lnTo>
                  <a:pt x="2278" y="83"/>
                </a:lnTo>
                <a:lnTo>
                  <a:pt x="2276" y="86"/>
                </a:lnTo>
                <a:lnTo>
                  <a:pt x="2276" y="90"/>
                </a:lnTo>
                <a:lnTo>
                  <a:pt x="2274" y="93"/>
                </a:lnTo>
                <a:lnTo>
                  <a:pt x="2273" y="97"/>
                </a:lnTo>
                <a:lnTo>
                  <a:pt x="2271" y="101"/>
                </a:lnTo>
                <a:lnTo>
                  <a:pt x="2271" y="104"/>
                </a:lnTo>
                <a:lnTo>
                  <a:pt x="2288" y="122"/>
                </a:lnTo>
                <a:lnTo>
                  <a:pt x="2281" y="125"/>
                </a:lnTo>
                <a:lnTo>
                  <a:pt x="2274" y="131"/>
                </a:lnTo>
                <a:lnTo>
                  <a:pt x="2265" y="136"/>
                </a:lnTo>
                <a:lnTo>
                  <a:pt x="2258" y="141"/>
                </a:lnTo>
                <a:lnTo>
                  <a:pt x="2250" y="148"/>
                </a:lnTo>
                <a:lnTo>
                  <a:pt x="2243" y="155"/>
                </a:lnTo>
                <a:lnTo>
                  <a:pt x="2234" y="162"/>
                </a:lnTo>
                <a:lnTo>
                  <a:pt x="2228" y="168"/>
                </a:lnTo>
                <a:lnTo>
                  <a:pt x="2235" y="161"/>
                </a:lnTo>
                <a:lnTo>
                  <a:pt x="2246" y="154"/>
                </a:lnTo>
                <a:lnTo>
                  <a:pt x="2257" y="150"/>
                </a:lnTo>
                <a:lnTo>
                  <a:pt x="2269" y="147"/>
                </a:lnTo>
                <a:lnTo>
                  <a:pt x="2281" y="143"/>
                </a:lnTo>
                <a:lnTo>
                  <a:pt x="2294" y="141"/>
                </a:lnTo>
                <a:lnTo>
                  <a:pt x="2308" y="141"/>
                </a:lnTo>
                <a:lnTo>
                  <a:pt x="2320" y="141"/>
                </a:lnTo>
                <a:lnTo>
                  <a:pt x="2348" y="143"/>
                </a:lnTo>
                <a:lnTo>
                  <a:pt x="2377" y="147"/>
                </a:lnTo>
                <a:lnTo>
                  <a:pt x="2403" y="148"/>
                </a:lnTo>
                <a:lnTo>
                  <a:pt x="2428" y="150"/>
                </a:lnTo>
                <a:lnTo>
                  <a:pt x="2454" y="177"/>
                </a:lnTo>
                <a:lnTo>
                  <a:pt x="2470" y="171"/>
                </a:lnTo>
                <a:lnTo>
                  <a:pt x="2486" y="168"/>
                </a:lnTo>
                <a:lnTo>
                  <a:pt x="2506" y="168"/>
                </a:lnTo>
                <a:lnTo>
                  <a:pt x="2527" y="169"/>
                </a:lnTo>
                <a:lnTo>
                  <a:pt x="2569" y="175"/>
                </a:lnTo>
                <a:lnTo>
                  <a:pt x="2615" y="185"/>
                </a:lnTo>
                <a:lnTo>
                  <a:pt x="2663" y="198"/>
                </a:lnTo>
                <a:lnTo>
                  <a:pt x="2707" y="208"/>
                </a:lnTo>
                <a:lnTo>
                  <a:pt x="2728" y="212"/>
                </a:lnTo>
                <a:lnTo>
                  <a:pt x="2749" y="214"/>
                </a:lnTo>
                <a:lnTo>
                  <a:pt x="2767" y="215"/>
                </a:lnTo>
                <a:lnTo>
                  <a:pt x="2785" y="215"/>
                </a:lnTo>
                <a:lnTo>
                  <a:pt x="2792" y="215"/>
                </a:lnTo>
                <a:lnTo>
                  <a:pt x="2797" y="214"/>
                </a:lnTo>
                <a:lnTo>
                  <a:pt x="2804" y="212"/>
                </a:lnTo>
                <a:lnTo>
                  <a:pt x="2811" y="212"/>
                </a:lnTo>
                <a:lnTo>
                  <a:pt x="2817" y="210"/>
                </a:lnTo>
                <a:lnTo>
                  <a:pt x="2824" y="210"/>
                </a:lnTo>
                <a:lnTo>
                  <a:pt x="2831" y="212"/>
                </a:lnTo>
                <a:lnTo>
                  <a:pt x="2838" y="215"/>
                </a:lnTo>
                <a:lnTo>
                  <a:pt x="2839" y="215"/>
                </a:lnTo>
                <a:lnTo>
                  <a:pt x="2843" y="214"/>
                </a:lnTo>
                <a:lnTo>
                  <a:pt x="2847" y="212"/>
                </a:lnTo>
                <a:lnTo>
                  <a:pt x="2850" y="210"/>
                </a:lnTo>
                <a:lnTo>
                  <a:pt x="2854" y="208"/>
                </a:lnTo>
                <a:lnTo>
                  <a:pt x="2857" y="207"/>
                </a:lnTo>
                <a:lnTo>
                  <a:pt x="2859" y="207"/>
                </a:lnTo>
                <a:lnTo>
                  <a:pt x="2862" y="205"/>
                </a:lnTo>
                <a:lnTo>
                  <a:pt x="2880" y="224"/>
                </a:lnTo>
                <a:lnTo>
                  <a:pt x="2889" y="222"/>
                </a:lnTo>
                <a:lnTo>
                  <a:pt x="2898" y="222"/>
                </a:lnTo>
                <a:lnTo>
                  <a:pt x="2903" y="221"/>
                </a:lnTo>
                <a:lnTo>
                  <a:pt x="2910" y="221"/>
                </a:lnTo>
                <a:lnTo>
                  <a:pt x="2915" y="219"/>
                </a:lnTo>
                <a:lnTo>
                  <a:pt x="2921" y="221"/>
                </a:lnTo>
                <a:lnTo>
                  <a:pt x="2926" y="221"/>
                </a:lnTo>
                <a:lnTo>
                  <a:pt x="2933" y="224"/>
                </a:lnTo>
                <a:lnTo>
                  <a:pt x="2951" y="205"/>
                </a:lnTo>
                <a:lnTo>
                  <a:pt x="2933" y="205"/>
                </a:lnTo>
                <a:lnTo>
                  <a:pt x="2945" y="207"/>
                </a:lnTo>
                <a:lnTo>
                  <a:pt x="2960" y="208"/>
                </a:lnTo>
                <a:lnTo>
                  <a:pt x="2972" y="212"/>
                </a:lnTo>
                <a:lnTo>
                  <a:pt x="2984" y="214"/>
                </a:lnTo>
                <a:lnTo>
                  <a:pt x="2998" y="217"/>
                </a:lnTo>
                <a:lnTo>
                  <a:pt x="3011" y="221"/>
                </a:lnTo>
                <a:lnTo>
                  <a:pt x="3025" y="222"/>
                </a:lnTo>
                <a:lnTo>
                  <a:pt x="3037" y="224"/>
                </a:lnTo>
                <a:lnTo>
                  <a:pt x="3055" y="242"/>
                </a:lnTo>
                <a:lnTo>
                  <a:pt x="3062" y="242"/>
                </a:lnTo>
                <a:lnTo>
                  <a:pt x="3069" y="242"/>
                </a:lnTo>
                <a:lnTo>
                  <a:pt x="3076" y="244"/>
                </a:lnTo>
                <a:lnTo>
                  <a:pt x="3085" y="244"/>
                </a:lnTo>
                <a:lnTo>
                  <a:pt x="3094" y="245"/>
                </a:lnTo>
                <a:lnTo>
                  <a:pt x="3101" y="247"/>
                </a:lnTo>
                <a:lnTo>
                  <a:pt x="3108" y="249"/>
                </a:lnTo>
                <a:lnTo>
                  <a:pt x="3115" y="253"/>
                </a:lnTo>
                <a:lnTo>
                  <a:pt x="3113" y="258"/>
                </a:lnTo>
                <a:lnTo>
                  <a:pt x="3111" y="261"/>
                </a:lnTo>
                <a:lnTo>
                  <a:pt x="3111" y="263"/>
                </a:lnTo>
                <a:lnTo>
                  <a:pt x="3111" y="265"/>
                </a:lnTo>
                <a:lnTo>
                  <a:pt x="3111" y="268"/>
                </a:lnTo>
                <a:lnTo>
                  <a:pt x="3110" y="270"/>
                </a:lnTo>
                <a:lnTo>
                  <a:pt x="3110" y="274"/>
                </a:lnTo>
                <a:lnTo>
                  <a:pt x="3106" y="281"/>
                </a:lnTo>
                <a:lnTo>
                  <a:pt x="3088" y="261"/>
                </a:lnTo>
                <a:lnTo>
                  <a:pt x="3037" y="261"/>
                </a:lnTo>
                <a:lnTo>
                  <a:pt x="3037" y="258"/>
                </a:lnTo>
                <a:lnTo>
                  <a:pt x="3036" y="253"/>
                </a:lnTo>
                <a:lnTo>
                  <a:pt x="3032" y="249"/>
                </a:lnTo>
                <a:lnTo>
                  <a:pt x="3028" y="244"/>
                </a:lnTo>
                <a:lnTo>
                  <a:pt x="3025" y="240"/>
                </a:lnTo>
                <a:lnTo>
                  <a:pt x="3023" y="237"/>
                </a:lnTo>
                <a:lnTo>
                  <a:pt x="3021" y="233"/>
                </a:lnTo>
                <a:lnTo>
                  <a:pt x="3020" y="233"/>
                </a:lnTo>
                <a:lnTo>
                  <a:pt x="3020" y="237"/>
                </a:lnTo>
                <a:lnTo>
                  <a:pt x="3020" y="240"/>
                </a:lnTo>
                <a:lnTo>
                  <a:pt x="3020" y="245"/>
                </a:lnTo>
                <a:lnTo>
                  <a:pt x="3021" y="249"/>
                </a:lnTo>
                <a:lnTo>
                  <a:pt x="3028" y="260"/>
                </a:lnTo>
                <a:lnTo>
                  <a:pt x="3037" y="268"/>
                </a:lnTo>
                <a:lnTo>
                  <a:pt x="3048" y="276"/>
                </a:lnTo>
                <a:lnTo>
                  <a:pt x="3058" y="283"/>
                </a:lnTo>
                <a:lnTo>
                  <a:pt x="3071" y="288"/>
                </a:lnTo>
                <a:lnTo>
                  <a:pt x="3081" y="290"/>
                </a:lnTo>
                <a:lnTo>
                  <a:pt x="3080" y="293"/>
                </a:lnTo>
                <a:lnTo>
                  <a:pt x="3078" y="297"/>
                </a:lnTo>
                <a:lnTo>
                  <a:pt x="3076" y="302"/>
                </a:lnTo>
                <a:lnTo>
                  <a:pt x="3073" y="307"/>
                </a:lnTo>
                <a:lnTo>
                  <a:pt x="3069" y="311"/>
                </a:lnTo>
                <a:lnTo>
                  <a:pt x="3066" y="314"/>
                </a:lnTo>
                <a:lnTo>
                  <a:pt x="3064" y="316"/>
                </a:lnTo>
                <a:lnTo>
                  <a:pt x="3064" y="318"/>
                </a:lnTo>
                <a:lnTo>
                  <a:pt x="3060" y="318"/>
                </a:lnTo>
                <a:lnTo>
                  <a:pt x="3057" y="318"/>
                </a:lnTo>
                <a:lnTo>
                  <a:pt x="3053" y="320"/>
                </a:lnTo>
                <a:lnTo>
                  <a:pt x="3050" y="321"/>
                </a:lnTo>
                <a:lnTo>
                  <a:pt x="3046" y="323"/>
                </a:lnTo>
                <a:lnTo>
                  <a:pt x="3044" y="325"/>
                </a:lnTo>
                <a:lnTo>
                  <a:pt x="3041" y="327"/>
                </a:lnTo>
                <a:lnTo>
                  <a:pt x="3037" y="327"/>
                </a:lnTo>
                <a:lnTo>
                  <a:pt x="3032" y="327"/>
                </a:lnTo>
                <a:lnTo>
                  <a:pt x="3025" y="325"/>
                </a:lnTo>
                <a:lnTo>
                  <a:pt x="3021" y="323"/>
                </a:lnTo>
                <a:lnTo>
                  <a:pt x="3016" y="323"/>
                </a:lnTo>
                <a:lnTo>
                  <a:pt x="3011" y="323"/>
                </a:lnTo>
                <a:lnTo>
                  <a:pt x="3005" y="323"/>
                </a:lnTo>
                <a:lnTo>
                  <a:pt x="3000" y="323"/>
                </a:lnTo>
                <a:lnTo>
                  <a:pt x="2993" y="327"/>
                </a:lnTo>
                <a:lnTo>
                  <a:pt x="2995" y="336"/>
                </a:lnTo>
                <a:lnTo>
                  <a:pt x="2998" y="344"/>
                </a:lnTo>
                <a:lnTo>
                  <a:pt x="3002" y="351"/>
                </a:lnTo>
                <a:lnTo>
                  <a:pt x="3009" y="357"/>
                </a:lnTo>
                <a:lnTo>
                  <a:pt x="3016" y="362"/>
                </a:lnTo>
                <a:lnTo>
                  <a:pt x="3023" y="366"/>
                </a:lnTo>
                <a:lnTo>
                  <a:pt x="3030" y="369"/>
                </a:lnTo>
                <a:lnTo>
                  <a:pt x="3037" y="373"/>
                </a:lnTo>
                <a:lnTo>
                  <a:pt x="3037" y="380"/>
                </a:lnTo>
                <a:lnTo>
                  <a:pt x="3039" y="389"/>
                </a:lnTo>
                <a:lnTo>
                  <a:pt x="3041" y="396"/>
                </a:lnTo>
                <a:lnTo>
                  <a:pt x="3041" y="405"/>
                </a:lnTo>
                <a:lnTo>
                  <a:pt x="3043" y="413"/>
                </a:lnTo>
                <a:lnTo>
                  <a:pt x="3044" y="422"/>
                </a:lnTo>
                <a:lnTo>
                  <a:pt x="3046" y="431"/>
                </a:lnTo>
                <a:lnTo>
                  <a:pt x="3046" y="438"/>
                </a:lnTo>
                <a:lnTo>
                  <a:pt x="3036" y="427"/>
                </a:lnTo>
                <a:lnTo>
                  <a:pt x="3023" y="420"/>
                </a:lnTo>
                <a:lnTo>
                  <a:pt x="3011" y="412"/>
                </a:lnTo>
                <a:lnTo>
                  <a:pt x="2998" y="405"/>
                </a:lnTo>
                <a:lnTo>
                  <a:pt x="2984" y="397"/>
                </a:lnTo>
                <a:lnTo>
                  <a:pt x="2972" y="390"/>
                </a:lnTo>
                <a:lnTo>
                  <a:pt x="2961" y="383"/>
                </a:lnTo>
                <a:lnTo>
                  <a:pt x="2951" y="373"/>
                </a:lnTo>
                <a:lnTo>
                  <a:pt x="2951" y="369"/>
                </a:lnTo>
                <a:lnTo>
                  <a:pt x="2951" y="366"/>
                </a:lnTo>
                <a:lnTo>
                  <a:pt x="2952" y="362"/>
                </a:lnTo>
                <a:lnTo>
                  <a:pt x="2954" y="359"/>
                </a:lnTo>
                <a:lnTo>
                  <a:pt x="2956" y="355"/>
                </a:lnTo>
                <a:lnTo>
                  <a:pt x="2958" y="351"/>
                </a:lnTo>
                <a:lnTo>
                  <a:pt x="2958" y="348"/>
                </a:lnTo>
                <a:lnTo>
                  <a:pt x="2960" y="344"/>
                </a:lnTo>
                <a:lnTo>
                  <a:pt x="2958" y="341"/>
                </a:lnTo>
                <a:lnTo>
                  <a:pt x="2956" y="334"/>
                </a:lnTo>
                <a:lnTo>
                  <a:pt x="2952" y="329"/>
                </a:lnTo>
                <a:lnTo>
                  <a:pt x="2951" y="320"/>
                </a:lnTo>
                <a:lnTo>
                  <a:pt x="2947" y="313"/>
                </a:lnTo>
                <a:lnTo>
                  <a:pt x="2944" y="304"/>
                </a:lnTo>
                <a:lnTo>
                  <a:pt x="2942" y="297"/>
                </a:lnTo>
                <a:lnTo>
                  <a:pt x="2942" y="290"/>
                </a:lnTo>
                <a:lnTo>
                  <a:pt x="2935" y="291"/>
                </a:lnTo>
                <a:lnTo>
                  <a:pt x="2931" y="293"/>
                </a:lnTo>
                <a:lnTo>
                  <a:pt x="2928" y="293"/>
                </a:lnTo>
                <a:lnTo>
                  <a:pt x="2924" y="293"/>
                </a:lnTo>
                <a:lnTo>
                  <a:pt x="2921" y="291"/>
                </a:lnTo>
                <a:lnTo>
                  <a:pt x="2917" y="290"/>
                </a:lnTo>
                <a:lnTo>
                  <a:pt x="2912" y="290"/>
                </a:lnTo>
                <a:lnTo>
                  <a:pt x="2907" y="290"/>
                </a:lnTo>
                <a:lnTo>
                  <a:pt x="2903" y="297"/>
                </a:lnTo>
                <a:lnTo>
                  <a:pt x="2898" y="304"/>
                </a:lnTo>
                <a:lnTo>
                  <a:pt x="2894" y="313"/>
                </a:lnTo>
                <a:lnTo>
                  <a:pt x="2887" y="321"/>
                </a:lnTo>
                <a:lnTo>
                  <a:pt x="2882" y="330"/>
                </a:lnTo>
                <a:lnTo>
                  <a:pt x="2877" y="339"/>
                </a:lnTo>
                <a:lnTo>
                  <a:pt x="2869" y="346"/>
                </a:lnTo>
                <a:lnTo>
                  <a:pt x="2862" y="353"/>
                </a:lnTo>
                <a:lnTo>
                  <a:pt x="2854" y="353"/>
                </a:lnTo>
                <a:lnTo>
                  <a:pt x="2847" y="351"/>
                </a:lnTo>
                <a:lnTo>
                  <a:pt x="2841" y="350"/>
                </a:lnTo>
                <a:lnTo>
                  <a:pt x="2836" y="346"/>
                </a:lnTo>
                <a:lnTo>
                  <a:pt x="2832" y="343"/>
                </a:lnTo>
                <a:lnTo>
                  <a:pt x="2831" y="339"/>
                </a:lnTo>
                <a:lnTo>
                  <a:pt x="2829" y="332"/>
                </a:lnTo>
                <a:lnTo>
                  <a:pt x="2829" y="327"/>
                </a:lnTo>
                <a:lnTo>
                  <a:pt x="2811" y="344"/>
                </a:lnTo>
                <a:lnTo>
                  <a:pt x="2794" y="327"/>
                </a:lnTo>
                <a:lnTo>
                  <a:pt x="2790" y="330"/>
                </a:lnTo>
                <a:lnTo>
                  <a:pt x="2785" y="336"/>
                </a:lnTo>
                <a:lnTo>
                  <a:pt x="2778" y="343"/>
                </a:lnTo>
                <a:lnTo>
                  <a:pt x="2772" y="350"/>
                </a:lnTo>
                <a:lnTo>
                  <a:pt x="2767" y="359"/>
                </a:lnTo>
                <a:lnTo>
                  <a:pt x="2762" y="367"/>
                </a:lnTo>
                <a:lnTo>
                  <a:pt x="2760" y="374"/>
                </a:lnTo>
                <a:lnTo>
                  <a:pt x="2758" y="382"/>
                </a:lnTo>
                <a:lnTo>
                  <a:pt x="2762" y="382"/>
                </a:lnTo>
                <a:lnTo>
                  <a:pt x="2767" y="385"/>
                </a:lnTo>
                <a:lnTo>
                  <a:pt x="2771" y="387"/>
                </a:lnTo>
                <a:lnTo>
                  <a:pt x="2776" y="390"/>
                </a:lnTo>
                <a:lnTo>
                  <a:pt x="2781" y="394"/>
                </a:lnTo>
                <a:lnTo>
                  <a:pt x="2785" y="397"/>
                </a:lnTo>
                <a:lnTo>
                  <a:pt x="2790" y="399"/>
                </a:lnTo>
                <a:lnTo>
                  <a:pt x="2794" y="401"/>
                </a:lnTo>
                <a:lnTo>
                  <a:pt x="2802" y="390"/>
                </a:lnTo>
                <a:lnTo>
                  <a:pt x="2809" y="392"/>
                </a:lnTo>
                <a:lnTo>
                  <a:pt x="2817" y="396"/>
                </a:lnTo>
                <a:lnTo>
                  <a:pt x="2824" y="401"/>
                </a:lnTo>
                <a:lnTo>
                  <a:pt x="2831" y="406"/>
                </a:lnTo>
                <a:lnTo>
                  <a:pt x="2838" y="413"/>
                </a:lnTo>
                <a:lnTo>
                  <a:pt x="2845" y="419"/>
                </a:lnTo>
                <a:lnTo>
                  <a:pt x="2850" y="424"/>
                </a:lnTo>
                <a:lnTo>
                  <a:pt x="2855" y="429"/>
                </a:lnTo>
                <a:lnTo>
                  <a:pt x="2855" y="466"/>
                </a:lnTo>
                <a:lnTo>
                  <a:pt x="2857" y="470"/>
                </a:lnTo>
                <a:lnTo>
                  <a:pt x="2862" y="473"/>
                </a:lnTo>
                <a:lnTo>
                  <a:pt x="2866" y="477"/>
                </a:lnTo>
                <a:lnTo>
                  <a:pt x="2871" y="481"/>
                </a:lnTo>
                <a:lnTo>
                  <a:pt x="2877" y="484"/>
                </a:lnTo>
                <a:lnTo>
                  <a:pt x="2882" y="488"/>
                </a:lnTo>
                <a:lnTo>
                  <a:pt x="2885" y="491"/>
                </a:lnTo>
                <a:lnTo>
                  <a:pt x="2889" y="495"/>
                </a:lnTo>
                <a:lnTo>
                  <a:pt x="2889" y="498"/>
                </a:lnTo>
                <a:lnTo>
                  <a:pt x="2887" y="503"/>
                </a:lnTo>
                <a:lnTo>
                  <a:pt x="2884" y="511"/>
                </a:lnTo>
                <a:lnTo>
                  <a:pt x="2880" y="518"/>
                </a:lnTo>
                <a:lnTo>
                  <a:pt x="2877" y="523"/>
                </a:lnTo>
                <a:lnTo>
                  <a:pt x="2875" y="530"/>
                </a:lnTo>
                <a:lnTo>
                  <a:pt x="2873" y="535"/>
                </a:lnTo>
                <a:lnTo>
                  <a:pt x="2871" y="541"/>
                </a:lnTo>
                <a:lnTo>
                  <a:pt x="2868" y="541"/>
                </a:lnTo>
                <a:lnTo>
                  <a:pt x="2864" y="539"/>
                </a:lnTo>
                <a:lnTo>
                  <a:pt x="2859" y="539"/>
                </a:lnTo>
                <a:lnTo>
                  <a:pt x="2855" y="537"/>
                </a:lnTo>
                <a:lnTo>
                  <a:pt x="2852" y="539"/>
                </a:lnTo>
                <a:lnTo>
                  <a:pt x="2848" y="541"/>
                </a:lnTo>
                <a:lnTo>
                  <a:pt x="2847" y="544"/>
                </a:lnTo>
                <a:lnTo>
                  <a:pt x="2847" y="549"/>
                </a:lnTo>
                <a:lnTo>
                  <a:pt x="2847" y="567"/>
                </a:lnTo>
                <a:lnTo>
                  <a:pt x="2848" y="579"/>
                </a:lnTo>
                <a:lnTo>
                  <a:pt x="2852" y="590"/>
                </a:lnTo>
                <a:lnTo>
                  <a:pt x="2859" y="602"/>
                </a:lnTo>
                <a:lnTo>
                  <a:pt x="2868" y="615"/>
                </a:lnTo>
                <a:lnTo>
                  <a:pt x="2875" y="627"/>
                </a:lnTo>
                <a:lnTo>
                  <a:pt x="2882" y="638"/>
                </a:lnTo>
                <a:lnTo>
                  <a:pt x="2887" y="650"/>
                </a:lnTo>
                <a:lnTo>
                  <a:pt x="2889" y="661"/>
                </a:lnTo>
                <a:lnTo>
                  <a:pt x="2880" y="661"/>
                </a:lnTo>
                <a:lnTo>
                  <a:pt x="2875" y="659"/>
                </a:lnTo>
                <a:lnTo>
                  <a:pt x="2871" y="657"/>
                </a:lnTo>
                <a:lnTo>
                  <a:pt x="2869" y="654"/>
                </a:lnTo>
                <a:lnTo>
                  <a:pt x="2868" y="650"/>
                </a:lnTo>
                <a:lnTo>
                  <a:pt x="2866" y="645"/>
                </a:lnTo>
                <a:lnTo>
                  <a:pt x="2866" y="640"/>
                </a:lnTo>
                <a:lnTo>
                  <a:pt x="2862" y="632"/>
                </a:lnTo>
                <a:lnTo>
                  <a:pt x="2855" y="624"/>
                </a:lnTo>
                <a:lnTo>
                  <a:pt x="2845" y="620"/>
                </a:lnTo>
                <a:lnTo>
                  <a:pt x="2836" y="613"/>
                </a:lnTo>
                <a:lnTo>
                  <a:pt x="2829" y="606"/>
                </a:lnTo>
                <a:lnTo>
                  <a:pt x="2820" y="599"/>
                </a:lnTo>
                <a:lnTo>
                  <a:pt x="2813" y="592"/>
                </a:lnTo>
                <a:lnTo>
                  <a:pt x="2808" y="583"/>
                </a:lnTo>
                <a:lnTo>
                  <a:pt x="2801" y="576"/>
                </a:lnTo>
                <a:lnTo>
                  <a:pt x="2794" y="567"/>
                </a:lnTo>
                <a:lnTo>
                  <a:pt x="2786" y="571"/>
                </a:lnTo>
                <a:lnTo>
                  <a:pt x="2779" y="574"/>
                </a:lnTo>
                <a:lnTo>
                  <a:pt x="2771" y="579"/>
                </a:lnTo>
                <a:lnTo>
                  <a:pt x="2762" y="583"/>
                </a:lnTo>
                <a:lnTo>
                  <a:pt x="2755" y="588"/>
                </a:lnTo>
                <a:lnTo>
                  <a:pt x="2746" y="594"/>
                </a:lnTo>
                <a:lnTo>
                  <a:pt x="2739" y="599"/>
                </a:lnTo>
                <a:lnTo>
                  <a:pt x="2732" y="606"/>
                </a:lnTo>
                <a:lnTo>
                  <a:pt x="2739" y="606"/>
                </a:lnTo>
                <a:lnTo>
                  <a:pt x="2744" y="608"/>
                </a:lnTo>
                <a:lnTo>
                  <a:pt x="2751" y="608"/>
                </a:lnTo>
                <a:lnTo>
                  <a:pt x="2756" y="610"/>
                </a:lnTo>
                <a:lnTo>
                  <a:pt x="2764" y="611"/>
                </a:lnTo>
                <a:lnTo>
                  <a:pt x="2767" y="613"/>
                </a:lnTo>
                <a:lnTo>
                  <a:pt x="2772" y="613"/>
                </a:lnTo>
                <a:lnTo>
                  <a:pt x="2776" y="615"/>
                </a:lnTo>
                <a:lnTo>
                  <a:pt x="2776" y="620"/>
                </a:lnTo>
                <a:lnTo>
                  <a:pt x="2776" y="625"/>
                </a:lnTo>
                <a:lnTo>
                  <a:pt x="2778" y="631"/>
                </a:lnTo>
                <a:lnTo>
                  <a:pt x="2781" y="636"/>
                </a:lnTo>
                <a:lnTo>
                  <a:pt x="2788" y="647"/>
                </a:lnTo>
                <a:lnTo>
                  <a:pt x="2799" y="657"/>
                </a:lnTo>
                <a:lnTo>
                  <a:pt x="2809" y="670"/>
                </a:lnTo>
                <a:lnTo>
                  <a:pt x="2818" y="682"/>
                </a:lnTo>
                <a:lnTo>
                  <a:pt x="2822" y="687"/>
                </a:lnTo>
                <a:lnTo>
                  <a:pt x="2825" y="694"/>
                </a:lnTo>
                <a:lnTo>
                  <a:pt x="2827" y="700"/>
                </a:lnTo>
                <a:lnTo>
                  <a:pt x="2829" y="707"/>
                </a:lnTo>
                <a:lnTo>
                  <a:pt x="2832" y="708"/>
                </a:lnTo>
                <a:lnTo>
                  <a:pt x="2836" y="710"/>
                </a:lnTo>
                <a:lnTo>
                  <a:pt x="2839" y="712"/>
                </a:lnTo>
                <a:lnTo>
                  <a:pt x="2845" y="716"/>
                </a:lnTo>
                <a:lnTo>
                  <a:pt x="2848" y="719"/>
                </a:lnTo>
                <a:lnTo>
                  <a:pt x="2852" y="723"/>
                </a:lnTo>
                <a:lnTo>
                  <a:pt x="2854" y="724"/>
                </a:lnTo>
                <a:lnTo>
                  <a:pt x="2855" y="726"/>
                </a:lnTo>
                <a:lnTo>
                  <a:pt x="2854" y="730"/>
                </a:lnTo>
                <a:lnTo>
                  <a:pt x="2854" y="735"/>
                </a:lnTo>
                <a:lnTo>
                  <a:pt x="2852" y="740"/>
                </a:lnTo>
                <a:lnTo>
                  <a:pt x="2850" y="746"/>
                </a:lnTo>
                <a:lnTo>
                  <a:pt x="2848" y="753"/>
                </a:lnTo>
                <a:lnTo>
                  <a:pt x="2847" y="760"/>
                </a:lnTo>
                <a:lnTo>
                  <a:pt x="2847" y="767"/>
                </a:lnTo>
                <a:lnTo>
                  <a:pt x="2847" y="774"/>
                </a:lnTo>
                <a:lnTo>
                  <a:pt x="2829" y="792"/>
                </a:lnTo>
                <a:lnTo>
                  <a:pt x="2794" y="792"/>
                </a:lnTo>
                <a:lnTo>
                  <a:pt x="2788" y="797"/>
                </a:lnTo>
                <a:lnTo>
                  <a:pt x="2783" y="800"/>
                </a:lnTo>
                <a:lnTo>
                  <a:pt x="2779" y="802"/>
                </a:lnTo>
                <a:lnTo>
                  <a:pt x="2776" y="802"/>
                </a:lnTo>
                <a:lnTo>
                  <a:pt x="2772" y="802"/>
                </a:lnTo>
                <a:lnTo>
                  <a:pt x="2769" y="802"/>
                </a:lnTo>
                <a:lnTo>
                  <a:pt x="2764" y="800"/>
                </a:lnTo>
                <a:lnTo>
                  <a:pt x="2758" y="800"/>
                </a:lnTo>
                <a:lnTo>
                  <a:pt x="2776" y="781"/>
                </a:lnTo>
                <a:lnTo>
                  <a:pt x="2771" y="784"/>
                </a:lnTo>
                <a:lnTo>
                  <a:pt x="2767" y="786"/>
                </a:lnTo>
                <a:lnTo>
                  <a:pt x="2764" y="786"/>
                </a:lnTo>
                <a:lnTo>
                  <a:pt x="2762" y="788"/>
                </a:lnTo>
                <a:lnTo>
                  <a:pt x="2758" y="792"/>
                </a:lnTo>
                <a:lnTo>
                  <a:pt x="2755" y="795"/>
                </a:lnTo>
                <a:lnTo>
                  <a:pt x="2749" y="800"/>
                </a:lnTo>
                <a:lnTo>
                  <a:pt x="2742" y="797"/>
                </a:lnTo>
                <a:lnTo>
                  <a:pt x="2737" y="795"/>
                </a:lnTo>
                <a:lnTo>
                  <a:pt x="2730" y="793"/>
                </a:lnTo>
                <a:lnTo>
                  <a:pt x="2723" y="793"/>
                </a:lnTo>
                <a:lnTo>
                  <a:pt x="2718" y="793"/>
                </a:lnTo>
                <a:lnTo>
                  <a:pt x="2711" y="795"/>
                </a:lnTo>
                <a:lnTo>
                  <a:pt x="2703" y="797"/>
                </a:lnTo>
                <a:lnTo>
                  <a:pt x="2698" y="800"/>
                </a:lnTo>
                <a:lnTo>
                  <a:pt x="2700" y="807"/>
                </a:lnTo>
                <a:lnTo>
                  <a:pt x="2702" y="816"/>
                </a:lnTo>
                <a:lnTo>
                  <a:pt x="2707" y="823"/>
                </a:lnTo>
                <a:lnTo>
                  <a:pt x="2712" y="832"/>
                </a:lnTo>
                <a:lnTo>
                  <a:pt x="2718" y="839"/>
                </a:lnTo>
                <a:lnTo>
                  <a:pt x="2723" y="846"/>
                </a:lnTo>
                <a:lnTo>
                  <a:pt x="2728" y="852"/>
                </a:lnTo>
                <a:lnTo>
                  <a:pt x="2732" y="857"/>
                </a:lnTo>
                <a:lnTo>
                  <a:pt x="2732" y="860"/>
                </a:lnTo>
                <a:lnTo>
                  <a:pt x="2730" y="864"/>
                </a:lnTo>
                <a:lnTo>
                  <a:pt x="2730" y="868"/>
                </a:lnTo>
                <a:lnTo>
                  <a:pt x="2728" y="871"/>
                </a:lnTo>
                <a:lnTo>
                  <a:pt x="2726" y="875"/>
                </a:lnTo>
                <a:lnTo>
                  <a:pt x="2725" y="878"/>
                </a:lnTo>
                <a:lnTo>
                  <a:pt x="2725" y="882"/>
                </a:lnTo>
                <a:lnTo>
                  <a:pt x="2723" y="885"/>
                </a:lnTo>
                <a:lnTo>
                  <a:pt x="2726" y="889"/>
                </a:lnTo>
                <a:lnTo>
                  <a:pt x="2732" y="892"/>
                </a:lnTo>
                <a:lnTo>
                  <a:pt x="2735" y="898"/>
                </a:lnTo>
                <a:lnTo>
                  <a:pt x="2739" y="905"/>
                </a:lnTo>
                <a:lnTo>
                  <a:pt x="2744" y="910"/>
                </a:lnTo>
                <a:lnTo>
                  <a:pt x="2746" y="917"/>
                </a:lnTo>
                <a:lnTo>
                  <a:pt x="2749" y="924"/>
                </a:lnTo>
                <a:lnTo>
                  <a:pt x="2749" y="931"/>
                </a:lnTo>
                <a:lnTo>
                  <a:pt x="2744" y="931"/>
                </a:lnTo>
                <a:lnTo>
                  <a:pt x="2739" y="933"/>
                </a:lnTo>
                <a:lnTo>
                  <a:pt x="2735" y="935"/>
                </a:lnTo>
                <a:lnTo>
                  <a:pt x="2734" y="938"/>
                </a:lnTo>
                <a:lnTo>
                  <a:pt x="2730" y="942"/>
                </a:lnTo>
                <a:lnTo>
                  <a:pt x="2728" y="947"/>
                </a:lnTo>
                <a:lnTo>
                  <a:pt x="2726" y="952"/>
                </a:lnTo>
                <a:lnTo>
                  <a:pt x="2723" y="958"/>
                </a:lnTo>
                <a:lnTo>
                  <a:pt x="2718" y="956"/>
                </a:lnTo>
                <a:lnTo>
                  <a:pt x="2707" y="949"/>
                </a:lnTo>
                <a:lnTo>
                  <a:pt x="2691" y="940"/>
                </a:lnTo>
                <a:lnTo>
                  <a:pt x="2675" y="929"/>
                </a:lnTo>
                <a:lnTo>
                  <a:pt x="2659" y="919"/>
                </a:lnTo>
                <a:lnTo>
                  <a:pt x="2645" y="908"/>
                </a:lnTo>
                <a:lnTo>
                  <a:pt x="2635" y="899"/>
                </a:lnTo>
                <a:lnTo>
                  <a:pt x="2628" y="894"/>
                </a:lnTo>
                <a:lnTo>
                  <a:pt x="2624" y="903"/>
                </a:lnTo>
                <a:lnTo>
                  <a:pt x="2624" y="913"/>
                </a:lnTo>
                <a:lnTo>
                  <a:pt x="2624" y="924"/>
                </a:lnTo>
                <a:lnTo>
                  <a:pt x="2628" y="933"/>
                </a:lnTo>
                <a:lnTo>
                  <a:pt x="2638" y="951"/>
                </a:lnTo>
                <a:lnTo>
                  <a:pt x="2654" y="968"/>
                </a:lnTo>
                <a:lnTo>
                  <a:pt x="2668" y="986"/>
                </a:lnTo>
                <a:lnTo>
                  <a:pt x="2684" y="1004"/>
                </a:lnTo>
                <a:lnTo>
                  <a:pt x="2689" y="1012"/>
                </a:lnTo>
                <a:lnTo>
                  <a:pt x="2695" y="1023"/>
                </a:lnTo>
                <a:lnTo>
                  <a:pt x="2696" y="1032"/>
                </a:lnTo>
                <a:lnTo>
                  <a:pt x="2698" y="1042"/>
                </a:lnTo>
                <a:lnTo>
                  <a:pt x="2688" y="1041"/>
                </a:lnTo>
                <a:lnTo>
                  <a:pt x="2677" y="1039"/>
                </a:lnTo>
                <a:lnTo>
                  <a:pt x="2666" y="1034"/>
                </a:lnTo>
                <a:lnTo>
                  <a:pt x="2658" y="1027"/>
                </a:lnTo>
                <a:lnTo>
                  <a:pt x="2647" y="1018"/>
                </a:lnTo>
                <a:lnTo>
                  <a:pt x="2636" y="1007"/>
                </a:lnTo>
                <a:lnTo>
                  <a:pt x="2628" y="997"/>
                </a:lnTo>
                <a:lnTo>
                  <a:pt x="2619" y="986"/>
                </a:lnTo>
                <a:lnTo>
                  <a:pt x="2612" y="974"/>
                </a:lnTo>
                <a:lnTo>
                  <a:pt x="2605" y="961"/>
                </a:lnTo>
                <a:lnTo>
                  <a:pt x="2599" y="949"/>
                </a:lnTo>
                <a:lnTo>
                  <a:pt x="2594" y="936"/>
                </a:lnTo>
                <a:lnTo>
                  <a:pt x="2592" y="924"/>
                </a:lnTo>
                <a:lnTo>
                  <a:pt x="2590" y="913"/>
                </a:lnTo>
                <a:lnTo>
                  <a:pt x="2590" y="903"/>
                </a:lnTo>
                <a:lnTo>
                  <a:pt x="2592" y="894"/>
                </a:lnTo>
                <a:lnTo>
                  <a:pt x="2589" y="892"/>
                </a:lnTo>
                <a:lnTo>
                  <a:pt x="2587" y="892"/>
                </a:lnTo>
                <a:lnTo>
                  <a:pt x="2583" y="890"/>
                </a:lnTo>
                <a:lnTo>
                  <a:pt x="2580" y="889"/>
                </a:lnTo>
                <a:lnTo>
                  <a:pt x="2576" y="887"/>
                </a:lnTo>
                <a:lnTo>
                  <a:pt x="2573" y="885"/>
                </a:lnTo>
                <a:lnTo>
                  <a:pt x="2571" y="885"/>
                </a:lnTo>
                <a:lnTo>
                  <a:pt x="2567" y="885"/>
                </a:lnTo>
                <a:lnTo>
                  <a:pt x="2560" y="875"/>
                </a:lnTo>
                <a:lnTo>
                  <a:pt x="2550" y="859"/>
                </a:lnTo>
                <a:lnTo>
                  <a:pt x="2536" y="839"/>
                </a:lnTo>
                <a:lnTo>
                  <a:pt x="2522" y="818"/>
                </a:lnTo>
                <a:lnTo>
                  <a:pt x="2507" y="799"/>
                </a:lnTo>
                <a:lnTo>
                  <a:pt x="2495" y="784"/>
                </a:lnTo>
                <a:lnTo>
                  <a:pt x="2490" y="774"/>
                </a:lnTo>
                <a:lnTo>
                  <a:pt x="2488" y="774"/>
                </a:lnTo>
                <a:lnTo>
                  <a:pt x="2484" y="772"/>
                </a:lnTo>
                <a:lnTo>
                  <a:pt x="2483" y="772"/>
                </a:lnTo>
                <a:lnTo>
                  <a:pt x="2479" y="770"/>
                </a:lnTo>
                <a:lnTo>
                  <a:pt x="2476" y="769"/>
                </a:lnTo>
                <a:lnTo>
                  <a:pt x="2472" y="767"/>
                </a:lnTo>
                <a:lnTo>
                  <a:pt x="2469" y="765"/>
                </a:lnTo>
                <a:lnTo>
                  <a:pt x="2465" y="763"/>
                </a:lnTo>
                <a:lnTo>
                  <a:pt x="2462" y="763"/>
                </a:lnTo>
                <a:lnTo>
                  <a:pt x="2458" y="767"/>
                </a:lnTo>
                <a:lnTo>
                  <a:pt x="2454" y="769"/>
                </a:lnTo>
                <a:lnTo>
                  <a:pt x="2449" y="770"/>
                </a:lnTo>
                <a:lnTo>
                  <a:pt x="2446" y="772"/>
                </a:lnTo>
                <a:lnTo>
                  <a:pt x="2440" y="774"/>
                </a:lnTo>
                <a:lnTo>
                  <a:pt x="2435" y="776"/>
                </a:lnTo>
                <a:lnTo>
                  <a:pt x="2432" y="779"/>
                </a:lnTo>
                <a:lnTo>
                  <a:pt x="2428" y="781"/>
                </a:lnTo>
                <a:lnTo>
                  <a:pt x="2419" y="792"/>
                </a:lnTo>
                <a:lnTo>
                  <a:pt x="2419" y="809"/>
                </a:lnTo>
                <a:lnTo>
                  <a:pt x="2410" y="820"/>
                </a:lnTo>
                <a:lnTo>
                  <a:pt x="2393" y="820"/>
                </a:lnTo>
                <a:lnTo>
                  <a:pt x="2384" y="829"/>
                </a:lnTo>
                <a:lnTo>
                  <a:pt x="2380" y="836"/>
                </a:lnTo>
                <a:lnTo>
                  <a:pt x="2377" y="841"/>
                </a:lnTo>
                <a:lnTo>
                  <a:pt x="2373" y="846"/>
                </a:lnTo>
                <a:lnTo>
                  <a:pt x="2370" y="852"/>
                </a:lnTo>
                <a:lnTo>
                  <a:pt x="2366" y="857"/>
                </a:lnTo>
                <a:lnTo>
                  <a:pt x="2361" y="862"/>
                </a:lnTo>
                <a:lnTo>
                  <a:pt x="2356" y="869"/>
                </a:lnTo>
                <a:lnTo>
                  <a:pt x="2348" y="875"/>
                </a:lnTo>
                <a:lnTo>
                  <a:pt x="2352" y="882"/>
                </a:lnTo>
                <a:lnTo>
                  <a:pt x="2354" y="889"/>
                </a:lnTo>
                <a:lnTo>
                  <a:pt x="2356" y="896"/>
                </a:lnTo>
                <a:lnTo>
                  <a:pt x="2357" y="901"/>
                </a:lnTo>
                <a:lnTo>
                  <a:pt x="2357" y="908"/>
                </a:lnTo>
                <a:lnTo>
                  <a:pt x="2357" y="913"/>
                </a:lnTo>
                <a:lnTo>
                  <a:pt x="2357" y="917"/>
                </a:lnTo>
                <a:lnTo>
                  <a:pt x="2357" y="922"/>
                </a:lnTo>
                <a:lnTo>
                  <a:pt x="2333" y="951"/>
                </a:lnTo>
                <a:lnTo>
                  <a:pt x="2315" y="951"/>
                </a:lnTo>
                <a:lnTo>
                  <a:pt x="2311" y="949"/>
                </a:lnTo>
                <a:lnTo>
                  <a:pt x="2306" y="944"/>
                </a:lnTo>
                <a:lnTo>
                  <a:pt x="2303" y="938"/>
                </a:lnTo>
                <a:lnTo>
                  <a:pt x="2297" y="929"/>
                </a:lnTo>
                <a:lnTo>
                  <a:pt x="2294" y="922"/>
                </a:lnTo>
                <a:lnTo>
                  <a:pt x="2292" y="913"/>
                </a:lnTo>
                <a:lnTo>
                  <a:pt x="2288" y="908"/>
                </a:lnTo>
                <a:lnTo>
                  <a:pt x="2288" y="903"/>
                </a:lnTo>
                <a:lnTo>
                  <a:pt x="2285" y="903"/>
                </a:lnTo>
                <a:lnTo>
                  <a:pt x="2281" y="901"/>
                </a:lnTo>
                <a:lnTo>
                  <a:pt x="2278" y="899"/>
                </a:lnTo>
                <a:lnTo>
                  <a:pt x="2276" y="898"/>
                </a:lnTo>
                <a:lnTo>
                  <a:pt x="2273" y="896"/>
                </a:lnTo>
                <a:lnTo>
                  <a:pt x="2269" y="894"/>
                </a:lnTo>
                <a:lnTo>
                  <a:pt x="2265" y="894"/>
                </a:lnTo>
                <a:lnTo>
                  <a:pt x="2262" y="894"/>
                </a:lnTo>
                <a:lnTo>
                  <a:pt x="2262" y="887"/>
                </a:lnTo>
                <a:lnTo>
                  <a:pt x="2260" y="882"/>
                </a:lnTo>
                <a:lnTo>
                  <a:pt x="2260" y="876"/>
                </a:lnTo>
                <a:lnTo>
                  <a:pt x="2258" y="871"/>
                </a:lnTo>
                <a:lnTo>
                  <a:pt x="2258" y="866"/>
                </a:lnTo>
                <a:lnTo>
                  <a:pt x="2258" y="859"/>
                </a:lnTo>
                <a:lnTo>
                  <a:pt x="2260" y="853"/>
                </a:lnTo>
                <a:lnTo>
                  <a:pt x="2262" y="846"/>
                </a:lnTo>
                <a:lnTo>
                  <a:pt x="2257" y="839"/>
                </a:lnTo>
                <a:lnTo>
                  <a:pt x="2250" y="829"/>
                </a:lnTo>
                <a:lnTo>
                  <a:pt x="2246" y="816"/>
                </a:lnTo>
                <a:lnTo>
                  <a:pt x="2243" y="804"/>
                </a:lnTo>
                <a:lnTo>
                  <a:pt x="2239" y="792"/>
                </a:lnTo>
                <a:lnTo>
                  <a:pt x="2237" y="777"/>
                </a:lnTo>
                <a:lnTo>
                  <a:pt x="2235" y="765"/>
                </a:lnTo>
                <a:lnTo>
                  <a:pt x="2235" y="754"/>
                </a:lnTo>
                <a:lnTo>
                  <a:pt x="2235" y="758"/>
                </a:lnTo>
                <a:lnTo>
                  <a:pt x="2234" y="761"/>
                </a:lnTo>
                <a:lnTo>
                  <a:pt x="2234" y="765"/>
                </a:lnTo>
                <a:lnTo>
                  <a:pt x="2232" y="769"/>
                </a:lnTo>
                <a:lnTo>
                  <a:pt x="2230" y="772"/>
                </a:lnTo>
                <a:lnTo>
                  <a:pt x="2228" y="776"/>
                </a:lnTo>
                <a:lnTo>
                  <a:pt x="2228" y="779"/>
                </a:lnTo>
                <a:lnTo>
                  <a:pt x="2228" y="781"/>
                </a:lnTo>
                <a:lnTo>
                  <a:pt x="2221" y="781"/>
                </a:lnTo>
                <a:lnTo>
                  <a:pt x="2216" y="781"/>
                </a:lnTo>
                <a:lnTo>
                  <a:pt x="2211" y="779"/>
                </a:lnTo>
                <a:lnTo>
                  <a:pt x="2207" y="776"/>
                </a:lnTo>
                <a:lnTo>
                  <a:pt x="2202" y="774"/>
                </a:lnTo>
                <a:lnTo>
                  <a:pt x="2198" y="770"/>
                </a:lnTo>
                <a:lnTo>
                  <a:pt x="2195" y="767"/>
                </a:lnTo>
                <a:lnTo>
                  <a:pt x="2193" y="763"/>
                </a:lnTo>
                <a:lnTo>
                  <a:pt x="2158" y="763"/>
                </a:lnTo>
                <a:lnTo>
                  <a:pt x="2158" y="760"/>
                </a:lnTo>
                <a:lnTo>
                  <a:pt x="2160" y="756"/>
                </a:lnTo>
                <a:lnTo>
                  <a:pt x="2161" y="753"/>
                </a:lnTo>
                <a:lnTo>
                  <a:pt x="2161" y="749"/>
                </a:lnTo>
                <a:lnTo>
                  <a:pt x="2163" y="746"/>
                </a:lnTo>
                <a:lnTo>
                  <a:pt x="2165" y="742"/>
                </a:lnTo>
                <a:lnTo>
                  <a:pt x="2167" y="739"/>
                </a:lnTo>
                <a:lnTo>
                  <a:pt x="2167" y="735"/>
                </a:lnTo>
                <a:lnTo>
                  <a:pt x="2161" y="737"/>
                </a:lnTo>
                <a:lnTo>
                  <a:pt x="2156" y="737"/>
                </a:lnTo>
                <a:lnTo>
                  <a:pt x="2152" y="737"/>
                </a:lnTo>
                <a:lnTo>
                  <a:pt x="2151" y="733"/>
                </a:lnTo>
                <a:lnTo>
                  <a:pt x="2149" y="730"/>
                </a:lnTo>
                <a:lnTo>
                  <a:pt x="2149" y="724"/>
                </a:lnTo>
                <a:lnTo>
                  <a:pt x="2149" y="721"/>
                </a:lnTo>
                <a:lnTo>
                  <a:pt x="2149" y="717"/>
                </a:lnTo>
                <a:lnTo>
                  <a:pt x="2114" y="754"/>
                </a:lnTo>
                <a:lnTo>
                  <a:pt x="2110" y="753"/>
                </a:lnTo>
                <a:lnTo>
                  <a:pt x="2105" y="751"/>
                </a:lnTo>
                <a:lnTo>
                  <a:pt x="2099" y="747"/>
                </a:lnTo>
                <a:lnTo>
                  <a:pt x="2092" y="744"/>
                </a:lnTo>
                <a:lnTo>
                  <a:pt x="2085" y="739"/>
                </a:lnTo>
                <a:lnTo>
                  <a:pt x="2080" y="735"/>
                </a:lnTo>
                <a:lnTo>
                  <a:pt x="2075" y="730"/>
                </a:lnTo>
                <a:lnTo>
                  <a:pt x="2071" y="726"/>
                </a:lnTo>
                <a:lnTo>
                  <a:pt x="2064" y="728"/>
                </a:lnTo>
                <a:lnTo>
                  <a:pt x="2057" y="728"/>
                </a:lnTo>
                <a:lnTo>
                  <a:pt x="2048" y="726"/>
                </a:lnTo>
                <a:lnTo>
                  <a:pt x="2041" y="724"/>
                </a:lnTo>
                <a:lnTo>
                  <a:pt x="2034" y="719"/>
                </a:lnTo>
                <a:lnTo>
                  <a:pt x="2027" y="716"/>
                </a:lnTo>
                <a:lnTo>
                  <a:pt x="2022" y="710"/>
                </a:lnTo>
                <a:lnTo>
                  <a:pt x="2018" y="707"/>
                </a:lnTo>
                <a:lnTo>
                  <a:pt x="2011" y="714"/>
                </a:lnTo>
                <a:lnTo>
                  <a:pt x="2002" y="717"/>
                </a:lnTo>
                <a:lnTo>
                  <a:pt x="1994" y="721"/>
                </a:lnTo>
                <a:lnTo>
                  <a:pt x="1983" y="723"/>
                </a:lnTo>
                <a:lnTo>
                  <a:pt x="1974" y="723"/>
                </a:lnTo>
                <a:lnTo>
                  <a:pt x="1963" y="723"/>
                </a:lnTo>
                <a:lnTo>
                  <a:pt x="1955" y="721"/>
                </a:lnTo>
                <a:lnTo>
                  <a:pt x="1948" y="717"/>
                </a:lnTo>
                <a:lnTo>
                  <a:pt x="1941" y="707"/>
                </a:lnTo>
                <a:lnTo>
                  <a:pt x="1937" y="700"/>
                </a:lnTo>
                <a:lnTo>
                  <a:pt x="1933" y="691"/>
                </a:lnTo>
                <a:lnTo>
                  <a:pt x="1928" y="682"/>
                </a:lnTo>
                <a:lnTo>
                  <a:pt x="1923" y="675"/>
                </a:lnTo>
                <a:lnTo>
                  <a:pt x="1918" y="670"/>
                </a:lnTo>
                <a:lnTo>
                  <a:pt x="1909" y="666"/>
                </a:lnTo>
                <a:lnTo>
                  <a:pt x="1905" y="666"/>
                </a:lnTo>
                <a:lnTo>
                  <a:pt x="1900" y="666"/>
                </a:lnTo>
                <a:lnTo>
                  <a:pt x="1895" y="668"/>
                </a:lnTo>
                <a:lnTo>
                  <a:pt x="1888" y="671"/>
                </a:lnTo>
                <a:lnTo>
                  <a:pt x="1898" y="680"/>
                </a:lnTo>
                <a:lnTo>
                  <a:pt x="1907" y="691"/>
                </a:lnTo>
                <a:lnTo>
                  <a:pt x="1916" y="700"/>
                </a:lnTo>
                <a:lnTo>
                  <a:pt x="1926" y="708"/>
                </a:lnTo>
                <a:lnTo>
                  <a:pt x="1935" y="719"/>
                </a:lnTo>
                <a:lnTo>
                  <a:pt x="1942" y="730"/>
                </a:lnTo>
                <a:lnTo>
                  <a:pt x="1951" y="740"/>
                </a:lnTo>
                <a:lnTo>
                  <a:pt x="1958" y="754"/>
                </a:lnTo>
                <a:lnTo>
                  <a:pt x="1963" y="753"/>
                </a:lnTo>
                <a:lnTo>
                  <a:pt x="1969" y="751"/>
                </a:lnTo>
                <a:lnTo>
                  <a:pt x="1974" y="749"/>
                </a:lnTo>
                <a:lnTo>
                  <a:pt x="1978" y="746"/>
                </a:lnTo>
                <a:lnTo>
                  <a:pt x="1983" y="744"/>
                </a:lnTo>
                <a:lnTo>
                  <a:pt x="1986" y="740"/>
                </a:lnTo>
                <a:lnTo>
                  <a:pt x="1990" y="739"/>
                </a:lnTo>
                <a:lnTo>
                  <a:pt x="1994" y="739"/>
                </a:lnTo>
                <a:lnTo>
                  <a:pt x="1997" y="723"/>
                </a:lnTo>
                <a:close/>
              </a:path>
            </a:pathLst>
          </a:custGeom>
          <a:solidFill>
            <a:srgbClr val="DAC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5" name="Freeform 8"/>
          <p:cNvSpPr>
            <a:spLocks noEditPoints="1"/>
          </p:cNvSpPr>
          <p:nvPr/>
        </p:nvSpPr>
        <p:spPr bwMode="auto">
          <a:xfrm>
            <a:off x="1734257" y="1559719"/>
            <a:ext cx="2012244" cy="2303198"/>
          </a:xfrm>
          <a:custGeom>
            <a:avLst/>
            <a:gdLst>
              <a:gd name="T0" fmla="*/ 2147483647 w 1426"/>
              <a:gd name="T1" fmla="*/ 2147483647 h 1741"/>
              <a:gd name="T2" fmla="*/ 2147483647 w 1426"/>
              <a:gd name="T3" fmla="*/ 2147483647 h 1741"/>
              <a:gd name="T4" fmla="*/ 2147483647 w 1426"/>
              <a:gd name="T5" fmla="*/ 2147483647 h 1741"/>
              <a:gd name="T6" fmla="*/ 2147483647 w 1426"/>
              <a:gd name="T7" fmla="*/ 2147483647 h 1741"/>
              <a:gd name="T8" fmla="*/ 2147483647 w 1426"/>
              <a:gd name="T9" fmla="*/ 2147483647 h 1741"/>
              <a:gd name="T10" fmla="*/ 2147483647 w 1426"/>
              <a:gd name="T11" fmla="*/ 2147483647 h 1741"/>
              <a:gd name="T12" fmla="*/ 2147483647 w 1426"/>
              <a:gd name="T13" fmla="*/ 2147483647 h 1741"/>
              <a:gd name="T14" fmla="*/ 2147483647 w 1426"/>
              <a:gd name="T15" fmla="*/ 2147483647 h 1741"/>
              <a:gd name="T16" fmla="*/ 2147483647 w 1426"/>
              <a:gd name="T17" fmla="*/ 2147483647 h 1741"/>
              <a:gd name="T18" fmla="*/ 2147483647 w 1426"/>
              <a:gd name="T19" fmla="*/ 2147483647 h 1741"/>
              <a:gd name="T20" fmla="*/ 2147483647 w 1426"/>
              <a:gd name="T21" fmla="*/ 2147483647 h 1741"/>
              <a:gd name="T22" fmla="*/ 2147483647 w 1426"/>
              <a:gd name="T23" fmla="*/ 2147483647 h 1741"/>
              <a:gd name="T24" fmla="*/ 2147483647 w 1426"/>
              <a:gd name="T25" fmla="*/ 2147483647 h 1741"/>
              <a:gd name="T26" fmla="*/ 2147483647 w 1426"/>
              <a:gd name="T27" fmla="*/ 2147483647 h 1741"/>
              <a:gd name="T28" fmla="*/ 2147483647 w 1426"/>
              <a:gd name="T29" fmla="*/ 2147483647 h 1741"/>
              <a:gd name="T30" fmla="*/ 2147483647 w 1426"/>
              <a:gd name="T31" fmla="*/ 2147483647 h 1741"/>
              <a:gd name="T32" fmla="*/ 2147483647 w 1426"/>
              <a:gd name="T33" fmla="*/ 2147483647 h 1741"/>
              <a:gd name="T34" fmla="*/ 2147483647 w 1426"/>
              <a:gd name="T35" fmla="*/ 2147483647 h 1741"/>
              <a:gd name="T36" fmla="*/ 2147483647 w 1426"/>
              <a:gd name="T37" fmla="*/ 2147483647 h 1741"/>
              <a:gd name="T38" fmla="*/ 2147483647 w 1426"/>
              <a:gd name="T39" fmla="*/ 2147483647 h 1741"/>
              <a:gd name="T40" fmla="*/ 2147483647 w 1426"/>
              <a:gd name="T41" fmla="*/ 2147483647 h 1741"/>
              <a:gd name="T42" fmla="*/ 2147483647 w 1426"/>
              <a:gd name="T43" fmla="*/ 2147483647 h 1741"/>
              <a:gd name="T44" fmla="*/ 2147483647 w 1426"/>
              <a:gd name="T45" fmla="*/ 2147483647 h 1741"/>
              <a:gd name="T46" fmla="*/ 2147483647 w 1426"/>
              <a:gd name="T47" fmla="*/ 2147483647 h 1741"/>
              <a:gd name="T48" fmla="*/ 2147483647 w 1426"/>
              <a:gd name="T49" fmla="*/ 2147483647 h 1741"/>
              <a:gd name="T50" fmla="*/ 2147483647 w 1426"/>
              <a:gd name="T51" fmla="*/ 2147483647 h 1741"/>
              <a:gd name="T52" fmla="*/ 2147483647 w 1426"/>
              <a:gd name="T53" fmla="*/ 2147483647 h 1741"/>
              <a:gd name="T54" fmla="*/ 2147483647 w 1426"/>
              <a:gd name="T55" fmla="*/ 2147483647 h 1741"/>
              <a:gd name="T56" fmla="*/ 2147483647 w 1426"/>
              <a:gd name="T57" fmla="*/ 2147483647 h 1741"/>
              <a:gd name="T58" fmla="*/ 2147483647 w 1426"/>
              <a:gd name="T59" fmla="*/ 2147483647 h 1741"/>
              <a:gd name="T60" fmla="*/ 2147483647 w 1426"/>
              <a:gd name="T61" fmla="*/ 2147483647 h 1741"/>
              <a:gd name="T62" fmla="*/ 2147483647 w 1426"/>
              <a:gd name="T63" fmla="*/ 2147483647 h 1741"/>
              <a:gd name="T64" fmla="*/ 2147483647 w 1426"/>
              <a:gd name="T65" fmla="*/ 2147483647 h 1741"/>
              <a:gd name="T66" fmla="*/ 2147483647 w 1426"/>
              <a:gd name="T67" fmla="*/ 2147483647 h 1741"/>
              <a:gd name="T68" fmla="*/ 2147483647 w 1426"/>
              <a:gd name="T69" fmla="*/ 2147483647 h 1741"/>
              <a:gd name="T70" fmla="*/ 2147483647 w 1426"/>
              <a:gd name="T71" fmla="*/ 2147483647 h 1741"/>
              <a:gd name="T72" fmla="*/ 2147483647 w 1426"/>
              <a:gd name="T73" fmla="*/ 2147483647 h 1741"/>
              <a:gd name="T74" fmla="*/ 2147483647 w 1426"/>
              <a:gd name="T75" fmla="*/ 2147483647 h 1741"/>
              <a:gd name="T76" fmla="*/ 2147483647 w 1426"/>
              <a:gd name="T77" fmla="*/ 2147483647 h 1741"/>
              <a:gd name="T78" fmla="*/ 2147483647 w 1426"/>
              <a:gd name="T79" fmla="*/ 2147483647 h 1741"/>
              <a:gd name="T80" fmla="*/ 2147483647 w 1426"/>
              <a:gd name="T81" fmla="*/ 2147483647 h 1741"/>
              <a:gd name="T82" fmla="*/ 2147483647 w 1426"/>
              <a:gd name="T83" fmla="*/ 2147483647 h 1741"/>
              <a:gd name="T84" fmla="*/ 2147483647 w 1426"/>
              <a:gd name="T85" fmla="*/ 2147483647 h 1741"/>
              <a:gd name="T86" fmla="*/ 2147483647 w 1426"/>
              <a:gd name="T87" fmla="*/ 2147483647 h 1741"/>
              <a:gd name="T88" fmla="*/ 2147483647 w 1426"/>
              <a:gd name="T89" fmla="*/ 2147483647 h 1741"/>
              <a:gd name="T90" fmla="*/ 2147483647 w 1426"/>
              <a:gd name="T91" fmla="*/ 2147483647 h 1741"/>
              <a:gd name="T92" fmla="*/ 2147483647 w 1426"/>
              <a:gd name="T93" fmla="*/ 2147483647 h 1741"/>
              <a:gd name="T94" fmla="*/ 2147483647 w 1426"/>
              <a:gd name="T95" fmla="*/ 2147483647 h 1741"/>
              <a:gd name="T96" fmla="*/ 2147483647 w 1426"/>
              <a:gd name="T97" fmla="*/ 2147483647 h 1741"/>
              <a:gd name="T98" fmla="*/ 2147483647 w 1426"/>
              <a:gd name="T99" fmla="*/ 2147483647 h 1741"/>
              <a:gd name="T100" fmla="*/ 2147483647 w 1426"/>
              <a:gd name="T101" fmla="*/ 2147483647 h 1741"/>
              <a:gd name="T102" fmla="*/ 2147483647 w 1426"/>
              <a:gd name="T103" fmla="*/ 2147483647 h 1741"/>
              <a:gd name="T104" fmla="*/ 2147483647 w 1426"/>
              <a:gd name="T105" fmla="*/ 2147483647 h 1741"/>
              <a:gd name="T106" fmla="*/ 2147483647 w 1426"/>
              <a:gd name="T107" fmla="*/ 2147483647 h 1741"/>
              <a:gd name="T108" fmla="*/ 2147483647 w 1426"/>
              <a:gd name="T109" fmla="*/ 2147483647 h 1741"/>
              <a:gd name="T110" fmla="*/ 2147483647 w 1426"/>
              <a:gd name="T111" fmla="*/ 2147483647 h 1741"/>
              <a:gd name="T112" fmla="*/ 2147483647 w 1426"/>
              <a:gd name="T113" fmla="*/ 2147483647 h 1741"/>
              <a:gd name="T114" fmla="*/ 2147483647 w 1426"/>
              <a:gd name="T115" fmla="*/ 2147483647 h 1741"/>
              <a:gd name="T116" fmla="*/ 2147483647 w 1426"/>
              <a:gd name="T117" fmla="*/ 2147483647 h 1741"/>
              <a:gd name="T118" fmla="*/ 2147483647 w 1426"/>
              <a:gd name="T119" fmla="*/ 2147483647 h 1741"/>
              <a:gd name="T120" fmla="*/ 2147483647 w 1426"/>
              <a:gd name="T121" fmla="*/ 2147483647 h 1741"/>
              <a:gd name="T122" fmla="*/ 2147483647 w 1426"/>
              <a:gd name="T123" fmla="*/ 2147483647 h 17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26"/>
              <a:gd name="T187" fmla="*/ 0 h 1741"/>
              <a:gd name="T188" fmla="*/ 1426 w 1426"/>
              <a:gd name="T189" fmla="*/ 1741 h 17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26" h="1741">
                <a:moveTo>
                  <a:pt x="1078" y="1741"/>
                </a:moveTo>
                <a:lnTo>
                  <a:pt x="1069" y="1735"/>
                </a:lnTo>
                <a:lnTo>
                  <a:pt x="1058" y="1730"/>
                </a:lnTo>
                <a:lnTo>
                  <a:pt x="1046" y="1723"/>
                </a:lnTo>
                <a:lnTo>
                  <a:pt x="1034" y="1714"/>
                </a:lnTo>
                <a:lnTo>
                  <a:pt x="1021" y="1705"/>
                </a:lnTo>
                <a:lnTo>
                  <a:pt x="1012" y="1696"/>
                </a:lnTo>
                <a:lnTo>
                  <a:pt x="1011" y="1691"/>
                </a:lnTo>
                <a:lnTo>
                  <a:pt x="1009" y="1686"/>
                </a:lnTo>
                <a:lnTo>
                  <a:pt x="1007" y="1680"/>
                </a:lnTo>
                <a:lnTo>
                  <a:pt x="1009" y="1675"/>
                </a:lnTo>
                <a:lnTo>
                  <a:pt x="1005" y="1675"/>
                </a:lnTo>
                <a:lnTo>
                  <a:pt x="1000" y="1672"/>
                </a:lnTo>
                <a:lnTo>
                  <a:pt x="997" y="1670"/>
                </a:lnTo>
                <a:lnTo>
                  <a:pt x="991" y="1666"/>
                </a:lnTo>
                <a:lnTo>
                  <a:pt x="986" y="1663"/>
                </a:lnTo>
                <a:lnTo>
                  <a:pt x="981" y="1659"/>
                </a:lnTo>
                <a:lnTo>
                  <a:pt x="977" y="1657"/>
                </a:lnTo>
                <a:lnTo>
                  <a:pt x="974" y="1656"/>
                </a:lnTo>
                <a:lnTo>
                  <a:pt x="974" y="1620"/>
                </a:lnTo>
                <a:lnTo>
                  <a:pt x="963" y="1606"/>
                </a:lnTo>
                <a:lnTo>
                  <a:pt x="956" y="1594"/>
                </a:lnTo>
                <a:lnTo>
                  <a:pt x="949" y="1578"/>
                </a:lnTo>
                <a:lnTo>
                  <a:pt x="944" y="1564"/>
                </a:lnTo>
                <a:lnTo>
                  <a:pt x="938" y="1532"/>
                </a:lnTo>
                <a:lnTo>
                  <a:pt x="935" y="1498"/>
                </a:lnTo>
                <a:lnTo>
                  <a:pt x="931" y="1465"/>
                </a:lnTo>
                <a:lnTo>
                  <a:pt x="924" y="1433"/>
                </a:lnTo>
                <a:lnTo>
                  <a:pt x="921" y="1419"/>
                </a:lnTo>
                <a:lnTo>
                  <a:pt x="914" y="1403"/>
                </a:lnTo>
                <a:lnTo>
                  <a:pt x="906" y="1391"/>
                </a:lnTo>
                <a:lnTo>
                  <a:pt x="896" y="1378"/>
                </a:lnTo>
                <a:lnTo>
                  <a:pt x="896" y="1368"/>
                </a:lnTo>
                <a:lnTo>
                  <a:pt x="898" y="1357"/>
                </a:lnTo>
                <a:lnTo>
                  <a:pt x="901" y="1346"/>
                </a:lnTo>
                <a:lnTo>
                  <a:pt x="905" y="1336"/>
                </a:lnTo>
                <a:lnTo>
                  <a:pt x="906" y="1325"/>
                </a:lnTo>
                <a:lnTo>
                  <a:pt x="910" y="1315"/>
                </a:lnTo>
                <a:lnTo>
                  <a:pt x="912" y="1304"/>
                </a:lnTo>
                <a:lnTo>
                  <a:pt x="912" y="1293"/>
                </a:lnTo>
                <a:lnTo>
                  <a:pt x="898" y="1292"/>
                </a:lnTo>
                <a:lnTo>
                  <a:pt x="882" y="1286"/>
                </a:lnTo>
                <a:lnTo>
                  <a:pt x="862" y="1278"/>
                </a:lnTo>
                <a:lnTo>
                  <a:pt x="845" y="1267"/>
                </a:lnTo>
                <a:lnTo>
                  <a:pt x="825" y="1255"/>
                </a:lnTo>
                <a:lnTo>
                  <a:pt x="809" y="1242"/>
                </a:lnTo>
                <a:lnTo>
                  <a:pt x="793" y="1230"/>
                </a:lnTo>
                <a:lnTo>
                  <a:pt x="783" y="1219"/>
                </a:lnTo>
                <a:lnTo>
                  <a:pt x="783" y="1182"/>
                </a:lnTo>
                <a:lnTo>
                  <a:pt x="776" y="1182"/>
                </a:lnTo>
                <a:lnTo>
                  <a:pt x="770" y="1180"/>
                </a:lnTo>
                <a:lnTo>
                  <a:pt x="765" y="1179"/>
                </a:lnTo>
                <a:lnTo>
                  <a:pt x="760" y="1177"/>
                </a:lnTo>
                <a:lnTo>
                  <a:pt x="755" y="1175"/>
                </a:lnTo>
                <a:lnTo>
                  <a:pt x="749" y="1175"/>
                </a:lnTo>
                <a:lnTo>
                  <a:pt x="744" y="1173"/>
                </a:lnTo>
                <a:lnTo>
                  <a:pt x="739" y="1173"/>
                </a:lnTo>
                <a:lnTo>
                  <a:pt x="735" y="1170"/>
                </a:lnTo>
                <a:lnTo>
                  <a:pt x="732" y="1164"/>
                </a:lnTo>
                <a:lnTo>
                  <a:pt x="728" y="1159"/>
                </a:lnTo>
                <a:lnTo>
                  <a:pt x="725" y="1154"/>
                </a:lnTo>
                <a:lnTo>
                  <a:pt x="719" y="1148"/>
                </a:lnTo>
                <a:lnTo>
                  <a:pt x="716" y="1143"/>
                </a:lnTo>
                <a:lnTo>
                  <a:pt x="710" y="1140"/>
                </a:lnTo>
                <a:lnTo>
                  <a:pt x="703" y="1136"/>
                </a:lnTo>
                <a:lnTo>
                  <a:pt x="705" y="1131"/>
                </a:lnTo>
                <a:lnTo>
                  <a:pt x="707" y="1126"/>
                </a:lnTo>
                <a:lnTo>
                  <a:pt x="710" y="1120"/>
                </a:lnTo>
                <a:lnTo>
                  <a:pt x="714" y="1113"/>
                </a:lnTo>
                <a:lnTo>
                  <a:pt x="717" y="1106"/>
                </a:lnTo>
                <a:lnTo>
                  <a:pt x="723" y="1099"/>
                </a:lnTo>
                <a:lnTo>
                  <a:pt x="726" y="1094"/>
                </a:lnTo>
                <a:lnTo>
                  <a:pt x="730" y="1088"/>
                </a:lnTo>
                <a:lnTo>
                  <a:pt x="730" y="1085"/>
                </a:lnTo>
                <a:lnTo>
                  <a:pt x="728" y="1083"/>
                </a:lnTo>
                <a:lnTo>
                  <a:pt x="726" y="1080"/>
                </a:lnTo>
                <a:lnTo>
                  <a:pt x="725" y="1076"/>
                </a:lnTo>
                <a:lnTo>
                  <a:pt x="725" y="1073"/>
                </a:lnTo>
                <a:lnTo>
                  <a:pt x="723" y="1069"/>
                </a:lnTo>
                <a:lnTo>
                  <a:pt x="721" y="1065"/>
                </a:lnTo>
                <a:lnTo>
                  <a:pt x="721" y="1062"/>
                </a:lnTo>
                <a:lnTo>
                  <a:pt x="728" y="1053"/>
                </a:lnTo>
                <a:lnTo>
                  <a:pt x="733" y="1044"/>
                </a:lnTo>
                <a:lnTo>
                  <a:pt x="740" y="1034"/>
                </a:lnTo>
                <a:lnTo>
                  <a:pt x="748" y="1025"/>
                </a:lnTo>
                <a:lnTo>
                  <a:pt x="753" y="1014"/>
                </a:lnTo>
                <a:lnTo>
                  <a:pt x="760" y="1004"/>
                </a:lnTo>
                <a:lnTo>
                  <a:pt x="767" y="995"/>
                </a:lnTo>
                <a:lnTo>
                  <a:pt x="772" y="986"/>
                </a:lnTo>
                <a:lnTo>
                  <a:pt x="756" y="968"/>
                </a:lnTo>
                <a:lnTo>
                  <a:pt x="756" y="951"/>
                </a:lnTo>
                <a:lnTo>
                  <a:pt x="783" y="922"/>
                </a:lnTo>
                <a:lnTo>
                  <a:pt x="790" y="924"/>
                </a:lnTo>
                <a:lnTo>
                  <a:pt x="799" y="926"/>
                </a:lnTo>
                <a:lnTo>
                  <a:pt x="808" y="924"/>
                </a:lnTo>
                <a:lnTo>
                  <a:pt x="816" y="922"/>
                </a:lnTo>
                <a:lnTo>
                  <a:pt x="827" y="919"/>
                </a:lnTo>
                <a:lnTo>
                  <a:pt x="836" y="915"/>
                </a:lnTo>
                <a:lnTo>
                  <a:pt x="845" y="910"/>
                </a:lnTo>
                <a:lnTo>
                  <a:pt x="852" y="903"/>
                </a:lnTo>
                <a:lnTo>
                  <a:pt x="859" y="906"/>
                </a:lnTo>
                <a:lnTo>
                  <a:pt x="864" y="910"/>
                </a:lnTo>
                <a:lnTo>
                  <a:pt x="871" y="912"/>
                </a:lnTo>
                <a:lnTo>
                  <a:pt x="878" y="913"/>
                </a:lnTo>
                <a:lnTo>
                  <a:pt x="883" y="915"/>
                </a:lnTo>
                <a:lnTo>
                  <a:pt x="891" y="917"/>
                </a:lnTo>
                <a:lnTo>
                  <a:pt x="898" y="919"/>
                </a:lnTo>
                <a:lnTo>
                  <a:pt x="903" y="922"/>
                </a:lnTo>
                <a:lnTo>
                  <a:pt x="906" y="921"/>
                </a:lnTo>
                <a:lnTo>
                  <a:pt x="910" y="921"/>
                </a:lnTo>
                <a:lnTo>
                  <a:pt x="914" y="919"/>
                </a:lnTo>
                <a:lnTo>
                  <a:pt x="917" y="917"/>
                </a:lnTo>
                <a:lnTo>
                  <a:pt x="921" y="915"/>
                </a:lnTo>
                <a:lnTo>
                  <a:pt x="924" y="913"/>
                </a:lnTo>
                <a:lnTo>
                  <a:pt x="928" y="913"/>
                </a:lnTo>
                <a:lnTo>
                  <a:pt x="929" y="913"/>
                </a:lnTo>
                <a:lnTo>
                  <a:pt x="938" y="931"/>
                </a:lnTo>
                <a:lnTo>
                  <a:pt x="942" y="931"/>
                </a:lnTo>
                <a:lnTo>
                  <a:pt x="945" y="929"/>
                </a:lnTo>
                <a:lnTo>
                  <a:pt x="949" y="928"/>
                </a:lnTo>
                <a:lnTo>
                  <a:pt x="952" y="926"/>
                </a:lnTo>
                <a:lnTo>
                  <a:pt x="954" y="924"/>
                </a:lnTo>
                <a:lnTo>
                  <a:pt x="958" y="922"/>
                </a:lnTo>
                <a:lnTo>
                  <a:pt x="961" y="922"/>
                </a:lnTo>
                <a:lnTo>
                  <a:pt x="965" y="922"/>
                </a:lnTo>
                <a:lnTo>
                  <a:pt x="972" y="926"/>
                </a:lnTo>
                <a:lnTo>
                  <a:pt x="981" y="929"/>
                </a:lnTo>
                <a:lnTo>
                  <a:pt x="989" y="933"/>
                </a:lnTo>
                <a:lnTo>
                  <a:pt x="998" y="936"/>
                </a:lnTo>
                <a:lnTo>
                  <a:pt x="1007" y="940"/>
                </a:lnTo>
                <a:lnTo>
                  <a:pt x="1014" y="944"/>
                </a:lnTo>
                <a:lnTo>
                  <a:pt x="1021" y="947"/>
                </a:lnTo>
                <a:lnTo>
                  <a:pt x="1025" y="951"/>
                </a:lnTo>
                <a:lnTo>
                  <a:pt x="1034" y="959"/>
                </a:lnTo>
                <a:lnTo>
                  <a:pt x="1034" y="977"/>
                </a:lnTo>
                <a:lnTo>
                  <a:pt x="1042" y="986"/>
                </a:lnTo>
                <a:lnTo>
                  <a:pt x="1048" y="989"/>
                </a:lnTo>
                <a:lnTo>
                  <a:pt x="1055" y="993"/>
                </a:lnTo>
                <a:lnTo>
                  <a:pt x="1062" y="995"/>
                </a:lnTo>
                <a:lnTo>
                  <a:pt x="1071" y="995"/>
                </a:lnTo>
                <a:lnTo>
                  <a:pt x="1080" y="997"/>
                </a:lnTo>
                <a:lnTo>
                  <a:pt x="1088" y="997"/>
                </a:lnTo>
                <a:lnTo>
                  <a:pt x="1095" y="997"/>
                </a:lnTo>
                <a:lnTo>
                  <a:pt x="1104" y="997"/>
                </a:lnTo>
                <a:lnTo>
                  <a:pt x="1110" y="1004"/>
                </a:lnTo>
                <a:lnTo>
                  <a:pt x="1115" y="1011"/>
                </a:lnTo>
                <a:lnTo>
                  <a:pt x="1120" y="1018"/>
                </a:lnTo>
                <a:lnTo>
                  <a:pt x="1124" y="1025"/>
                </a:lnTo>
                <a:lnTo>
                  <a:pt x="1127" y="1032"/>
                </a:lnTo>
                <a:lnTo>
                  <a:pt x="1131" y="1039"/>
                </a:lnTo>
                <a:lnTo>
                  <a:pt x="1134" y="1046"/>
                </a:lnTo>
                <a:lnTo>
                  <a:pt x="1138" y="1051"/>
                </a:lnTo>
                <a:lnTo>
                  <a:pt x="1122" y="1071"/>
                </a:lnTo>
                <a:lnTo>
                  <a:pt x="1138" y="1088"/>
                </a:lnTo>
                <a:lnTo>
                  <a:pt x="1141" y="1085"/>
                </a:lnTo>
                <a:lnTo>
                  <a:pt x="1148" y="1081"/>
                </a:lnTo>
                <a:lnTo>
                  <a:pt x="1154" y="1076"/>
                </a:lnTo>
                <a:lnTo>
                  <a:pt x="1161" y="1073"/>
                </a:lnTo>
                <a:lnTo>
                  <a:pt x="1168" y="1067"/>
                </a:lnTo>
                <a:lnTo>
                  <a:pt x="1177" y="1064"/>
                </a:lnTo>
                <a:lnTo>
                  <a:pt x="1184" y="1062"/>
                </a:lnTo>
                <a:lnTo>
                  <a:pt x="1191" y="1062"/>
                </a:lnTo>
                <a:lnTo>
                  <a:pt x="1200" y="1071"/>
                </a:lnTo>
                <a:lnTo>
                  <a:pt x="1210" y="1080"/>
                </a:lnTo>
                <a:lnTo>
                  <a:pt x="1221" y="1088"/>
                </a:lnTo>
                <a:lnTo>
                  <a:pt x="1231" y="1095"/>
                </a:lnTo>
                <a:lnTo>
                  <a:pt x="1244" y="1101"/>
                </a:lnTo>
                <a:lnTo>
                  <a:pt x="1256" y="1104"/>
                </a:lnTo>
                <a:lnTo>
                  <a:pt x="1270" y="1106"/>
                </a:lnTo>
                <a:lnTo>
                  <a:pt x="1286" y="1108"/>
                </a:lnTo>
                <a:lnTo>
                  <a:pt x="1293" y="1115"/>
                </a:lnTo>
                <a:lnTo>
                  <a:pt x="1302" y="1120"/>
                </a:lnTo>
                <a:lnTo>
                  <a:pt x="1313" y="1126"/>
                </a:lnTo>
                <a:lnTo>
                  <a:pt x="1321" y="1129"/>
                </a:lnTo>
                <a:lnTo>
                  <a:pt x="1332" y="1131"/>
                </a:lnTo>
                <a:lnTo>
                  <a:pt x="1344" y="1134"/>
                </a:lnTo>
                <a:lnTo>
                  <a:pt x="1355" y="1134"/>
                </a:lnTo>
                <a:lnTo>
                  <a:pt x="1364" y="1136"/>
                </a:lnTo>
                <a:lnTo>
                  <a:pt x="1364" y="1156"/>
                </a:lnTo>
                <a:lnTo>
                  <a:pt x="1364" y="1175"/>
                </a:lnTo>
                <a:lnTo>
                  <a:pt x="1362" y="1191"/>
                </a:lnTo>
                <a:lnTo>
                  <a:pt x="1359" y="1207"/>
                </a:lnTo>
                <a:lnTo>
                  <a:pt x="1352" y="1221"/>
                </a:lnTo>
                <a:lnTo>
                  <a:pt x="1343" y="1233"/>
                </a:lnTo>
                <a:lnTo>
                  <a:pt x="1330" y="1246"/>
                </a:lnTo>
                <a:lnTo>
                  <a:pt x="1313" y="1256"/>
                </a:lnTo>
                <a:lnTo>
                  <a:pt x="1316" y="1267"/>
                </a:lnTo>
                <a:lnTo>
                  <a:pt x="1318" y="1278"/>
                </a:lnTo>
                <a:lnTo>
                  <a:pt x="1320" y="1288"/>
                </a:lnTo>
                <a:lnTo>
                  <a:pt x="1318" y="1299"/>
                </a:lnTo>
                <a:lnTo>
                  <a:pt x="1316" y="1309"/>
                </a:lnTo>
                <a:lnTo>
                  <a:pt x="1313" y="1320"/>
                </a:lnTo>
                <a:lnTo>
                  <a:pt x="1309" y="1329"/>
                </a:lnTo>
                <a:lnTo>
                  <a:pt x="1302" y="1338"/>
                </a:lnTo>
                <a:lnTo>
                  <a:pt x="1297" y="1346"/>
                </a:lnTo>
                <a:lnTo>
                  <a:pt x="1290" y="1353"/>
                </a:lnTo>
                <a:lnTo>
                  <a:pt x="1281" y="1361"/>
                </a:lnTo>
                <a:lnTo>
                  <a:pt x="1272" y="1366"/>
                </a:lnTo>
                <a:lnTo>
                  <a:pt x="1263" y="1371"/>
                </a:lnTo>
                <a:lnTo>
                  <a:pt x="1254" y="1375"/>
                </a:lnTo>
                <a:lnTo>
                  <a:pt x="1244" y="1376"/>
                </a:lnTo>
                <a:lnTo>
                  <a:pt x="1235" y="1378"/>
                </a:lnTo>
                <a:lnTo>
                  <a:pt x="1235" y="1385"/>
                </a:lnTo>
                <a:lnTo>
                  <a:pt x="1235" y="1391"/>
                </a:lnTo>
                <a:lnTo>
                  <a:pt x="1237" y="1398"/>
                </a:lnTo>
                <a:lnTo>
                  <a:pt x="1238" y="1405"/>
                </a:lnTo>
                <a:lnTo>
                  <a:pt x="1240" y="1410"/>
                </a:lnTo>
                <a:lnTo>
                  <a:pt x="1242" y="1415"/>
                </a:lnTo>
                <a:lnTo>
                  <a:pt x="1242" y="1421"/>
                </a:lnTo>
                <a:lnTo>
                  <a:pt x="1242" y="1424"/>
                </a:lnTo>
                <a:lnTo>
                  <a:pt x="1242" y="1428"/>
                </a:lnTo>
                <a:lnTo>
                  <a:pt x="1242" y="1433"/>
                </a:lnTo>
                <a:lnTo>
                  <a:pt x="1240" y="1438"/>
                </a:lnTo>
                <a:lnTo>
                  <a:pt x="1238" y="1444"/>
                </a:lnTo>
                <a:lnTo>
                  <a:pt x="1237" y="1451"/>
                </a:lnTo>
                <a:lnTo>
                  <a:pt x="1235" y="1458"/>
                </a:lnTo>
                <a:lnTo>
                  <a:pt x="1235" y="1463"/>
                </a:lnTo>
                <a:lnTo>
                  <a:pt x="1235" y="1470"/>
                </a:lnTo>
                <a:lnTo>
                  <a:pt x="1217" y="1490"/>
                </a:lnTo>
                <a:lnTo>
                  <a:pt x="1208" y="1479"/>
                </a:lnTo>
                <a:lnTo>
                  <a:pt x="1203" y="1481"/>
                </a:lnTo>
                <a:lnTo>
                  <a:pt x="1200" y="1486"/>
                </a:lnTo>
                <a:lnTo>
                  <a:pt x="1193" y="1491"/>
                </a:lnTo>
                <a:lnTo>
                  <a:pt x="1187" y="1498"/>
                </a:lnTo>
                <a:lnTo>
                  <a:pt x="1182" y="1505"/>
                </a:lnTo>
                <a:lnTo>
                  <a:pt x="1177" y="1511"/>
                </a:lnTo>
                <a:lnTo>
                  <a:pt x="1175" y="1516"/>
                </a:lnTo>
                <a:lnTo>
                  <a:pt x="1173" y="1518"/>
                </a:lnTo>
                <a:lnTo>
                  <a:pt x="1166" y="1518"/>
                </a:lnTo>
                <a:lnTo>
                  <a:pt x="1161" y="1518"/>
                </a:lnTo>
                <a:lnTo>
                  <a:pt x="1154" y="1520"/>
                </a:lnTo>
                <a:lnTo>
                  <a:pt x="1148" y="1521"/>
                </a:lnTo>
                <a:lnTo>
                  <a:pt x="1143" y="1523"/>
                </a:lnTo>
                <a:lnTo>
                  <a:pt x="1138" y="1525"/>
                </a:lnTo>
                <a:lnTo>
                  <a:pt x="1133" y="1525"/>
                </a:lnTo>
                <a:lnTo>
                  <a:pt x="1129" y="1527"/>
                </a:lnTo>
                <a:lnTo>
                  <a:pt x="1129" y="1530"/>
                </a:lnTo>
                <a:lnTo>
                  <a:pt x="1131" y="1534"/>
                </a:lnTo>
                <a:lnTo>
                  <a:pt x="1133" y="1537"/>
                </a:lnTo>
                <a:lnTo>
                  <a:pt x="1134" y="1541"/>
                </a:lnTo>
                <a:lnTo>
                  <a:pt x="1136" y="1544"/>
                </a:lnTo>
                <a:lnTo>
                  <a:pt x="1136" y="1548"/>
                </a:lnTo>
                <a:lnTo>
                  <a:pt x="1138" y="1551"/>
                </a:lnTo>
                <a:lnTo>
                  <a:pt x="1138" y="1555"/>
                </a:lnTo>
                <a:lnTo>
                  <a:pt x="1131" y="1555"/>
                </a:lnTo>
                <a:lnTo>
                  <a:pt x="1124" y="1557"/>
                </a:lnTo>
                <a:lnTo>
                  <a:pt x="1117" y="1558"/>
                </a:lnTo>
                <a:lnTo>
                  <a:pt x="1108" y="1560"/>
                </a:lnTo>
                <a:lnTo>
                  <a:pt x="1099" y="1562"/>
                </a:lnTo>
                <a:lnTo>
                  <a:pt x="1092" y="1566"/>
                </a:lnTo>
                <a:lnTo>
                  <a:pt x="1085" y="1569"/>
                </a:lnTo>
                <a:lnTo>
                  <a:pt x="1078" y="1573"/>
                </a:lnTo>
                <a:lnTo>
                  <a:pt x="1081" y="1573"/>
                </a:lnTo>
                <a:lnTo>
                  <a:pt x="1085" y="1574"/>
                </a:lnTo>
                <a:lnTo>
                  <a:pt x="1087" y="1574"/>
                </a:lnTo>
                <a:lnTo>
                  <a:pt x="1090" y="1576"/>
                </a:lnTo>
                <a:lnTo>
                  <a:pt x="1094" y="1578"/>
                </a:lnTo>
                <a:lnTo>
                  <a:pt x="1097" y="1580"/>
                </a:lnTo>
                <a:lnTo>
                  <a:pt x="1101" y="1581"/>
                </a:lnTo>
                <a:lnTo>
                  <a:pt x="1104" y="1581"/>
                </a:lnTo>
                <a:lnTo>
                  <a:pt x="1087" y="1601"/>
                </a:lnTo>
                <a:lnTo>
                  <a:pt x="1088" y="1608"/>
                </a:lnTo>
                <a:lnTo>
                  <a:pt x="1090" y="1615"/>
                </a:lnTo>
                <a:lnTo>
                  <a:pt x="1090" y="1622"/>
                </a:lnTo>
                <a:lnTo>
                  <a:pt x="1088" y="1629"/>
                </a:lnTo>
                <a:lnTo>
                  <a:pt x="1088" y="1638"/>
                </a:lnTo>
                <a:lnTo>
                  <a:pt x="1087" y="1647"/>
                </a:lnTo>
                <a:lnTo>
                  <a:pt x="1087" y="1656"/>
                </a:lnTo>
                <a:lnTo>
                  <a:pt x="1087" y="1666"/>
                </a:lnTo>
                <a:lnTo>
                  <a:pt x="1104" y="1684"/>
                </a:lnTo>
                <a:lnTo>
                  <a:pt x="1104" y="1703"/>
                </a:lnTo>
                <a:lnTo>
                  <a:pt x="1087" y="1721"/>
                </a:lnTo>
                <a:lnTo>
                  <a:pt x="1087" y="1728"/>
                </a:lnTo>
                <a:lnTo>
                  <a:pt x="1087" y="1732"/>
                </a:lnTo>
                <a:lnTo>
                  <a:pt x="1088" y="1735"/>
                </a:lnTo>
                <a:lnTo>
                  <a:pt x="1088" y="1737"/>
                </a:lnTo>
                <a:lnTo>
                  <a:pt x="1088" y="1739"/>
                </a:lnTo>
                <a:lnTo>
                  <a:pt x="1087" y="1739"/>
                </a:lnTo>
                <a:lnTo>
                  <a:pt x="1083" y="1741"/>
                </a:lnTo>
                <a:lnTo>
                  <a:pt x="1078" y="1741"/>
                </a:lnTo>
                <a:close/>
                <a:moveTo>
                  <a:pt x="783" y="922"/>
                </a:moveTo>
                <a:lnTo>
                  <a:pt x="756" y="951"/>
                </a:lnTo>
                <a:lnTo>
                  <a:pt x="748" y="942"/>
                </a:lnTo>
                <a:lnTo>
                  <a:pt x="737" y="933"/>
                </a:lnTo>
                <a:lnTo>
                  <a:pt x="726" y="926"/>
                </a:lnTo>
                <a:lnTo>
                  <a:pt x="714" y="919"/>
                </a:lnTo>
                <a:lnTo>
                  <a:pt x="687" y="905"/>
                </a:lnTo>
                <a:lnTo>
                  <a:pt x="659" y="892"/>
                </a:lnTo>
                <a:lnTo>
                  <a:pt x="631" y="880"/>
                </a:lnTo>
                <a:lnTo>
                  <a:pt x="603" y="868"/>
                </a:lnTo>
                <a:lnTo>
                  <a:pt x="578" y="857"/>
                </a:lnTo>
                <a:lnTo>
                  <a:pt x="557" y="846"/>
                </a:lnTo>
                <a:lnTo>
                  <a:pt x="550" y="850"/>
                </a:lnTo>
                <a:lnTo>
                  <a:pt x="541" y="852"/>
                </a:lnTo>
                <a:lnTo>
                  <a:pt x="534" y="853"/>
                </a:lnTo>
                <a:lnTo>
                  <a:pt x="525" y="855"/>
                </a:lnTo>
                <a:lnTo>
                  <a:pt x="518" y="855"/>
                </a:lnTo>
                <a:lnTo>
                  <a:pt x="509" y="857"/>
                </a:lnTo>
                <a:lnTo>
                  <a:pt x="502" y="857"/>
                </a:lnTo>
                <a:lnTo>
                  <a:pt x="495" y="857"/>
                </a:lnTo>
                <a:lnTo>
                  <a:pt x="442" y="800"/>
                </a:lnTo>
                <a:lnTo>
                  <a:pt x="442" y="744"/>
                </a:lnTo>
                <a:lnTo>
                  <a:pt x="435" y="733"/>
                </a:lnTo>
                <a:lnTo>
                  <a:pt x="428" y="723"/>
                </a:lnTo>
                <a:lnTo>
                  <a:pt x="423" y="710"/>
                </a:lnTo>
                <a:lnTo>
                  <a:pt x="417" y="698"/>
                </a:lnTo>
                <a:lnTo>
                  <a:pt x="414" y="684"/>
                </a:lnTo>
                <a:lnTo>
                  <a:pt x="410" y="670"/>
                </a:lnTo>
                <a:lnTo>
                  <a:pt x="405" y="657"/>
                </a:lnTo>
                <a:lnTo>
                  <a:pt x="400" y="643"/>
                </a:lnTo>
                <a:lnTo>
                  <a:pt x="396" y="648"/>
                </a:lnTo>
                <a:lnTo>
                  <a:pt x="394" y="654"/>
                </a:lnTo>
                <a:lnTo>
                  <a:pt x="393" y="657"/>
                </a:lnTo>
                <a:lnTo>
                  <a:pt x="393" y="661"/>
                </a:lnTo>
                <a:lnTo>
                  <a:pt x="393" y="664"/>
                </a:lnTo>
                <a:lnTo>
                  <a:pt x="394" y="668"/>
                </a:lnTo>
                <a:lnTo>
                  <a:pt x="396" y="673"/>
                </a:lnTo>
                <a:lnTo>
                  <a:pt x="400" y="680"/>
                </a:lnTo>
                <a:lnTo>
                  <a:pt x="382" y="698"/>
                </a:lnTo>
                <a:lnTo>
                  <a:pt x="382" y="707"/>
                </a:lnTo>
                <a:lnTo>
                  <a:pt x="382" y="716"/>
                </a:lnTo>
                <a:lnTo>
                  <a:pt x="382" y="726"/>
                </a:lnTo>
                <a:lnTo>
                  <a:pt x="384" y="737"/>
                </a:lnTo>
                <a:lnTo>
                  <a:pt x="385" y="746"/>
                </a:lnTo>
                <a:lnTo>
                  <a:pt x="389" y="753"/>
                </a:lnTo>
                <a:lnTo>
                  <a:pt x="391" y="754"/>
                </a:lnTo>
                <a:lnTo>
                  <a:pt x="394" y="754"/>
                </a:lnTo>
                <a:lnTo>
                  <a:pt x="396" y="754"/>
                </a:lnTo>
                <a:lnTo>
                  <a:pt x="400" y="754"/>
                </a:lnTo>
                <a:lnTo>
                  <a:pt x="396" y="754"/>
                </a:lnTo>
                <a:lnTo>
                  <a:pt x="393" y="756"/>
                </a:lnTo>
                <a:lnTo>
                  <a:pt x="389" y="758"/>
                </a:lnTo>
                <a:lnTo>
                  <a:pt x="385" y="758"/>
                </a:lnTo>
                <a:lnTo>
                  <a:pt x="384" y="760"/>
                </a:lnTo>
                <a:lnTo>
                  <a:pt x="380" y="761"/>
                </a:lnTo>
                <a:lnTo>
                  <a:pt x="377" y="763"/>
                </a:lnTo>
                <a:lnTo>
                  <a:pt x="373" y="763"/>
                </a:lnTo>
                <a:lnTo>
                  <a:pt x="375" y="758"/>
                </a:lnTo>
                <a:lnTo>
                  <a:pt x="373" y="753"/>
                </a:lnTo>
                <a:lnTo>
                  <a:pt x="371" y="749"/>
                </a:lnTo>
                <a:lnTo>
                  <a:pt x="368" y="744"/>
                </a:lnTo>
                <a:lnTo>
                  <a:pt x="363" y="740"/>
                </a:lnTo>
                <a:lnTo>
                  <a:pt x="359" y="737"/>
                </a:lnTo>
                <a:lnTo>
                  <a:pt x="357" y="731"/>
                </a:lnTo>
                <a:lnTo>
                  <a:pt x="355" y="726"/>
                </a:lnTo>
                <a:lnTo>
                  <a:pt x="355" y="707"/>
                </a:lnTo>
                <a:lnTo>
                  <a:pt x="373" y="689"/>
                </a:lnTo>
                <a:lnTo>
                  <a:pt x="355" y="671"/>
                </a:lnTo>
                <a:lnTo>
                  <a:pt x="355" y="668"/>
                </a:lnTo>
                <a:lnTo>
                  <a:pt x="357" y="663"/>
                </a:lnTo>
                <a:lnTo>
                  <a:pt x="357" y="659"/>
                </a:lnTo>
                <a:lnTo>
                  <a:pt x="359" y="657"/>
                </a:lnTo>
                <a:lnTo>
                  <a:pt x="361" y="654"/>
                </a:lnTo>
                <a:lnTo>
                  <a:pt x="363" y="650"/>
                </a:lnTo>
                <a:lnTo>
                  <a:pt x="364" y="647"/>
                </a:lnTo>
                <a:lnTo>
                  <a:pt x="364" y="643"/>
                </a:lnTo>
                <a:lnTo>
                  <a:pt x="361" y="638"/>
                </a:lnTo>
                <a:lnTo>
                  <a:pt x="355" y="634"/>
                </a:lnTo>
                <a:lnTo>
                  <a:pt x="348" y="629"/>
                </a:lnTo>
                <a:lnTo>
                  <a:pt x="343" y="625"/>
                </a:lnTo>
                <a:lnTo>
                  <a:pt x="336" y="620"/>
                </a:lnTo>
                <a:lnTo>
                  <a:pt x="331" y="617"/>
                </a:lnTo>
                <a:lnTo>
                  <a:pt x="325" y="615"/>
                </a:lnTo>
                <a:lnTo>
                  <a:pt x="320" y="615"/>
                </a:lnTo>
                <a:lnTo>
                  <a:pt x="338" y="578"/>
                </a:lnTo>
                <a:lnTo>
                  <a:pt x="338" y="574"/>
                </a:lnTo>
                <a:lnTo>
                  <a:pt x="338" y="571"/>
                </a:lnTo>
                <a:lnTo>
                  <a:pt x="336" y="567"/>
                </a:lnTo>
                <a:lnTo>
                  <a:pt x="334" y="564"/>
                </a:lnTo>
                <a:lnTo>
                  <a:pt x="332" y="560"/>
                </a:lnTo>
                <a:lnTo>
                  <a:pt x="331" y="556"/>
                </a:lnTo>
                <a:lnTo>
                  <a:pt x="331" y="553"/>
                </a:lnTo>
                <a:lnTo>
                  <a:pt x="329" y="549"/>
                </a:lnTo>
                <a:lnTo>
                  <a:pt x="341" y="542"/>
                </a:lnTo>
                <a:lnTo>
                  <a:pt x="354" y="534"/>
                </a:lnTo>
                <a:lnTo>
                  <a:pt x="363" y="523"/>
                </a:lnTo>
                <a:lnTo>
                  <a:pt x="371" y="514"/>
                </a:lnTo>
                <a:lnTo>
                  <a:pt x="387" y="491"/>
                </a:lnTo>
                <a:lnTo>
                  <a:pt x="401" y="468"/>
                </a:lnTo>
                <a:lnTo>
                  <a:pt x="414" y="443"/>
                </a:lnTo>
                <a:lnTo>
                  <a:pt x="428" y="419"/>
                </a:lnTo>
                <a:lnTo>
                  <a:pt x="442" y="396"/>
                </a:lnTo>
                <a:lnTo>
                  <a:pt x="460" y="373"/>
                </a:lnTo>
                <a:lnTo>
                  <a:pt x="461" y="366"/>
                </a:lnTo>
                <a:lnTo>
                  <a:pt x="461" y="357"/>
                </a:lnTo>
                <a:lnTo>
                  <a:pt x="463" y="350"/>
                </a:lnTo>
                <a:lnTo>
                  <a:pt x="465" y="341"/>
                </a:lnTo>
                <a:lnTo>
                  <a:pt x="467" y="332"/>
                </a:lnTo>
                <a:lnTo>
                  <a:pt x="467" y="323"/>
                </a:lnTo>
                <a:lnTo>
                  <a:pt x="468" y="314"/>
                </a:lnTo>
                <a:lnTo>
                  <a:pt x="468" y="307"/>
                </a:lnTo>
                <a:lnTo>
                  <a:pt x="461" y="307"/>
                </a:lnTo>
                <a:lnTo>
                  <a:pt x="454" y="309"/>
                </a:lnTo>
                <a:lnTo>
                  <a:pt x="447" y="311"/>
                </a:lnTo>
                <a:lnTo>
                  <a:pt x="438" y="313"/>
                </a:lnTo>
                <a:lnTo>
                  <a:pt x="430" y="314"/>
                </a:lnTo>
                <a:lnTo>
                  <a:pt x="423" y="316"/>
                </a:lnTo>
                <a:lnTo>
                  <a:pt x="415" y="316"/>
                </a:lnTo>
                <a:lnTo>
                  <a:pt x="408" y="318"/>
                </a:lnTo>
                <a:lnTo>
                  <a:pt x="408" y="314"/>
                </a:lnTo>
                <a:lnTo>
                  <a:pt x="407" y="311"/>
                </a:lnTo>
                <a:lnTo>
                  <a:pt x="405" y="307"/>
                </a:lnTo>
                <a:lnTo>
                  <a:pt x="403" y="304"/>
                </a:lnTo>
                <a:lnTo>
                  <a:pt x="401" y="300"/>
                </a:lnTo>
                <a:lnTo>
                  <a:pt x="401" y="297"/>
                </a:lnTo>
                <a:lnTo>
                  <a:pt x="400" y="293"/>
                </a:lnTo>
                <a:lnTo>
                  <a:pt x="400" y="290"/>
                </a:lnTo>
                <a:lnTo>
                  <a:pt x="396" y="288"/>
                </a:lnTo>
                <a:lnTo>
                  <a:pt x="393" y="288"/>
                </a:lnTo>
                <a:lnTo>
                  <a:pt x="389" y="286"/>
                </a:lnTo>
                <a:lnTo>
                  <a:pt x="385" y="284"/>
                </a:lnTo>
                <a:lnTo>
                  <a:pt x="384" y="283"/>
                </a:lnTo>
                <a:lnTo>
                  <a:pt x="380" y="281"/>
                </a:lnTo>
                <a:lnTo>
                  <a:pt x="377" y="281"/>
                </a:lnTo>
                <a:lnTo>
                  <a:pt x="373" y="281"/>
                </a:lnTo>
                <a:lnTo>
                  <a:pt x="355" y="281"/>
                </a:lnTo>
                <a:lnTo>
                  <a:pt x="348" y="283"/>
                </a:lnTo>
                <a:lnTo>
                  <a:pt x="343" y="286"/>
                </a:lnTo>
                <a:lnTo>
                  <a:pt x="338" y="290"/>
                </a:lnTo>
                <a:lnTo>
                  <a:pt x="332" y="293"/>
                </a:lnTo>
                <a:lnTo>
                  <a:pt x="329" y="297"/>
                </a:lnTo>
                <a:lnTo>
                  <a:pt x="327" y="300"/>
                </a:lnTo>
                <a:lnTo>
                  <a:pt x="327" y="304"/>
                </a:lnTo>
                <a:lnTo>
                  <a:pt x="329" y="307"/>
                </a:lnTo>
                <a:lnTo>
                  <a:pt x="311" y="290"/>
                </a:lnTo>
                <a:lnTo>
                  <a:pt x="304" y="295"/>
                </a:lnTo>
                <a:lnTo>
                  <a:pt x="295" y="302"/>
                </a:lnTo>
                <a:lnTo>
                  <a:pt x="287" y="306"/>
                </a:lnTo>
                <a:lnTo>
                  <a:pt x="276" y="311"/>
                </a:lnTo>
                <a:lnTo>
                  <a:pt x="265" y="313"/>
                </a:lnTo>
                <a:lnTo>
                  <a:pt x="255" y="316"/>
                </a:lnTo>
                <a:lnTo>
                  <a:pt x="244" y="316"/>
                </a:lnTo>
                <a:lnTo>
                  <a:pt x="234" y="318"/>
                </a:lnTo>
                <a:lnTo>
                  <a:pt x="232" y="323"/>
                </a:lnTo>
                <a:lnTo>
                  <a:pt x="228" y="329"/>
                </a:lnTo>
                <a:lnTo>
                  <a:pt x="221" y="334"/>
                </a:lnTo>
                <a:lnTo>
                  <a:pt x="212" y="337"/>
                </a:lnTo>
                <a:lnTo>
                  <a:pt x="204" y="341"/>
                </a:lnTo>
                <a:lnTo>
                  <a:pt x="193" y="343"/>
                </a:lnTo>
                <a:lnTo>
                  <a:pt x="182" y="344"/>
                </a:lnTo>
                <a:lnTo>
                  <a:pt x="174" y="344"/>
                </a:lnTo>
                <a:lnTo>
                  <a:pt x="156" y="364"/>
                </a:lnTo>
                <a:lnTo>
                  <a:pt x="154" y="360"/>
                </a:lnTo>
                <a:lnTo>
                  <a:pt x="154" y="357"/>
                </a:lnTo>
                <a:lnTo>
                  <a:pt x="152" y="353"/>
                </a:lnTo>
                <a:lnTo>
                  <a:pt x="151" y="350"/>
                </a:lnTo>
                <a:lnTo>
                  <a:pt x="149" y="346"/>
                </a:lnTo>
                <a:lnTo>
                  <a:pt x="147" y="343"/>
                </a:lnTo>
                <a:lnTo>
                  <a:pt x="147" y="339"/>
                </a:lnTo>
                <a:lnTo>
                  <a:pt x="147" y="336"/>
                </a:lnTo>
                <a:lnTo>
                  <a:pt x="182" y="336"/>
                </a:lnTo>
                <a:lnTo>
                  <a:pt x="216" y="298"/>
                </a:lnTo>
                <a:lnTo>
                  <a:pt x="212" y="298"/>
                </a:lnTo>
                <a:lnTo>
                  <a:pt x="211" y="300"/>
                </a:lnTo>
                <a:lnTo>
                  <a:pt x="207" y="302"/>
                </a:lnTo>
                <a:lnTo>
                  <a:pt x="204" y="304"/>
                </a:lnTo>
                <a:lnTo>
                  <a:pt x="200" y="306"/>
                </a:lnTo>
                <a:lnTo>
                  <a:pt x="196" y="306"/>
                </a:lnTo>
                <a:lnTo>
                  <a:pt x="193" y="307"/>
                </a:lnTo>
                <a:lnTo>
                  <a:pt x="191" y="307"/>
                </a:lnTo>
                <a:lnTo>
                  <a:pt x="188" y="307"/>
                </a:lnTo>
                <a:lnTo>
                  <a:pt x="184" y="306"/>
                </a:lnTo>
                <a:lnTo>
                  <a:pt x="181" y="306"/>
                </a:lnTo>
                <a:lnTo>
                  <a:pt x="177" y="304"/>
                </a:lnTo>
                <a:lnTo>
                  <a:pt x="174" y="302"/>
                </a:lnTo>
                <a:lnTo>
                  <a:pt x="170" y="300"/>
                </a:lnTo>
                <a:lnTo>
                  <a:pt x="168" y="298"/>
                </a:lnTo>
                <a:lnTo>
                  <a:pt x="165" y="298"/>
                </a:lnTo>
                <a:lnTo>
                  <a:pt x="174" y="288"/>
                </a:lnTo>
                <a:lnTo>
                  <a:pt x="184" y="281"/>
                </a:lnTo>
                <a:lnTo>
                  <a:pt x="195" y="274"/>
                </a:lnTo>
                <a:lnTo>
                  <a:pt x="205" y="268"/>
                </a:lnTo>
                <a:lnTo>
                  <a:pt x="216" y="265"/>
                </a:lnTo>
                <a:lnTo>
                  <a:pt x="227" y="263"/>
                </a:lnTo>
                <a:lnTo>
                  <a:pt x="239" y="261"/>
                </a:lnTo>
                <a:lnTo>
                  <a:pt x="251" y="261"/>
                </a:lnTo>
                <a:lnTo>
                  <a:pt x="253" y="258"/>
                </a:lnTo>
                <a:lnTo>
                  <a:pt x="257" y="254"/>
                </a:lnTo>
                <a:lnTo>
                  <a:pt x="258" y="251"/>
                </a:lnTo>
                <a:lnTo>
                  <a:pt x="258" y="247"/>
                </a:lnTo>
                <a:lnTo>
                  <a:pt x="260" y="244"/>
                </a:lnTo>
                <a:lnTo>
                  <a:pt x="260" y="240"/>
                </a:lnTo>
                <a:lnTo>
                  <a:pt x="260" y="237"/>
                </a:lnTo>
                <a:lnTo>
                  <a:pt x="260" y="233"/>
                </a:lnTo>
                <a:lnTo>
                  <a:pt x="264" y="231"/>
                </a:lnTo>
                <a:lnTo>
                  <a:pt x="267" y="230"/>
                </a:lnTo>
                <a:lnTo>
                  <a:pt x="272" y="228"/>
                </a:lnTo>
                <a:lnTo>
                  <a:pt x="278" y="224"/>
                </a:lnTo>
                <a:lnTo>
                  <a:pt x="283" y="221"/>
                </a:lnTo>
                <a:lnTo>
                  <a:pt x="287" y="217"/>
                </a:lnTo>
                <a:lnTo>
                  <a:pt x="292" y="215"/>
                </a:lnTo>
                <a:lnTo>
                  <a:pt x="295" y="215"/>
                </a:lnTo>
                <a:lnTo>
                  <a:pt x="299" y="215"/>
                </a:lnTo>
                <a:lnTo>
                  <a:pt x="301" y="215"/>
                </a:lnTo>
                <a:lnTo>
                  <a:pt x="304" y="217"/>
                </a:lnTo>
                <a:lnTo>
                  <a:pt x="308" y="219"/>
                </a:lnTo>
                <a:lnTo>
                  <a:pt x="311" y="221"/>
                </a:lnTo>
                <a:lnTo>
                  <a:pt x="315" y="222"/>
                </a:lnTo>
                <a:lnTo>
                  <a:pt x="317" y="222"/>
                </a:lnTo>
                <a:lnTo>
                  <a:pt x="320" y="224"/>
                </a:lnTo>
                <a:lnTo>
                  <a:pt x="324" y="221"/>
                </a:lnTo>
                <a:lnTo>
                  <a:pt x="329" y="215"/>
                </a:lnTo>
                <a:lnTo>
                  <a:pt x="332" y="210"/>
                </a:lnTo>
                <a:lnTo>
                  <a:pt x="338" y="205"/>
                </a:lnTo>
                <a:lnTo>
                  <a:pt x="341" y="198"/>
                </a:lnTo>
                <a:lnTo>
                  <a:pt x="345" y="191"/>
                </a:lnTo>
                <a:lnTo>
                  <a:pt x="347" y="184"/>
                </a:lnTo>
                <a:lnTo>
                  <a:pt x="347" y="177"/>
                </a:lnTo>
                <a:lnTo>
                  <a:pt x="364" y="196"/>
                </a:lnTo>
                <a:lnTo>
                  <a:pt x="368" y="196"/>
                </a:lnTo>
                <a:lnTo>
                  <a:pt x="373" y="192"/>
                </a:lnTo>
                <a:lnTo>
                  <a:pt x="380" y="191"/>
                </a:lnTo>
                <a:lnTo>
                  <a:pt x="385" y="187"/>
                </a:lnTo>
                <a:lnTo>
                  <a:pt x="393" y="184"/>
                </a:lnTo>
                <a:lnTo>
                  <a:pt x="400" y="180"/>
                </a:lnTo>
                <a:lnTo>
                  <a:pt x="405" y="178"/>
                </a:lnTo>
                <a:lnTo>
                  <a:pt x="408" y="177"/>
                </a:lnTo>
                <a:lnTo>
                  <a:pt x="424" y="196"/>
                </a:lnTo>
                <a:lnTo>
                  <a:pt x="431" y="194"/>
                </a:lnTo>
                <a:lnTo>
                  <a:pt x="435" y="192"/>
                </a:lnTo>
                <a:lnTo>
                  <a:pt x="437" y="191"/>
                </a:lnTo>
                <a:lnTo>
                  <a:pt x="438" y="191"/>
                </a:lnTo>
                <a:lnTo>
                  <a:pt x="440" y="191"/>
                </a:lnTo>
                <a:lnTo>
                  <a:pt x="442" y="191"/>
                </a:lnTo>
                <a:lnTo>
                  <a:pt x="446" y="189"/>
                </a:lnTo>
                <a:lnTo>
                  <a:pt x="451" y="187"/>
                </a:lnTo>
                <a:lnTo>
                  <a:pt x="456" y="187"/>
                </a:lnTo>
                <a:lnTo>
                  <a:pt x="460" y="189"/>
                </a:lnTo>
                <a:lnTo>
                  <a:pt x="463" y="192"/>
                </a:lnTo>
                <a:lnTo>
                  <a:pt x="468" y="196"/>
                </a:lnTo>
                <a:lnTo>
                  <a:pt x="472" y="200"/>
                </a:lnTo>
                <a:lnTo>
                  <a:pt x="476" y="203"/>
                </a:lnTo>
                <a:lnTo>
                  <a:pt x="477" y="205"/>
                </a:lnTo>
                <a:lnTo>
                  <a:pt x="486" y="201"/>
                </a:lnTo>
                <a:lnTo>
                  <a:pt x="495" y="198"/>
                </a:lnTo>
                <a:lnTo>
                  <a:pt x="506" y="192"/>
                </a:lnTo>
                <a:lnTo>
                  <a:pt x="518" y="187"/>
                </a:lnTo>
                <a:lnTo>
                  <a:pt x="530" y="184"/>
                </a:lnTo>
                <a:lnTo>
                  <a:pt x="543" y="180"/>
                </a:lnTo>
                <a:lnTo>
                  <a:pt x="555" y="178"/>
                </a:lnTo>
                <a:lnTo>
                  <a:pt x="566" y="177"/>
                </a:lnTo>
                <a:lnTo>
                  <a:pt x="592" y="205"/>
                </a:lnTo>
                <a:lnTo>
                  <a:pt x="596" y="207"/>
                </a:lnTo>
                <a:lnTo>
                  <a:pt x="604" y="207"/>
                </a:lnTo>
                <a:lnTo>
                  <a:pt x="613" y="208"/>
                </a:lnTo>
                <a:lnTo>
                  <a:pt x="622" y="208"/>
                </a:lnTo>
                <a:lnTo>
                  <a:pt x="631" y="207"/>
                </a:lnTo>
                <a:lnTo>
                  <a:pt x="636" y="205"/>
                </a:lnTo>
                <a:lnTo>
                  <a:pt x="638" y="205"/>
                </a:lnTo>
                <a:lnTo>
                  <a:pt x="638" y="201"/>
                </a:lnTo>
                <a:lnTo>
                  <a:pt x="636" y="200"/>
                </a:lnTo>
                <a:lnTo>
                  <a:pt x="634" y="196"/>
                </a:lnTo>
                <a:lnTo>
                  <a:pt x="638" y="196"/>
                </a:lnTo>
                <a:lnTo>
                  <a:pt x="642" y="196"/>
                </a:lnTo>
                <a:lnTo>
                  <a:pt x="645" y="196"/>
                </a:lnTo>
                <a:lnTo>
                  <a:pt x="647" y="194"/>
                </a:lnTo>
                <a:lnTo>
                  <a:pt x="650" y="194"/>
                </a:lnTo>
                <a:lnTo>
                  <a:pt x="654" y="192"/>
                </a:lnTo>
                <a:lnTo>
                  <a:pt x="657" y="189"/>
                </a:lnTo>
                <a:lnTo>
                  <a:pt x="661" y="187"/>
                </a:lnTo>
                <a:lnTo>
                  <a:pt x="712" y="187"/>
                </a:lnTo>
                <a:lnTo>
                  <a:pt x="730" y="205"/>
                </a:lnTo>
                <a:lnTo>
                  <a:pt x="765" y="205"/>
                </a:lnTo>
                <a:lnTo>
                  <a:pt x="756" y="212"/>
                </a:lnTo>
                <a:lnTo>
                  <a:pt x="748" y="221"/>
                </a:lnTo>
                <a:lnTo>
                  <a:pt x="737" y="228"/>
                </a:lnTo>
                <a:lnTo>
                  <a:pt x="725" y="235"/>
                </a:lnTo>
                <a:lnTo>
                  <a:pt x="710" y="242"/>
                </a:lnTo>
                <a:lnTo>
                  <a:pt x="696" y="247"/>
                </a:lnTo>
                <a:lnTo>
                  <a:pt x="682" y="251"/>
                </a:lnTo>
                <a:lnTo>
                  <a:pt x="670" y="253"/>
                </a:lnTo>
                <a:lnTo>
                  <a:pt x="673" y="253"/>
                </a:lnTo>
                <a:lnTo>
                  <a:pt x="677" y="253"/>
                </a:lnTo>
                <a:lnTo>
                  <a:pt x="682" y="254"/>
                </a:lnTo>
                <a:lnTo>
                  <a:pt x="687" y="256"/>
                </a:lnTo>
                <a:lnTo>
                  <a:pt x="693" y="258"/>
                </a:lnTo>
                <a:lnTo>
                  <a:pt x="700" y="260"/>
                </a:lnTo>
                <a:lnTo>
                  <a:pt x="705" y="261"/>
                </a:lnTo>
                <a:lnTo>
                  <a:pt x="712" y="261"/>
                </a:lnTo>
                <a:lnTo>
                  <a:pt x="719" y="254"/>
                </a:lnTo>
                <a:lnTo>
                  <a:pt x="728" y="247"/>
                </a:lnTo>
                <a:lnTo>
                  <a:pt x="737" y="240"/>
                </a:lnTo>
                <a:lnTo>
                  <a:pt x="748" y="233"/>
                </a:lnTo>
                <a:lnTo>
                  <a:pt x="756" y="226"/>
                </a:lnTo>
                <a:lnTo>
                  <a:pt x="767" y="219"/>
                </a:lnTo>
                <a:lnTo>
                  <a:pt x="776" y="212"/>
                </a:lnTo>
                <a:lnTo>
                  <a:pt x="783" y="205"/>
                </a:lnTo>
                <a:lnTo>
                  <a:pt x="800" y="224"/>
                </a:lnTo>
                <a:lnTo>
                  <a:pt x="806" y="222"/>
                </a:lnTo>
                <a:lnTo>
                  <a:pt x="813" y="222"/>
                </a:lnTo>
                <a:lnTo>
                  <a:pt x="822" y="222"/>
                </a:lnTo>
                <a:lnTo>
                  <a:pt x="831" y="221"/>
                </a:lnTo>
                <a:lnTo>
                  <a:pt x="839" y="222"/>
                </a:lnTo>
                <a:lnTo>
                  <a:pt x="845" y="224"/>
                </a:lnTo>
                <a:lnTo>
                  <a:pt x="846" y="226"/>
                </a:lnTo>
                <a:lnTo>
                  <a:pt x="846" y="228"/>
                </a:lnTo>
                <a:lnTo>
                  <a:pt x="846" y="230"/>
                </a:lnTo>
                <a:lnTo>
                  <a:pt x="843" y="233"/>
                </a:lnTo>
                <a:lnTo>
                  <a:pt x="861" y="215"/>
                </a:lnTo>
                <a:lnTo>
                  <a:pt x="871" y="215"/>
                </a:lnTo>
                <a:lnTo>
                  <a:pt x="880" y="215"/>
                </a:lnTo>
                <a:lnTo>
                  <a:pt x="891" y="217"/>
                </a:lnTo>
                <a:lnTo>
                  <a:pt x="899" y="219"/>
                </a:lnTo>
                <a:lnTo>
                  <a:pt x="908" y="219"/>
                </a:lnTo>
                <a:lnTo>
                  <a:pt x="915" y="219"/>
                </a:lnTo>
                <a:lnTo>
                  <a:pt x="924" y="217"/>
                </a:lnTo>
                <a:lnTo>
                  <a:pt x="931" y="215"/>
                </a:lnTo>
                <a:lnTo>
                  <a:pt x="926" y="221"/>
                </a:lnTo>
                <a:lnTo>
                  <a:pt x="926" y="224"/>
                </a:lnTo>
                <a:lnTo>
                  <a:pt x="929" y="226"/>
                </a:lnTo>
                <a:lnTo>
                  <a:pt x="933" y="226"/>
                </a:lnTo>
                <a:lnTo>
                  <a:pt x="940" y="226"/>
                </a:lnTo>
                <a:lnTo>
                  <a:pt x="947" y="224"/>
                </a:lnTo>
                <a:lnTo>
                  <a:pt x="952" y="224"/>
                </a:lnTo>
                <a:lnTo>
                  <a:pt x="956" y="224"/>
                </a:lnTo>
                <a:lnTo>
                  <a:pt x="974" y="242"/>
                </a:lnTo>
                <a:lnTo>
                  <a:pt x="977" y="242"/>
                </a:lnTo>
                <a:lnTo>
                  <a:pt x="981" y="240"/>
                </a:lnTo>
                <a:lnTo>
                  <a:pt x="984" y="240"/>
                </a:lnTo>
                <a:lnTo>
                  <a:pt x="986" y="238"/>
                </a:lnTo>
                <a:lnTo>
                  <a:pt x="989" y="237"/>
                </a:lnTo>
                <a:lnTo>
                  <a:pt x="993" y="235"/>
                </a:lnTo>
                <a:lnTo>
                  <a:pt x="997" y="233"/>
                </a:lnTo>
                <a:lnTo>
                  <a:pt x="1000" y="233"/>
                </a:lnTo>
                <a:lnTo>
                  <a:pt x="998" y="228"/>
                </a:lnTo>
                <a:lnTo>
                  <a:pt x="998" y="222"/>
                </a:lnTo>
                <a:lnTo>
                  <a:pt x="1000" y="219"/>
                </a:lnTo>
                <a:lnTo>
                  <a:pt x="1002" y="215"/>
                </a:lnTo>
                <a:lnTo>
                  <a:pt x="1005" y="214"/>
                </a:lnTo>
                <a:lnTo>
                  <a:pt x="1011" y="212"/>
                </a:lnTo>
                <a:lnTo>
                  <a:pt x="1014" y="208"/>
                </a:lnTo>
                <a:lnTo>
                  <a:pt x="1018" y="205"/>
                </a:lnTo>
                <a:lnTo>
                  <a:pt x="1016" y="196"/>
                </a:lnTo>
                <a:lnTo>
                  <a:pt x="1014" y="187"/>
                </a:lnTo>
                <a:lnTo>
                  <a:pt x="1009" y="180"/>
                </a:lnTo>
                <a:lnTo>
                  <a:pt x="1005" y="173"/>
                </a:lnTo>
                <a:lnTo>
                  <a:pt x="1002" y="166"/>
                </a:lnTo>
                <a:lnTo>
                  <a:pt x="998" y="159"/>
                </a:lnTo>
                <a:lnTo>
                  <a:pt x="998" y="150"/>
                </a:lnTo>
                <a:lnTo>
                  <a:pt x="1000" y="139"/>
                </a:lnTo>
                <a:lnTo>
                  <a:pt x="1007" y="148"/>
                </a:lnTo>
                <a:lnTo>
                  <a:pt x="1014" y="155"/>
                </a:lnTo>
                <a:lnTo>
                  <a:pt x="1021" y="164"/>
                </a:lnTo>
                <a:lnTo>
                  <a:pt x="1030" y="175"/>
                </a:lnTo>
                <a:lnTo>
                  <a:pt x="1037" y="184"/>
                </a:lnTo>
                <a:lnTo>
                  <a:pt x="1042" y="194"/>
                </a:lnTo>
                <a:lnTo>
                  <a:pt x="1048" y="205"/>
                </a:lnTo>
                <a:lnTo>
                  <a:pt x="1051" y="215"/>
                </a:lnTo>
                <a:lnTo>
                  <a:pt x="1058" y="214"/>
                </a:lnTo>
                <a:lnTo>
                  <a:pt x="1067" y="212"/>
                </a:lnTo>
                <a:lnTo>
                  <a:pt x="1074" y="208"/>
                </a:lnTo>
                <a:lnTo>
                  <a:pt x="1081" y="205"/>
                </a:lnTo>
                <a:lnTo>
                  <a:pt x="1088" y="201"/>
                </a:lnTo>
                <a:lnTo>
                  <a:pt x="1095" y="200"/>
                </a:lnTo>
                <a:lnTo>
                  <a:pt x="1101" y="198"/>
                </a:lnTo>
                <a:lnTo>
                  <a:pt x="1104" y="196"/>
                </a:lnTo>
                <a:lnTo>
                  <a:pt x="1122" y="215"/>
                </a:lnTo>
                <a:lnTo>
                  <a:pt x="1095" y="242"/>
                </a:lnTo>
                <a:lnTo>
                  <a:pt x="1087" y="240"/>
                </a:lnTo>
                <a:lnTo>
                  <a:pt x="1076" y="238"/>
                </a:lnTo>
                <a:lnTo>
                  <a:pt x="1067" y="238"/>
                </a:lnTo>
                <a:lnTo>
                  <a:pt x="1057" y="240"/>
                </a:lnTo>
                <a:lnTo>
                  <a:pt x="1048" y="242"/>
                </a:lnTo>
                <a:lnTo>
                  <a:pt x="1037" y="245"/>
                </a:lnTo>
                <a:lnTo>
                  <a:pt x="1028" y="249"/>
                </a:lnTo>
                <a:lnTo>
                  <a:pt x="1018" y="253"/>
                </a:lnTo>
                <a:lnTo>
                  <a:pt x="1012" y="249"/>
                </a:lnTo>
                <a:lnTo>
                  <a:pt x="1007" y="247"/>
                </a:lnTo>
                <a:lnTo>
                  <a:pt x="1004" y="245"/>
                </a:lnTo>
                <a:lnTo>
                  <a:pt x="1000" y="245"/>
                </a:lnTo>
                <a:lnTo>
                  <a:pt x="997" y="245"/>
                </a:lnTo>
                <a:lnTo>
                  <a:pt x="993" y="247"/>
                </a:lnTo>
                <a:lnTo>
                  <a:pt x="988" y="249"/>
                </a:lnTo>
                <a:lnTo>
                  <a:pt x="982" y="253"/>
                </a:lnTo>
                <a:lnTo>
                  <a:pt x="986" y="253"/>
                </a:lnTo>
                <a:lnTo>
                  <a:pt x="991" y="253"/>
                </a:lnTo>
                <a:lnTo>
                  <a:pt x="995" y="254"/>
                </a:lnTo>
                <a:lnTo>
                  <a:pt x="1002" y="256"/>
                </a:lnTo>
                <a:lnTo>
                  <a:pt x="1007" y="258"/>
                </a:lnTo>
                <a:lnTo>
                  <a:pt x="1014" y="260"/>
                </a:lnTo>
                <a:lnTo>
                  <a:pt x="1019" y="261"/>
                </a:lnTo>
                <a:lnTo>
                  <a:pt x="1027" y="261"/>
                </a:lnTo>
                <a:lnTo>
                  <a:pt x="1019" y="261"/>
                </a:lnTo>
                <a:lnTo>
                  <a:pt x="1012" y="263"/>
                </a:lnTo>
                <a:lnTo>
                  <a:pt x="1004" y="265"/>
                </a:lnTo>
                <a:lnTo>
                  <a:pt x="995" y="265"/>
                </a:lnTo>
                <a:lnTo>
                  <a:pt x="986" y="267"/>
                </a:lnTo>
                <a:lnTo>
                  <a:pt x="975" y="268"/>
                </a:lnTo>
                <a:lnTo>
                  <a:pt x="967" y="270"/>
                </a:lnTo>
                <a:lnTo>
                  <a:pt x="956" y="270"/>
                </a:lnTo>
                <a:lnTo>
                  <a:pt x="954" y="274"/>
                </a:lnTo>
                <a:lnTo>
                  <a:pt x="951" y="279"/>
                </a:lnTo>
                <a:lnTo>
                  <a:pt x="949" y="284"/>
                </a:lnTo>
                <a:lnTo>
                  <a:pt x="947" y="290"/>
                </a:lnTo>
                <a:lnTo>
                  <a:pt x="945" y="295"/>
                </a:lnTo>
                <a:lnTo>
                  <a:pt x="944" y="298"/>
                </a:lnTo>
                <a:lnTo>
                  <a:pt x="942" y="304"/>
                </a:lnTo>
                <a:lnTo>
                  <a:pt x="938" y="307"/>
                </a:lnTo>
                <a:lnTo>
                  <a:pt x="931" y="318"/>
                </a:lnTo>
                <a:lnTo>
                  <a:pt x="928" y="320"/>
                </a:lnTo>
                <a:lnTo>
                  <a:pt x="922" y="323"/>
                </a:lnTo>
                <a:lnTo>
                  <a:pt x="917" y="325"/>
                </a:lnTo>
                <a:lnTo>
                  <a:pt x="914" y="327"/>
                </a:lnTo>
                <a:lnTo>
                  <a:pt x="908" y="329"/>
                </a:lnTo>
                <a:lnTo>
                  <a:pt x="903" y="330"/>
                </a:lnTo>
                <a:lnTo>
                  <a:pt x="899" y="332"/>
                </a:lnTo>
                <a:lnTo>
                  <a:pt x="896" y="336"/>
                </a:lnTo>
                <a:lnTo>
                  <a:pt x="901" y="344"/>
                </a:lnTo>
                <a:lnTo>
                  <a:pt x="910" y="357"/>
                </a:lnTo>
                <a:lnTo>
                  <a:pt x="922" y="371"/>
                </a:lnTo>
                <a:lnTo>
                  <a:pt x="936" y="387"/>
                </a:lnTo>
                <a:lnTo>
                  <a:pt x="951" y="403"/>
                </a:lnTo>
                <a:lnTo>
                  <a:pt x="963" y="417"/>
                </a:lnTo>
                <a:lnTo>
                  <a:pt x="974" y="429"/>
                </a:lnTo>
                <a:lnTo>
                  <a:pt x="982" y="438"/>
                </a:lnTo>
                <a:lnTo>
                  <a:pt x="988" y="427"/>
                </a:lnTo>
                <a:lnTo>
                  <a:pt x="995" y="417"/>
                </a:lnTo>
                <a:lnTo>
                  <a:pt x="1005" y="405"/>
                </a:lnTo>
                <a:lnTo>
                  <a:pt x="1014" y="396"/>
                </a:lnTo>
                <a:lnTo>
                  <a:pt x="1023" y="387"/>
                </a:lnTo>
                <a:lnTo>
                  <a:pt x="1028" y="380"/>
                </a:lnTo>
                <a:lnTo>
                  <a:pt x="1030" y="376"/>
                </a:lnTo>
                <a:lnTo>
                  <a:pt x="1030" y="374"/>
                </a:lnTo>
                <a:lnTo>
                  <a:pt x="1028" y="373"/>
                </a:lnTo>
                <a:lnTo>
                  <a:pt x="1027" y="373"/>
                </a:lnTo>
                <a:lnTo>
                  <a:pt x="1030" y="373"/>
                </a:lnTo>
                <a:lnTo>
                  <a:pt x="1034" y="369"/>
                </a:lnTo>
                <a:lnTo>
                  <a:pt x="1039" y="367"/>
                </a:lnTo>
                <a:lnTo>
                  <a:pt x="1042" y="364"/>
                </a:lnTo>
                <a:lnTo>
                  <a:pt x="1046" y="360"/>
                </a:lnTo>
                <a:lnTo>
                  <a:pt x="1050" y="357"/>
                </a:lnTo>
                <a:lnTo>
                  <a:pt x="1051" y="355"/>
                </a:lnTo>
                <a:lnTo>
                  <a:pt x="1051" y="353"/>
                </a:lnTo>
                <a:lnTo>
                  <a:pt x="1053" y="348"/>
                </a:lnTo>
                <a:lnTo>
                  <a:pt x="1053" y="341"/>
                </a:lnTo>
                <a:lnTo>
                  <a:pt x="1055" y="337"/>
                </a:lnTo>
                <a:lnTo>
                  <a:pt x="1058" y="332"/>
                </a:lnTo>
                <a:lnTo>
                  <a:pt x="1060" y="329"/>
                </a:lnTo>
                <a:lnTo>
                  <a:pt x="1064" y="325"/>
                </a:lnTo>
                <a:lnTo>
                  <a:pt x="1067" y="321"/>
                </a:lnTo>
                <a:lnTo>
                  <a:pt x="1069" y="318"/>
                </a:lnTo>
                <a:lnTo>
                  <a:pt x="1104" y="318"/>
                </a:lnTo>
                <a:lnTo>
                  <a:pt x="1104" y="314"/>
                </a:lnTo>
                <a:lnTo>
                  <a:pt x="1102" y="311"/>
                </a:lnTo>
                <a:lnTo>
                  <a:pt x="1101" y="307"/>
                </a:lnTo>
                <a:lnTo>
                  <a:pt x="1101" y="304"/>
                </a:lnTo>
                <a:lnTo>
                  <a:pt x="1099" y="300"/>
                </a:lnTo>
                <a:lnTo>
                  <a:pt x="1097" y="297"/>
                </a:lnTo>
                <a:lnTo>
                  <a:pt x="1095" y="293"/>
                </a:lnTo>
                <a:lnTo>
                  <a:pt x="1095" y="290"/>
                </a:lnTo>
                <a:lnTo>
                  <a:pt x="1108" y="290"/>
                </a:lnTo>
                <a:lnTo>
                  <a:pt x="1118" y="293"/>
                </a:lnTo>
                <a:lnTo>
                  <a:pt x="1129" y="298"/>
                </a:lnTo>
                <a:lnTo>
                  <a:pt x="1136" y="306"/>
                </a:lnTo>
                <a:lnTo>
                  <a:pt x="1143" y="313"/>
                </a:lnTo>
                <a:lnTo>
                  <a:pt x="1148" y="320"/>
                </a:lnTo>
                <a:lnTo>
                  <a:pt x="1154" y="329"/>
                </a:lnTo>
                <a:lnTo>
                  <a:pt x="1157" y="336"/>
                </a:lnTo>
                <a:lnTo>
                  <a:pt x="1164" y="332"/>
                </a:lnTo>
                <a:lnTo>
                  <a:pt x="1173" y="330"/>
                </a:lnTo>
                <a:lnTo>
                  <a:pt x="1182" y="329"/>
                </a:lnTo>
                <a:lnTo>
                  <a:pt x="1191" y="329"/>
                </a:lnTo>
                <a:lnTo>
                  <a:pt x="1201" y="329"/>
                </a:lnTo>
                <a:lnTo>
                  <a:pt x="1210" y="330"/>
                </a:lnTo>
                <a:lnTo>
                  <a:pt x="1219" y="332"/>
                </a:lnTo>
                <a:lnTo>
                  <a:pt x="1226" y="336"/>
                </a:lnTo>
                <a:lnTo>
                  <a:pt x="1226" y="339"/>
                </a:lnTo>
                <a:lnTo>
                  <a:pt x="1224" y="343"/>
                </a:lnTo>
                <a:lnTo>
                  <a:pt x="1224" y="346"/>
                </a:lnTo>
                <a:lnTo>
                  <a:pt x="1223" y="350"/>
                </a:lnTo>
                <a:lnTo>
                  <a:pt x="1221" y="353"/>
                </a:lnTo>
                <a:lnTo>
                  <a:pt x="1219" y="357"/>
                </a:lnTo>
                <a:lnTo>
                  <a:pt x="1217" y="360"/>
                </a:lnTo>
                <a:lnTo>
                  <a:pt x="1217" y="364"/>
                </a:lnTo>
                <a:lnTo>
                  <a:pt x="1235" y="382"/>
                </a:lnTo>
                <a:lnTo>
                  <a:pt x="1235" y="385"/>
                </a:lnTo>
                <a:lnTo>
                  <a:pt x="1233" y="389"/>
                </a:lnTo>
                <a:lnTo>
                  <a:pt x="1233" y="392"/>
                </a:lnTo>
                <a:lnTo>
                  <a:pt x="1231" y="396"/>
                </a:lnTo>
                <a:lnTo>
                  <a:pt x="1230" y="399"/>
                </a:lnTo>
                <a:lnTo>
                  <a:pt x="1228" y="403"/>
                </a:lnTo>
                <a:lnTo>
                  <a:pt x="1226" y="406"/>
                </a:lnTo>
                <a:lnTo>
                  <a:pt x="1226" y="410"/>
                </a:lnTo>
                <a:lnTo>
                  <a:pt x="1230" y="410"/>
                </a:lnTo>
                <a:lnTo>
                  <a:pt x="1235" y="408"/>
                </a:lnTo>
                <a:lnTo>
                  <a:pt x="1240" y="406"/>
                </a:lnTo>
                <a:lnTo>
                  <a:pt x="1246" y="405"/>
                </a:lnTo>
                <a:lnTo>
                  <a:pt x="1251" y="403"/>
                </a:lnTo>
                <a:lnTo>
                  <a:pt x="1258" y="403"/>
                </a:lnTo>
                <a:lnTo>
                  <a:pt x="1263" y="401"/>
                </a:lnTo>
                <a:lnTo>
                  <a:pt x="1270" y="401"/>
                </a:lnTo>
                <a:lnTo>
                  <a:pt x="1263" y="406"/>
                </a:lnTo>
                <a:lnTo>
                  <a:pt x="1256" y="413"/>
                </a:lnTo>
                <a:lnTo>
                  <a:pt x="1247" y="419"/>
                </a:lnTo>
                <a:lnTo>
                  <a:pt x="1240" y="424"/>
                </a:lnTo>
                <a:lnTo>
                  <a:pt x="1231" y="429"/>
                </a:lnTo>
                <a:lnTo>
                  <a:pt x="1223" y="435"/>
                </a:lnTo>
                <a:lnTo>
                  <a:pt x="1216" y="440"/>
                </a:lnTo>
                <a:lnTo>
                  <a:pt x="1208" y="447"/>
                </a:lnTo>
                <a:lnTo>
                  <a:pt x="1189" y="447"/>
                </a:lnTo>
                <a:lnTo>
                  <a:pt x="1171" y="447"/>
                </a:lnTo>
                <a:lnTo>
                  <a:pt x="1154" y="449"/>
                </a:lnTo>
                <a:lnTo>
                  <a:pt x="1134" y="452"/>
                </a:lnTo>
                <a:lnTo>
                  <a:pt x="1117" y="456"/>
                </a:lnTo>
                <a:lnTo>
                  <a:pt x="1099" y="463"/>
                </a:lnTo>
                <a:lnTo>
                  <a:pt x="1080" y="472"/>
                </a:lnTo>
                <a:lnTo>
                  <a:pt x="1060" y="484"/>
                </a:lnTo>
                <a:lnTo>
                  <a:pt x="1071" y="484"/>
                </a:lnTo>
                <a:lnTo>
                  <a:pt x="1081" y="481"/>
                </a:lnTo>
                <a:lnTo>
                  <a:pt x="1090" y="475"/>
                </a:lnTo>
                <a:lnTo>
                  <a:pt x="1101" y="472"/>
                </a:lnTo>
                <a:lnTo>
                  <a:pt x="1110" y="468"/>
                </a:lnTo>
                <a:lnTo>
                  <a:pt x="1120" y="465"/>
                </a:lnTo>
                <a:lnTo>
                  <a:pt x="1129" y="465"/>
                </a:lnTo>
                <a:lnTo>
                  <a:pt x="1140" y="466"/>
                </a:lnTo>
                <a:lnTo>
                  <a:pt x="1122" y="484"/>
                </a:lnTo>
                <a:lnTo>
                  <a:pt x="1125" y="488"/>
                </a:lnTo>
                <a:lnTo>
                  <a:pt x="1129" y="491"/>
                </a:lnTo>
                <a:lnTo>
                  <a:pt x="1133" y="495"/>
                </a:lnTo>
                <a:lnTo>
                  <a:pt x="1136" y="496"/>
                </a:lnTo>
                <a:lnTo>
                  <a:pt x="1141" y="500"/>
                </a:lnTo>
                <a:lnTo>
                  <a:pt x="1145" y="502"/>
                </a:lnTo>
                <a:lnTo>
                  <a:pt x="1152" y="502"/>
                </a:lnTo>
                <a:lnTo>
                  <a:pt x="1157" y="502"/>
                </a:lnTo>
                <a:lnTo>
                  <a:pt x="1152" y="503"/>
                </a:lnTo>
                <a:lnTo>
                  <a:pt x="1145" y="503"/>
                </a:lnTo>
                <a:lnTo>
                  <a:pt x="1141" y="505"/>
                </a:lnTo>
                <a:lnTo>
                  <a:pt x="1136" y="509"/>
                </a:lnTo>
                <a:lnTo>
                  <a:pt x="1133" y="511"/>
                </a:lnTo>
                <a:lnTo>
                  <a:pt x="1129" y="514"/>
                </a:lnTo>
                <a:lnTo>
                  <a:pt x="1125" y="518"/>
                </a:lnTo>
                <a:lnTo>
                  <a:pt x="1122" y="521"/>
                </a:lnTo>
                <a:lnTo>
                  <a:pt x="1118" y="521"/>
                </a:lnTo>
                <a:lnTo>
                  <a:pt x="1115" y="519"/>
                </a:lnTo>
                <a:lnTo>
                  <a:pt x="1111" y="518"/>
                </a:lnTo>
                <a:lnTo>
                  <a:pt x="1110" y="516"/>
                </a:lnTo>
                <a:lnTo>
                  <a:pt x="1106" y="516"/>
                </a:lnTo>
                <a:lnTo>
                  <a:pt x="1102" y="514"/>
                </a:lnTo>
                <a:lnTo>
                  <a:pt x="1099" y="512"/>
                </a:lnTo>
                <a:lnTo>
                  <a:pt x="1095" y="512"/>
                </a:lnTo>
                <a:lnTo>
                  <a:pt x="1078" y="518"/>
                </a:lnTo>
                <a:lnTo>
                  <a:pt x="1058" y="525"/>
                </a:lnTo>
                <a:lnTo>
                  <a:pt x="1039" y="535"/>
                </a:lnTo>
                <a:lnTo>
                  <a:pt x="1018" y="546"/>
                </a:lnTo>
                <a:lnTo>
                  <a:pt x="998" y="556"/>
                </a:lnTo>
                <a:lnTo>
                  <a:pt x="979" y="569"/>
                </a:lnTo>
                <a:lnTo>
                  <a:pt x="963" y="578"/>
                </a:lnTo>
                <a:lnTo>
                  <a:pt x="947" y="587"/>
                </a:lnTo>
                <a:lnTo>
                  <a:pt x="938" y="595"/>
                </a:lnTo>
                <a:lnTo>
                  <a:pt x="936" y="601"/>
                </a:lnTo>
                <a:lnTo>
                  <a:pt x="933" y="606"/>
                </a:lnTo>
                <a:lnTo>
                  <a:pt x="929" y="613"/>
                </a:lnTo>
                <a:lnTo>
                  <a:pt x="926" y="620"/>
                </a:lnTo>
                <a:lnTo>
                  <a:pt x="922" y="625"/>
                </a:lnTo>
                <a:lnTo>
                  <a:pt x="919" y="632"/>
                </a:lnTo>
                <a:lnTo>
                  <a:pt x="917" y="638"/>
                </a:lnTo>
                <a:lnTo>
                  <a:pt x="914" y="643"/>
                </a:lnTo>
                <a:lnTo>
                  <a:pt x="878" y="643"/>
                </a:lnTo>
                <a:lnTo>
                  <a:pt x="871" y="648"/>
                </a:lnTo>
                <a:lnTo>
                  <a:pt x="866" y="654"/>
                </a:lnTo>
                <a:lnTo>
                  <a:pt x="859" y="657"/>
                </a:lnTo>
                <a:lnTo>
                  <a:pt x="852" y="661"/>
                </a:lnTo>
                <a:lnTo>
                  <a:pt x="846" y="664"/>
                </a:lnTo>
                <a:lnTo>
                  <a:pt x="839" y="668"/>
                </a:lnTo>
                <a:lnTo>
                  <a:pt x="832" y="673"/>
                </a:lnTo>
                <a:lnTo>
                  <a:pt x="825" y="680"/>
                </a:lnTo>
                <a:lnTo>
                  <a:pt x="825" y="661"/>
                </a:lnTo>
                <a:lnTo>
                  <a:pt x="825" y="664"/>
                </a:lnTo>
                <a:lnTo>
                  <a:pt x="825" y="670"/>
                </a:lnTo>
                <a:lnTo>
                  <a:pt x="823" y="675"/>
                </a:lnTo>
                <a:lnTo>
                  <a:pt x="822" y="680"/>
                </a:lnTo>
                <a:lnTo>
                  <a:pt x="820" y="687"/>
                </a:lnTo>
                <a:lnTo>
                  <a:pt x="818" y="694"/>
                </a:lnTo>
                <a:lnTo>
                  <a:pt x="818" y="700"/>
                </a:lnTo>
                <a:lnTo>
                  <a:pt x="818" y="707"/>
                </a:lnTo>
                <a:lnTo>
                  <a:pt x="834" y="726"/>
                </a:lnTo>
                <a:lnTo>
                  <a:pt x="800" y="763"/>
                </a:lnTo>
                <a:lnTo>
                  <a:pt x="800" y="760"/>
                </a:lnTo>
                <a:lnTo>
                  <a:pt x="799" y="754"/>
                </a:lnTo>
                <a:lnTo>
                  <a:pt x="797" y="749"/>
                </a:lnTo>
                <a:lnTo>
                  <a:pt x="795" y="744"/>
                </a:lnTo>
                <a:lnTo>
                  <a:pt x="793" y="737"/>
                </a:lnTo>
                <a:lnTo>
                  <a:pt x="793" y="731"/>
                </a:lnTo>
                <a:lnTo>
                  <a:pt x="792" y="724"/>
                </a:lnTo>
                <a:lnTo>
                  <a:pt x="792" y="717"/>
                </a:lnTo>
                <a:lnTo>
                  <a:pt x="788" y="714"/>
                </a:lnTo>
                <a:lnTo>
                  <a:pt x="785" y="710"/>
                </a:lnTo>
                <a:lnTo>
                  <a:pt x="781" y="705"/>
                </a:lnTo>
                <a:lnTo>
                  <a:pt x="779" y="701"/>
                </a:lnTo>
                <a:lnTo>
                  <a:pt x="778" y="696"/>
                </a:lnTo>
                <a:lnTo>
                  <a:pt x="776" y="693"/>
                </a:lnTo>
                <a:lnTo>
                  <a:pt x="774" y="685"/>
                </a:lnTo>
                <a:lnTo>
                  <a:pt x="774" y="680"/>
                </a:lnTo>
                <a:lnTo>
                  <a:pt x="770" y="680"/>
                </a:lnTo>
                <a:lnTo>
                  <a:pt x="767" y="680"/>
                </a:lnTo>
                <a:lnTo>
                  <a:pt x="763" y="682"/>
                </a:lnTo>
                <a:lnTo>
                  <a:pt x="760" y="684"/>
                </a:lnTo>
                <a:lnTo>
                  <a:pt x="758" y="685"/>
                </a:lnTo>
                <a:lnTo>
                  <a:pt x="755" y="687"/>
                </a:lnTo>
                <a:lnTo>
                  <a:pt x="751" y="689"/>
                </a:lnTo>
                <a:lnTo>
                  <a:pt x="748" y="689"/>
                </a:lnTo>
                <a:lnTo>
                  <a:pt x="730" y="671"/>
                </a:lnTo>
                <a:lnTo>
                  <a:pt x="712" y="689"/>
                </a:lnTo>
                <a:lnTo>
                  <a:pt x="705" y="689"/>
                </a:lnTo>
                <a:lnTo>
                  <a:pt x="700" y="687"/>
                </a:lnTo>
                <a:lnTo>
                  <a:pt x="693" y="685"/>
                </a:lnTo>
                <a:lnTo>
                  <a:pt x="687" y="684"/>
                </a:lnTo>
                <a:lnTo>
                  <a:pt x="682" y="682"/>
                </a:lnTo>
                <a:lnTo>
                  <a:pt x="677" y="680"/>
                </a:lnTo>
                <a:lnTo>
                  <a:pt x="673" y="680"/>
                </a:lnTo>
                <a:lnTo>
                  <a:pt x="670" y="680"/>
                </a:lnTo>
                <a:lnTo>
                  <a:pt x="666" y="680"/>
                </a:lnTo>
                <a:lnTo>
                  <a:pt x="661" y="680"/>
                </a:lnTo>
                <a:lnTo>
                  <a:pt x="656" y="682"/>
                </a:lnTo>
                <a:lnTo>
                  <a:pt x="650" y="684"/>
                </a:lnTo>
                <a:lnTo>
                  <a:pt x="645" y="685"/>
                </a:lnTo>
                <a:lnTo>
                  <a:pt x="638" y="687"/>
                </a:lnTo>
                <a:lnTo>
                  <a:pt x="633" y="689"/>
                </a:lnTo>
                <a:lnTo>
                  <a:pt x="626" y="689"/>
                </a:lnTo>
                <a:lnTo>
                  <a:pt x="620" y="694"/>
                </a:lnTo>
                <a:lnTo>
                  <a:pt x="615" y="698"/>
                </a:lnTo>
                <a:lnTo>
                  <a:pt x="612" y="700"/>
                </a:lnTo>
                <a:lnTo>
                  <a:pt x="608" y="700"/>
                </a:lnTo>
                <a:lnTo>
                  <a:pt x="604" y="700"/>
                </a:lnTo>
                <a:lnTo>
                  <a:pt x="601" y="700"/>
                </a:lnTo>
                <a:lnTo>
                  <a:pt x="597" y="698"/>
                </a:lnTo>
                <a:lnTo>
                  <a:pt x="592" y="698"/>
                </a:lnTo>
                <a:lnTo>
                  <a:pt x="590" y="701"/>
                </a:lnTo>
                <a:lnTo>
                  <a:pt x="590" y="707"/>
                </a:lnTo>
                <a:lnTo>
                  <a:pt x="589" y="712"/>
                </a:lnTo>
                <a:lnTo>
                  <a:pt x="587" y="717"/>
                </a:lnTo>
                <a:lnTo>
                  <a:pt x="585" y="724"/>
                </a:lnTo>
                <a:lnTo>
                  <a:pt x="583" y="731"/>
                </a:lnTo>
                <a:lnTo>
                  <a:pt x="581" y="737"/>
                </a:lnTo>
                <a:lnTo>
                  <a:pt x="581" y="744"/>
                </a:lnTo>
                <a:lnTo>
                  <a:pt x="578" y="746"/>
                </a:lnTo>
                <a:lnTo>
                  <a:pt x="576" y="746"/>
                </a:lnTo>
                <a:lnTo>
                  <a:pt x="573" y="747"/>
                </a:lnTo>
                <a:lnTo>
                  <a:pt x="569" y="749"/>
                </a:lnTo>
                <a:lnTo>
                  <a:pt x="566" y="751"/>
                </a:lnTo>
                <a:lnTo>
                  <a:pt x="562" y="753"/>
                </a:lnTo>
                <a:lnTo>
                  <a:pt x="559" y="754"/>
                </a:lnTo>
                <a:lnTo>
                  <a:pt x="557" y="754"/>
                </a:lnTo>
                <a:lnTo>
                  <a:pt x="557" y="761"/>
                </a:lnTo>
                <a:lnTo>
                  <a:pt x="560" y="772"/>
                </a:lnTo>
                <a:lnTo>
                  <a:pt x="564" y="783"/>
                </a:lnTo>
                <a:lnTo>
                  <a:pt x="571" y="795"/>
                </a:lnTo>
                <a:lnTo>
                  <a:pt x="576" y="806"/>
                </a:lnTo>
                <a:lnTo>
                  <a:pt x="581" y="816"/>
                </a:lnTo>
                <a:lnTo>
                  <a:pt x="587" y="823"/>
                </a:lnTo>
                <a:lnTo>
                  <a:pt x="592" y="829"/>
                </a:lnTo>
                <a:lnTo>
                  <a:pt x="626" y="829"/>
                </a:lnTo>
                <a:lnTo>
                  <a:pt x="629" y="825"/>
                </a:lnTo>
                <a:lnTo>
                  <a:pt x="634" y="818"/>
                </a:lnTo>
                <a:lnTo>
                  <a:pt x="642" y="813"/>
                </a:lnTo>
                <a:lnTo>
                  <a:pt x="649" y="806"/>
                </a:lnTo>
                <a:lnTo>
                  <a:pt x="656" y="800"/>
                </a:lnTo>
                <a:lnTo>
                  <a:pt x="665" y="795"/>
                </a:lnTo>
                <a:lnTo>
                  <a:pt x="672" y="792"/>
                </a:lnTo>
                <a:lnTo>
                  <a:pt x="679" y="792"/>
                </a:lnTo>
                <a:lnTo>
                  <a:pt x="677" y="797"/>
                </a:lnTo>
                <a:lnTo>
                  <a:pt x="677" y="804"/>
                </a:lnTo>
                <a:lnTo>
                  <a:pt x="675" y="809"/>
                </a:lnTo>
                <a:lnTo>
                  <a:pt x="673" y="813"/>
                </a:lnTo>
                <a:lnTo>
                  <a:pt x="670" y="818"/>
                </a:lnTo>
                <a:lnTo>
                  <a:pt x="666" y="822"/>
                </a:lnTo>
                <a:lnTo>
                  <a:pt x="665" y="825"/>
                </a:lnTo>
                <a:lnTo>
                  <a:pt x="661" y="829"/>
                </a:lnTo>
                <a:lnTo>
                  <a:pt x="661" y="866"/>
                </a:lnTo>
                <a:lnTo>
                  <a:pt x="670" y="875"/>
                </a:lnTo>
                <a:lnTo>
                  <a:pt x="739" y="875"/>
                </a:lnTo>
                <a:lnTo>
                  <a:pt x="739" y="883"/>
                </a:lnTo>
                <a:lnTo>
                  <a:pt x="739" y="889"/>
                </a:lnTo>
                <a:lnTo>
                  <a:pt x="739" y="892"/>
                </a:lnTo>
                <a:lnTo>
                  <a:pt x="739" y="894"/>
                </a:lnTo>
                <a:lnTo>
                  <a:pt x="739" y="896"/>
                </a:lnTo>
                <a:lnTo>
                  <a:pt x="737" y="899"/>
                </a:lnTo>
                <a:lnTo>
                  <a:pt x="737" y="903"/>
                </a:lnTo>
                <a:lnTo>
                  <a:pt x="737" y="908"/>
                </a:lnTo>
                <a:lnTo>
                  <a:pt x="744" y="917"/>
                </a:lnTo>
                <a:lnTo>
                  <a:pt x="783" y="922"/>
                </a:lnTo>
                <a:close/>
                <a:moveTo>
                  <a:pt x="792" y="475"/>
                </a:moveTo>
                <a:lnTo>
                  <a:pt x="797" y="475"/>
                </a:lnTo>
                <a:lnTo>
                  <a:pt x="804" y="477"/>
                </a:lnTo>
                <a:lnTo>
                  <a:pt x="809" y="479"/>
                </a:lnTo>
                <a:lnTo>
                  <a:pt x="816" y="481"/>
                </a:lnTo>
                <a:lnTo>
                  <a:pt x="822" y="482"/>
                </a:lnTo>
                <a:lnTo>
                  <a:pt x="827" y="482"/>
                </a:lnTo>
                <a:lnTo>
                  <a:pt x="831" y="484"/>
                </a:lnTo>
                <a:lnTo>
                  <a:pt x="834" y="484"/>
                </a:lnTo>
                <a:lnTo>
                  <a:pt x="829" y="491"/>
                </a:lnTo>
                <a:lnTo>
                  <a:pt x="822" y="498"/>
                </a:lnTo>
                <a:lnTo>
                  <a:pt x="816" y="505"/>
                </a:lnTo>
                <a:lnTo>
                  <a:pt x="813" y="512"/>
                </a:lnTo>
                <a:lnTo>
                  <a:pt x="809" y="521"/>
                </a:lnTo>
                <a:lnTo>
                  <a:pt x="806" y="530"/>
                </a:lnTo>
                <a:lnTo>
                  <a:pt x="806" y="539"/>
                </a:lnTo>
                <a:lnTo>
                  <a:pt x="808" y="549"/>
                </a:lnTo>
                <a:lnTo>
                  <a:pt x="815" y="546"/>
                </a:lnTo>
                <a:lnTo>
                  <a:pt x="820" y="541"/>
                </a:lnTo>
                <a:lnTo>
                  <a:pt x="825" y="535"/>
                </a:lnTo>
                <a:lnTo>
                  <a:pt x="831" y="530"/>
                </a:lnTo>
                <a:lnTo>
                  <a:pt x="836" y="523"/>
                </a:lnTo>
                <a:lnTo>
                  <a:pt x="841" y="516"/>
                </a:lnTo>
                <a:lnTo>
                  <a:pt x="846" y="509"/>
                </a:lnTo>
                <a:lnTo>
                  <a:pt x="852" y="502"/>
                </a:lnTo>
                <a:lnTo>
                  <a:pt x="855" y="502"/>
                </a:lnTo>
                <a:lnTo>
                  <a:pt x="859" y="502"/>
                </a:lnTo>
                <a:lnTo>
                  <a:pt x="862" y="500"/>
                </a:lnTo>
                <a:lnTo>
                  <a:pt x="866" y="498"/>
                </a:lnTo>
                <a:lnTo>
                  <a:pt x="869" y="496"/>
                </a:lnTo>
                <a:lnTo>
                  <a:pt x="871" y="495"/>
                </a:lnTo>
                <a:lnTo>
                  <a:pt x="875" y="495"/>
                </a:lnTo>
                <a:lnTo>
                  <a:pt x="878" y="495"/>
                </a:lnTo>
                <a:lnTo>
                  <a:pt x="861" y="512"/>
                </a:lnTo>
                <a:lnTo>
                  <a:pt x="864" y="518"/>
                </a:lnTo>
                <a:lnTo>
                  <a:pt x="864" y="523"/>
                </a:lnTo>
                <a:lnTo>
                  <a:pt x="864" y="526"/>
                </a:lnTo>
                <a:lnTo>
                  <a:pt x="864" y="530"/>
                </a:lnTo>
                <a:lnTo>
                  <a:pt x="864" y="534"/>
                </a:lnTo>
                <a:lnTo>
                  <a:pt x="862" y="539"/>
                </a:lnTo>
                <a:lnTo>
                  <a:pt x="861" y="542"/>
                </a:lnTo>
                <a:lnTo>
                  <a:pt x="861" y="549"/>
                </a:lnTo>
                <a:lnTo>
                  <a:pt x="875" y="548"/>
                </a:lnTo>
                <a:lnTo>
                  <a:pt x="887" y="542"/>
                </a:lnTo>
                <a:lnTo>
                  <a:pt x="899" y="534"/>
                </a:lnTo>
                <a:lnTo>
                  <a:pt x="910" y="526"/>
                </a:lnTo>
                <a:lnTo>
                  <a:pt x="921" y="518"/>
                </a:lnTo>
                <a:lnTo>
                  <a:pt x="928" y="511"/>
                </a:lnTo>
                <a:lnTo>
                  <a:pt x="935" y="505"/>
                </a:lnTo>
                <a:lnTo>
                  <a:pt x="938" y="502"/>
                </a:lnTo>
                <a:lnTo>
                  <a:pt x="929" y="498"/>
                </a:lnTo>
                <a:lnTo>
                  <a:pt x="919" y="493"/>
                </a:lnTo>
                <a:lnTo>
                  <a:pt x="910" y="486"/>
                </a:lnTo>
                <a:lnTo>
                  <a:pt x="901" y="479"/>
                </a:lnTo>
                <a:lnTo>
                  <a:pt x="892" y="470"/>
                </a:lnTo>
                <a:lnTo>
                  <a:pt x="883" y="463"/>
                </a:lnTo>
                <a:lnTo>
                  <a:pt x="876" y="454"/>
                </a:lnTo>
                <a:lnTo>
                  <a:pt x="869" y="447"/>
                </a:lnTo>
                <a:lnTo>
                  <a:pt x="862" y="447"/>
                </a:lnTo>
                <a:lnTo>
                  <a:pt x="853" y="445"/>
                </a:lnTo>
                <a:lnTo>
                  <a:pt x="843" y="445"/>
                </a:lnTo>
                <a:lnTo>
                  <a:pt x="832" y="445"/>
                </a:lnTo>
                <a:lnTo>
                  <a:pt x="822" y="447"/>
                </a:lnTo>
                <a:lnTo>
                  <a:pt x="811" y="452"/>
                </a:lnTo>
                <a:lnTo>
                  <a:pt x="806" y="458"/>
                </a:lnTo>
                <a:lnTo>
                  <a:pt x="800" y="463"/>
                </a:lnTo>
                <a:lnTo>
                  <a:pt x="795" y="468"/>
                </a:lnTo>
                <a:lnTo>
                  <a:pt x="792" y="475"/>
                </a:lnTo>
                <a:close/>
                <a:moveTo>
                  <a:pt x="1217" y="410"/>
                </a:moveTo>
                <a:lnTo>
                  <a:pt x="1217" y="419"/>
                </a:lnTo>
                <a:lnTo>
                  <a:pt x="1217" y="427"/>
                </a:lnTo>
                <a:lnTo>
                  <a:pt x="1216" y="436"/>
                </a:lnTo>
                <a:lnTo>
                  <a:pt x="1214" y="442"/>
                </a:lnTo>
                <a:lnTo>
                  <a:pt x="1208" y="449"/>
                </a:lnTo>
                <a:lnTo>
                  <a:pt x="1203" y="452"/>
                </a:lnTo>
                <a:lnTo>
                  <a:pt x="1194" y="454"/>
                </a:lnTo>
                <a:lnTo>
                  <a:pt x="1184" y="456"/>
                </a:lnTo>
                <a:lnTo>
                  <a:pt x="1187" y="459"/>
                </a:lnTo>
                <a:lnTo>
                  <a:pt x="1191" y="461"/>
                </a:lnTo>
                <a:lnTo>
                  <a:pt x="1196" y="465"/>
                </a:lnTo>
                <a:lnTo>
                  <a:pt x="1200" y="468"/>
                </a:lnTo>
                <a:lnTo>
                  <a:pt x="1205" y="472"/>
                </a:lnTo>
                <a:lnTo>
                  <a:pt x="1210" y="475"/>
                </a:lnTo>
                <a:lnTo>
                  <a:pt x="1214" y="479"/>
                </a:lnTo>
                <a:lnTo>
                  <a:pt x="1217" y="482"/>
                </a:lnTo>
                <a:lnTo>
                  <a:pt x="1235" y="465"/>
                </a:lnTo>
                <a:lnTo>
                  <a:pt x="1238" y="465"/>
                </a:lnTo>
                <a:lnTo>
                  <a:pt x="1240" y="465"/>
                </a:lnTo>
                <a:lnTo>
                  <a:pt x="1244" y="466"/>
                </a:lnTo>
                <a:lnTo>
                  <a:pt x="1247" y="468"/>
                </a:lnTo>
                <a:lnTo>
                  <a:pt x="1251" y="470"/>
                </a:lnTo>
                <a:lnTo>
                  <a:pt x="1254" y="472"/>
                </a:lnTo>
                <a:lnTo>
                  <a:pt x="1258" y="473"/>
                </a:lnTo>
                <a:lnTo>
                  <a:pt x="1261" y="473"/>
                </a:lnTo>
                <a:lnTo>
                  <a:pt x="1235" y="445"/>
                </a:lnTo>
                <a:lnTo>
                  <a:pt x="1235" y="440"/>
                </a:lnTo>
                <a:lnTo>
                  <a:pt x="1235" y="435"/>
                </a:lnTo>
                <a:lnTo>
                  <a:pt x="1235" y="431"/>
                </a:lnTo>
                <a:lnTo>
                  <a:pt x="1235" y="427"/>
                </a:lnTo>
                <a:lnTo>
                  <a:pt x="1235" y="424"/>
                </a:lnTo>
                <a:lnTo>
                  <a:pt x="1231" y="420"/>
                </a:lnTo>
                <a:lnTo>
                  <a:pt x="1226" y="415"/>
                </a:lnTo>
                <a:lnTo>
                  <a:pt x="1217" y="410"/>
                </a:lnTo>
                <a:close/>
                <a:moveTo>
                  <a:pt x="1117" y="138"/>
                </a:moveTo>
                <a:lnTo>
                  <a:pt x="1117" y="148"/>
                </a:lnTo>
                <a:lnTo>
                  <a:pt x="1118" y="154"/>
                </a:lnTo>
                <a:lnTo>
                  <a:pt x="1122" y="155"/>
                </a:lnTo>
                <a:lnTo>
                  <a:pt x="1125" y="155"/>
                </a:lnTo>
                <a:lnTo>
                  <a:pt x="1129" y="152"/>
                </a:lnTo>
                <a:lnTo>
                  <a:pt x="1134" y="148"/>
                </a:lnTo>
                <a:lnTo>
                  <a:pt x="1141" y="143"/>
                </a:lnTo>
                <a:lnTo>
                  <a:pt x="1147" y="138"/>
                </a:lnTo>
                <a:lnTo>
                  <a:pt x="1164" y="157"/>
                </a:lnTo>
                <a:lnTo>
                  <a:pt x="1171" y="155"/>
                </a:lnTo>
                <a:lnTo>
                  <a:pt x="1178" y="155"/>
                </a:lnTo>
                <a:lnTo>
                  <a:pt x="1187" y="157"/>
                </a:lnTo>
                <a:lnTo>
                  <a:pt x="1196" y="159"/>
                </a:lnTo>
                <a:lnTo>
                  <a:pt x="1205" y="161"/>
                </a:lnTo>
                <a:lnTo>
                  <a:pt x="1216" y="164"/>
                </a:lnTo>
                <a:lnTo>
                  <a:pt x="1224" y="166"/>
                </a:lnTo>
                <a:lnTo>
                  <a:pt x="1235" y="168"/>
                </a:lnTo>
                <a:lnTo>
                  <a:pt x="1235" y="173"/>
                </a:lnTo>
                <a:lnTo>
                  <a:pt x="1237" y="178"/>
                </a:lnTo>
                <a:lnTo>
                  <a:pt x="1238" y="182"/>
                </a:lnTo>
                <a:lnTo>
                  <a:pt x="1240" y="184"/>
                </a:lnTo>
                <a:lnTo>
                  <a:pt x="1244" y="185"/>
                </a:lnTo>
                <a:lnTo>
                  <a:pt x="1249" y="189"/>
                </a:lnTo>
                <a:lnTo>
                  <a:pt x="1254" y="191"/>
                </a:lnTo>
                <a:lnTo>
                  <a:pt x="1260" y="194"/>
                </a:lnTo>
                <a:lnTo>
                  <a:pt x="1260" y="201"/>
                </a:lnTo>
                <a:lnTo>
                  <a:pt x="1260" y="208"/>
                </a:lnTo>
                <a:lnTo>
                  <a:pt x="1261" y="214"/>
                </a:lnTo>
                <a:lnTo>
                  <a:pt x="1261" y="219"/>
                </a:lnTo>
                <a:lnTo>
                  <a:pt x="1265" y="222"/>
                </a:lnTo>
                <a:lnTo>
                  <a:pt x="1267" y="224"/>
                </a:lnTo>
                <a:lnTo>
                  <a:pt x="1272" y="224"/>
                </a:lnTo>
                <a:lnTo>
                  <a:pt x="1277" y="222"/>
                </a:lnTo>
                <a:lnTo>
                  <a:pt x="1277" y="230"/>
                </a:lnTo>
                <a:lnTo>
                  <a:pt x="1276" y="235"/>
                </a:lnTo>
                <a:lnTo>
                  <a:pt x="1274" y="240"/>
                </a:lnTo>
                <a:lnTo>
                  <a:pt x="1272" y="244"/>
                </a:lnTo>
                <a:lnTo>
                  <a:pt x="1270" y="249"/>
                </a:lnTo>
                <a:lnTo>
                  <a:pt x="1267" y="253"/>
                </a:lnTo>
                <a:lnTo>
                  <a:pt x="1263" y="256"/>
                </a:lnTo>
                <a:lnTo>
                  <a:pt x="1260" y="260"/>
                </a:lnTo>
                <a:lnTo>
                  <a:pt x="1256" y="256"/>
                </a:lnTo>
                <a:lnTo>
                  <a:pt x="1253" y="253"/>
                </a:lnTo>
                <a:lnTo>
                  <a:pt x="1249" y="249"/>
                </a:lnTo>
                <a:lnTo>
                  <a:pt x="1246" y="247"/>
                </a:lnTo>
                <a:lnTo>
                  <a:pt x="1242" y="244"/>
                </a:lnTo>
                <a:lnTo>
                  <a:pt x="1237" y="242"/>
                </a:lnTo>
                <a:lnTo>
                  <a:pt x="1231" y="242"/>
                </a:lnTo>
                <a:lnTo>
                  <a:pt x="1226" y="240"/>
                </a:lnTo>
                <a:lnTo>
                  <a:pt x="1226" y="244"/>
                </a:lnTo>
                <a:lnTo>
                  <a:pt x="1226" y="247"/>
                </a:lnTo>
                <a:lnTo>
                  <a:pt x="1228" y="251"/>
                </a:lnTo>
                <a:lnTo>
                  <a:pt x="1230" y="254"/>
                </a:lnTo>
                <a:lnTo>
                  <a:pt x="1231" y="258"/>
                </a:lnTo>
                <a:lnTo>
                  <a:pt x="1233" y="261"/>
                </a:lnTo>
                <a:lnTo>
                  <a:pt x="1233" y="265"/>
                </a:lnTo>
                <a:lnTo>
                  <a:pt x="1235" y="268"/>
                </a:lnTo>
                <a:lnTo>
                  <a:pt x="1228" y="272"/>
                </a:lnTo>
                <a:lnTo>
                  <a:pt x="1224" y="274"/>
                </a:lnTo>
                <a:lnTo>
                  <a:pt x="1221" y="276"/>
                </a:lnTo>
                <a:lnTo>
                  <a:pt x="1217" y="276"/>
                </a:lnTo>
                <a:lnTo>
                  <a:pt x="1214" y="276"/>
                </a:lnTo>
                <a:lnTo>
                  <a:pt x="1210" y="274"/>
                </a:lnTo>
                <a:lnTo>
                  <a:pt x="1205" y="272"/>
                </a:lnTo>
                <a:lnTo>
                  <a:pt x="1200" y="268"/>
                </a:lnTo>
                <a:lnTo>
                  <a:pt x="1182" y="288"/>
                </a:lnTo>
                <a:lnTo>
                  <a:pt x="1155" y="260"/>
                </a:lnTo>
                <a:lnTo>
                  <a:pt x="1104" y="260"/>
                </a:lnTo>
                <a:lnTo>
                  <a:pt x="1108" y="260"/>
                </a:lnTo>
                <a:lnTo>
                  <a:pt x="1111" y="258"/>
                </a:lnTo>
                <a:lnTo>
                  <a:pt x="1117" y="256"/>
                </a:lnTo>
                <a:lnTo>
                  <a:pt x="1122" y="254"/>
                </a:lnTo>
                <a:lnTo>
                  <a:pt x="1127" y="253"/>
                </a:lnTo>
                <a:lnTo>
                  <a:pt x="1134" y="251"/>
                </a:lnTo>
                <a:lnTo>
                  <a:pt x="1140" y="251"/>
                </a:lnTo>
                <a:lnTo>
                  <a:pt x="1147" y="251"/>
                </a:lnTo>
                <a:lnTo>
                  <a:pt x="1150" y="244"/>
                </a:lnTo>
                <a:lnTo>
                  <a:pt x="1154" y="237"/>
                </a:lnTo>
                <a:lnTo>
                  <a:pt x="1157" y="230"/>
                </a:lnTo>
                <a:lnTo>
                  <a:pt x="1161" y="222"/>
                </a:lnTo>
                <a:lnTo>
                  <a:pt x="1166" y="215"/>
                </a:lnTo>
                <a:lnTo>
                  <a:pt x="1170" y="208"/>
                </a:lnTo>
                <a:lnTo>
                  <a:pt x="1175" y="201"/>
                </a:lnTo>
                <a:lnTo>
                  <a:pt x="1182" y="194"/>
                </a:lnTo>
                <a:lnTo>
                  <a:pt x="1177" y="187"/>
                </a:lnTo>
                <a:lnTo>
                  <a:pt x="1168" y="182"/>
                </a:lnTo>
                <a:lnTo>
                  <a:pt x="1157" y="178"/>
                </a:lnTo>
                <a:lnTo>
                  <a:pt x="1147" y="175"/>
                </a:lnTo>
                <a:lnTo>
                  <a:pt x="1134" y="173"/>
                </a:lnTo>
                <a:lnTo>
                  <a:pt x="1122" y="173"/>
                </a:lnTo>
                <a:lnTo>
                  <a:pt x="1111" y="173"/>
                </a:lnTo>
                <a:lnTo>
                  <a:pt x="1104" y="177"/>
                </a:lnTo>
                <a:lnTo>
                  <a:pt x="1104" y="175"/>
                </a:lnTo>
                <a:lnTo>
                  <a:pt x="1101" y="173"/>
                </a:lnTo>
                <a:lnTo>
                  <a:pt x="1099" y="169"/>
                </a:lnTo>
                <a:lnTo>
                  <a:pt x="1094" y="168"/>
                </a:lnTo>
                <a:lnTo>
                  <a:pt x="1090" y="164"/>
                </a:lnTo>
                <a:lnTo>
                  <a:pt x="1087" y="161"/>
                </a:lnTo>
                <a:lnTo>
                  <a:pt x="1081" y="159"/>
                </a:lnTo>
                <a:lnTo>
                  <a:pt x="1078" y="157"/>
                </a:lnTo>
                <a:lnTo>
                  <a:pt x="1085" y="152"/>
                </a:lnTo>
                <a:lnTo>
                  <a:pt x="1092" y="147"/>
                </a:lnTo>
                <a:lnTo>
                  <a:pt x="1097" y="143"/>
                </a:lnTo>
                <a:lnTo>
                  <a:pt x="1104" y="139"/>
                </a:lnTo>
                <a:lnTo>
                  <a:pt x="1110" y="138"/>
                </a:lnTo>
                <a:lnTo>
                  <a:pt x="1113" y="138"/>
                </a:lnTo>
                <a:lnTo>
                  <a:pt x="1115" y="138"/>
                </a:lnTo>
                <a:lnTo>
                  <a:pt x="1117" y="138"/>
                </a:lnTo>
                <a:close/>
                <a:moveTo>
                  <a:pt x="1131" y="102"/>
                </a:moveTo>
                <a:lnTo>
                  <a:pt x="1134" y="102"/>
                </a:lnTo>
                <a:lnTo>
                  <a:pt x="1138" y="104"/>
                </a:lnTo>
                <a:lnTo>
                  <a:pt x="1143" y="106"/>
                </a:lnTo>
                <a:lnTo>
                  <a:pt x="1147" y="108"/>
                </a:lnTo>
                <a:lnTo>
                  <a:pt x="1152" y="108"/>
                </a:lnTo>
                <a:lnTo>
                  <a:pt x="1157" y="109"/>
                </a:lnTo>
                <a:lnTo>
                  <a:pt x="1161" y="111"/>
                </a:lnTo>
                <a:lnTo>
                  <a:pt x="1164" y="111"/>
                </a:lnTo>
                <a:lnTo>
                  <a:pt x="1171" y="108"/>
                </a:lnTo>
                <a:lnTo>
                  <a:pt x="1180" y="106"/>
                </a:lnTo>
                <a:lnTo>
                  <a:pt x="1189" y="104"/>
                </a:lnTo>
                <a:lnTo>
                  <a:pt x="1200" y="101"/>
                </a:lnTo>
                <a:lnTo>
                  <a:pt x="1208" y="99"/>
                </a:lnTo>
                <a:lnTo>
                  <a:pt x="1219" y="95"/>
                </a:lnTo>
                <a:lnTo>
                  <a:pt x="1228" y="90"/>
                </a:lnTo>
                <a:lnTo>
                  <a:pt x="1235" y="85"/>
                </a:lnTo>
                <a:lnTo>
                  <a:pt x="1238" y="85"/>
                </a:lnTo>
                <a:lnTo>
                  <a:pt x="1240" y="86"/>
                </a:lnTo>
                <a:lnTo>
                  <a:pt x="1244" y="86"/>
                </a:lnTo>
                <a:lnTo>
                  <a:pt x="1247" y="88"/>
                </a:lnTo>
                <a:lnTo>
                  <a:pt x="1251" y="90"/>
                </a:lnTo>
                <a:lnTo>
                  <a:pt x="1254" y="92"/>
                </a:lnTo>
                <a:lnTo>
                  <a:pt x="1258" y="93"/>
                </a:lnTo>
                <a:lnTo>
                  <a:pt x="1260" y="93"/>
                </a:lnTo>
                <a:lnTo>
                  <a:pt x="1286" y="65"/>
                </a:lnTo>
                <a:lnTo>
                  <a:pt x="1302" y="65"/>
                </a:lnTo>
                <a:lnTo>
                  <a:pt x="1313" y="62"/>
                </a:lnTo>
                <a:lnTo>
                  <a:pt x="1323" y="58"/>
                </a:lnTo>
                <a:lnTo>
                  <a:pt x="1332" y="53"/>
                </a:lnTo>
                <a:lnTo>
                  <a:pt x="1341" y="46"/>
                </a:lnTo>
                <a:lnTo>
                  <a:pt x="1348" y="37"/>
                </a:lnTo>
                <a:lnTo>
                  <a:pt x="1357" y="28"/>
                </a:lnTo>
                <a:lnTo>
                  <a:pt x="1366" y="17"/>
                </a:lnTo>
                <a:lnTo>
                  <a:pt x="1371" y="21"/>
                </a:lnTo>
                <a:lnTo>
                  <a:pt x="1378" y="21"/>
                </a:lnTo>
                <a:lnTo>
                  <a:pt x="1385" y="19"/>
                </a:lnTo>
                <a:lnTo>
                  <a:pt x="1392" y="16"/>
                </a:lnTo>
                <a:lnTo>
                  <a:pt x="1399" y="14"/>
                </a:lnTo>
                <a:lnTo>
                  <a:pt x="1408" y="10"/>
                </a:lnTo>
                <a:lnTo>
                  <a:pt x="1417" y="9"/>
                </a:lnTo>
                <a:lnTo>
                  <a:pt x="1426" y="7"/>
                </a:lnTo>
                <a:lnTo>
                  <a:pt x="1424" y="7"/>
                </a:lnTo>
                <a:lnTo>
                  <a:pt x="1422" y="5"/>
                </a:lnTo>
                <a:lnTo>
                  <a:pt x="1420" y="3"/>
                </a:lnTo>
                <a:lnTo>
                  <a:pt x="1417" y="3"/>
                </a:lnTo>
                <a:lnTo>
                  <a:pt x="1415" y="2"/>
                </a:lnTo>
                <a:lnTo>
                  <a:pt x="1412" y="0"/>
                </a:lnTo>
                <a:lnTo>
                  <a:pt x="1408" y="0"/>
                </a:lnTo>
                <a:lnTo>
                  <a:pt x="1403" y="3"/>
                </a:lnTo>
                <a:lnTo>
                  <a:pt x="1399" y="5"/>
                </a:lnTo>
                <a:lnTo>
                  <a:pt x="1397" y="5"/>
                </a:lnTo>
                <a:lnTo>
                  <a:pt x="1396" y="5"/>
                </a:lnTo>
                <a:lnTo>
                  <a:pt x="1394" y="5"/>
                </a:lnTo>
                <a:lnTo>
                  <a:pt x="1390" y="5"/>
                </a:lnTo>
                <a:lnTo>
                  <a:pt x="1387" y="7"/>
                </a:lnTo>
                <a:lnTo>
                  <a:pt x="1382" y="10"/>
                </a:lnTo>
                <a:lnTo>
                  <a:pt x="1376" y="7"/>
                </a:lnTo>
                <a:lnTo>
                  <a:pt x="1369" y="5"/>
                </a:lnTo>
                <a:lnTo>
                  <a:pt x="1362" y="3"/>
                </a:lnTo>
                <a:lnTo>
                  <a:pt x="1357" y="3"/>
                </a:lnTo>
                <a:lnTo>
                  <a:pt x="1350" y="3"/>
                </a:lnTo>
                <a:lnTo>
                  <a:pt x="1343" y="5"/>
                </a:lnTo>
                <a:lnTo>
                  <a:pt x="1337" y="7"/>
                </a:lnTo>
                <a:lnTo>
                  <a:pt x="1330" y="10"/>
                </a:lnTo>
                <a:lnTo>
                  <a:pt x="1318" y="7"/>
                </a:lnTo>
                <a:lnTo>
                  <a:pt x="1304" y="7"/>
                </a:lnTo>
                <a:lnTo>
                  <a:pt x="1286" y="9"/>
                </a:lnTo>
                <a:lnTo>
                  <a:pt x="1269" y="10"/>
                </a:lnTo>
                <a:lnTo>
                  <a:pt x="1249" y="14"/>
                </a:lnTo>
                <a:lnTo>
                  <a:pt x="1231" y="16"/>
                </a:lnTo>
                <a:lnTo>
                  <a:pt x="1214" y="19"/>
                </a:lnTo>
                <a:lnTo>
                  <a:pt x="1200" y="19"/>
                </a:lnTo>
                <a:lnTo>
                  <a:pt x="1203" y="23"/>
                </a:lnTo>
                <a:lnTo>
                  <a:pt x="1208" y="28"/>
                </a:lnTo>
                <a:lnTo>
                  <a:pt x="1214" y="33"/>
                </a:lnTo>
                <a:lnTo>
                  <a:pt x="1221" y="37"/>
                </a:lnTo>
                <a:lnTo>
                  <a:pt x="1228" y="42"/>
                </a:lnTo>
                <a:lnTo>
                  <a:pt x="1233" y="48"/>
                </a:lnTo>
                <a:lnTo>
                  <a:pt x="1238" y="53"/>
                </a:lnTo>
                <a:lnTo>
                  <a:pt x="1244" y="56"/>
                </a:lnTo>
                <a:lnTo>
                  <a:pt x="1233" y="62"/>
                </a:lnTo>
                <a:lnTo>
                  <a:pt x="1221" y="67"/>
                </a:lnTo>
                <a:lnTo>
                  <a:pt x="1210" y="76"/>
                </a:lnTo>
                <a:lnTo>
                  <a:pt x="1196" y="83"/>
                </a:lnTo>
                <a:lnTo>
                  <a:pt x="1182" y="90"/>
                </a:lnTo>
                <a:lnTo>
                  <a:pt x="1166" y="97"/>
                </a:lnTo>
                <a:lnTo>
                  <a:pt x="1148" y="101"/>
                </a:lnTo>
                <a:lnTo>
                  <a:pt x="1131" y="102"/>
                </a:lnTo>
                <a:close/>
                <a:moveTo>
                  <a:pt x="947" y="148"/>
                </a:moveTo>
                <a:lnTo>
                  <a:pt x="942" y="148"/>
                </a:lnTo>
                <a:lnTo>
                  <a:pt x="935" y="148"/>
                </a:lnTo>
                <a:lnTo>
                  <a:pt x="928" y="148"/>
                </a:lnTo>
                <a:lnTo>
                  <a:pt x="922" y="148"/>
                </a:lnTo>
                <a:lnTo>
                  <a:pt x="915" y="147"/>
                </a:lnTo>
                <a:lnTo>
                  <a:pt x="908" y="145"/>
                </a:lnTo>
                <a:lnTo>
                  <a:pt x="903" y="143"/>
                </a:lnTo>
                <a:lnTo>
                  <a:pt x="896" y="139"/>
                </a:lnTo>
                <a:lnTo>
                  <a:pt x="892" y="139"/>
                </a:lnTo>
                <a:lnTo>
                  <a:pt x="889" y="141"/>
                </a:lnTo>
                <a:lnTo>
                  <a:pt x="885" y="143"/>
                </a:lnTo>
                <a:lnTo>
                  <a:pt x="883" y="145"/>
                </a:lnTo>
                <a:lnTo>
                  <a:pt x="880" y="147"/>
                </a:lnTo>
                <a:lnTo>
                  <a:pt x="876" y="147"/>
                </a:lnTo>
                <a:lnTo>
                  <a:pt x="873" y="148"/>
                </a:lnTo>
                <a:lnTo>
                  <a:pt x="869" y="148"/>
                </a:lnTo>
                <a:lnTo>
                  <a:pt x="852" y="131"/>
                </a:lnTo>
                <a:lnTo>
                  <a:pt x="848" y="131"/>
                </a:lnTo>
                <a:lnTo>
                  <a:pt x="846" y="132"/>
                </a:lnTo>
                <a:lnTo>
                  <a:pt x="843" y="134"/>
                </a:lnTo>
                <a:lnTo>
                  <a:pt x="839" y="136"/>
                </a:lnTo>
                <a:lnTo>
                  <a:pt x="836" y="136"/>
                </a:lnTo>
                <a:lnTo>
                  <a:pt x="832" y="138"/>
                </a:lnTo>
                <a:lnTo>
                  <a:pt x="829" y="139"/>
                </a:lnTo>
                <a:lnTo>
                  <a:pt x="825" y="139"/>
                </a:lnTo>
                <a:lnTo>
                  <a:pt x="809" y="122"/>
                </a:lnTo>
                <a:lnTo>
                  <a:pt x="792" y="122"/>
                </a:lnTo>
                <a:lnTo>
                  <a:pt x="788" y="124"/>
                </a:lnTo>
                <a:lnTo>
                  <a:pt x="783" y="127"/>
                </a:lnTo>
                <a:lnTo>
                  <a:pt x="779" y="134"/>
                </a:lnTo>
                <a:lnTo>
                  <a:pt x="776" y="141"/>
                </a:lnTo>
                <a:lnTo>
                  <a:pt x="770" y="148"/>
                </a:lnTo>
                <a:lnTo>
                  <a:pt x="769" y="155"/>
                </a:lnTo>
                <a:lnTo>
                  <a:pt x="767" y="162"/>
                </a:lnTo>
                <a:lnTo>
                  <a:pt x="765" y="168"/>
                </a:lnTo>
                <a:lnTo>
                  <a:pt x="772" y="166"/>
                </a:lnTo>
                <a:lnTo>
                  <a:pt x="778" y="166"/>
                </a:lnTo>
                <a:lnTo>
                  <a:pt x="781" y="164"/>
                </a:lnTo>
                <a:lnTo>
                  <a:pt x="786" y="161"/>
                </a:lnTo>
                <a:lnTo>
                  <a:pt x="790" y="159"/>
                </a:lnTo>
                <a:lnTo>
                  <a:pt x="793" y="155"/>
                </a:lnTo>
                <a:lnTo>
                  <a:pt x="797" y="152"/>
                </a:lnTo>
                <a:lnTo>
                  <a:pt x="800" y="148"/>
                </a:lnTo>
                <a:lnTo>
                  <a:pt x="852" y="148"/>
                </a:lnTo>
                <a:lnTo>
                  <a:pt x="846" y="150"/>
                </a:lnTo>
                <a:lnTo>
                  <a:pt x="841" y="150"/>
                </a:lnTo>
                <a:lnTo>
                  <a:pt x="836" y="152"/>
                </a:lnTo>
                <a:lnTo>
                  <a:pt x="834" y="155"/>
                </a:lnTo>
                <a:lnTo>
                  <a:pt x="832" y="159"/>
                </a:lnTo>
                <a:lnTo>
                  <a:pt x="831" y="164"/>
                </a:lnTo>
                <a:lnTo>
                  <a:pt x="832" y="169"/>
                </a:lnTo>
                <a:lnTo>
                  <a:pt x="834" y="177"/>
                </a:lnTo>
                <a:lnTo>
                  <a:pt x="831" y="177"/>
                </a:lnTo>
                <a:lnTo>
                  <a:pt x="829" y="178"/>
                </a:lnTo>
                <a:lnTo>
                  <a:pt x="825" y="178"/>
                </a:lnTo>
                <a:lnTo>
                  <a:pt x="822" y="180"/>
                </a:lnTo>
                <a:lnTo>
                  <a:pt x="818" y="182"/>
                </a:lnTo>
                <a:lnTo>
                  <a:pt x="815" y="184"/>
                </a:lnTo>
                <a:lnTo>
                  <a:pt x="813" y="185"/>
                </a:lnTo>
                <a:lnTo>
                  <a:pt x="809" y="185"/>
                </a:lnTo>
                <a:lnTo>
                  <a:pt x="825" y="191"/>
                </a:lnTo>
                <a:lnTo>
                  <a:pt x="845" y="194"/>
                </a:lnTo>
                <a:lnTo>
                  <a:pt x="862" y="196"/>
                </a:lnTo>
                <a:lnTo>
                  <a:pt x="882" y="194"/>
                </a:lnTo>
                <a:lnTo>
                  <a:pt x="891" y="192"/>
                </a:lnTo>
                <a:lnTo>
                  <a:pt x="899" y="189"/>
                </a:lnTo>
                <a:lnTo>
                  <a:pt x="908" y="185"/>
                </a:lnTo>
                <a:lnTo>
                  <a:pt x="917" y="180"/>
                </a:lnTo>
                <a:lnTo>
                  <a:pt x="926" y="175"/>
                </a:lnTo>
                <a:lnTo>
                  <a:pt x="933" y="168"/>
                </a:lnTo>
                <a:lnTo>
                  <a:pt x="942" y="159"/>
                </a:lnTo>
                <a:lnTo>
                  <a:pt x="947" y="148"/>
                </a:lnTo>
                <a:close/>
                <a:moveTo>
                  <a:pt x="1161" y="71"/>
                </a:moveTo>
                <a:lnTo>
                  <a:pt x="1150" y="71"/>
                </a:lnTo>
                <a:lnTo>
                  <a:pt x="1141" y="71"/>
                </a:lnTo>
                <a:lnTo>
                  <a:pt x="1133" y="71"/>
                </a:lnTo>
                <a:lnTo>
                  <a:pt x="1122" y="71"/>
                </a:lnTo>
                <a:lnTo>
                  <a:pt x="1113" y="72"/>
                </a:lnTo>
                <a:lnTo>
                  <a:pt x="1106" y="74"/>
                </a:lnTo>
                <a:lnTo>
                  <a:pt x="1099" y="76"/>
                </a:lnTo>
                <a:lnTo>
                  <a:pt x="1092" y="79"/>
                </a:lnTo>
                <a:lnTo>
                  <a:pt x="1088" y="76"/>
                </a:lnTo>
                <a:lnTo>
                  <a:pt x="1085" y="72"/>
                </a:lnTo>
                <a:lnTo>
                  <a:pt x="1081" y="69"/>
                </a:lnTo>
                <a:lnTo>
                  <a:pt x="1078" y="67"/>
                </a:lnTo>
                <a:lnTo>
                  <a:pt x="1072" y="65"/>
                </a:lnTo>
                <a:lnTo>
                  <a:pt x="1069" y="63"/>
                </a:lnTo>
                <a:lnTo>
                  <a:pt x="1064" y="62"/>
                </a:lnTo>
                <a:lnTo>
                  <a:pt x="1057" y="62"/>
                </a:lnTo>
                <a:lnTo>
                  <a:pt x="1057" y="58"/>
                </a:lnTo>
                <a:lnTo>
                  <a:pt x="1057" y="55"/>
                </a:lnTo>
                <a:lnTo>
                  <a:pt x="1058" y="51"/>
                </a:lnTo>
                <a:lnTo>
                  <a:pt x="1058" y="48"/>
                </a:lnTo>
                <a:lnTo>
                  <a:pt x="1058" y="46"/>
                </a:lnTo>
                <a:lnTo>
                  <a:pt x="1058" y="42"/>
                </a:lnTo>
                <a:lnTo>
                  <a:pt x="1058" y="39"/>
                </a:lnTo>
                <a:lnTo>
                  <a:pt x="1058" y="35"/>
                </a:lnTo>
                <a:lnTo>
                  <a:pt x="1048" y="16"/>
                </a:lnTo>
                <a:lnTo>
                  <a:pt x="1051" y="17"/>
                </a:lnTo>
                <a:lnTo>
                  <a:pt x="1058" y="23"/>
                </a:lnTo>
                <a:lnTo>
                  <a:pt x="1065" y="32"/>
                </a:lnTo>
                <a:lnTo>
                  <a:pt x="1072" y="42"/>
                </a:lnTo>
                <a:lnTo>
                  <a:pt x="1080" y="53"/>
                </a:lnTo>
                <a:lnTo>
                  <a:pt x="1087" y="62"/>
                </a:lnTo>
                <a:lnTo>
                  <a:pt x="1090" y="67"/>
                </a:lnTo>
                <a:lnTo>
                  <a:pt x="1092" y="71"/>
                </a:lnTo>
                <a:lnTo>
                  <a:pt x="1101" y="69"/>
                </a:lnTo>
                <a:lnTo>
                  <a:pt x="1110" y="69"/>
                </a:lnTo>
                <a:lnTo>
                  <a:pt x="1118" y="67"/>
                </a:lnTo>
                <a:lnTo>
                  <a:pt x="1125" y="67"/>
                </a:lnTo>
                <a:lnTo>
                  <a:pt x="1134" y="65"/>
                </a:lnTo>
                <a:lnTo>
                  <a:pt x="1143" y="67"/>
                </a:lnTo>
                <a:lnTo>
                  <a:pt x="1152" y="67"/>
                </a:lnTo>
                <a:lnTo>
                  <a:pt x="1161" y="71"/>
                </a:lnTo>
                <a:close/>
                <a:moveTo>
                  <a:pt x="956" y="131"/>
                </a:moveTo>
                <a:lnTo>
                  <a:pt x="959" y="118"/>
                </a:lnTo>
                <a:lnTo>
                  <a:pt x="961" y="111"/>
                </a:lnTo>
                <a:lnTo>
                  <a:pt x="961" y="106"/>
                </a:lnTo>
                <a:lnTo>
                  <a:pt x="959" y="104"/>
                </a:lnTo>
                <a:lnTo>
                  <a:pt x="958" y="106"/>
                </a:lnTo>
                <a:lnTo>
                  <a:pt x="954" y="109"/>
                </a:lnTo>
                <a:lnTo>
                  <a:pt x="947" y="115"/>
                </a:lnTo>
                <a:lnTo>
                  <a:pt x="938" y="120"/>
                </a:lnTo>
                <a:lnTo>
                  <a:pt x="933" y="115"/>
                </a:lnTo>
                <a:lnTo>
                  <a:pt x="926" y="109"/>
                </a:lnTo>
                <a:lnTo>
                  <a:pt x="921" y="106"/>
                </a:lnTo>
                <a:lnTo>
                  <a:pt x="915" y="102"/>
                </a:lnTo>
                <a:lnTo>
                  <a:pt x="910" y="99"/>
                </a:lnTo>
                <a:lnTo>
                  <a:pt x="906" y="95"/>
                </a:lnTo>
                <a:lnTo>
                  <a:pt x="905" y="90"/>
                </a:lnTo>
                <a:lnTo>
                  <a:pt x="903" y="83"/>
                </a:lnTo>
                <a:lnTo>
                  <a:pt x="894" y="85"/>
                </a:lnTo>
                <a:lnTo>
                  <a:pt x="887" y="85"/>
                </a:lnTo>
                <a:lnTo>
                  <a:pt x="880" y="86"/>
                </a:lnTo>
                <a:lnTo>
                  <a:pt x="875" y="86"/>
                </a:lnTo>
                <a:lnTo>
                  <a:pt x="869" y="88"/>
                </a:lnTo>
                <a:lnTo>
                  <a:pt x="864" y="88"/>
                </a:lnTo>
                <a:lnTo>
                  <a:pt x="859" y="86"/>
                </a:lnTo>
                <a:lnTo>
                  <a:pt x="852" y="83"/>
                </a:lnTo>
                <a:lnTo>
                  <a:pt x="846" y="86"/>
                </a:lnTo>
                <a:lnTo>
                  <a:pt x="839" y="90"/>
                </a:lnTo>
                <a:lnTo>
                  <a:pt x="834" y="92"/>
                </a:lnTo>
                <a:lnTo>
                  <a:pt x="829" y="95"/>
                </a:lnTo>
                <a:lnTo>
                  <a:pt x="823" y="99"/>
                </a:lnTo>
                <a:lnTo>
                  <a:pt x="820" y="104"/>
                </a:lnTo>
                <a:lnTo>
                  <a:pt x="818" y="111"/>
                </a:lnTo>
                <a:lnTo>
                  <a:pt x="816" y="120"/>
                </a:lnTo>
                <a:lnTo>
                  <a:pt x="823" y="116"/>
                </a:lnTo>
                <a:lnTo>
                  <a:pt x="832" y="115"/>
                </a:lnTo>
                <a:lnTo>
                  <a:pt x="843" y="111"/>
                </a:lnTo>
                <a:lnTo>
                  <a:pt x="852" y="108"/>
                </a:lnTo>
                <a:lnTo>
                  <a:pt x="862" y="106"/>
                </a:lnTo>
                <a:lnTo>
                  <a:pt x="871" y="104"/>
                </a:lnTo>
                <a:lnTo>
                  <a:pt x="880" y="102"/>
                </a:lnTo>
                <a:lnTo>
                  <a:pt x="887" y="102"/>
                </a:lnTo>
                <a:lnTo>
                  <a:pt x="869" y="120"/>
                </a:lnTo>
                <a:lnTo>
                  <a:pt x="876" y="122"/>
                </a:lnTo>
                <a:lnTo>
                  <a:pt x="883" y="122"/>
                </a:lnTo>
                <a:lnTo>
                  <a:pt x="892" y="124"/>
                </a:lnTo>
                <a:lnTo>
                  <a:pt x="899" y="125"/>
                </a:lnTo>
                <a:lnTo>
                  <a:pt x="908" y="127"/>
                </a:lnTo>
                <a:lnTo>
                  <a:pt x="915" y="129"/>
                </a:lnTo>
                <a:lnTo>
                  <a:pt x="922" y="129"/>
                </a:lnTo>
                <a:lnTo>
                  <a:pt x="929" y="131"/>
                </a:lnTo>
                <a:lnTo>
                  <a:pt x="956" y="131"/>
                </a:lnTo>
                <a:close/>
                <a:moveTo>
                  <a:pt x="1042" y="14"/>
                </a:moveTo>
                <a:lnTo>
                  <a:pt x="1034" y="17"/>
                </a:lnTo>
                <a:lnTo>
                  <a:pt x="1028" y="21"/>
                </a:lnTo>
                <a:lnTo>
                  <a:pt x="1023" y="23"/>
                </a:lnTo>
                <a:lnTo>
                  <a:pt x="1019" y="25"/>
                </a:lnTo>
                <a:lnTo>
                  <a:pt x="1016" y="26"/>
                </a:lnTo>
                <a:lnTo>
                  <a:pt x="1014" y="30"/>
                </a:lnTo>
                <a:lnTo>
                  <a:pt x="1011" y="35"/>
                </a:lnTo>
                <a:lnTo>
                  <a:pt x="1009" y="44"/>
                </a:lnTo>
                <a:lnTo>
                  <a:pt x="1000" y="44"/>
                </a:lnTo>
                <a:lnTo>
                  <a:pt x="993" y="46"/>
                </a:lnTo>
                <a:lnTo>
                  <a:pt x="984" y="48"/>
                </a:lnTo>
                <a:lnTo>
                  <a:pt x="975" y="51"/>
                </a:lnTo>
                <a:lnTo>
                  <a:pt x="968" y="51"/>
                </a:lnTo>
                <a:lnTo>
                  <a:pt x="963" y="51"/>
                </a:lnTo>
                <a:lnTo>
                  <a:pt x="961" y="49"/>
                </a:lnTo>
                <a:lnTo>
                  <a:pt x="959" y="48"/>
                </a:lnTo>
                <a:lnTo>
                  <a:pt x="958" y="46"/>
                </a:lnTo>
                <a:lnTo>
                  <a:pt x="958" y="42"/>
                </a:lnTo>
                <a:lnTo>
                  <a:pt x="949" y="48"/>
                </a:lnTo>
                <a:lnTo>
                  <a:pt x="942" y="53"/>
                </a:lnTo>
                <a:lnTo>
                  <a:pt x="935" y="58"/>
                </a:lnTo>
                <a:lnTo>
                  <a:pt x="929" y="63"/>
                </a:lnTo>
                <a:lnTo>
                  <a:pt x="924" y="67"/>
                </a:lnTo>
                <a:lnTo>
                  <a:pt x="919" y="72"/>
                </a:lnTo>
                <a:lnTo>
                  <a:pt x="914" y="76"/>
                </a:lnTo>
                <a:lnTo>
                  <a:pt x="908" y="79"/>
                </a:lnTo>
                <a:lnTo>
                  <a:pt x="914" y="55"/>
                </a:lnTo>
                <a:lnTo>
                  <a:pt x="921" y="51"/>
                </a:lnTo>
                <a:lnTo>
                  <a:pt x="926" y="48"/>
                </a:lnTo>
                <a:lnTo>
                  <a:pt x="933" y="42"/>
                </a:lnTo>
                <a:lnTo>
                  <a:pt x="938" y="37"/>
                </a:lnTo>
                <a:lnTo>
                  <a:pt x="945" y="30"/>
                </a:lnTo>
                <a:lnTo>
                  <a:pt x="952" y="25"/>
                </a:lnTo>
                <a:lnTo>
                  <a:pt x="958" y="21"/>
                </a:lnTo>
                <a:lnTo>
                  <a:pt x="963" y="17"/>
                </a:lnTo>
                <a:lnTo>
                  <a:pt x="967" y="19"/>
                </a:lnTo>
                <a:lnTo>
                  <a:pt x="968" y="21"/>
                </a:lnTo>
                <a:lnTo>
                  <a:pt x="972" y="25"/>
                </a:lnTo>
                <a:lnTo>
                  <a:pt x="974" y="26"/>
                </a:lnTo>
                <a:lnTo>
                  <a:pt x="977" y="28"/>
                </a:lnTo>
                <a:lnTo>
                  <a:pt x="981" y="32"/>
                </a:lnTo>
                <a:lnTo>
                  <a:pt x="982" y="33"/>
                </a:lnTo>
                <a:lnTo>
                  <a:pt x="984" y="37"/>
                </a:lnTo>
                <a:lnTo>
                  <a:pt x="989" y="33"/>
                </a:lnTo>
                <a:lnTo>
                  <a:pt x="995" y="30"/>
                </a:lnTo>
                <a:lnTo>
                  <a:pt x="998" y="26"/>
                </a:lnTo>
                <a:lnTo>
                  <a:pt x="1002" y="21"/>
                </a:lnTo>
                <a:lnTo>
                  <a:pt x="1005" y="17"/>
                </a:lnTo>
                <a:lnTo>
                  <a:pt x="1009" y="14"/>
                </a:lnTo>
                <a:lnTo>
                  <a:pt x="1012" y="10"/>
                </a:lnTo>
                <a:lnTo>
                  <a:pt x="1018" y="7"/>
                </a:lnTo>
                <a:lnTo>
                  <a:pt x="1019" y="10"/>
                </a:lnTo>
                <a:lnTo>
                  <a:pt x="1023" y="12"/>
                </a:lnTo>
                <a:lnTo>
                  <a:pt x="1025" y="14"/>
                </a:lnTo>
                <a:lnTo>
                  <a:pt x="1028" y="14"/>
                </a:lnTo>
                <a:lnTo>
                  <a:pt x="1032" y="16"/>
                </a:lnTo>
                <a:lnTo>
                  <a:pt x="1035" y="16"/>
                </a:lnTo>
                <a:lnTo>
                  <a:pt x="1039" y="16"/>
                </a:lnTo>
                <a:lnTo>
                  <a:pt x="1042" y="14"/>
                </a:lnTo>
                <a:close/>
                <a:moveTo>
                  <a:pt x="1042" y="122"/>
                </a:moveTo>
                <a:lnTo>
                  <a:pt x="1042" y="131"/>
                </a:lnTo>
                <a:lnTo>
                  <a:pt x="1042" y="139"/>
                </a:lnTo>
                <a:lnTo>
                  <a:pt x="1042" y="148"/>
                </a:lnTo>
                <a:lnTo>
                  <a:pt x="1042" y="155"/>
                </a:lnTo>
                <a:lnTo>
                  <a:pt x="1046" y="161"/>
                </a:lnTo>
                <a:lnTo>
                  <a:pt x="1051" y="164"/>
                </a:lnTo>
                <a:lnTo>
                  <a:pt x="1058" y="168"/>
                </a:lnTo>
                <a:lnTo>
                  <a:pt x="1069" y="168"/>
                </a:lnTo>
                <a:lnTo>
                  <a:pt x="1069" y="161"/>
                </a:lnTo>
                <a:lnTo>
                  <a:pt x="1067" y="155"/>
                </a:lnTo>
                <a:lnTo>
                  <a:pt x="1065" y="150"/>
                </a:lnTo>
                <a:lnTo>
                  <a:pt x="1062" y="145"/>
                </a:lnTo>
                <a:lnTo>
                  <a:pt x="1058" y="139"/>
                </a:lnTo>
                <a:lnTo>
                  <a:pt x="1055" y="134"/>
                </a:lnTo>
                <a:lnTo>
                  <a:pt x="1050" y="127"/>
                </a:lnTo>
                <a:lnTo>
                  <a:pt x="1042" y="122"/>
                </a:lnTo>
                <a:close/>
                <a:moveTo>
                  <a:pt x="1012" y="78"/>
                </a:moveTo>
                <a:lnTo>
                  <a:pt x="1002" y="81"/>
                </a:lnTo>
                <a:lnTo>
                  <a:pt x="995" y="85"/>
                </a:lnTo>
                <a:lnTo>
                  <a:pt x="991" y="86"/>
                </a:lnTo>
                <a:lnTo>
                  <a:pt x="991" y="88"/>
                </a:lnTo>
                <a:lnTo>
                  <a:pt x="991" y="90"/>
                </a:lnTo>
                <a:lnTo>
                  <a:pt x="993" y="95"/>
                </a:lnTo>
                <a:lnTo>
                  <a:pt x="995" y="102"/>
                </a:lnTo>
                <a:lnTo>
                  <a:pt x="995" y="113"/>
                </a:lnTo>
                <a:lnTo>
                  <a:pt x="1002" y="113"/>
                </a:lnTo>
                <a:lnTo>
                  <a:pt x="1007" y="111"/>
                </a:lnTo>
                <a:lnTo>
                  <a:pt x="1011" y="109"/>
                </a:lnTo>
                <a:lnTo>
                  <a:pt x="1014" y="108"/>
                </a:lnTo>
                <a:lnTo>
                  <a:pt x="1019" y="104"/>
                </a:lnTo>
                <a:lnTo>
                  <a:pt x="1023" y="102"/>
                </a:lnTo>
                <a:lnTo>
                  <a:pt x="1025" y="99"/>
                </a:lnTo>
                <a:lnTo>
                  <a:pt x="1028" y="95"/>
                </a:lnTo>
                <a:lnTo>
                  <a:pt x="1025" y="92"/>
                </a:lnTo>
                <a:lnTo>
                  <a:pt x="1023" y="88"/>
                </a:lnTo>
                <a:lnTo>
                  <a:pt x="1019" y="85"/>
                </a:lnTo>
                <a:lnTo>
                  <a:pt x="1018" y="83"/>
                </a:lnTo>
                <a:lnTo>
                  <a:pt x="1014" y="79"/>
                </a:lnTo>
                <a:lnTo>
                  <a:pt x="1014" y="78"/>
                </a:lnTo>
                <a:lnTo>
                  <a:pt x="1012" y="78"/>
                </a:lnTo>
                <a:close/>
                <a:moveTo>
                  <a:pt x="894" y="800"/>
                </a:moveTo>
                <a:lnTo>
                  <a:pt x="887" y="802"/>
                </a:lnTo>
                <a:lnTo>
                  <a:pt x="880" y="806"/>
                </a:lnTo>
                <a:lnTo>
                  <a:pt x="875" y="807"/>
                </a:lnTo>
                <a:lnTo>
                  <a:pt x="873" y="811"/>
                </a:lnTo>
                <a:lnTo>
                  <a:pt x="871" y="816"/>
                </a:lnTo>
                <a:lnTo>
                  <a:pt x="869" y="823"/>
                </a:lnTo>
                <a:lnTo>
                  <a:pt x="869" y="834"/>
                </a:lnTo>
                <a:lnTo>
                  <a:pt x="869" y="846"/>
                </a:lnTo>
                <a:lnTo>
                  <a:pt x="878" y="846"/>
                </a:lnTo>
                <a:lnTo>
                  <a:pt x="885" y="845"/>
                </a:lnTo>
                <a:lnTo>
                  <a:pt x="892" y="843"/>
                </a:lnTo>
                <a:lnTo>
                  <a:pt x="898" y="843"/>
                </a:lnTo>
                <a:lnTo>
                  <a:pt x="903" y="841"/>
                </a:lnTo>
                <a:lnTo>
                  <a:pt x="908" y="843"/>
                </a:lnTo>
                <a:lnTo>
                  <a:pt x="914" y="843"/>
                </a:lnTo>
                <a:lnTo>
                  <a:pt x="921" y="846"/>
                </a:lnTo>
                <a:lnTo>
                  <a:pt x="938" y="827"/>
                </a:lnTo>
                <a:lnTo>
                  <a:pt x="921" y="807"/>
                </a:lnTo>
                <a:lnTo>
                  <a:pt x="894" y="800"/>
                </a:lnTo>
                <a:close/>
                <a:moveTo>
                  <a:pt x="843" y="809"/>
                </a:moveTo>
                <a:lnTo>
                  <a:pt x="831" y="809"/>
                </a:lnTo>
                <a:lnTo>
                  <a:pt x="822" y="809"/>
                </a:lnTo>
                <a:lnTo>
                  <a:pt x="816" y="807"/>
                </a:lnTo>
                <a:lnTo>
                  <a:pt x="809" y="807"/>
                </a:lnTo>
                <a:lnTo>
                  <a:pt x="806" y="804"/>
                </a:lnTo>
                <a:lnTo>
                  <a:pt x="800" y="802"/>
                </a:lnTo>
                <a:lnTo>
                  <a:pt x="797" y="797"/>
                </a:lnTo>
                <a:lnTo>
                  <a:pt x="790" y="792"/>
                </a:lnTo>
                <a:lnTo>
                  <a:pt x="783" y="792"/>
                </a:lnTo>
                <a:lnTo>
                  <a:pt x="776" y="792"/>
                </a:lnTo>
                <a:lnTo>
                  <a:pt x="769" y="790"/>
                </a:lnTo>
                <a:lnTo>
                  <a:pt x="760" y="790"/>
                </a:lnTo>
                <a:lnTo>
                  <a:pt x="753" y="788"/>
                </a:lnTo>
                <a:lnTo>
                  <a:pt x="744" y="786"/>
                </a:lnTo>
                <a:lnTo>
                  <a:pt x="737" y="784"/>
                </a:lnTo>
                <a:lnTo>
                  <a:pt x="730" y="781"/>
                </a:lnTo>
                <a:lnTo>
                  <a:pt x="739" y="779"/>
                </a:lnTo>
                <a:lnTo>
                  <a:pt x="749" y="776"/>
                </a:lnTo>
                <a:lnTo>
                  <a:pt x="758" y="774"/>
                </a:lnTo>
                <a:lnTo>
                  <a:pt x="767" y="772"/>
                </a:lnTo>
                <a:lnTo>
                  <a:pt x="774" y="774"/>
                </a:lnTo>
                <a:lnTo>
                  <a:pt x="781" y="776"/>
                </a:lnTo>
                <a:lnTo>
                  <a:pt x="786" y="783"/>
                </a:lnTo>
                <a:lnTo>
                  <a:pt x="790" y="792"/>
                </a:lnTo>
                <a:lnTo>
                  <a:pt x="793" y="790"/>
                </a:lnTo>
                <a:lnTo>
                  <a:pt x="797" y="790"/>
                </a:lnTo>
                <a:lnTo>
                  <a:pt x="800" y="788"/>
                </a:lnTo>
                <a:lnTo>
                  <a:pt x="804" y="786"/>
                </a:lnTo>
                <a:lnTo>
                  <a:pt x="808" y="784"/>
                </a:lnTo>
                <a:lnTo>
                  <a:pt x="811" y="783"/>
                </a:lnTo>
                <a:lnTo>
                  <a:pt x="813" y="783"/>
                </a:lnTo>
                <a:lnTo>
                  <a:pt x="816" y="781"/>
                </a:lnTo>
                <a:lnTo>
                  <a:pt x="820" y="783"/>
                </a:lnTo>
                <a:lnTo>
                  <a:pt x="825" y="784"/>
                </a:lnTo>
                <a:lnTo>
                  <a:pt x="829" y="788"/>
                </a:lnTo>
                <a:lnTo>
                  <a:pt x="834" y="792"/>
                </a:lnTo>
                <a:lnTo>
                  <a:pt x="839" y="795"/>
                </a:lnTo>
                <a:lnTo>
                  <a:pt x="843" y="797"/>
                </a:lnTo>
                <a:lnTo>
                  <a:pt x="848" y="800"/>
                </a:lnTo>
                <a:lnTo>
                  <a:pt x="852" y="800"/>
                </a:lnTo>
                <a:lnTo>
                  <a:pt x="843" y="809"/>
                </a:lnTo>
                <a:close/>
                <a:moveTo>
                  <a:pt x="98" y="380"/>
                </a:moveTo>
                <a:lnTo>
                  <a:pt x="89" y="380"/>
                </a:lnTo>
                <a:lnTo>
                  <a:pt x="80" y="383"/>
                </a:lnTo>
                <a:lnTo>
                  <a:pt x="69" y="383"/>
                </a:lnTo>
                <a:lnTo>
                  <a:pt x="69" y="382"/>
                </a:lnTo>
                <a:lnTo>
                  <a:pt x="69" y="380"/>
                </a:lnTo>
                <a:lnTo>
                  <a:pt x="71" y="380"/>
                </a:lnTo>
                <a:lnTo>
                  <a:pt x="73" y="380"/>
                </a:lnTo>
                <a:lnTo>
                  <a:pt x="75" y="380"/>
                </a:lnTo>
                <a:lnTo>
                  <a:pt x="75" y="378"/>
                </a:lnTo>
                <a:lnTo>
                  <a:pt x="75" y="376"/>
                </a:lnTo>
                <a:lnTo>
                  <a:pt x="76" y="376"/>
                </a:lnTo>
                <a:lnTo>
                  <a:pt x="80" y="376"/>
                </a:lnTo>
                <a:lnTo>
                  <a:pt x="80" y="378"/>
                </a:lnTo>
                <a:lnTo>
                  <a:pt x="82" y="378"/>
                </a:lnTo>
                <a:lnTo>
                  <a:pt x="83" y="378"/>
                </a:lnTo>
                <a:lnTo>
                  <a:pt x="85" y="378"/>
                </a:lnTo>
                <a:lnTo>
                  <a:pt x="87" y="378"/>
                </a:lnTo>
                <a:lnTo>
                  <a:pt x="87" y="376"/>
                </a:lnTo>
                <a:lnTo>
                  <a:pt x="85" y="376"/>
                </a:lnTo>
                <a:lnTo>
                  <a:pt x="85" y="374"/>
                </a:lnTo>
                <a:lnTo>
                  <a:pt x="83" y="374"/>
                </a:lnTo>
                <a:lnTo>
                  <a:pt x="85" y="374"/>
                </a:lnTo>
                <a:lnTo>
                  <a:pt x="87" y="374"/>
                </a:lnTo>
                <a:lnTo>
                  <a:pt x="89" y="374"/>
                </a:lnTo>
                <a:lnTo>
                  <a:pt x="91" y="374"/>
                </a:lnTo>
                <a:lnTo>
                  <a:pt x="91" y="376"/>
                </a:lnTo>
                <a:lnTo>
                  <a:pt x="92" y="376"/>
                </a:lnTo>
                <a:lnTo>
                  <a:pt x="94" y="376"/>
                </a:lnTo>
                <a:lnTo>
                  <a:pt x="96" y="378"/>
                </a:lnTo>
                <a:lnTo>
                  <a:pt x="98" y="380"/>
                </a:lnTo>
                <a:close/>
                <a:moveTo>
                  <a:pt x="145" y="367"/>
                </a:moveTo>
                <a:lnTo>
                  <a:pt x="136" y="371"/>
                </a:lnTo>
                <a:lnTo>
                  <a:pt x="122" y="376"/>
                </a:lnTo>
                <a:lnTo>
                  <a:pt x="110" y="374"/>
                </a:lnTo>
                <a:lnTo>
                  <a:pt x="110" y="373"/>
                </a:lnTo>
                <a:lnTo>
                  <a:pt x="110" y="371"/>
                </a:lnTo>
                <a:lnTo>
                  <a:pt x="112" y="371"/>
                </a:lnTo>
                <a:lnTo>
                  <a:pt x="113" y="371"/>
                </a:lnTo>
                <a:lnTo>
                  <a:pt x="115" y="371"/>
                </a:lnTo>
                <a:lnTo>
                  <a:pt x="117" y="371"/>
                </a:lnTo>
                <a:lnTo>
                  <a:pt x="117" y="369"/>
                </a:lnTo>
                <a:lnTo>
                  <a:pt x="117" y="367"/>
                </a:lnTo>
                <a:lnTo>
                  <a:pt x="117" y="366"/>
                </a:lnTo>
                <a:lnTo>
                  <a:pt x="119" y="366"/>
                </a:lnTo>
                <a:lnTo>
                  <a:pt x="122" y="366"/>
                </a:lnTo>
                <a:lnTo>
                  <a:pt x="124" y="366"/>
                </a:lnTo>
                <a:lnTo>
                  <a:pt x="124" y="367"/>
                </a:lnTo>
                <a:lnTo>
                  <a:pt x="126" y="367"/>
                </a:lnTo>
                <a:lnTo>
                  <a:pt x="128" y="367"/>
                </a:lnTo>
                <a:lnTo>
                  <a:pt x="129" y="366"/>
                </a:lnTo>
                <a:lnTo>
                  <a:pt x="131" y="367"/>
                </a:lnTo>
                <a:lnTo>
                  <a:pt x="133" y="366"/>
                </a:lnTo>
                <a:lnTo>
                  <a:pt x="133" y="364"/>
                </a:lnTo>
                <a:lnTo>
                  <a:pt x="131" y="364"/>
                </a:lnTo>
                <a:lnTo>
                  <a:pt x="129" y="362"/>
                </a:lnTo>
                <a:lnTo>
                  <a:pt x="131" y="362"/>
                </a:lnTo>
                <a:lnTo>
                  <a:pt x="133" y="362"/>
                </a:lnTo>
                <a:lnTo>
                  <a:pt x="135" y="360"/>
                </a:lnTo>
                <a:lnTo>
                  <a:pt x="135" y="362"/>
                </a:lnTo>
                <a:lnTo>
                  <a:pt x="136" y="362"/>
                </a:lnTo>
                <a:lnTo>
                  <a:pt x="138" y="364"/>
                </a:lnTo>
                <a:lnTo>
                  <a:pt x="136" y="364"/>
                </a:lnTo>
                <a:lnTo>
                  <a:pt x="138" y="364"/>
                </a:lnTo>
                <a:lnTo>
                  <a:pt x="140" y="364"/>
                </a:lnTo>
                <a:lnTo>
                  <a:pt x="142" y="364"/>
                </a:lnTo>
                <a:lnTo>
                  <a:pt x="144" y="364"/>
                </a:lnTo>
                <a:lnTo>
                  <a:pt x="144" y="366"/>
                </a:lnTo>
                <a:lnTo>
                  <a:pt x="145" y="367"/>
                </a:lnTo>
                <a:close/>
                <a:moveTo>
                  <a:pt x="32" y="387"/>
                </a:moveTo>
                <a:lnTo>
                  <a:pt x="59" y="387"/>
                </a:lnTo>
                <a:lnTo>
                  <a:pt x="57" y="385"/>
                </a:lnTo>
                <a:lnTo>
                  <a:pt x="55" y="385"/>
                </a:lnTo>
                <a:lnTo>
                  <a:pt x="53" y="385"/>
                </a:lnTo>
                <a:lnTo>
                  <a:pt x="52" y="385"/>
                </a:lnTo>
                <a:lnTo>
                  <a:pt x="50" y="383"/>
                </a:lnTo>
                <a:lnTo>
                  <a:pt x="48" y="383"/>
                </a:lnTo>
                <a:lnTo>
                  <a:pt x="46" y="383"/>
                </a:lnTo>
                <a:lnTo>
                  <a:pt x="45" y="385"/>
                </a:lnTo>
                <a:lnTo>
                  <a:pt x="43" y="385"/>
                </a:lnTo>
                <a:lnTo>
                  <a:pt x="41" y="385"/>
                </a:lnTo>
                <a:lnTo>
                  <a:pt x="39" y="385"/>
                </a:lnTo>
                <a:lnTo>
                  <a:pt x="39" y="383"/>
                </a:lnTo>
                <a:lnTo>
                  <a:pt x="38" y="383"/>
                </a:lnTo>
                <a:lnTo>
                  <a:pt x="38" y="382"/>
                </a:lnTo>
                <a:lnTo>
                  <a:pt x="36" y="382"/>
                </a:lnTo>
                <a:lnTo>
                  <a:pt x="32" y="385"/>
                </a:lnTo>
                <a:lnTo>
                  <a:pt x="32" y="387"/>
                </a:lnTo>
                <a:close/>
                <a:moveTo>
                  <a:pt x="0" y="387"/>
                </a:moveTo>
                <a:lnTo>
                  <a:pt x="18" y="387"/>
                </a:lnTo>
                <a:lnTo>
                  <a:pt x="16" y="385"/>
                </a:lnTo>
                <a:lnTo>
                  <a:pt x="15" y="385"/>
                </a:lnTo>
                <a:lnTo>
                  <a:pt x="13" y="385"/>
                </a:lnTo>
                <a:lnTo>
                  <a:pt x="11" y="385"/>
                </a:lnTo>
                <a:lnTo>
                  <a:pt x="9" y="385"/>
                </a:lnTo>
                <a:lnTo>
                  <a:pt x="8" y="385"/>
                </a:lnTo>
                <a:lnTo>
                  <a:pt x="6" y="385"/>
                </a:lnTo>
                <a:lnTo>
                  <a:pt x="6" y="383"/>
                </a:lnTo>
                <a:lnTo>
                  <a:pt x="2" y="383"/>
                </a:lnTo>
                <a:lnTo>
                  <a:pt x="0" y="387"/>
                </a:lnTo>
                <a:close/>
              </a:path>
            </a:pathLst>
          </a:custGeom>
          <a:solidFill>
            <a:srgbClr val="DAC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6" name="Freeform 9"/>
          <p:cNvSpPr>
            <a:spLocks/>
          </p:cNvSpPr>
          <p:nvPr/>
        </p:nvSpPr>
        <p:spPr bwMode="auto">
          <a:xfrm>
            <a:off x="1128889" y="1452563"/>
            <a:ext cx="6691489" cy="2987146"/>
          </a:xfrm>
          <a:custGeom>
            <a:avLst/>
            <a:gdLst>
              <a:gd name="T0" fmla="*/ 2147483647 w 4742"/>
              <a:gd name="T1" fmla="*/ 2147483647 h 2258"/>
              <a:gd name="T2" fmla="*/ 2147483647 w 4742"/>
              <a:gd name="T3" fmla="*/ 2147483647 h 2258"/>
              <a:gd name="T4" fmla="*/ 2147483647 w 4742"/>
              <a:gd name="T5" fmla="*/ 2147483647 h 2258"/>
              <a:gd name="T6" fmla="*/ 2147483647 w 4742"/>
              <a:gd name="T7" fmla="*/ 2147483647 h 2258"/>
              <a:gd name="T8" fmla="*/ 2147483647 w 4742"/>
              <a:gd name="T9" fmla="*/ 2147483647 h 2258"/>
              <a:gd name="T10" fmla="*/ 2147483647 w 4742"/>
              <a:gd name="T11" fmla="*/ 2147483647 h 2258"/>
              <a:gd name="T12" fmla="*/ 2147483647 w 4742"/>
              <a:gd name="T13" fmla="*/ 2147483647 h 2258"/>
              <a:gd name="T14" fmla="*/ 2147483647 w 4742"/>
              <a:gd name="T15" fmla="*/ 2147483647 h 2258"/>
              <a:gd name="T16" fmla="*/ 2147483647 w 4742"/>
              <a:gd name="T17" fmla="*/ 2147483647 h 2258"/>
              <a:gd name="T18" fmla="*/ 2147483647 w 4742"/>
              <a:gd name="T19" fmla="*/ 2147483647 h 2258"/>
              <a:gd name="T20" fmla="*/ 0 w 4742"/>
              <a:gd name="T21" fmla="*/ 2147483647 h 2258"/>
              <a:gd name="T22" fmla="*/ 2147483647 w 4742"/>
              <a:gd name="T23" fmla="*/ 2147483647 h 2258"/>
              <a:gd name="T24" fmla="*/ 2147483647 w 4742"/>
              <a:gd name="T25" fmla="*/ 2147483647 h 2258"/>
              <a:gd name="T26" fmla="*/ 2147483647 w 4742"/>
              <a:gd name="T27" fmla="*/ 2147483647 h 2258"/>
              <a:gd name="T28" fmla="*/ 2147483647 w 4742"/>
              <a:gd name="T29" fmla="*/ 2147483647 h 2258"/>
              <a:gd name="T30" fmla="*/ 2147483647 w 4742"/>
              <a:gd name="T31" fmla="*/ 2147483647 h 2258"/>
              <a:gd name="T32" fmla="*/ 2147483647 w 4742"/>
              <a:gd name="T33" fmla="*/ 2147483647 h 2258"/>
              <a:gd name="T34" fmla="*/ 2147483647 w 4742"/>
              <a:gd name="T35" fmla="*/ 2147483647 h 2258"/>
              <a:gd name="T36" fmla="*/ 2147483647 w 4742"/>
              <a:gd name="T37" fmla="*/ 2147483647 h 2258"/>
              <a:gd name="T38" fmla="*/ 2147483647 w 4742"/>
              <a:gd name="T39" fmla="*/ 2147483647 h 2258"/>
              <a:gd name="T40" fmla="*/ 2147483647 w 4742"/>
              <a:gd name="T41" fmla="*/ 2147483647 h 2258"/>
              <a:gd name="T42" fmla="*/ 2147483647 w 4742"/>
              <a:gd name="T43" fmla="*/ 0 h 2258"/>
              <a:gd name="T44" fmla="*/ 2147483647 w 4742"/>
              <a:gd name="T45" fmla="*/ 2147483647 h 2258"/>
              <a:gd name="T46" fmla="*/ 2147483647 w 4742"/>
              <a:gd name="T47" fmla="*/ 2147483647 h 2258"/>
              <a:gd name="T48" fmla="*/ 2147483647 w 4742"/>
              <a:gd name="T49" fmla="*/ 2147483647 h 2258"/>
              <a:gd name="T50" fmla="*/ 2147483647 w 4742"/>
              <a:gd name="T51" fmla="*/ 2147483647 h 2258"/>
              <a:gd name="T52" fmla="*/ 2147483647 w 4742"/>
              <a:gd name="T53" fmla="*/ 2147483647 h 2258"/>
              <a:gd name="T54" fmla="*/ 2147483647 w 4742"/>
              <a:gd name="T55" fmla="*/ 2147483647 h 2258"/>
              <a:gd name="T56" fmla="*/ 2147483647 w 4742"/>
              <a:gd name="T57" fmla="*/ 2147483647 h 2258"/>
              <a:gd name="T58" fmla="*/ 2147483647 w 4742"/>
              <a:gd name="T59" fmla="*/ 2147483647 h 2258"/>
              <a:gd name="T60" fmla="*/ 2147483647 w 4742"/>
              <a:gd name="T61" fmla="*/ 2147483647 h 2258"/>
              <a:gd name="T62" fmla="*/ 2147483647 w 4742"/>
              <a:gd name="T63" fmla="*/ 2147483647 h 2258"/>
              <a:gd name="T64" fmla="*/ 2147483647 w 4742"/>
              <a:gd name="T65" fmla="*/ 2147483647 h 2258"/>
              <a:gd name="T66" fmla="*/ 2147483647 w 4742"/>
              <a:gd name="T67" fmla="*/ 2147483647 h 2258"/>
              <a:gd name="T68" fmla="*/ 2147483647 w 4742"/>
              <a:gd name="T69" fmla="*/ 2147483647 h 2258"/>
              <a:gd name="T70" fmla="*/ 2147483647 w 4742"/>
              <a:gd name="T71" fmla="*/ 2147483647 h 2258"/>
              <a:gd name="T72" fmla="*/ 2147483647 w 4742"/>
              <a:gd name="T73" fmla="*/ 2147483647 h 2258"/>
              <a:gd name="T74" fmla="*/ 2147483647 w 4742"/>
              <a:gd name="T75" fmla="*/ 2147483647 h 2258"/>
              <a:gd name="T76" fmla="*/ 2147483647 w 4742"/>
              <a:gd name="T77" fmla="*/ 2147483647 h 2258"/>
              <a:gd name="T78" fmla="*/ 2147483647 w 4742"/>
              <a:gd name="T79" fmla="*/ 2147483647 h 2258"/>
              <a:gd name="T80" fmla="*/ 2147483647 w 4742"/>
              <a:gd name="T81" fmla="*/ 2147483647 h 2258"/>
              <a:gd name="T82" fmla="*/ 2147483647 w 4742"/>
              <a:gd name="T83" fmla="*/ 2147483647 h 2258"/>
              <a:gd name="T84" fmla="*/ 2147483647 w 4742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742"/>
              <a:gd name="T130" fmla="*/ 0 h 2258"/>
              <a:gd name="T131" fmla="*/ 4742 w 4742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742" h="2258">
                <a:moveTo>
                  <a:pt x="1385" y="2258"/>
                </a:moveTo>
                <a:lnTo>
                  <a:pt x="1298" y="2235"/>
                </a:lnTo>
                <a:lnTo>
                  <a:pt x="1215" y="2210"/>
                </a:lnTo>
                <a:lnTo>
                  <a:pt x="1134" y="2184"/>
                </a:lnTo>
                <a:lnTo>
                  <a:pt x="1056" y="2157"/>
                </a:lnTo>
                <a:lnTo>
                  <a:pt x="980" y="2131"/>
                </a:lnTo>
                <a:lnTo>
                  <a:pt x="908" y="2102"/>
                </a:lnTo>
                <a:lnTo>
                  <a:pt x="839" y="2072"/>
                </a:lnTo>
                <a:lnTo>
                  <a:pt x="772" y="2042"/>
                </a:lnTo>
                <a:lnTo>
                  <a:pt x="708" y="2012"/>
                </a:lnTo>
                <a:lnTo>
                  <a:pt x="647" y="1981"/>
                </a:lnTo>
                <a:lnTo>
                  <a:pt x="588" y="1949"/>
                </a:lnTo>
                <a:lnTo>
                  <a:pt x="532" y="1917"/>
                </a:lnTo>
                <a:lnTo>
                  <a:pt x="479" y="1883"/>
                </a:lnTo>
                <a:lnTo>
                  <a:pt x="429" y="1848"/>
                </a:lnTo>
                <a:lnTo>
                  <a:pt x="382" y="1814"/>
                </a:lnTo>
                <a:lnTo>
                  <a:pt x="338" y="1779"/>
                </a:lnTo>
                <a:lnTo>
                  <a:pt x="295" y="1742"/>
                </a:lnTo>
                <a:lnTo>
                  <a:pt x="256" y="1707"/>
                </a:lnTo>
                <a:lnTo>
                  <a:pt x="221" y="1670"/>
                </a:lnTo>
                <a:lnTo>
                  <a:pt x="188" y="1632"/>
                </a:lnTo>
                <a:lnTo>
                  <a:pt x="156" y="1595"/>
                </a:lnTo>
                <a:lnTo>
                  <a:pt x="127" y="1556"/>
                </a:lnTo>
                <a:lnTo>
                  <a:pt x="103" y="1518"/>
                </a:lnTo>
                <a:lnTo>
                  <a:pt x="80" y="1479"/>
                </a:lnTo>
                <a:lnTo>
                  <a:pt x="60" y="1440"/>
                </a:lnTo>
                <a:lnTo>
                  <a:pt x="44" y="1401"/>
                </a:lnTo>
                <a:lnTo>
                  <a:pt x="30" y="1360"/>
                </a:lnTo>
                <a:lnTo>
                  <a:pt x="18" y="1321"/>
                </a:lnTo>
                <a:lnTo>
                  <a:pt x="9" y="1281"/>
                </a:lnTo>
                <a:lnTo>
                  <a:pt x="4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7" y="1079"/>
                </a:lnTo>
                <a:lnTo>
                  <a:pt x="14" y="1039"/>
                </a:lnTo>
                <a:lnTo>
                  <a:pt x="25" y="998"/>
                </a:lnTo>
                <a:lnTo>
                  <a:pt x="39" y="957"/>
                </a:lnTo>
                <a:lnTo>
                  <a:pt x="55" y="917"/>
                </a:lnTo>
                <a:lnTo>
                  <a:pt x="73" y="878"/>
                </a:lnTo>
                <a:lnTo>
                  <a:pt x="94" y="837"/>
                </a:lnTo>
                <a:lnTo>
                  <a:pt x="119" y="797"/>
                </a:lnTo>
                <a:lnTo>
                  <a:pt x="145" y="758"/>
                </a:lnTo>
                <a:lnTo>
                  <a:pt x="175" y="719"/>
                </a:lnTo>
                <a:lnTo>
                  <a:pt x="207" y="680"/>
                </a:lnTo>
                <a:lnTo>
                  <a:pt x="242" y="641"/>
                </a:lnTo>
                <a:lnTo>
                  <a:pt x="279" y="602"/>
                </a:lnTo>
                <a:lnTo>
                  <a:pt x="320" y="563"/>
                </a:lnTo>
                <a:lnTo>
                  <a:pt x="362" y="526"/>
                </a:lnTo>
                <a:lnTo>
                  <a:pt x="408" y="489"/>
                </a:lnTo>
                <a:lnTo>
                  <a:pt x="458" y="452"/>
                </a:lnTo>
                <a:lnTo>
                  <a:pt x="509" y="415"/>
                </a:lnTo>
                <a:lnTo>
                  <a:pt x="562" y="379"/>
                </a:lnTo>
                <a:lnTo>
                  <a:pt x="618" y="344"/>
                </a:lnTo>
                <a:lnTo>
                  <a:pt x="678" y="309"/>
                </a:lnTo>
                <a:lnTo>
                  <a:pt x="740" y="275"/>
                </a:lnTo>
                <a:lnTo>
                  <a:pt x="806" y="242"/>
                </a:lnTo>
                <a:lnTo>
                  <a:pt x="873" y="208"/>
                </a:lnTo>
                <a:lnTo>
                  <a:pt x="942" y="176"/>
                </a:lnTo>
                <a:lnTo>
                  <a:pt x="1014" y="144"/>
                </a:lnTo>
                <a:lnTo>
                  <a:pt x="1090" y="114"/>
                </a:lnTo>
                <a:lnTo>
                  <a:pt x="1168" y="84"/>
                </a:lnTo>
                <a:lnTo>
                  <a:pt x="1249" y="54"/>
                </a:lnTo>
                <a:lnTo>
                  <a:pt x="1332" y="26"/>
                </a:lnTo>
                <a:lnTo>
                  <a:pt x="1418" y="0"/>
                </a:lnTo>
                <a:lnTo>
                  <a:pt x="3324" y="0"/>
                </a:lnTo>
                <a:lnTo>
                  <a:pt x="3411" y="26"/>
                </a:lnTo>
                <a:lnTo>
                  <a:pt x="3494" y="54"/>
                </a:lnTo>
                <a:lnTo>
                  <a:pt x="3573" y="84"/>
                </a:lnTo>
                <a:lnTo>
                  <a:pt x="3653" y="114"/>
                </a:lnTo>
                <a:lnTo>
                  <a:pt x="3727" y="144"/>
                </a:lnTo>
                <a:lnTo>
                  <a:pt x="3801" y="176"/>
                </a:lnTo>
                <a:lnTo>
                  <a:pt x="3870" y="208"/>
                </a:lnTo>
                <a:lnTo>
                  <a:pt x="3937" y="242"/>
                </a:lnTo>
                <a:lnTo>
                  <a:pt x="4002" y="275"/>
                </a:lnTo>
                <a:lnTo>
                  <a:pt x="4064" y="309"/>
                </a:lnTo>
                <a:lnTo>
                  <a:pt x="4124" y="344"/>
                </a:lnTo>
                <a:lnTo>
                  <a:pt x="4181" y="379"/>
                </a:lnTo>
                <a:lnTo>
                  <a:pt x="4234" y="415"/>
                </a:lnTo>
                <a:lnTo>
                  <a:pt x="4285" y="452"/>
                </a:lnTo>
                <a:lnTo>
                  <a:pt x="4334" y="489"/>
                </a:lnTo>
                <a:lnTo>
                  <a:pt x="4378" y="526"/>
                </a:lnTo>
                <a:lnTo>
                  <a:pt x="4423" y="563"/>
                </a:lnTo>
                <a:lnTo>
                  <a:pt x="4463" y="602"/>
                </a:lnTo>
                <a:lnTo>
                  <a:pt x="4500" y="641"/>
                </a:lnTo>
                <a:lnTo>
                  <a:pt x="4536" y="680"/>
                </a:lnTo>
                <a:lnTo>
                  <a:pt x="4567" y="719"/>
                </a:lnTo>
                <a:lnTo>
                  <a:pt x="4597" y="758"/>
                </a:lnTo>
                <a:lnTo>
                  <a:pt x="4624" y="797"/>
                </a:lnTo>
                <a:lnTo>
                  <a:pt x="4649" y="837"/>
                </a:lnTo>
                <a:lnTo>
                  <a:pt x="4670" y="878"/>
                </a:lnTo>
                <a:lnTo>
                  <a:pt x="4687" y="917"/>
                </a:lnTo>
                <a:lnTo>
                  <a:pt x="4703" y="957"/>
                </a:lnTo>
                <a:lnTo>
                  <a:pt x="4718" y="998"/>
                </a:lnTo>
                <a:lnTo>
                  <a:pt x="4728" y="1039"/>
                </a:lnTo>
                <a:lnTo>
                  <a:pt x="4735" y="1079"/>
                </a:lnTo>
                <a:lnTo>
                  <a:pt x="4740" y="1120"/>
                </a:lnTo>
                <a:lnTo>
                  <a:pt x="4742" y="1161"/>
                </a:lnTo>
                <a:lnTo>
                  <a:pt x="4742" y="1201"/>
                </a:lnTo>
                <a:lnTo>
                  <a:pt x="4739" y="1240"/>
                </a:lnTo>
                <a:lnTo>
                  <a:pt x="4733" y="1281"/>
                </a:lnTo>
                <a:lnTo>
                  <a:pt x="4725" y="1321"/>
                </a:lnTo>
                <a:lnTo>
                  <a:pt x="4712" y="1360"/>
                </a:lnTo>
                <a:lnTo>
                  <a:pt x="4698" y="1401"/>
                </a:lnTo>
                <a:lnTo>
                  <a:pt x="4682" y="1440"/>
                </a:lnTo>
                <a:lnTo>
                  <a:pt x="4661" y="1479"/>
                </a:lnTo>
                <a:lnTo>
                  <a:pt x="4640" y="1518"/>
                </a:lnTo>
                <a:lnTo>
                  <a:pt x="4613" y="1556"/>
                </a:lnTo>
                <a:lnTo>
                  <a:pt x="4587" y="1595"/>
                </a:lnTo>
                <a:lnTo>
                  <a:pt x="4555" y="1632"/>
                </a:lnTo>
                <a:lnTo>
                  <a:pt x="4521" y="1670"/>
                </a:lnTo>
                <a:lnTo>
                  <a:pt x="4486" y="1707"/>
                </a:lnTo>
                <a:lnTo>
                  <a:pt x="4447" y="1742"/>
                </a:lnTo>
                <a:lnTo>
                  <a:pt x="4405" y="1779"/>
                </a:lnTo>
                <a:lnTo>
                  <a:pt x="4361" y="1814"/>
                </a:lnTo>
                <a:lnTo>
                  <a:pt x="4313" y="1848"/>
                </a:lnTo>
                <a:lnTo>
                  <a:pt x="4262" y="1883"/>
                </a:lnTo>
                <a:lnTo>
                  <a:pt x="4209" y="1917"/>
                </a:lnTo>
                <a:lnTo>
                  <a:pt x="4154" y="1949"/>
                </a:lnTo>
                <a:lnTo>
                  <a:pt x="4096" y="1981"/>
                </a:lnTo>
                <a:lnTo>
                  <a:pt x="4034" y="2012"/>
                </a:lnTo>
                <a:lnTo>
                  <a:pt x="3970" y="2042"/>
                </a:lnTo>
                <a:lnTo>
                  <a:pt x="3903" y="2072"/>
                </a:lnTo>
                <a:lnTo>
                  <a:pt x="3834" y="2102"/>
                </a:lnTo>
                <a:lnTo>
                  <a:pt x="3762" y="2131"/>
                </a:lnTo>
                <a:lnTo>
                  <a:pt x="3686" y="2157"/>
                </a:lnTo>
                <a:lnTo>
                  <a:pt x="3608" y="2184"/>
                </a:lnTo>
                <a:lnTo>
                  <a:pt x="3527" y="2210"/>
                </a:lnTo>
                <a:lnTo>
                  <a:pt x="3444" y="2235"/>
                </a:lnTo>
                <a:lnTo>
                  <a:pt x="3358" y="2258"/>
                </a:lnTo>
                <a:lnTo>
                  <a:pt x="1385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7" name="Freeform 10"/>
          <p:cNvSpPr>
            <a:spLocks/>
          </p:cNvSpPr>
          <p:nvPr/>
        </p:nvSpPr>
        <p:spPr bwMode="auto">
          <a:xfrm>
            <a:off x="1293990" y="1452563"/>
            <a:ext cx="6357055" cy="2987146"/>
          </a:xfrm>
          <a:custGeom>
            <a:avLst/>
            <a:gdLst>
              <a:gd name="T0" fmla="*/ 2147483647 w 4505"/>
              <a:gd name="T1" fmla="*/ 2147483647 h 2258"/>
              <a:gd name="T2" fmla="*/ 2147483647 w 4505"/>
              <a:gd name="T3" fmla="*/ 2147483647 h 2258"/>
              <a:gd name="T4" fmla="*/ 2147483647 w 4505"/>
              <a:gd name="T5" fmla="*/ 2147483647 h 2258"/>
              <a:gd name="T6" fmla="*/ 2147483647 w 4505"/>
              <a:gd name="T7" fmla="*/ 2147483647 h 2258"/>
              <a:gd name="T8" fmla="*/ 2147483647 w 4505"/>
              <a:gd name="T9" fmla="*/ 2147483647 h 2258"/>
              <a:gd name="T10" fmla="*/ 2147483647 w 4505"/>
              <a:gd name="T11" fmla="*/ 2147483647 h 2258"/>
              <a:gd name="T12" fmla="*/ 2147483647 w 4505"/>
              <a:gd name="T13" fmla="*/ 2147483647 h 2258"/>
              <a:gd name="T14" fmla="*/ 2147483647 w 4505"/>
              <a:gd name="T15" fmla="*/ 2147483647 h 2258"/>
              <a:gd name="T16" fmla="*/ 2147483647 w 4505"/>
              <a:gd name="T17" fmla="*/ 2147483647 h 2258"/>
              <a:gd name="T18" fmla="*/ 2147483647 w 4505"/>
              <a:gd name="T19" fmla="*/ 2147483647 h 2258"/>
              <a:gd name="T20" fmla="*/ 0 w 4505"/>
              <a:gd name="T21" fmla="*/ 2147483647 h 2258"/>
              <a:gd name="T22" fmla="*/ 2147483647 w 4505"/>
              <a:gd name="T23" fmla="*/ 2147483647 h 2258"/>
              <a:gd name="T24" fmla="*/ 2147483647 w 4505"/>
              <a:gd name="T25" fmla="*/ 2147483647 h 2258"/>
              <a:gd name="T26" fmla="*/ 2147483647 w 4505"/>
              <a:gd name="T27" fmla="*/ 2147483647 h 2258"/>
              <a:gd name="T28" fmla="*/ 2147483647 w 4505"/>
              <a:gd name="T29" fmla="*/ 2147483647 h 2258"/>
              <a:gd name="T30" fmla="*/ 2147483647 w 4505"/>
              <a:gd name="T31" fmla="*/ 2147483647 h 2258"/>
              <a:gd name="T32" fmla="*/ 2147483647 w 4505"/>
              <a:gd name="T33" fmla="*/ 2147483647 h 2258"/>
              <a:gd name="T34" fmla="*/ 2147483647 w 4505"/>
              <a:gd name="T35" fmla="*/ 2147483647 h 2258"/>
              <a:gd name="T36" fmla="*/ 2147483647 w 4505"/>
              <a:gd name="T37" fmla="*/ 2147483647 h 2258"/>
              <a:gd name="T38" fmla="*/ 2147483647 w 4505"/>
              <a:gd name="T39" fmla="*/ 2147483647 h 2258"/>
              <a:gd name="T40" fmla="*/ 2147483647 w 4505"/>
              <a:gd name="T41" fmla="*/ 2147483647 h 2258"/>
              <a:gd name="T42" fmla="*/ 2147483647 w 4505"/>
              <a:gd name="T43" fmla="*/ 0 h 2258"/>
              <a:gd name="T44" fmla="*/ 2147483647 w 4505"/>
              <a:gd name="T45" fmla="*/ 2147483647 h 2258"/>
              <a:gd name="T46" fmla="*/ 2147483647 w 4505"/>
              <a:gd name="T47" fmla="*/ 2147483647 h 2258"/>
              <a:gd name="T48" fmla="*/ 2147483647 w 4505"/>
              <a:gd name="T49" fmla="*/ 2147483647 h 2258"/>
              <a:gd name="T50" fmla="*/ 2147483647 w 4505"/>
              <a:gd name="T51" fmla="*/ 2147483647 h 2258"/>
              <a:gd name="T52" fmla="*/ 2147483647 w 4505"/>
              <a:gd name="T53" fmla="*/ 2147483647 h 2258"/>
              <a:gd name="T54" fmla="*/ 2147483647 w 4505"/>
              <a:gd name="T55" fmla="*/ 2147483647 h 2258"/>
              <a:gd name="T56" fmla="*/ 2147483647 w 4505"/>
              <a:gd name="T57" fmla="*/ 2147483647 h 2258"/>
              <a:gd name="T58" fmla="*/ 2147483647 w 4505"/>
              <a:gd name="T59" fmla="*/ 2147483647 h 2258"/>
              <a:gd name="T60" fmla="*/ 2147483647 w 4505"/>
              <a:gd name="T61" fmla="*/ 2147483647 h 2258"/>
              <a:gd name="T62" fmla="*/ 2147483647 w 4505"/>
              <a:gd name="T63" fmla="*/ 2147483647 h 2258"/>
              <a:gd name="T64" fmla="*/ 2147483647 w 4505"/>
              <a:gd name="T65" fmla="*/ 2147483647 h 2258"/>
              <a:gd name="T66" fmla="*/ 2147483647 w 4505"/>
              <a:gd name="T67" fmla="*/ 2147483647 h 2258"/>
              <a:gd name="T68" fmla="*/ 2147483647 w 4505"/>
              <a:gd name="T69" fmla="*/ 2147483647 h 2258"/>
              <a:gd name="T70" fmla="*/ 2147483647 w 4505"/>
              <a:gd name="T71" fmla="*/ 2147483647 h 2258"/>
              <a:gd name="T72" fmla="*/ 2147483647 w 4505"/>
              <a:gd name="T73" fmla="*/ 2147483647 h 2258"/>
              <a:gd name="T74" fmla="*/ 2147483647 w 4505"/>
              <a:gd name="T75" fmla="*/ 2147483647 h 2258"/>
              <a:gd name="T76" fmla="*/ 2147483647 w 4505"/>
              <a:gd name="T77" fmla="*/ 2147483647 h 2258"/>
              <a:gd name="T78" fmla="*/ 2147483647 w 4505"/>
              <a:gd name="T79" fmla="*/ 2147483647 h 2258"/>
              <a:gd name="T80" fmla="*/ 2147483647 w 4505"/>
              <a:gd name="T81" fmla="*/ 2147483647 h 2258"/>
              <a:gd name="T82" fmla="*/ 2147483647 w 4505"/>
              <a:gd name="T83" fmla="*/ 2147483647 h 2258"/>
              <a:gd name="T84" fmla="*/ 2147483647 w 450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505"/>
              <a:gd name="T130" fmla="*/ 0 h 2258"/>
              <a:gd name="T131" fmla="*/ 4505 w 450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505" h="2258">
                <a:moveTo>
                  <a:pt x="1316" y="2258"/>
                </a:moveTo>
                <a:lnTo>
                  <a:pt x="1233" y="2235"/>
                </a:lnTo>
                <a:lnTo>
                  <a:pt x="1153" y="2210"/>
                </a:lnTo>
                <a:lnTo>
                  <a:pt x="1077" y="2184"/>
                </a:lnTo>
                <a:lnTo>
                  <a:pt x="1003" y="2157"/>
                </a:lnTo>
                <a:lnTo>
                  <a:pt x="931" y="2131"/>
                </a:lnTo>
                <a:lnTo>
                  <a:pt x="862" y="2102"/>
                </a:lnTo>
                <a:lnTo>
                  <a:pt x="796" y="2072"/>
                </a:lnTo>
                <a:lnTo>
                  <a:pt x="733" y="2042"/>
                </a:lnTo>
                <a:lnTo>
                  <a:pt x="673" y="2012"/>
                </a:lnTo>
                <a:lnTo>
                  <a:pt x="614" y="1981"/>
                </a:lnTo>
                <a:lnTo>
                  <a:pt x="558" y="1949"/>
                </a:lnTo>
                <a:lnTo>
                  <a:pt x="505" y="1917"/>
                </a:lnTo>
                <a:lnTo>
                  <a:pt x="456" y="1883"/>
                </a:lnTo>
                <a:lnTo>
                  <a:pt x="408" y="1848"/>
                </a:lnTo>
                <a:lnTo>
                  <a:pt x="362" y="1814"/>
                </a:lnTo>
                <a:lnTo>
                  <a:pt x="320" y="1779"/>
                </a:lnTo>
                <a:lnTo>
                  <a:pt x="281" y="1742"/>
                </a:lnTo>
                <a:lnTo>
                  <a:pt x="244" y="1707"/>
                </a:lnTo>
                <a:lnTo>
                  <a:pt x="208" y="1670"/>
                </a:lnTo>
                <a:lnTo>
                  <a:pt x="176" y="1632"/>
                </a:lnTo>
                <a:lnTo>
                  <a:pt x="148" y="1595"/>
                </a:lnTo>
                <a:lnTo>
                  <a:pt x="122" y="1556"/>
                </a:lnTo>
                <a:lnTo>
                  <a:pt x="97" y="1518"/>
                </a:lnTo>
                <a:lnTo>
                  <a:pt x="76" y="1479"/>
                </a:lnTo>
                <a:lnTo>
                  <a:pt x="56" y="1440"/>
                </a:lnTo>
                <a:lnTo>
                  <a:pt x="40" y="1401"/>
                </a:lnTo>
                <a:lnTo>
                  <a:pt x="28" y="1360"/>
                </a:lnTo>
                <a:lnTo>
                  <a:pt x="18" y="1321"/>
                </a:lnTo>
                <a:lnTo>
                  <a:pt x="9" y="1281"/>
                </a:lnTo>
                <a:lnTo>
                  <a:pt x="3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7" y="1079"/>
                </a:lnTo>
                <a:lnTo>
                  <a:pt x="14" y="1039"/>
                </a:lnTo>
                <a:lnTo>
                  <a:pt x="23" y="998"/>
                </a:lnTo>
                <a:lnTo>
                  <a:pt x="35" y="957"/>
                </a:lnTo>
                <a:lnTo>
                  <a:pt x="51" y="917"/>
                </a:lnTo>
                <a:lnTo>
                  <a:pt x="69" y="878"/>
                </a:lnTo>
                <a:lnTo>
                  <a:pt x="88" y="837"/>
                </a:lnTo>
                <a:lnTo>
                  <a:pt x="111" y="797"/>
                </a:lnTo>
                <a:lnTo>
                  <a:pt x="138" y="758"/>
                </a:lnTo>
                <a:lnTo>
                  <a:pt x="166" y="719"/>
                </a:lnTo>
                <a:lnTo>
                  <a:pt x="196" y="680"/>
                </a:lnTo>
                <a:lnTo>
                  <a:pt x="229" y="641"/>
                </a:lnTo>
                <a:lnTo>
                  <a:pt x="265" y="602"/>
                </a:lnTo>
                <a:lnTo>
                  <a:pt x="304" y="563"/>
                </a:lnTo>
                <a:lnTo>
                  <a:pt x="344" y="526"/>
                </a:lnTo>
                <a:lnTo>
                  <a:pt x="388" y="489"/>
                </a:lnTo>
                <a:lnTo>
                  <a:pt x="434" y="452"/>
                </a:lnTo>
                <a:lnTo>
                  <a:pt x="482" y="415"/>
                </a:lnTo>
                <a:lnTo>
                  <a:pt x="533" y="379"/>
                </a:lnTo>
                <a:lnTo>
                  <a:pt x="588" y="344"/>
                </a:lnTo>
                <a:lnTo>
                  <a:pt x="643" y="309"/>
                </a:lnTo>
                <a:lnTo>
                  <a:pt x="703" y="275"/>
                </a:lnTo>
                <a:lnTo>
                  <a:pt x="763" y="242"/>
                </a:lnTo>
                <a:lnTo>
                  <a:pt x="828" y="208"/>
                </a:lnTo>
                <a:lnTo>
                  <a:pt x="893" y="176"/>
                </a:lnTo>
                <a:lnTo>
                  <a:pt x="962" y="144"/>
                </a:lnTo>
                <a:lnTo>
                  <a:pt x="1035" y="114"/>
                </a:lnTo>
                <a:lnTo>
                  <a:pt x="1109" y="84"/>
                </a:lnTo>
                <a:lnTo>
                  <a:pt x="1185" y="54"/>
                </a:lnTo>
                <a:lnTo>
                  <a:pt x="1264" y="26"/>
                </a:lnTo>
                <a:lnTo>
                  <a:pt x="1346" y="0"/>
                </a:lnTo>
                <a:lnTo>
                  <a:pt x="3158" y="0"/>
                </a:lnTo>
                <a:lnTo>
                  <a:pt x="3239" y="26"/>
                </a:lnTo>
                <a:lnTo>
                  <a:pt x="3318" y="54"/>
                </a:lnTo>
                <a:lnTo>
                  <a:pt x="3394" y="84"/>
                </a:lnTo>
                <a:lnTo>
                  <a:pt x="3468" y="114"/>
                </a:lnTo>
                <a:lnTo>
                  <a:pt x="3541" y="144"/>
                </a:lnTo>
                <a:lnTo>
                  <a:pt x="3610" y="176"/>
                </a:lnTo>
                <a:lnTo>
                  <a:pt x="3677" y="208"/>
                </a:lnTo>
                <a:lnTo>
                  <a:pt x="3740" y="242"/>
                </a:lnTo>
                <a:lnTo>
                  <a:pt x="3802" y="275"/>
                </a:lnTo>
                <a:lnTo>
                  <a:pt x="3861" y="309"/>
                </a:lnTo>
                <a:lnTo>
                  <a:pt x="3917" y="344"/>
                </a:lnTo>
                <a:lnTo>
                  <a:pt x="3970" y="379"/>
                </a:lnTo>
                <a:lnTo>
                  <a:pt x="4021" y="415"/>
                </a:lnTo>
                <a:lnTo>
                  <a:pt x="4071" y="452"/>
                </a:lnTo>
                <a:lnTo>
                  <a:pt x="4117" y="489"/>
                </a:lnTo>
                <a:lnTo>
                  <a:pt x="4159" y="526"/>
                </a:lnTo>
                <a:lnTo>
                  <a:pt x="4201" y="563"/>
                </a:lnTo>
                <a:lnTo>
                  <a:pt x="4238" y="602"/>
                </a:lnTo>
                <a:lnTo>
                  <a:pt x="4276" y="641"/>
                </a:lnTo>
                <a:lnTo>
                  <a:pt x="4307" y="680"/>
                </a:lnTo>
                <a:lnTo>
                  <a:pt x="4339" y="719"/>
                </a:lnTo>
                <a:lnTo>
                  <a:pt x="4367" y="758"/>
                </a:lnTo>
                <a:lnTo>
                  <a:pt x="4392" y="797"/>
                </a:lnTo>
                <a:lnTo>
                  <a:pt x="4415" y="837"/>
                </a:lnTo>
                <a:lnTo>
                  <a:pt x="4434" y="878"/>
                </a:lnTo>
                <a:lnTo>
                  <a:pt x="4454" y="917"/>
                </a:lnTo>
                <a:lnTo>
                  <a:pt x="4468" y="957"/>
                </a:lnTo>
                <a:lnTo>
                  <a:pt x="4480" y="998"/>
                </a:lnTo>
                <a:lnTo>
                  <a:pt x="4491" y="1039"/>
                </a:lnTo>
                <a:lnTo>
                  <a:pt x="4498" y="1079"/>
                </a:lnTo>
                <a:lnTo>
                  <a:pt x="4503" y="1120"/>
                </a:lnTo>
                <a:lnTo>
                  <a:pt x="4505" y="1161"/>
                </a:lnTo>
                <a:lnTo>
                  <a:pt x="4505" y="1201"/>
                </a:lnTo>
                <a:lnTo>
                  <a:pt x="4502" y="1240"/>
                </a:lnTo>
                <a:lnTo>
                  <a:pt x="4496" y="1281"/>
                </a:lnTo>
                <a:lnTo>
                  <a:pt x="4487" y="1321"/>
                </a:lnTo>
                <a:lnTo>
                  <a:pt x="4477" y="1360"/>
                </a:lnTo>
                <a:lnTo>
                  <a:pt x="4463" y="1401"/>
                </a:lnTo>
                <a:lnTo>
                  <a:pt x="4447" y="1440"/>
                </a:lnTo>
                <a:lnTo>
                  <a:pt x="4427" y="1479"/>
                </a:lnTo>
                <a:lnTo>
                  <a:pt x="4406" y="1518"/>
                </a:lnTo>
                <a:lnTo>
                  <a:pt x="4383" y="1556"/>
                </a:lnTo>
                <a:lnTo>
                  <a:pt x="4357" y="1595"/>
                </a:lnTo>
                <a:lnTo>
                  <a:pt x="4327" y="1632"/>
                </a:lnTo>
                <a:lnTo>
                  <a:pt x="4295" y="1670"/>
                </a:lnTo>
                <a:lnTo>
                  <a:pt x="4261" y="1707"/>
                </a:lnTo>
                <a:lnTo>
                  <a:pt x="4224" y="1742"/>
                </a:lnTo>
                <a:lnTo>
                  <a:pt x="4184" y="1779"/>
                </a:lnTo>
                <a:lnTo>
                  <a:pt x="4141" y="1814"/>
                </a:lnTo>
                <a:lnTo>
                  <a:pt x="4097" y="1848"/>
                </a:lnTo>
                <a:lnTo>
                  <a:pt x="4049" y="1883"/>
                </a:lnTo>
                <a:lnTo>
                  <a:pt x="3998" y="1917"/>
                </a:lnTo>
                <a:lnTo>
                  <a:pt x="3945" y="1949"/>
                </a:lnTo>
                <a:lnTo>
                  <a:pt x="3891" y="1981"/>
                </a:lnTo>
                <a:lnTo>
                  <a:pt x="3832" y="2012"/>
                </a:lnTo>
                <a:lnTo>
                  <a:pt x="3772" y="2042"/>
                </a:lnTo>
                <a:lnTo>
                  <a:pt x="3709" y="2072"/>
                </a:lnTo>
                <a:lnTo>
                  <a:pt x="3642" y="2102"/>
                </a:lnTo>
                <a:lnTo>
                  <a:pt x="3573" y="2131"/>
                </a:lnTo>
                <a:lnTo>
                  <a:pt x="3502" y="2157"/>
                </a:lnTo>
                <a:lnTo>
                  <a:pt x="3428" y="2184"/>
                </a:lnTo>
                <a:lnTo>
                  <a:pt x="3350" y="2210"/>
                </a:lnTo>
                <a:lnTo>
                  <a:pt x="3271" y="2235"/>
                </a:lnTo>
                <a:lnTo>
                  <a:pt x="3189" y="2258"/>
                </a:lnTo>
                <a:lnTo>
                  <a:pt x="1316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8" name="Freeform 11"/>
          <p:cNvSpPr>
            <a:spLocks/>
          </p:cNvSpPr>
          <p:nvPr/>
        </p:nvSpPr>
        <p:spPr bwMode="auto">
          <a:xfrm>
            <a:off x="1563511" y="1452563"/>
            <a:ext cx="5820834" cy="2987146"/>
          </a:xfrm>
          <a:custGeom>
            <a:avLst/>
            <a:gdLst>
              <a:gd name="T0" fmla="*/ 2147483647 w 4125"/>
              <a:gd name="T1" fmla="*/ 2147483647 h 2258"/>
              <a:gd name="T2" fmla="*/ 2147483647 w 4125"/>
              <a:gd name="T3" fmla="*/ 2147483647 h 2258"/>
              <a:gd name="T4" fmla="*/ 2147483647 w 4125"/>
              <a:gd name="T5" fmla="*/ 2147483647 h 2258"/>
              <a:gd name="T6" fmla="*/ 2147483647 w 4125"/>
              <a:gd name="T7" fmla="*/ 2147483647 h 2258"/>
              <a:gd name="T8" fmla="*/ 2147483647 w 4125"/>
              <a:gd name="T9" fmla="*/ 2147483647 h 2258"/>
              <a:gd name="T10" fmla="*/ 2147483647 w 4125"/>
              <a:gd name="T11" fmla="*/ 2147483647 h 2258"/>
              <a:gd name="T12" fmla="*/ 2147483647 w 4125"/>
              <a:gd name="T13" fmla="*/ 2147483647 h 2258"/>
              <a:gd name="T14" fmla="*/ 2147483647 w 4125"/>
              <a:gd name="T15" fmla="*/ 2147483647 h 2258"/>
              <a:gd name="T16" fmla="*/ 2147483647 w 4125"/>
              <a:gd name="T17" fmla="*/ 2147483647 h 2258"/>
              <a:gd name="T18" fmla="*/ 2147483647 w 4125"/>
              <a:gd name="T19" fmla="*/ 2147483647 h 2258"/>
              <a:gd name="T20" fmla="*/ 0 w 4125"/>
              <a:gd name="T21" fmla="*/ 2147483647 h 2258"/>
              <a:gd name="T22" fmla="*/ 2147483647 w 4125"/>
              <a:gd name="T23" fmla="*/ 2147483647 h 2258"/>
              <a:gd name="T24" fmla="*/ 2147483647 w 4125"/>
              <a:gd name="T25" fmla="*/ 2147483647 h 2258"/>
              <a:gd name="T26" fmla="*/ 2147483647 w 4125"/>
              <a:gd name="T27" fmla="*/ 2147483647 h 2258"/>
              <a:gd name="T28" fmla="*/ 2147483647 w 4125"/>
              <a:gd name="T29" fmla="*/ 2147483647 h 2258"/>
              <a:gd name="T30" fmla="*/ 2147483647 w 4125"/>
              <a:gd name="T31" fmla="*/ 2147483647 h 2258"/>
              <a:gd name="T32" fmla="*/ 2147483647 w 4125"/>
              <a:gd name="T33" fmla="*/ 2147483647 h 2258"/>
              <a:gd name="T34" fmla="*/ 2147483647 w 4125"/>
              <a:gd name="T35" fmla="*/ 2147483647 h 2258"/>
              <a:gd name="T36" fmla="*/ 2147483647 w 4125"/>
              <a:gd name="T37" fmla="*/ 2147483647 h 2258"/>
              <a:gd name="T38" fmla="*/ 2147483647 w 4125"/>
              <a:gd name="T39" fmla="*/ 2147483647 h 2258"/>
              <a:gd name="T40" fmla="*/ 2147483647 w 4125"/>
              <a:gd name="T41" fmla="*/ 2147483647 h 2258"/>
              <a:gd name="T42" fmla="*/ 2147483647 w 4125"/>
              <a:gd name="T43" fmla="*/ 0 h 2258"/>
              <a:gd name="T44" fmla="*/ 2147483647 w 4125"/>
              <a:gd name="T45" fmla="*/ 2147483647 h 2258"/>
              <a:gd name="T46" fmla="*/ 2147483647 w 4125"/>
              <a:gd name="T47" fmla="*/ 2147483647 h 2258"/>
              <a:gd name="T48" fmla="*/ 2147483647 w 4125"/>
              <a:gd name="T49" fmla="*/ 2147483647 h 2258"/>
              <a:gd name="T50" fmla="*/ 2147483647 w 4125"/>
              <a:gd name="T51" fmla="*/ 2147483647 h 2258"/>
              <a:gd name="T52" fmla="*/ 2147483647 w 4125"/>
              <a:gd name="T53" fmla="*/ 2147483647 h 2258"/>
              <a:gd name="T54" fmla="*/ 2147483647 w 4125"/>
              <a:gd name="T55" fmla="*/ 2147483647 h 2258"/>
              <a:gd name="T56" fmla="*/ 2147483647 w 4125"/>
              <a:gd name="T57" fmla="*/ 2147483647 h 2258"/>
              <a:gd name="T58" fmla="*/ 2147483647 w 4125"/>
              <a:gd name="T59" fmla="*/ 2147483647 h 2258"/>
              <a:gd name="T60" fmla="*/ 2147483647 w 4125"/>
              <a:gd name="T61" fmla="*/ 2147483647 h 2258"/>
              <a:gd name="T62" fmla="*/ 2147483647 w 4125"/>
              <a:gd name="T63" fmla="*/ 2147483647 h 2258"/>
              <a:gd name="T64" fmla="*/ 2147483647 w 4125"/>
              <a:gd name="T65" fmla="*/ 2147483647 h 2258"/>
              <a:gd name="T66" fmla="*/ 2147483647 w 4125"/>
              <a:gd name="T67" fmla="*/ 2147483647 h 2258"/>
              <a:gd name="T68" fmla="*/ 2147483647 w 4125"/>
              <a:gd name="T69" fmla="*/ 2147483647 h 2258"/>
              <a:gd name="T70" fmla="*/ 2147483647 w 4125"/>
              <a:gd name="T71" fmla="*/ 2147483647 h 2258"/>
              <a:gd name="T72" fmla="*/ 2147483647 w 4125"/>
              <a:gd name="T73" fmla="*/ 2147483647 h 2258"/>
              <a:gd name="T74" fmla="*/ 2147483647 w 4125"/>
              <a:gd name="T75" fmla="*/ 2147483647 h 2258"/>
              <a:gd name="T76" fmla="*/ 2147483647 w 4125"/>
              <a:gd name="T77" fmla="*/ 2147483647 h 2258"/>
              <a:gd name="T78" fmla="*/ 2147483647 w 4125"/>
              <a:gd name="T79" fmla="*/ 2147483647 h 2258"/>
              <a:gd name="T80" fmla="*/ 2147483647 w 4125"/>
              <a:gd name="T81" fmla="*/ 2147483647 h 2258"/>
              <a:gd name="T82" fmla="*/ 2147483647 w 4125"/>
              <a:gd name="T83" fmla="*/ 2147483647 h 2258"/>
              <a:gd name="T84" fmla="*/ 2147483647 w 412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125"/>
              <a:gd name="T130" fmla="*/ 0 h 2258"/>
              <a:gd name="T131" fmla="*/ 4125 w 412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125" h="2258">
                <a:moveTo>
                  <a:pt x="1204" y="2258"/>
                </a:moveTo>
                <a:lnTo>
                  <a:pt x="1128" y="2235"/>
                </a:lnTo>
                <a:lnTo>
                  <a:pt x="1056" y="2210"/>
                </a:lnTo>
                <a:lnTo>
                  <a:pt x="985" y="2184"/>
                </a:lnTo>
                <a:lnTo>
                  <a:pt x="918" y="2157"/>
                </a:lnTo>
                <a:lnTo>
                  <a:pt x="853" y="2131"/>
                </a:lnTo>
                <a:lnTo>
                  <a:pt x="789" y="2102"/>
                </a:lnTo>
                <a:lnTo>
                  <a:pt x="729" y="2072"/>
                </a:lnTo>
                <a:lnTo>
                  <a:pt x="671" y="2042"/>
                </a:lnTo>
                <a:lnTo>
                  <a:pt x="614" y="2012"/>
                </a:lnTo>
                <a:lnTo>
                  <a:pt x="561" y="1981"/>
                </a:lnTo>
                <a:lnTo>
                  <a:pt x="510" y="1949"/>
                </a:lnTo>
                <a:lnTo>
                  <a:pt x="462" y="1917"/>
                </a:lnTo>
                <a:lnTo>
                  <a:pt x="416" y="1883"/>
                </a:lnTo>
                <a:lnTo>
                  <a:pt x="372" y="1848"/>
                </a:lnTo>
                <a:lnTo>
                  <a:pt x="332" y="1814"/>
                </a:lnTo>
                <a:lnTo>
                  <a:pt x="293" y="1779"/>
                </a:lnTo>
                <a:lnTo>
                  <a:pt x="256" y="1742"/>
                </a:lnTo>
                <a:lnTo>
                  <a:pt x="222" y="1707"/>
                </a:lnTo>
                <a:lnTo>
                  <a:pt x="190" y="1670"/>
                </a:lnTo>
                <a:lnTo>
                  <a:pt x="162" y="1632"/>
                </a:lnTo>
                <a:lnTo>
                  <a:pt x="136" y="1595"/>
                </a:lnTo>
                <a:lnTo>
                  <a:pt x="111" y="1556"/>
                </a:lnTo>
                <a:lnTo>
                  <a:pt x="88" y="1518"/>
                </a:lnTo>
                <a:lnTo>
                  <a:pt x="68" y="1479"/>
                </a:lnTo>
                <a:lnTo>
                  <a:pt x="53" y="1440"/>
                </a:lnTo>
                <a:lnTo>
                  <a:pt x="37" y="1401"/>
                </a:lnTo>
                <a:lnTo>
                  <a:pt x="24" y="1360"/>
                </a:lnTo>
                <a:lnTo>
                  <a:pt x="15" y="1321"/>
                </a:lnTo>
                <a:lnTo>
                  <a:pt x="7" y="1281"/>
                </a:lnTo>
                <a:lnTo>
                  <a:pt x="1" y="1240"/>
                </a:lnTo>
                <a:lnTo>
                  <a:pt x="0" y="1201"/>
                </a:lnTo>
                <a:lnTo>
                  <a:pt x="0" y="1161"/>
                </a:lnTo>
                <a:lnTo>
                  <a:pt x="1" y="1120"/>
                </a:lnTo>
                <a:lnTo>
                  <a:pt x="5" y="1079"/>
                </a:lnTo>
                <a:lnTo>
                  <a:pt x="12" y="1039"/>
                </a:lnTo>
                <a:lnTo>
                  <a:pt x="21" y="998"/>
                </a:lnTo>
                <a:lnTo>
                  <a:pt x="33" y="957"/>
                </a:lnTo>
                <a:lnTo>
                  <a:pt x="46" y="917"/>
                </a:lnTo>
                <a:lnTo>
                  <a:pt x="63" y="878"/>
                </a:lnTo>
                <a:lnTo>
                  <a:pt x="81" y="837"/>
                </a:lnTo>
                <a:lnTo>
                  <a:pt x="102" y="797"/>
                </a:lnTo>
                <a:lnTo>
                  <a:pt x="125" y="758"/>
                </a:lnTo>
                <a:lnTo>
                  <a:pt x="151" y="719"/>
                </a:lnTo>
                <a:lnTo>
                  <a:pt x="180" y="680"/>
                </a:lnTo>
                <a:lnTo>
                  <a:pt x="210" y="641"/>
                </a:lnTo>
                <a:lnTo>
                  <a:pt x="242" y="602"/>
                </a:lnTo>
                <a:lnTo>
                  <a:pt x="277" y="563"/>
                </a:lnTo>
                <a:lnTo>
                  <a:pt x="316" y="526"/>
                </a:lnTo>
                <a:lnTo>
                  <a:pt x="355" y="489"/>
                </a:lnTo>
                <a:lnTo>
                  <a:pt x="397" y="452"/>
                </a:lnTo>
                <a:lnTo>
                  <a:pt x="441" y="415"/>
                </a:lnTo>
                <a:lnTo>
                  <a:pt x="489" y="379"/>
                </a:lnTo>
                <a:lnTo>
                  <a:pt x="538" y="344"/>
                </a:lnTo>
                <a:lnTo>
                  <a:pt x="589" y="309"/>
                </a:lnTo>
                <a:lnTo>
                  <a:pt x="642" y="275"/>
                </a:lnTo>
                <a:lnTo>
                  <a:pt x="699" y="242"/>
                </a:lnTo>
                <a:lnTo>
                  <a:pt x="757" y="208"/>
                </a:lnTo>
                <a:lnTo>
                  <a:pt x="819" y="176"/>
                </a:lnTo>
                <a:lnTo>
                  <a:pt x="883" y="144"/>
                </a:lnTo>
                <a:lnTo>
                  <a:pt x="948" y="114"/>
                </a:lnTo>
                <a:lnTo>
                  <a:pt x="1015" y="84"/>
                </a:lnTo>
                <a:lnTo>
                  <a:pt x="1086" y="54"/>
                </a:lnTo>
                <a:lnTo>
                  <a:pt x="1158" y="26"/>
                </a:lnTo>
                <a:lnTo>
                  <a:pt x="1234" y="0"/>
                </a:lnTo>
                <a:lnTo>
                  <a:pt x="2891" y="0"/>
                </a:lnTo>
                <a:lnTo>
                  <a:pt x="2965" y="26"/>
                </a:lnTo>
                <a:lnTo>
                  <a:pt x="3037" y="54"/>
                </a:lnTo>
                <a:lnTo>
                  <a:pt x="3108" y="84"/>
                </a:lnTo>
                <a:lnTo>
                  <a:pt x="3177" y="114"/>
                </a:lnTo>
                <a:lnTo>
                  <a:pt x="3242" y="144"/>
                </a:lnTo>
                <a:lnTo>
                  <a:pt x="3306" y="176"/>
                </a:lnTo>
                <a:lnTo>
                  <a:pt x="3366" y="208"/>
                </a:lnTo>
                <a:lnTo>
                  <a:pt x="3424" y="242"/>
                </a:lnTo>
                <a:lnTo>
                  <a:pt x="3481" y="275"/>
                </a:lnTo>
                <a:lnTo>
                  <a:pt x="3535" y="309"/>
                </a:lnTo>
                <a:lnTo>
                  <a:pt x="3587" y="344"/>
                </a:lnTo>
                <a:lnTo>
                  <a:pt x="3636" y="379"/>
                </a:lnTo>
                <a:lnTo>
                  <a:pt x="3682" y="415"/>
                </a:lnTo>
                <a:lnTo>
                  <a:pt x="3726" y="452"/>
                </a:lnTo>
                <a:lnTo>
                  <a:pt x="3768" y="489"/>
                </a:lnTo>
                <a:lnTo>
                  <a:pt x="3809" y="526"/>
                </a:lnTo>
                <a:lnTo>
                  <a:pt x="3846" y="563"/>
                </a:lnTo>
                <a:lnTo>
                  <a:pt x="3881" y="602"/>
                </a:lnTo>
                <a:lnTo>
                  <a:pt x="3913" y="641"/>
                </a:lnTo>
                <a:lnTo>
                  <a:pt x="3945" y="680"/>
                </a:lnTo>
                <a:lnTo>
                  <a:pt x="3973" y="719"/>
                </a:lnTo>
                <a:lnTo>
                  <a:pt x="3998" y="758"/>
                </a:lnTo>
                <a:lnTo>
                  <a:pt x="4021" y="797"/>
                </a:lnTo>
                <a:lnTo>
                  <a:pt x="4042" y="837"/>
                </a:lnTo>
                <a:lnTo>
                  <a:pt x="4062" y="878"/>
                </a:lnTo>
                <a:lnTo>
                  <a:pt x="4077" y="917"/>
                </a:lnTo>
                <a:lnTo>
                  <a:pt x="4092" y="957"/>
                </a:lnTo>
                <a:lnTo>
                  <a:pt x="4102" y="998"/>
                </a:lnTo>
                <a:lnTo>
                  <a:pt x="4111" y="1039"/>
                </a:lnTo>
                <a:lnTo>
                  <a:pt x="4118" y="1079"/>
                </a:lnTo>
                <a:lnTo>
                  <a:pt x="4123" y="1120"/>
                </a:lnTo>
                <a:lnTo>
                  <a:pt x="4125" y="1161"/>
                </a:lnTo>
                <a:lnTo>
                  <a:pt x="4123" y="1201"/>
                </a:lnTo>
                <a:lnTo>
                  <a:pt x="4122" y="1240"/>
                </a:lnTo>
                <a:lnTo>
                  <a:pt x="4116" y="1281"/>
                </a:lnTo>
                <a:lnTo>
                  <a:pt x="4109" y="1321"/>
                </a:lnTo>
                <a:lnTo>
                  <a:pt x="4099" y="1360"/>
                </a:lnTo>
                <a:lnTo>
                  <a:pt x="4086" y="1401"/>
                </a:lnTo>
                <a:lnTo>
                  <a:pt x="4072" y="1440"/>
                </a:lnTo>
                <a:lnTo>
                  <a:pt x="4055" y="1479"/>
                </a:lnTo>
                <a:lnTo>
                  <a:pt x="4035" y="1518"/>
                </a:lnTo>
                <a:lnTo>
                  <a:pt x="4012" y="1556"/>
                </a:lnTo>
                <a:lnTo>
                  <a:pt x="3989" y="1595"/>
                </a:lnTo>
                <a:lnTo>
                  <a:pt x="3961" y="1632"/>
                </a:lnTo>
                <a:lnTo>
                  <a:pt x="3933" y="1670"/>
                </a:lnTo>
                <a:lnTo>
                  <a:pt x="3901" y="1707"/>
                </a:lnTo>
                <a:lnTo>
                  <a:pt x="3867" y="1742"/>
                </a:lnTo>
                <a:lnTo>
                  <a:pt x="3830" y="1779"/>
                </a:lnTo>
                <a:lnTo>
                  <a:pt x="3791" y="1814"/>
                </a:lnTo>
                <a:lnTo>
                  <a:pt x="3751" y="1848"/>
                </a:lnTo>
                <a:lnTo>
                  <a:pt x="3707" y="1883"/>
                </a:lnTo>
                <a:lnTo>
                  <a:pt x="3661" y="1917"/>
                </a:lnTo>
                <a:lnTo>
                  <a:pt x="3613" y="1949"/>
                </a:lnTo>
                <a:lnTo>
                  <a:pt x="3562" y="1981"/>
                </a:lnTo>
                <a:lnTo>
                  <a:pt x="3509" y="2012"/>
                </a:lnTo>
                <a:lnTo>
                  <a:pt x="3452" y="2042"/>
                </a:lnTo>
                <a:lnTo>
                  <a:pt x="3394" y="2072"/>
                </a:lnTo>
                <a:lnTo>
                  <a:pt x="3334" y="2102"/>
                </a:lnTo>
                <a:lnTo>
                  <a:pt x="3270" y="2131"/>
                </a:lnTo>
                <a:lnTo>
                  <a:pt x="3205" y="2157"/>
                </a:lnTo>
                <a:lnTo>
                  <a:pt x="3138" y="2184"/>
                </a:lnTo>
                <a:lnTo>
                  <a:pt x="3067" y="2210"/>
                </a:lnTo>
                <a:lnTo>
                  <a:pt x="2995" y="2235"/>
                </a:lnTo>
                <a:lnTo>
                  <a:pt x="2919" y="2258"/>
                </a:lnTo>
                <a:lnTo>
                  <a:pt x="1204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49" name="Freeform 12"/>
          <p:cNvSpPr>
            <a:spLocks/>
          </p:cNvSpPr>
          <p:nvPr/>
        </p:nvSpPr>
        <p:spPr bwMode="auto">
          <a:xfrm>
            <a:off x="1837267" y="1452563"/>
            <a:ext cx="5270500" cy="2987146"/>
          </a:xfrm>
          <a:custGeom>
            <a:avLst/>
            <a:gdLst>
              <a:gd name="T0" fmla="*/ 2147483647 w 3735"/>
              <a:gd name="T1" fmla="*/ 2147483647 h 2258"/>
              <a:gd name="T2" fmla="*/ 2147483647 w 3735"/>
              <a:gd name="T3" fmla="*/ 2147483647 h 2258"/>
              <a:gd name="T4" fmla="*/ 2147483647 w 3735"/>
              <a:gd name="T5" fmla="*/ 2147483647 h 2258"/>
              <a:gd name="T6" fmla="*/ 2147483647 w 3735"/>
              <a:gd name="T7" fmla="*/ 2147483647 h 2258"/>
              <a:gd name="T8" fmla="*/ 2147483647 w 3735"/>
              <a:gd name="T9" fmla="*/ 2147483647 h 2258"/>
              <a:gd name="T10" fmla="*/ 2147483647 w 3735"/>
              <a:gd name="T11" fmla="*/ 2147483647 h 2258"/>
              <a:gd name="T12" fmla="*/ 2147483647 w 3735"/>
              <a:gd name="T13" fmla="*/ 2147483647 h 2258"/>
              <a:gd name="T14" fmla="*/ 2147483647 w 3735"/>
              <a:gd name="T15" fmla="*/ 2147483647 h 2258"/>
              <a:gd name="T16" fmla="*/ 2147483647 w 3735"/>
              <a:gd name="T17" fmla="*/ 2147483647 h 2258"/>
              <a:gd name="T18" fmla="*/ 2147483647 w 3735"/>
              <a:gd name="T19" fmla="*/ 2147483647 h 2258"/>
              <a:gd name="T20" fmla="*/ 0 w 3735"/>
              <a:gd name="T21" fmla="*/ 2147483647 h 2258"/>
              <a:gd name="T22" fmla="*/ 2147483647 w 3735"/>
              <a:gd name="T23" fmla="*/ 2147483647 h 2258"/>
              <a:gd name="T24" fmla="*/ 2147483647 w 3735"/>
              <a:gd name="T25" fmla="*/ 2147483647 h 2258"/>
              <a:gd name="T26" fmla="*/ 2147483647 w 3735"/>
              <a:gd name="T27" fmla="*/ 2147483647 h 2258"/>
              <a:gd name="T28" fmla="*/ 2147483647 w 3735"/>
              <a:gd name="T29" fmla="*/ 2147483647 h 2258"/>
              <a:gd name="T30" fmla="*/ 2147483647 w 3735"/>
              <a:gd name="T31" fmla="*/ 2147483647 h 2258"/>
              <a:gd name="T32" fmla="*/ 2147483647 w 3735"/>
              <a:gd name="T33" fmla="*/ 2147483647 h 2258"/>
              <a:gd name="T34" fmla="*/ 2147483647 w 3735"/>
              <a:gd name="T35" fmla="*/ 2147483647 h 2258"/>
              <a:gd name="T36" fmla="*/ 2147483647 w 3735"/>
              <a:gd name="T37" fmla="*/ 2147483647 h 2258"/>
              <a:gd name="T38" fmla="*/ 2147483647 w 3735"/>
              <a:gd name="T39" fmla="*/ 2147483647 h 2258"/>
              <a:gd name="T40" fmla="*/ 2147483647 w 3735"/>
              <a:gd name="T41" fmla="*/ 2147483647 h 2258"/>
              <a:gd name="T42" fmla="*/ 2147483647 w 3735"/>
              <a:gd name="T43" fmla="*/ 0 h 2258"/>
              <a:gd name="T44" fmla="*/ 2147483647 w 3735"/>
              <a:gd name="T45" fmla="*/ 2147483647 h 2258"/>
              <a:gd name="T46" fmla="*/ 2147483647 w 3735"/>
              <a:gd name="T47" fmla="*/ 2147483647 h 2258"/>
              <a:gd name="T48" fmla="*/ 2147483647 w 3735"/>
              <a:gd name="T49" fmla="*/ 2147483647 h 2258"/>
              <a:gd name="T50" fmla="*/ 2147483647 w 3735"/>
              <a:gd name="T51" fmla="*/ 2147483647 h 2258"/>
              <a:gd name="T52" fmla="*/ 2147483647 w 3735"/>
              <a:gd name="T53" fmla="*/ 2147483647 h 2258"/>
              <a:gd name="T54" fmla="*/ 2147483647 w 3735"/>
              <a:gd name="T55" fmla="*/ 2147483647 h 2258"/>
              <a:gd name="T56" fmla="*/ 2147483647 w 3735"/>
              <a:gd name="T57" fmla="*/ 2147483647 h 2258"/>
              <a:gd name="T58" fmla="*/ 2147483647 w 3735"/>
              <a:gd name="T59" fmla="*/ 2147483647 h 2258"/>
              <a:gd name="T60" fmla="*/ 2147483647 w 3735"/>
              <a:gd name="T61" fmla="*/ 2147483647 h 2258"/>
              <a:gd name="T62" fmla="*/ 2147483647 w 3735"/>
              <a:gd name="T63" fmla="*/ 2147483647 h 2258"/>
              <a:gd name="T64" fmla="*/ 2147483647 w 3735"/>
              <a:gd name="T65" fmla="*/ 2147483647 h 2258"/>
              <a:gd name="T66" fmla="*/ 2147483647 w 3735"/>
              <a:gd name="T67" fmla="*/ 2147483647 h 2258"/>
              <a:gd name="T68" fmla="*/ 2147483647 w 3735"/>
              <a:gd name="T69" fmla="*/ 2147483647 h 2258"/>
              <a:gd name="T70" fmla="*/ 2147483647 w 3735"/>
              <a:gd name="T71" fmla="*/ 2147483647 h 2258"/>
              <a:gd name="T72" fmla="*/ 2147483647 w 3735"/>
              <a:gd name="T73" fmla="*/ 2147483647 h 2258"/>
              <a:gd name="T74" fmla="*/ 2147483647 w 3735"/>
              <a:gd name="T75" fmla="*/ 2147483647 h 2258"/>
              <a:gd name="T76" fmla="*/ 2147483647 w 3735"/>
              <a:gd name="T77" fmla="*/ 2147483647 h 2258"/>
              <a:gd name="T78" fmla="*/ 2147483647 w 3735"/>
              <a:gd name="T79" fmla="*/ 2147483647 h 2258"/>
              <a:gd name="T80" fmla="*/ 2147483647 w 3735"/>
              <a:gd name="T81" fmla="*/ 2147483647 h 2258"/>
              <a:gd name="T82" fmla="*/ 2147483647 w 3735"/>
              <a:gd name="T83" fmla="*/ 2147483647 h 2258"/>
              <a:gd name="T84" fmla="*/ 2147483647 w 3735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735"/>
              <a:gd name="T130" fmla="*/ 0 h 2258"/>
              <a:gd name="T131" fmla="*/ 3735 w 3735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735" h="2258">
                <a:moveTo>
                  <a:pt x="1091" y="2258"/>
                </a:moveTo>
                <a:lnTo>
                  <a:pt x="1024" y="2235"/>
                </a:lnTo>
                <a:lnTo>
                  <a:pt x="957" y="2210"/>
                </a:lnTo>
                <a:lnTo>
                  <a:pt x="894" y="2184"/>
                </a:lnTo>
                <a:lnTo>
                  <a:pt x="832" y="2157"/>
                </a:lnTo>
                <a:lnTo>
                  <a:pt x="773" y="2131"/>
                </a:lnTo>
                <a:lnTo>
                  <a:pt x="717" y="2102"/>
                </a:lnTo>
                <a:lnTo>
                  <a:pt x="662" y="2072"/>
                </a:lnTo>
                <a:lnTo>
                  <a:pt x="609" y="2042"/>
                </a:lnTo>
                <a:lnTo>
                  <a:pt x="558" y="2012"/>
                </a:lnTo>
                <a:lnTo>
                  <a:pt x="510" y="1981"/>
                </a:lnTo>
                <a:lnTo>
                  <a:pt x="464" y="1949"/>
                </a:lnTo>
                <a:lnTo>
                  <a:pt x="420" y="1917"/>
                </a:lnTo>
                <a:lnTo>
                  <a:pt x="378" y="1883"/>
                </a:lnTo>
                <a:lnTo>
                  <a:pt x="339" y="1848"/>
                </a:lnTo>
                <a:lnTo>
                  <a:pt x="302" y="1814"/>
                </a:lnTo>
                <a:lnTo>
                  <a:pt x="267" y="1779"/>
                </a:lnTo>
                <a:lnTo>
                  <a:pt x="233" y="1742"/>
                </a:lnTo>
                <a:lnTo>
                  <a:pt x="203" y="1707"/>
                </a:lnTo>
                <a:lnTo>
                  <a:pt x="175" y="1670"/>
                </a:lnTo>
                <a:lnTo>
                  <a:pt x="148" y="1632"/>
                </a:lnTo>
                <a:lnTo>
                  <a:pt x="123" y="1595"/>
                </a:lnTo>
                <a:lnTo>
                  <a:pt x="102" y="1556"/>
                </a:lnTo>
                <a:lnTo>
                  <a:pt x="81" y="1518"/>
                </a:lnTo>
                <a:lnTo>
                  <a:pt x="63" y="1479"/>
                </a:lnTo>
                <a:lnTo>
                  <a:pt x="49" y="1440"/>
                </a:lnTo>
                <a:lnTo>
                  <a:pt x="35" y="1401"/>
                </a:lnTo>
                <a:lnTo>
                  <a:pt x="25" y="1360"/>
                </a:lnTo>
                <a:lnTo>
                  <a:pt x="14" y="1321"/>
                </a:lnTo>
                <a:lnTo>
                  <a:pt x="9" y="1281"/>
                </a:lnTo>
                <a:lnTo>
                  <a:pt x="3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5" y="1079"/>
                </a:lnTo>
                <a:lnTo>
                  <a:pt x="12" y="1039"/>
                </a:lnTo>
                <a:lnTo>
                  <a:pt x="21" y="998"/>
                </a:lnTo>
                <a:lnTo>
                  <a:pt x="30" y="957"/>
                </a:lnTo>
                <a:lnTo>
                  <a:pt x="44" y="917"/>
                </a:lnTo>
                <a:lnTo>
                  <a:pt x="58" y="878"/>
                </a:lnTo>
                <a:lnTo>
                  <a:pt x="74" y="837"/>
                </a:lnTo>
                <a:lnTo>
                  <a:pt x="93" y="797"/>
                </a:lnTo>
                <a:lnTo>
                  <a:pt x="115" y="758"/>
                </a:lnTo>
                <a:lnTo>
                  <a:pt x="138" y="719"/>
                </a:lnTo>
                <a:lnTo>
                  <a:pt x="164" y="680"/>
                </a:lnTo>
                <a:lnTo>
                  <a:pt x="191" y="641"/>
                </a:lnTo>
                <a:lnTo>
                  <a:pt x="221" y="602"/>
                </a:lnTo>
                <a:lnTo>
                  <a:pt x="252" y="563"/>
                </a:lnTo>
                <a:lnTo>
                  <a:pt x="286" y="526"/>
                </a:lnTo>
                <a:lnTo>
                  <a:pt x="323" y="489"/>
                </a:lnTo>
                <a:lnTo>
                  <a:pt x="360" y="452"/>
                </a:lnTo>
                <a:lnTo>
                  <a:pt x="401" y="415"/>
                </a:lnTo>
                <a:lnTo>
                  <a:pt x="443" y="379"/>
                </a:lnTo>
                <a:lnTo>
                  <a:pt x="487" y="344"/>
                </a:lnTo>
                <a:lnTo>
                  <a:pt x="535" y="309"/>
                </a:lnTo>
                <a:lnTo>
                  <a:pt x="583" y="275"/>
                </a:lnTo>
                <a:lnTo>
                  <a:pt x="634" y="242"/>
                </a:lnTo>
                <a:lnTo>
                  <a:pt x="687" y="208"/>
                </a:lnTo>
                <a:lnTo>
                  <a:pt x="742" y="176"/>
                </a:lnTo>
                <a:lnTo>
                  <a:pt x="800" y="144"/>
                </a:lnTo>
                <a:lnTo>
                  <a:pt x="858" y="114"/>
                </a:lnTo>
                <a:lnTo>
                  <a:pt x="920" y="84"/>
                </a:lnTo>
                <a:lnTo>
                  <a:pt x="984" y="54"/>
                </a:lnTo>
                <a:lnTo>
                  <a:pt x="1049" y="26"/>
                </a:lnTo>
                <a:lnTo>
                  <a:pt x="1118" y="0"/>
                </a:lnTo>
                <a:lnTo>
                  <a:pt x="2617" y="0"/>
                </a:lnTo>
                <a:lnTo>
                  <a:pt x="2686" y="26"/>
                </a:lnTo>
                <a:lnTo>
                  <a:pt x="2751" y="54"/>
                </a:lnTo>
                <a:lnTo>
                  <a:pt x="2815" y="84"/>
                </a:lnTo>
                <a:lnTo>
                  <a:pt x="2877" y="114"/>
                </a:lnTo>
                <a:lnTo>
                  <a:pt x="2935" y="144"/>
                </a:lnTo>
                <a:lnTo>
                  <a:pt x="2993" y="176"/>
                </a:lnTo>
                <a:lnTo>
                  <a:pt x="3048" y="208"/>
                </a:lnTo>
                <a:lnTo>
                  <a:pt x="3101" y="242"/>
                </a:lnTo>
                <a:lnTo>
                  <a:pt x="3152" y="275"/>
                </a:lnTo>
                <a:lnTo>
                  <a:pt x="3200" y="309"/>
                </a:lnTo>
                <a:lnTo>
                  <a:pt x="3248" y="344"/>
                </a:lnTo>
                <a:lnTo>
                  <a:pt x="3292" y="379"/>
                </a:lnTo>
                <a:lnTo>
                  <a:pt x="3334" y="415"/>
                </a:lnTo>
                <a:lnTo>
                  <a:pt x="3375" y="452"/>
                </a:lnTo>
                <a:lnTo>
                  <a:pt x="3412" y="489"/>
                </a:lnTo>
                <a:lnTo>
                  <a:pt x="3449" y="526"/>
                </a:lnTo>
                <a:lnTo>
                  <a:pt x="3483" y="563"/>
                </a:lnTo>
                <a:lnTo>
                  <a:pt x="3514" y="602"/>
                </a:lnTo>
                <a:lnTo>
                  <a:pt x="3544" y="641"/>
                </a:lnTo>
                <a:lnTo>
                  <a:pt x="3571" y="680"/>
                </a:lnTo>
                <a:lnTo>
                  <a:pt x="3597" y="719"/>
                </a:lnTo>
                <a:lnTo>
                  <a:pt x="3620" y="758"/>
                </a:lnTo>
                <a:lnTo>
                  <a:pt x="3642" y="797"/>
                </a:lnTo>
                <a:lnTo>
                  <a:pt x="3661" y="837"/>
                </a:lnTo>
                <a:lnTo>
                  <a:pt x="3677" y="878"/>
                </a:lnTo>
                <a:lnTo>
                  <a:pt x="3691" y="917"/>
                </a:lnTo>
                <a:lnTo>
                  <a:pt x="3705" y="957"/>
                </a:lnTo>
                <a:lnTo>
                  <a:pt x="3714" y="998"/>
                </a:lnTo>
                <a:lnTo>
                  <a:pt x="3723" y="1039"/>
                </a:lnTo>
                <a:lnTo>
                  <a:pt x="3730" y="1079"/>
                </a:lnTo>
                <a:lnTo>
                  <a:pt x="3733" y="1120"/>
                </a:lnTo>
                <a:lnTo>
                  <a:pt x="3735" y="1161"/>
                </a:lnTo>
                <a:lnTo>
                  <a:pt x="3733" y="1201"/>
                </a:lnTo>
                <a:lnTo>
                  <a:pt x="3732" y="1240"/>
                </a:lnTo>
                <a:lnTo>
                  <a:pt x="3726" y="1281"/>
                </a:lnTo>
                <a:lnTo>
                  <a:pt x="3719" y="1321"/>
                </a:lnTo>
                <a:lnTo>
                  <a:pt x="3710" y="1360"/>
                </a:lnTo>
                <a:lnTo>
                  <a:pt x="3700" y="1401"/>
                </a:lnTo>
                <a:lnTo>
                  <a:pt x="3686" y="1440"/>
                </a:lnTo>
                <a:lnTo>
                  <a:pt x="3672" y="1479"/>
                </a:lnTo>
                <a:lnTo>
                  <a:pt x="3654" y="1518"/>
                </a:lnTo>
                <a:lnTo>
                  <a:pt x="3633" y="1556"/>
                </a:lnTo>
                <a:lnTo>
                  <a:pt x="3612" y="1595"/>
                </a:lnTo>
                <a:lnTo>
                  <a:pt x="3587" y="1632"/>
                </a:lnTo>
                <a:lnTo>
                  <a:pt x="3560" y="1670"/>
                </a:lnTo>
                <a:lnTo>
                  <a:pt x="3532" y="1707"/>
                </a:lnTo>
                <a:lnTo>
                  <a:pt x="3502" y="1742"/>
                </a:lnTo>
                <a:lnTo>
                  <a:pt x="3468" y="1779"/>
                </a:lnTo>
                <a:lnTo>
                  <a:pt x="3433" y="1814"/>
                </a:lnTo>
                <a:lnTo>
                  <a:pt x="3396" y="1848"/>
                </a:lnTo>
                <a:lnTo>
                  <a:pt x="3357" y="1883"/>
                </a:lnTo>
                <a:lnTo>
                  <a:pt x="3315" y="1917"/>
                </a:lnTo>
                <a:lnTo>
                  <a:pt x="3271" y="1949"/>
                </a:lnTo>
                <a:lnTo>
                  <a:pt x="3225" y="1981"/>
                </a:lnTo>
                <a:lnTo>
                  <a:pt x="3177" y="2012"/>
                </a:lnTo>
                <a:lnTo>
                  <a:pt x="3126" y="2042"/>
                </a:lnTo>
                <a:lnTo>
                  <a:pt x="3073" y="2072"/>
                </a:lnTo>
                <a:lnTo>
                  <a:pt x="3018" y="2102"/>
                </a:lnTo>
                <a:lnTo>
                  <a:pt x="2962" y="2131"/>
                </a:lnTo>
                <a:lnTo>
                  <a:pt x="2903" y="2157"/>
                </a:lnTo>
                <a:lnTo>
                  <a:pt x="2841" y="2184"/>
                </a:lnTo>
                <a:lnTo>
                  <a:pt x="2778" y="2210"/>
                </a:lnTo>
                <a:lnTo>
                  <a:pt x="2711" y="2235"/>
                </a:lnTo>
                <a:lnTo>
                  <a:pt x="2644" y="2258"/>
                </a:lnTo>
                <a:lnTo>
                  <a:pt x="1091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0" name="Freeform 13"/>
          <p:cNvSpPr>
            <a:spLocks/>
          </p:cNvSpPr>
          <p:nvPr/>
        </p:nvSpPr>
        <p:spPr bwMode="auto">
          <a:xfrm>
            <a:off x="2156178" y="1452563"/>
            <a:ext cx="4632678" cy="2987146"/>
          </a:xfrm>
          <a:custGeom>
            <a:avLst/>
            <a:gdLst>
              <a:gd name="T0" fmla="*/ 2147483647 w 3283"/>
              <a:gd name="T1" fmla="*/ 2147483647 h 2258"/>
              <a:gd name="T2" fmla="*/ 2147483647 w 3283"/>
              <a:gd name="T3" fmla="*/ 2147483647 h 2258"/>
              <a:gd name="T4" fmla="*/ 2147483647 w 3283"/>
              <a:gd name="T5" fmla="*/ 2147483647 h 2258"/>
              <a:gd name="T6" fmla="*/ 2147483647 w 3283"/>
              <a:gd name="T7" fmla="*/ 2147483647 h 2258"/>
              <a:gd name="T8" fmla="*/ 2147483647 w 3283"/>
              <a:gd name="T9" fmla="*/ 2147483647 h 2258"/>
              <a:gd name="T10" fmla="*/ 2147483647 w 3283"/>
              <a:gd name="T11" fmla="*/ 2147483647 h 2258"/>
              <a:gd name="T12" fmla="*/ 2147483647 w 3283"/>
              <a:gd name="T13" fmla="*/ 2147483647 h 2258"/>
              <a:gd name="T14" fmla="*/ 2147483647 w 3283"/>
              <a:gd name="T15" fmla="*/ 2147483647 h 2258"/>
              <a:gd name="T16" fmla="*/ 2147483647 w 3283"/>
              <a:gd name="T17" fmla="*/ 2147483647 h 2258"/>
              <a:gd name="T18" fmla="*/ 2147483647 w 3283"/>
              <a:gd name="T19" fmla="*/ 2147483647 h 2258"/>
              <a:gd name="T20" fmla="*/ 0 w 3283"/>
              <a:gd name="T21" fmla="*/ 2147483647 h 2258"/>
              <a:gd name="T22" fmla="*/ 2147483647 w 3283"/>
              <a:gd name="T23" fmla="*/ 2147483647 h 2258"/>
              <a:gd name="T24" fmla="*/ 2147483647 w 3283"/>
              <a:gd name="T25" fmla="*/ 2147483647 h 2258"/>
              <a:gd name="T26" fmla="*/ 2147483647 w 3283"/>
              <a:gd name="T27" fmla="*/ 2147483647 h 2258"/>
              <a:gd name="T28" fmla="*/ 2147483647 w 3283"/>
              <a:gd name="T29" fmla="*/ 2147483647 h 2258"/>
              <a:gd name="T30" fmla="*/ 2147483647 w 3283"/>
              <a:gd name="T31" fmla="*/ 2147483647 h 2258"/>
              <a:gd name="T32" fmla="*/ 2147483647 w 3283"/>
              <a:gd name="T33" fmla="*/ 2147483647 h 2258"/>
              <a:gd name="T34" fmla="*/ 2147483647 w 3283"/>
              <a:gd name="T35" fmla="*/ 2147483647 h 2258"/>
              <a:gd name="T36" fmla="*/ 2147483647 w 3283"/>
              <a:gd name="T37" fmla="*/ 2147483647 h 2258"/>
              <a:gd name="T38" fmla="*/ 2147483647 w 3283"/>
              <a:gd name="T39" fmla="*/ 2147483647 h 2258"/>
              <a:gd name="T40" fmla="*/ 2147483647 w 3283"/>
              <a:gd name="T41" fmla="*/ 2147483647 h 2258"/>
              <a:gd name="T42" fmla="*/ 2147483647 w 3283"/>
              <a:gd name="T43" fmla="*/ 0 h 2258"/>
              <a:gd name="T44" fmla="*/ 2147483647 w 3283"/>
              <a:gd name="T45" fmla="*/ 2147483647 h 2258"/>
              <a:gd name="T46" fmla="*/ 2147483647 w 3283"/>
              <a:gd name="T47" fmla="*/ 2147483647 h 2258"/>
              <a:gd name="T48" fmla="*/ 2147483647 w 3283"/>
              <a:gd name="T49" fmla="*/ 2147483647 h 2258"/>
              <a:gd name="T50" fmla="*/ 2147483647 w 3283"/>
              <a:gd name="T51" fmla="*/ 2147483647 h 2258"/>
              <a:gd name="T52" fmla="*/ 2147483647 w 3283"/>
              <a:gd name="T53" fmla="*/ 2147483647 h 2258"/>
              <a:gd name="T54" fmla="*/ 2147483647 w 3283"/>
              <a:gd name="T55" fmla="*/ 2147483647 h 2258"/>
              <a:gd name="T56" fmla="*/ 2147483647 w 3283"/>
              <a:gd name="T57" fmla="*/ 2147483647 h 2258"/>
              <a:gd name="T58" fmla="*/ 2147483647 w 3283"/>
              <a:gd name="T59" fmla="*/ 2147483647 h 2258"/>
              <a:gd name="T60" fmla="*/ 2147483647 w 3283"/>
              <a:gd name="T61" fmla="*/ 2147483647 h 2258"/>
              <a:gd name="T62" fmla="*/ 2147483647 w 3283"/>
              <a:gd name="T63" fmla="*/ 2147483647 h 2258"/>
              <a:gd name="T64" fmla="*/ 2147483647 w 3283"/>
              <a:gd name="T65" fmla="*/ 2147483647 h 2258"/>
              <a:gd name="T66" fmla="*/ 2147483647 w 3283"/>
              <a:gd name="T67" fmla="*/ 2147483647 h 2258"/>
              <a:gd name="T68" fmla="*/ 2147483647 w 3283"/>
              <a:gd name="T69" fmla="*/ 2147483647 h 2258"/>
              <a:gd name="T70" fmla="*/ 2147483647 w 3283"/>
              <a:gd name="T71" fmla="*/ 2147483647 h 2258"/>
              <a:gd name="T72" fmla="*/ 2147483647 w 3283"/>
              <a:gd name="T73" fmla="*/ 2147483647 h 2258"/>
              <a:gd name="T74" fmla="*/ 2147483647 w 3283"/>
              <a:gd name="T75" fmla="*/ 2147483647 h 2258"/>
              <a:gd name="T76" fmla="*/ 2147483647 w 3283"/>
              <a:gd name="T77" fmla="*/ 2147483647 h 2258"/>
              <a:gd name="T78" fmla="*/ 2147483647 w 3283"/>
              <a:gd name="T79" fmla="*/ 2147483647 h 2258"/>
              <a:gd name="T80" fmla="*/ 2147483647 w 3283"/>
              <a:gd name="T81" fmla="*/ 2147483647 h 2258"/>
              <a:gd name="T82" fmla="*/ 2147483647 w 3283"/>
              <a:gd name="T83" fmla="*/ 2147483647 h 2258"/>
              <a:gd name="T84" fmla="*/ 2147483647 w 3283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83"/>
              <a:gd name="T130" fmla="*/ 0 h 2258"/>
              <a:gd name="T131" fmla="*/ 3283 w 3283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83" h="2258">
                <a:moveTo>
                  <a:pt x="959" y="2258"/>
                </a:moveTo>
                <a:lnTo>
                  <a:pt x="899" y="2235"/>
                </a:lnTo>
                <a:lnTo>
                  <a:pt x="841" y="2210"/>
                </a:lnTo>
                <a:lnTo>
                  <a:pt x="786" y="2184"/>
                </a:lnTo>
                <a:lnTo>
                  <a:pt x="731" y="2157"/>
                </a:lnTo>
                <a:lnTo>
                  <a:pt x="678" y="2131"/>
                </a:lnTo>
                <a:lnTo>
                  <a:pt x="629" y="2102"/>
                </a:lnTo>
                <a:lnTo>
                  <a:pt x="581" y="2072"/>
                </a:lnTo>
                <a:lnTo>
                  <a:pt x="535" y="2042"/>
                </a:lnTo>
                <a:lnTo>
                  <a:pt x="489" y="2012"/>
                </a:lnTo>
                <a:lnTo>
                  <a:pt x="447" y="1981"/>
                </a:lnTo>
                <a:lnTo>
                  <a:pt x="406" y="1949"/>
                </a:lnTo>
                <a:lnTo>
                  <a:pt x="369" y="1917"/>
                </a:lnTo>
                <a:lnTo>
                  <a:pt x="332" y="1883"/>
                </a:lnTo>
                <a:lnTo>
                  <a:pt x="297" y="1848"/>
                </a:lnTo>
                <a:lnTo>
                  <a:pt x="265" y="1814"/>
                </a:lnTo>
                <a:lnTo>
                  <a:pt x="233" y="1779"/>
                </a:lnTo>
                <a:lnTo>
                  <a:pt x="205" y="1742"/>
                </a:lnTo>
                <a:lnTo>
                  <a:pt x="178" y="1707"/>
                </a:lnTo>
                <a:lnTo>
                  <a:pt x="152" y="1670"/>
                </a:lnTo>
                <a:lnTo>
                  <a:pt x="129" y="1632"/>
                </a:lnTo>
                <a:lnTo>
                  <a:pt x="108" y="1595"/>
                </a:lnTo>
                <a:lnTo>
                  <a:pt x="88" y="1556"/>
                </a:lnTo>
                <a:lnTo>
                  <a:pt x="71" y="1518"/>
                </a:lnTo>
                <a:lnTo>
                  <a:pt x="55" y="1479"/>
                </a:lnTo>
                <a:lnTo>
                  <a:pt x="42" y="1440"/>
                </a:lnTo>
                <a:lnTo>
                  <a:pt x="30" y="1401"/>
                </a:lnTo>
                <a:lnTo>
                  <a:pt x="21" y="1360"/>
                </a:lnTo>
                <a:lnTo>
                  <a:pt x="12" y="1321"/>
                </a:lnTo>
                <a:lnTo>
                  <a:pt x="7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5" y="1079"/>
                </a:lnTo>
                <a:lnTo>
                  <a:pt x="11" y="1039"/>
                </a:lnTo>
                <a:lnTo>
                  <a:pt x="18" y="998"/>
                </a:lnTo>
                <a:lnTo>
                  <a:pt x="26" y="957"/>
                </a:lnTo>
                <a:lnTo>
                  <a:pt x="37" y="917"/>
                </a:lnTo>
                <a:lnTo>
                  <a:pt x="51" y="878"/>
                </a:lnTo>
                <a:lnTo>
                  <a:pt x="65" y="837"/>
                </a:lnTo>
                <a:lnTo>
                  <a:pt x="81" y="797"/>
                </a:lnTo>
                <a:lnTo>
                  <a:pt x="101" y="758"/>
                </a:lnTo>
                <a:lnTo>
                  <a:pt x="120" y="719"/>
                </a:lnTo>
                <a:lnTo>
                  <a:pt x="143" y="680"/>
                </a:lnTo>
                <a:lnTo>
                  <a:pt x="168" y="641"/>
                </a:lnTo>
                <a:lnTo>
                  <a:pt x="194" y="602"/>
                </a:lnTo>
                <a:lnTo>
                  <a:pt x="221" y="563"/>
                </a:lnTo>
                <a:lnTo>
                  <a:pt x="251" y="526"/>
                </a:lnTo>
                <a:lnTo>
                  <a:pt x="282" y="489"/>
                </a:lnTo>
                <a:lnTo>
                  <a:pt x="316" y="452"/>
                </a:lnTo>
                <a:lnTo>
                  <a:pt x="351" y="415"/>
                </a:lnTo>
                <a:lnTo>
                  <a:pt x="388" y="379"/>
                </a:lnTo>
                <a:lnTo>
                  <a:pt x="429" y="344"/>
                </a:lnTo>
                <a:lnTo>
                  <a:pt x="470" y="309"/>
                </a:lnTo>
                <a:lnTo>
                  <a:pt x="512" y="275"/>
                </a:lnTo>
                <a:lnTo>
                  <a:pt x="556" y="242"/>
                </a:lnTo>
                <a:lnTo>
                  <a:pt x="604" y="208"/>
                </a:lnTo>
                <a:lnTo>
                  <a:pt x="652" y="176"/>
                </a:lnTo>
                <a:lnTo>
                  <a:pt x="703" y="144"/>
                </a:lnTo>
                <a:lnTo>
                  <a:pt x="754" y="114"/>
                </a:lnTo>
                <a:lnTo>
                  <a:pt x="809" y="84"/>
                </a:lnTo>
                <a:lnTo>
                  <a:pt x="865" y="54"/>
                </a:lnTo>
                <a:lnTo>
                  <a:pt x="922" y="26"/>
                </a:lnTo>
                <a:lnTo>
                  <a:pt x="982" y="0"/>
                </a:lnTo>
                <a:lnTo>
                  <a:pt x="2301" y="0"/>
                </a:lnTo>
                <a:lnTo>
                  <a:pt x="2361" y="26"/>
                </a:lnTo>
                <a:lnTo>
                  <a:pt x="2418" y="54"/>
                </a:lnTo>
                <a:lnTo>
                  <a:pt x="2474" y="84"/>
                </a:lnTo>
                <a:lnTo>
                  <a:pt x="2529" y="114"/>
                </a:lnTo>
                <a:lnTo>
                  <a:pt x="2580" y="144"/>
                </a:lnTo>
                <a:lnTo>
                  <a:pt x="2631" y="176"/>
                </a:lnTo>
                <a:lnTo>
                  <a:pt x="2679" y="208"/>
                </a:lnTo>
                <a:lnTo>
                  <a:pt x="2727" y="242"/>
                </a:lnTo>
                <a:lnTo>
                  <a:pt x="2771" y="275"/>
                </a:lnTo>
                <a:lnTo>
                  <a:pt x="2813" y="309"/>
                </a:lnTo>
                <a:lnTo>
                  <a:pt x="2856" y="344"/>
                </a:lnTo>
                <a:lnTo>
                  <a:pt x="2895" y="379"/>
                </a:lnTo>
                <a:lnTo>
                  <a:pt x="2932" y="415"/>
                </a:lnTo>
                <a:lnTo>
                  <a:pt x="2967" y="452"/>
                </a:lnTo>
                <a:lnTo>
                  <a:pt x="3001" y="489"/>
                </a:lnTo>
                <a:lnTo>
                  <a:pt x="3032" y="526"/>
                </a:lnTo>
                <a:lnTo>
                  <a:pt x="3062" y="563"/>
                </a:lnTo>
                <a:lnTo>
                  <a:pt x="3091" y="602"/>
                </a:lnTo>
                <a:lnTo>
                  <a:pt x="3115" y="641"/>
                </a:lnTo>
                <a:lnTo>
                  <a:pt x="3140" y="680"/>
                </a:lnTo>
                <a:lnTo>
                  <a:pt x="3163" y="719"/>
                </a:lnTo>
                <a:lnTo>
                  <a:pt x="3182" y="758"/>
                </a:lnTo>
                <a:lnTo>
                  <a:pt x="3202" y="797"/>
                </a:lnTo>
                <a:lnTo>
                  <a:pt x="3218" y="837"/>
                </a:lnTo>
                <a:lnTo>
                  <a:pt x="3234" y="878"/>
                </a:lnTo>
                <a:lnTo>
                  <a:pt x="3246" y="917"/>
                </a:lnTo>
                <a:lnTo>
                  <a:pt x="3257" y="957"/>
                </a:lnTo>
                <a:lnTo>
                  <a:pt x="3265" y="998"/>
                </a:lnTo>
                <a:lnTo>
                  <a:pt x="3272" y="1039"/>
                </a:lnTo>
                <a:lnTo>
                  <a:pt x="3278" y="1079"/>
                </a:lnTo>
                <a:lnTo>
                  <a:pt x="3281" y="1120"/>
                </a:lnTo>
                <a:lnTo>
                  <a:pt x="3283" y="1161"/>
                </a:lnTo>
                <a:lnTo>
                  <a:pt x="3283" y="1201"/>
                </a:lnTo>
                <a:lnTo>
                  <a:pt x="3281" y="1240"/>
                </a:lnTo>
                <a:lnTo>
                  <a:pt x="3278" y="1281"/>
                </a:lnTo>
                <a:lnTo>
                  <a:pt x="3271" y="1321"/>
                </a:lnTo>
                <a:lnTo>
                  <a:pt x="3264" y="1360"/>
                </a:lnTo>
                <a:lnTo>
                  <a:pt x="3253" y="1401"/>
                </a:lnTo>
                <a:lnTo>
                  <a:pt x="3241" y="1440"/>
                </a:lnTo>
                <a:lnTo>
                  <a:pt x="3228" y="1479"/>
                </a:lnTo>
                <a:lnTo>
                  <a:pt x="3212" y="1518"/>
                </a:lnTo>
                <a:lnTo>
                  <a:pt x="3195" y="1556"/>
                </a:lnTo>
                <a:lnTo>
                  <a:pt x="3175" y="1595"/>
                </a:lnTo>
                <a:lnTo>
                  <a:pt x="3154" y="1632"/>
                </a:lnTo>
                <a:lnTo>
                  <a:pt x="3131" y="1670"/>
                </a:lnTo>
                <a:lnTo>
                  <a:pt x="3106" y="1707"/>
                </a:lnTo>
                <a:lnTo>
                  <a:pt x="3078" y="1742"/>
                </a:lnTo>
                <a:lnTo>
                  <a:pt x="3050" y="1779"/>
                </a:lnTo>
                <a:lnTo>
                  <a:pt x="3018" y="1814"/>
                </a:lnTo>
                <a:lnTo>
                  <a:pt x="2986" y="1848"/>
                </a:lnTo>
                <a:lnTo>
                  <a:pt x="2951" y="1883"/>
                </a:lnTo>
                <a:lnTo>
                  <a:pt x="2914" y="1917"/>
                </a:lnTo>
                <a:lnTo>
                  <a:pt x="2877" y="1949"/>
                </a:lnTo>
                <a:lnTo>
                  <a:pt x="2836" y="1981"/>
                </a:lnTo>
                <a:lnTo>
                  <a:pt x="2794" y="2012"/>
                </a:lnTo>
                <a:lnTo>
                  <a:pt x="2748" y="2042"/>
                </a:lnTo>
                <a:lnTo>
                  <a:pt x="2702" y="2072"/>
                </a:lnTo>
                <a:lnTo>
                  <a:pt x="2654" y="2102"/>
                </a:lnTo>
                <a:lnTo>
                  <a:pt x="2605" y="2131"/>
                </a:lnTo>
                <a:lnTo>
                  <a:pt x="2552" y="2157"/>
                </a:lnTo>
                <a:lnTo>
                  <a:pt x="2497" y="2184"/>
                </a:lnTo>
                <a:lnTo>
                  <a:pt x="2442" y="2210"/>
                </a:lnTo>
                <a:lnTo>
                  <a:pt x="2384" y="2235"/>
                </a:lnTo>
                <a:lnTo>
                  <a:pt x="2324" y="2258"/>
                </a:lnTo>
                <a:lnTo>
                  <a:pt x="959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1" name="Freeform 14"/>
          <p:cNvSpPr>
            <a:spLocks/>
          </p:cNvSpPr>
          <p:nvPr/>
        </p:nvSpPr>
        <p:spPr bwMode="auto">
          <a:xfrm>
            <a:off x="2569634" y="1452563"/>
            <a:ext cx="3805766" cy="2987146"/>
          </a:xfrm>
          <a:custGeom>
            <a:avLst/>
            <a:gdLst>
              <a:gd name="T0" fmla="*/ 2147483647 w 2697"/>
              <a:gd name="T1" fmla="*/ 2147483647 h 2258"/>
              <a:gd name="T2" fmla="*/ 2147483647 w 2697"/>
              <a:gd name="T3" fmla="*/ 2147483647 h 2258"/>
              <a:gd name="T4" fmla="*/ 2147483647 w 2697"/>
              <a:gd name="T5" fmla="*/ 2147483647 h 2258"/>
              <a:gd name="T6" fmla="*/ 2147483647 w 2697"/>
              <a:gd name="T7" fmla="*/ 2147483647 h 2258"/>
              <a:gd name="T8" fmla="*/ 2147483647 w 2697"/>
              <a:gd name="T9" fmla="*/ 2147483647 h 2258"/>
              <a:gd name="T10" fmla="*/ 2147483647 w 2697"/>
              <a:gd name="T11" fmla="*/ 2147483647 h 2258"/>
              <a:gd name="T12" fmla="*/ 2147483647 w 2697"/>
              <a:gd name="T13" fmla="*/ 2147483647 h 2258"/>
              <a:gd name="T14" fmla="*/ 2147483647 w 2697"/>
              <a:gd name="T15" fmla="*/ 2147483647 h 2258"/>
              <a:gd name="T16" fmla="*/ 2147483647 w 2697"/>
              <a:gd name="T17" fmla="*/ 2147483647 h 2258"/>
              <a:gd name="T18" fmla="*/ 2147483647 w 2697"/>
              <a:gd name="T19" fmla="*/ 2147483647 h 2258"/>
              <a:gd name="T20" fmla="*/ 0 w 2697"/>
              <a:gd name="T21" fmla="*/ 2147483647 h 2258"/>
              <a:gd name="T22" fmla="*/ 2147483647 w 2697"/>
              <a:gd name="T23" fmla="*/ 2147483647 h 2258"/>
              <a:gd name="T24" fmla="*/ 2147483647 w 2697"/>
              <a:gd name="T25" fmla="*/ 2147483647 h 2258"/>
              <a:gd name="T26" fmla="*/ 2147483647 w 2697"/>
              <a:gd name="T27" fmla="*/ 2147483647 h 2258"/>
              <a:gd name="T28" fmla="*/ 2147483647 w 2697"/>
              <a:gd name="T29" fmla="*/ 2147483647 h 2258"/>
              <a:gd name="T30" fmla="*/ 2147483647 w 2697"/>
              <a:gd name="T31" fmla="*/ 2147483647 h 2258"/>
              <a:gd name="T32" fmla="*/ 2147483647 w 2697"/>
              <a:gd name="T33" fmla="*/ 2147483647 h 2258"/>
              <a:gd name="T34" fmla="*/ 2147483647 w 2697"/>
              <a:gd name="T35" fmla="*/ 2147483647 h 2258"/>
              <a:gd name="T36" fmla="*/ 2147483647 w 2697"/>
              <a:gd name="T37" fmla="*/ 2147483647 h 2258"/>
              <a:gd name="T38" fmla="*/ 2147483647 w 2697"/>
              <a:gd name="T39" fmla="*/ 2147483647 h 2258"/>
              <a:gd name="T40" fmla="*/ 2147483647 w 2697"/>
              <a:gd name="T41" fmla="*/ 2147483647 h 2258"/>
              <a:gd name="T42" fmla="*/ 2147483647 w 2697"/>
              <a:gd name="T43" fmla="*/ 0 h 2258"/>
              <a:gd name="T44" fmla="*/ 2147483647 w 2697"/>
              <a:gd name="T45" fmla="*/ 2147483647 h 2258"/>
              <a:gd name="T46" fmla="*/ 2147483647 w 2697"/>
              <a:gd name="T47" fmla="*/ 2147483647 h 2258"/>
              <a:gd name="T48" fmla="*/ 2147483647 w 2697"/>
              <a:gd name="T49" fmla="*/ 2147483647 h 2258"/>
              <a:gd name="T50" fmla="*/ 2147483647 w 2697"/>
              <a:gd name="T51" fmla="*/ 2147483647 h 2258"/>
              <a:gd name="T52" fmla="*/ 2147483647 w 2697"/>
              <a:gd name="T53" fmla="*/ 2147483647 h 2258"/>
              <a:gd name="T54" fmla="*/ 2147483647 w 2697"/>
              <a:gd name="T55" fmla="*/ 2147483647 h 2258"/>
              <a:gd name="T56" fmla="*/ 2147483647 w 2697"/>
              <a:gd name="T57" fmla="*/ 2147483647 h 2258"/>
              <a:gd name="T58" fmla="*/ 2147483647 w 2697"/>
              <a:gd name="T59" fmla="*/ 2147483647 h 2258"/>
              <a:gd name="T60" fmla="*/ 2147483647 w 2697"/>
              <a:gd name="T61" fmla="*/ 2147483647 h 2258"/>
              <a:gd name="T62" fmla="*/ 2147483647 w 2697"/>
              <a:gd name="T63" fmla="*/ 2147483647 h 2258"/>
              <a:gd name="T64" fmla="*/ 2147483647 w 2697"/>
              <a:gd name="T65" fmla="*/ 2147483647 h 2258"/>
              <a:gd name="T66" fmla="*/ 2147483647 w 2697"/>
              <a:gd name="T67" fmla="*/ 2147483647 h 2258"/>
              <a:gd name="T68" fmla="*/ 2147483647 w 2697"/>
              <a:gd name="T69" fmla="*/ 2147483647 h 2258"/>
              <a:gd name="T70" fmla="*/ 2147483647 w 2697"/>
              <a:gd name="T71" fmla="*/ 2147483647 h 2258"/>
              <a:gd name="T72" fmla="*/ 2147483647 w 2697"/>
              <a:gd name="T73" fmla="*/ 2147483647 h 2258"/>
              <a:gd name="T74" fmla="*/ 2147483647 w 2697"/>
              <a:gd name="T75" fmla="*/ 2147483647 h 2258"/>
              <a:gd name="T76" fmla="*/ 2147483647 w 2697"/>
              <a:gd name="T77" fmla="*/ 2147483647 h 2258"/>
              <a:gd name="T78" fmla="*/ 2147483647 w 2697"/>
              <a:gd name="T79" fmla="*/ 2147483647 h 2258"/>
              <a:gd name="T80" fmla="*/ 2147483647 w 2697"/>
              <a:gd name="T81" fmla="*/ 2147483647 h 2258"/>
              <a:gd name="T82" fmla="*/ 2147483647 w 2697"/>
              <a:gd name="T83" fmla="*/ 2147483647 h 2258"/>
              <a:gd name="T84" fmla="*/ 2147483647 w 2697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697"/>
              <a:gd name="T130" fmla="*/ 0 h 2258"/>
              <a:gd name="T131" fmla="*/ 2697 w 2697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697" h="2258">
                <a:moveTo>
                  <a:pt x="788" y="2258"/>
                </a:moveTo>
                <a:lnTo>
                  <a:pt x="738" y="2235"/>
                </a:lnTo>
                <a:lnTo>
                  <a:pt x="691" y="2210"/>
                </a:lnTo>
                <a:lnTo>
                  <a:pt x="645" y="2184"/>
                </a:lnTo>
                <a:lnTo>
                  <a:pt x="601" y="2157"/>
                </a:lnTo>
                <a:lnTo>
                  <a:pt x="558" y="2131"/>
                </a:lnTo>
                <a:lnTo>
                  <a:pt x="518" y="2102"/>
                </a:lnTo>
                <a:lnTo>
                  <a:pt x="477" y="2072"/>
                </a:lnTo>
                <a:lnTo>
                  <a:pt x="440" y="2042"/>
                </a:lnTo>
                <a:lnTo>
                  <a:pt x="403" y="2012"/>
                </a:lnTo>
                <a:lnTo>
                  <a:pt x="367" y="1981"/>
                </a:lnTo>
                <a:lnTo>
                  <a:pt x="334" y="1949"/>
                </a:lnTo>
                <a:lnTo>
                  <a:pt x="302" y="1917"/>
                </a:lnTo>
                <a:lnTo>
                  <a:pt x="272" y="1883"/>
                </a:lnTo>
                <a:lnTo>
                  <a:pt x="244" y="1848"/>
                </a:lnTo>
                <a:lnTo>
                  <a:pt x="217" y="1814"/>
                </a:lnTo>
                <a:lnTo>
                  <a:pt x="193" y="1779"/>
                </a:lnTo>
                <a:lnTo>
                  <a:pt x="168" y="1742"/>
                </a:lnTo>
                <a:lnTo>
                  <a:pt x="147" y="1707"/>
                </a:lnTo>
                <a:lnTo>
                  <a:pt x="125" y="1670"/>
                </a:lnTo>
                <a:lnTo>
                  <a:pt x="106" y="1632"/>
                </a:lnTo>
                <a:lnTo>
                  <a:pt x="88" y="1595"/>
                </a:lnTo>
                <a:lnTo>
                  <a:pt x="73" y="1556"/>
                </a:lnTo>
                <a:lnTo>
                  <a:pt x="58" y="1518"/>
                </a:lnTo>
                <a:lnTo>
                  <a:pt x="46" y="1479"/>
                </a:lnTo>
                <a:lnTo>
                  <a:pt x="35" y="1440"/>
                </a:lnTo>
                <a:lnTo>
                  <a:pt x="25" y="1401"/>
                </a:lnTo>
                <a:lnTo>
                  <a:pt x="18" y="1360"/>
                </a:lnTo>
                <a:lnTo>
                  <a:pt x="11" y="1321"/>
                </a:lnTo>
                <a:lnTo>
                  <a:pt x="5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2" y="1120"/>
                </a:lnTo>
                <a:lnTo>
                  <a:pt x="4" y="1079"/>
                </a:lnTo>
                <a:lnTo>
                  <a:pt x="9" y="1039"/>
                </a:lnTo>
                <a:lnTo>
                  <a:pt x="14" y="998"/>
                </a:lnTo>
                <a:lnTo>
                  <a:pt x="21" y="957"/>
                </a:lnTo>
                <a:lnTo>
                  <a:pt x="32" y="917"/>
                </a:lnTo>
                <a:lnTo>
                  <a:pt x="42" y="878"/>
                </a:lnTo>
                <a:lnTo>
                  <a:pt x="53" y="837"/>
                </a:lnTo>
                <a:lnTo>
                  <a:pt x="67" y="797"/>
                </a:lnTo>
                <a:lnTo>
                  <a:pt x="83" y="758"/>
                </a:lnTo>
                <a:lnTo>
                  <a:pt x="99" y="719"/>
                </a:lnTo>
                <a:lnTo>
                  <a:pt x="118" y="680"/>
                </a:lnTo>
                <a:lnTo>
                  <a:pt x="138" y="641"/>
                </a:lnTo>
                <a:lnTo>
                  <a:pt x="159" y="602"/>
                </a:lnTo>
                <a:lnTo>
                  <a:pt x="182" y="563"/>
                </a:lnTo>
                <a:lnTo>
                  <a:pt x="207" y="526"/>
                </a:lnTo>
                <a:lnTo>
                  <a:pt x="233" y="489"/>
                </a:lnTo>
                <a:lnTo>
                  <a:pt x="260" y="452"/>
                </a:lnTo>
                <a:lnTo>
                  <a:pt x="290" y="415"/>
                </a:lnTo>
                <a:lnTo>
                  <a:pt x="320" y="379"/>
                </a:lnTo>
                <a:lnTo>
                  <a:pt x="352" y="344"/>
                </a:lnTo>
                <a:lnTo>
                  <a:pt x="385" y="309"/>
                </a:lnTo>
                <a:lnTo>
                  <a:pt x="420" y="275"/>
                </a:lnTo>
                <a:lnTo>
                  <a:pt x="458" y="242"/>
                </a:lnTo>
                <a:lnTo>
                  <a:pt x="496" y="208"/>
                </a:lnTo>
                <a:lnTo>
                  <a:pt x="535" y="176"/>
                </a:lnTo>
                <a:lnTo>
                  <a:pt x="578" y="144"/>
                </a:lnTo>
                <a:lnTo>
                  <a:pt x="620" y="114"/>
                </a:lnTo>
                <a:lnTo>
                  <a:pt x="664" y="84"/>
                </a:lnTo>
                <a:lnTo>
                  <a:pt x="710" y="54"/>
                </a:lnTo>
                <a:lnTo>
                  <a:pt x="758" y="26"/>
                </a:lnTo>
                <a:lnTo>
                  <a:pt x="807" y="0"/>
                </a:lnTo>
                <a:lnTo>
                  <a:pt x="1892" y="0"/>
                </a:lnTo>
                <a:lnTo>
                  <a:pt x="1939" y="26"/>
                </a:lnTo>
                <a:lnTo>
                  <a:pt x="1987" y="54"/>
                </a:lnTo>
                <a:lnTo>
                  <a:pt x="2033" y="84"/>
                </a:lnTo>
                <a:lnTo>
                  <a:pt x="2077" y="114"/>
                </a:lnTo>
                <a:lnTo>
                  <a:pt x="2121" y="144"/>
                </a:lnTo>
                <a:lnTo>
                  <a:pt x="2162" y="176"/>
                </a:lnTo>
                <a:lnTo>
                  <a:pt x="2202" y="208"/>
                </a:lnTo>
                <a:lnTo>
                  <a:pt x="2239" y="242"/>
                </a:lnTo>
                <a:lnTo>
                  <a:pt x="2277" y="275"/>
                </a:lnTo>
                <a:lnTo>
                  <a:pt x="2312" y="309"/>
                </a:lnTo>
                <a:lnTo>
                  <a:pt x="2345" y="344"/>
                </a:lnTo>
                <a:lnTo>
                  <a:pt x="2377" y="379"/>
                </a:lnTo>
                <a:lnTo>
                  <a:pt x="2409" y="415"/>
                </a:lnTo>
                <a:lnTo>
                  <a:pt x="2437" y="452"/>
                </a:lnTo>
                <a:lnTo>
                  <a:pt x="2466" y="489"/>
                </a:lnTo>
                <a:lnTo>
                  <a:pt x="2492" y="526"/>
                </a:lnTo>
                <a:lnTo>
                  <a:pt x="2515" y="563"/>
                </a:lnTo>
                <a:lnTo>
                  <a:pt x="2538" y="602"/>
                </a:lnTo>
                <a:lnTo>
                  <a:pt x="2561" y="641"/>
                </a:lnTo>
                <a:lnTo>
                  <a:pt x="2580" y="680"/>
                </a:lnTo>
                <a:lnTo>
                  <a:pt x="2598" y="719"/>
                </a:lnTo>
                <a:lnTo>
                  <a:pt x="2616" y="758"/>
                </a:lnTo>
                <a:lnTo>
                  <a:pt x="2630" y="797"/>
                </a:lnTo>
                <a:lnTo>
                  <a:pt x="2644" y="837"/>
                </a:lnTo>
                <a:lnTo>
                  <a:pt x="2656" y="878"/>
                </a:lnTo>
                <a:lnTo>
                  <a:pt x="2667" y="917"/>
                </a:lnTo>
                <a:lnTo>
                  <a:pt x="2676" y="957"/>
                </a:lnTo>
                <a:lnTo>
                  <a:pt x="2683" y="998"/>
                </a:lnTo>
                <a:lnTo>
                  <a:pt x="2690" y="1039"/>
                </a:lnTo>
                <a:lnTo>
                  <a:pt x="2693" y="1079"/>
                </a:lnTo>
                <a:lnTo>
                  <a:pt x="2697" y="1120"/>
                </a:lnTo>
                <a:lnTo>
                  <a:pt x="2697" y="1161"/>
                </a:lnTo>
                <a:lnTo>
                  <a:pt x="2697" y="1201"/>
                </a:lnTo>
                <a:lnTo>
                  <a:pt x="2695" y="1240"/>
                </a:lnTo>
                <a:lnTo>
                  <a:pt x="2692" y="1281"/>
                </a:lnTo>
                <a:lnTo>
                  <a:pt x="2686" y="1321"/>
                </a:lnTo>
                <a:lnTo>
                  <a:pt x="2681" y="1360"/>
                </a:lnTo>
                <a:lnTo>
                  <a:pt x="2672" y="1401"/>
                </a:lnTo>
                <a:lnTo>
                  <a:pt x="2663" y="1440"/>
                </a:lnTo>
                <a:lnTo>
                  <a:pt x="2651" y="1479"/>
                </a:lnTo>
                <a:lnTo>
                  <a:pt x="2639" y="1518"/>
                </a:lnTo>
                <a:lnTo>
                  <a:pt x="2624" y="1556"/>
                </a:lnTo>
                <a:lnTo>
                  <a:pt x="2609" y="1595"/>
                </a:lnTo>
                <a:lnTo>
                  <a:pt x="2591" y="1632"/>
                </a:lnTo>
                <a:lnTo>
                  <a:pt x="2572" y="1670"/>
                </a:lnTo>
                <a:lnTo>
                  <a:pt x="2550" y="1707"/>
                </a:lnTo>
                <a:lnTo>
                  <a:pt x="2529" y="1742"/>
                </a:lnTo>
                <a:lnTo>
                  <a:pt x="2504" y="1779"/>
                </a:lnTo>
                <a:lnTo>
                  <a:pt x="2480" y="1814"/>
                </a:lnTo>
                <a:lnTo>
                  <a:pt x="2453" y="1848"/>
                </a:lnTo>
                <a:lnTo>
                  <a:pt x="2425" y="1883"/>
                </a:lnTo>
                <a:lnTo>
                  <a:pt x="2395" y="1917"/>
                </a:lnTo>
                <a:lnTo>
                  <a:pt x="2363" y="1949"/>
                </a:lnTo>
                <a:lnTo>
                  <a:pt x="2330" y="1981"/>
                </a:lnTo>
                <a:lnTo>
                  <a:pt x="2294" y="2012"/>
                </a:lnTo>
                <a:lnTo>
                  <a:pt x="2257" y="2042"/>
                </a:lnTo>
                <a:lnTo>
                  <a:pt x="2220" y="2072"/>
                </a:lnTo>
                <a:lnTo>
                  <a:pt x="2179" y="2102"/>
                </a:lnTo>
                <a:lnTo>
                  <a:pt x="2139" y="2131"/>
                </a:lnTo>
                <a:lnTo>
                  <a:pt x="2096" y="2157"/>
                </a:lnTo>
                <a:lnTo>
                  <a:pt x="2052" y="2184"/>
                </a:lnTo>
                <a:lnTo>
                  <a:pt x="2006" y="2210"/>
                </a:lnTo>
                <a:lnTo>
                  <a:pt x="1959" y="2235"/>
                </a:lnTo>
                <a:lnTo>
                  <a:pt x="1909" y="2258"/>
                </a:lnTo>
                <a:lnTo>
                  <a:pt x="788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2" name="Freeform 15"/>
          <p:cNvSpPr>
            <a:spLocks/>
          </p:cNvSpPr>
          <p:nvPr/>
        </p:nvSpPr>
        <p:spPr bwMode="auto">
          <a:xfrm>
            <a:off x="3112911" y="1452563"/>
            <a:ext cx="2719212" cy="2987146"/>
          </a:xfrm>
          <a:custGeom>
            <a:avLst/>
            <a:gdLst>
              <a:gd name="T0" fmla="*/ 2147483647 w 1927"/>
              <a:gd name="T1" fmla="*/ 2147483647 h 2258"/>
              <a:gd name="T2" fmla="*/ 2147483647 w 1927"/>
              <a:gd name="T3" fmla="*/ 2147483647 h 2258"/>
              <a:gd name="T4" fmla="*/ 2147483647 w 1927"/>
              <a:gd name="T5" fmla="*/ 2147483647 h 2258"/>
              <a:gd name="T6" fmla="*/ 2147483647 w 1927"/>
              <a:gd name="T7" fmla="*/ 2147483647 h 2258"/>
              <a:gd name="T8" fmla="*/ 2147483647 w 1927"/>
              <a:gd name="T9" fmla="*/ 2147483647 h 2258"/>
              <a:gd name="T10" fmla="*/ 2147483647 w 1927"/>
              <a:gd name="T11" fmla="*/ 2147483647 h 2258"/>
              <a:gd name="T12" fmla="*/ 2147483647 w 1927"/>
              <a:gd name="T13" fmla="*/ 2147483647 h 2258"/>
              <a:gd name="T14" fmla="*/ 2147483647 w 1927"/>
              <a:gd name="T15" fmla="*/ 2147483647 h 2258"/>
              <a:gd name="T16" fmla="*/ 2147483647 w 1927"/>
              <a:gd name="T17" fmla="*/ 2147483647 h 2258"/>
              <a:gd name="T18" fmla="*/ 2147483647 w 1927"/>
              <a:gd name="T19" fmla="*/ 2147483647 h 2258"/>
              <a:gd name="T20" fmla="*/ 0 w 1927"/>
              <a:gd name="T21" fmla="*/ 2147483647 h 2258"/>
              <a:gd name="T22" fmla="*/ 2147483647 w 1927"/>
              <a:gd name="T23" fmla="*/ 2147483647 h 2258"/>
              <a:gd name="T24" fmla="*/ 2147483647 w 1927"/>
              <a:gd name="T25" fmla="*/ 2147483647 h 2258"/>
              <a:gd name="T26" fmla="*/ 2147483647 w 1927"/>
              <a:gd name="T27" fmla="*/ 2147483647 h 2258"/>
              <a:gd name="T28" fmla="*/ 2147483647 w 1927"/>
              <a:gd name="T29" fmla="*/ 2147483647 h 2258"/>
              <a:gd name="T30" fmla="*/ 2147483647 w 1927"/>
              <a:gd name="T31" fmla="*/ 2147483647 h 2258"/>
              <a:gd name="T32" fmla="*/ 2147483647 w 1927"/>
              <a:gd name="T33" fmla="*/ 2147483647 h 2258"/>
              <a:gd name="T34" fmla="*/ 2147483647 w 1927"/>
              <a:gd name="T35" fmla="*/ 2147483647 h 2258"/>
              <a:gd name="T36" fmla="*/ 2147483647 w 1927"/>
              <a:gd name="T37" fmla="*/ 2147483647 h 2258"/>
              <a:gd name="T38" fmla="*/ 2147483647 w 1927"/>
              <a:gd name="T39" fmla="*/ 2147483647 h 2258"/>
              <a:gd name="T40" fmla="*/ 2147483647 w 1927"/>
              <a:gd name="T41" fmla="*/ 2147483647 h 2258"/>
              <a:gd name="T42" fmla="*/ 2147483647 w 1927"/>
              <a:gd name="T43" fmla="*/ 0 h 2258"/>
              <a:gd name="T44" fmla="*/ 2147483647 w 1927"/>
              <a:gd name="T45" fmla="*/ 2147483647 h 2258"/>
              <a:gd name="T46" fmla="*/ 2147483647 w 1927"/>
              <a:gd name="T47" fmla="*/ 2147483647 h 2258"/>
              <a:gd name="T48" fmla="*/ 2147483647 w 1927"/>
              <a:gd name="T49" fmla="*/ 2147483647 h 2258"/>
              <a:gd name="T50" fmla="*/ 2147483647 w 1927"/>
              <a:gd name="T51" fmla="*/ 2147483647 h 2258"/>
              <a:gd name="T52" fmla="*/ 2147483647 w 1927"/>
              <a:gd name="T53" fmla="*/ 2147483647 h 2258"/>
              <a:gd name="T54" fmla="*/ 2147483647 w 1927"/>
              <a:gd name="T55" fmla="*/ 2147483647 h 2258"/>
              <a:gd name="T56" fmla="*/ 2147483647 w 1927"/>
              <a:gd name="T57" fmla="*/ 2147483647 h 2258"/>
              <a:gd name="T58" fmla="*/ 2147483647 w 1927"/>
              <a:gd name="T59" fmla="*/ 2147483647 h 2258"/>
              <a:gd name="T60" fmla="*/ 2147483647 w 1927"/>
              <a:gd name="T61" fmla="*/ 2147483647 h 2258"/>
              <a:gd name="T62" fmla="*/ 2147483647 w 1927"/>
              <a:gd name="T63" fmla="*/ 2147483647 h 2258"/>
              <a:gd name="T64" fmla="*/ 2147483647 w 1927"/>
              <a:gd name="T65" fmla="*/ 2147483647 h 2258"/>
              <a:gd name="T66" fmla="*/ 2147483647 w 1927"/>
              <a:gd name="T67" fmla="*/ 2147483647 h 2258"/>
              <a:gd name="T68" fmla="*/ 2147483647 w 1927"/>
              <a:gd name="T69" fmla="*/ 2147483647 h 2258"/>
              <a:gd name="T70" fmla="*/ 2147483647 w 1927"/>
              <a:gd name="T71" fmla="*/ 2147483647 h 2258"/>
              <a:gd name="T72" fmla="*/ 2147483647 w 1927"/>
              <a:gd name="T73" fmla="*/ 2147483647 h 2258"/>
              <a:gd name="T74" fmla="*/ 2147483647 w 1927"/>
              <a:gd name="T75" fmla="*/ 2147483647 h 2258"/>
              <a:gd name="T76" fmla="*/ 2147483647 w 1927"/>
              <a:gd name="T77" fmla="*/ 2147483647 h 2258"/>
              <a:gd name="T78" fmla="*/ 2147483647 w 1927"/>
              <a:gd name="T79" fmla="*/ 2147483647 h 2258"/>
              <a:gd name="T80" fmla="*/ 2147483647 w 1927"/>
              <a:gd name="T81" fmla="*/ 2147483647 h 2258"/>
              <a:gd name="T82" fmla="*/ 2147483647 w 1927"/>
              <a:gd name="T83" fmla="*/ 2147483647 h 2258"/>
              <a:gd name="T84" fmla="*/ 2147483647 w 1927"/>
              <a:gd name="T85" fmla="*/ 2147483647 h 22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927"/>
              <a:gd name="T130" fmla="*/ 0 h 2258"/>
              <a:gd name="T131" fmla="*/ 1927 w 1927"/>
              <a:gd name="T132" fmla="*/ 2258 h 225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927" h="2258">
                <a:moveTo>
                  <a:pt x="563" y="2258"/>
                </a:moveTo>
                <a:lnTo>
                  <a:pt x="528" y="2235"/>
                </a:lnTo>
                <a:lnTo>
                  <a:pt x="495" y="2210"/>
                </a:lnTo>
                <a:lnTo>
                  <a:pt x="461" y="2184"/>
                </a:lnTo>
                <a:lnTo>
                  <a:pt x="429" y="2157"/>
                </a:lnTo>
                <a:lnTo>
                  <a:pt x="399" y="2131"/>
                </a:lnTo>
                <a:lnTo>
                  <a:pt x="369" y="2102"/>
                </a:lnTo>
                <a:lnTo>
                  <a:pt x="341" y="2072"/>
                </a:lnTo>
                <a:lnTo>
                  <a:pt x="314" y="2042"/>
                </a:lnTo>
                <a:lnTo>
                  <a:pt x="288" y="2012"/>
                </a:lnTo>
                <a:lnTo>
                  <a:pt x="263" y="1981"/>
                </a:lnTo>
                <a:lnTo>
                  <a:pt x="239" y="1949"/>
                </a:lnTo>
                <a:lnTo>
                  <a:pt x="217" y="1917"/>
                </a:lnTo>
                <a:lnTo>
                  <a:pt x="194" y="1883"/>
                </a:lnTo>
                <a:lnTo>
                  <a:pt x="175" y="1848"/>
                </a:lnTo>
                <a:lnTo>
                  <a:pt x="156" y="1814"/>
                </a:lnTo>
                <a:lnTo>
                  <a:pt x="138" y="1779"/>
                </a:lnTo>
                <a:lnTo>
                  <a:pt x="120" y="1742"/>
                </a:lnTo>
                <a:lnTo>
                  <a:pt x="104" y="1707"/>
                </a:lnTo>
                <a:lnTo>
                  <a:pt x="90" y="1670"/>
                </a:lnTo>
                <a:lnTo>
                  <a:pt x="76" y="1632"/>
                </a:lnTo>
                <a:lnTo>
                  <a:pt x="64" y="1595"/>
                </a:lnTo>
                <a:lnTo>
                  <a:pt x="51" y="1556"/>
                </a:lnTo>
                <a:lnTo>
                  <a:pt x="42" y="1518"/>
                </a:lnTo>
                <a:lnTo>
                  <a:pt x="32" y="1479"/>
                </a:lnTo>
                <a:lnTo>
                  <a:pt x="25" y="1440"/>
                </a:lnTo>
                <a:lnTo>
                  <a:pt x="18" y="1401"/>
                </a:lnTo>
                <a:lnTo>
                  <a:pt x="12" y="1360"/>
                </a:lnTo>
                <a:lnTo>
                  <a:pt x="7" y="1321"/>
                </a:lnTo>
                <a:lnTo>
                  <a:pt x="4" y="1281"/>
                </a:lnTo>
                <a:lnTo>
                  <a:pt x="2" y="1240"/>
                </a:lnTo>
                <a:lnTo>
                  <a:pt x="0" y="1201"/>
                </a:lnTo>
                <a:lnTo>
                  <a:pt x="0" y="1161"/>
                </a:lnTo>
                <a:lnTo>
                  <a:pt x="0" y="1120"/>
                </a:lnTo>
                <a:lnTo>
                  <a:pt x="4" y="1079"/>
                </a:lnTo>
                <a:lnTo>
                  <a:pt x="5" y="1039"/>
                </a:lnTo>
                <a:lnTo>
                  <a:pt x="11" y="998"/>
                </a:lnTo>
                <a:lnTo>
                  <a:pt x="16" y="957"/>
                </a:lnTo>
                <a:lnTo>
                  <a:pt x="21" y="917"/>
                </a:lnTo>
                <a:lnTo>
                  <a:pt x="30" y="878"/>
                </a:lnTo>
                <a:lnTo>
                  <a:pt x="39" y="837"/>
                </a:lnTo>
                <a:lnTo>
                  <a:pt x="48" y="797"/>
                </a:lnTo>
                <a:lnTo>
                  <a:pt x="58" y="758"/>
                </a:lnTo>
                <a:lnTo>
                  <a:pt x="71" y="719"/>
                </a:lnTo>
                <a:lnTo>
                  <a:pt x="85" y="680"/>
                </a:lnTo>
                <a:lnTo>
                  <a:pt x="99" y="641"/>
                </a:lnTo>
                <a:lnTo>
                  <a:pt x="113" y="602"/>
                </a:lnTo>
                <a:lnTo>
                  <a:pt x="131" y="563"/>
                </a:lnTo>
                <a:lnTo>
                  <a:pt x="147" y="526"/>
                </a:lnTo>
                <a:lnTo>
                  <a:pt x="166" y="489"/>
                </a:lnTo>
                <a:lnTo>
                  <a:pt x="186" y="452"/>
                </a:lnTo>
                <a:lnTo>
                  <a:pt x="207" y="415"/>
                </a:lnTo>
                <a:lnTo>
                  <a:pt x="228" y="379"/>
                </a:lnTo>
                <a:lnTo>
                  <a:pt x="251" y="344"/>
                </a:lnTo>
                <a:lnTo>
                  <a:pt x="276" y="309"/>
                </a:lnTo>
                <a:lnTo>
                  <a:pt x="300" y="275"/>
                </a:lnTo>
                <a:lnTo>
                  <a:pt x="327" y="242"/>
                </a:lnTo>
                <a:lnTo>
                  <a:pt x="355" y="208"/>
                </a:lnTo>
                <a:lnTo>
                  <a:pt x="383" y="176"/>
                </a:lnTo>
                <a:lnTo>
                  <a:pt x="413" y="144"/>
                </a:lnTo>
                <a:lnTo>
                  <a:pt x="443" y="114"/>
                </a:lnTo>
                <a:lnTo>
                  <a:pt x="475" y="84"/>
                </a:lnTo>
                <a:lnTo>
                  <a:pt x="509" y="54"/>
                </a:lnTo>
                <a:lnTo>
                  <a:pt x="542" y="26"/>
                </a:lnTo>
                <a:lnTo>
                  <a:pt x="578" y="0"/>
                </a:lnTo>
                <a:lnTo>
                  <a:pt x="1351" y="0"/>
                </a:lnTo>
                <a:lnTo>
                  <a:pt x="1386" y="26"/>
                </a:lnTo>
                <a:lnTo>
                  <a:pt x="1420" y="54"/>
                </a:lnTo>
                <a:lnTo>
                  <a:pt x="1452" y="84"/>
                </a:lnTo>
                <a:lnTo>
                  <a:pt x="1484" y="114"/>
                </a:lnTo>
                <a:lnTo>
                  <a:pt x="1515" y="144"/>
                </a:lnTo>
                <a:lnTo>
                  <a:pt x="1544" y="176"/>
                </a:lnTo>
                <a:lnTo>
                  <a:pt x="1574" y="208"/>
                </a:lnTo>
                <a:lnTo>
                  <a:pt x="1600" y="242"/>
                </a:lnTo>
                <a:lnTo>
                  <a:pt x="1627" y="275"/>
                </a:lnTo>
                <a:lnTo>
                  <a:pt x="1651" y="309"/>
                </a:lnTo>
                <a:lnTo>
                  <a:pt x="1676" y="344"/>
                </a:lnTo>
                <a:lnTo>
                  <a:pt x="1699" y="379"/>
                </a:lnTo>
                <a:lnTo>
                  <a:pt x="1720" y="415"/>
                </a:lnTo>
                <a:lnTo>
                  <a:pt x="1741" y="452"/>
                </a:lnTo>
                <a:lnTo>
                  <a:pt x="1761" y="489"/>
                </a:lnTo>
                <a:lnTo>
                  <a:pt x="1780" y="526"/>
                </a:lnTo>
                <a:lnTo>
                  <a:pt x="1798" y="563"/>
                </a:lnTo>
                <a:lnTo>
                  <a:pt x="1814" y="602"/>
                </a:lnTo>
                <a:lnTo>
                  <a:pt x="1830" y="641"/>
                </a:lnTo>
                <a:lnTo>
                  <a:pt x="1844" y="680"/>
                </a:lnTo>
                <a:lnTo>
                  <a:pt x="1856" y="719"/>
                </a:lnTo>
                <a:lnTo>
                  <a:pt x="1869" y="758"/>
                </a:lnTo>
                <a:lnTo>
                  <a:pt x="1879" y="797"/>
                </a:lnTo>
                <a:lnTo>
                  <a:pt x="1890" y="837"/>
                </a:lnTo>
                <a:lnTo>
                  <a:pt x="1897" y="878"/>
                </a:lnTo>
                <a:lnTo>
                  <a:pt x="1906" y="917"/>
                </a:lnTo>
                <a:lnTo>
                  <a:pt x="1911" y="957"/>
                </a:lnTo>
                <a:lnTo>
                  <a:pt x="1916" y="998"/>
                </a:lnTo>
                <a:lnTo>
                  <a:pt x="1922" y="1039"/>
                </a:lnTo>
                <a:lnTo>
                  <a:pt x="1925" y="1079"/>
                </a:lnTo>
                <a:lnTo>
                  <a:pt x="1927" y="1120"/>
                </a:lnTo>
                <a:lnTo>
                  <a:pt x="1927" y="1161"/>
                </a:lnTo>
                <a:lnTo>
                  <a:pt x="1927" y="1201"/>
                </a:lnTo>
                <a:lnTo>
                  <a:pt x="1925" y="1240"/>
                </a:lnTo>
                <a:lnTo>
                  <a:pt x="1923" y="1281"/>
                </a:lnTo>
                <a:lnTo>
                  <a:pt x="1920" y="1321"/>
                </a:lnTo>
                <a:lnTo>
                  <a:pt x="1915" y="1360"/>
                </a:lnTo>
                <a:lnTo>
                  <a:pt x="1909" y="1401"/>
                </a:lnTo>
                <a:lnTo>
                  <a:pt x="1902" y="1440"/>
                </a:lnTo>
                <a:lnTo>
                  <a:pt x="1895" y="1479"/>
                </a:lnTo>
                <a:lnTo>
                  <a:pt x="1885" y="1518"/>
                </a:lnTo>
                <a:lnTo>
                  <a:pt x="1876" y="1556"/>
                </a:lnTo>
                <a:lnTo>
                  <a:pt x="1863" y="1595"/>
                </a:lnTo>
                <a:lnTo>
                  <a:pt x="1851" y="1632"/>
                </a:lnTo>
                <a:lnTo>
                  <a:pt x="1837" y="1670"/>
                </a:lnTo>
                <a:lnTo>
                  <a:pt x="1823" y="1707"/>
                </a:lnTo>
                <a:lnTo>
                  <a:pt x="1807" y="1742"/>
                </a:lnTo>
                <a:lnTo>
                  <a:pt x="1791" y="1779"/>
                </a:lnTo>
                <a:lnTo>
                  <a:pt x="1771" y="1814"/>
                </a:lnTo>
                <a:lnTo>
                  <a:pt x="1752" y="1848"/>
                </a:lnTo>
                <a:lnTo>
                  <a:pt x="1733" y="1883"/>
                </a:lnTo>
                <a:lnTo>
                  <a:pt x="1711" y="1917"/>
                </a:lnTo>
                <a:lnTo>
                  <a:pt x="1688" y="1949"/>
                </a:lnTo>
                <a:lnTo>
                  <a:pt x="1664" y="1981"/>
                </a:lnTo>
                <a:lnTo>
                  <a:pt x="1639" y="2012"/>
                </a:lnTo>
                <a:lnTo>
                  <a:pt x="1614" y="2042"/>
                </a:lnTo>
                <a:lnTo>
                  <a:pt x="1586" y="2072"/>
                </a:lnTo>
                <a:lnTo>
                  <a:pt x="1558" y="2102"/>
                </a:lnTo>
                <a:lnTo>
                  <a:pt x="1530" y="2131"/>
                </a:lnTo>
                <a:lnTo>
                  <a:pt x="1498" y="2157"/>
                </a:lnTo>
                <a:lnTo>
                  <a:pt x="1466" y="2184"/>
                </a:lnTo>
                <a:lnTo>
                  <a:pt x="1434" y="2210"/>
                </a:lnTo>
                <a:lnTo>
                  <a:pt x="1399" y="2235"/>
                </a:lnTo>
                <a:lnTo>
                  <a:pt x="1365" y="2258"/>
                </a:lnTo>
                <a:lnTo>
                  <a:pt x="563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3" name="Freeform 16"/>
          <p:cNvSpPr>
            <a:spLocks/>
          </p:cNvSpPr>
          <p:nvPr/>
        </p:nvSpPr>
        <p:spPr bwMode="auto">
          <a:xfrm>
            <a:off x="3743678" y="1452563"/>
            <a:ext cx="1460500" cy="2987146"/>
          </a:xfrm>
          <a:custGeom>
            <a:avLst/>
            <a:gdLst>
              <a:gd name="T0" fmla="*/ 2147483647 w 1035"/>
              <a:gd name="T1" fmla="*/ 2147483647 h 2258"/>
              <a:gd name="T2" fmla="*/ 2147483647 w 1035"/>
              <a:gd name="T3" fmla="*/ 2147483647 h 2258"/>
              <a:gd name="T4" fmla="*/ 2147483647 w 1035"/>
              <a:gd name="T5" fmla="*/ 2147483647 h 2258"/>
              <a:gd name="T6" fmla="*/ 2147483647 w 1035"/>
              <a:gd name="T7" fmla="*/ 2147483647 h 2258"/>
              <a:gd name="T8" fmla="*/ 2147483647 w 1035"/>
              <a:gd name="T9" fmla="*/ 2147483647 h 2258"/>
              <a:gd name="T10" fmla="*/ 2147483647 w 1035"/>
              <a:gd name="T11" fmla="*/ 2147483647 h 2258"/>
              <a:gd name="T12" fmla="*/ 2147483647 w 1035"/>
              <a:gd name="T13" fmla="*/ 2147483647 h 2258"/>
              <a:gd name="T14" fmla="*/ 2147483647 w 1035"/>
              <a:gd name="T15" fmla="*/ 2147483647 h 2258"/>
              <a:gd name="T16" fmla="*/ 2147483647 w 1035"/>
              <a:gd name="T17" fmla="*/ 2147483647 h 2258"/>
              <a:gd name="T18" fmla="*/ 0 w 1035"/>
              <a:gd name="T19" fmla="*/ 2147483647 h 2258"/>
              <a:gd name="T20" fmla="*/ 2147483647 w 1035"/>
              <a:gd name="T21" fmla="*/ 2147483647 h 2258"/>
              <a:gd name="T22" fmla="*/ 2147483647 w 1035"/>
              <a:gd name="T23" fmla="*/ 2147483647 h 2258"/>
              <a:gd name="T24" fmla="*/ 2147483647 w 1035"/>
              <a:gd name="T25" fmla="*/ 2147483647 h 2258"/>
              <a:gd name="T26" fmla="*/ 2147483647 w 1035"/>
              <a:gd name="T27" fmla="*/ 2147483647 h 2258"/>
              <a:gd name="T28" fmla="*/ 2147483647 w 1035"/>
              <a:gd name="T29" fmla="*/ 2147483647 h 2258"/>
              <a:gd name="T30" fmla="*/ 2147483647 w 1035"/>
              <a:gd name="T31" fmla="*/ 2147483647 h 2258"/>
              <a:gd name="T32" fmla="*/ 2147483647 w 1035"/>
              <a:gd name="T33" fmla="*/ 2147483647 h 2258"/>
              <a:gd name="T34" fmla="*/ 2147483647 w 1035"/>
              <a:gd name="T35" fmla="*/ 2147483647 h 2258"/>
              <a:gd name="T36" fmla="*/ 2147483647 w 1035"/>
              <a:gd name="T37" fmla="*/ 2147483647 h 2258"/>
              <a:gd name="T38" fmla="*/ 2147483647 w 1035"/>
              <a:gd name="T39" fmla="*/ 0 h 2258"/>
              <a:gd name="T40" fmla="*/ 2147483647 w 1035"/>
              <a:gd name="T41" fmla="*/ 2147483647 h 2258"/>
              <a:gd name="T42" fmla="*/ 2147483647 w 1035"/>
              <a:gd name="T43" fmla="*/ 2147483647 h 2258"/>
              <a:gd name="T44" fmla="*/ 2147483647 w 1035"/>
              <a:gd name="T45" fmla="*/ 2147483647 h 2258"/>
              <a:gd name="T46" fmla="*/ 2147483647 w 1035"/>
              <a:gd name="T47" fmla="*/ 2147483647 h 2258"/>
              <a:gd name="T48" fmla="*/ 2147483647 w 1035"/>
              <a:gd name="T49" fmla="*/ 2147483647 h 2258"/>
              <a:gd name="T50" fmla="*/ 2147483647 w 1035"/>
              <a:gd name="T51" fmla="*/ 2147483647 h 2258"/>
              <a:gd name="T52" fmla="*/ 2147483647 w 1035"/>
              <a:gd name="T53" fmla="*/ 2147483647 h 2258"/>
              <a:gd name="T54" fmla="*/ 2147483647 w 1035"/>
              <a:gd name="T55" fmla="*/ 2147483647 h 2258"/>
              <a:gd name="T56" fmla="*/ 2147483647 w 1035"/>
              <a:gd name="T57" fmla="*/ 2147483647 h 2258"/>
              <a:gd name="T58" fmla="*/ 2147483647 w 1035"/>
              <a:gd name="T59" fmla="*/ 2147483647 h 2258"/>
              <a:gd name="T60" fmla="*/ 2147483647 w 1035"/>
              <a:gd name="T61" fmla="*/ 2147483647 h 2258"/>
              <a:gd name="T62" fmla="*/ 2147483647 w 1035"/>
              <a:gd name="T63" fmla="*/ 2147483647 h 2258"/>
              <a:gd name="T64" fmla="*/ 2147483647 w 1035"/>
              <a:gd name="T65" fmla="*/ 2147483647 h 2258"/>
              <a:gd name="T66" fmla="*/ 2147483647 w 1035"/>
              <a:gd name="T67" fmla="*/ 2147483647 h 2258"/>
              <a:gd name="T68" fmla="*/ 2147483647 w 1035"/>
              <a:gd name="T69" fmla="*/ 2147483647 h 2258"/>
              <a:gd name="T70" fmla="*/ 2147483647 w 1035"/>
              <a:gd name="T71" fmla="*/ 2147483647 h 2258"/>
              <a:gd name="T72" fmla="*/ 2147483647 w 1035"/>
              <a:gd name="T73" fmla="*/ 2147483647 h 2258"/>
              <a:gd name="T74" fmla="*/ 2147483647 w 1035"/>
              <a:gd name="T75" fmla="*/ 2147483647 h 2258"/>
              <a:gd name="T76" fmla="*/ 2147483647 w 1035"/>
              <a:gd name="T77" fmla="*/ 2147483647 h 225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35"/>
              <a:gd name="T118" fmla="*/ 0 h 2258"/>
              <a:gd name="T119" fmla="*/ 1035 w 1035"/>
              <a:gd name="T120" fmla="*/ 2258 h 225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35" h="2258">
                <a:moveTo>
                  <a:pt x="302" y="2258"/>
                </a:moveTo>
                <a:lnTo>
                  <a:pt x="284" y="2235"/>
                </a:lnTo>
                <a:lnTo>
                  <a:pt x="265" y="2210"/>
                </a:lnTo>
                <a:lnTo>
                  <a:pt x="247" y="2184"/>
                </a:lnTo>
                <a:lnTo>
                  <a:pt x="231" y="2157"/>
                </a:lnTo>
                <a:lnTo>
                  <a:pt x="214" y="2131"/>
                </a:lnTo>
                <a:lnTo>
                  <a:pt x="198" y="2102"/>
                </a:lnTo>
                <a:lnTo>
                  <a:pt x="184" y="2072"/>
                </a:lnTo>
                <a:lnTo>
                  <a:pt x="168" y="2042"/>
                </a:lnTo>
                <a:lnTo>
                  <a:pt x="141" y="1981"/>
                </a:lnTo>
                <a:lnTo>
                  <a:pt x="116" y="1917"/>
                </a:lnTo>
                <a:lnTo>
                  <a:pt x="94" y="1848"/>
                </a:lnTo>
                <a:lnTo>
                  <a:pt x="74" y="1779"/>
                </a:lnTo>
                <a:lnTo>
                  <a:pt x="56" y="1707"/>
                </a:lnTo>
                <a:lnTo>
                  <a:pt x="41" y="1632"/>
                </a:lnTo>
                <a:lnTo>
                  <a:pt x="28" y="1556"/>
                </a:lnTo>
                <a:lnTo>
                  <a:pt x="18" y="1479"/>
                </a:lnTo>
                <a:lnTo>
                  <a:pt x="9" y="1401"/>
                </a:lnTo>
                <a:lnTo>
                  <a:pt x="3" y="1321"/>
                </a:lnTo>
                <a:lnTo>
                  <a:pt x="0" y="1240"/>
                </a:lnTo>
                <a:lnTo>
                  <a:pt x="0" y="1161"/>
                </a:lnTo>
                <a:lnTo>
                  <a:pt x="2" y="1079"/>
                </a:lnTo>
                <a:lnTo>
                  <a:pt x="5" y="998"/>
                </a:lnTo>
                <a:lnTo>
                  <a:pt x="12" y="917"/>
                </a:lnTo>
                <a:lnTo>
                  <a:pt x="21" y="837"/>
                </a:lnTo>
                <a:lnTo>
                  <a:pt x="32" y="758"/>
                </a:lnTo>
                <a:lnTo>
                  <a:pt x="44" y="680"/>
                </a:lnTo>
                <a:lnTo>
                  <a:pt x="60" y="602"/>
                </a:lnTo>
                <a:lnTo>
                  <a:pt x="79" y="526"/>
                </a:lnTo>
                <a:lnTo>
                  <a:pt x="99" y="452"/>
                </a:lnTo>
                <a:lnTo>
                  <a:pt x="122" y="379"/>
                </a:lnTo>
                <a:lnTo>
                  <a:pt x="148" y="309"/>
                </a:lnTo>
                <a:lnTo>
                  <a:pt x="175" y="242"/>
                </a:lnTo>
                <a:lnTo>
                  <a:pt x="205" y="176"/>
                </a:lnTo>
                <a:lnTo>
                  <a:pt x="238" y="114"/>
                </a:lnTo>
                <a:lnTo>
                  <a:pt x="254" y="84"/>
                </a:lnTo>
                <a:lnTo>
                  <a:pt x="272" y="54"/>
                </a:lnTo>
                <a:lnTo>
                  <a:pt x="291" y="26"/>
                </a:lnTo>
                <a:lnTo>
                  <a:pt x="309" y="0"/>
                </a:lnTo>
                <a:lnTo>
                  <a:pt x="726" y="0"/>
                </a:lnTo>
                <a:lnTo>
                  <a:pt x="745" y="26"/>
                </a:lnTo>
                <a:lnTo>
                  <a:pt x="763" y="54"/>
                </a:lnTo>
                <a:lnTo>
                  <a:pt x="781" y="84"/>
                </a:lnTo>
                <a:lnTo>
                  <a:pt x="796" y="114"/>
                </a:lnTo>
                <a:lnTo>
                  <a:pt x="830" y="176"/>
                </a:lnTo>
                <a:lnTo>
                  <a:pt x="860" y="242"/>
                </a:lnTo>
                <a:lnTo>
                  <a:pt x="886" y="309"/>
                </a:lnTo>
                <a:lnTo>
                  <a:pt x="913" y="379"/>
                </a:lnTo>
                <a:lnTo>
                  <a:pt x="936" y="452"/>
                </a:lnTo>
                <a:lnTo>
                  <a:pt x="955" y="526"/>
                </a:lnTo>
                <a:lnTo>
                  <a:pt x="975" y="602"/>
                </a:lnTo>
                <a:lnTo>
                  <a:pt x="991" y="680"/>
                </a:lnTo>
                <a:lnTo>
                  <a:pt x="1003" y="758"/>
                </a:lnTo>
                <a:lnTo>
                  <a:pt x="1014" y="837"/>
                </a:lnTo>
                <a:lnTo>
                  <a:pt x="1022" y="917"/>
                </a:lnTo>
                <a:lnTo>
                  <a:pt x="1030" y="998"/>
                </a:lnTo>
                <a:lnTo>
                  <a:pt x="1033" y="1079"/>
                </a:lnTo>
                <a:lnTo>
                  <a:pt x="1035" y="1161"/>
                </a:lnTo>
                <a:lnTo>
                  <a:pt x="1035" y="1240"/>
                </a:lnTo>
                <a:lnTo>
                  <a:pt x="1031" y="1321"/>
                </a:lnTo>
                <a:lnTo>
                  <a:pt x="1026" y="1401"/>
                </a:lnTo>
                <a:lnTo>
                  <a:pt x="1017" y="1479"/>
                </a:lnTo>
                <a:lnTo>
                  <a:pt x="1007" y="1556"/>
                </a:lnTo>
                <a:lnTo>
                  <a:pt x="994" y="1632"/>
                </a:lnTo>
                <a:lnTo>
                  <a:pt x="978" y="1707"/>
                </a:lnTo>
                <a:lnTo>
                  <a:pt x="961" y="1779"/>
                </a:lnTo>
                <a:lnTo>
                  <a:pt x="941" y="1848"/>
                </a:lnTo>
                <a:lnTo>
                  <a:pt x="918" y="1917"/>
                </a:lnTo>
                <a:lnTo>
                  <a:pt x="894" y="1981"/>
                </a:lnTo>
                <a:lnTo>
                  <a:pt x="865" y="2042"/>
                </a:lnTo>
                <a:lnTo>
                  <a:pt x="851" y="2072"/>
                </a:lnTo>
                <a:lnTo>
                  <a:pt x="837" y="2102"/>
                </a:lnTo>
                <a:lnTo>
                  <a:pt x="821" y="2131"/>
                </a:lnTo>
                <a:lnTo>
                  <a:pt x="803" y="2157"/>
                </a:lnTo>
                <a:lnTo>
                  <a:pt x="788" y="2184"/>
                </a:lnTo>
                <a:lnTo>
                  <a:pt x="770" y="2210"/>
                </a:lnTo>
                <a:lnTo>
                  <a:pt x="751" y="2235"/>
                </a:lnTo>
                <a:lnTo>
                  <a:pt x="733" y="2258"/>
                </a:lnTo>
                <a:lnTo>
                  <a:pt x="302" y="2258"/>
                </a:lnTo>
              </a:path>
            </a:pathLst>
          </a:cu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4" name="Line 17"/>
          <p:cNvSpPr>
            <a:spLocks noChangeShapeType="1"/>
          </p:cNvSpPr>
          <p:nvPr/>
        </p:nvSpPr>
        <p:spPr bwMode="auto">
          <a:xfrm flipH="1" flipV="1">
            <a:off x="4468989" y="1452562"/>
            <a:ext cx="4233" cy="2984500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>
            <a:off x="2712156" y="1562365"/>
            <a:ext cx="35136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6" name="Line 19"/>
          <p:cNvSpPr>
            <a:spLocks noChangeShapeType="1"/>
          </p:cNvSpPr>
          <p:nvPr/>
        </p:nvSpPr>
        <p:spPr bwMode="auto">
          <a:xfrm>
            <a:off x="2233790" y="1742282"/>
            <a:ext cx="4477455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7" name="Line 20"/>
          <p:cNvSpPr>
            <a:spLocks noChangeShapeType="1"/>
          </p:cNvSpPr>
          <p:nvPr/>
        </p:nvSpPr>
        <p:spPr bwMode="auto">
          <a:xfrm flipV="1">
            <a:off x="1732845" y="2001574"/>
            <a:ext cx="5475111" cy="2646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8" name="Line 21"/>
          <p:cNvSpPr>
            <a:spLocks noChangeShapeType="1"/>
          </p:cNvSpPr>
          <p:nvPr/>
        </p:nvSpPr>
        <p:spPr bwMode="auto">
          <a:xfrm>
            <a:off x="1343378" y="2297907"/>
            <a:ext cx="6252634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59" name="Line 22"/>
          <p:cNvSpPr>
            <a:spLocks noChangeShapeType="1"/>
          </p:cNvSpPr>
          <p:nvPr/>
        </p:nvSpPr>
        <p:spPr bwMode="auto">
          <a:xfrm>
            <a:off x="1085145" y="2629959"/>
            <a:ext cx="6773333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60" name="Line 23"/>
          <p:cNvSpPr>
            <a:spLocks noChangeShapeType="1"/>
          </p:cNvSpPr>
          <p:nvPr/>
        </p:nvSpPr>
        <p:spPr bwMode="auto">
          <a:xfrm>
            <a:off x="987778" y="2999053"/>
            <a:ext cx="69680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61" name="Line 24"/>
          <p:cNvSpPr>
            <a:spLocks noChangeShapeType="1"/>
          </p:cNvSpPr>
          <p:nvPr/>
        </p:nvSpPr>
        <p:spPr bwMode="auto">
          <a:xfrm>
            <a:off x="1092200" y="3382699"/>
            <a:ext cx="6760634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62" name="Line 25"/>
          <p:cNvSpPr>
            <a:spLocks noChangeShapeType="1"/>
          </p:cNvSpPr>
          <p:nvPr/>
        </p:nvSpPr>
        <p:spPr bwMode="auto">
          <a:xfrm>
            <a:off x="1365956" y="3712104"/>
            <a:ext cx="6207478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63" name="Line 26"/>
          <p:cNvSpPr>
            <a:spLocks noChangeShapeType="1"/>
          </p:cNvSpPr>
          <p:nvPr/>
        </p:nvSpPr>
        <p:spPr bwMode="auto">
          <a:xfrm>
            <a:off x="1804812" y="4007115"/>
            <a:ext cx="5322711" cy="2646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64" name="Line 27"/>
          <p:cNvSpPr>
            <a:spLocks noChangeShapeType="1"/>
          </p:cNvSpPr>
          <p:nvPr/>
        </p:nvSpPr>
        <p:spPr bwMode="auto">
          <a:xfrm>
            <a:off x="2417234" y="4263761"/>
            <a:ext cx="4097867" cy="1323"/>
          </a:xfrm>
          <a:prstGeom prst="line">
            <a:avLst/>
          </a:prstGeom>
          <a:noFill/>
          <a:ln w="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10265" name="Rectangle 29"/>
          <p:cNvSpPr>
            <a:spLocks noChangeArrowheads="1"/>
          </p:cNvSpPr>
          <p:nvPr/>
        </p:nvSpPr>
        <p:spPr bwMode="auto">
          <a:xfrm>
            <a:off x="3546123" y="2386542"/>
            <a:ext cx="2024944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Middle East &amp; North Africa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12 000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[5300 – 24 000]</a:t>
            </a:r>
          </a:p>
        </p:txBody>
      </p:sp>
      <p:sp>
        <p:nvSpPr>
          <p:cNvPr id="10266" name="Rectangle 30"/>
          <p:cNvSpPr>
            <a:spLocks noChangeArrowheads="1"/>
          </p:cNvSpPr>
          <p:nvPr/>
        </p:nvSpPr>
        <p:spPr bwMode="auto">
          <a:xfrm>
            <a:off x="3970867" y="3001698"/>
            <a:ext cx="1731434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Sub-Saharan Africa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790 000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[670 000 – 990 000]</a:t>
            </a:r>
          </a:p>
        </p:txBody>
      </p:sp>
      <p:sp>
        <p:nvSpPr>
          <p:cNvPr id="10267" name="Rectangle 31"/>
          <p:cNvSpPr>
            <a:spLocks noChangeArrowheads="1"/>
          </p:cNvSpPr>
          <p:nvPr/>
        </p:nvSpPr>
        <p:spPr bwMode="auto">
          <a:xfrm>
            <a:off x="4955822" y="1559719"/>
            <a:ext cx="1546578" cy="4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Eastern Europe </a:t>
            </a:r>
            <a:br>
              <a:rPr lang="en-US" sz="1000" b="1">
                <a:ea typeface="MS PGothic" charset="0"/>
                <a:cs typeface="MS PGothic" charset="0"/>
              </a:rPr>
            </a:br>
            <a:r>
              <a:rPr lang="en-US" sz="1000" b="1">
                <a:ea typeface="MS PGothic" charset="0"/>
                <a:cs typeface="MS PGothic" charset="0"/>
              </a:rPr>
              <a:t>&amp; Central Asia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62 000</a:t>
            </a:r>
            <a:r>
              <a:rPr lang="en-US" sz="1000" b="1">
                <a:ea typeface="MS PGothic" charset="0"/>
                <a:cs typeface="MS PGothic" charset="0"/>
              </a:rPr>
              <a:t> 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[34 000 – 140 000]</a:t>
            </a:r>
          </a:p>
        </p:txBody>
      </p:sp>
      <p:sp>
        <p:nvSpPr>
          <p:cNvPr id="10268" name="Rectangle 35"/>
          <p:cNvSpPr>
            <a:spLocks noChangeArrowheads="1"/>
          </p:cNvSpPr>
          <p:nvPr/>
        </p:nvSpPr>
        <p:spPr bwMode="auto">
          <a:xfrm>
            <a:off x="2396067" y="3098271"/>
            <a:ext cx="1566333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Latin America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41 000</a:t>
            </a:r>
          </a:p>
          <a:p>
            <a:pPr algn="ctr" defTabSz="810304" eaLnBrk="0" hangingPunct="0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[30 000 – 82 000]</a:t>
            </a:r>
          </a:p>
        </p:txBody>
      </p:sp>
      <p:sp>
        <p:nvSpPr>
          <p:cNvPr id="10269" name="Rectangle 37"/>
          <p:cNvSpPr>
            <a:spLocks noChangeArrowheads="1"/>
          </p:cNvSpPr>
          <p:nvPr/>
        </p:nvSpPr>
        <p:spPr bwMode="auto">
          <a:xfrm>
            <a:off x="2136423" y="2518833"/>
            <a:ext cx="1849967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Caribbean</a:t>
            </a:r>
          </a:p>
          <a:p>
            <a:pPr algn="ctr" defTabSz="810304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8800</a:t>
            </a:r>
          </a:p>
          <a:p>
            <a:pPr algn="ctr" defTabSz="810304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[5700 – 13 000]</a:t>
            </a:r>
          </a:p>
        </p:txBody>
      </p:sp>
      <p:sp>
        <p:nvSpPr>
          <p:cNvPr id="10270" name="Rectangle 38"/>
          <p:cNvSpPr>
            <a:spLocks noChangeArrowheads="1"/>
          </p:cNvSpPr>
          <p:nvPr/>
        </p:nvSpPr>
        <p:spPr bwMode="auto">
          <a:xfrm>
            <a:off x="1382889" y="4607719"/>
            <a:ext cx="6594123" cy="3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0" tIns="40810" rIns="81620" bIns="40810">
            <a:spAutoFit/>
          </a:bodyPr>
          <a:lstStyle/>
          <a:p>
            <a:pPr algn="ctr" defTabSz="810304" eaLnBrk="0" hangingPunct="0"/>
            <a:r>
              <a:rPr lang="en-US" sz="1700" b="1">
                <a:ea typeface="MS PGothic" charset="0"/>
                <a:cs typeface="MS PGothic" charset="0"/>
              </a:rPr>
              <a:t>Total: 1.2 million </a:t>
            </a:r>
            <a:r>
              <a:rPr lang="en-US">
                <a:solidFill>
                  <a:srgbClr val="4D4D4D"/>
                </a:solidFill>
                <a:ea typeface="MS PGothic" charset="0"/>
              </a:rPr>
              <a:t>[980 000 – 1.6 million]</a:t>
            </a:r>
          </a:p>
        </p:txBody>
      </p:sp>
      <p:sp>
        <p:nvSpPr>
          <p:cNvPr id="10271" name="Rectangle 30"/>
          <p:cNvSpPr>
            <a:spLocks noChangeArrowheads="1"/>
          </p:cNvSpPr>
          <p:nvPr/>
        </p:nvSpPr>
        <p:spPr bwMode="auto">
          <a:xfrm>
            <a:off x="5600700" y="2697428"/>
            <a:ext cx="1952978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000" b="1">
                <a:ea typeface="MS PGothic" charset="0"/>
                <a:cs typeface="MS PGothic" charset="0"/>
              </a:rPr>
              <a:t>Asia and the Pacific</a:t>
            </a:r>
          </a:p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200" b="1">
                <a:ea typeface="MS PGothic" charset="0"/>
                <a:cs typeface="MS PGothic" charset="0"/>
              </a:rPr>
              <a:t>	240 000</a:t>
            </a:r>
          </a:p>
          <a:p>
            <a:pPr algn="ctr" defTabSz="810304" eaLnBrk="0" hangingPunct="0">
              <a:lnSpc>
                <a:spcPct val="75000"/>
              </a:lnSpc>
              <a:tabLst>
                <a:tab pos="247631" algn="l"/>
              </a:tabLst>
            </a:pPr>
            <a:r>
              <a:rPr lang="en-US" sz="1000" b="1">
                <a:latin typeface="Arial Narrow" charset="0"/>
                <a:ea typeface="MS PGothic" charset="0"/>
                <a:cs typeface="MS PGothic" charset="0"/>
              </a:rPr>
              <a:t>	</a:t>
            </a: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[140 000– 570 000]</a:t>
            </a:r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1759656" y="1939396"/>
            <a:ext cx="3287889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810304" eaLnBrk="0" hangingPunct="0">
              <a:lnSpc>
                <a:spcPct val="75000"/>
              </a:lnSpc>
            </a:pPr>
            <a:r>
              <a:rPr lang="en-US" sz="1000" b="1">
                <a:ea typeface="MS PGothic" charset="0"/>
                <a:cs typeface="MS PGothic" charset="0"/>
              </a:rPr>
              <a:t>North America and Western and Central Europe</a:t>
            </a:r>
          </a:p>
          <a:p>
            <a:pPr algn="ctr" defTabSz="810304">
              <a:lnSpc>
                <a:spcPct val="75000"/>
              </a:lnSpc>
            </a:pPr>
            <a:r>
              <a:rPr lang="en-US" sz="1200" b="1">
                <a:ea typeface="MS PGothic" charset="0"/>
                <a:cs typeface="MS PGothic" charset="0"/>
              </a:rPr>
              <a:t>                     26 000 </a:t>
            </a:r>
          </a:p>
          <a:p>
            <a:pPr algn="ctr" defTabSz="810304">
              <a:lnSpc>
                <a:spcPct val="75000"/>
              </a:lnSpc>
            </a:pPr>
            <a:r>
              <a:rPr lang="en-US" sz="1000">
                <a:solidFill>
                  <a:srgbClr val="4D4D4D"/>
                </a:solidFill>
                <a:latin typeface="Arial Narrow" charset="0"/>
                <a:ea typeface="MS PGothic" charset="0"/>
                <a:cs typeface="MS PGothic" charset="0"/>
              </a:rPr>
              <a:t>                          [11 000 – 86 000]</a:t>
            </a:r>
          </a:p>
        </p:txBody>
      </p:sp>
      <p:sp>
        <p:nvSpPr>
          <p:cNvPr id="34" name="Cadre 33"/>
          <p:cNvSpPr/>
          <p:nvPr/>
        </p:nvSpPr>
        <p:spPr>
          <a:xfrm>
            <a:off x="3909294" y="2846024"/>
            <a:ext cx="1924541" cy="71915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853" y="3520968"/>
            <a:ext cx="3042512" cy="14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100" y="652925"/>
            <a:ext cx="3198051" cy="22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66" y="1316262"/>
            <a:ext cx="5280467" cy="26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276396" y="5268938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/>
                <a:cs typeface="Calibri"/>
              </a:rPr>
              <a:t>Données 2013</a:t>
            </a:r>
            <a:endParaRPr lang="fr-FR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2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3"/>
          <p:cNvSpPr txBox="1">
            <a:spLocks noChangeArrowheads="1"/>
          </p:cNvSpPr>
          <p:nvPr/>
        </p:nvSpPr>
        <p:spPr bwMode="auto">
          <a:xfrm>
            <a:off x="327378" y="605896"/>
            <a:ext cx="5840589" cy="3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 Bold" charset="0"/>
                <a:ea typeface="MS PGothic" charset="0"/>
              </a:rPr>
              <a:t>Global summary of the AIDS epidemic </a:t>
            </a:r>
            <a:r>
              <a:rPr lang="en-US" sz="2000" b="1">
                <a:solidFill>
                  <a:srgbClr val="E31837"/>
                </a:solidFill>
                <a:latin typeface="Arial Bold" charset="0"/>
                <a:ea typeface="MS PGothic" charset="0"/>
                <a:sym typeface="Webdings" charset="0"/>
              </a:rPr>
              <a:t></a:t>
            </a:r>
            <a:r>
              <a:rPr lang="en-US" sz="2000">
                <a:latin typeface="Arial Bold" charset="0"/>
                <a:ea typeface="MS PGothic" charset="0"/>
              </a:rPr>
              <a:t> 2014 </a:t>
            </a:r>
          </a:p>
        </p:txBody>
      </p:sp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5414434" y="1615282"/>
            <a:ext cx="3258255" cy="338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defTabSz="457200" eaLnBrk="0" hangingPunct="0"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3850" algn="l"/>
                <a:tab pos="657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842"/>
              </a:lnSpc>
            </a:pPr>
            <a:r>
              <a:rPr lang="en-GB" sz="1400">
                <a:ea typeface="MS PGothic" charset="0"/>
              </a:rPr>
              <a:t>36.9 million </a:t>
            </a:r>
            <a:r>
              <a:rPr lang="en-GB" sz="1400">
                <a:solidFill>
                  <a:srgbClr val="7F7F7F"/>
                </a:solidFill>
                <a:ea typeface="MS PGothic" charset="0"/>
              </a:rPr>
              <a:t>[34.3 million – 41.4 million] </a:t>
            </a:r>
          </a:p>
          <a:p>
            <a:pPr>
              <a:lnSpc>
                <a:spcPts val="1842"/>
              </a:lnSpc>
            </a:pPr>
            <a:r>
              <a:rPr lang="en-GB" sz="1400">
                <a:ea typeface="MS PGothic" charset="0"/>
              </a:rPr>
              <a:t>34.3 million </a:t>
            </a:r>
            <a:r>
              <a:rPr lang="en-GB" sz="1400">
                <a:solidFill>
                  <a:srgbClr val="7F7F7F"/>
                </a:solidFill>
                <a:ea typeface="MS PGothic" charset="0"/>
              </a:rPr>
              <a:t>[31.8 million – 38.5 million]</a:t>
            </a:r>
            <a:endParaRPr lang="en-US" sz="1400">
              <a:solidFill>
                <a:srgbClr val="7F7F7F"/>
              </a:solidFill>
              <a:ea typeface="MS PGothic" charset="0"/>
            </a:endParaRPr>
          </a:p>
          <a:p>
            <a:pPr>
              <a:lnSpc>
                <a:spcPts val="1842"/>
              </a:lnSpc>
            </a:pPr>
            <a:r>
              <a:rPr lang="en-GB" sz="1400">
                <a:ea typeface="MS PGothic" charset="0"/>
              </a:rPr>
              <a:t>17.4 million </a:t>
            </a:r>
            <a:r>
              <a:rPr lang="en-GB" sz="1400">
                <a:solidFill>
                  <a:srgbClr val="7F7F7F"/>
                </a:solidFill>
                <a:ea typeface="MS PGothic" charset="0"/>
              </a:rPr>
              <a:t>[16.1 million – 20.0 million]</a:t>
            </a:r>
            <a:endParaRPr lang="en-US" sz="1400">
              <a:solidFill>
                <a:srgbClr val="7F7F7F"/>
              </a:solidFill>
              <a:ea typeface="MS PGothic" charset="0"/>
            </a:endParaRPr>
          </a:p>
          <a:p>
            <a:pPr>
              <a:lnSpc>
                <a:spcPts val="1842"/>
              </a:lnSpc>
            </a:pPr>
            <a:r>
              <a:rPr lang="en-US" sz="1400">
                <a:ea typeface="MS PGothic" charset="0"/>
              </a:rPr>
              <a:t>2.6 million </a:t>
            </a:r>
            <a:r>
              <a:rPr lang="en-US" sz="1400">
                <a:solidFill>
                  <a:srgbClr val="7F7F7F"/>
                </a:solidFill>
                <a:ea typeface="MS PGothic" charset="0"/>
              </a:rPr>
              <a:t>[2.4 million – 2.8 million]</a:t>
            </a:r>
          </a:p>
          <a:p>
            <a:pPr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>
              <a:lnSpc>
                <a:spcPts val="1842"/>
              </a:lnSpc>
            </a:pPr>
            <a:r>
              <a:rPr lang="en-US" sz="1400">
                <a:ea typeface="MS PGothic" charset="0"/>
              </a:rPr>
              <a:t>2.0 million </a:t>
            </a:r>
            <a:r>
              <a:rPr lang="en-US" sz="1400">
                <a:solidFill>
                  <a:srgbClr val="7F7F7F"/>
                </a:solidFill>
                <a:ea typeface="MS PGothic" charset="0"/>
              </a:rPr>
              <a:t>[1.9 million – 2.2 million]</a:t>
            </a:r>
            <a:r>
              <a:rPr lang="en-US" sz="1400">
                <a:ea typeface="MS PGothic" charset="0"/>
              </a:rPr>
              <a:t/>
            </a:r>
            <a:br>
              <a:rPr lang="en-US" sz="1400">
                <a:ea typeface="MS PGothic" charset="0"/>
              </a:rPr>
            </a:br>
            <a:r>
              <a:rPr lang="en-GB" sz="1400">
                <a:ea typeface="MS PGothic" charset="0"/>
              </a:rPr>
              <a:t>1.8 million </a:t>
            </a:r>
            <a:r>
              <a:rPr lang="en-GB" sz="1400">
                <a:solidFill>
                  <a:srgbClr val="7F7F7F"/>
                </a:solidFill>
                <a:ea typeface="MS PGothic" charset="0"/>
              </a:rPr>
              <a:t>[1.7 million – 2.0 million] </a:t>
            </a:r>
          </a:p>
          <a:p>
            <a:pPr>
              <a:lnSpc>
                <a:spcPts val="1842"/>
              </a:lnSpc>
            </a:pPr>
            <a:r>
              <a:rPr lang="en-US" sz="1400">
                <a:solidFill>
                  <a:srgbClr val="000000"/>
                </a:solidFill>
                <a:ea typeface="MS PGothic" charset="0"/>
              </a:rPr>
              <a:t>220 000 </a:t>
            </a:r>
            <a:r>
              <a:rPr lang="en-US" sz="1400">
                <a:solidFill>
                  <a:srgbClr val="7F7F7F"/>
                </a:solidFill>
                <a:ea typeface="MS PGothic" charset="0"/>
              </a:rPr>
              <a:t>[190 000 – 260 000]</a:t>
            </a:r>
          </a:p>
          <a:p>
            <a:pPr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>
              <a:lnSpc>
                <a:spcPts val="1842"/>
              </a:lnSpc>
            </a:pPr>
            <a:r>
              <a:rPr lang="en-US" sz="1400">
                <a:ea typeface="MS PGothic" charset="0"/>
              </a:rPr>
              <a:t>1.2 million </a:t>
            </a:r>
            <a:r>
              <a:rPr lang="en-US" sz="1400">
                <a:solidFill>
                  <a:srgbClr val="7F7F7F"/>
                </a:solidFill>
                <a:ea typeface="MS PGothic" charset="0"/>
              </a:rPr>
              <a:t>[980 000 – 1.6 million]</a:t>
            </a:r>
            <a:r>
              <a:rPr lang="en-US" sz="1400">
                <a:ea typeface="MS PGothic" charset="0"/>
              </a:rPr>
              <a:t/>
            </a:r>
            <a:br>
              <a:rPr lang="en-US" sz="1400">
                <a:ea typeface="MS PGothic" charset="0"/>
              </a:rPr>
            </a:br>
            <a:r>
              <a:rPr lang="en-GB" sz="1400">
                <a:ea typeface="MS PGothic" charset="0"/>
              </a:rPr>
              <a:t>1.0 million </a:t>
            </a:r>
            <a:r>
              <a:rPr lang="en-GB" sz="1400">
                <a:solidFill>
                  <a:srgbClr val="7F7F7F"/>
                </a:solidFill>
                <a:ea typeface="MS PGothic" charset="0"/>
              </a:rPr>
              <a:t>[760 000 – 1.8 million]</a:t>
            </a:r>
          </a:p>
          <a:p>
            <a:pPr>
              <a:lnSpc>
                <a:spcPts val="1842"/>
              </a:lnSpc>
            </a:pPr>
            <a:r>
              <a:rPr lang="en-US" sz="1400">
                <a:ea typeface="MS PGothic" charset="0"/>
              </a:rPr>
              <a:t>150 000 </a:t>
            </a:r>
            <a:r>
              <a:rPr lang="en-US" sz="1400">
                <a:solidFill>
                  <a:srgbClr val="7F7F7F"/>
                </a:solidFill>
                <a:ea typeface="MS PGothic" charset="0"/>
              </a:rPr>
              <a:t>[140 000 – 170 000]</a:t>
            </a:r>
            <a:endParaRPr lang="en-GB" sz="140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1145823" y="1624542"/>
            <a:ext cx="2384778" cy="5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latin typeface="Arial Bold" charset="0"/>
                <a:ea typeface="MS PGothic" charset="0"/>
              </a:rPr>
              <a:t>Number of people living with HIV</a:t>
            </a:r>
            <a:endParaRPr lang="en-US" sz="1600" b="1">
              <a:latin typeface="Arial Bold" charset="0"/>
              <a:ea typeface="MS PGothic" charset="0"/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145823" y="2963334"/>
            <a:ext cx="2384778" cy="5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 Bold" charset="0"/>
                <a:ea typeface="MS PGothic" charset="0"/>
              </a:rPr>
              <a:t>People newly infected </a:t>
            </a:r>
          </a:p>
          <a:p>
            <a:pPr eaLnBrk="1" hangingPunct="1"/>
            <a:r>
              <a:rPr lang="en-US" sz="1600" b="1">
                <a:latin typeface="Arial Bold" charset="0"/>
                <a:ea typeface="MS PGothic" charset="0"/>
              </a:rPr>
              <a:t>with HIV in 2014 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1145823" y="4079876"/>
            <a:ext cx="2384778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latin typeface="Arial Bold" charset="0"/>
                <a:ea typeface="MS PGothic" charset="0"/>
              </a:rPr>
              <a:t>AIDS deaths in 2014</a:t>
            </a:r>
            <a:endParaRPr lang="en-US" sz="1600" b="1">
              <a:latin typeface="Arial Bold" charset="0"/>
              <a:ea typeface="MS PGothic" charset="0"/>
            </a:endParaRPr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>
            <a:off x="1224845" y="2779448"/>
            <a:ext cx="7447844" cy="0"/>
          </a:xfrm>
          <a:prstGeom prst="line">
            <a:avLst/>
          </a:prstGeom>
          <a:noFill/>
          <a:ln w="9525">
            <a:solidFill>
              <a:srgbClr val="BEBE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5127" name="Line 8"/>
          <p:cNvSpPr>
            <a:spLocks noChangeShapeType="1"/>
          </p:cNvSpPr>
          <p:nvPr/>
        </p:nvSpPr>
        <p:spPr bwMode="auto">
          <a:xfrm>
            <a:off x="1224845" y="3909219"/>
            <a:ext cx="7447844" cy="0"/>
          </a:xfrm>
          <a:prstGeom prst="line">
            <a:avLst/>
          </a:prstGeom>
          <a:noFill/>
          <a:ln w="9525">
            <a:solidFill>
              <a:srgbClr val="BEBE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5128" name="TextBox 10"/>
          <p:cNvSpPr txBox="1">
            <a:spLocks noChangeArrowheads="1"/>
          </p:cNvSpPr>
          <p:nvPr/>
        </p:nvSpPr>
        <p:spPr bwMode="auto">
          <a:xfrm>
            <a:off x="3316111" y="1615282"/>
            <a:ext cx="2098323" cy="338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Total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Adults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Women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Children (&lt;15 years)</a:t>
            </a:r>
          </a:p>
          <a:p>
            <a:pPr algn="r" eaLnBrk="1" hangingPunct="1"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 algn="r" eaLnBrk="1" hangingPunct="1"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Total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Adults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Children (&lt;15 years)</a:t>
            </a:r>
          </a:p>
          <a:p>
            <a:pPr algn="r" eaLnBrk="1" hangingPunct="1"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 algn="r" eaLnBrk="1" hangingPunct="1">
              <a:lnSpc>
                <a:spcPts val="1842"/>
              </a:lnSpc>
            </a:pPr>
            <a:endParaRPr lang="en-US" sz="1400">
              <a:ea typeface="MS PGothic" charset="0"/>
            </a:endParaRP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Total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Adults</a:t>
            </a:r>
          </a:p>
          <a:p>
            <a:pPr algn="r" eaLnBrk="1" hangingPunct="1">
              <a:lnSpc>
                <a:spcPts val="1842"/>
              </a:lnSpc>
            </a:pPr>
            <a:r>
              <a:rPr lang="en-US" sz="1400">
                <a:ea typeface="MS PGothic" charset="0"/>
              </a:rPr>
              <a:t>Children (&lt;15 years)</a:t>
            </a:r>
          </a:p>
        </p:txBody>
      </p:sp>
    </p:spTree>
    <p:extLst>
      <p:ext uri="{BB962C8B-B14F-4D97-AF65-F5344CB8AC3E}">
        <p14:creationId xmlns:p14="http://schemas.microsoft.com/office/powerpoint/2010/main" val="38836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2821214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fr-FR" dirty="0" smtClean="0"/>
              <a:t>Quelques notions d’épidémiologie virale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 smtClean="0"/>
              <a:t>L’état de l’épidémie mondiale en 2014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 smtClean="0"/>
              <a:t>Evolution épidémique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 smtClean="0"/>
              <a:t>Conséquences sociales de l’épidémie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 smtClean="0"/>
              <a:t>Transmission et préventions</a:t>
            </a:r>
          </a:p>
          <a:p>
            <a:pPr marL="742950" lvl="1" indent="-285750" algn="l">
              <a:lnSpc>
                <a:spcPct val="50000"/>
              </a:lnSpc>
              <a:buFont typeface="Arial"/>
              <a:buChar char="•"/>
            </a:pP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Sexuelle</a:t>
            </a:r>
          </a:p>
          <a:p>
            <a:pPr marL="742950" lvl="1" indent="-285750" algn="l">
              <a:lnSpc>
                <a:spcPct val="50000"/>
              </a:lnSpc>
              <a:buFont typeface="Arial"/>
              <a:buChar char="•"/>
            </a:pP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Mère-enfant</a:t>
            </a:r>
          </a:p>
          <a:p>
            <a:pPr marL="742950" lvl="1" indent="-285750" algn="l">
              <a:lnSpc>
                <a:spcPct val="50000"/>
              </a:lnSpc>
              <a:buFont typeface="Arial"/>
              <a:buChar char="•"/>
            </a:pP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Nosocomiale</a:t>
            </a:r>
          </a:p>
          <a:p>
            <a:pPr marL="285750" indent="-285750" algn="l">
              <a:buFont typeface="Arial"/>
              <a:buChar char="•"/>
            </a:pPr>
            <a:endParaRPr lang="fr-FR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Arial"/>
              <a:buChar char="•"/>
            </a:pPr>
            <a:endParaRPr lang="fr-FR" dirty="0" smtClean="0"/>
          </a:p>
          <a:p>
            <a:pPr marL="742950" lvl="1" indent="-285750" algn="l">
              <a:buFont typeface="Arial"/>
              <a:buChar char="•"/>
            </a:pPr>
            <a:endParaRPr lang="fr-FR" dirty="0" smtClean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07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5 600 nouvelles infections par jour en 2014</a:t>
            </a:r>
            <a:br>
              <a:rPr lang="fr-FR" dirty="0" smtClean="0"/>
            </a:br>
            <a:r>
              <a:rPr lang="fr-FR" sz="1600" dirty="0" smtClean="0"/>
              <a:t>7 000 en 2011, 5 750 en 2013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962078"/>
            <a:ext cx="8503920" cy="3120461"/>
          </a:xfrm>
        </p:spPr>
        <p:txBody>
          <a:bodyPr/>
          <a:lstStyle/>
          <a:p>
            <a:r>
              <a:rPr lang="fr-FR" dirty="0" smtClean="0"/>
              <a:t>Dont 66% en Afrique sub-saharienne</a:t>
            </a:r>
          </a:p>
          <a:p>
            <a:r>
              <a:rPr lang="fr-FR" dirty="0" smtClean="0"/>
              <a:t>Dont 600/j chez des enfants de moins de 15 ans</a:t>
            </a:r>
          </a:p>
          <a:p>
            <a:r>
              <a:rPr lang="fr-FR" dirty="0" smtClean="0"/>
              <a:t>Dont 5 000/j chez les adultes</a:t>
            </a:r>
          </a:p>
          <a:p>
            <a:pPr lvl="1"/>
            <a:r>
              <a:rPr lang="fr-FR" dirty="0" smtClean="0"/>
              <a:t>Dont 48% de femmes</a:t>
            </a:r>
          </a:p>
          <a:p>
            <a:pPr lvl="1"/>
            <a:r>
              <a:rPr lang="fr-FR" dirty="0" smtClean="0"/>
              <a:t>Dont 30% de jeunes de 15-24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Répartition mondiale de la prévalence du VIH</a:t>
            </a:r>
            <a:br>
              <a:rPr lang="fr-FR" dirty="0" smtClean="0"/>
            </a:br>
            <a:r>
              <a:rPr lang="fr-FR" sz="2000" dirty="0" smtClean="0"/>
              <a:t>Vue « macroscopique » des « REGIONS OMS »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04" y="1091628"/>
            <a:ext cx="7655525" cy="389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2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Répartition mondiale de la prévalence du VIH</a:t>
            </a:r>
            <a:br>
              <a:rPr lang="fr-FR" dirty="0"/>
            </a:br>
            <a:r>
              <a:rPr lang="fr-FR" sz="2000" dirty="0"/>
              <a:t>Vue « </a:t>
            </a:r>
            <a:r>
              <a:rPr lang="fr-FR" sz="2000" dirty="0" smtClean="0"/>
              <a:t>Populationnelle</a:t>
            </a:r>
            <a:r>
              <a:rPr lang="fr-FR" sz="2000" dirty="0"/>
              <a:t>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55" y="1186095"/>
            <a:ext cx="8121135" cy="37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3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/>
          <a:lstStyle/>
          <a:p>
            <a:r>
              <a:rPr lang="fr-FR" dirty="0" smtClean="0"/>
              <a:t>Répartition mondiale de la prévalence du VIH</a:t>
            </a:r>
            <a:endParaRPr lang="fr-FR" dirty="0"/>
          </a:p>
        </p:txBody>
      </p:sp>
      <p:pic>
        <p:nvPicPr>
          <p:cNvPr id="5" name="Espace réservé du contenu 4" descr="Répartition mondiale.tif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" r="320"/>
          <a:stretch/>
        </p:blipFill>
        <p:spPr>
          <a:xfrm>
            <a:off x="383874" y="996000"/>
            <a:ext cx="8400148" cy="418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2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92718" y="169863"/>
            <a:ext cx="6936881" cy="4905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tx1"/>
                </a:solidFill>
                <a:cs typeface="+mj-cs"/>
              </a:rPr>
              <a:t>Une répartition très inégale en Afrique…</a:t>
            </a:r>
            <a:endParaRPr lang="fr-FR" sz="21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852" y="763427"/>
            <a:ext cx="3997583" cy="414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6822" name="AutoShape 6"/>
          <p:cNvSpPr>
            <a:spLocks noChangeArrowheads="1"/>
          </p:cNvSpPr>
          <p:nvPr/>
        </p:nvSpPr>
        <p:spPr bwMode="auto">
          <a:xfrm>
            <a:off x="5992155" y="3208349"/>
            <a:ext cx="2397478" cy="764646"/>
          </a:xfrm>
          <a:prstGeom prst="wedgeRectCallout">
            <a:avLst>
              <a:gd name="adj1" fmla="val -113949"/>
              <a:gd name="adj2" fmla="val 128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79242" tIns="39621" rIns="79242" bIns="39621" anchor="ctr"/>
          <a:lstStyle/>
          <a:p>
            <a:pPr algn="ctr">
              <a:defRPr/>
            </a:pPr>
            <a:r>
              <a:rPr lang="fr-FR" sz="1000" dirty="0">
                <a:latin typeface="Arial" charset="0"/>
              </a:rPr>
              <a:t>Kwazulu-Natal : 65% des femmes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venant accoucher en centre de soins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primaires sont séropositives…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491" y="1027415"/>
            <a:ext cx="2654583" cy="20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objectifs OMS en 2012 étaient pour 2015</a:t>
            </a:r>
            <a:r>
              <a:rPr lang="is-IS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203200" y="1387664"/>
            <a:ext cx="8826500" cy="38100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1600" dirty="0"/>
              <a:t>Réduire de moitié le taux de transmission du VIH par voie sexuelle d’ici 2015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Réduire de moitié le taux de transmission du VIH parmi les consommateurs de drogues injectables d’ici 2015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Éliminer les infections à VIH chez les enfants et réduire le taux de mortalité maternelle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Assurer un traitement antirétroviral vital à 15 millions de personnes vivant avec le VIH d’ici 2015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Réduire de moitié les décès dus à la tuberculose chez les personnes vivant avec le VIH d’ici 2015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Réduire le déficit mondial de moyens de lutte contre le sida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Éliminer les inégalités fondées sur le sexe ainsi que la maltraitance et la violence sexistes et renforcer la capacité des femmes et des filles à se protéger du VIH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Éliminer la stigmatisation et la discrimination liées au VIH ainsi que les pratiques et les lois punitives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Éliminer les restrictions à l’entrée, au séjour et à la résidence liées au VIH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Renforcer l’intégration du </a:t>
            </a:r>
            <a:r>
              <a:rPr lang="fr-FR" sz="1600" dirty="0" smtClean="0"/>
              <a:t>VIH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674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épidémique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83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/>
          <a:lstStyle/>
          <a:p>
            <a:r>
              <a:rPr lang="fr-FR" dirty="0" smtClean="0"/>
              <a:t>Personnes vivant avec le VIH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29" y="1135980"/>
            <a:ext cx="7480301" cy="399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2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/>
              <a:t>Nouvelles</a:t>
            </a:r>
            <a:r>
              <a:rPr lang="fr-FR" baseline="0" dirty="0" smtClean="0"/>
              <a:t> infections et décès liés au SIDA - 2012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26781" y="5314345"/>
            <a:ext cx="8448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latin typeface="Calibri"/>
                <a:cs typeface="Calibri"/>
              </a:rPr>
              <a:t>Rapport ONUSIDA 2013</a:t>
            </a:r>
            <a:endParaRPr lang="fr-FR" sz="900" dirty="0">
              <a:latin typeface="Calibri"/>
              <a:cs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43413" y="1045021"/>
            <a:ext cx="1657337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/>
                <a:cs typeface="Calibri"/>
              </a:rPr>
              <a:t>Nouvelles infections</a:t>
            </a:r>
            <a:endParaRPr lang="fr-FR" sz="1400" dirty="0">
              <a:latin typeface="Calibri"/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31509" y="1987798"/>
            <a:ext cx="619919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/>
                <a:cs typeface="Calibri"/>
              </a:rPr>
              <a:t>Décès</a:t>
            </a:r>
            <a:endParaRPr lang="fr-FR" sz="1400" dirty="0">
              <a:latin typeface="Calibri"/>
              <a:cs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1" y="1541810"/>
            <a:ext cx="3890600" cy="238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785" y="2486659"/>
            <a:ext cx="3989367" cy="268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7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Evolutions de l’incidence Afrique/Asie centrale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19" y="1175145"/>
            <a:ext cx="2909304" cy="381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720" y="2270418"/>
            <a:ext cx="4720092" cy="169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4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/>
          <a:lstStyle/>
          <a:p>
            <a:r>
              <a:rPr lang="fr-FR" dirty="0" smtClean="0"/>
              <a:t>Quelques éléments de bibliographie</a:t>
            </a:r>
            <a:endParaRPr lang="fr-FR" dirty="0"/>
          </a:p>
        </p:txBody>
      </p:sp>
      <p:pic>
        <p:nvPicPr>
          <p:cNvPr id="4" name="Image 3" descr="Dev humain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652" y="2304743"/>
            <a:ext cx="1807480" cy="265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Dev Humain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226" y="1587576"/>
            <a:ext cx="1779084" cy="265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Santé internationale Keroued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53" y="822325"/>
            <a:ext cx="3084703" cy="436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7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Conséquences de l’épidémie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68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266" name="Rectangle 2"/>
          <p:cNvSpPr>
            <a:spLocks noChangeArrowheads="1"/>
          </p:cNvSpPr>
          <p:nvPr/>
        </p:nvSpPr>
        <p:spPr bwMode="auto">
          <a:xfrm>
            <a:off x="553156" y="1345407"/>
            <a:ext cx="6143978" cy="354144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lIns="79242" tIns="39621" rIns="79242" bIns="39621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91138" name="Group 3"/>
          <p:cNvGrpSpPr>
            <a:grpSpLocks/>
          </p:cNvGrpSpPr>
          <p:nvPr/>
        </p:nvGrpSpPr>
        <p:grpSpPr bwMode="auto">
          <a:xfrm>
            <a:off x="6771923" y="1807104"/>
            <a:ext cx="2197100" cy="2334948"/>
            <a:chOff x="4225" y="1255"/>
            <a:chExt cx="1384" cy="1765"/>
          </a:xfrm>
        </p:grpSpPr>
        <p:sp>
          <p:nvSpPr>
            <p:cNvPr id="91223" name="Rectangle 4"/>
            <p:cNvSpPr>
              <a:spLocks noChangeArrowheads="1"/>
            </p:cNvSpPr>
            <p:nvPr/>
          </p:nvSpPr>
          <p:spPr bwMode="auto">
            <a:xfrm>
              <a:off x="4251" y="1283"/>
              <a:ext cx="1152" cy="164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3083269" name="Rectangle 5"/>
            <p:cNvSpPr>
              <a:spLocks noChangeArrowheads="1"/>
            </p:cNvSpPr>
            <p:nvPr/>
          </p:nvSpPr>
          <p:spPr bwMode="auto">
            <a:xfrm>
              <a:off x="4225" y="1255"/>
              <a:ext cx="1384" cy="17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91225" name="Line 6"/>
            <p:cNvSpPr>
              <a:spLocks noChangeShapeType="1"/>
            </p:cNvSpPr>
            <p:nvPr/>
          </p:nvSpPr>
          <p:spPr bwMode="auto">
            <a:xfrm>
              <a:off x="4350" y="1429"/>
              <a:ext cx="212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26" name="Freeform 7"/>
            <p:cNvSpPr>
              <a:spLocks/>
            </p:cNvSpPr>
            <p:nvPr/>
          </p:nvSpPr>
          <p:spPr bwMode="auto">
            <a:xfrm>
              <a:off x="4421" y="1389"/>
              <a:ext cx="72" cy="80"/>
            </a:xfrm>
            <a:custGeom>
              <a:avLst/>
              <a:gdLst>
                <a:gd name="T0" fmla="*/ 32 w 80"/>
                <a:gd name="T1" fmla="*/ 0 h 80"/>
                <a:gd name="T2" fmla="*/ 65 w 80"/>
                <a:gd name="T3" fmla="*/ 80 h 80"/>
                <a:gd name="T4" fmla="*/ 0 w 80"/>
                <a:gd name="T5" fmla="*/ 80 h 80"/>
                <a:gd name="T6" fmla="*/ 32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6600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227" name="Rectangle 8"/>
            <p:cNvSpPr>
              <a:spLocks noChangeArrowheads="1"/>
            </p:cNvSpPr>
            <p:nvPr/>
          </p:nvSpPr>
          <p:spPr bwMode="auto">
            <a:xfrm>
              <a:off x="4592" y="1341"/>
              <a:ext cx="55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00"/>
                  </a:solidFill>
                </a:rPr>
                <a:t>Botswana</a:t>
              </a:r>
              <a:endParaRPr lang="fr-FR" sz="1600"/>
            </a:p>
          </p:txBody>
        </p:sp>
        <p:sp>
          <p:nvSpPr>
            <p:cNvPr id="91228" name="Line 9"/>
            <p:cNvSpPr>
              <a:spLocks noChangeShapeType="1"/>
            </p:cNvSpPr>
            <p:nvPr/>
          </p:nvSpPr>
          <p:spPr bwMode="auto">
            <a:xfrm>
              <a:off x="4350" y="1688"/>
              <a:ext cx="212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29" name="Oval 10"/>
            <p:cNvSpPr>
              <a:spLocks noChangeArrowheads="1"/>
            </p:cNvSpPr>
            <p:nvPr/>
          </p:nvSpPr>
          <p:spPr bwMode="auto">
            <a:xfrm>
              <a:off x="4421" y="1648"/>
              <a:ext cx="64" cy="7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30" name="Rectangle 11"/>
            <p:cNvSpPr>
              <a:spLocks noChangeArrowheads="1"/>
            </p:cNvSpPr>
            <p:nvPr/>
          </p:nvSpPr>
          <p:spPr bwMode="auto">
            <a:xfrm>
              <a:off x="4592" y="1600"/>
              <a:ext cx="45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00"/>
                  </a:solidFill>
                </a:rPr>
                <a:t>Lesotho</a:t>
              </a:r>
              <a:endParaRPr lang="fr-FR" sz="1600"/>
            </a:p>
          </p:txBody>
        </p:sp>
        <p:sp>
          <p:nvSpPr>
            <p:cNvPr id="91231" name="Line 12"/>
            <p:cNvSpPr>
              <a:spLocks noChangeShapeType="1"/>
            </p:cNvSpPr>
            <p:nvPr/>
          </p:nvSpPr>
          <p:spPr bwMode="auto">
            <a:xfrm>
              <a:off x="4350" y="1947"/>
              <a:ext cx="212" cy="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32" name="Rectangle 13"/>
            <p:cNvSpPr>
              <a:spLocks noChangeArrowheads="1"/>
            </p:cNvSpPr>
            <p:nvPr/>
          </p:nvSpPr>
          <p:spPr bwMode="auto">
            <a:xfrm>
              <a:off x="4421" y="1907"/>
              <a:ext cx="64" cy="7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33" name="Rectangle 14"/>
            <p:cNvSpPr>
              <a:spLocks noChangeArrowheads="1"/>
            </p:cNvSpPr>
            <p:nvPr/>
          </p:nvSpPr>
          <p:spPr bwMode="auto">
            <a:xfrm>
              <a:off x="4592" y="1859"/>
              <a:ext cx="48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00"/>
                  </a:solidFill>
                </a:rPr>
                <a:t>Namibie</a:t>
              </a:r>
              <a:endParaRPr lang="fr-FR" sz="1600"/>
            </a:p>
          </p:txBody>
        </p:sp>
        <p:sp>
          <p:nvSpPr>
            <p:cNvPr id="91234" name="Line 15"/>
            <p:cNvSpPr>
              <a:spLocks noChangeShapeType="1"/>
            </p:cNvSpPr>
            <p:nvPr/>
          </p:nvSpPr>
          <p:spPr bwMode="auto">
            <a:xfrm>
              <a:off x="4350" y="2206"/>
              <a:ext cx="21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35" name="Rectangle 16"/>
            <p:cNvSpPr>
              <a:spLocks noChangeArrowheads="1"/>
            </p:cNvSpPr>
            <p:nvPr/>
          </p:nvSpPr>
          <p:spPr bwMode="auto">
            <a:xfrm>
              <a:off x="4421" y="2166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36" name="Rectangle 17"/>
            <p:cNvSpPr>
              <a:spLocks noChangeArrowheads="1"/>
            </p:cNvSpPr>
            <p:nvPr/>
          </p:nvSpPr>
          <p:spPr bwMode="auto">
            <a:xfrm>
              <a:off x="4592" y="2118"/>
              <a:ext cx="84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00"/>
                  </a:solidFill>
                </a:rPr>
                <a:t>Afrique du sud</a:t>
              </a:r>
              <a:endParaRPr lang="fr-FR" sz="1600"/>
            </a:p>
          </p:txBody>
        </p:sp>
        <p:sp>
          <p:nvSpPr>
            <p:cNvPr id="91237" name="Line 18"/>
            <p:cNvSpPr>
              <a:spLocks noChangeShapeType="1"/>
            </p:cNvSpPr>
            <p:nvPr/>
          </p:nvSpPr>
          <p:spPr bwMode="auto">
            <a:xfrm>
              <a:off x="4350" y="2466"/>
              <a:ext cx="212" cy="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38" name="Oval 19"/>
            <p:cNvSpPr>
              <a:spLocks noChangeArrowheads="1"/>
            </p:cNvSpPr>
            <p:nvPr/>
          </p:nvSpPr>
          <p:spPr bwMode="auto">
            <a:xfrm>
              <a:off x="4421" y="2426"/>
              <a:ext cx="64" cy="72"/>
            </a:xfrm>
            <a:prstGeom prst="ellipse">
              <a:avLst/>
            </a:prstGeom>
            <a:solidFill>
              <a:srgbClr val="80008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39" name="Rectangle 20"/>
            <p:cNvSpPr>
              <a:spLocks noChangeArrowheads="1"/>
            </p:cNvSpPr>
            <p:nvPr/>
          </p:nvSpPr>
          <p:spPr bwMode="auto">
            <a:xfrm>
              <a:off x="4592" y="2378"/>
              <a:ext cx="58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00"/>
                  </a:solidFill>
                </a:rPr>
                <a:t>Swaziland</a:t>
              </a:r>
              <a:endParaRPr lang="fr-FR" sz="1600"/>
            </a:p>
          </p:txBody>
        </p:sp>
        <p:sp>
          <p:nvSpPr>
            <p:cNvPr id="91240" name="Line 21"/>
            <p:cNvSpPr>
              <a:spLocks noChangeShapeType="1"/>
            </p:cNvSpPr>
            <p:nvPr/>
          </p:nvSpPr>
          <p:spPr bwMode="auto">
            <a:xfrm>
              <a:off x="4350" y="2725"/>
              <a:ext cx="21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41" name="Freeform 22"/>
            <p:cNvSpPr>
              <a:spLocks/>
            </p:cNvSpPr>
            <p:nvPr/>
          </p:nvSpPr>
          <p:spPr bwMode="auto">
            <a:xfrm>
              <a:off x="4421" y="2685"/>
              <a:ext cx="72" cy="80"/>
            </a:xfrm>
            <a:custGeom>
              <a:avLst/>
              <a:gdLst>
                <a:gd name="T0" fmla="*/ 32 w 80"/>
                <a:gd name="T1" fmla="*/ 0 h 80"/>
                <a:gd name="T2" fmla="*/ 65 w 80"/>
                <a:gd name="T3" fmla="*/ 80 h 80"/>
                <a:gd name="T4" fmla="*/ 0 w 80"/>
                <a:gd name="T5" fmla="*/ 80 h 80"/>
                <a:gd name="T6" fmla="*/ 32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242" name="Rectangle 23"/>
            <p:cNvSpPr>
              <a:spLocks noChangeArrowheads="1"/>
            </p:cNvSpPr>
            <p:nvPr/>
          </p:nvSpPr>
          <p:spPr bwMode="auto">
            <a:xfrm>
              <a:off x="4592" y="2637"/>
              <a:ext cx="59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00"/>
                  </a:solidFill>
                </a:rPr>
                <a:t>Zimbabwe</a:t>
              </a:r>
              <a:endParaRPr lang="fr-FR" sz="1600"/>
            </a:p>
          </p:txBody>
        </p:sp>
      </p:grpSp>
      <p:sp>
        <p:nvSpPr>
          <p:cNvPr id="91139" name="Rectangle 24"/>
          <p:cNvSpPr>
            <a:spLocks noChangeArrowheads="1"/>
          </p:cNvSpPr>
          <p:nvPr/>
        </p:nvSpPr>
        <p:spPr bwMode="auto">
          <a:xfrm>
            <a:off x="3812325" y="4542896"/>
            <a:ext cx="5061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fr-FR" sz="1400">
                <a:solidFill>
                  <a:srgbClr val="333333"/>
                </a:solidFill>
              </a:rPr>
              <a:t>Année</a:t>
            </a:r>
          </a:p>
        </p:txBody>
      </p:sp>
      <p:sp>
        <p:nvSpPr>
          <p:cNvPr id="91140" name="Rectangle 25"/>
          <p:cNvSpPr>
            <a:spLocks noChangeArrowheads="1"/>
          </p:cNvSpPr>
          <p:nvPr/>
        </p:nvSpPr>
        <p:spPr bwMode="auto">
          <a:xfrm rot="-5400000">
            <a:off x="-94357" y="2707271"/>
            <a:ext cx="17113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1600">
                <a:solidFill>
                  <a:srgbClr val="333333"/>
                </a:solidFill>
                <a:latin typeface="Arial Narrow" charset="0"/>
              </a:rPr>
              <a:t>Prevalence du VIH (%)</a:t>
            </a:r>
          </a:p>
        </p:txBody>
      </p:sp>
      <p:sp>
        <p:nvSpPr>
          <p:cNvPr id="91141" name="Rectangle 26"/>
          <p:cNvSpPr>
            <a:spLocks noChangeArrowheads="1"/>
          </p:cNvSpPr>
          <p:nvPr/>
        </p:nvSpPr>
        <p:spPr bwMode="auto">
          <a:xfrm>
            <a:off x="496712" y="4978136"/>
            <a:ext cx="7427662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242" tIns="39621" rIns="79242" bIns="39621">
            <a:spAutoFit/>
          </a:bodyPr>
          <a:lstStyle/>
          <a:p>
            <a:pPr eaLnBrk="0" hangingPunct="0"/>
            <a:r>
              <a:rPr lang="fr-FR" b="0" i="1" dirty="0">
                <a:solidFill>
                  <a:srgbClr val="4D4D4D"/>
                </a:solidFill>
                <a:latin typeface="Arial Narrow" charset="0"/>
              </a:rPr>
              <a:t>Chiffres issus de la surveillance dans </a:t>
            </a:r>
            <a:r>
              <a:rPr lang="fr-FR" b="0" i="1" dirty="0" smtClean="0">
                <a:solidFill>
                  <a:srgbClr val="4D4D4D"/>
                </a:solidFill>
                <a:latin typeface="Arial Narrow" charset="0"/>
              </a:rPr>
              <a:t>différentes </a:t>
            </a:r>
            <a:r>
              <a:rPr lang="fr-FR" b="0" i="1" dirty="0">
                <a:solidFill>
                  <a:srgbClr val="4D4D4D"/>
                </a:solidFill>
                <a:latin typeface="Arial Narrow" charset="0"/>
              </a:rPr>
              <a:t>maternités sentinelles</a:t>
            </a:r>
            <a:endParaRPr lang="fr-FR" b="0" dirty="0">
              <a:solidFill>
                <a:srgbClr val="4D4D4D"/>
              </a:solidFill>
              <a:latin typeface="Arial Narrow" charset="0"/>
            </a:endParaRPr>
          </a:p>
        </p:txBody>
      </p:sp>
      <p:grpSp>
        <p:nvGrpSpPr>
          <p:cNvPr id="91142" name="Group 27"/>
          <p:cNvGrpSpPr>
            <a:grpSpLocks/>
          </p:cNvGrpSpPr>
          <p:nvPr/>
        </p:nvGrpSpPr>
        <p:grpSpPr bwMode="auto">
          <a:xfrm>
            <a:off x="1209323" y="1609990"/>
            <a:ext cx="5348111" cy="2861469"/>
            <a:chOff x="889" y="1191"/>
            <a:chExt cx="3369" cy="2163"/>
          </a:xfrm>
        </p:grpSpPr>
        <p:sp>
          <p:nvSpPr>
            <p:cNvPr id="91145" name="Line 28"/>
            <p:cNvSpPr>
              <a:spLocks noChangeShapeType="1"/>
            </p:cNvSpPr>
            <p:nvPr/>
          </p:nvSpPr>
          <p:spPr bwMode="auto">
            <a:xfrm>
              <a:off x="1079" y="1893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46" name="Line 29"/>
            <p:cNvSpPr>
              <a:spLocks noChangeShapeType="1"/>
            </p:cNvSpPr>
            <p:nvPr/>
          </p:nvSpPr>
          <p:spPr bwMode="auto">
            <a:xfrm>
              <a:off x="1079" y="1686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47" name="Line 30"/>
            <p:cNvSpPr>
              <a:spLocks noChangeShapeType="1"/>
            </p:cNvSpPr>
            <p:nvPr/>
          </p:nvSpPr>
          <p:spPr bwMode="auto">
            <a:xfrm>
              <a:off x="1079" y="2492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48" name="Line 31"/>
            <p:cNvSpPr>
              <a:spLocks noChangeShapeType="1"/>
            </p:cNvSpPr>
            <p:nvPr/>
          </p:nvSpPr>
          <p:spPr bwMode="auto">
            <a:xfrm>
              <a:off x="1079" y="2901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49" name="Line 32"/>
            <p:cNvSpPr>
              <a:spLocks noChangeShapeType="1"/>
            </p:cNvSpPr>
            <p:nvPr/>
          </p:nvSpPr>
          <p:spPr bwMode="auto">
            <a:xfrm>
              <a:off x="1079" y="2699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0" name="Line 33"/>
            <p:cNvSpPr>
              <a:spLocks noChangeShapeType="1"/>
            </p:cNvSpPr>
            <p:nvPr/>
          </p:nvSpPr>
          <p:spPr bwMode="auto">
            <a:xfrm>
              <a:off x="1079" y="2296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1" name="Line 34"/>
            <p:cNvSpPr>
              <a:spLocks noChangeShapeType="1"/>
            </p:cNvSpPr>
            <p:nvPr/>
          </p:nvSpPr>
          <p:spPr bwMode="auto">
            <a:xfrm>
              <a:off x="1079" y="2095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2" name="Line 35"/>
            <p:cNvSpPr>
              <a:spLocks noChangeShapeType="1"/>
            </p:cNvSpPr>
            <p:nvPr/>
          </p:nvSpPr>
          <p:spPr bwMode="auto">
            <a:xfrm>
              <a:off x="1079" y="1484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3" name="Line 36"/>
            <p:cNvSpPr>
              <a:spLocks noChangeShapeType="1"/>
            </p:cNvSpPr>
            <p:nvPr/>
          </p:nvSpPr>
          <p:spPr bwMode="auto">
            <a:xfrm>
              <a:off x="1079" y="1289"/>
              <a:ext cx="3179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4" name="Line 37"/>
            <p:cNvSpPr>
              <a:spLocks noChangeShapeType="1"/>
            </p:cNvSpPr>
            <p:nvPr/>
          </p:nvSpPr>
          <p:spPr bwMode="auto">
            <a:xfrm>
              <a:off x="1079" y="3096"/>
              <a:ext cx="317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5" name="Line 38"/>
            <p:cNvSpPr>
              <a:spLocks noChangeShapeType="1"/>
            </p:cNvSpPr>
            <p:nvPr/>
          </p:nvSpPr>
          <p:spPr bwMode="auto">
            <a:xfrm flipV="1">
              <a:off x="1075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6" name="Line 39"/>
            <p:cNvSpPr>
              <a:spLocks noChangeShapeType="1"/>
            </p:cNvSpPr>
            <p:nvPr/>
          </p:nvSpPr>
          <p:spPr bwMode="auto">
            <a:xfrm flipV="1">
              <a:off x="1429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7" name="Line 40"/>
            <p:cNvSpPr>
              <a:spLocks noChangeShapeType="1"/>
            </p:cNvSpPr>
            <p:nvPr/>
          </p:nvSpPr>
          <p:spPr bwMode="auto">
            <a:xfrm flipV="1">
              <a:off x="1777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8" name="Line 41"/>
            <p:cNvSpPr>
              <a:spLocks noChangeShapeType="1"/>
            </p:cNvSpPr>
            <p:nvPr/>
          </p:nvSpPr>
          <p:spPr bwMode="auto">
            <a:xfrm flipV="1">
              <a:off x="2132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59" name="Line 42"/>
            <p:cNvSpPr>
              <a:spLocks noChangeShapeType="1"/>
            </p:cNvSpPr>
            <p:nvPr/>
          </p:nvSpPr>
          <p:spPr bwMode="auto">
            <a:xfrm flipV="1">
              <a:off x="2488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0" name="Line 43"/>
            <p:cNvSpPr>
              <a:spLocks noChangeShapeType="1"/>
            </p:cNvSpPr>
            <p:nvPr/>
          </p:nvSpPr>
          <p:spPr bwMode="auto">
            <a:xfrm flipV="1">
              <a:off x="2836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1" name="Line 44"/>
            <p:cNvSpPr>
              <a:spLocks noChangeShapeType="1"/>
            </p:cNvSpPr>
            <p:nvPr/>
          </p:nvSpPr>
          <p:spPr bwMode="auto">
            <a:xfrm flipV="1">
              <a:off x="3192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2" name="Line 45"/>
            <p:cNvSpPr>
              <a:spLocks noChangeShapeType="1"/>
            </p:cNvSpPr>
            <p:nvPr/>
          </p:nvSpPr>
          <p:spPr bwMode="auto">
            <a:xfrm flipV="1">
              <a:off x="3548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3" name="Line 46"/>
            <p:cNvSpPr>
              <a:spLocks noChangeShapeType="1"/>
            </p:cNvSpPr>
            <p:nvPr/>
          </p:nvSpPr>
          <p:spPr bwMode="auto">
            <a:xfrm flipV="1">
              <a:off x="3896" y="309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4" name="Line 47"/>
            <p:cNvSpPr>
              <a:spLocks noChangeShapeType="1"/>
            </p:cNvSpPr>
            <p:nvPr/>
          </p:nvSpPr>
          <p:spPr bwMode="auto">
            <a:xfrm flipV="1">
              <a:off x="4107" y="2999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5" name="Freeform 48"/>
            <p:cNvSpPr>
              <a:spLocks/>
            </p:cNvSpPr>
            <p:nvPr/>
          </p:nvSpPr>
          <p:spPr bwMode="auto">
            <a:xfrm>
              <a:off x="2311" y="1588"/>
              <a:ext cx="1763" cy="304"/>
            </a:xfrm>
            <a:custGeom>
              <a:avLst/>
              <a:gdLst>
                <a:gd name="T0" fmla="*/ 0 w 248"/>
                <a:gd name="T1" fmla="*/ 4096 h 38"/>
                <a:gd name="T2" fmla="*/ 17943 w 248"/>
                <a:gd name="T3" fmla="*/ 4608 h 38"/>
                <a:gd name="T4" fmla="*/ 35580 w 248"/>
                <a:gd name="T5" fmla="*/ 0 h 38"/>
                <a:gd name="T6" fmla="*/ 53516 w 248"/>
                <a:gd name="T7" fmla="*/ 7680 h 38"/>
                <a:gd name="T8" fmla="*/ 71508 w 248"/>
                <a:gd name="T9" fmla="*/ 15360 h 38"/>
                <a:gd name="T10" fmla="*/ 89095 w 248"/>
                <a:gd name="T11" fmla="*/ 1945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8"/>
                <a:gd name="T19" fmla="*/ 0 h 38"/>
                <a:gd name="T20" fmla="*/ 248 w 248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8" h="38">
                  <a:moveTo>
                    <a:pt x="0" y="8"/>
                  </a:moveTo>
                  <a:lnTo>
                    <a:pt x="50" y="9"/>
                  </a:lnTo>
                  <a:lnTo>
                    <a:pt x="99" y="0"/>
                  </a:lnTo>
                  <a:lnTo>
                    <a:pt x="149" y="15"/>
                  </a:lnTo>
                  <a:lnTo>
                    <a:pt x="199" y="30"/>
                  </a:lnTo>
                  <a:lnTo>
                    <a:pt x="248" y="38"/>
                  </a:lnTo>
                </a:path>
              </a:pathLst>
            </a:custGeom>
            <a:noFill/>
            <a:ln w="190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66" name="Freeform 49"/>
            <p:cNvSpPr>
              <a:spLocks/>
            </p:cNvSpPr>
            <p:nvPr/>
          </p:nvSpPr>
          <p:spPr bwMode="auto">
            <a:xfrm>
              <a:off x="2275" y="1612"/>
              <a:ext cx="71" cy="80"/>
            </a:xfrm>
            <a:custGeom>
              <a:avLst/>
              <a:gdLst>
                <a:gd name="T0" fmla="*/ 28 w 80"/>
                <a:gd name="T1" fmla="*/ 0 h 80"/>
                <a:gd name="T2" fmla="*/ 56 w 80"/>
                <a:gd name="T3" fmla="*/ 80 h 80"/>
                <a:gd name="T4" fmla="*/ 0 w 80"/>
                <a:gd name="T5" fmla="*/ 80 h 80"/>
                <a:gd name="T6" fmla="*/ 28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167" name="Freeform 50"/>
            <p:cNvSpPr>
              <a:spLocks/>
            </p:cNvSpPr>
            <p:nvPr/>
          </p:nvSpPr>
          <p:spPr bwMode="auto">
            <a:xfrm>
              <a:off x="2630" y="1620"/>
              <a:ext cx="71" cy="80"/>
            </a:xfrm>
            <a:custGeom>
              <a:avLst/>
              <a:gdLst>
                <a:gd name="T0" fmla="*/ 28 w 80"/>
                <a:gd name="T1" fmla="*/ 0 h 80"/>
                <a:gd name="T2" fmla="*/ 56 w 80"/>
                <a:gd name="T3" fmla="*/ 80 h 80"/>
                <a:gd name="T4" fmla="*/ 0 w 80"/>
                <a:gd name="T5" fmla="*/ 80 h 80"/>
                <a:gd name="T6" fmla="*/ 28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168" name="Freeform 51"/>
            <p:cNvSpPr>
              <a:spLocks/>
            </p:cNvSpPr>
            <p:nvPr/>
          </p:nvSpPr>
          <p:spPr bwMode="auto">
            <a:xfrm>
              <a:off x="2979" y="1548"/>
              <a:ext cx="71" cy="80"/>
            </a:xfrm>
            <a:custGeom>
              <a:avLst/>
              <a:gdLst>
                <a:gd name="T0" fmla="*/ 28 w 80"/>
                <a:gd name="T1" fmla="*/ 0 h 80"/>
                <a:gd name="T2" fmla="*/ 56 w 80"/>
                <a:gd name="T3" fmla="*/ 80 h 80"/>
                <a:gd name="T4" fmla="*/ 0 w 80"/>
                <a:gd name="T5" fmla="*/ 80 h 80"/>
                <a:gd name="T6" fmla="*/ 28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169" name="Freeform 52"/>
            <p:cNvSpPr>
              <a:spLocks/>
            </p:cNvSpPr>
            <p:nvPr/>
          </p:nvSpPr>
          <p:spPr bwMode="auto">
            <a:xfrm>
              <a:off x="3690" y="1788"/>
              <a:ext cx="71" cy="80"/>
            </a:xfrm>
            <a:custGeom>
              <a:avLst/>
              <a:gdLst>
                <a:gd name="T0" fmla="*/ 28 w 80"/>
                <a:gd name="T1" fmla="*/ 0 h 80"/>
                <a:gd name="T2" fmla="*/ 56 w 80"/>
                <a:gd name="T3" fmla="*/ 80 h 80"/>
                <a:gd name="T4" fmla="*/ 0 w 80"/>
                <a:gd name="T5" fmla="*/ 80 h 80"/>
                <a:gd name="T6" fmla="*/ 28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170" name="Freeform 53"/>
            <p:cNvSpPr>
              <a:spLocks/>
            </p:cNvSpPr>
            <p:nvPr/>
          </p:nvSpPr>
          <p:spPr bwMode="auto">
            <a:xfrm>
              <a:off x="4037" y="1852"/>
              <a:ext cx="71" cy="80"/>
            </a:xfrm>
            <a:custGeom>
              <a:avLst/>
              <a:gdLst>
                <a:gd name="T0" fmla="*/ 28 w 80"/>
                <a:gd name="T1" fmla="*/ 0 h 80"/>
                <a:gd name="T2" fmla="*/ 56 w 80"/>
                <a:gd name="T3" fmla="*/ 80 h 80"/>
                <a:gd name="T4" fmla="*/ 0 w 80"/>
                <a:gd name="T5" fmla="*/ 80 h 80"/>
                <a:gd name="T6" fmla="*/ 28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80"/>
                <a:gd name="T14" fmla="*/ 80 w 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80">
                  <a:moveTo>
                    <a:pt x="40" y="0"/>
                  </a:moveTo>
                  <a:lnTo>
                    <a:pt x="80" y="80"/>
                  </a:lnTo>
                  <a:lnTo>
                    <a:pt x="0" y="8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171" name="Freeform 54"/>
            <p:cNvSpPr>
              <a:spLocks/>
            </p:cNvSpPr>
            <p:nvPr/>
          </p:nvSpPr>
          <p:spPr bwMode="auto">
            <a:xfrm>
              <a:off x="1956" y="1951"/>
              <a:ext cx="1770" cy="304"/>
            </a:xfrm>
            <a:custGeom>
              <a:avLst/>
              <a:gdLst>
                <a:gd name="T0" fmla="*/ 0 w 249"/>
                <a:gd name="T1" fmla="*/ 19456 h 38"/>
                <a:gd name="T2" fmla="*/ 17935 w 249"/>
                <a:gd name="T3" fmla="*/ 13312 h 38"/>
                <a:gd name="T4" fmla="*/ 35926 w 249"/>
                <a:gd name="T5" fmla="*/ 6656 h 38"/>
                <a:gd name="T6" fmla="*/ 53512 w 249"/>
                <a:gd name="T7" fmla="*/ 0 h 38"/>
                <a:gd name="T8" fmla="*/ 71497 w 249"/>
                <a:gd name="T9" fmla="*/ 2560 h 38"/>
                <a:gd name="T10" fmla="*/ 89438 w 249"/>
                <a:gd name="T11" fmla="*/ 512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9"/>
                <a:gd name="T19" fmla="*/ 0 h 38"/>
                <a:gd name="T20" fmla="*/ 249 w 249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9" h="38">
                  <a:moveTo>
                    <a:pt x="0" y="38"/>
                  </a:moveTo>
                  <a:lnTo>
                    <a:pt x="50" y="26"/>
                  </a:lnTo>
                  <a:lnTo>
                    <a:pt x="100" y="13"/>
                  </a:lnTo>
                  <a:lnTo>
                    <a:pt x="149" y="0"/>
                  </a:lnTo>
                  <a:lnTo>
                    <a:pt x="199" y="5"/>
                  </a:lnTo>
                  <a:lnTo>
                    <a:pt x="249" y="10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72" name="Oval 55"/>
            <p:cNvSpPr>
              <a:spLocks noChangeArrowheads="1"/>
            </p:cNvSpPr>
            <p:nvPr/>
          </p:nvSpPr>
          <p:spPr bwMode="auto">
            <a:xfrm>
              <a:off x="1919" y="2215"/>
              <a:ext cx="64" cy="7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73" name="Oval 56"/>
            <p:cNvSpPr>
              <a:spLocks noChangeArrowheads="1"/>
            </p:cNvSpPr>
            <p:nvPr/>
          </p:nvSpPr>
          <p:spPr bwMode="auto">
            <a:xfrm>
              <a:off x="2979" y="1911"/>
              <a:ext cx="64" cy="7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74" name="Oval 57"/>
            <p:cNvSpPr>
              <a:spLocks noChangeArrowheads="1"/>
            </p:cNvSpPr>
            <p:nvPr/>
          </p:nvSpPr>
          <p:spPr bwMode="auto">
            <a:xfrm>
              <a:off x="3690" y="1991"/>
              <a:ext cx="64" cy="7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75" name="Freeform 58"/>
            <p:cNvSpPr>
              <a:spLocks/>
            </p:cNvSpPr>
            <p:nvPr/>
          </p:nvSpPr>
          <p:spPr bwMode="auto">
            <a:xfrm>
              <a:off x="1252" y="2239"/>
              <a:ext cx="2822" cy="239"/>
            </a:xfrm>
            <a:custGeom>
              <a:avLst/>
              <a:gdLst>
                <a:gd name="T0" fmla="*/ 0 w 397"/>
                <a:gd name="T1" fmla="*/ 15169 h 30"/>
                <a:gd name="T2" fmla="*/ 17934 w 397"/>
                <a:gd name="T3" fmla="*/ 9074 h 30"/>
                <a:gd name="T4" fmla="*/ 35570 w 397"/>
                <a:gd name="T5" fmla="*/ 3553 h 30"/>
                <a:gd name="T6" fmla="*/ 53511 w 397"/>
                <a:gd name="T7" fmla="*/ 1522 h 30"/>
                <a:gd name="T8" fmla="*/ 71495 w 397"/>
                <a:gd name="T9" fmla="*/ 0 h 30"/>
                <a:gd name="T10" fmla="*/ 89081 w 397"/>
                <a:gd name="T11" fmla="*/ 2031 h 30"/>
                <a:gd name="T12" fmla="*/ 107016 w 397"/>
                <a:gd name="T13" fmla="*/ 4063 h 30"/>
                <a:gd name="T14" fmla="*/ 125007 w 397"/>
                <a:gd name="T15" fmla="*/ 4573 h 30"/>
                <a:gd name="T16" fmla="*/ 142593 w 397"/>
                <a:gd name="T17" fmla="*/ 50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7"/>
                <a:gd name="T28" fmla="*/ 0 h 30"/>
                <a:gd name="T29" fmla="*/ 397 w 397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7" h="30">
                  <a:moveTo>
                    <a:pt x="0" y="30"/>
                  </a:moveTo>
                  <a:lnTo>
                    <a:pt x="50" y="18"/>
                  </a:lnTo>
                  <a:lnTo>
                    <a:pt x="99" y="7"/>
                  </a:lnTo>
                  <a:lnTo>
                    <a:pt x="149" y="3"/>
                  </a:lnTo>
                  <a:lnTo>
                    <a:pt x="199" y="0"/>
                  </a:lnTo>
                  <a:lnTo>
                    <a:pt x="248" y="4"/>
                  </a:lnTo>
                  <a:lnTo>
                    <a:pt x="298" y="8"/>
                  </a:lnTo>
                  <a:lnTo>
                    <a:pt x="348" y="9"/>
                  </a:lnTo>
                  <a:lnTo>
                    <a:pt x="397" y="10"/>
                  </a:lnTo>
                </a:path>
              </a:pathLst>
            </a:custGeom>
            <a:noFill/>
            <a:ln w="190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76" name="Rectangle 59"/>
            <p:cNvSpPr>
              <a:spLocks noChangeArrowheads="1"/>
            </p:cNvSpPr>
            <p:nvPr/>
          </p:nvSpPr>
          <p:spPr bwMode="auto">
            <a:xfrm>
              <a:off x="1216" y="2438"/>
              <a:ext cx="64" cy="7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77" name="Rectangle 60"/>
            <p:cNvSpPr>
              <a:spLocks noChangeArrowheads="1"/>
            </p:cNvSpPr>
            <p:nvPr/>
          </p:nvSpPr>
          <p:spPr bwMode="auto">
            <a:xfrm>
              <a:off x="1919" y="2255"/>
              <a:ext cx="64" cy="7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78" name="Rectangle 61"/>
            <p:cNvSpPr>
              <a:spLocks noChangeArrowheads="1"/>
            </p:cNvSpPr>
            <p:nvPr/>
          </p:nvSpPr>
          <p:spPr bwMode="auto">
            <a:xfrm>
              <a:off x="2630" y="2199"/>
              <a:ext cx="64" cy="7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79" name="Rectangle 62"/>
            <p:cNvSpPr>
              <a:spLocks noChangeArrowheads="1"/>
            </p:cNvSpPr>
            <p:nvPr/>
          </p:nvSpPr>
          <p:spPr bwMode="auto">
            <a:xfrm>
              <a:off x="3334" y="2263"/>
              <a:ext cx="64" cy="7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0" name="Rectangle 63"/>
            <p:cNvSpPr>
              <a:spLocks noChangeArrowheads="1"/>
            </p:cNvSpPr>
            <p:nvPr/>
          </p:nvSpPr>
          <p:spPr bwMode="auto">
            <a:xfrm>
              <a:off x="4037" y="2279"/>
              <a:ext cx="64" cy="7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1" name="Freeform 64"/>
            <p:cNvSpPr>
              <a:spLocks/>
            </p:cNvSpPr>
            <p:nvPr/>
          </p:nvSpPr>
          <p:spPr bwMode="auto">
            <a:xfrm>
              <a:off x="1252" y="1398"/>
              <a:ext cx="2822" cy="456"/>
            </a:xfrm>
            <a:custGeom>
              <a:avLst/>
              <a:gdLst>
                <a:gd name="T0" fmla="*/ 0 w 397"/>
                <a:gd name="T1" fmla="*/ 29184 h 57"/>
                <a:gd name="T2" fmla="*/ 17934 w 397"/>
                <a:gd name="T3" fmla="*/ 26112 h 57"/>
                <a:gd name="T4" fmla="*/ 35570 w 397"/>
                <a:gd name="T5" fmla="*/ 23040 h 57"/>
                <a:gd name="T6" fmla="*/ 53511 w 397"/>
                <a:gd name="T7" fmla="*/ 16384 h 57"/>
                <a:gd name="T8" fmla="*/ 71495 w 397"/>
                <a:gd name="T9" fmla="*/ 10240 h 57"/>
                <a:gd name="T10" fmla="*/ 89081 w 397"/>
                <a:gd name="T11" fmla="*/ 5120 h 57"/>
                <a:gd name="T12" fmla="*/ 107016 w 397"/>
                <a:gd name="T13" fmla="*/ 0 h 57"/>
                <a:gd name="T14" fmla="*/ 125007 w 397"/>
                <a:gd name="T15" fmla="*/ 4096 h 57"/>
                <a:gd name="T16" fmla="*/ 142593 w 397"/>
                <a:gd name="T17" fmla="*/ 7680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7"/>
                <a:gd name="T28" fmla="*/ 0 h 57"/>
                <a:gd name="T29" fmla="*/ 397 w 39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7" h="57">
                  <a:moveTo>
                    <a:pt x="0" y="57"/>
                  </a:moveTo>
                  <a:lnTo>
                    <a:pt x="50" y="51"/>
                  </a:lnTo>
                  <a:lnTo>
                    <a:pt x="99" y="45"/>
                  </a:lnTo>
                  <a:lnTo>
                    <a:pt x="149" y="32"/>
                  </a:lnTo>
                  <a:lnTo>
                    <a:pt x="199" y="20"/>
                  </a:lnTo>
                  <a:lnTo>
                    <a:pt x="248" y="10"/>
                  </a:lnTo>
                  <a:lnTo>
                    <a:pt x="298" y="0"/>
                  </a:lnTo>
                  <a:lnTo>
                    <a:pt x="348" y="8"/>
                  </a:lnTo>
                  <a:lnTo>
                    <a:pt x="397" y="15"/>
                  </a:lnTo>
                </a:path>
              </a:pathLst>
            </a:custGeom>
            <a:noFill/>
            <a:ln w="19050">
              <a:solidFill>
                <a:srgbClr val="8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82" name="Oval 65"/>
            <p:cNvSpPr>
              <a:spLocks noChangeArrowheads="1"/>
            </p:cNvSpPr>
            <p:nvPr/>
          </p:nvSpPr>
          <p:spPr bwMode="auto">
            <a:xfrm>
              <a:off x="1216" y="1814"/>
              <a:ext cx="64" cy="72"/>
            </a:xfrm>
            <a:prstGeom prst="ellipse">
              <a:avLst/>
            </a:prstGeom>
            <a:solidFill>
              <a:srgbClr val="80008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3" name="Oval 66"/>
            <p:cNvSpPr>
              <a:spLocks noChangeArrowheads="1"/>
            </p:cNvSpPr>
            <p:nvPr/>
          </p:nvSpPr>
          <p:spPr bwMode="auto">
            <a:xfrm>
              <a:off x="1919" y="1718"/>
              <a:ext cx="64" cy="72"/>
            </a:xfrm>
            <a:prstGeom prst="ellipse">
              <a:avLst/>
            </a:prstGeom>
            <a:solidFill>
              <a:srgbClr val="80008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4" name="Oval 67"/>
            <p:cNvSpPr>
              <a:spLocks noChangeArrowheads="1"/>
            </p:cNvSpPr>
            <p:nvPr/>
          </p:nvSpPr>
          <p:spPr bwMode="auto">
            <a:xfrm>
              <a:off x="2630" y="1518"/>
              <a:ext cx="64" cy="72"/>
            </a:xfrm>
            <a:prstGeom prst="ellipse">
              <a:avLst/>
            </a:prstGeom>
            <a:solidFill>
              <a:srgbClr val="80008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5" name="Oval 68"/>
            <p:cNvSpPr>
              <a:spLocks noChangeArrowheads="1"/>
            </p:cNvSpPr>
            <p:nvPr/>
          </p:nvSpPr>
          <p:spPr bwMode="auto">
            <a:xfrm>
              <a:off x="3334" y="1358"/>
              <a:ext cx="64" cy="72"/>
            </a:xfrm>
            <a:prstGeom prst="ellipse">
              <a:avLst/>
            </a:prstGeom>
            <a:solidFill>
              <a:srgbClr val="80008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6" name="Oval 69"/>
            <p:cNvSpPr>
              <a:spLocks noChangeArrowheads="1"/>
            </p:cNvSpPr>
            <p:nvPr/>
          </p:nvSpPr>
          <p:spPr bwMode="auto">
            <a:xfrm>
              <a:off x="4037" y="1478"/>
              <a:ext cx="64" cy="72"/>
            </a:xfrm>
            <a:prstGeom prst="ellipse">
              <a:avLst/>
            </a:prstGeom>
            <a:solidFill>
              <a:srgbClr val="80008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187" name="Rectangle 70"/>
            <p:cNvSpPr>
              <a:spLocks noChangeArrowheads="1"/>
            </p:cNvSpPr>
            <p:nvPr/>
          </p:nvSpPr>
          <p:spPr bwMode="auto">
            <a:xfrm>
              <a:off x="1145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1998</a:t>
              </a:r>
            </a:p>
          </p:txBody>
        </p:sp>
        <p:sp>
          <p:nvSpPr>
            <p:cNvPr id="91188" name="Rectangle 71"/>
            <p:cNvSpPr>
              <a:spLocks noChangeArrowheads="1"/>
            </p:cNvSpPr>
            <p:nvPr/>
          </p:nvSpPr>
          <p:spPr bwMode="auto">
            <a:xfrm>
              <a:off x="1500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1999</a:t>
              </a:r>
            </a:p>
          </p:txBody>
        </p:sp>
        <p:sp>
          <p:nvSpPr>
            <p:cNvPr id="91189" name="Rectangle 72"/>
            <p:cNvSpPr>
              <a:spLocks noChangeArrowheads="1"/>
            </p:cNvSpPr>
            <p:nvPr/>
          </p:nvSpPr>
          <p:spPr bwMode="auto">
            <a:xfrm>
              <a:off x="1849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2000</a:t>
              </a:r>
            </a:p>
          </p:txBody>
        </p:sp>
        <p:sp>
          <p:nvSpPr>
            <p:cNvPr id="91190" name="Rectangle 73"/>
            <p:cNvSpPr>
              <a:spLocks noChangeArrowheads="1"/>
            </p:cNvSpPr>
            <p:nvPr/>
          </p:nvSpPr>
          <p:spPr bwMode="auto">
            <a:xfrm>
              <a:off x="2204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2001</a:t>
              </a:r>
            </a:p>
          </p:txBody>
        </p:sp>
        <p:sp>
          <p:nvSpPr>
            <p:cNvPr id="91191" name="Rectangle 74"/>
            <p:cNvSpPr>
              <a:spLocks noChangeArrowheads="1"/>
            </p:cNvSpPr>
            <p:nvPr/>
          </p:nvSpPr>
          <p:spPr bwMode="auto">
            <a:xfrm>
              <a:off x="2560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2002</a:t>
              </a:r>
            </a:p>
          </p:txBody>
        </p:sp>
        <p:sp>
          <p:nvSpPr>
            <p:cNvPr id="91192" name="Rectangle 75"/>
            <p:cNvSpPr>
              <a:spLocks noChangeArrowheads="1"/>
            </p:cNvSpPr>
            <p:nvPr/>
          </p:nvSpPr>
          <p:spPr bwMode="auto">
            <a:xfrm>
              <a:off x="2909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2003</a:t>
              </a:r>
            </a:p>
          </p:txBody>
        </p:sp>
        <p:sp>
          <p:nvSpPr>
            <p:cNvPr id="91193" name="Rectangle 76"/>
            <p:cNvSpPr>
              <a:spLocks noChangeArrowheads="1"/>
            </p:cNvSpPr>
            <p:nvPr/>
          </p:nvSpPr>
          <p:spPr bwMode="auto">
            <a:xfrm>
              <a:off x="3264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2004</a:t>
              </a:r>
            </a:p>
          </p:txBody>
        </p:sp>
        <p:sp>
          <p:nvSpPr>
            <p:cNvPr id="91194" name="Rectangle 77"/>
            <p:cNvSpPr>
              <a:spLocks noChangeArrowheads="1"/>
            </p:cNvSpPr>
            <p:nvPr/>
          </p:nvSpPr>
          <p:spPr bwMode="auto">
            <a:xfrm>
              <a:off x="3620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2005</a:t>
              </a:r>
            </a:p>
          </p:txBody>
        </p:sp>
        <p:sp>
          <p:nvSpPr>
            <p:cNvPr id="91195" name="Rectangle 78"/>
            <p:cNvSpPr>
              <a:spLocks noChangeArrowheads="1"/>
            </p:cNvSpPr>
            <p:nvPr/>
          </p:nvSpPr>
          <p:spPr bwMode="auto">
            <a:xfrm>
              <a:off x="3968" y="3168"/>
              <a:ext cx="23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2006</a:t>
              </a:r>
            </a:p>
          </p:txBody>
        </p:sp>
        <p:sp>
          <p:nvSpPr>
            <p:cNvPr id="91196" name="Rectangle 79"/>
            <p:cNvSpPr>
              <a:spLocks noChangeArrowheads="1"/>
            </p:cNvSpPr>
            <p:nvPr/>
          </p:nvSpPr>
          <p:spPr bwMode="auto">
            <a:xfrm>
              <a:off x="939" y="3006"/>
              <a:ext cx="5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0</a:t>
              </a:r>
            </a:p>
          </p:txBody>
        </p:sp>
        <p:sp>
          <p:nvSpPr>
            <p:cNvPr id="91197" name="Rectangle 80"/>
            <p:cNvSpPr>
              <a:spLocks noChangeArrowheads="1"/>
            </p:cNvSpPr>
            <p:nvPr/>
          </p:nvSpPr>
          <p:spPr bwMode="auto">
            <a:xfrm>
              <a:off x="939" y="2806"/>
              <a:ext cx="5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5</a:t>
              </a:r>
            </a:p>
          </p:txBody>
        </p:sp>
        <p:sp>
          <p:nvSpPr>
            <p:cNvPr id="91198" name="Rectangle 81"/>
            <p:cNvSpPr>
              <a:spLocks noChangeArrowheads="1"/>
            </p:cNvSpPr>
            <p:nvPr/>
          </p:nvSpPr>
          <p:spPr bwMode="auto">
            <a:xfrm>
              <a:off x="889" y="2606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10</a:t>
              </a:r>
            </a:p>
          </p:txBody>
        </p:sp>
        <p:sp>
          <p:nvSpPr>
            <p:cNvPr id="91199" name="Rectangle 82"/>
            <p:cNvSpPr>
              <a:spLocks noChangeArrowheads="1"/>
            </p:cNvSpPr>
            <p:nvPr/>
          </p:nvSpPr>
          <p:spPr bwMode="auto">
            <a:xfrm>
              <a:off x="889" y="2398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15</a:t>
              </a:r>
            </a:p>
          </p:txBody>
        </p:sp>
        <p:sp>
          <p:nvSpPr>
            <p:cNvPr id="91200" name="Rectangle 83"/>
            <p:cNvSpPr>
              <a:spLocks noChangeArrowheads="1"/>
            </p:cNvSpPr>
            <p:nvPr/>
          </p:nvSpPr>
          <p:spPr bwMode="auto">
            <a:xfrm>
              <a:off x="889" y="2199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20</a:t>
              </a:r>
            </a:p>
          </p:txBody>
        </p:sp>
        <p:sp>
          <p:nvSpPr>
            <p:cNvPr id="91201" name="Rectangle 84"/>
            <p:cNvSpPr>
              <a:spLocks noChangeArrowheads="1"/>
            </p:cNvSpPr>
            <p:nvPr/>
          </p:nvSpPr>
          <p:spPr bwMode="auto">
            <a:xfrm>
              <a:off x="889" y="1999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25</a:t>
              </a:r>
            </a:p>
          </p:txBody>
        </p:sp>
        <p:sp>
          <p:nvSpPr>
            <p:cNvPr id="91202" name="Rectangle 85"/>
            <p:cNvSpPr>
              <a:spLocks noChangeArrowheads="1"/>
            </p:cNvSpPr>
            <p:nvPr/>
          </p:nvSpPr>
          <p:spPr bwMode="auto">
            <a:xfrm>
              <a:off x="889" y="1799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30</a:t>
              </a:r>
            </a:p>
          </p:txBody>
        </p:sp>
        <p:sp>
          <p:nvSpPr>
            <p:cNvPr id="91203" name="Rectangle 86"/>
            <p:cNvSpPr>
              <a:spLocks noChangeArrowheads="1"/>
            </p:cNvSpPr>
            <p:nvPr/>
          </p:nvSpPr>
          <p:spPr bwMode="auto">
            <a:xfrm>
              <a:off x="889" y="1591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35</a:t>
              </a:r>
            </a:p>
          </p:txBody>
        </p:sp>
        <p:sp>
          <p:nvSpPr>
            <p:cNvPr id="91204" name="Rectangle 87"/>
            <p:cNvSpPr>
              <a:spLocks noChangeArrowheads="1"/>
            </p:cNvSpPr>
            <p:nvPr/>
          </p:nvSpPr>
          <p:spPr bwMode="auto">
            <a:xfrm>
              <a:off x="889" y="1391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40</a:t>
              </a:r>
            </a:p>
          </p:txBody>
        </p:sp>
        <p:sp>
          <p:nvSpPr>
            <p:cNvPr id="91205" name="Rectangle 88"/>
            <p:cNvSpPr>
              <a:spLocks noChangeArrowheads="1"/>
            </p:cNvSpPr>
            <p:nvPr/>
          </p:nvSpPr>
          <p:spPr bwMode="auto">
            <a:xfrm>
              <a:off x="889" y="1191"/>
              <a:ext cx="11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333333"/>
                  </a:solidFill>
                  <a:latin typeface="Arial Narrow" charset="0"/>
                </a:rPr>
                <a:t>45</a:t>
              </a:r>
            </a:p>
          </p:txBody>
        </p:sp>
        <p:sp>
          <p:nvSpPr>
            <p:cNvPr id="91206" name="Line 89"/>
            <p:cNvSpPr>
              <a:spLocks noChangeShapeType="1"/>
            </p:cNvSpPr>
            <p:nvPr/>
          </p:nvSpPr>
          <p:spPr bwMode="auto">
            <a:xfrm>
              <a:off x="1075" y="1289"/>
              <a:ext cx="0" cy="18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07" name="Freeform 90"/>
            <p:cNvSpPr>
              <a:spLocks/>
            </p:cNvSpPr>
            <p:nvPr/>
          </p:nvSpPr>
          <p:spPr bwMode="auto">
            <a:xfrm>
              <a:off x="1252" y="1876"/>
              <a:ext cx="2822" cy="368"/>
            </a:xfrm>
            <a:custGeom>
              <a:avLst/>
              <a:gdLst>
                <a:gd name="T0" fmla="*/ 0 w 397"/>
                <a:gd name="T1" fmla="*/ 23552 h 46"/>
                <a:gd name="T2" fmla="*/ 17934 w 397"/>
                <a:gd name="T3" fmla="*/ 18944 h 46"/>
                <a:gd name="T4" fmla="*/ 35570 w 397"/>
                <a:gd name="T5" fmla="*/ 18944 h 46"/>
                <a:gd name="T6" fmla="*/ 53511 w 397"/>
                <a:gd name="T7" fmla="*/ 13312 h 46"/>
                <a:gd name="T8" fmla="*/ 71495 w 397"/>
                <a:gd name="T9" fmla="*/ 4608 h 46"/>
                <a:gd name="T10" fmla="*/ 89081 w 397"/>
                <a:gd name="T11" fmla="*/ 2048 h 46"/>
                <a:gd name="T12" fmla="*/ 107016 w 397"/>
                <a:gd name="T13" fmla="*/ 6144 h 46"/>
                <a:gd name="T14" fmla="*/ 125007 w 397"/>
                <a:gd name="T15" fmla="*/ 0 h 46"/>
                <a:gd name="T16" fmla="*/ 142593 w 397"/>
                <a:gd name="T17" fmla="*/ 3584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7"/>
                <a:gd name="T28" fmla="*/ 0 h 46"/>
                <a:gd name="T29" fmla="*/ 397 w 39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7" h="46">
                  <a:moveTo>
                    <a:pt x="0" y="46"/>
                  </a:moveTo>
                  <a:lnTo>
                    <a:pt x="50" y="37"/>
                  </a:lnTo>
                  <a:lnTo>
                    <a:pt x="99" y="37"/>
                  </a:lnTo>
                  <a:lnTo>
                    <a:pt x="149" y="26"/>
                  </a:lnTo>
                  <a:lnTo>
                    <a:pt x="199" y="9"/>
                  </a:lnTo>
                  <a:lnTo>
                    <a:pt x="248" y="4"/>
                  </a:lnTo>
                  <a:lnTo>
                    <a:pt x="298" y="12"/>
                  </a:lnTo>
                  <a:lnTo>
                    <a:pt x="348" y="0"/>
                  </a:lnTo>
                  <a:lnTo>
                    <a:pt x="397" y="7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08" name="Rectangle 91"/>
            <p:cNvSpPr>
              <a:spLocks noChangeArrowheads="1"/>
            </p:cNvSpPr>
            <p:nvPr/>
          </p:nvSpPr>
          <p:spPr bwMode="auto">
            <a:xfrm>
              <a:off x="1216" y="2204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09" name="Rectangle 92"/>
            <p:cNvSpPr>
              <a:spLocks noChangeArrowheads="1"/>
            </p:cNvSpPr>
            <p:nvPr/>
          </p:nvSpPr>
          <p:spPr bwMode="auto">
            <a:xfrm>
              <a:off x="1572" y="2132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0" name="Rectangle 93"/>
            <p:cNvSpPr>
              <a:spLocks noChangeArrowheads="1"/>
            </p:cNvSpPr>
            <p:nvPr/>
          </p:nvSpPr>
          <p:spPr bwMode="auto">
            <a:xfrm>
              <a:off x="1919" y="2132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1" name="Rectangle 94"/>
            <p:cNvSpPr>
              <a:spLocks noChangeArrowheads="1"/>
            </p:cNvSpPr>
            <p:nvPr/>
          </p:nvSpPr>
          <p:spPr bwMode="auto">
            <a:xfrm>
              <a:off x="2275" y="2044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2" name="Rectangle 95"/>
            <p:cNvSpPr>
              <a:spLocks noChangeArrowheads="1"/>
            </p:cNvSpPr>
            <p:nvPr/>
          </p:nvSpPr>
          <p:spPr bwMode="auto">
            <a:xfrm>
              <a:off x="2630" y="1908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3" name="Rectangle 96"/>
            <p:cNvSpPr>
              <a:spLocks noChangeArrowheads="1"/>
            </p:cNvSpPr>
            <p:nvPr/>
          </p:nvSpPr>
          <p:spPr bwMode="auto">
            <a:xfrm>
              <a:off x="2979" y="1868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4" name="Rectangle 97"/>
            <p:cNvSpPr>
              <a:spLocks noChangeArrowheads="1"/>
            </p:cNvSpPr>
            <p:nvPr/>
          </p:nvSpPr>
          <p:spPr bwMode="auto">
            <a:xfrm>
              <a:off x="3690" y="1836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5" name="Rectangle 98"/>
            <p:cNvSpPr>
              <a:spLocks noChangeArrowheads="1"/>
            </p:cNvSpPr>
            <p:nvPr/>
          </p:nvSpPr>
          <p:spPr bwMode="auto">
            <a:xfrm>
              <a:off x="4037" y="1892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6" name="Rectangle 99"/>
            <p:cNvSpPr>
              <a:spLocks noChangeArrowheads="1"/>
            </p:cNvSpPr>
            <p:nvPr/>
          </p:nvSpPr>
          <p:spPr bwMode="auto">
            <a:xfrm>
              <a:off x="3334" y="1934"/>
              <a:ext cx="64" cy="7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91217" name="Freeform 100"/>
            <p:cNvSpPr>
              <a:spLocks/>
            </p:cNvSpPr>
            <p:nvPr/>
          </p:nvSpPr>
          <p:spPr bwMode="auto">
            <a:xfrm>
              <a:off x="1956" y="1854"/>
              <a:ext cx="2119" cy="556"/>
            </a:xfrm>
            <a:custGeom>
              <a:avLst/>
              <a:gdLst>
                <a:gd name="T0" fmla="*/ 0 w 396"/>
                <a:gd name="T1" fmla="*/ 0 h 97"/>
                <a:gd name="T2" fmla="*/ 1889 w 396"/>
                <a:gd name="T3" fmla="*/ 917 h 97"/>
                <a:gd name="T4" fmla="*/ 3778 w 396"/>
                <a:gd name="T5" fmla="*/ 1479 h 97"/>
                <a:gd name="T6" fmla="*/ 5672 w 396"/>
                <a:gd name="T7" fmla="*/ 1937 h 97"/>
                <a:gd name="T8" fmla="*/ 7561 w 396"/>
                <a:gd name="T9" fmla="*/ 2367 h 97"/>
                <a:gd name="T10" fmla="*/ 9450 w 396"/>
                <a:gd name="T11" fmla="*/ 2791 h 97"/>
                <a:gd name="T12" fmla="*/ 11339 w 396"/>
                <a:gd name="T13" fmla="*/ 3187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6"/>
                <a:gd name="T22" fmla="*/ 0 h 97"/>
                <a:gd name="T23" fmla="*/ 396 w 396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6" h="97">
                  <a:moveTo>
                    <a:pt x="0" y="0"/>
                  </a:moveTo>
                  <a:lnTo>
                    <a:pt x="66" y="28"/>
                  </a:lnTo>
                  <a:lnTo>
                    <a:pt x="132" y="45"/>
                  </a:lnTo>
                  <a:lnTo>
                    <a:pt x="198" y="59"/>
                  </a:lnTo>
                  <a:lnTo>
                    <a:pt x="264" y="72"/>
                  </a:lnTo>
                  <a:lnTo>
                    <a:pt x="330" y="85"/>
                  </a:lnTo>
                  <a:lnTo>
                    <a:pt x="396" y="97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18" name="Freeform 101"/>
            <p:cNvSpPr>
              <a:spLocks/>
            </p:cNvSpPr>
            <p:nvPr/>
          </p:nvSpPr>
          <p:spPr bwMode="auto">
            <a:xfrm>
              <a:off x="1919" y="1814"/>
              <a:ext cx="72" cy="80"/>
            </a:xfrm>
            <a:custGeom>
              <a:avLst/>
              <a:gdLst>
                <a:gd name="T0" fmla="*/ 31 w 84"/>
                <a:gd name="T1" fmla="*/ 0 h 80"/>
                <a:gd name="T2" fmla="*/ 62 w 84"/>
                <a:gd name="T3" fmla="*/ 80 h 80"/>
                <a:gd name="T4" fmla="*/ 0 w 84"/>
                <a:gd name="T5" fmla="*/ 80 h 80"/>
                <a:gd name="T6" fmla="*/ 31 w 84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0"/>
                <a:gd name="T14" fmla="*/ 84 w 84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0">
                  <a:moveTo>
                    <a:pt x="42" y="0"/>
                  </a:moveTo>
                  <a:lnTo>
                    <a:pt x="84" y="80"/>
                  </a:lnTo>
                  <a:lnTo>
                    <a:pt x="0" y="8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219" name="Freeform 102"/>
            <p:cNvSpPr>
              <a:spLocks/>
            </p:cNvSpPr>
            <p:nvPr/>
          </p:nvSpPr>
          <p:spPr bwMode="auto">
            <a:xfrm>
              <a:off x="2272" y="1975"/>
              <a:ext cx="72" cy="81"/>
            </a:xfrm>
            <a:custGeom>
              <a:avLst/>
              <a:gdLst>
                <a:gd name="T0" fmla="*/ 31 w 84"/>
                <a:gd name="T1" fmla="*/ 0 h 80"/>
                <a:gd name="T2" fmla="*/ 62 w 84"/>
                <a:gd name="T3" fmla="*/ 82 h 80"/>
                <a:gd name="T4" fmla="*/ 0 w 84"/>
                <a:gd name="T5" fmla="*/ 82 h 80"/>
                <a:gd name="T6" fmla="*/ 31 w 84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0"/>
                <a:gd name="T14" fmla="*/ 84 w 84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0">
                  <a:moveTo>
                    <a:pt x="42" y="0"/>
                  </a:moveTo>
                  <a:lnTo>
                    <a:pt x="84" y="80"/>
                  </a:lnTo>
                  <a:lnTo>
                    <a:pt x="0" y="8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220" name="Freeform 103"/>
            <p:cNvSpPr>
              <a:spLocks/>
            </p:cNvSpPr>
            <p:nvPr/>
          </p:nvSpPr>
          <p:spPr bwMode="auto">
            <a:xfrm>
              <a:off x="2625" y="2072"/>
              <a:ext cx="72" cy="81"/>
            </a:xfrm>
            <a:custGeom>
              <a:avLst/>
              <a:gdLst>
                <a:gd name="T0" fmla="*/ 31 w 84"/>
                <a:gd name="T1" fmla="*/ 0 h 80"/>
                <a:gd name="T2" fmla="*/ 62 w 84"/>
                <a:gd name="T3" fmla="*/ 82 h 80"/>
                <a:gd name="T4" fmla="*/ 0 w 84"/>
                <a:gd name="T5" fmla="*/ 82 h 80"/>
                <a:gd name="T6" fmla="*/ 31 w 84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0"/>
                <a:gd name="T14" fmla="*/ 84 w 84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0">
                  <a:moveTo>
                    <a:pt x="42" y="0"/>
                  </a:moveTo>
                  <a:lnTo>
                    <a:pt x="84" y="80"/>
                  </a:lnTo>
                  <a:lnTo>
                    <a:pt x="0" y="8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221" name="Freeform 104"/>
            <p:cNvSpPr>
              <a:spLocks/>
            </p:cNvSpPr>
            <p:nvPr/>
          </p:nvSpPr>
          <p:spPr bwMode="auto">
            <a:xfrm>
              <a:off x="3332" y="2226"/>
              <a:ext cx="72" cy="81"/>
            </a:xfrm>
            <a:custGeom>
              <a:avLst/>
              <a:gdLst>
                <a:gd name="T0" fmla="*/ 31 w 84"/>
                <a:gd name="T1" fmla="*/ 0 h 81"/>
                <a:gd name="T2" fmla="*/ 62 w 84"/>
                <a:gd name="T3" fmla="*/ 81 h 81"/>
                <a:gd name="T4" fmla="*/ 0 w 84"/>
                <a:gd name="T5" fmla="*/ 81 h 81"/>
                <a:gd name="T6" fmla="*/ 31 w 84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1"/>
                <a:gd name="T14" fmla="*/ 84 w 84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1">
                  <a:moveTo>
                    <a:pt x="42" y="0"/>
                  </a:moveTo>
                  <a:lnTo>
                    <a:pt x="84" y="81"/>
                  </a:lnTo>
                  <a:lnTo>
                    <a:pt x="0" y="8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222" name="Freeform 105"/>
            <p:cNvSpPr>
              <a:spLocks/>
            </p:cNvSpPr>
            <p:nvPr/>
          </p:nvSpPr>
          <p:spPr bwMode="auto">
            <a:xfrm>
              <a:off x="4037" y="2370"/>
              <a:ext cx="72" cy="81"/>
            </a:xfrm>
            <a:custGeom>
              <a:avLst/>
              <a:gdLst>
                <a:gd name="T0" fmla="*/ 31 w 84"/>
                <a:gd name="T1" fmla="*/ 0 h 80"/>
                <a:gd name="T2" fmla="*/ 62 w 84"/>
                <a:gd name="T3" fmla="*/ 82 h 80"/>
                <a:gd name="T4" fmla="*/ 0 w 84"/>
                <a:gd name="T5" fmla="*/ 82 h 80"/>
                <a:gd name="T6" fmla="*/ 31 w 84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0"/>
                <a:gd name="T14" fmla="*/ 84 w 84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0">
                  <a:moveTo>
                    <a:pt x="42" y="0"/>
                  </a:moveTo>
                  <a:lnTo>
                    <a:pt x="84" y="80"/>
                  </a:lnTo>
                  <a:lnTo>
                    <a:pt x="0" y="8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1143" name="Rectangle 106"/>
          <p:cNvSpPr>
            <a:spLocks noGrp="1" noChangeArrowheads="1"/>
          </p:cNvSpPr>
          <p:nvPr>
            <p:ph type="title"/>
          </p:nvPr>
        </p:nvSpPr>
        <p:spPr>
          <a:xfrm>
            <a:off x="167923" y="181240"/>
            <a:ext cx="9144000" cy="672042"/>
          </a:xfrm>
        </p:spPr>
        <p:txBody>
          <a:bodyPr lIns="79242" tIns="39621" rIns="79242" bIns="39621" anchor="t">
            <a:normAutofit fontScale="90000"/>
          </a:bodyPr>
          <a:lstStyle/>
          <a:p>
            <a:pPr eaLnBrk="1" hangingPunct="1"/>
            <a:r>
              <a:rPr lang="fr-FR" sz="1600" b="1">
                <a:latin typeface="Arial" charset="0"/>
                <a:ea typeface="ＭＳ Ｐゴシック" charset="0"/>
              </a:rPr>
              <a:t>Prévalences estimées du VIH chez les femmes (15-49 ans)</a:t>
            </a:r>
            <a:br>
              <a:rPr lang="fr-FR" sz="1600" b="1">
                <a:latin typeface="Arial" charset="0"/>
                <a:ea typeface="ＭＳ Ｐゴシック" charset="0"/>
              </a:rPr>
            </a:br>
            <a:r>
              <a:rPr lang="fr-FR" sz="1600" b="1">
                <a:latin typeface="Arial" charset="0"/>
                <a:ea typeface="ＭＳ Ｐゴシック" charset="0"/>
              </a:rPr>
              <a:t>consultant dans les maternités</a:t>
            </a:r>
            <a:br>
              <a:rPr lang="fr-FR" sz="1600" b="1">
                <a:latin typeface="Arial" charset="0"/>
                <a:ea typeface="ＭＳ Ｐゴシック" charset="0"/>
              </a:rPr>
            </a:br>
            <a:r>
              <a:rPr lang="fr-FR" sz="1600" b="1">
                <a:latin typeface="Arial" charset="0"/>
                <a:ea typeface="ＭＳ Ｐゴシック" charset="0"/>
              </a:rPr>
              <a:t>Afrique australe 1998 – 2006 </a:t>
            </a:r>
          </a:p>
        </p:txBody>
      </p:sp>
      <p:sp>
        <p:nvSpPr>
          <p:cNvPr id="91144" name="Text Box 107"/>
          <p:cNvSpPr txBox="1">
            <a:spLocks noChangeArrowheads="1"/>
          </p:cNvSpPr>
          <p:nvPr/>
        </p:nvSpPr>
        <p:spPr bwMode="auto">
          <a:xfrm>
            <a:off x="634810" y="5335151"/>
            <a:ext cx="4608689" cy="2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fr-FR" sz="900" b="0" dirty="0" smtClean="0">
                <a:latin typeface="Calibri"/>
                <a:cs typeface="Calibri"/>
              </a:rPr>
              <a:t>Rapport ONUSIDA </a:t>
            </a:r>
            <a:r>
              <a:rPr lang="fr-FR" sz="900" b="0" dirty="0">
                <a:latin typeface="Calibri"/>
                <a:cs typeface="Calibri"/>
              </a:rPr>
              <a:t>décembre 2007.</a:t>
            </a:r>
          </a:p>
        </p:txBody>
      </p:sp>
    </p:spTree>
    <p:extLst>
      <p:ext uri="{BB962C8B-B14F-4D97-AF65-F5344CB8AC3E}">
        <p14:creationId xmlns:p14="http://schemas.microsoft.com/office/powerpoint/2010/main" val="31003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5123" y="201256"/>
            <a:ext cx="8229600" cy="6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ea typeface="ＭＳ Ｐゴシック" charset="0"/>
              </a:rPr>
              <a:t>Espérance de vie à la naissance, évolution entre 1950 et 2005</a:t>
            </a:r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11" y="1244628"/>
            <a:ext cx="7961489" cy="35004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96711" y="5400146"/>
            <a:ext cx="5950656" cy="54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200">
                <a:latin typeface="Arial" charset="0"/>
              </a:rPr>
              <a:t>Rapport ONUSIDA décembre 2008. www.unaids.org</a:t>
            </a:r>
          </a:p>
          <a:p>
            <a:pPr>
              <a:spcBef>
                <a:spcPct val="50000"/>
              </a:spcBef>
            </a:pPr>
            <a:r>
              <a:rPr lang="fr-FR" sz="120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18034"/>
            <a:ext cx="849312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300" b="1" smtClean="0">
                <a:latin typeface="Arial" charset="0"/>
              </a:rPr>
              <a:t>Remontée de l’espérance de vie au Kwazulu Natal. </a:t>
            </a:r>
            <a:endParaRPr lang="fr-FR" sz="1300" b="1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20" y="4952921"/>
            <a:ext cx="1226880" cy="54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60" y="816086"/>
            <a:ext cx="7511040" cy="40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4976923"/>
            <a:ext cx="3918240" cy="19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b="1">
                <a:latin typeface="Arial" charset="0"/>
              </a:rPr>
              <a:t>J Bor et al. Science 2013;339:961-965</a:t>
            </a:r>
          </a:p>
        </p:txBody>
      </p:sp>
    </p:spTree>
    <p:extLst>
      <p:ext uri="{BB962C8B-B14F-4D97-AF65-F5344CB8AC3E}">
        <p14:creationId xmlns:p14="http://schemas.microsoft.com/office/powerpoint/2010/main" val="26184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ées de vies perdues en Afrique liées au sid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15" y="1577523"/>
            <a:ext cx="8578922" cy="2935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1752" y="401410"/>
            <a:ext cx="8534400" cy="421821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Projections « Années de vies perdues » du début des années 2000… s’il n’y avait pas eu les antirétroviraux</a:t>
            </a:r>
            <a:endParaRPr lang="fr-FR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26781" y="5314345"/>
            <a:ext cx="8448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latin typeface="Calibri"/>
                <a:cs typeface="Calibri"/>
              </a:rPr>
              <a:t>The impact of HIV/AIDS on rural </a:t>
            </a:r>
            <a:r>
              <a:rPr lang="fr-FR" sz="900" dirty="0" err="1" smtClean="0">
                <a:latin typeface="Calibri"/>
                <a:cs typeface="Calibri"/>
              </a:rPr>
              <a:t>Housholds</a:t>
            </a:r>
            <a:r>
              <a:rPr lang="fr-FR" sz="900" dirty="0" smtClean="0">
                <a:latin typeface="Calibri"/>
                <a:cs typeface="Calibri"/>
              </a:rPr>
              <a:t>… 2002 - FAO</a:t>
            </a:r>
            <a:endParaRPr lang="fr-FR" sz="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6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/>
          <a:lstStyle/>
          <a:p>
            <a:r>
              <a:rPr lang="fr-FR" dirty="0" smtClean="0"/>
              <a:t>Altération de la force de travail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51749846"/>
              </p:ext>
            </p:extLst>
          </p:nvPr>
        </p:nvGraphicFramePr>
        <p:xfrm>
          <a:off x="465575" y="854902"/>
          <a:ext cx="8282283" cy="426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61"/>
                <a:gridCol w="2760761"/>
                <a:gridCol w="2760761"/>
              </a:tblGrid>
              <a:tr h="432871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Pays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Diminution en 2001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Diminution 2020 en l’absence d’ARV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Namibie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26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Botswana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6.6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23,2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Zimbabwe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9.6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22.7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Mozambique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Afrique du Sud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3.9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19.9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Kenya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3.9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16.8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Malawi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5.8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13.8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Ouganda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12,8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13,7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Tanzanie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5,8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12,7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RCA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6,3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12,6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Côte d’Ivoire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5,6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11.4</a:t>
                      </a:r>
                      <a:endParaRPr lang="fr-FR" sz="1200" dirty="0"/>
                    </a:p>
                  </a:txBody>
                  <a:tcPr/>
                </a:tc>
              </a:tr>
              <a:tr h="31695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Cameroun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2.9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10.7</a:t>
                      </a:r>
                      <a:endParaRPr lang="fr-FR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8043" y="5317383"/>
            <a:ext cx="8344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alibri"/>
                <a:cs typeface="Calibri"/>
              </a:rPr>
              <a:t>FAO 2001 – « Impact du SIDA, division des populations du secrétariat des Nations Unies »</a:t>
            </a:r>
            <a:endParaRPr lang="fr-FR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Une évolution récente plus optimiste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9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Botswana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272539"/>
            <a:ext cx="8503920" cy="4128043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1984 : 1</a:t>
            </a:r>
            <a:r>
              <a:rPr lang="fr-FR" baseline="30000" dirty="0" smtClean="0"/>
              <a:t>er</a:t>
            </a:r>
            <a:r>
              <a:rPr lang="fr-FR" dirty="0" smtClean="0"/>
              <a:t> cas diagnostiqué</a:t>
            </a:r>
          </a:p>
          <a:p>
            <a:r>
              <a:rPr lang="fr-FR" dirty="0" smtClean="0"/>
              <a:t>1987 : 1</a:t>
            </a:r>
            <a:r>
              <a:rPr lang="fr-FR" baseline="30000" dirty="0" smtClean="0"/>
              <a:t>er</a:t>
            </a:r>
            <a:r>
              <a:rPr lang="fr-FR" dirty="0" smtClean="0"/>
              <a:t> plan de lutte contre le VIH (…pas le dernier !)</a:t>
            </a:r>
          </a:p>
          <a:p>
            <a:r>
              <a:rPr lang="fr-FR" dirty="0" smtClean="0"/>
              <a:t>1995 : </a:t>
            </a:r>
            <a:r>
              <a:rPr lang="fr-FR" i="1" dirty="0" smtClean="0"/>
              <a:t>Echecs des plans</a:t>
            </a:r>
          </a:p>
          <a:p>
            <a:pPr lvl="1"/>
            <a:r>
              <a:rPr lang="fr-FR" i="1" dirty="0" smtClean="0"/>
              <a:t>Pas de soignants</a:t>
            </a:r>
          </a:p>
          <a:p>
            <a:pPr lvl="1"/>
            <a:r>
              <a:rPr lang="fr-FR" i="1" dirty="0" smtClean="0"/>
              <a:t>Système de santé inexistant</a:t>
            </a:r>
          </a:p>
          <a:p>
            <a:pPr lvl="1"/>
            <a:r>
              <a:rPr lang="fr-FR" dirty="0" smtClean="0">
                <a:sym typeface="Wingdings"/>
              </a:rPr>
              <a:t> Développement d’un réseau communautaire de soins à domicile</a:t>
            </a:r>
          </a:p>
          <a:p>
            <a:r>
              <a:rPr lang="fr-FR" dirty="0" smtClean="0">
                <a:sym typeface="Wingdings"/>
              </a:rPr>
              <a:t>1999 : Développement des 1</a:t>
            </a:r>
            <a:r>
              <a:rPr lang="fr-FR" baseline="30000" dirty="0" smtClean="0">
                <a:sym typeface="Wingdings"/>
              </a:rPr>
              <a:t>er</a:t>
            </a:r>
            <a:r>
              <a:rPr lang="fr-FR" dirty="0" smtClean="0">
                <a:sym typeface="Wingdings"/>
              </a:rPr>
              <a:t> programmes pilotes PTME</a:t>
            </a:r>
          </a:p>
          <a:p>
            <a:r>
              <a:rPr lang="fr-FR" dirty="0" smtClean="0">
                <a:sym typeface="Wingdings"/>
              </a:rPr>
              <a:t>2000 : </a:t>
            </a:r>
            <a:r>
              <a:rPr lang="fr-FR" i="1" dirty="0" smtClean="0">
                <a:sym typeface="Wingdings"/>
              </a:rPr>
              <a:t>Modèle mathématique de l’épidémie : 85% des Botswanais âgés de 15 ans mourront du Sida…</a:t>
            </a:r>
            <a:endParaRPr lang="fr-FR" dirty="0" smtClean="0">
              <a:sym typeface="Wingdings"/>
            </a:endParaRPr>
          </a:p>
          <a:p>
            <a:r>
              <a:rPr lang="fr-FR" dirty="0" smtClean="0">
                <a:sym typeface="Wingdings"/>
              </a:rPr>
              <a:t>2003 : 1</a:t>
            </a:r>
            <a:r>
              <a:rPr lang="fr-FR" baseline="30000" dirty="0" smtClean="0">
                <a:sym typeface="Wingdings"/>
              </a:rPr>
              <a:t>er</a:t>
            </a:r>
            <a:r>
              <a:rPr lang="fr-FR" dirty="0" smtClean="0">
                <a:sym typeface="Wingdings"/>
              </a:rPr>
              <a:t> vrai plan de lutte contre le VIH (</a:t>
            </a:r>
            <a:r>
              <a:rPr lang="fr-FR" i="1" dirty="0" smtClean="0">
                <a:sym typeface="Wingdings"/>
              </a:rPr>
              <a:t>7% de ceux qui en ont besoin sont sous ARV</a:t>
            </a:r>
            <a:r>
              <a:rPr lang="fr-FR" dirty="0" smtClean="0">
                <a:sym typeface="Wingdings"/>
              </a:rPr>
              <a:t>). Education ciblée VIH dans les écoles</a:t>
            </a:r>
          </a:p>
          <a:p>
            <a:r>
              <a:rPr lang="fr-FR" dirty="0" smtClean="0">
                <a:sym typeface="Wingdings"/>
              </a:rPr>
              <a:t>2009 : Grands programmes de prévention, passage à l’échelle pour la circoncision; La couverture du programme PTME : 90%</a:t>
            </a:r>
          </a:p>
          <a:p>
            <a:r>
              <a:rPr lang="fr-FR" dirty="0" smtClean="0">
                <a:sym typeface="Wingdings"/>
              </a:rPr>
              <a:t>2010: </a:t>
            </a:r>
            <a:r>
              <a:rPr lang="fr-FR" b="1" dirty="0" smtClean="0">
                <a:sym typeface="Wingdings"/>
              </a:rPr>
              <a:t>80% des séropositifs sont sous traitement</a:t>
            </a:r>
          </a:p>
          <a:p>
            <a:r>
              <a:rPr lang="fr-FR" dirty="0" smtClean="0">
                <a:sym typeface="Wingdings"/>
              </a:rPr>
              <a:t>2011 : prévalence 23% contre 28% en 2001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58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Cambodge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1752" y="1143001"/>
            <a:ext cx="4038600" cy="3456126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Prévention</a:t>
            </a:r>
          </a:p>
          <a:p>
            <a:pPr lvl="1"/>
            <a:r>
              <a:rPr lang="fr-FR" dirty="0" smtClean="0"/>
              <a:t>1991 : 1</a:t>
            </a:r>
            <a:r>
              <a:rPr lang="fr-FR" baseline="30000" dirty="0" smtClean="0"/>
              <a:t>er</a:t>
            </a:r>
            <a:r>
              <a:rPr lang="fr-FR" dirty="0" smtClean="0"/>
              <a:t> cas détecté</a:t>
            </a:r>
          </a:p>
          <a:p>
            <a:pPr lvl="1"/>
            <a:r>
              <a:rPr lang="fr-FR" dirty="0" smtClean="0"/>
              <a:t>1998 : acmé épidémique,</a:t>
            </a:r>
          </a:p>
          <a:p>
            <a:pPr lvl="2"/>
            <a:r>
              <a:rPr lang="fr-FR" dirty="0" smtClean="0"/>
              <a:t>179 000 cas : Prévalence 3.5% ?</a:t>
            </a:r>
          </a:p>
          <a:p>
            <a:pPr lvl="2"/>
            <a:r>
              <a:rPr lang="fr-FR" dirty="0" smtClean="0"/>
              <a:t>Centrage de la politique sur la prévention</a:t>
            </a:r>
          </a:p>
          <a:p>
            <a:pPr lvl="3"/>
            <a:r>
              <a:rPr lang="fr-FR" dirty="0" smtClean="0"/>
              <a:t>100 % préservatif</a:t>
            </a:r>
          </a:p>
          <a:p>
            <a:pPr lvl="3"/>
            <a:r>
              <a:rPr lang="fr-FR" dirty="0" smtClean="0"/>
              <a:t>Campagne/professionnels du sexe</a:t>
            </a:r>
          </a:p>
          <a:p>
            <a:pPr lvl="1"/>
            <a:r>
              <a:rPr lang="fr-FR" dirty="0" smtClean="0"/>
              <a:t>2001</a:t>
            </a:r>
          </a:p>
          <a:p>
            <a:pPr lvl="2"/>
            <a:r>
              <a:rPr lang="fr-FR" dirty="0" smtClean="0"/>
              <a:t>Prévalence entre 1,1 et 2,6 %</a:t>
            </a:r>
          </a:p>
          <a:p>
            <a:pPr lvl="1"/>
            <a:r>
              <a:rPr lang="fr-FR" dirty="0" smtClean="0"/>
              <a:t>2012 </a:t>
            </a:r>
          </a:p>
          <a:p>
            <a:pPr lvl="2"/>
            <a:r>
              <a:rPr lang="fr-FR" dirty="0" smtClean="0"/>
              <a:t>Prévalence 0,8%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061563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Prise en charge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2003 </a:t>
            </a:r>
            <a:r>
              <a:rPr lang="fr-FR" dirty="0"/>
              <a:t>: 5% des séropositifs ont accès au </a:t>
            </a:r>
            <a:r>
              <a:rPr lang="fr-FR" dirty="0" smtClean="0"/>
              <a:t>traitement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2009: 20</a:t>
            </a:r>
            <a:r>
              <a:rPr lang="fr-FR" dirty="0"/>
              <a:t>% des séropositifs ont accès au traitement</a:t>
            </a:r>
          </a:p>
          <a:p>
            <a:pPr lvl="1"/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60285" y="5301942"/>
            <a:ext cx="8313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alibri"/>
                <a:cs typeface="Calibri"/>
              </a:rPr>
              <a:t>Harika Ronse in « Santé Internationale, les enjeux de santé au Sud – Presses </a:t>
            </a:r>
            <a:r>
              <a:rPr lang="fr-FR" sz="1200" dirty="0" err="1">
                <a:latin typeface="Calibri"/>
                <a:cs typeface="Calibri"/>
              </a:rPr>
              <a:t>S</a:t>
            </a:r>
            <a:r>
              <a:rPr lang="fr-FR" sz="1200" dirty="0" err="1" smtClean="0">
                <a:latin typeface="Calibri"/>
                <a:cs typeface="Calibri"/>
              </a:rPr>
              <a:t>ciencesPo</a:t>
            </a:r>
            <a:r>
              <a:rPr lang="fr-FR" sz="1200" dirty="0" smtClean="0">
                <a:latin typeface="Calibri"/>
                <a:cs typeface="Calibri"/>
              </a:rPr>
              <a:t> 2010 ; rapport ONUSIDA 2013</a:t>
            </a:r>
            <a:endParaRPr lang="fr-FR" sz="1200" dirty="0">
              <a:latin typeface="Calibri"/>
              <a:cs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64773" y="4378612"/>
            <a:ext cx="5499038" cy="92333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fr-FR" dirty="0">
                <a:latin typeface="Calibri"/>
                <a:cs typeface="Calibri"/>
              </a:rPr>
              <a:t>En pratique :</a:t>
            </a:r>
          </a:p>
          <a:p>
            <a:pPr lvl="1"/>
            <a:r>
              <a:rPr lang="fr-FR" dirty="0">
                <a:latin typeface="Calibri"/>
                <a:cs typeface="Calibri"/>
              </a:rPr>
              <a:t>Succès ++ coté prévention</a:t>
            </a:r>
          </a:p>
          <a:p>
            <a:pPr lvl="1"/>
            <a:r>
              <a:rPr lang="fr-FR" dirty="0">
                <a:latin typeface="Calibri"/>
                <a:cs typeface="Calibri"/>
              </a:rPr>
              <a:t>Prise en charge </a:t>
            </a:r>
            <a:r>
              <a:rPr lang="fr-FR" dirty="0" smtClean="0">
                <a:latin typeface="Calibri"/>
                <a:cs typeface="Calibri"/>
              </a:rPr>
              <a:t>initialement laissée </a:t>
            </a:r>
            <a:r>
              <a:rPr lang="fr-FR" dirty="0">
                <a:latin typeface="Calibri"/>
                <a:cs typeface="Calibri"/>
              </a:rPr>
              <a:t>pour compte</a:t>
            </a:r>
            <a:r>
              <a:rPr lang="fr-FR" dirty="0" smtClean="0">
                <a:latin typeface="Calibri"/>
                <a:cs typeface="Calibri"/>
              </a:rPr>
              <a:t>…</a:t>
            </a:r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9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2643" cy="5255448"/>
            <a:chOff x="0" y="0"/>
            <a:chExt cx="10691813" cy="6953250"/>
          </a:xfrm>
        </p:grpSpPr>
        <p:grpSp>
          <p:nvGrpSpPr>
            <p:cNvPr id="6147" name="Group 1"/>
            <p:cNvGrpSpPr>
              <a:grpSpLocks/>
            </p:cNvGrpSpPr>
            <p:nvPr/>
          </p:nvGrpSpPr>
          <p:grpSpPr bwMode="auto">
            <a:xfrm>
              <a:off x="0" y="0"/>
              <a:ext cx="10691813" cy="6953250"/>
              <a:chOff x="0" y="0"/>
              <a:chExt cx="10691813" cy="6953250"/>
            </a:xfrm>
          </p:grpSpPr>
          <p:pic>
            <p:nvPicPr>
              <p:cNvPr id="6149" name="Picture 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91813" cy="690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0" name="Picture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625" y="6661150"/>
                <a:ext cx="149860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48" name="Rectangle 1"/>
            <p:cNvSpPr>
              <a:spLocks noChangeArrowheads="1"/>
            </p:cNvSpPr>
            <p:nvPr/>
          </p:nvSpPr>
          <p:spPr bwMode="auto">
            <a:xfrm>
              <a:off x="558000" y="468262"/>
              <a:ext cx="9217025" cy="447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9AD0"/>
                  </a:solidFill>
                  <a:latin typeface="Avenir LT Std 65 Medium" charset="0"/>
                </a:rPr>
                <a:t>People receiving antiretroviral therapy, 2005 to June 2014, all countries</a:t>
              </a:r>
              <a:endParaRPr lang="en-GB" sz="1600">
                <a:solidFill>
                  <a:srgbClr val="009AD0"/>
                </a:solidFill>
                <a:latin typeface="Avenir LT Std 65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8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7741">
            <a:off x="516700" y="393701"/>
            <a:ext cx="3052376" cy="4622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9497">
            <a:off x="3933648" y="1340175"/>
            <a:ext cx="1861938" cy="2711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0586">
            <a:off x="6379913" y="1874472"/>
            <a:ext cx="1517977" cy="2136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553607" y="542073"/>
            <a:ext cx="176386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latin typeface="Calibri"/>
                <a:cs typeface="Calibri"/>
              </a:rPr>
              <a:t>Documents OMS</a:t>
            </a:r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0" y="40796"/>
            <a:ext cx="9142643" cy="5214652"/>
            <a:chOff x="0" y="53975"/>
            <a:chExt cx="10691813" cy="6899275"/>
          </a:xfrm>
        </p:grpSpPr>
        <p:grpSp>
          <p:nvGrpSpPr>
            <p:cNvPr id="7171" name="Group 1"/>
            <p:cNvGrpSpPr>
              <a:grpSpLocks/>
            </p:cNvGrpSpPr>
            <p:nvPr/>
          </p:nvGrpSpPr>
          <p:grpSpPr bwMode="auto">
            <a:xfrm>
              <a:off x="0" y="53975"/>
              <a:ext cx="10691813" cy="6899275"/>
              <a:chOff x="0" y="53975"/>
              <a:chExt cx="10691813" cy="6899275"/>
            </a:xfrm>
          </p:grpSpPr>
          <p:pic>
            <p:nvPicPr>
              <p:cNvPr id="7173" name="Picture 3" descr="C:\Users\fadriquelae\Desktop\UNAIDS_wad_figures\UNAIDS_wad_fig02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3975"/>
                <a:ext cx="10691813" cy="866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4" name="Picture 3" descr="C:\Users\fadriquelae\Desktop\UNAIDS_wad_figures\UNAIDS_wad_fig02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160588"/>
                <a:ext cx="10691813" cy="251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5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625" y="6661150"/>
                <a:ext cx="149860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72" name="Rectangle 5"/>
            <p:cNvSpPr>
              <a:spLocks noChangeArrowheads="1"/>
            </p:cNvSpPr>
            <p:nvPr/>
          </p:nvSpPr>
          <p:spPr bwMode="auto">
            <a:xfrm>
              <a:off x="558000" y="468263"/>
              <a:ext cx="9217025" cy="447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9AD0"/>
                  </a:solidFill>
                  <a:latin typeface="Avenir LT Std 65 Medium" charset="0"/>
                </a:rPr>
                <a:t>Antiretroviral therapy coverage for adults and children, 2013</a:t>
              </a:r>
              <a:endParaRPr lang="en-GB" sz="1600">
                <a:solidFill>
                  <a:srgbClr val="009AD0"/>
                </a:solidFill>
                <a:latin typeface="Avenir LT Std 65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6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64" y="618056"/>
            <a:ext cx="8161998" cy="1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25" y="1658226"/>
            <a:ext cx="7810952" cy="23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076" y="4886344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56" y="630774"/>
            <a:ext cx="6361161" cy="16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45" y="1345059"/>
            <a:ext cx="7876112" cy="30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20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 lIns="79242" tIns="39621" rIns="79242" bIns="39621"/>
          <a:lstStyle/>
          <a:p>
            <a:r>
              <a:rPr lang="fr-FR" dirty="0" smtClean="0"/>
              <a:t>Années de vies gagnées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944440"/>
            <a:ext cx="7848600" cy="4112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4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0" y="302368"/>
            <a:ext cx="9142643" cy="4953080"/>
            <a:chOff x="0" y="400050"/>
            <a:chExt cx="10691813" cy="6553200"/>
          </a:xfrm>
        </p:grpSpPr>
        <p:grpSp>
          <p:nvGrpSpPr>
            <p:cNvPr id="11267" name="Group 2"/>
            <p:cNvGrpSpPr>
              <a:grpSpLocks/>
            </p:cNvGrpSpPr>
            <p:nvPr/>
          </p:nvGrpSpPr>
          <p:grpSpPr bwMode="auto">
            <a:xfrm>
              <a:off x="0" y="400050"/>
              <a:ext cx="10691813" cy="6553200"/>
              <a:chOff x="0" y="400050"/>
              <a:chExt cx="10691813" cy="6553200"/>
            </a:xfrm>
          </p:grpSpPr>
          <p:pic>
            <p:nvPicPr>
              <p:cNvPr id="11269" name="Picture 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0050"/>
                <a:ext cx="10691813" cy="1079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0" name="Picture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3" y="2070100"/>
                <a:ext cx="9359900" cy="3781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1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625" y="6661150"/>
                <a:ext cx="149860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8" name="Rectangle 5"/>
            <p:cNvSpPr>
              <a:spLocks noChangeArrowheads="1"/>
            </p:cNvSpPr>
            <p:nvPr/>
          </p:nvSpPr>
          <p:spPr bwMode="auto">
            <a:xfrm>
              <a:off x="558000" y="468263"/>
              <a:ext cx="9217025" cy="1099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9AD0"/>
                  </a:solidFill>
                  <a:latin typeface="Avenir LT Std 65 Medium" charset="0"/>
                </a:rPr>
                <a:t>New HIV infections in low- and middle-income countries, 2010–2030, with achievement of ambitious Fast-Track Targets, compared to maintaining 2013 coverage</a:t>
              </a:r>
              <a:endParaRPr lang="en-GB" sz="1600">
                <a:solidFill>
                  <a:srgbClr val="009AD0"/>
                </a:solidFill>
                <a:latin typeface="Avenir LT Std 65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8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76661" y="213611"/>
            <a:ext cx="8464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2AEF0"/>
                </a:solidFill>
                <a:latin typeface="Calibri"/>
                <a:ea typeface="+mn-ea"/>
                <a:cs typeface="Calibri"/>
              </a:rPr>
              <a:t>Effet “statistique” du changement de recommandations entre 2010 et 2013</a:t>
            </a:r>
            <a:endParaRPr lang="fr-FR" sz="2800" b="1" dirty="0">
              <a:solidFill>
                <a:srgbClr val="02AEF0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3459" y="4533242"/>
            <a:ext cx="2920504" cy="556601"/>
            <a:chOff x="844422" y="5929389"/>
            <a:chExt cx="2920504" cy="667921"/>
          </a:xfrm>
        </p:grpSpPr>
        <p:grpSp>
          <p:nvGrpSpPr>
            <p:cNvPr id="12" name="Group 11"/>
            <p:cNvGrpSpPr/>
            <p:nvPr/>
          </p:nvGrpSpPr>
          <p:grpSpPr>
            <a:xfrm>
              <a:off x="844422" y="6227978"/>
              <a:ext cx="2920504" cy="369332"/>
              <a:chOff x="844422" y="6237166"/>
              <a:chExt cx="2920504" cy="369332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44422" y="6318901"/>
                <a:ext cx="144016" cy="14401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/>
                  <a:cs typeface="Calibri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94429" y="6237166"/>
                <a:ext cx="2770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latin typeface="Calibri"/>
                    <a:cs typeface="Calibri"/>
                  </a:rPr>
                  <a:t>Eligible but not receiving treatment</a:t>
                </a:r>
                <a:endParaRPr lang="en-GB" sz="140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848153" y="5929389"/>
              <a:ext cx="2650644" cy="369332"/>
              <a:chOff x="848153" y="5929389"/>
              <a:chExt cx="2650644" cy="36933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992169" y="5929389"/>
                <a:ext cx="25066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latin typeface="Calibri"/>
                    <a:cs typeface="Calibri"/>
                  </a:rPr>
                  <a:t>Eligible and receiving treatment</a:t>
                </a:r>
                <a:endParaRPr lang="en-GB" sz="1400" dirty="0">
                  <a:latin typeface="Calibri"/>
                  <a:cs typeface="Calibri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48153" y="6011270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/>
                  <a:cs typeface="Calibri"/>
                </a:endParaRPr>
              </a:p>
            </p:txBody>
          </p:sp>
        </p:grpSp>
      </p:grpSp>
      <p:cxnSp>
        <p:nvCxnSpPr>
          <p:cNvPr id="24" name="Straight Connector 23"/>
          <p:cNvCxnSpPr/>
          <p:nvPr/>
        </p:nvCxnSpPr>
        <p:spPr>
          <a:xfrm>
            <a:off x="140677" y="1057300"/>
            <a:ext cx="8823811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12818" y="1304313"/>
            <a:ext cx="167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Total eligible: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661" y="2962928"/>
            <a:ext cx="30576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 smtClean="0">
                <a:latin typeface="Calibri"/>
                <a:cs typeface="Calibri"/>
              </a:rPr>
              <a:t>*Numbers of people receiving treatment in December 2013 versus </a:t>
            </a:r>
          </a:p>
          <a:p>
            <a:pPr>
              <a:spcAft>
                <a:spcPts val="600"/>
              </a:spcAft>
            </a:pPr>
            <a:r>
              <a:rPr lang="en-GB" sz="1200" dirty="0" smtClean="0">
                <a:latin typeface="Calibri"/>
                <a:cs typeface="Calibri"/>
              </a:rPr>
              <a:t>(a) the numbers eligible in December 2012 under the 2010 WHO guidelines; </a:t>
            </a:r>
          </a:p>
          <a:p>
            <a:pPr>
              <a:spcAft>
                <a:spcPts val="600"/>
              </a:spcAft>
            </a:pPr>
            <a:r>
              <a:rPr lang="en-GB" sz="1200" dirty="0" smtClean="0">
                <a:latin typeface="Calibri"/>
                <a:cs typeface="Calibri"/>
              </a:rPr>
              <a:t>(b) the numbers eligible in December 2013, under the 2013 WHO guidelines.</a:t>
            </a:r>
            <a:endParaRPr lang="en-GB" sz="1200" dirty="0">
              <a:latin typeface="Calibri"/>
              <a:cs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09124" y="1306787"/>
            <a:ext cx="4898371" cy="3452746"/>
            <a:chOff x="3644248" y="1387169"/>
            <a:chExt cx="4898371" cy="4143295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203411" y="3446716"/>
              <a:ext cx="3998245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093434" y="4120938"/>
              <a:ext cx="1239642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>
                  <a:solidFill>
                    <a:schemeClr val="bg1"/>
                  </a:solidFill>
                  <a:latin typeface="Calibri"/>
                  <a:cs typeface="Calibri"/>
                </a:rPr>
                <a:t>18,563,000</a:t>
              </a:r>
            </a:p>
            <a:p>
              <a:pPr algn="ctr"/>
              <a:endParaRPr lang="fr-FR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9999801"/>
                </p:ext>
              </p:extLst>
            </p:nvPr>
          </p:nvGraphicFramePr>
          <p:xfrm>
            <a:off x="3644248" y="1647478"/>
            <a:ext cx="4898371" cy="35981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6723943" y="1387169"/>
              <a:ext cx="159836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28,600,000</a:t>
              </a:r>
              <a:endPara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41280" y="5153415"/>
              <a:ext cx="2042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alibri"/>
                  <a:cs typeface="Calibri"/>
                </a:rPr>
                <a:t>Recommandations 2010*</a:t>
              </a:r>
              <a:endParaRPr lang="fr-FR" sz="1400" dirty="0">
                <a:latin typeface="Calibri"/>
                <a:cs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95670" y="5161132"/>
              <a:ext cx="638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alibri"/>
                  <a:cs typeface="Calibri"/>
                </a:rPr>
                <a:t>2013*</a:t>
              </a:r>
              <a:endParaRPr lang="fr-FR" sz="1400" dirty="0">
                <a:latin typeface="Calibri"/>
                <a:cs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13126" y="1387169"/>
              <a:ext cx="1599516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14,000,000</a:t>
              </a:r>
              <a:endPara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91499" y="4060069"/>
              <a:ext cx="542236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63%</a:t>
              </a:r>
              <a:endParaRPr lang="fr-FR" sz="16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16941" y="4187069"/>
              <a:ext cx="542236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mtClean="0">
                  <a:solidFill>
                    <a:schemeClr val="bg1"/>
                  </a:solidFill>
                  <a:latin typeface="Calibri"/>
                  <a:cs typeface="Calibri"/>
                </a:rPr>
                <a:t>39%</a:t>
              </a:r>
              <a:endParaRPr lang="fr-FR" sz="16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203411" y="5092636"/>
              <a:ext cx="3998245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556375" y="2039938"/>
            <a:ext cx="595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Calibri"/>
                <a:cs typeface="Calibri"/>
              </a:rPr>
              <a:t>37%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876" y="4970192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>
                <a:latin typeface="Calibri"/>
                <a:cs typeface="Calibri"/>
              </a:rPr>
              <a:pPr/>
              <a:t>65</a:t>
            </a:fld>
            <a:endParaRPr lang="en-GB">
              <a:latin typeface="Calibri"/>
              <a:cs typeface="Calibri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7752152" y="1304313"/>
            <a:ext cx="1052058" cy="3465952"/>
            <a:chOff x="7752152" y="1304313"/>
            <a:chExt cx="1052058" cy="3465952"/>
          </a:xfrm>
        </p:grpSpPr>
        <p:grpSp>
          <p:nvGrpSpPr>
            <p:cNvPr id="10" name="Grouper 9"/>
            <p:cNvGrpSpPr/>
            <p:nvPr/>
          </p:nvGrpSpPr>
          <p:grpSpPr>
            <a:xfrm>
              <a:off x="7752152" y="1304313"/>
              <a:ext cx="1052058" cy="3040418"/>
              <a:chOff x="7752152" y="1304313"/>
              <a:chExt cx="1052058" cy="304041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752152" y="1673645"/>
                <a:ext cx="1052058" cy="267108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TextBox 26"/>
              <p:cNvSpPr txBox="1"/>
              <p:nvPr/>
            </p:nvSpPr>
            <p:spPr>
              <a:xfrm>
                <a:off x="7752152" y="1304313"/>
                <a:ext cx="10520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37,000,000</a:t>
                </a:r>
                <a:endParaRPr lang="fr-F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752152" y="2754045"/>
                <a:ext cx="1052058" cy="159068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TextBox 33"/>
              <p:cNvSpPr txBox="1"/>
              <p:nvPr/>
            </p:nvSpPr>
            <p:spPr>
              <a:xfrm>
                <a:off x="7906228" y="3470760"/>
                <a:ext cx="5886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58 %</a:t>
                </a:r>
                <a:endParaRPr lang="fr-FR" sz="1600" b="1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Box 28"/>
            <p:cNvSpPr txBox="1"/>
            <p:nvPr/>
          </p:nvSpPr>
          <p:spPr>
            <a:xfrm>
              <a:off x="8007495" y="4462488"/>
              <a:ext cx="638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alibri"/>
                  <a:cs typeface="Calibri"/>
                </a:rPr>
                <a:t>2015*</a:t>
              </a:r>
              <a:endParaRPr lang="fr-FR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2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507"/>
            <a:ext cx="9144000" cy="52637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4600" dirty="0" err="1" smtClean="0">
                <a:solidFill>
                  <a:srgbClr val="02AEF0"/>
                </a:solidFill>
                <a:cs typeface="Arial" pitchFamily="34" charset="0"/>
              </a:rPr>
              <a:t>L’objectif</a:t>
            </a:r>
            <a:r>
              <a:rPr lang="en-GB" sz="4600" dirty="0" smtClean="0">
                <a:solidFill>
                  <a:srgbClr val="02AEF0"/>
                </a:solidFill>
                <a:cs typeface="Arial" pitchFamily="34" charset="0"/>
              </a:rPr>
              <a:t> </a:t>
            </a:r>
            <a:r>
              <a:rPr lang="en-GB" sz="4600" dirty="0" err="1" smtClean="0">
                <a:solidFill>
                  <a:srgbClr val="02AEF0"/>
                </a:solidFill>
                <a:cs typeface="Arial" pitchFamily="34" charset="0"/>
              </a:rPr>
              <a:t>thérapeutique</a:t>
            </a:r>
            <a:endParaRPr lang="en-US" sz="4600" b="1" dirty="0">
              <a:solidFill>
                <a:srgbClr val="02AEF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38488" y="1729255"/>
            <a:ext cx="8588683" cy="2834372"/>
            <a:chOff x="338488" y="1729255"/>
            <a:chExt cx="8588683" cy="2834372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8488" y="1729255"/>
              <a:ext cx="8365245" cy="280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89415" y="4163122"/>
              <a:ext cx="8084634" cy="3723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38098" y="4225073"/>
              <a:ext cx="8289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          Diagnostiqués                                             traités                                    avec CV indétectable</a:t>
              </a:r>
              <a:endParaRPr lang="fr-FR" sz="16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9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" y="31297"/>
            <a:ext cx="9088438" cy="825500"/>
          </a:xfrm>
        </p:spPr>
        <p:txBody>
          <a:bodyPr lIns="79242" tIns="39621" rIns="79242" bIns="39621" rtlCol="0">
            <a:noAutofit/>
          </a:bodyPr>
          <a:lstStyle/>
          <a:p>
            <a:pPr eaLnBrk="1" hangingPunct="1">
              <a:defRPr/>
            </a:pPr>
            <a:r>
              <a:rPr lang="fr-FR" sz="2400" dirty="0"/>
              <a:t>En France: 150 000 personnes infectées</a:t>
            </a:r>
            <a:br>
              <a:rPr lang="fr-FR" sz="2400" dirty="0"/>
            </a:br>
            <a:r>
              <a:rPr lang="fr-FR" sz="2400" dirty="0"/>
              <a:t>et une cascade de la prise en charge du VIH</a:t>
            </a:r>
          </a:p>
        </p:txBody>
      </p:sp>
      <p:sp>
        <p:nvSpPr>
          <p:cNvPr id="56323" name="Espace réservé du contenu 8"/>
          <p:cNvSpPr>
            <a:spLocks noGrp="1"/>
          </p:cNvSpPr>
          <p:nvPr>
            <p:ph idx="1"/>
          </p:nvPr>
        </p:nvSpPr>
        <p:spPr>
          <a:xfrm>
            <a:off x="345499" y="1197552"/>
            <a:ext cx="8516274" cy="3816615"/>
          </a:xfrm>
        </p:spPr>
        <p:txBody>
          <a:bodyPr lIns="79242" tIns="39621" rIns="79242" bIns="39621"/>
          <a:lstStyle/>
          <a:p>
            <a:pPr eaLnBrk="1" hangingPunct="1"/>
            <a:r>
              <a:rPr lang="fr-FR" sz="1700" dirty="0">
                <a:ea typeface="ＭＳ Ｐゴシック" pitchFamily="34" charset="-128"/>
              </a:rPr>
              <a:t>Estimation du nombre et du pourcentage des personnes VIH+ engagées dans les différentes étapes des soins</a:t>
            </a:r>
          </a:p>
          <a:p>
            <a:pPr eaLnBrk="1" hangingPunct="1"/>
            <a:r>
              <a:rPr lang="fr-FR" sz="1700" dirty="0">
                <a:ea typeface="ＭＳ Ｐゴシック" pitchFamily="34" charset="-128"/>
              </a:rPr>
              <a:t>Comparaison avec données Etats-Unis</a:t>
            </a:r>
            <a:r>
              <a:rPr lang="fr-FR" sz="1700" i="1" dirty="0">
                <a:ea typeface="ＭＳ Ｐゴシック" pitchFamily="34" charset="-128"/>
              </a:rPr>
              <a:t> (Cohen SM, MMWR 2011,60:1618-23)</a:t>
            </a:r>
            <a:endParaRPr lang="fr-FR" sz="1700" baseline="30000" dirty="0">
              <a:ea typeface="ＭＳ Ｐゴシック" pitchFamily="34" charset="-128"/>
            </a:endParaRPr>
          </a:p>
        </p:txBody>
      </p:sp>
      <p:grpSp>
        <p:nvGrpSpPr>
          <p:cNvPr id="56325" name="Grouper 6"/>
          <p:cNvGrpSpPr>
            <a:grpSpLocks/>
          </p:cNvGrpSpPr>
          <p:nvPr/>
        </p:nvGrpSpPr>
        <p:grpSpPr bwMode="auto">
          <a:xfrm>
            <a:off x="530672" y="2239854"/>
            <a:ext cx="6633717" cy="3083686"/>
            <a:chOff x="1138684" y="2916238"/>
            <a:chExt cx="6633716" cy="3701363"/>
          </a:xfrm>
        </p:grpSpPr>
        <p:sp>
          <p:nvSpPr>
            <p:cNvPr id="27652" name="ZoneTexte 4"/>
            <p:cNvSpPr txBox="1">
              <a:spLocks noChangeArrowheads="1"/>
            </p:cNvSpPr>
            <p:nvPr/>
          </p:nvSpPr>
          <p:spPr bwMode="auto">
            <a:xfrm>
              <a:off x="3397852" y="2916238"/>
              <a:ext cx="2510222" cy="3694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400" dirty="0">
                  <a:solidFill>
                    <a:srgbClr val="FF0000"/>
                  </a:solidFill>
                  <a:latin typeface="Calibri"/>
                  <a:cs typeface="Calibri"/>
                </a:rPr>
                <a:t>Cascade en France vs Etats-Unis </a:t>
              </a:r>
            </a:p>
          </p:txBody>
        </p:sp>
        <p:grpSp>
          <p:nvGrpSpPr>
            <p:cNvPr id="56330" name="Groupe 29"/>
            <p:cNvGrpSpPr>
              <a:grpSpLocks/>
            </p:cNvGrpSpPr>
            <p:nvPr/>
          </p:nvGrpSpPr>
          <p:grpSpPr bwMode="auto">
            <a:xfrm>
              <a:off x="1547813" y="3357563"/>
              <a:ext cx="6224587" cy="2757487"/>
              <a:chOff x="2370138" y="3536950"/>
              <a:chExt cx="4662487" cy="2411413"/>
            </a:xfrm>
          </p:grpSpPr>
          <p:sp>
            <p:nvSpPr>
              <p:cNvPr id="56376" name="Line 14"/>
              <p:cNvSpPr>
                <a:spLocks noChangeShapeType="1"/>
              </p:cNvSpPr>
              <p:nvPr/>
            </p:nvSpPr>
            <p:spPr bwMode="auto">
              <a:xfrm flipV="1">
                <a:off x="2439988" y="3578225"/>
                <a:ext cx="0" cy="11113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77" name="Line 15"/>
              <p:cNvSpPr>
                <a:spLocks noChangeShapeType="1"/>
              </p:cNvSpPr>
              <p:nvPr/>
            </p:nvSpPr>
            <p:spPr bwMode="auto">
              <a:xfrm flipV="1">
                <a:off x="2439988" y="3589338"/>
                <a:ext cx="0" cy="471488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78" name="Line 16"/>
              <p:cNvSpPr>
                <a:spLocks noChangeShapeType="1"/>
              </p:cNvSpPr>
              <p:nvPr/>
            </p:nvSpPr>
            <p:spPr bwMode="auto">
              <a:xfrm>
                <a:off x="2370138" y="3589338"/>
                <a:ext cx="69850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79" name="Line 17"/>
              <p:cNvSpPr>
                <a:spLocks noChangeShapeType="1"/>
              </p:cNvSpPr>
              <p:nvPr/>
            </p:nvSpPr>
            <p:spPr bwMode="auto">
              <a:xfrm>
                <a:off x="2370138" y="4060825"/>
                <a:ext cx="69850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0" name="Line 18"/>
              <p:cNvSpPr>
                <a:spLocks noChangeShapeType="1"/>
              </p:cNvSpPr>
              <p:nvPr/>
            </p:nvSpPr>
            <p:spPr bwMode="auto">
              <a:xfrm flipV="1">
                <a:off x="2439988" y="4060825"/>
                <a:ext cx="0" cy="471488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1" name="Line 19"/>
              <p:cNvSpPr>
                <a:spLocks noChangeShapeType="1"/>
              </p:cNvSpPr>
              <p:nvPr/>
            </p:nvSpPr>
            <p:spPr bwMode="auto">
              <a:xfrm>
                <a:off x="2370138" y="4532313"/>
                <a:ext cx="69850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2" name="Line 20"/>
              <p:cNvSpPr>
                <a:spLocks noChangeShapeType="1"/>
              </p:cNvSpPr>
              <p:nvPr/>
            </p:nvSpPr>
            <p:spPr bwMode="auto">
              <a:xfrm>
                <a:off x="2370138" y="5005388"/>
                <a:ext cx="69850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3" name="Line 21"/>
              <p:cNvSpPr>
                <a:spLocks noChangeShapeType="1"/>
              </p:cNvSpPr>
              <p:nvPr/>
            </p:nvSpPr>
            <p:spPr bwMode="auto">
              <a:xfrm flipV="1">
                <a:off x="2439988" y="5005388"/>
                <a:ext cx="0" cy="471488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4" name="Line 22"/>
              <p:cNvSpPr>
                <a:spLocks noChangeShapeType="1"/>
              </p:cNvSpPr>
              <p:nvPr/>
            </p:nvSpPr>
            <p:spPr bwMode="auto">
              <a:xfrm>
                <a:off x="2370138" y="5476875"/>
                <a:ext cx="69850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5" name="Line 23"/>
              <p:cNvSpPr>
                <a:spLocks noChangeShapeType="1"/>
              </p:cNvSpPr>
              <p:nvPr/>
            </p:nvSpPr>
            <p:spPr bwMode="auto">
              <a:xfrm flipV="1">
                <a:off x="2439988" y="4532313"/>
                <a:ext cx="0" cy="473075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6" name="Line 24"/>
              <p:cNvSpPr>
                <a:spLocks noChangeShapeType="1"/>
              </p:cNvSpPr>
              <p:nvPr/>
            </p:nvSpPr>
            <p:spPr bwMode="auto">
              <a:xfrm>
                <a:off x="2370138" y="5948363"/>
                <a:ext cx="69850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7" name="Line 25"/>
              <p:cNvSpPr>
                <a:spLocks noChangeShapeType="1"/>
              </p:cNvSpPr>
              <p:nvPr/>
            </p:nvSpPr>
            <p:spPr bwMode="auto">
              <a:xfrm flipV="1">
                <a:off x="2439988" y="5476875"/>
                <a:ext cx="0" cy="471488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8" name="Line 26"/>
              <p:cNvSpPr>
                <a:spLocks noChangeShapeType="1"/>
              </p:cNvSpPr>
              <p:nvPr/>
            </p:nvSpPr>
            <p:spPr bwMode="auto">
              <a:xfrm>
                <a:off x="2439988" y="5948363"/>
                <a:ext cx="4592637" cy="0"/>
              </a:xfrm>
              <a:prstGeom prst="line">
                <a:avLst/>
              </a:prstGeom>
              <a:noFill/>
              <a:ln w="4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89" name="Freeform 27"/>
              <p:cNvSpPr>
                <a:spLocks/>
              </p:cNvSpPr>
              <p:nvPr/>
            </p:nvSpPr>
            <p:spPr bwMode="auto">
              <a:xfrm>
                <a:off x="2901950" y="3584575"/>
                <a:ext cx="255587" cy="2363788"/>
              </a:xfrm>
              <a:custGeom>
                <a:avLst/>
                <a:gdLst>
                  <a:gd name="T0" fmla="*/ 2147483647 w 161"/>
                  <a:gd name="T1" fmla="*/ 0 h 1489"/>
                  <a:gd name="T2" fmla="*/ 0 w 161"/>
                  <a:gd name="T3" fmla="*/ 0 h 1489"/>
                  <a:gd name="T4" fmla="*/ 0 w 161"/>
                  <a:gd name="T5" fmla="*/ 2147483647 h 1489"/>
                  <a:gd name="T6" fmla="*/ 2147483647 w 161"/>
                  <a:gd name="T7" fmla="*/ 2147483647 h 1489"/>
                  <a:gd name="T8" fmla="*/ 2147483647 w 161"/>
                  <a:gd name="T9" fmla="*/ 0 h 1489"/>
                  <a:gd name="T10" fmla="*/ 2147483647 w 161"/>
                  <a:gd name="T11" fmla="*/ 0 h 14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1"/>
                  <a:gd name="T19" fmla="*/ 0 h 1489"/>
                  <a:gd name="T20" fmla="*/ 161 w 161"/>
                  <a:gd name="T21" fmla="*/ 1489 h 14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1" h="1489">
                    <a:moveTo>
                      <a:pt x="161" y="0"/>
                    </a:moveTo>
                    <a:lnTo>
                      <a:pt x="0" y="0"/>
                    </a:lnTo>
                    <a:lnTo>
                      <a:pt x="0" y="1489"/>
                    </a:lnTo>
                    <a:lnTo>
                      <a:pt x="161" y="1489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CCFF"/>
              </a:solidFill>
              <a:ln w="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0" name="Freeform 28"/>
              <p:cNvSpPr>
                <a:spLocks/>
              </p:cNvSpPr>
              <p:nvPr/>
            </p:nvSpPr>
            <p:spPr bwMode="auto">
              <a:xfrm>
                <a:off x="2628900" y="3584575"/>
                <a:ext cx="255587" cy="2363788"/>
              </a:xfrm>
              <a:custGeom>
                <a:avLst/>
                <a:gdLst>
                  <a:gd name="T0" fmla="*/ 2147483647 w 161"/>
                  <a:gd name="T1" fmla="*/ 0 h 1489"/>
                  <a:gd name="T2" fmla="*/ 0 w 161"/>
                  <a:gd name="T3" fmla="*/ 0 h 1489"/>
                  <a:gd name="T4" fmla="*/ 0 w 161"/>
                  <a:gd name="T5" fmla="*/ 2147483647 h 1489"/>
                  <a:gd name="T6" fmla="*/ 2147483647 w 161"/>
                  <a:gd name="T7" fmla="*/ 2147483647 h 1489"/>
                  <a:gd name="T8" fmla="*/ 2147483647 w 161"/>
                  <a:gd name="T9" fmla="*/ 0 h 1489"/>
                  <a:gd name="T10" fmla="*/ 2147483647 w 161"/>
                  <a:gd name="T11" fmla="*/ 0 h 14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1"/>
                  <a:gd name="T19" fmla="*/ 0 h 1489"/>
                  <a:gd name="T20" fmla="*/ 161 w 161"/>
                  <a:gd name="T21" fmla="*/ 1489 h 14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1" h="1489">
                    <a:moveTo>
                      <a:pt x="161" y="0"/>
                    </a:moveTo>
                    <a:lnTo>
                      <a:pt x="0" y="0"/>
                    </a:lnTo>
                    <a:lnTo>
                      <a:pt x="0" y="1489"/>
                    </a:lnTo>
                    <a:lnTo>
                      <a:pt x="161" y="1489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6600"/>
              </a:solidFill>
              <a:ln w="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1" name="Freeform 29"/>
              <p:cNvSpPr>
                <a:spLocks/>
              </p:cNvSpPr>
              <p:nvPr/>
            </p:nvSpPr>
            <p:spPr bwMode="auto">
              <a:xfrm>
                <a:off x="3554413" y="4040188"/>
                <a:ext cx="255587" cy="1908175"/>
              </a:xfrm>
              <a:custGeom>
                <a:avLst/>
                <a:gdLst>
                  <a:gd name="T0" fmla="*/ 2147483647 w 161"/>
                  <a:gd name="T1" fmla="*/ 0 h 1202"/>
                  <a:gd name="T2" fmla="*/ 0 w 161"/>
                  <a:gd name="T3" fmla="*/ 0 h 1202"/>
                  <a:gd name="T4" fmla="*/ 0 w 161"/>
                  <a:gd name="T5" fmla="*/ 2147483647 h 1202"/>
                  <a:gd name="T6" fmla="*/ 2147483647 w 161"/>
                  <a:gd name="T7" fmla="*/ 2147483647 h 1202"/>
                  <a:gd name="T8" fmla="*/ 2147483647 w 161"/>
                  <a:gd name="T9" fmla="*/ 0 h 1202"/>
                  <a:gd name="T10" fmla="*/ 2147483647 w 161"/>
                  <a:gd name="T11" fmla="*/ 0 h 12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1"/>
                  <a:gd name="T19" fmla="*/ 0 h 1202"/>
                  <a:gd name="T20" fmla="*/ 161 w 161"/>
                  <a:gd name="T21" fmla="*/ 1202 h 12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1" h="1202">
                    <a:moveTo>
                      <a:pt x="161" y="0"/>
                    </a:moveTo>
                    <a:lnTo>
                      <a:pt x="0" y="0"/>
                    </a:lnTo>
                    <a:lnTo>
                      <a:pt x="0" y="1202"/>
                    </a:lnTo>
                    <a:lnTo>
                      <a:pt x="161" y="1202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6600"/>
              </a:solidFill>
              <a:ln w="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2" name="Freeform 30"/>
              <p:cNvSpPr>
                <a:spLocks/>
              </p:cNvSpPr>
              <p:nvPr/>
            </p:nvSpPr>
            <p:spPr bwMode="auto">
              <a:xfrm>
                <a:off x="3825875" y="4070350"/>
                <a:ext cx="254000" cy="1878013"/>
              </a:xfrm>
              <a:custGeom>
                <a:avLst/>
                <a:gdLst>
                  <a:gd name="T0" fmla="*/ 2147483647 w 160"/>
                  <a:gd name="T1" fmla="*/ 0 h 1183"/>
                  <a:gd name="T2" fmla="*/ 0 w 160"/>
                  <a:gd name="T3" fmla="*/ 0 h 1183"/>
                  <a:gd name="T4" fmla="*/ 0 w 160"/>
                  <a:gd name="T5" fmla="*/ 2147483647 h 1183"/>
                  <a:gd name="T6" fmla="*/ 2147483647 w 160"/>
                  <a:gd name="T7" fmla="*/ 2147483647 h 1183"/>
                  <a:gd name="T8" fmla="*/ 2147483647 w 160"/>
                  <a:gd name="T9" fmla="*/ 0 h 1183"/>
                  <a:gd name="T10" fmla="*/ 2147483647 w 160"/>
                  <a:gd name="T11" fmla="*/ 0 h 11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"/>
                  <a:gd name="T19" fmla="*/ 0 h 1183"/>
                  <a:gd name="T20" fmla="*/ 160 w 160"/>
                  <a:gd name="T21" fmla="*/ 1183 h 11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" h="1183">
                    <a:moveTo>
                      <a:pt x="160" y="0"/>
                    </a:moveTo>
                    <a:lnTo>
                      <a:pt x="0" y="0"/>
                    </a:lnTo>
                    <a:lnTo>
                      <a:pt x="0" y="1183"/>
                    </a:lnTo>
                    <a:lnTo>
                      <a:pt x="160" y="118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00CCFF"/>
              </a:solidFill>
              <a:ln w="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3" name="Freeform 31"/>
              <p:cNvSpPr>
                <a:spLocks/>
              </p:cNvSpPr>
              <p:nvPr/>
            </p:nvSpPr>
            <p:spPr bwMode="auto">
              <a:xfrm>
                <a:off x="4467225" y="4194175"/>
                <a:ext cx="254000" cy="1754188"/>
              </a:xfrm>
              <a:custGeom>
                <a:avLst/>
                <a:gdLst>
                  <a:gd name="T0" fmla="*/ 2147483647 w 160"/>
                  <a:gd name="T1" fmla="*/ 0 h 1105"/>
                  <a:gd name="T2" fmla="*/ 0 w 160"/>
                  <a:gd name="T3" fmla="*/ 0 h 1105"/>
                  <a:gd name="T4" fmla="*/ 0 w 160"/>
                  <a:gd name="T5" fmla="*/ 2147483647 h 1105"/>
                  <a:gd name="T6" fmla="*/ 2147483647 w 160"/>
                  <a:gd name="T7" fmla="*/ 2147483647 h 1105"/>
                  <a:gd name="T8" fmla="*/ 2147483647 w 160"/>
                  <a:gd name="T9" fmla="*/ 0 h 1105"/>
                  <a:gd name="T10" fmla="*/ 2147483647 w 160"/>
                  <a:gd name="T11" fmla="*/ 0 h 1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"/>
                  <a:gd name="T19" fmla="*/ 0 h 1105"/>
                  <a:gd name="T20" fmla="*/ 160 w 160"/>
                  <a:gd name="T21" fmla="*/ 1105 h 1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" h="1105">
                    <a:moveTo>
                      <a:pt x="160" y="0"/>
                    </a:moveTo>
                    <a:lnTo>
                      <a:pt x="0" y="0"/>
                    </a:lnTo>
                    <a:lnTo>
                      <a:pt x="0" y="1105"/>
                    </a:lnTo>
                    <a:lnTo>
                      <a:pt x="160" y="1105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FF6600"/>
              </a:solidFill>
              <a:ln w="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4" name="Freeform 32"/>
              <p:cNvSpPr>
                <a:spLocks/>
              </p:cNvSpPr>
              <p:nvPr/>
            </p:nvSpPr>
            <p:spPr bwMode="auto">
              <a:xfrm>
                <a:off x="4740275" y="4987925"/>
                <a:ext cx="254000" cy="960438"/>
              </a:xfrm>
              <a:custGeom>
                <a:avLst/>
                <a:gdLst>
                  <a:gd name="T0" fmla="*/ 2147483647 w 160"/>
                  <a:gd name="T1" fmla="*/ 2147483647 h 605"/>
                  <a:gd name="T2" fmla="*/ 2147483647 w 160"/>
                  <a:gd name="T3" fmla="*/ 0 h 605"/>
                  <a:gd name="T4" fmla="*/ 0 w 160"/>
                  <a:gd name="T5" fmla="*/ 0 h 605"/>
                  <a:gd name="T6" fmla="*/ 0 w 160"/>
                  <a:gd name="T7" fmla="*/ 2147483647 h 605"/>
                  <a:gd name="T8" fmla="*/ 2147483647 w 160"/>
                  <a:gd name="T9" fmla="*/ 2147483647 h 605"/>
                  <a:gd name="T10" fmla="*/ 2147483647 w 160"/>
                  <a:gd name="T11" fmla="*/ 2147483647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"/>
                  <a:gd name="T19" fmla="*/ 0 h 605"/>
                  <a:gd name="T20" fmla="*/ 160 w 160"/>
                  <a:gd name="T21" fmla="*/ 605 h 6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" h="605">
                    <a:moveTo>
                      <a:pt x="160" y="605"/>
                    </a:moveTo>
                    <a:lnTo>
                      <a:pt x="160" y="0"/>
                    </a:lnTo>
                    <a:lnTo>
                      <a:pt x="0" y="0"/>
                    </a:lnTo>
                    <a:lnTo>
                      <a:pt x="0" y="605"/>
                    </a:lnTo>
                    <a:lnTo>
                      <a:pt x="160" y="605"/>
                    </a:lnTo>
                    <a:close/>
                  </a:path>
                </a:pathLst>
              </a:custGeom>
              <a:solidFill>
                <a:srgbClr val="00CCFF"/>
              </a:solidFill>
              <a:ln w="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5" name="Rectangle 33"/>
              <p:cNvSpPr>
                <a:spLocks noChangeArrowheads="1"/>
              </p:cNvSpPr>
              <p:nvPr/>
            </p:nvSpPr>
            <p:spPr bwMode="auto">
              <a:xfrm>
                <a:off x="5384800" y="4538663"/>
                <a:ext cx="255587" cy="1409700"/>
              </a:xfrm>
              <a:prstGeom prst="rect">
                <a:avLst/>
              </a:prstGeom>
              <a:solidFill>
                <a:srgbClr val="FF6600"/>
              </a:solidFill>
              <a:ln w="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700">
                  <a:latin typeface="Calibri"/>
                  <a:cs typeface="Calibri"/>
                </a:endParaRPr>
              </a:p>
            </p:txBody>
          </p:sp>
          <p:sp>
            <p:nvSpPr>
              <p:cNvPr id="56396" name="Rectangle 34"/>
              <p:cNvSpPr>
                <a:spLocks noChangeArrowheads="1"/>
              </p:cNvSpPr>
              <p:nvPr/>
            </p:nvSpPr>
            <p:spPr bwMode="auto">
              <a:xfrm>
                <a:off x="5656263" y="5113338"/>
                <a:ext cx="255587" cy="835025"/>
              </a:xfrm>
              <a:prstGeom prst="rect">
                <a:avLst/>
              </a:prstGeom>
              <a:solidFill>
                <a:srgbClr val="00CCFF"/>
              </a:solidFill>
              <a:ln w="0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700">
                  <a:latin typeface="Calibri"/>
                  <a:cs typeface="Calibri"/>
                </a:endParaRPr>
              </a:p>
            </p:txBody>
          </p:sp>
          <p:sp>
            <p:nvSpPr>
              <p:cNvPr id="56397" name="Freeform 35"/>
              <p:cNvSpPr>
                <a:spLocks/>
              </p:cNvSpPr>
              <p:nvPr/>
            </p:nvSpPr>
            <p:spPr bwMode="auto">
              <a:xfrm>
                <a:off x="6291263" y="4733925"/>
                <a:ext cx="254000" cy="1214438"/>
              </a:xfrm>
              <a:custGeom>
                <a:avLst/>
                <a:gdLst>
                  <a:gd name="T0" fmla="*/ 2147483647 w 160"/>
                  <a:gd name="T1" fmla="*/ 0 h 765"/>
                  <a:gd name="T2" fmla="*/ 0 w 160"/>
                  <a:gd name="T3" fmla="*/ 0 h 765"/>
                  <a:gd name="T4" fmla="*/ 0 w 160"/>
                  <a:gd name="T5" fmla="*/ 2147483647 h 765"/>
                  <a:gd name="T6" fmla="*/ 2147483647 w 160"/>
                  <a:gd name="T7" fmla="*/ 2147483647 h 765"/>
                  <a:gd name="T8" fmla="*/ 2147483647 w 160"/>
                  <a:gd name="T9" fmla="*/ 0 h 765"/>
                  <a:gd name="T10" fmla="*/ 2147483647 w 160"/>
                  <a:gd name="T11" fmla="*/ 0 h 7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"/>
                  <a:gd name="T19" fmla="*/ 0 h 765"/>
                  <a:gd name="T20" fmla="*/ 160 w 160"/>
                  <a:gd name="T21" fmla="*/ 765 h 7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" h="765">
                    <a:moveTo>
                      <a:pt x="160" y="0"/>
                    </a:moveTo>
                    <a:lnTo>
                      <a:pt x="0" y="0"/>
                    </a:lnTo>
                    <a:lnTo>
                      <a:pt x="0" y="765"/>
                    </a:lnTo>
                    <a:lnTo>
                      <a:pt x="160" y="765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FF6600"/>
              </a:solidFill>
              <a:ln w="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8" name="Freeform 36"/>
              <p:cNvSpPr>
                <a:spLocks/>
              </p:cNvSpPr>
              <p:nvPr/>
            </p:nvSpPr>
            <p:spPr bwMode="auto">
              <a:xfrm>
                <a:off x="6564313" y="5295900"/>
                <a:ext cx="254000" cy="652463"/>
              </a:xfrm>
              <a:custGeom>
                <a:avLst/>
                <a:gdLst>
                  <a:gd name="T0" fmla="*/ 2147483647 w 160"/>
                  <a:gd name="T1" fmla="*/ 2147483647 h 411"/>
                  <a:gd name="T2" fmla="*/ 2147483647 w 160"/>
                  <a:gd name="T3" fmla="*/ 0 h 411"/>
                  <a:gd name="T4" fmla="*/ 0 w 160"/>
                  <a:gd name="T5" fmla="*/ 0 h 411"/>
                  <a:gd name="T6" fmla="*/ 0 w 160"/>
                  <a:gd name="T7" fmla="*/ 2147483647 h 411"/>
                  <a:gd name="T8" fmla="*/ 2147483647 w 160"/>
                  <a:gd name="T9" fmla="*/ 2147483647 h 411"/>
                  <a:gd name="T10" fmla="*/ 2147483647 w 160"/>
                  <a:gd name="T11" fmla="*/ 2147483647 h 4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"/>
                  <a:gd name="T19" fmla="*/ 0 h 411"/>
                  <a:gd name="T20" fmla="*/ 160 w 160"/>
                  <a:gd name="T21" fmla="*/ 411 h 4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" h="411">
                    <a:moveTo>
                      <a:pt x="160" y="411"/>
                    </a:moveTo>
                    <a:lnTo>
                      <a:pt x="16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60" y="411"/>
                    </a:lnTo>
                    <a:close/>
                  </a:path>
                </a:pathLst>
              </a:custGeom>
              <a:solidFill>
                <a:srgbClr val="00CCFF"/>
              </a:solidFill>
              <a:ln w="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/>
                  <a:cs typeface="Calibri"/>
                </a:endParaRPr>
              </a:p>
            </p:txBody>
          </p:sp>
          <p:sp>
            <p:nvSpPr>
              <p:cNvPr id="56399" name="Rectangle 37"/>
              <p:cNvSpPr>
                <a:spLocks noChangeArrowheads="1"/>
              </p:cNvSpPr>
              <p:nvPr/>
            </p:nvSpPr>
            <p:spPr bwMode="auto">
              <a:xfrm>
                <a:off x="5686425" y="3887788"/>
                <a:ext cx="88900" cy="88900"/>
              </a:xfrm>
              <a:prstGeom prst="rect">
                <a:avLst/>
              </a:prstGeom>
              <a:solidFill>
                <a:srgbClr val="00CCFF"/>
              </a:solidFill>
              <a:ln w="0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700">
                  <a:latin typeface="Calibri"/>
                  <a:cs typeface="Calibri"/>
                </a:endParaRPr>
              </a:p>
            </p:txBody>
          </p:sp>
          <p:sp>
            <p:nvSpPr>
              <p:cNvPr id="56400" name="Rectangle 38"/>
              <p:cNvSpPr>
                <a:spLocks noChangeArrowheads="1"/>
              </p:cNvSpPr>
              <p:nvPr/>
            </p:nvSpPr>
            <p:spPr bwMode="auto">
              <a:xfrm>
                <a:off x="5686425" y="3536950"/>
                <a:ext cx="88900" cy="88900"/>
              </a:xfrm>
              <a:prstGeom prst="rect">
                <a:avLst/>
              </a:prstGeom>
              <a:solidFill>
                <a:srgbClr val="FF6600"/>
              </a:solidFill>
              <a:ln w="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700">
                  <a:latin typeface="Calibri"/>
                  <a:cs typeface="Calibri"/>
                </a:endParaRPr>
              </a:p>
            </p:txBody>
          </p:sp>
        </p:grpSp>
        <p:sp>
          <p:nvSpPr>
            <p:cNvPr id="27654" name="ZoneTexte 30"/>
            <p:cNvSpPr txBox="1">
              <a:spLocks noChangeArrowheads="1"/>
            </p:cNvSpPr>
            <p:nvPr/>
          </p:nvSpPr>
          <p:spPr bwMode="auto">
            <a:xfrm>
              <a:off x="6030912" y="3256049"/>
              <a:ext cx="675323" cy="3694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400">
                  <a:latin typeface="Calibri"/>
                  <a:cs typeface="Calibri"/>
                </a:rPr>
                <a:t>France</a:t>
              </a:r>
            </a:p>
          </p:txBody>
        </p:sp>
        <p:sp>
          <p:nvSpPr>
            <p:cNvPr id="27655" name="ZoneTexte 39"/>
            <p:cNvSpPr txBox="1">
              <a:spLocks noChangeArrowheads="1"/>
            </p:cNvSpPr>
            <p:nvPr/>
          </p:nvSpPr>
          <p:spPr bwMode="auto">
            <a:xfrm>
              <a:off x="6030912" y="3641910"/>
              <a:ext cx="924727" cy="3694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400">
                  <a:latin typeface="Calibri"/>
                  <a:cs typeface="Calibri"/>
                </a:rPr>
                <a:t>Etats-Unis</a:t>
              </a:r>
            </a:p>
          </p:txBody>
        </p:sp>
        <p:sp>
          <p:nvSpPr>
            <p:cNvPr id="27656" name="ZoneTexte 40"/>
            <p:cNvSpPr txBox="1">
              <a:spLocks noChangeArrowheads="1"/>
            </p:cNvSpPr>
            <p:nvPr/>
          </p:nvSpPr>
          <p:spPr bwMode="auto">
            <a:xfrm>
              <a:off x="1294676" y="5911024"/>
              <a:ext cx="262662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56334" name="ZoneTexte 41"/>
            <p:cNvSpPr txBox="1">
              <a:spLocks noChangeArrowheads="1"/>
            </p:cNvSpPr>
            <p:nvPr/>
          </p:nvSpPr>
          <p:spPr bwMode="auto">
            <a:xfrm>
              <a:off x="1767810" y="6063462"/>
              <a:ext cx="937952" cy="332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latin typeface="Calibri"/>
                  <a:cs typeface="Calibri"/>
                </a:rPr>
                <a:t>Infectés VIH</a:t>
              </a:r>
            </a:p>
          </p:txBody>
        </p:sp>
        <p:sp>
          <p:nvSpPr>
            <p:cNvPr id="56335" name="ZoneTexte 42"/>
            <p:cNvSpPr txBox="1">
              <a:spLocks noChangeArrowheads="1"/>
            </p:cNvSpPr>
            <p:nvPr/>
          </p:nvSpPr>
          <p:spPr bwMode="auto">
            <a:xfrm>
              <a:off x="2991870" y="6063462"/>
              <a:ext cx="1069524" cy="332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latin typeface="Calibri"/>
                  <a:cs typeface="Calibri"/>
                </a:rPr>
                <a:t>Diagnostiqués</a:t>
              </a:r>
            </a:p>
          </p:txBody>
        </p:sp>
        <p:sp>
          <p:nvSpPr>
            <p:cNvPr id="27659" name="ZoneTexte 43"/>
            <p:cNvSpPr txBox="1">
              <a:spLocks noChangeArrowheads="1"/>
            </p:cNvSpPr>
            <p:nvPr/>
          </p:nvSpPr>
          <p:spPr bwMode="auto">
            <a:xfrm>
              <a:off x="4340662" y="6063462"/>
              <a:ext cx="697627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En soins</a:t>
              </a:r>
            </a:p>
          </p:txBody>
        </p:sp>
        <p:sp>
          <p:nvSpPr>
            <p:cNvPr id="27660" name="ZoneTexte 44"/>
            <p:cNvSpPr txBox="1">
              <a:spLocks noChangeArrowheads="1"/>
            </p:cNvSpPr>
            <p:nvPr/>
          </p:nvSpPr>
          <p:spPr bwMode="auto">
            <a:xfrm>
              <a:off x="5558575" y="6063462"/>
              <a:ext cx="801797" cy="55413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Sous ARV</a:t>
              </a:r>
              <a:br>
                <a:rPr lang="fr-FR" sz="1200">
                  <a:latin typeface="Calibri"/>
                  <a:cs typeface="Calibri"/>
                </a:rPr>
              </a:br>
              <a:r>
                <a:rPr lang="fr-FR" sz="1200">
                  <a:latin typeface="Calibri"/>
                  <a:cs typeface="Calibri"/>
                </a:rPr>
                <a:t>(&gt; 6 mois)</a:t>
              </a:r>
            </a:p>
          </p:txBody>
        </p:sp>
        <p:sp>
          <p:nvSpPr>
            <p:cNvPr id="56338" name="ZoneTexte 45"/>
            <p:cNvSpPr txBox="1">
              <a:spLocks noChangeArrowheads="1"/>
            </p:cNvSpPr>
            <p:nvPr/>
          </p:nvSpPr>
          <p:spPr bwMode="auto">
            <a:xfrm>
              <a:off x="6606994" y="6063462"/>
              <a:ext cx="1022711" cy="554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latin typeface="Calibri"/>
                  <a:cs typeface="Calibri"/>
                </a:rPr>
                <a:t>CV contrôlée</a:t>
              </a:r>
              <a:br>
                <a:rPr lang="fr-FR" sz="1200">
                  <a:latin typeface="Calibri"/>
                  <a:cs typeface="Calibri"/>
                </a:rPr>
              </a:br>
              <a:r>
                <a:rPr lang="fr-FR" sz="1200">
                  <a:latin typeface="Calibri"/>
                  <a:cs typeface="Calibri"/>
                </a:rPr>
                <a:t>(&lt; 50 c/ml)</a:t>
              </a:r>
            </a:p>
          </p:txBody>
        </p:sp>
        <p:sp>
          <p:nvSpPr>
            <p:cNvPr id="27662" name="ZoneTexte 46"/>
            <p:cNvSpPr txBox="1">
              <a:spLocks noChangeArrowheads="1"/>
            </p:cNvSpPr>
            <p:nvPr/>
          </p:nvSpPr>
          <p:spPr bwMode="auto">
            <a:xfrm>
              <a:off x="1216680" y="5385428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20</a:t>
              </a:r>
            </a:p>
          </p:txBody>
        </p:sp>
        <p:sp>
          <p:nvSpPr>
            <p:cNvPr id="27663" name="ZoneTexte 47"/>
            <p:cNvSpPr txBox="1">
              <a:spLocks noChangeArrowheads="1"/>
            </p:cNvSpPr>
            <p:nvPr/>
          </p:nvSpPr>
          <p:spPr bwMode="auto">
            <a:xfrm>
              <a:off x="1216680" y="4864596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40</a:t>
              </a:r>
            </a:p>
          </p:txBody>
        </p:sp>
        <p:sp>
          <p:nvSpPr>
            <p:cNvPr id="27664" name="ZoneTexte 48"/>
            <p:cNvSpPr txBox="1">
              <a:spLocks noChangeArrowheads="1"/>
            </p:cNvSpPr>
            <p:nvPr/>
          </p:nvSpPr>
          <p:spPr bwMode="auto">
            <a:xfrm>
              <a:off x="1216680" y="4334236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60</a:t>
              </a:r>
            </a:p>
          </p:txBody>
        </p:sp>
        <p:sp>
          <p:nvSpPr>
            <p:cNvPr id="27665" name="ZoneTexte 49"/>
            <p:cNvSpPr txBox="1">
              <a:spLocks noChangeArrowheads="1"/>
            </p:cNvSpPr>
            <p:nvPr/>
          </p:nvSpPr>
          <p:spPr bwMode="auto">
            <a:xfrm>
              <a:off x="1216680" y="3808641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80</a:t>
              </a:r>
            </a:p>
          </p:txBody>
        </p:sp>
        <p:sp>
          <p:nvSpPr>
            <p:cNvPr id="27666" name="ZoneTexte 50"/>
            <p:cNvSpPr txBox="1">
              <a:spLocks noChangeArrowheads="1"/>
            </p:cNvSpPr>
            <p:nvPr/>
          </p:nvSpPr>
          <p:spPr bwMode="auto">
            <a:xfrm>
              <a:off x="1138684" y="3283044"/>
              <a:ext cx="4186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100</a:t>
              </a:r>
            </a:p>
          </p:txBody>
        </p:sp>
        <p:sp>
          <p:nvSpPr>
            <p:cNvPr id="27667" name="ZoneTexte 52"/>
            <p:cNvSpPr txBox="1">
              <a:spLocks noChangeArrowheads="1"/>
            </p:cNvSpPr>
            <p:nvPr/>
          </p:nvSpPr>
          <p:spPr bwMode="auto">
            <a:xfrm>
              <a:off x="1779017" y="3071853"/>
              <a:ext cx="4186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100</a:t>
              </a:r>
            </a:p>
          </p:txBody>
        </p:sp>
        <p:sp>
          <p:nvSpPr>
            <p:cNvPr id="27668" name="ZoneTexte 53"/>
            <p:cNvSpPr txBox="1">
              <a:spLocks noChangeArrowheads="1"/>
            </p:cNvSpPr>
            <p:nvPr/>
          </p:nvSpPr>
          <p:spPr bwMode="auto">
            <a:xfrm>
              <a:off x="2195736" y="3071853"/>
              <a:ext cx="4186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100</a:t>
              </a:r>
            </a:p>
          </p:txBody>
        </p:sp>
        <p:sp>
          <p:nvSpPr>
            <p:cNvPr id="27669" name="ZoneTexte 54"/>
            <p:cNvSpPr txBox="1">
              <a:spLocks noChangeArrowheads="1"/>
            </p:cNvSpPr>
            <p:nvPr/>
          </p:nvSpPr>
          <p:spPr bwMode="auto">
            <a:xfrm>
              <a:off x="3096943" y="3630794"/>
              <a:ext cx="35137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81</a:t>
              </a:r>
            </a:p>
          </p:txBody>
        </p:sp>
        <p:sp>
          <p:nvSpPr>
            <p:cNvPr id="27670" name="ZoneTexte 55"/>
            <p:cNvSpPr txBox="1">
              <a:spLocks noChangeArrowheads="1"/>
            </p:cNvSpPr>
            <p:nvPr/>
          </p:nvSpPr>
          <p:spPr bwMode="auto">
            <a:xfrm>
              <a:off x="3464253" y="3630794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80</a:t>
              </a:r>
            </a:p>
          </p:txBody>
        </p:sp>
        <p:sp>
          <p:nvSpPr>
            <p:cNvPr id="27671" name="ZoneTexte 56"/>
            <p:cNvSpPr txBox="1">
              <a:spLocks noChangeArrowheads="1"/>
            </p:cNvSpPr>
            <p:nvPr/>
          </p:nvSpPr>
          <p:spPr bwMode="auto">
            <a:xfrm>
              <a:off x="4285980" y="3802289"/>
              <a:ext cx="35137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74</a:t>
              </a:r>
            </a:p>
          </p:txBody>
        </p:sp>
        <p:sp>
          <p:nvSpPr>
            <p:cNvPr id="27672" name="ZoneTexte 57"/>
            <p:cNvSpPr txBox="1">
              <a:spLocks noChangeArrowheads="1"/>
            </p:cNvSpPr>
            <p:nvPr/>
          </p:nvSpPr>
          <p:spPr bwMode="auto">
            <a:xfrm>
              <a:off x="4678886" y="4681986"/>
              <a:ext cx="35137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41</a:t>
              </a:r>
            </a:p>
          </p:txBody>
        </p:sp>
        <p:sp>
          <p:nvSpPr>
            <p:cNvPr id="27673" name="ZoneTexte 58"/>
            <p:cNvSpPr txBox="1">
              <a:spLocks noChangeArrowheads="1"/>
            </p:cNvSpPr>
            <p:nvPr/>
          </p:nvSpPr>
          <p:spPr bwMode="auto">
            <a:xfrm>
              <a:off x="5545464" y="4180209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60</a:t>
              </a:r>
            </a:p>
          </p:txBody>
        </p:sp>
        <p:sp>
          <p:nvSpPr>
            <p:cNvPr id="27674" name="ZoneTexte 59"/>
            <p:cNvSpPr txBox="1">
              <a:spLocks noChangeArrowheads="1"/>
            </p:cNvSpPr>
            <p:nvPr/>
          </p:nvSpPr>
          <p:spPr bwMode="auto">
            <a:xfrm>
              <a:off x="5907414" y="4826486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36</a:t>
              </a:r>
            </a:p>
          </p:txBody>
        </p:sp>
        <p:sp>
          <p:nvSpPr>
            <p:cNvPr id="27675" name="ZoneTexte 60"/>
            <p:cNvSpPr txBox="1">
              <a:spLocks noChangeArrowheads="1"/>
            </p:cNvSpPr>
            <p:nvPr/>
          </p:nvSpPr>
          <p:spPr bwMode="auto">
            <a:xfrm>
              <a:off x="6747917" y="4373933"/>
              <a:ext cx="351929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52</a:t>
              </a:r>
            </a:p>
          </p:txBody>
        </p:sp>
        <p:sp>
          <p:nvSpPr>
            <p:cNvPr id="27676" name="ZoneTexte 61"/>
            <p:cNvSpPr txBox="1">
              <a:spLocks noChangeArrowheads="1"/>
            </p:cNvSpPr>
            <p:nvPr/>
          </p:nvSpPr>
          <p:spPr bwMode="auto">
            <a:xfrm rot="16200000">
              <a:off x="1418272" y="3843409"/>
              <a:ext cx="1256031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600" b="1" dirty="0">
                  <a:solidFill>
                    <a:schemeClr val="tx2"/>
                  </a:solidFill>
                  <a:latin typeface="Calibri"/>
                  <a:cs typeface="Calibri"/>
                </a:rPr>
                <a:t>149 900</a:t>
              </a:r>
            </a:p>
          </p:txBody>
        </p:sp>
        <p:sp>
          <p:nvSpPr>
            <p:cNvPr id="27677" name="ZoneTexte 62"/>
            <p:cNvSpPr txBox="1">
              <a:spLocks noChangeArrowheads="1"/>
            </p:cNvSpPr>
            <p:nvPr/>
          </p:nvSpPr>
          <p:spPr bwMode="auto">
            <a:xfrm rot="16200000">
              <a:off x="2802633" y="4214486"/>
              <a:ext cx="925707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400" b="1" dirty="0">
                  <a:solidFill>
                    <a:schemeClr val="bg1"/>
                  </a:solidFill>
                  <a:latin typeface="Calibri"/>
                  <a:cs typeface="Calibri"/>
                </a:rPr>
                <a:t>121 100</a:t>
              </a:r>
            </a:p>
          </p:txBody>
        </p:sp>
        <p:sp>
          <p:nvSpPr>
            <p:cNvPr id="27678" name="ZoneTexte 63"/>
            <p:cNvSpPr txBox="1">
              <a:spLocks noChangeArrowheads="1"/>
            </p:cNvSpPr>
            <p:nvPr/>
          </p:nvSpPr>
          <p:spPr bwMode="auto">
            <a:xfrm rot="16200000">
              <a:off x="4070365" y="4371199"/>
              <a:ext cx="828646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Calibri"/>
                  <a:cs typeface="Calibri"/>
                </a:rPr>
                <a:t>111 500</a:t>
              </a:r>
            </a:p>
          </p:txBody>
        </p:sp>
        <p:sp>
          <p:nvSpPr>
            <p:cNvPr id="27679" name="ZoneTexte 64"/>
            <p:cNvSpPr txBox="1">
              <a:spLocks noChangeArrowheads="1"/>
            </p:cNvSpPr>
            <p:nvPr/>
          </p:nvSpPr>
          <p:spPr bwMode="auto">
            <a:xfrm rot="16200000">
              <a:off x="5349245" y="4728476"/>
              <a:ext cx="731510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Calibri"/>
                  <a:cs typeface="Calibri"/>
                </a:rPr>
                <a:t>90 100</a:t>
              </a:r>
            </a:p>
          </p:txBody>
        </p:sp>
        <p:sp>
          <p:nvSpPr>
            <p:cNvPr id="27680" name="ZoneTexte 65"/>
            <p:cNvSpPr txBox="1">
              <a:spLocks noChangeArrowheads="1"/>
            </p:cNvSpPr>
            <p:nvPr/>
          </p:nvSpPr>
          <p:spPr bwMode="auto">
            <a:xfrm rot="16200000">
              <a:off x="6555747" y="4931729"/>
              <a:ext cx="731510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 dirty="0">
                  <a:solidFill>
                    <a:schemeClr val="bg1"/>
                  </a:solidFill>
                  <a:latin typeface="Calibri"/>
                  <a:cs typeface="Calibri"/>
                </a:rPr>
                <a:t>77 400</a:t>
              </a:r>
            </a:p>
          </p:txBody>
        </p:sp>
        <p:cxnSp>
          <p:nvCxnSpPr>
            <p:cNvPr id="56358" name="Connecteur droit avec flèche 2048"/>
            <p:cNvCxnSpPr>
              <a:cxnSpLocks noChangeShapeType="1"/>
            </p:cNvCxnSpPr>
            <p:nvPr/>
          </p:nvCxnSpPr>
          <p:spPr bwMode="auto">
            <a:xfrm>
              <a:off x="2246313" y="5435600"/>
              <a:ext cx="841375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59" name="Connecteur droit avec flèche 68"/>
            <p:cNvCxnSpPr>
              <a:cxnSpLocks noChangeShapeType="1"/>
            </p:cNvCxnSpPr>
            <p:nvPr/>
          </p:nvCxnSpPr>
          <p:spPr bwMode="auto">
            <a:xfrm>
              <a:off x="3478213" y="5435600"/>
              <a:ext cx="842962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60" name="Connecteur droit avec flèche 69"/>
            <p:cNvCxnSpPr>
              <a:cxnSpLocks noChangeShapeType="1"/>
            </p:cNvCxnSpPr>
            <p:nvPr/>
          </p:nvCxnSpPr>
          <p:spPr bwMode="auto">
            <a:xfrm>
              <a:off x="4684713" y="5435600"/>
              <a:ext cx="842962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61" name="Connecteur droit avec flèche 70"/>
            <p:cNvCxnSpPr>
              <a:cxnSpLocks noChangeShapeType="1"/>
            </p:cNvCxnSpPr>
            <p:nvPr/>
          </p:nvCxnSpPr>
          <p:spPr bwMode="auto">
            <a:xfrm>
              <a:off x="5911850" y="5435600"/>
              <a:ext cx="842963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62" name="Connecteur droit avec flèche 72"/>
            <p:cNvCxnSpPr>
              <a:cxnSpLocks noChangeShapeType="1"/>
            </p:cNvCxnSpPr>
            <p:nvPr/>
          </p:nvCxnSpPr>
          <p:spPr bwMode="auto">
            <a:xfrm>
              <a:off x="2605088" y="5905500"/>
              <a:ext cx="839787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63" name="Connecteur droit avec flèche 73"/>
            <p:cNvCxnSpPr>
              <a:cxnSpLocks noChangeShapeType="1"/>
            </p:cNvCxnSpPr>
            <p:nvPr/>
          </p:nvCxnSpPr>
          <p:spPr bwMode="auto">
            <a:xfrm>
              <a:off x="3824288" y="5905500"/>
              <a:ext cx="842962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64" name="Connecteur droit avec flèche 74"/>
            <p:cNvCxnSpPr>
              <a:cxnSpLocks noChangeShapeType="1"/>
            </p:cNvCxnSpPr>
            <p:nvPr/>
          </p:nvCxnSpPr>
          <p:spPr bwMode="auto">
            <a:xfrm>
              <a:off x="5032375" y="5905500"/>
              <a:ext cx="841375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56365" name="Connecteur droit avec flèche 75"/>
            <p:cNvCxnSpPr>
              <a:cxnSpLocks noChangeShapeType="1"/>
            </p:cNvCxnSpPr>
            <p:nvPr/>
          </p:nvCxnSpPr>
          <p:spPr bwMode="auto">
            <a:xfrm>
              <a:off x="6259513" y="5905500"/>
              <a:ext cx="841375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sp>
          <p:nvSpPr>
            <p:cNvPr id="27689" name="ZoneTexte 2056"/>
            <p:cNvSpPr txBox="1">
              <a:spLocks noChangeArrowheads="1"/>
            </p:cNvSpPr>
            <p:nvPr/>
          </p:nvSpPr>
          <p:spPr bwMode="auto">
            <a:xfrm>
              <a:off x="2622712" y="5086902"/>
              <a:ext cx="4854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81 %</a:t>
              </a:r>
            </a:p>
          </p:txBody>
        </p:sp>
        <p:sp>
          <p:nvSpPr>
            <p:cNvPr id="27690" name="ZoneTexte 77"/>
            <p:cNvSpPr txBox="1">
              <a:spLocks noChangeArrowheads="1"/>
            </p:cNvSpPr>
            <p:nvPr/>
          </p:nvSpPr>
          <p:spPr bwMode="auto">
            <a:xfrm>
              <a:off x="3825242" y="5086902"/>
              <a:ext cx="4854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92 %</a:t>
              </a:r>
            </a:p>
          </p:txBody>
        </p:sp>
        <p:sp>
          <p:nvSpPr>
            <p:cNvPr id="27691" name="ZoneTexte 78"/>
            <p:cNvSpPr txBox="1">
              <a:spLocks noChangeArrowheads="1"/>
            </p:cNvSpPr>
            <p:nvPr/>
          </p:nvSpPr>
          <p:spPr bwMode="auto">
            <a:xfrm>
              <a:off x="5031741" y="5086902"/>
              <a:ext cx="4854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81 %</a:t>
              </a:r>
            </a:p>
          </p:txBody>
        </p:sp>
        <p:sp>
          <p:nvSpPr>
            <p:cNvPr id="27692" name="ZoneTexte 79"/>
            <p:cNvSpPr txBox="1">
              <a:spLocks noChangeArrowheads="1"/>
            </p:cNvSpPr>
            <p:nvPr/>
          </p:nvSpPr>
          <p:spPr bwMode="auto">
            <a:xfrm>
              <a:off x="6280310" y="5086902"/>
              <a:ext cx="4854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86 %</a:t>
              </a:r>
            </a:p>
          </p:txBody>
        </p:sp>
        <p:sp>
          <p:nvSpPr>
            <p:cNvPr id="27693" name="ZoneTexte 80"/>
            <p:cNvSpPr txBox="1">
              <a:spLocks noChangeArrowheads="1"/>
            </p:cNvSpPr>
            <p:nvPr/>
          </p:nvSpPr>
          <p:spPr bwMode="auto">
            <a:xfrm>
              <a:off x="2621917" y="5598207"/>
              <a:ext cx="4854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80 %</a:t>
              </a:r>
            </a:p>
          </p:txBody>
        </p:sp>
        <p:sp>
          <p:nvSpPr>
            <p:cNvPr id="27694" name="ZoneTexte 81"/>
            <p:cNvSpPr txBox="1">
              <a:spLocks noChangeArrowheads="1"/>
            </p:cNvSpPr>
            <p:nvPr/>
          </p:nvSpPr>
          <p:spPr bwMode="auto">
            <a:xfrm>
              <a:off x="3820470" y="5598207"/>
              <a:ext cx="494997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51 %</a:t>
              </a:r>
            </a:p>
          </p:txBody>
        </p:sp>
        <p:sp>
          <p:nvSpPr>
            <p:cNvPr id="27695" name="ZoneTexte 82"/>
            <p:cNvSpPr txBox="1">
              <a:spLocks noChangeArrowheads="1"/>
            </p:cNvSpPr>
            <p:nvPr/>
          </p:nvSpPr>
          <p:spPr bwMode="auto">
            <a:xfrm>
              <a:off x="5031741" y="5598207"/>
              <a:ext cx="485454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88 %</a:t>
              </a:r>
            </a:p>
          </p:txBody>
        </p:sp>
        <p:sp>
          <p:nvSpPr>
            <p:cNvPr id="27696" name="ZoneTexte 83"/>
            <p:cNvSpPr txBox="1">
              <a:spLocks noChangeArrowheads="1"/>
            </p:cNvSpPr>
            <p:nvPr/>
          </p:nvSpPr>
          <p:spPr bwMode="auto">
            <a:xfrm>
              <a:off x="6271931" y="5598207"/>
              <a:ext cx="502211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solidFill>
                    <a:srgbClr val="FF0000"/>
                  </a:solidFill>
                  <a:latin typeface="Calibri"/>
                  <a:cs typeface="Calibri"/>
                </a:rPr>
                <a:t>77 %</a:t>
              </a:r>
            </a:p>
          </p:txBody>
        </p:sp>
        <p:sp>
          <p:nvSpPr>
            <p:cNvPr id="27697" name="ZoneTexte 60"/>
            <p:cNvSpPr txBox="1">
              <a:spLocks noChangeArrowheads="1"/>
            </p:cNvSpPr>
            <p:nvPr/>
          </p:nvSpPr>
          <p:spPr bwMode="auto">
            <a:xfrm>
              <a:off x="7117089" y="5018622"/>
              <a:ext cx="34065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200">
                  <a:latin typeface="Calibri"/>
                  <a:cs typeface="Calibri"/>
                </a:rPr>
                <a:t>28</a:t>
              </a:r>
            </a:p>
          </p:txBody>
        </p:sp>
        <p:sp>
          <p:nvSpPr>
            <p:cNvPr id="27698" name="ZoneTexte 50"/>
            <p:cNvSpPr txBox="1">
              <a:spLocks noChangeArrowheads="1"/>
            </p:cNvSpPr>
            <p:nvPr/>
          </p:nvSpPr>
          <p:spPr bwMode="auto">
            <a:xfrm>
              <a:off x="1547813" y="3021040"/>
              <a:ext cx="217488" cy="3324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>
                <a:defRPr sz="25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9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fr-FR" sz="1200">
                  <a:latin typeface="Calibri"/>
                  <a:cs typeface="Calibri"/>
                </a:rPr>
                <a:t>n</a:t>
              </a:r>
            </a:p>
          </p:txBody>
        </p:sp>
      </p:grpSp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8863937" y="38366"/>
            <a:ext cx="224502" cy="21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242" tIns="39621" rIns="79242" bIns="39621">
            <a:spAutoFit/>
          </a:bodyPr>
          <a:lstStyle/>
          <a:p>
            <a:pPr algn="r"/>
            <a:r>
              <a:rPr lang="fr-FR" sz="9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6327" name="Rectangle 9"/>
          <p:cNvSpPr>
            <a:spLocks noChangeArrowheads="1"/>
          </p:cNvSpPr>
          <p:nvPr/>
        </p:nvSpPr>
        <p:spPr bwMode="auto">
          <a:xfrm>
            <a:off x="6878275" y="2327167"/>
            <a:ext cx="2075764" cy="161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242" tIns="39621" rIns="79242" bIns="39621">
            <a:spAutoFit/>
          </a:bodyPr>
          <a:lstStyle/>
          <a:p>
            <a:pPr marL="148579" indent="-148579"/>
            <a:r>
              <a:rPr lang="fr-FR" sz="1000" i="1" dirty="0">
                <a:latin typeface="Verdana" pitchFamily="34" charset="0"/>
              </a:rPr>
              <a:t>Sources pour estimation:</a:t>
            </a:r>
          </a:p>
          <a:p>
            <a:pPr marL="148579" indent="-148579">
              <a:buFont typeface="Arial" pitchFamily="34" charset="0"/>
              <a:buChar char="•"/>
            </a:pPr>
            <a:r>
              <a:rPr lang="fr-FR" sz="1000" dirty="0">
                <a:latin typeface="Verdana" pitchFamily="34" charset="0"/>
              </a:rPr>
              <a:t>Déclarations de nouvelles </a:t>
            </a:r>
            <a:r>
              <a:rPr lang="fr-FR" sz="1000" dirty="0" smtClean="0">
                <a:latin typeface="Verdana" pitchFamily="34" charset="0"/>
              </a:rPr>
              <a:t>séropositivités </a:t>
            </a:r>
            <a:r>
              <a:rPr lang="fr-FR" sz="1000" dirty="0">
                <a:latin typeface="Verdana" pitchFamily="34" charset="0"/>
              </a:rPr>
              <a:t>(INVS)</a:t>
            </a:r>
          </a:p>
          <a:p>
            <a:pPr marL="148579" indent="-148579">
              <a:buFont typeface="Arial" pitchFamily="34" charset="0"/>
              <a:buChar char="•"/>
            </a:pPr>
            <a:r>
              <a:rPr lang="fr-FR" sz="1000" dirty="0">
                <a:latin typeface="Verdana" pitchFamily="34" charset="0"/>
              </a:rPr>
              <a:t>Données de l’</a:t>
            </a:r>
            <a:r>
              <a:rPr lang="fr-FR" altLang="ja-JP" sz="1000" dirty="0">
                <a:latin typeface="Verdana" pitchFamily="34" charset="0"/>
                <a:ea typeface="HG明朝B" charset="-128"/>
              </a:rPr>
              <a:t>assurance maladie (CNAMTS)</a:t>
            </a:r>
          </a:p>
          <a:p>
            <a:pPr marL="148579" indent="-148579">
              <a:buFont typeface="Arial" pitchFamily="34" charset="0"/>
              <a:buChar char="•"/>
            </a:pPr>
            <a:r>
              <a:rPr lang="fr-FR" sz="1000" dirty="0">
                <a:latin typeface="Verdana" pitchFamily="34" charset="0"/>
              </a:rPr>
              <a:t>Cohorte hospitalière française (FHDH – ANRS CO4)</a:t>
            </a:r>
          </a:p>
          <a:p>
            <a:pPr marL="148579" indent="-148579">
              <a:buFont typeface="Arial" pitchFamily="34" charset="0"/>
              <a:buChar char="•"/>
            </a:pPr>
            <a:endParaRPr lang="fr-FR" sz="1000" dirty="0">
              <a:latin typeface="Verdana" pitchFamily="34" charset="0"/>
            </a:endParaRPr>
          </a:p>
          <a:p>
            <a:pPr marL="148579" indent="-148579">
              <a:buFont typeface="Arial" pitchFamily="34" charset="0"/>
              <a:buChar char="•"/>
            </a:pPr>
            <a:r>
              <a:rPr lang="fr-FR" sz="1000" dirty="0">
                <a:latin typeface="Verdana" pitchFamily="34" charset="0"/>
              </a:rPr>
              <a:t>Données 2010</a:t>
            </a:r>
          </a:p>
        </p:txBody>
      </p:sp>
      <p:sp>
        <p:nvSpPr>
          <p:cNvPr id="56328" name="Rectangle 14"/>
          <p:cNvSpPr>
            <a:spLocks noChangeArrowheads="1"/>
          </p:cNvSpPr>
          <p:nvPr/>
        </p:nvSpPr>
        <p:spPr bwMode="auto">
          <a:xfrm>
            <a:off x="6770519" y="5367131"/>
            <a:ext cx="1769347" cy="1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242" tIns="39621" rIns="79242" bIns="39621">
            <a:spAutoFit/>
          </a:bodyPr>
          <a:lstStyle/>
          <a:p>
            <a:r>
              <a:rPr lang="fr-FR" sz="700" b="1" i="1">
                <a:solidFill>
                  <a:srgbClr val="000000"/>
                </a:solidFill>
                <a:cs typeface="Arial" pitchFamily="34" charset="0"/>
              </a:rPr>
              <a:t>Virginie Supervie et al. AIDS 2014</a:t>
            </a:r>
            <a:endParaRPr lang="fr-FR" sz="500" b="1" i="1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457200" y="187854"/>
            <a:ext cx="8229600" cy="646921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Treatment cascade of adults living with HIV in Russia, 2014</a:t>
            </a:r>
          </a:p>
        </p:txBody>
      </p:sp>
      <p:pic>
        <p:nvPicPr>
          <p:cNvPr id="30723" name="Image 3" descr="Screen Shot 2015-07-15 at 11.1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1270000"/>
            <a:ext cx="7916862" cy="369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ZoneTexte 4"/>
          <p:cNvSpPr txBox="1">
            <a:spLocks noChangeArrowheads="1"/>
          </p:cNvSpPr>
          <p:nvPr/>
        </p:nvSpPr>
        <p:spPr bwMode="auto">
          <a:xfrm>
            <a:off x="263983" y="5326364"/>
            <a:ext cx="82958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100" i="1" dirty="0"/>
              <a:t> Dr. Natalya </a:t>
            </a:r>
            <a:r>
              <a:rPr lang="en-US" sz="1100" i="1" dirty="0" err="1"/>
              <a:t>Ladnaya</a:t>
            </a:r>
            <a:r>
              <a:rPr lang="en-US" sz="1100" i="1" dirty="0"/>
              <a:t> and Anastasia </a:t>
            </a:r>
            <a:r>
              <a:rPr lang="en-US" sz="1100" i="1" dirty="0" err="1"/>
              <a:t>Pokrovskaia</a:t>
            </a:r>
            <a:r>
              <a:rPr lang="en-US" sz="1100" i="1" dirty="0"/>
              <a:t>, </a:t>
            </a:r>
            <a:r>
              <a:rPr lang="en-GB" sz="1100" i="1" dirty="0"/>
              <a:t>Federal Scientific and Methodological </a:t>
            </a:r>
            <a:r>
              <a:rPr lang="en-GB" sz="1100" i="1" dirty="0" err="1"/>
              <a:t>Center</a:t>
            </a:r>
            <a:r>
              <a:rPr lang="en-GB" sz="1100" i="1" dirty="0"/>
              <a:t> for Prevention and Control of AIDS, 2014.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6482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Où veut-on aller ?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88" y="1068968"/>
            <a:ext cx="6324600" cy="4419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1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EB_Guide_formation_formation_ VIH_2eme_edition 2015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202" y="477816"/>
            <a:ext cx="3599152" cy="4625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866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363537" y="292087"/>
            <a:ext cx="836360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600"/>
              </a:spcBef>
              <a:defRPr sz="2800">
                <a:solidFill>
                  <a:srgbClr val="02AE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HIV Treatment access gap</a:t>
            </a:r>
          </a:p>
        </p:txBody>
      </p:sp>
      <p:pic>
        <p:nvPicPr>
          <p:cNvPr id="130" name="image7.jpeg" descr="miles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43" y="1398798"/>
            <a:ext cx="7432743" cy="372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3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Essentiellement en Europe de l’Est et ex-républiques soviétiques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Il persiste quelques épidémies très actives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0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/>
          <p:nvPr/>
        </p:nvGraphicFramePr>
        <p:xfrm>
          <a:off x="380105" y="1366650"/>
          <a:ext cx="8184426" cy="39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91753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262673"/>
                </a:solidFill>
                <a:latin typeface="Calibri" charset="0"/>
                <a:ea typeface="ＭＳ Ｐゴシック" charset="0"/>
                <a:cs typeface="Arial" charset="0"/>
              </a:rPr>
              <a:t>Incidence and Mortality in EECA </a:t>
            </a:r>
            <a:r>
              <a:rPr lang="fr-FR" sz="2400" b="1" dirty="0" smtClean="0">
                <a:solidFill>
                  <a:srgbClr val="262673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262673"/>
                </a:solidFill>
                <a:latin typeface="Calibri" charset="0"/>
                <a:ea typeface="ＭＳ Ｐゴシック" charset="0"/>
                <a:cs typeface="Arial" charset="0"/>
              </a:rPr>
              <a:t>vs</a:t>
            </a:r>
            <a:r>
              <a:rPr lang="en-US" sz="2400" b="1" dirty="0">
                <a:solidFill>
                  <a:srgbClr val="262673"/>
                </a:solidFill>
                <a:latin typeface="Calibri" charset="0"/>
                <a:ea typeface="ＭＳ Ｐゴシック" charset="0"/>
                <a:cs typeface="Arial" charset="0"/>
              </a:rPr>
              <a:t>. Globally</a:t>
            </a:r>
            <a:endParaRPr lang="fr-FR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484" name="Grouper 3"/>
          <p:cNvGrpSpPr>
            <a:grpSpLocks/>
          </p:cNvGrpSpPr>
          <p:nvPr/>
        </p:nvGrpSpPr>
        <p:grpSpPr bwMode="auto">
          <a:xfrm>
            <a:off x="1944689" y="1146969"/>
            <a:ext cx="936625" cy="989542"/>
            <a:chOff x="1769471" y="1467761"/>
            <a:chExt cx="936778" cy="1186811"/>
          </a:xfrm>
        </p:grpSpPr>
        <p:sp>
          <p:nvSpPr>
            <p:cNvPr id="6" name="Flèche vers le bas 5"/>
            <p:cNvSpPr/>
            <p:nvPr/>
          </p:nvSpPr>
          <p:spPr>
            <a:xfrm>
              <a:off x="2018749" y="1529640"/>
              <a:ext cx="438222" cy="1124932"/>
            </a:xfrm>
            <a:prstGeom prst="downArrow">
              <a:avLst/>
            </a:prstGeom>
            <a:solidFill>
              <a:srgbClr val="C3D6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769471" y="1467761"/>
              <a:ext cx="936778" cy="9966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-24%</a:t>
              </a:r>
            </a:p>
          </p:txBody>
        </p:sp>
      </p:grpSp>
      <p:grpSp>
        <p:nvGrpSpPr>
          <p:cNvPr id="20485" name="Grouper 16"/>
          <p:cNvGrpSpPr>
            <a:grpSpLocks/>
          </p:cNvGrpSpPr>
          <p:nvPr/>
        </p:nvGrpSpPr>
        <p:grpSpPr bwMode="auto">
          <a:xfrm>
            <a:off x="5657850" y="1553104"/>
            <a:ext cx="938213" cy="1165490"/>
            <a:chOff x="5190187" y="2552515"/>
            <a:chExt cx="936778" cy="1398624"/>
          </a:xfrm>
        </p:grpSpPr>
        <p:sp>
          <p:nvSpPr>
            <p:cNvPr id="7" name="Flèche vers le bas 6"/>
            <p:cNvSpPr/>
            <p:nvPr/>
          </p:nvSpPr>
          <p:spPr>
            <a:xfrm>
              <a:off x="5418437" y="2827160"/>
              <a:ext cx="437480" cy="1123979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190187" y="2552515"/>
              <a:ext cx="936778" cy="5540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-41%</a:t>
              </a:r>
            </a:p>
          </p:txBody>
        </p:sp>
      </p:grpSp>
      <p:grpSp>
        <p:nvGrpSpPr>
          <p:cNvPr id="20486" name="Grouper 8"/>
          <p:cNvGrpSpPr>
            <a:grpSpLocks/>
          </p:cNvGrpSpPr>
          <p:nvPr/>
        </p:nvGrpSpPr>
        <p:grpSpPr bwMode="auto">
          <a:xfrm>
            <a:off x="3432175" y="2373312"/>
            <a:ext cx="1022350" cy="1217435"/>
            <a:chOff x="3036730" y="4163925"/>
            <a:chExt cx="1022644" cy="1461448"/>
          </a:xfrm>
        </p:grpSpPr>
        <p:sp>
          <p:nvSpPr>
            <p:cNvPr id="11" name="Flèche vers le haut 10"/>
            <p:cNvSpPr/>
            <p:nvPr/>
          </p:nvSpPr>
          <p:spPr>
            <a:xfrm>
              <a:off x="3235225" y="4163925"/>
              <a:ext cx="627242" cy="1102121"/>
            </a:xfrm>
            <a:prstGeom prst="up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492" name="ZoneTexte 2"/>
            <p:cNvSpPr txBox="1">
              <a:spLocks noChangeArrowheads="1"/>
            </p:cNvSpPr>
            <p:nvPr/>
          </p:nvSpPr>
          <p:spPr bwMode="auto">
            <a:xfrm>
              <a:off x="3036730" y="5071176"/>
              <a:ext cx="1022644" cy="5541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800000"/>
                  </a:solidFill>
                </a:rPr>
                <a:t>+ 51%</a:t>
              </a:r>
            </a:p>
          </p:txBody>
        </p:sp>
      </p:grpSp>
      <p:sp>
        <p:nvSpPr>
          <p:cNvPr id="20487" name="ZoneTexte 11"/>
          <p:cNvSpPr txBox="1">
            <a:spLocks noChangeArrowheads="1"/>
          </p:cNvSpPr>
          <p:nvPr/>
        </p:nvSpPr>
        <p:spPr bwMode="auto">
          <a:xfrm>
            <a:off x="152400" y="5303661"/>
            <a:ext cx="922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fr-CH" sz="1400" i="1" dirty="0"/>
              <a:t>Source: UNAIDS Gap report, 2014; WHO/ECDC disaggregated data for E</a:t>
            </a:r>
            <a:r>
              <a:rPr lang="fr-FR" sz="1400" i="1" dirty="0"/>
              <a:t>u</a:t>
            </a:r>
            <a:r>
              <a:rPr lang="fr-CH" sz="1400" i="1" dirty="0"/>
              <a:t>rope. </a:t>
            </a:r>
            <a:endParaRPr lang="en-US" sz="1400" i="1" dirty="0"/>
          </a:p>
        </p:txBody>
      </p:sp>
      <p:grpSp>
        <p:nvGrpSpPr>
          <p:cNvPr id="20488" name="Grouper 17"/>
          <p:cNvGrpSpPr>
            <a:grpSpLocks/>
          </p:cNvGrpSpPr>
          <p:nvPr/>
        </p:nvGrpSpPr>
        <p:grpSpPr bwMode="auto">
          <a:xfrm>
            <a:off x="7102475" y="2514865"/>
            <a:ext cx="1022350" cy="1217435"/>
            <a:chOff x="6415920" y="4316325"/>
            <a:chExt cx="1022644" cy="1461448"/>
          </a:xfrm>
        </p:grpSpPr>
        <p:sp>
          <p:nvSpPr>
            <p:cNvPr id="15" name="Flèche vers le haut 14"/>
            <p:cNvSpPr/>
            <p:nvPr/>
          </p:nvSpPr>
          <p:spPr>
            <a:xfrm>
              <a:off x="6614415" y="4316325"/>
              <a:ext cx="627242" cy="1102121"/>
            </a:xfrm>
            <a:prstGeom prst="up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490" name="ZoneTexte 15"/>
            <p:cNvSpPr txBox="1">
              <a:spLocks noChangeArrowheads="1"/>
            </p:cNvSpPr>
            <p:nvPr/>
          </p:nvSpPr>
          <p:spPr bwMode="auto">
            <a:xfrm>
              <a:off x="6415920" y="5223576"/>
              <a:ext cx="1022644" cy="5541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800000"/>
                  </a:solidFill>
                </a:rPr>
                <a:t>+ 21%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4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27315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Cumulative HIV cases and deaths among PLHIV in the Russian Federation 1987-2013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4" y="1266032"/>
            <a:ext cx="7883525" cy="364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98600" y="1305719"/>
            <a:ext cx="6072188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en-US" sz="1400" b="1" dirty="0">
                <a:latin typeface="Calibri"/>
                <a:cs typeface="Calibri"/>
              </a:rPr>
              <a:t>Most people in the region living with HIV are in the Russian Federation (population 143.5 million) and Ukraine (population 43 million). The two countries account for about 90% of new HIV infections in Eastern Europe and Central Asia</a:t>
            </a:r>
            <a:endParaRPr lang="fr-FR" sz="1400" b="1" dirty="0">
              <a:latin typeface="Calibri"/>
              <a:cs typeface="Calibri"/>
            </a:endParaRPr>
          </a:p>
        </p:txBody>
      </p:sp>
      <p:sp>
        <p:nvSpPr>
          <p:cNvPr id="22533" name="ZoneTexte 3"/>
          <p:cNvSpPr txBox="1">
            <a:spLocks noChangeArrowheads="1"/>
          </p:cNvSpPr>
          <p:nvPr/>
        </p:nvSpPr>
        <p:spPr bwMode="auto">
          <a:xfrm>
            <a:off x="306792" y="5248162"/>
            <a:ext cx="8247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000" i="1" dirty="0"/>
              <a:t>Reference: </a:t>
            </a:r>
            <a:r>
              <a:rPr lang="en-GB" sz="1000" i="1" dirty="0"/>
              <a:t>Federal Scientific and Methodological </a:t>
            </a:r>
            <a:r>
              <a:rPr lang="en-GB" sz="1000" i="1" dirty="0" err="1"/>
              <a:t>Center</a:t>
            </a:r>
            <a:r>
              <a:rPr lang="en-GB" sz="1000" i="1" dirty="0"/>
              <a:t> for Prevention and Control of AIDS. HIV-infection bulletin number 39. Moscow: The Federal Service for Surveillance of Consumer Rights Protection and human well-being; 2014. 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7419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18283"/>
            <a:ext cx="8229600" cy="488066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b="1">
                <a:solidFill>
                  <a:srgbClr val="376092"/>
                </a:solidFill>
                <a:latin typeface="Times New Roman" charset="0"/>
                <a:ea typeface="ＭＳ Ｐゴシック" charset="0"/>
                <a:cs typeface="Times New Roman" charset="0"/>
              </a:rPr>
              <a:t>Treatment increasing but slower than the growth of the HIV epidemic</a:t>
            </a:r>
            <a:endParaRPr lang="en-US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8674" name="Chart 5"/>
          <p:cNvGraphicFramePr>
            <a:graphicFrameLocks/>
          </p:cNvGraphicFramePr>
          <p:nvPr/>
        </p:nvGraphicFramePr>
        <p:xfrm>
          <a:off x="-158750" y="1014678"/>
          <a:ext cx="9102725" cy="386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1" name="Graphique" r:id="rId4" imgW="9100576" imgH="4638673" progId="Excel.Chart.8">
                  <p:embed/>
                </p:oleObj>
              </mc:Choice>
              <mc:Fallback>
                <p:oleObj name="Graphique" r:id="rId4" imgW="9100576" imgH="463867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750" y="1014678"/>
                        <a:ext cx="9102725" cy="386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12"/>
          <p:cNvPicPr>
            <a:picLocks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90" y="1274608"/>
            <a:ext cx="750082" cy="6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2138364" y="5401839"/>
            <a:ext cx="4243387" cy="1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20" charset="-128"/>
                <a:cs typeface="+mn-cs"/>
              </a:rPr>
              <a:t>Source: ECDC/WHO (2014). HIV/AIDS Surveillance in Europe, 2013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1905000" y="4890215"/>
            <a:ext cx="60071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4F6228"/>
                </a:solidFill>
                <a:latin typeface="Calibri" panose="020F0502020204030204" pitchFamily="34" charset="0"/>
                <a:ea typeface="+mn-ea"/>
                <a:cs typeface="+mn-cs"/>
              </a:rPr>
              <a:t>Cases from Turkmenistan and Uzbekistan excluded due to inconsistent reporting during the period; cases from Estonia excluded due to incomplete reporting on transmission mode during the period</a:t>
            </a:r>
          </a:p>
        </p:txBody>
      </p:sp>
      <p:pic>
        <p:nvPicPr>
          <p:cNvPr id="28681" name="Image 9" descr="Screen Shot 2015-07-07 at 16.43.59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60" y="4791130"/>
            <a:ext cx="1105983" cy="45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8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Des questions</a:t>
            </a:r>
            <a:r>
              <a:rPr lang="is-IS" dirty="0" smtClean="0"/>
              <a:t>… ?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 de l’épidémiologie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8717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Modes de transmission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Classer les risques de transmissions dans l’ordre et donner une estimation du risque:</a:t>
            </a:r>
          </a:p>
          <a:p>
            <a:pPr lvl="1"/>
            <a:r>
              <a:rPr lang="fr-FR" dirty="0" smtClean="0"/>
              <a:t>Rapport anal réceptif</a:t>
            </a:r>
          </a:p>
          <a:p>
            <a:pPr lvl="1"/>
            <a:r>
              <a:rPr lang="fr-FR" dirty="0" smtClean="0"/>
              <a:t>Rapport vaginal réceptif</a:t>
            </a:r>
          </a:p>
          <a:p>
            <a:pPr lvl="1"/>
            <a:r>
              <a:rPr lang="fr-FR" dirty="0" smtClean="0"/>
              <a:t>Rapport anal insertif</a:t>
            </a:r>
          </a:p>
          <a:p>
            <a:pPr lvl="1"/>
            <a:r>
              <a:rPr lang="fr-FR" dirty="0" smtClean="0"/>
              <a:t>Transfusion</a:t>
            </a:r>
          </a:p>
          <a:p>
            <a:pPr lvl="1"/>
            <a:r>
              <a:rPr lang="fr-FR" dirty="0" smtClean="0"/>
              <a:t>Transmission mère-enfant</a:t>
            </a:r>
            <a:endParaRPr lang="fr-FR" dirty="0"/>
          </a:p>
        </p:txBody>
      </p:sp>
      <p:sp>
        <p:nvSpPr>
          <p:cNvPr id="6" name="Explosion 2 5"/>
          <p:cNvSpPr/>
          <p:nvPr/>
        </p:nvSpPr>
        <p:spPr bwMode="auto">
          <a:xfrm>
            <a:off x="1252477" y="3384192"/>
            <a:ext cx="1223261" cy="450351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92 %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Explosion 2 6"/>
          <p:cNvSpPr/>
          <p:nvPr/>
        </p:nvSpPr>
        <p:spPr bwMode="auto">
          <a:xfrm>
            <a:off x="2118345" y="3761767"/>
            <a:ext cx="1869947" cy="561941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23-30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 %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Explosion 2 7"/>
          <p:cNvSpPr/>
          <p:nvPr/>
        </p:nvSpPr>
        <p:spPr bwMode="auto">
          <a:xfrm>
            <a:off x="1697399" y="2216648"/>
            <a:ext cx="1463270" cy="450351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1.4 %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Explosion 2 8"/>
          <p:cNvSpPr/>
          <p:nvPr/>
        </p:nvSpPr>
        <p:spPr bwMode="auto">
          <a:xfrm>
            <a:off x="779595" y="2658436"/>
            <a:ext cx="1463270" cy="450351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0,8 %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Explosion 2 9"/>
          <p:cNvSpPr/>
          <p:nvPr/>
        </p:nvSpPr>
        <p:spPr bwMode="auto">
          <a:xfrm>
            <a:off x="1963954" y="2883611"/>
            <a:ext cx="1660470" cy="450351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0,11 %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2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7" y="195385"/>
            <a:ext cx="7666567" cy="618717"/>
          </a:xfrm>
        </p:spPr>
        <p:txBody>
          <a:bodyPr>
            <a:normAutofit fontScale="90000"/>
          </a:bodyPr>
          <a:lstStyle/>
          <a:p>
            <a:r>
              <a:rPr lang="fr-FR" sz="4200" b="1" dirty="0"/>
              <a:t>Transmission sexuelle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143633"/>
              </p:ext>
            </p:extLst>
          </p:nvPr>
        </p:nvGraphicFramePr>
        <p:xfrm>
          <a:off x="412951" y="1264745"/>
          <a:ext cx="8090549" cy="413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3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2951" y="1264745"/>
                        <a:ext cx="8090549" cy="413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7"/>
          <p:cNvSpPr>
            <a:spLocks noGrp="1" noChangeArrowheads="1"/>
          </p:cNvSpPr>
          <p:nvPr>
            <p:ph type="title"/>
          </p:nvPr>
        </p:nvSpPr>
        <p:spPr>
          <a:xfrm>
            <a:off x="301752" y="355298"/>
            <a:ext cx="8534400" cy="467662"/>
          </a:xfrm>
        </p:spPr>
        <p:txBody>
          <a:bodyPr lIns="79242" tIns="39621" rIns="79242" bIns="39621">
            <a:noAutofit/>
          </a:bodyPr>
          <a:lstStyle/>
          <a:p>
            <a:r>
              <a:rPr lang="fr-FR" sz="2800" dirty="0"/>
              <a:t>Facteurs augmentant le risque de </a:t>
            </a:r>
            <a:r>
              <a:rPr lang="fr-FR" sz="2800" dirty="0" smtClean="0"/>
              <a:t>transmission sexuelle</a:t>
            </a:r>
            <a:endParaRPr lang="fr-FR" sz="2800" dirty="0"/>
          </a:p>
        </p:txBody>
      </p:sp>
      <p:sp>
        <p:nvSpPr>
          <p:cNvPr id="75780" name="Rectangle 8"/>
          <p:cNvSpPr>
            <a:spLocks noGrp="1" noChangeArrowheads="1"/>
          </p:cNvSpPr>
          <p:nvPr>
            <p:ph sz="quarter" idx="1"/>
          </p:nvPr>
        </p:nvSpPr>
        <p:spPr/>
        <p:txBody>
          <a:bodyPr lIns="79242" tIns="39621" rIns="79242" bIns="39621">
            <a:normAutofit/>
          </a:bodyPr>
          <a:lstStyle/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fr-FR" sz="2400" b="1" dirty="0" err="1"/>
              <a:t>Infectiosité</a:t>
            </a:r>
            <a:r>
              <a:rPr lang="fr-FR" sz="2400" b="1" dirty="0"/>
              <a:t> du partenaire</a:t>
            </a:r>
            <a:endParaRPr lang="fr-FR" sz="2100" dirty="0"/>
          </a:p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fr-FR" sz="2000" b="1" dirty="0" smtClean="0"/>
              <a:t>Infection </a:t>
            </a:r>
            <a:r>
              <a:rPr lang="fr-FR" sz="2000" b="1" dirty="0"/>
              <a:t>sexuellement transmissible</a:t>
            </a:r>
            <a:r>
              <a:rPr lang="fr-FR" sz="2000" dirty="0"/>
              <a:t> (IST</a:t>
            </a:r>
            <a:r>
              <a:rPr lang="fr-FR" sz="2000" dirty="0" smtClean="0"/>
              <a:t>)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fr-FR" sz="1600" dirty="0" smtClean="0"/>
              <a:t>chez </a:t>
            </a:r>
            <a:r>
              <a:rPr lang="fr-FR" sz="1600" dirty="0"/>
              <a:t>la personne exposée et/ou chez la personne séropositive</a:t>
            </a:r>
            <a:endParaRPr lang="fr-FR" sz="1600" baseline="30000" dirty="0"/>
          </a:p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fr-FR" sz="2000" b="1" dirty="0"/>
              <a:t>Absence de </a:t>
            </a:r>
            <a:r>
              <a:rPr lang="fr-FR" sz="2000" b="1" dirty="0" smtClean="0"/>
              <a:t>circoncision</a:t>
            </a:r>
          </a:p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fr-FR" sz="2000" b="1" dirty="0"/>
              <a:t>Absence de </a:t>
            </a:r>
            <a:r>
              <a:rPr lang="fr-FR" sz="2000" b="1" dirty="0" smtClean="0"/>
              <a:t>traitement</a:t>
            </a:r>
          </a:p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fr-FR" sz="1700" dirty="0" smtClean="0"/>
              <a:t>Rapport  anal </a:t>
            </a:r>
            <a:r>
              <a:rPr lang="fr-FR" sz="1700" i="1" dirty="0" smtClean="0"/>
              <a:t>versus</a:t>
            </a:r>
            <a:r>
              <a:rPr lang="fr-FR" sz="1700" dirty="0" smtClean="0"/>
              <a:t> vaginal</a:t>
            </a:r>
            <a:endParaRPr lang="fr-FR" sz="1700" baseline="30000" dirty="0"/>
          </a:p>
        </p:txBody>
      </p:sp>
    </p:spTree>
    <p:extLst>
      <p:ext uri="{BB962C8B-B14F-4D97-AF65-F5344CB8AC3E}">
        <p14:creationId xmlns:p14="http://schemas.microsoft.com/office/powerpoint/2010/main" val="15526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789" y="428090"/>
            <a:ext cx="5314114" cy="4642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499"/>
            <a:ext cx="3137170" cy="5053601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just"/>
            <a:r>
              <a:rPr lang="fr-FR" sz="2000" dirty="0" smtClean="0"/>
              <a:t>Les diapositives </a:t>
            </a:r>
            <a:r>
              <a:rPr lang="fr-FR" sz="2000" dirty="0"/>
              <a:t>et le guide de prise en charge des patients VIH </a:t>
            </a:r>
            <a:r>
              <a:rPr lang="fr-FR" sz="2000" dirty="0" smtClean="0"/>
              <a:t>dans les pays à ressources limitées </a:t>
            </a:r>
            <a:r>
              <a:rPr lang="fr-FR" sz="2000" dirty="0"/>
              <a:t>sont </a:t>
            </a:r>
            <a:r>
              <a:rPr lang="fr-FR" sz="2000" dirty="0" smtClean="0"/>
              <a:t>disponibles sur le site du COREVIH-Bretagne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1400" b="1" dirty="0" smtClean="0"/>
              <a:t>http://</a:t>
            </a:r>
            <a:r>
              <a:rPr lang="fr-FR" sz="1400" b="1" dirty="0" err="1" smtClean="0"/>
              <a:t>www.corevih-bretagne.fr</a:t>
            </a:r>
            <a:endParaRPr lang="fr-FR" sz="1400" b="1" dirty="0"/>
          </a:p>
        </p:txBody>
      </p:sp>
      <p:sp>
        <p:nvSpPr>
          <p:cNvPr id="5" name="Bouée 4"/>
          <p:cNvSpPr/>
          <p:nvPr/>
        </p:nvSpPr>
        <p:spPr>
          <a:xfrm>
            <a:off x="5415232" y="990871"/>
            <a:ext cx="870433" cy="410427"/>
          </a:xfrm>
          <a:prstGeom prst="donut">
            <a:avLst>
              <a:gd name="adj" fmla="val 152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Pas de transmission…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 dirty="0"/>
              <a:t>Se toucher</a:t>
            </a:r>
          </a:p>
          <a:p>
            <a:pPr>
              <a:lnSpc>
                <a:spcPct val="90000"/>
              </a:lnSpc>
            </a:pPr>
            <a:r>
              <a:rPr lang="fr-FR" dirty="0"/>
              <a:t>S’embrasser</a:t>
            </a:r>
          </a:p>
          <a:p>
            <a:pPr>
              <a:lnSpc>
                <a:spcPct val="90000"/>
              </a:lnSpc>
            </a:pPr>
            <a:r>
              <a:rPr lang="fr-FR" dirty="0"/>
              <a:t>Partage des aliments, de la vaisselle, un verre</a:t>
            </a:r>
          </a:p>
          <a:p>
            <a:pPr>
              <a:lnSpc>
                <a:spcPct val="90000"/>
              </a:lnSpc>
            </a:pPr>
            <a:r>
              <a:rPr lang="fr-FR" dirty="0"/>
              <a:t>Partage des </a:t>
            </a:r>
            <a:r>
              <a:rPr lang="fr-FR" dirty="0" smtClean="0"/>
              <a:t>vêtements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Les Moustiques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25% de « oui » dans la dernière enquête KAPB</a:t>
            </a:r>
            <a:endParaRPr lang="fr-FR" dirty="0"/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/>
              <a:t>…tous les contacts de la vie de tous les jours en dehors des rapports sexuels !</a:t>
            </a:r>
          </a:p>
          <a:p>
            <a:pPr>
              <a:lnSpc>
                <a:spcPct val="9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6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190500"/>
            <a:ext cx="8534400" cy="461850"/>
          </a:xfrm>
        </p:spPr>
        <p:txBody>
          <a:bodyPr lIns="79242" tIns="39621" rIns="79242" bIns="39621"/>
          <a:lstStyle/>
          <a:p>
            <a:r>
              <a:rPr lang="fr-FR" sz="2400" b="1" dirty="0">
                <a:solidFill>
                  <a:srgbClr val="7F7F7F"/>
                </a:solidFill>
                <a:latin typeface="Calibri" charset="0"/>
              </a:rPr>
              <a:t>Moment de la transmission du VIH de la mère à </a:t>
            </a:r>
            <a:r>
              <a:rPr lang="fr-FR" sz="2400" b="1" dirty="0" smtClean="0">
                <a:solidFill>
                  <a:srgbClr val="7F7F7F"/>
                </a:solidFill>
                <a:latin typeface="Calibri" charset="0"/>
              </a:rPr>
              <a:t>l’enfant</a:t>
            </a:r>
            <a:endParaRPr lang="fr-FR" sz="2400" b="1" dirty="0">
              <a:solidFill>
                <a:srgbClr val="7F7F7F"/>
              </a:solidFill>
              <a:latin typeface="Calibri" charset="0"/>
            </a:endParaRP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1447801" y="2540000"/>
            <a:ext cx="6399389" cy="698500"/>
            <a:chOff x="672" y="1950"/>
            <a:chExt cx="4031" cy="8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1924" name="Rectangle 4"/>
            <p:cNvSpPr>
              <a:spLocks noChangeArrowheads="1"/>
            </p:cNvSpPr>
            <p:nvPr/>
          </p:nvSpPr>
          <p:spPr bwMode="auto">
            <a:xfrm>
              <a:off x="672" y="1950"/>
              <a:ext cx="270" cy="80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5" name="Rectangle 5"/>
            <p:cNvSpPr>
              <a:spLocks noChangeArrowheads="1"/>
            </p:cNvSpPr>
            <p:nvPr/>
          </p:nvSpPr>
          <p:spPr bwMode="auto">
            <a:xfrm>
              <a:off x="942" y="1950"/>
              <a:ext cx="402" cy="80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6" name="Rectangle 6"/>
            <p:cNvSpPr>
              <a:spLocks noChangeArrowheads="1"/>
            </p:cNvSpPr>
            <p:nvPr/>
          </p:nvSpPr>
          <p:spPr bwMode="auto">
            <a:xfrm>
              <a:off x="1344" y="1950"/>
              <a:ext cx="2015" cy="80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3359" y="1950"/>
              <a:ext cx="817" cy="8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4176" y="1950"/>
              <a:ext cx="527" cy="80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Calibri" charset="0"/>
                <a:cs typeface="Arial" charset="0"/>
              </a:endParaRPr>
            </a:p>
          </p:txBody>
        </p:sp>
      </p:grpSp>
      <p:grpSp>
        <p:nvGrpSpPr>
          <p:cNvPr id="81953" name="Group 33"/>
          <p:cNvGrpSpPr>
            <a:grpSpLocks/>
          </p:cNvGrpSpPr>
          <p:nvPr/>
        </p:nvGrpSpPr>
        <p:grpSpPr bwMode="auto">
          <a:xfrm>
            <a:off x="1295400" y="3365500"/>
            <a:ext cx="6733822" cy="481542"/>
            <a:chOff x="918" y="2544"/>
            <a:chExt cx="4772" cy="364"/>
          </a:xfrm>
        </p:grpSpPr>
        <p:sp>
          <p:nvSpPr>
            <p:cNvPr id="81930" name="Line 9"/>
            <p:cNvSpPr>
              <a:spLocks noChangeShapeType="1"/>
            </p:cNvSpPr>
            <p:nvPr/>
          </p:nvSpPr>
          <p:spPr bwMode="auto">
            <a:xfrm>
              <a:off x="1044" y="2544"/>
              <a:ext cx="4535" cy="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1" name="Line 10"/>
            <p:cNvSpPr>
              <a:spLocks noChangeShapeType="1"/>
            </p:cNvSpPr>
            <p:nvPr/>
          </p:nvSpPr>
          <p:spPr bwMode="auto">
            <a:xfrm flipV="1">
              <a:off x="1044" y="2544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2" name="Line 11"/>
            <p:cNvSpPr>
              <a:spLocks noChangeShapeType="1"/>
            </p:cNvSpPr>
            <p:nvPr/>
          </p:nvSpPr>
          <p:spPr bwMode="auto">
            <a:xfrm flipV="1">
              <a:off x="1948" y="2549"/>
              <a:ext cx="2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3" name="Line 12"/>
            <p:cNvSpPr>
              <a:spLocks noChangeShapeType="1"/>
            </p:cNvSpPr>
            <p:nvPr/>
          </p:nvSpPr>
          <p:spPr bwMode="auto">
            <a:xfrm flipV="1">
              <a:off x="2860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4" name="Line 13"/>
            <p:cNvSpPr>
              <a:spLocks noChangeShapeType="1"/>
            </p:cNvSpPr>
            <p:nvPr/>
          </p:nvSpPr>
          <p:spPr bwMode="auto">
            <a:xfrm flipV="1">
              <a:off x="3744" y="2544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5" name="Line 14"/>
            <p:cNvSpPr>
              <a:spLocks noChangeShapeType="1"/>
            </p:cNvSpPr>
            <p:nvPr/>
          </p:nvSpPr>
          <p:spPr bwMode="auto">
            <a:xfrm flipV="1">
              <a:off x="4674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6" name="Line 15"/>
            <p:cNvSpPr>
              <a:spLocks noChangeShapeType="1"/>
            </p:cNvSpPr>
            <p:nvPr/>
          </p:nvSpPr>
          <p:spPr bwMode="auto">
            <a:xfrm flipV="1">
              <a:off x="5579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937" name="Rectangle 16"/>
            <p:cNvSpPr>
              <a:spLocks noChangeArrowheads="1"/>
            </p:cNvSpPr>
            <p:nvPr/>
          </p:nvSpPr>
          <p:spPr bwMode="auto">
            <a:xfrm>
              <a:off x="918" y="2699"/>
              <a:ext cx="202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0%</a:t>
              </a:r>
            </a:p>
          </p:txBody>
        </p:sp>
        <p:sp>
          <p:nvSpPr>
            <p:cNvPr id="81938" name="Rectangle 17"/>
            <p:cNvSpPr>
              <a:spLocks noChangeArrowheads="1"/>
            </p:cNvSpPr>
            <p:nvPr/>
          </p:nvSpPr>
          <p:spPr bwMode="auto">
            <a:xfrm>
              <a:off x="1746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20%</a:t>
              </a:r>
            </a:p>
          </p:txBody>
        </p:sp>
        <p:sp>
          <p:nvSpPr>
            <p:cNvPr id="81939" name="Rectangle 18"/>
            <p:cNvSpPr>
              <a:spLocks noChangeArrowheads="1"/>
            </p:cNvSpPr>
            <p:nvPr/>
          </p:nvSpPr>
          <p:spPr bwMode="auto">
            <a:xfrm>
              <a:off x="2657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40%</a:t>
              </a:r>
            </a:p>
          </p:txBody>
        </p:sp>
        <p:sp>
          <p:nvSpPr>
            <p:cNvPr id="81940" name="Rectangle 19"/>
            <p:cNvSpPr>
              <a:spLocks noChangeArrowheads="1"/>
            </p:cNvSpPr>
            <p:nvPr/>
          </p:nvSpPr>
          <p:spPr bwMode="auto">
            <a:xfrm>
              <a:off x="3560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60%</a:t>
              </a:r>
            </a:p>
          </p:txBody>
        </p:sp>
        <p:sp>
          <p:nvSpPr>
            <p:cNvPr id="81941" name="Rectangle 20"/>
            <p:cNvSpPr>
              <a:spLocks noChangeArrowheads="1"/>
            </p:cNvSpPr>
            <p:nvPr/>
          </p:nvSpPr>
          <p:spPr bwMode="auto">
            <a:xfrm>
              <a:off x="4472" y="2699"/>
              <a:ext cx="28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80%</a:t>
              </a:r>
            </a:p>
          </p:txBody>
        </p:sp>
        <p:sp>
          <p:nvSpPr>
            <p:cNvPr id="81942" name="Rectangle 21"/>
            <p:cNvSpPr>
              <a:spLocks noChangeArrowheads="1"/>
            </p:cNvSpPr>
            <p:nvPr/>
          </p:nvSpPr>
          <p:spPr bwMode="auto">
            <a:xfrm>
              <a:off x="5322" y="2699"/>
              <a:ext cx="36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b="1">
                  <a:latin typeface="Calibri" charset="0"/>
                  <a:cs typeface="Arial" charset="0"/>
                </a:rPr>
                <a:t>100%</a:t>
              </a:r>
            </a:p>
          </p:txBody>
        </p:sp>
      </p:grpSp>
      <p:sp>
        <p:nvSpPr>
          <p:cNvPr id="81943" name="Text Box 24"/>
          <p:cNvSpPr txBox="1">
            <a:spLocks noChangeArrowheads="1"/>
          </p:cNvSpPr>
          <p:nvPr/>
        </p:nvSpPr>
        <p:spPr bwMode="auto">
          <a:xfrm>
            <a:off x="2514600" y="2794001"/>
            <a:ext cx="3429000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dirty="0">
                <a:latin typeface="Calibri" charset="0"/>
                <a:cs typeface="Arial" charset="0"/>
              </a:rPr>
              <a:t>Travail et accouchement</a:t>
            </a:r>
          </a:p>
        </p:txBody>
      </p:sp>
      <p:sp>
        <p:nvSpPr>
          <p:cNvPr id="81944" name="Text Box 27"/>
          <p:cNvSpPr txBox="1">
            <a:spLocks noChangeArrowheads="1"/>
          </p:cNvSpPr>
          <p:nvPr/>
        </p:nvSpPr>
        <p:spPr bwMode="auto">
          <a:xfrm>
            <a:off x="5715000" y="2540000"/>
            <a:ext cx="1447800" cy="6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>
              <a:latin typeface="Calibri" charset="0"/>
              <a:cs typeface="Arial" charset="0"/>
            </a:endParaRPr>
          </a:p>
          <a:p>
            <a:endParaRPr lang="fr-FR">
              <a:latin typeface="Calibri" charset="0"/>
              <a:cs typeface="Arial" charset="0"/>
            </a:endParaRPr>
          </a:p>
        </p:txBody>
      </p:sp>
      <p:sp>
        <p:nvSpPr>
          <p:cNvPr id="81945" name="Text Box 32"/>
          <p:cNvSpPr txBox="1">
            <a:spLocks noChangeArrowheads="1"/>
          </p:cNvSpPr>
          <p:nvPr/>
        </p:nvSpPr>
        <p:spPr bwMode="auto">
          <a:xfrm>
            <a:off x="914400" y="1651000"/>
            <a:ext cx="1905000" cy="6340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75" dir="20160032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36 semaines d’aménorrhée</a:t>
            </a:r>
          </a:p>
        </p:txBody>
      </p:sp>
      <p:sp>
        <p:nvSpPr>
          <p:cNvPr id="81946" name="Line 35"/>
          <p:cNvSpPr>
            <a:spLocks noChangeShapeType="1"/>
          </p:cNvSpPr>
          <p:nvPr/>
        </p:nvSpPr>
        <p:spPr bwMode="auto">
          <a:xfrm>
            <a:off x="1905000" y="2286000"/>
            <a:ext cx="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47" name="Line 36"/>
          <p:cNvSpPr>
            <a:spLocks noChangeShapeType="1"/>
          </p:cNvSpPr>
          <p:nvPr/>
        </p:nvSpPr>
        <p:spPr bwMode="auto">
          <a:xfrm>
            <a:off x="7010400" y="2222500"/>
            <a:ext cx="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48" name="Line 37"/>
          <p:cNvSpPr>
            <a:spLocks noChangeShapeType="1"/>
          </p:cNvSpPr>
          <p:nvPr/>
        </p:nvSpPr>
        <p:spPr bwMode="auto">
          <a:xfrm>
            <a:off x="7772400" y="2222500"/>
            <a:ext cx="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81949" name="Text Box 40"/>
          <p:cNvSpPr txBox="1">
            <a:spLocks noChangeArrowheads="1"/>
          </p:cNvSpPr>
          <p:nvPr/>
        </p:nvSpPr>
        <p:spPr bwMode="auto">
          <a:xfrm>
            <a:off x="1447800" y="2667000"/>
            <a:ext cx="1066800" cy="6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>
                <a:latin typeface="Calibri" charset="0"/>
                <a:cs typeface="Arial" charset="0"/>
              </a:rPr>
              <a:t>Ante Natale</a:t>
            </a:r>
          </a:p>
        </p:txBody>
      </p:sp>
      <p:sp>
        <p:nvSpPr>
          <p:cNvPr id="81950" name="Text Box 42"/>
          <p:cNvSpPr txBox="1">
            <a:spLocks noChangeArrowheads="1"/>
          </p:cNvSpPr>
          <p:nvPr/>
        </p:nvSpPr>
        <p:spPr bwMode="auto">
          <a:xfrm>
            <a:off x="6096000" y="2794001"/>
            <a:ext cx="1600200" cy="3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>
                <a:latin typeface="Calibri" charset="0"/>
                <a:cs typeface="Arial" charset="0"/>
              </a:rPr>
              <a:t>Allaitement</a:t>
            </a:r>
          </a:p>
        </p:txBody>
      </p:sp>
      <p:sp>
        <p:nvSpPr>
          <p:cNvPr id="81951" name="Text Box 43"/>
          <p:cNvSpPr txBox="1">
            <a:spLocks noChangeArrowheads="1"/>
          </p:cNvSpPr>
          <p:nvPr/>
        </p:nvSpPr>
        <p:spPr bwMode="auto">
          <a:xfrm>
            <a:off x="1066800" y="4064000"/>
            <a:ext cx="7315200" cy="6340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La moitié des infections ont lieu au moment de l’accouchement, et au moins 1/3 au moment de l’allaitement </a:t>
            </a:r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6019800" y="1651000"/>
            <a:ext cx="2667000" cy="5324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75" dir="20160032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Mois après la naissance</a:t>
            </a: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alibri" charset="0"/>
                <a:cs typeface="Arial" charset="0"/>
              </a:rPr>
              <a:t>                 6               12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33348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Transmission « non sexuelle »: très peu de données</a:t>
            </a:r>
            <a:endParaRPr lang="fr-FR" dirty="0"/>
          </a:p>
        </p:txBody>
      </p:sp>
      <p:pic>
        <p:nvPicPr>
          <p:cNvPr id="4" name="Image 3" descr="prévalence VIH enfants exposé risque nosocomia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660" y="1439522"/>
            <a:ext cx="5154360" cy="342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66174" y="5375019"/>
            <a:ext cx="87953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err="1">
                <a:latin typeface="Calibri"/>
                <a:cs typeface="Calibri"/>
              </a:rPr>
              <a:t>Brewer</a:t>
            </a:r>
            <a:r>
              <a:rPr lang="fr-FR" sz="900" b="1" dirty="0">
                <a:latin typeface="Calibri"/>
                <a:cs typeface="Calibri"/>
              </a:rPr>
              <a:t> </a:t>
            </a:r>
            <a:r>
              <a:rPr lang="fr-FR" sz="900" dirty="0">
                <a:latin typeface="Calibri"/>
                <a:cs typeface="Calibri"/>
              </a:rPr>
              <a:t>D D. Scarification and Male </a:t>
            </a:r>
            <a:r>
              <a:rPr lang="fr-FR" sz="900" dirty="0" err="1">
                <a:latin typeface="Calibri"/>
                <a:cs typeface="Calibri"/>
              </a:rPr>
              <a:t>Circumcision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err="1">
                <a:latin typeface="Calibri"/>
                <a:cs typeface="Calibri"/>
              </a:rPr>
              <a:t>Associated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err="1">
                <a:latin typeface="Calibri"/>
                <a:cs typeface="Calibri"/>
              </a:rPr>
              <a:t>with</a:t>
            </a:r>
            <a:r>
              <a:rPr lang="fr-FR" sz="900" dirty="0">
                <a:latin typeface="Calibri"/>
                <a:cs typeface="Calibri"/>
              </a:rPr>
              <a:t> HIV Infection in </a:t>
            </a:r>
            <a:r>
              <a:rPr lang="fr-FR" sz="900" dirty="0" err="1">
                <a:latin typeface="Calibri"/>
                <a:cs typeface="Calibri"/>
              </a:rPr>
              <a:t>Mozambican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err="1">
                <a:latin typeface="Calibri"/>
                <a:cs typeface="Calibri"/>
              </a:rPr>
              <a:t>Children</a:t>
            </a:r>
            <a:r>
              <a:rPr lang="fr-FR" sz="900" dirty="0">
                <a:latin typeface="Calibri"/>
                <a:cs typeface="Calibri"/>
              </a:rPr>
              <a:t> and </a:t>
            </a:r>
            <a:r>
              <a:rPr lang="fr-FR" sz="900" dirty="0" err="1">
                <a:latin typeface="Calibri"/>
                <a:cs typeface="Calibri"/>
              </a:rPr>
              <a:t>Youth</a:t>
            </a:r>
            <a:r>
              <a:rPr lang="fr-FR" sz="900" dirty="0">
                <a:latin typeface="Calibri"/>
                <a:cs typeface="Calibri"/>
              </a:rPr>
              <a:t> . </a:t>
            </a:r>
            <a:r>
              <a:rPr lang="fr-FR" sz="900" dirty="0" err="1">
                <a:latin typeface="Calibri"/>
                <a:cs typeface="Calibri"/>
              </a:rPr>
              <a:t>WebmedCentral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smtClean="0">
                <a:latin typeface="Calibri"/>
                <a:cs typeface="Calibri"/>
              </a:rPr>
              <a:t>EPIDEMIOLOGY 2011;2</a:t>
            </a:r>
            <a:r>
              <a:rPr lang="fr-FR" sz="900" dirty="0">
                <a:latin typeface="Calibri"/>
                <a:cs typeface="Calibri"/>
              </a:rPr>
              <a:t>(9):WMC002206 </a:t>
            </a:r>
          </a:p>
        </p:txBody>
      </p:sp>
    </p:spTree>
    <p:extLst>
      <p:ext uri="{BB962C8B-B14F-4D97-AF65-F5344CB8AC3E}">
        <p14:creationId xmlns:p14="http://schemas.microsoft.com/office/powerpoint/2010/main" val="1368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368426" y="2789658"/>
            <a:ext cx="6480174" cy="890696"/>
          </a:xfrm>
        </p:spPr>
        <p:txBody>
          <a:bodyPr/>
          <a:lstStyle/>
          <a:p>
            <a:r>
              <a:rPr lang="fr-FR" dirty="0" smtClean="0"/>
              <a:t>Enumérez les stratégies possibles !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Stratégies de prévention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4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2015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 smtClean="0"/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/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/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9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05910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2015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D9D9D9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D9D9D9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D9D9D9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D9D9D9"/>
                </a:solidFill>
              </a:rPr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9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55966"/>
          </a:xfrm>
        </p:spPr>
        <p:txBody>
          <a:bodyPr lIns="79242" tIns="39621" rIns="79242" bIns="39621">
            <a:noAutofit/>
          </a:bodyPr>
          <a:lstStyle/>
          <a:p>
            <a:r>
              <a:rPr lang="fr-FR" sz="4400" dirty="0" smtClean="0"/>
              <a:t>Dans l’ordre !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</a:t>
            </a:r>
            <a:r>
              <a:rPr lang="fr-FR" dirty="0" smtClean="0">
                <a:solidFill>
                  <a:srgbClr val="000000"/>
                </a:solidFill>
              </a:rPr>
              <a:t>) 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000000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000000"/>
                </a:solidFill>
              </a:rPr>
              <a:t>Le </a:t>
            </a:r>
            <a:r>
              <a:rPr lang="fr-FR" dirty="0">
                <a:solidFill>
                  <a:srgbClr val="000000"/>
                </a:solidFill>
              </a:rPr>
              <a:t>traitement antirétroviral du partenaire séronégatif (PrEP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000000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 smtClean="0">
                <a:solidFill>
                  <a:srgbClr val="000000"/>
                </a:solidFill>
              </a:rPr>
              <a:t>Un </a:t>
            </a:r>
            <a:r>
              <a:rPr lang="fr-FR" dirty="0">
                <a:solidFill>
                  <a:srgbClr val="000000"/>
                </a:solidFill>
              </a:rPr>
              <a:t>programme de conseil </a:t>
            </a:r>
            <a:r>
              <a:rPr lang="fr-FR" dirty="0" smtClean="0">
                <a:solidFill>
                  <a:srgbClr val="000000"/>
                </a:solidFill>
              </a:rPr>
              <a:t>d’abstinence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xplosion 2 3"/>
          <p:cNvSpPr/>
          <p:nvPr/>
        </p:nvSpPr>
        <p:spPr bwMode="auto">
          <a:xfrm>
            <a:off x="2998329" y="146473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1183076" y="207433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2673209" y="2751667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1210169" y="3479800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3513102" y="3937000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0 %</a:t>
            </a:r>
          </a:p>
        </p:txBody>
      </p:sp>
    </p:spTree>
    <p:extLst>
      <p:ext uri="{BB962C8B-B14F-4D97-AF65-F5344CB8AC3E}">
        <p14:creationId xmlns:p14="http://schemas.microsoft.com/office/powerpoint/2010/main" val="21383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367" y="228865"/>
            <a:ext cx="8782807" cy="570236"/>
          </a:xfrm>
        </p:spPr>
        <p:txBody>
          <a:bodyPr lIns="79242" tIns="39621" rIns="79242" bIns="39621">
            <a:noAutofit/>
          </a:bodyPr>
          <a:lstStyle/>
          <a:p>
            <a:r>
              <a:rPr lang="fr-FR" sz="2800" dirty="0" smtClean="0"/>
              <a:t>Risque de transmission sexuelle sous traitement efficace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8302" y="1333500"/>
            <a:ext cx="8018498" cy="3771636"/>
          </a:xfrm>
        </p:spPr>
        <p:txBody>
          <a:bodyPr lIns="79242" tIns="39621" rIns="79242" bIns="39621"/>
          <a:lstStyle/>
          <a:p>
            <a:r>
              <a:rPr lang="fr-FR" sz="2400" dirty="0"/>
              <a:t>Si la charge virale est inférieure au seuil de détection dans le sang depuis plus de 6 mois.</a:t>
            </a:r>
          </a:p>
          <a:p>
            <a:r>
              <a:rPr lang="fr-FR" sz="2400" dirty="0"/>
              <a:t>S’il n’y a pas de lésions génitales ni d’IST associée.</a:t>
            </a:r>
          </a:p>
          <a:p>
            <a:r>
              <a:rPr lang="fr-FR" sz="2400" dirty="0"/>
              <a:t>Si le traitement est pris régulièrement.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761534" y="4191488"/>
            <a:ext cx="7910989" cy="867481"/>
            <a:chOff x="856725" y="5029788"/>
            <a:chExt cx="8899863" cy="1040977"/>
          </a:xfrm>
        </p:grpSpPr>
        <p:sp>
          <p:nvSpPr>
            <p:cNvPr id="4" name="Flèche droite rayée 3"/>
            <p:cNvSpPr/>
            <p:nvPr/>
          </p:nvSpPr>
          <p:spPr bwMode="auto">
            <a:xfrm>
              <a:off x="856725" y="5029788"/>
              <a:ext cx="1723529" cy="1038213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419" fontAlgn="base">
                <a:spcBef>
                  <a:spcPct val="0"/>
                </a:spcBef>
                <a:spcAft>
                  <a:spcPct val="0"/>
                </a:spcAft>
              </a:pPr>
              <a:endParaRPr lang="fr-FR" sz="21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053974" y="5221302"/>
              <a:ext cx="6702614" cy="84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u="sng" dirty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Le risque est « acceptable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7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Quelles sont les stratégies possibles 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2387600" cy="2794000"/>
          </a:xfrm>
          <a:solidFill>
            <a:srgbClr val="F2D6A7"/>
          </a:solidFill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1600" b="1" dirty="0"/>
              <a:t>Education et changement de comportement</a:t>
            </a:r>
          </a:p>
          <a:p>
            <a:pPr>
              <a:lnSpc>
                <a:spcPct val="90000"/>
              </a:lnSpc>
            </a:pPr>
            <a:endParaRPr lang="fr-FR" sz="1600" b="1" dirty="0"/>
          </a:p>
          <a:p>
            <a:pPr>
              <a:lnSpc>
                <a:spcPct val="90000"/>
              </a:lnSpc>
            </a:pPr>
            <a:r>
              <a:rPr lang="fr-FR" sz="1600" b="1" dirty="0"/>
              <a:t>Circoncision</a:t>
            </a:r>
          </a:p>
          <a:p>
            <a:pPr>
              <a:lnSpc>
                <a:spcPct val="90000"/>
              </a:lnSpc>
            </a:pPr>
            <a:endParaRPr lang="fr-FR" altLang="ja-JP" sz="1600" b="1" dirty="0"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fr-FR" sz="1600" b="1" dirty="0"/>
              <a:t>Vaccins préventifs</a:t>
            </a:r>
          </a:p>
          <a:p>
            <a:pPr>
              <a:lnSpc>
                <a:spcPct val="90000"/>
              </a:lnSpc>
            </a:pPr>
            <a:endParaRPr lang="fr-FR" sz="1600" b="1" dirty="0"/>
          </a:p>
          <a:p>
            <a:pPr>
              <a:lnSpc>
                <a:spcPct val="90000"/>
              </a:lnSpc>
            </a:pPr>
            <a:r>
              <a:rPr lang="fr-FR" sz="1600" b="1" dirty="0"/>
              <a:t>Prophylaxie</a:t>
            </a:r>
            <a:br>
              <a:rPr lang="fr-FR" sz="1600" b="1" dirty="0"/>
            </a:br>
            <a:r>
              <a:rPr lang="fr-FR" sz="1600" b="1" dirty="0"/>
              <a:t>pré exposition</a:t>
            </a:r>
            <a:br>
              <a:rPr lang="fr-FR" sz="1600" b="1" dirty="0"/>
            </a:br>
            <a:r>
              <a:rPr lang="fr-FR" sz="1600" b="1" dirty="0"/>
              <a:t>(</a:t>
            </a:r>
            <a:r>
              <a:rPr lang="fr-FR" sz="1600" b="1" dirty="0" err="1"/>
              <a:t>PrEP</a:t>
            </a:r>
            <a:r>
              <a:rPr lang="fr-FR" sz="1600" b="1" dirty="0"/>
              <a:t>)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474133" y="1651000"/>
            <a:ext cx="2641600" cy="508000"/>
            <a:chOff x="474133" y="1651000"/>
            <a:chExt cx="2641600" cy="508000"/>
          </a:xfrm>
        </p:grpSpPr>
        <p:sp>
          <p:nvSpPr>
            <p:cNvPr id="11268" name="AutoShape 4"/>
            <p:cNvSpPr>
              <a:spLocks noChangeArrowheads="1"/>
            </p:cNvSpPr>
            <p:nvPr/>
          </p:nvSpPr>
          <p:spPr bwMode="auto">
            <a:xfrm>
              <a:off x="474133" y="1651000"/>
              <a:ext cx="2641600" cy="508000"/>
            </a:xfrm>
            <a:prstGeom prst="homePlate">
              <a:avLst>
                <a:gd name="adj" fmla="val 121875"/>
              </a:avLst>
            </a:prstGeom>
            <a:solidFill>
              <a:srgbClr val="F2D6A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8899" dir="2700000" algn="ctr" rotWithShape="0">
                <a:schemeClr val="bg2">
                  <a:alpha val="55000"/>
                </a:schemeClr>
              </a:outerShdw>
            </a:effectLst>
          </p:spPr>
          <p:txBody>
            <a:bodyPr wrap="none" lIns="79242" tIns="39621" rIns="79242" bIns="39621" anchor="ctr"/>
            <a:lstStyle/>
            <a:p>
              <a:endParaRPr lang="fr-FR"/>
            </a:p>
          </p:txBody>
        </p:sp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541867" y="1778000"/>
              <a:ext cx="2167467" cy="295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9242" tIns="39621" rIns="79242" bIns="3962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/>
                <a:t>Avant exposition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8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Quelles sont les stratégies possibles ?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2387600" cy="2794000"/>
          </a:xfrm>
          <a:solidFill>
            <a:srgbClr val="F2D6A7"/>
          </a:solidFill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1600" b="1"/>
              <a:t>Education et changement de comportement</a:t>
            </a:r>
          </a:p>
          <a:p>
            <a:pPr>
              <a:lnSpc>
                <a:spcPct val="90000"/>
              </a:lnSpc>
            </a:pPr>
            <a:endParaRPr lang="fr-FR" sz="1600" b="1"/>
          </a:p>
          <a:p>
            <a:pPr>
              <a:lnSpc>
                <a:spcPct val="90000"/>
              </a:lnSpc>
            </a:pPr>
            <a:r>
              <a:rPr lang="fr-FR" sz="1600" b="1"/>
              <a:t>Circoncision</a:t>
            </a:r>
          </a:p>
          <a:p>
            <a:pPr>
              <a:lnSpc>
                <a:spcPct val="90000"/>
              </a:lnSpc>
            </a:pPr>
            <a:endParaRPr lang="fr-FR" altLang="ja-JP" sz="1600" b="1"/>
          </a:p>
          <a:p>
            <a:pPr>
              <a:lnSpc>
                <a:spcPct val="90000"/>
              </a:lnSpc>
            </a:pPr>
            <a:r>
              <a:rPr lang="fr-FR" sz="1600" b="1"/>
              <a:t>Vaccins préventifs</a:t>
            </a:r>
          </a:p>
          <a:p>
            <a:pPr>
              <a:lnSpc>
                <a:spcPct val="90000"/>
              </a:lnSpc>
            </a:pPr>
            <a:endParaRPr lang="fr-FR" sz="1600" b="1"/>
          </a:p>
          <a:p>
            <a:pPr>
              <a:lnSpc>
                <a:spcPct val="90000"/>
              </a:lnSpc>
            </a:pPr>
            <a:r>
              <a:rPr lang="fr-FR" sz="1600" b="1"/>
              <a:t>Prophylaxie</a:t>
            </a:r>
            <a:br>
              <a:rPr lang="fr-FR" sz="1600" b="1"/>
            </a:br>
            <a:r>
              <a:rPr lang="fr-FR" sz="1600" b="1"/>
              <a:t>pré exposition</a:t>
            </a:r>
            <a:br>
              <a:rPr lang="fr-FR" sz="1600" b="1"/>
            </a:br>
            <a:r>
              <a:rPr lang="fr-FR" sz="1600" b="1"/>
              <a:t>(PrEP)</a:t>
            </a:r>
          </a:p>
        </p:txBody>
      </p:sp>
      <p:sp>
        <p:nvSpPr>
          <p:cNvPr id="196612" name="AutoShape 4"/>
          <p:cNvSpPr>
            <a:spLocks noChangeArrowheads="1"/>
          </p:cNvSpPr>
          <p:nvPr/>
        </p:nvSpPr>
        <p:spPr bwMode="auto">
          <a:xfrm>
            <a:off x="474133" y="1651000"/>
            <a:ext cx="2641600" cy="508000"/>
          </a:xfrm>
          <a:prstGeom prst="homePlate">
            <a:avLst>
              <a:gd name="adj" fmla="val 121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55000"/>
              </a:schemeClr>
            </a:outerShdw>
          </a:effectLst>
        </p:spPr>
        <p:txBody>
          <a:bodyPr wrap="none" lIns="79242" tIns="39621" rIns="79242" bIns="39621" anchor="ctr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196613" name="AutoShape 5"/>
          <p:cNvSpPr>
            <a:spLocks noChangeArrowheads="1"/>
          </p:cNvSpPr>
          <p:nvPr/>
        </p:nvSpPr>
        <p:spPr bwMode="auto">
          <a:xfrm>
            <a:off x="2980267" y="1651000"/>
            <a:ext cx="3183467" cy="508000"/>
          </a:xfrm>
          <a:prstGeom prst="chevron">
            <a:avLst>
              <a:gd name="adj" fmla="val 146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55000"/>
              </a:schemeClr>
            </a:outerShdw>
          </a:effectLst>
        </p:spPr>
        <p:txBody>
          <a:bodyPr wrap="none" lIns="79242" tIns="39621" rIns="79242" bIns="39621" anchor="ctr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541867" y="1778000"/>
            <a:ext cx="2167467" cy="2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/>
                <a:cs typeface="Calibri"/>
              </a:rPr>
              <a:t>Avant exposition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3792766" y="1778000"/>
            <a:ext cx="2099733" cy="2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Calibri"/>
                <a:cs typeface="Calibri"/>
              </a:rPr>
              <a:t>Au moment du risque</a:t>
            </a:r>
          </a:p>
        </p:txBody>
      </p:sp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3115733" y="2349500"/>
            <a:ext cx="2844800" cy="2794000"/>
          </a:xfrm>
          <a:prstGeom prst="rect">
            <a:avLst/>
          </a:prstGeom>
          <a:solidFill>
            <a:srgbClr val="F2D6A7"/>
          </a:solidFill>
          <a:ln>
            <a:noFill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Préservatifs masculins et féminins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b="1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Microbicides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b="1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Traitement antiviral (PTME)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altLang="ja-JP" sz="1600" b="1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Prévention post exposition (PEP)</a:t>
            </a:r>
          </a:p>
        </p:txBody>
      </p:sp>
    </p:spTree>
    <p:extLst>
      <p:ext uri="{BB962C8B-B14F-4D97-AF65-F5344CB8AC3E}">
        <p14:creationId xmlns:p14="http://schemas.microsoft.com/office/powerpoint/2010/main" val="26047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3125460"/>
            <a:ext cx="6400800" cy="684539"/>
          </a:xfrm>
        </p:spPr>
        <p:txBody>
          <a:bodyPr/>
          <a:lstStyle/>
          <a:p>
            <a:r>
              <a:rPr lang="fr-FR" dirty="0" smtClean="0"/>
              <a:t>Et c’est presque de la préhistoire</a:t>
            </a:r>
            <a:r>
              <a:rPr lang="is-IS" dirty="0" smtClean="0"/>
              <a:t>…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Où l’on commence par un peu d’histoire pour comprendre ce que sont les VIH</a:t>
            </a:r>
            <a:r>
              <a:rPr lang="fr-FR" sz="3600" dirty="0" smtClean="0"/>
              <a:t>…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6190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Quelles sont les stratégies possibles ?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2387600" cy="2794000"/>
          </a:xfrm>
          <a:solidFill>
            <a:srgbClr val="F2D6A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1600" b="1" dirty="0"/>
              <a:t>Education et changement de comportement</a:t>
            </a:r>
          </a:p>
          <a:p>
            <a:pPr>
              <a:lnSpc>
                <a:spcPct val="90000"/>
              </a:lnSpc>
            </a:pPr>
            <a:endParaRPr lang="fr-FR" sz="1600" b="1" dirty="0"/>
          </a:p>
          <a:p>
            <a:pPr>
              <a:lnSpc>
                <a:spcPct val="90000"/>
              </a:lnSpc>
            </a:pPr>
            <a:r>
              <a:rPr lang="fr-FR" sz="1600" b="1" dirty="0"/>
              <a:t>Circoncision</a:t>
            </a:r>
          </a:p>
          <a:p>
            <a:pPr>
              <a:lnSpc>
                <a:spcPct val="90000"/>
              </a:lnSpc>
            </a:pPr>
            <a:endParaRPr lang="fr-FR" altLang="ja-JP" sz="1600" b="1" dirty="0"/>
          </a:p>
          <a:p>
            <a:pPr>
              <a:lnSpc>
                <a:spcPct val="90000"/>
              </a:lnSpc>
            </a:pPr>
            <a:r>
              <a:rPr lang="fr-FR" sz="1600" b="1" dirty="0"/>
              <a:t>Vaccins préventifs</a:t>
            </a:r>
          </a:p>
          <a:p>
            <a:pPr>
              <a:lnSpc>
                <a:spcPct val="90000"/>
              </a:lnSpc>
            </a:pPr>
            <a:endParaRPr lang="fr-FR" sz="1600" b="1" dirty="0"/>
          </a:p>
          <a:p>
            <a:pPr>
              <a:lnSpc>
                <a:spcPct val="90000"/>
              </a:lnSpc>
            </a:pPr>
            <a:r>
              <a:rPr lang="fr-FR" sz="1600" b="1" dirty="0"/>
              <a:t>Prophylaxie</a:t>
            </a:r>
            <a:br>
              <a:rPr lang="fr-FR" sz="1600" b="1" dirty="0"/>
            </a:br>
            <a:r>
              <a:rPr lang="fr-FR" sz="1600" b="1" dirty="0"/>
              <a:t>pré exposition</a:t>
            </a:r>
            <a:br>
              <a:rPr lang="fr-FR" sz="1600" b="1" dirty="0"/>
            </a:br>
            <a:r>
              <a:rPr lang="fr-FR" sz="1600" b="1" dirty="0"/>
              <a:t>(</a:t>
            </a:r>
            <a:r>
              <a:rPr lang="fr-FR" sz="1600" b="1" dirty="0" err="1"/>
              <a:t>PrEP</a:t>
            </a:r>
            <a:r>
              <a:rPr lang="fr-FR" sz="1600" b="1" dirty="0"/>
              <a:t>)</a:t>
            </a:r>
          </a:p>
        </p:txBody>
      </p:sp>
      <p:sp>
        <p:nvSpPr>
          <p:cNvPr id="198660" name="AutoShape 4"/>
          <p:cNvSpPr>
            <a:spLocks noChangeArrowheads="1"/>
          </p:cNvSpPr>
          <p:nvPr/>
        </p:nvSpPr>
        <p:spPr bwMode="auto">
          <a:xfrm>
            <a:off x="474133" y="1651000"/>
            <a:ext cx="2641600" cy="508000"/>
          </a:xfrm>
          <a:prstGeom prst="homePlate">
            <a:avLst>
              <a:gd name="adj" fmla="val 121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9242" tIns="39621" rIns="79242" bIns="39621" anchor="ctr"/>
          <a:lstStyle/>
          <a:p>
            <a:endParaRPr lang="fr-FR"/>
          </a:p>
        </p:txBody>
      </p:sp>
      <p:sp>
        <p:nvSpPr>
          <p:cNvPr id="198661" name="AutoShape 5"/>
          <p:cNvSpPr>
            <a:spLocks noChangeArrowheads="1"/>
          </p:cNvSpPr>
          <p:nvPr/>
        </p:nvSpPr>
        <p:spPr bwMode="auto">
          <a:xfrm>
            <a:off x="2980267" y="1651000"/>
            <a:ext cx="3183467" cy="508000"/>
          </a:xfrm>
          <a:prstGeom prst="chevron">
            <a:avLst>
              <a:gd name="adj" fmla="val 146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9242" tIns="39621" rIns="79242" bIns="39621" anchor="ctr"/>
          <a:lstStyle/>
          <a:p>
            <a:endParaRPr lang="fr-FR"/>
          </a:p>
        </p:txBody>
      </p:sp>
      <p:sp>
        <p:nvSpPr>
          <p:cNvPr id="198662" name="AutoShape 6"/>
          <p:cNvSpPr>
            <a:spLocks noChangeArrowheads="1"/>
          </p:cNvSpPr>
          <p:nvPr/>
        </p:nvSpPr>
        <p:spPr bwMode="auto">
          <a:xfrm>
            <a:off x="6096000" y="1651000"/>
            <a:ext cx="2641600" cy="508000"/>
          </a:xfrm>
          <a:prstGeom prst="chevron">
            <a:avLst>
              <a:gd name="adj" fmla="val 121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9242" tIns="39621" rIns="79242" bIns="39621" anchor="ctr"/>
          <a:lstStyle/>
          <a:p>
            <a:endParaRPr lang="fr-FR"/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541867" y="1667943"/>
            <a:ext cx="2167467" cy="32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latin typeface="Calibri"/>
                <a:cs typeface="Calibri"/>
              </a:rPr>
              <a:t>Avant exposition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3740241" y="1650939"/>
            <a:ext cx="2099733" cy="32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latin typeface="Calibri"/>
                <a:cs typeface="Calibri"/>
              </a:rPr>
              <a:t>Au moment du risque</a:t>
            </a: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6773333" y="1667943"/>
            <a:ext cx="1557867" cy="32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>
                <a:latin typeface="Calibri"/>
                <a:cs typeface="Calibri"/>
              </a:rPr>
              <a:t>Après infection</a:t>
            </a:r>
          </a:p>
        </p:txBody>
      </p:sp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3115733" y="2349500"/>
            <a:ext cx="2844800" cy="2794000"/>
          </a:xfrm>
          <a:prstGeom prst="rect">
            <a:avLst/>
          </a:prstGeom>
          <a:solidFill>
            <a:srgbClr val="F2D6A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Préservatifs masculins et féminins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b="1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Microbicides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b="1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Traitement antiviral (PTME)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altLang="ja-JP" sz="1600" b="1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Prévention post exposition (PEP)</a:t>
            </a:r>
          </a:p>
        </p:txBody>
      </p:sp>
      <p:sp>
        <p:nvSpPr>
          <p:cNvPr id="198667" name="Rectangle 11"/>
          <p:cNvSpPr>
            <a:spLocks noChangeArrowheads="1"/>
          </p:cNvSpPr>
          <p:nvPr/>
        </p:nvSpPr>
        <p:spPr bwMode="auto">
          <a:xfrm>
            <a:off x="6096000" y="2349500"/>
            <a:ext cx="2506133" cy="2794000"/>
          </a:xfrm>
          <a:prstGeom prst="rect">
            <a:avLst/>
          </a:prstGeom>
          <a:solidFill>
            <a:srgbClr val="F2D6A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>
                <a:latin typeface="Calibri"/>
                <a:cs typeface="Calibri"/>
              </a:rPr>
              <a:t>Education et changement de comportement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b="1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>
                <a:latin typeface="Calibri"/>
                <a:cs typeface="Calibri"/>
              </a:rPr>
              <a:t>Traitement antirétroviral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b="1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>
                <a:latin typeface="Calibri"/>
                <a:cs typeface="Calibri"/>
              </a:rPr>
              <a:t>Vaccins thérapeutiques</a:t>
            </a:r>
          </a:p>
        </p:txBody>
      </p:sp>
    </p:spTree>
    <p:extLst>
      <p:ext uri="{BB962C8B-B14F-4D97-AF65-F5344CB8AC3E}">
        <p14:creationId xmlns:p14="http://schemas.microsoft.com/office/powerpoint/2010/main" val="146476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Quelles sont les stratégies </a:t>
            </a:r>
            <a:r>
              <a:rPr lang="fr-FR" dirty="0" smtClean="0"/>
              <a:t>existantes efficaces ?</a:t>
            </a:r>
            <a:endParaRPr lang="fr-FR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2387600" cy="2794000"/>
          </a:xfrm>
          <a:solidFill>
            <a:srgbClr val="F2D6A7"/>
          </a:solidFill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1600" b="1" dirty="0">
                <a:solidFill>
                  <a:schemeClr val="bg2">
                    <a:lumMod val="50000"/>
                  </a:schemeClr>
                </a:solidFill>
              </a:rPr>
              <a:t>Education et changement de comportement</a:t>
            </a:r>
            <a:endParaRPr lang="fr-FR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fr-FR" sz="1600" dirty="0">
              <a:solidFill>
                <a:srgbClr val="C0C0C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 b="1" dirty="0">
                <a:solidFill>
                  <a:schemeClr val="tx1"/>
                </a:solidFill>
              </a:rPr>
              <a:t>Circoncision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fr-FR" altLang="ja-JP" sz="1600" dirty="0">
              <a:solidFill>
                <a:srgbClr val="C0C0C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 dirty="0">
                <a:solidFill>
                  <a:srgbClr val="C0C0C0"/>
                </a:solidFill>
              </a:rPr>
              <a:t>Vaccins préventifs</a:t>
            </a:r>
          </a:p>
          <a:p>
            <a:pPr>
              <a:lnSpc>
                <a:spcPct val="90000"/>
              </a:lnSpc>
            </a:pPr>
            <a:endParaRPr lang="fr-FR" sz="1600" dirty="0">
              <a:solidFill>
                <a:srgbClr val="C0C0C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 b="1" dirty="0">
                <a:solidFill>
                  <a:srgbClr val="000000"/>
                </a:solidFill>
              </a:rPr>
              <a:t>Prophylaxie</a:t>
            </a:r>
            <a:br>
              <a:rPr lang="fr-FR" sz="1600" b="1" dirty="0">
                <a:solidFill>
                  <a:srgbClr val="000000"/>
                </a:solidFill>
              </a:rPr>
            </a:br>
            <a:r>
              <a:rPr lang="fr-FR" sz="1600" b="1" dirty="0">
                <a:solidFill>
                  <a:srgbClr val="000000"/>
                </a:solidFill>
              </a:rPr>
              <a:t>pré exposition</a:t>
            </a:r>
            <a:br>
              <a:rPr lang="fr-FR" sz="1600" b="1" dirty="0">
                <a:solidFill>
                  <a:srgbClr val="000000"/>
                </a:solidFill>
              </a:rPr>
            </a:br>
            <a:r>
              <a:rPr lang="fr-FR" sz="1600" b="1" dirty="0">
                <a:solidFill>
                  <a:srgbClr val="000000"/>
                </a:solidFill>
              </a:rPr>
              <a:t>(</a:t>
            </a:r>
            <a:r>
              <a:rPr lang="fr-FR" sz="1600" b="1" dirty="0" err="1">
                <a:solidFill>
                  <a:srgbClr val="000000"/>
                </a:solidFill>
              </a:rPr>
              <a:t>PrEP</a:t>
            </a:r>
            <a:r>
              <a:rPr lang="fr-FR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0708" name="AutoShape 4"/>
          <p:cNvSpPr>
            <a:spLocks noChangeArrowheads="1"/>
          </p:cNvSpPr>
          <p:nvPr/>
        </p:nvSpPr>
        <p:spPr bwMode="auto">
          <a:xfrm>
            <a:off x="474133" y="1651000"/>
            <a:ext cx="2641600" cy="508000"/>
          </a:xfrm>
          <a:prstGeom prst="homePlate">
            <a:avLst>
              <a:gd name="adj" fmla="val 121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55000"/>
              </a:schemeClr>
            </a:outerShdw>
          </a:effectLst>
        </p:spPr>
        <p:txBody>
          <a:bodyPr wrap="none" lIns="79242" tIns="39621" rIns="79242" bIns="39621" anchor="ctr"/>
          <a:lstStyle/>
          <a:p>
            <a:endParaRPr lang="fr-FR"/>
          </a:p>
        </p:txBody>
      </p:sp>
      <p:sp>
        <p:nvSpPr>
          <p:cNvPr id="200709" name="AutoShape 5"/>
          <p:cNvSpPr>
            <a:spLocks noChangeArrowheads="1"/>
          </p:cNvSpPr>
          <p:nvPr/>
        </p:nvSpPr>
        <p:spPr bwMode="auto">
          <a:xfrm>
            <a:off x="2980267" y="1651000"/>
            <a:ext cx="3183467" cy="508000"/>
          </a:xfrm>
          <a:prstGeom prst="chevron">
            <a:avLst>
              <a:gd name="adj" fmla="val 146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55000"/>
              </a:schemeClr>
            </a:outerShdw>
          </a:effectLst>
        </p:spPr>
        <p:txBody>
          <a:bodyPr wrap="none" lIns="79242" tIns="39621" rIns="79242" bIns="39621" anchor="ctr"/>
          <a:lstStyle/>
          <a:p>
            <a:endParaRPr lang="fr-FR"/>
          </a:p>
        </p:txBody>
      </p:sp>
      <p:sp>
        <p:nvSpPr>
          <p:cNvPr id="200710" name="AutoShape 6"/>
          <p:cNvSpPr>
            <a:spLocks noChangeArrowheads="1"/>
          </p:cNvSpPr>
          <p:nvPr/>
        </p:nvSpPr>
        <p:spPr bwMode="auto">
          <a:xfrm>
            <a:off x="6096000" y="1651000"/>
            <a:ext cx="2641600" cy="508000"/>
          </a:xfrm>
          <a:prstGeom prst="chevron">
            <a:avLst>
              <a:gd name="adj" fmla="val 121875"/>
            </a:avLst>
          </a:prstGeom>
          <a:solidFill>
            <a:srgbClr val="F2D6A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55000"/>
              </a:schemeClr>
            </a:outerShdw>
          </a:effectLst>
        </p:spPr>
        <p:txBody>
          <a:bodyPr wrap="none" lIns="79242" tIns="39621" rIns="79242" bIns="39621" anchor="ctr"/>
          <a:lstStyle/>
          <a:p>
            <a:endParaRPr lang="fr-FR">
              <a:latin typeface="Calibri"/>
              <a:cs typeface="Calibri"/>
            </a:endParaRP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541867" y="1660071"/>
            <a:ext cx="2167467" cy="2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Calibri"/>
                <a:cs typeface="Calibri"/>
              </a:rPr>
              <a:t>Avant exposition</a:t>
            </a: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3702053" y="1660071"/>
            <a:ext cx="2099733" cy="2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Calibri"/>
                <a:cs typeface="Calibri"/>
              </a:rPr>
              <a:t>Au moment du risque</a:t>
            </a:r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6773333" y="1660071"/>
            <a:ext cx="1557867" cy="2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42" tIns="39621" rIns="79242" bIns="3962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/>
                <a:cs typeface="Calibri"/>
              </a:rPr>
              <a:t>Après infection</a:t>
            </a:r>
          </a:p>
        </p:txBody>
      </p:sp>
      <p:sp>
        <p:nvSpPr>
          <p:cNvPr id="200714" name="Rectangle 10"/>
          <p:cNvSpPr>
            <a:spLocks noChangeArrowheads="1"/>
          </p:cNvSpPr>
          <p:nvPr/>
        </p:nvSpPr>
        <p:spPr bwMode="auto">
          <a:xfrm>
            <a:off x="3115733" y="2349500"/>
            <a:ext cx="2844800" cy="2794000"/>
          </a:xfrm>
          <a:prstGeom prst="rect">
            <a:avLst/>
          </a:prstGeom>
          <a:solidFill>
            <a:srgbClr val="F2D6A7"/>
          </a:solidFill>
          <a:ln>
            <a:noFill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Préservatifs masculins et féminins</a:t>
            </a: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dirty="0">
                <a:solidFill>
                  <a:srgbClr val="C0C0C0"/>
                </a:solidFill>
                <a:latin typeface="Calibri"/>
                <a:cs typeface="Calibri"/>
              </a:rPr>
              <a:t>Microbicides</a:t>
            </a: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Traitement antiviral (PTME)</a:t>
            </a: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altLang="ja-JP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solidFill>
                  <a:srgbClr val="C0C0C0"/>
                </a:solidFill>
                <a:latin typeface="Calibri"/>
                <a:cs typeface="Calibri"/>
              </a:rPr>
              <a:t>Prévention post exposition (PEP)</a:t>
            </a:r>
            <a:endParaRPr lang="fr-FR" sz="1600" dirty="0">
              <a:latin typeface="Calibri"/>
              <a:cs typeface="Calibri"/>
            </a:endParaRPr>
          </a:p>
        </p:txBody>
      </p:sp>
      <p:sp>
        <p:nvSpPr>
          <p:cNvPr id="200715" name="Rectangle 11"/>
          <p:cNvSpPr>
            <a:spLocks noChangeArrowheads="1"/>
          </p:cNvSpPr>
          <p:nvPr/>
        </p:nvSpPr>
        <p:spPr bwMode="auto">
          <a:xfrm>
            <a:off x="6096000" y="2349500"/>
            <a:ext cx="2506133" cy="2794000"/>
          </a:xfrm>
          <a:prstGeom prst="rect">
            <a:avLst/>
          </a:prstGeom>
          <a:solidFill>
            <a:srgbClr val="F2D6A7"/>
          </a:solidFill>
          <a:ln>
            <a:noFill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42" tIns="39621" rIns="79242" bIns="39621"/>
          <a:lstStyle/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Education thérapeutique et changement de comportement</a:t>
            </a: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b="1" dirty="0">
                <a:latin typeface="Calibri"/>
                <a:cs typeface="Calibri"/>
              </a:rPr>
              <a:t>Traitement antirétroviral</a:t>
            </a: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endParaRPr lang="fr-FR" sz="1600" dirty="0">
              <a:latin typeface="Calibri"/>
              <a:cs typeface="Calibri"/>
            </a:endParaRPr>
          </a:p>
          <a:p>
            <a:pPr marL="297157" indent="-297157">
              <a:spcBef>
                <a:spcPct val="20000"/>
              </a:spcBef>
              <a:buClr>
                <a:schemeClr val="folHlink"/>
              </a:buClr>
              <a:buSzPct val="120000"/>
              <a:buFont typeface="Times" charset="0"/>
              <a:buChar char="•"/>
            </a:pPr>
            <a:r>
              <a:rPr lang="fr-FR" sz="1600" dirty="0">
                <a:solidFill>
                  <a:srgbClr val="C0C0C0"/>
                </a:solidFill>
                <a:latin typeface="Calibri"/>
                <a:cs typeface="Calibri"/>
              </a:rPr>
              <a:t>Vaccins thérapeutiques</a:t>
            </a:r>
            <a:endParaRPr lang="fr-FR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3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/>
              <a:t>Prévention avant exposition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/>
              <a:t>Quelles stratégies ?</a:t>
            </a:r>
          </a:p>
        </p:txBody>
      </p:sp>
    </p:spTree>
    <p:extLst>
      <p:ext uri="{BB962C8B-B14F-4D97-AF65-F5344CB8AC3E}">
        <p14:creationId xmlns:p14="http://schemas.microsoft.com/office/powerpoint/2010/main" val="291991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/>
              <a:t>Éducation et changement de comportement</a:t>
            </a:r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/>
              <a:t>De très nombreux programmes</a:t>
            </a:r>
          </a:p>
          <a:p>
            <a:r>
              <a:rPr lang="fr-FR"/>
              <a:t>Une évaluation limitée des bénéfices</a:t>
            </a:r>
          </a:p>
        </p:txBody>
      </p:sp>
    </p:spTree>
    <p:extLst>
      <p:ext uri="{BB962C8B-B14F-4D97-AF65-F5344CB8AC3E}">
        <p14:creationId xmlns:p14="http://schemas.microsoft.com/office/powerpoint/2010/main" val="35910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991286"/>
              </p:ext>
            </p:extLst>
          </p:nvPr>
        </p:nvGraphicFramePr>
        <p:xfrm>
          <a:off x="436713" y="92922"/>
          <a:ext cx="8383655" cy="531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7041198" cy="632460"/>
          </a:xfrm>
        </p:spPr>
        <p:txBody>
          <a:bodyPr lIns="79242" tIns="39621" rIns="79242" bIns="39621">
            <a:noAutofit/>
          </a:bodyPr>
          <a:lstStyle/>
          <a:p>
            <a:r>
              <a:rPr lang="fr-FR" sz="1800" dirty="0"/>
              <a:t>Sexe négocié : effet cumulatif du statut VIH des parents, des violences sexuelles et de la faim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6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745" y="408782"/>
            <a:ext cx="8331200" cy="369849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400" dirty="0"/>
              <a:t>Quelques causes de haute prévalence dans certains pays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3873500"/>
          </a:xfrm>
        </p:spPr>
        <p:txBody>
          <a:bodyPr lIns="79242" tIns="39621" rIns="79242" bIns="39621"/>
          <a:lstStyle/>
          <a:p>
            <a:r>
              <a:rPr lang="fr-FR" dirty="0"/>
              <a:t>Faible perception du risque VIH</a:t>
            </a:r>
          </a:p>
          <a:p>
            <a:r>
              <a:rPr lang="fr-FR" dirty="0"/>
              <a:t>Partenariats multiples et concomitants</a:t>
            </a:r>
          </a:p>
          <a:p>
            <a:r>
              <a:rPr lang="fr-FR" dirty="0"/>
              <a:t>Persistance de la stigmatisation</a:t>
            </a:r>
          </a:p>
          <a:p>
            <a:r>
              <a:rPr lang="fr-FR" dirty="0"/>
              <a:t>Actes sexuels </a:t>
            </a:r>
            <a:r>
              <a:rPr lang="fr-FR" dirty="0" smtClean="0"/>
              <a:t>monnayés </a:t>
            </a:r>
            <a:r>
              <a:rPr lang="fr-FR" dirty="0"/>
              <a:t>« </a:t>
            </a:r>
            <a:r>
              <a:rPr lang="fr-FR" dirty="0" err="1" smtClean="0"/>
              <a:t>transgénérationnels</a:t>
            </a:r>
            <a:r>
              <a:rPr lang="fr-FR" dirty="0" smtClean="0"/>
              <a:t> </a:t>
            </a:r>
            <a:r>
              <a:rPr lang="fr-FR" dirty="0"/>
              <a:t>»</a:t>
            </a:r>
          </a:p>
          <a:p>
            <a:r>
              <a:rPr lang="fr-FR" dirty="0"/>
              <a:t>Violence conjugale</a:t>
            </a:r>
          </a:p>
          <a:p>
            <a:r>
              <a:rPr lang="fr-FR" dirty="0"/>
              <a:t>Manque d’implication des hommes dans les programmes de prévention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allAtOnce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/>
              <a:t>Changement de comportement….</a:t>
            </a:r>
            <a:endParaRPr lang="fr-FR" dirty="0"/>
          </a:p>
        </p:txBody>
      </p:sp>
      <p:grpSp>
        <p:nvGrpSpPr>
          <p:cNvPr id="33793" name="Group 1"/>
          <p:cNvGrpSpPr>
            <a:grpSpLocks/>
          </p:cNvGrpSpPr>
          <p:nvPr/>
        </p:nvGrpSpPr>
        <p:grpSpPr bwMode="auto">
          <a:xfrm>
            <a:off x="600662" y="157829"/>
            <a:ext cx="7104968" cy="4296637"/>
            <a:chOff x="76" y="119"/>
            <a:chExt cx="2629" cy="261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" y="119"/>
              <a:ext cx="2630" cy="2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76" y="119"/>
              <a:ext cx="2630" cy="2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803956" y="338333"/>
            <a:ext cx="1369160" cy="38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8120" tIns="39240" rIns="78120" bIns="3924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rgbClr val="008B99"/>
                </a:solidFill>
              </a:rPr>
              <a:t>Botswana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61277" y="4454466"/>
            <a:ext cx="8742047" cy="9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8120" tIns="39240" rIns="78120" bIns="39240">
            <a:spAutoFit/>
          </a:bodyPr>
          <a:lstStyle/>
          <a:p>
            <a:pPr indent="457200">
              <a:lnSpc>
                <a:spcPct val="11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“Consensus </a:t>
            </a:r>
            <a:r>
              <a:rPr lang="fr-FR" sz="1100" b="1" dirty="0" err="1">
                <a:solidFill>
                  <a:srgbClr val="424344"/>
                </a:solidFill>
                <a:latin typeface="Calibri"/>
                <a:cs typeface="Calibri"/>
              </a:rPr>
              <a:t>Statement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” publié dans </a:t>
            </a:r>
            <a:r>
              <a:rPr lang="fr-FR" sz="1100" b="1" i="1" dirty="0">
                <a:solidFill>
                  <a:srgbClr val="424344"/>
                </a:solidFill>
                <a:latin typeface="Calibri"/>
                <a:cs typeface="Calibri"/>
              </a:rPr>
              <a:t>The Lancet 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en 2004 et signé par plus de 150 experts en Santé </a:t>
            </a: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publique:</a:t>
            </a:r>
          </a:p>
          <a:p>
            <a:pPr indent="457200">
              <a:lnSpc>
                <a:spcPct val="110000"/>
              </a:lnSpc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Pour 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les jeunes, la priorité doit être d’encourager </a:t>
            </a: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l’</a:t>
            </a:r>
            <a:r>
              <a:rPr lang="fr-FR" sz="1100" b="1" dirty="0" smtClean="0">
                <a:solidFill>
                  <a:srgbClr val="E31B23"/>
                </a:solidFill>
                <a:latin typeface="Calibri"/>
                <a:cs typeface="Calibri"/>
              </a:rPr>
              <a:t>abstinence</a:t>
            </a: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 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ou de retarder le début de l’activité </a:t>
            </a: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sexuelle</a:t>
            </a:r>
          </a:p>
          <a:p>
            <a:pPr indent="457200">
              <a:lnSpc>
                <a:spcPct val="110000"/>
              </a:lnSpc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Pour 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les adultes, la priorité doit être de promouvoir la </a:t>
            </a:r>
            <a:r>
              <a:rPr lang="fr-FR" sz="1100" b="1" dirty="0" smtClean="0">
                <a:solidFill>
                  <a:srgbClr val="E31B23"/>
                </a:solidFill>
                <a:latin typeface="Calibri"/>
                <a:cs typeface="Calibri"/>
              </a:rPr>
              <a:t>fidélité </a:t>
            </a:r>
            <a:r>
              <a:rPr lang="fr-FR" sz="1100" b="1" dirty="0">
                <a:solidFill>
                  <a:srgbClr val="E31B23"/>
                </a:solidFill>
                <a:latin typeface="Calibri"/>
                <a:cs typeface="Calibri"/>
              </a:rPr>
              <a:t>mutuelle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 entre partenaires non </a:t>
            </a: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infectés</a:t>
            </a:r>
          </a:p>
          <a:p>
            <a:pPr indent="457200">
              <a:lnSpc>
                <a:spcPct val="110000"/>
              </a:lnSpc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Pour 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les personnes à haut risque d’exposition au VIH, la </a:t>
            </a:r>
            <a:r>
              <a:rPr lang="fr-FR" sz="1100" b="1" dirty="0" smtClean="0">
                <a:solidFill>
                  <a:srgbClr val="424344"/>
                </a:solidFill>
                <a:latin typeface="Calibri"/>
                <a:cs typeface="Calibri"/>
              </a:rPr>
              <a:t>priorité </a:t>
            </a:r>
            <a:r>
              <a:rPr lang="fr-FR" sz="1100" b="1" dirty="0">
                <a:solidFill>
                  <a:srgbClr val="424344"/>
                </a:solidFill>
                <a:latin typeface="Calibri"/>
                <a:cs typeface="Calibri"/>
              </a:rPr>
              <a:t>doit être de promouvoir </a:t>
            </a:r>
            <a:r>
              <a:rPr lang="fr-FR" sz="1100" b="1" dirty="0" smtClean="0">
                <a:solidFill>
                  <a:srgbClr val="E31B23"/>
                </a:solidFill>
                <a:latin typeface="Calibri"/>
                <a:cs typeface="Calibri"/>
              </a:rPr>
              <a:t>l’utilisation systématique du </a:t>
            </a:r>
            <a:r>
              <a:rPr lang="fr-FR" sz="1100" b="1" dirty="0">
                <a:solidFill>
                  <a:srgbClr val="E31B23"/>
                </a:solidFill>
                <a:latin typeface="Calibri"/>
                <a:cs typeface="Calibri"/>
              </a:rPr>
              <a:t>préservatif</a:t>
            </a:r>
            <a:r>
              <a:rPr lang="fr-FR" sz="1400" dirty="0">
                <a:solidFill>
                  <a:srgbClr val="424344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5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Le changement de comportement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185" y="1272540"/>
            <a:ext cx="8756257" cy="3810000"/>
          </a:xfrm>
        </p:spPr>
        <p:txBody>
          <a:bodyPr lIns="79242" tIns="39621" rIns="79242" bIns="39621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r-FR" sz="2400" b="1" dirty="0"/>
              <a:t>Fidélité</a:t>
            </a:r>
            <a:endParaRPr lang="fr-FR" sz="2400" dirty="0"/>
          </a:p>
          <a:p>
            <a:pPr lvl="1">
              <a:lnSpc>
                <a:spcPct val="90000"/>
              </a:lnSpc>
            </a:pPr>
            <a:r>
              <a:rPr lang="fr-FR" sz="2100" dirty="0"/>
              <a:t>Actuellement en Afrique, </a:t>
            </a:r>
            <a:r>
              <a:rPr lang="fr-FR" sz="2100" u="sng" dirty="0"/>
              <a:t>la majorité des femmes se contaminent dans le cadre du mariage</a:t>
            </a:r>
            <a:endParaRPr lang="fr-FR" sz="2100" dirty="0"/>
          </a:p>
          <a:p>
            <a:pPr lvl="1">
              <a:lnSpc>
                <a:spcPct val="90000"/>
              </a:lnSpc>
            </a:pPr>
            <a:r>
              <a:rPr lang="fr-FR" sz="2100" dirty="0"/>
              <a:t>Enqu</a:t>
            </a:r>
            <a:r>
              <a:rPr lang="fr-FR" altLang="ja-JP" sz="2100" dirty="0">
                <a:cs typeface="ＭＳ Ｐゴシック" charset="0"/>
              </a:rPr>
              <a:t>ête séroprévalence Ouganda</a:t>
            </a:r>
          </a:p>
          <a:p>
            <a:pPr marL="1007033" lvl="2">
              <a:lnSpc>
                <a:spcPct val="90000"/>
              </a:lnSpc>
            </a:pPr>
            <a:r>
              <a:rPr lang="fr-FR" sz="1700" dirty="0"/>
              <a:t>35% de </a:t>
            </a:r>
            <a:r>
              <a:rPr lang="fr-FR" sz="1700" dirty="0" err="1"/>
              <a:t>séro</a:t>
            </a:r>
            <a:r>
              <a:rPr lang="fr-FR" sz="1700" dirty="0"/>
              <a:t>-différence au sein des couples</a:t>
            </a:r>
          </a:p>
          <a:p>
            <a:pPr>
              <a:lnSpc>
                <a:spcPct val="90000"/>
              </a:lnSpc>
            </a:pPr>
            <a:r>
              <a:rPr lang="fr-FR" sz="2400" b="1" dirty="0"/>
              <a:t>Abstinence</a:t>
            </a:r>
            <a:endParaRPr lang="fr-FR" sz="2400" dirty="0"/>
          </a:p>
          <a:p>
            <a:pPr lvl="1">
              <a:lnSpc>
                <a:spcPct val="90000"/>
              </a:lnSpc>
            </a:pPr>
            <a:r>
              <a:rPr lang="fr-FR" sz="2100" u="sng" dirty="0"/>
              <a:t>Aucun bénéfice des programme éducatifs d’abstinence</a:t>
            </a:r>
            <a:endParaRPr lang="fr-FR" sz="2100" dirty="0"/>
          </a:p>
          <a:p>
            <a:pPr marL="1007033" lvl="2">
              <a:lnSpc>
                <a:spcPct val="90000"/>
              </a:lnSpc>
            </a:pPr>
            <a:r>
              <a:rPr lang="fr-FR" sz="1700" dirty="0"/>
              <a:t>Pas de réduction des IST</a:t>
            </a:r>
          </a:p>
          <a:p>
            <a:pPr marL="1007033" lvl="2">
              <a:lnSpc>
                <a:spcPct val="90000"/>
              </a:lnSpc>
            </a:pPr>
            <a:r>
              <a:rPr lang="fr-FR" sz="1700" dirty="0"/>
              <a:t>Pas de réduction des grossesses</a:t>
            </a:r>
          </a:p>
          <a:p>
            <a:pPr>
              <a:lnSpc>
                <a:spcPct val="90000"/>
              </a:lnSpc>
            </a:pPr>
            <a:r>
              <a:rPr lang="fr-FR" sz="2600" dirty="0"/>
              <a:t>Education </a:t>
            </a:r>
            <a:r>
              <a:rPr lang="fr-FR" sz="2600" dirty="0">
                <a:sym typeface="Wingdings" charset="0"/>
              </a:rPr>
              <a:t></a:t>
            </a:r>
            <a:r>
              <a:rPr lang="fr-FR" sz="2600" dirty="0"/>
              <a:t> recul de </a:t>
            </a:r>
            <a:r>
              <a:rPr lang="fr-FR" sz="2600" dirty="0" smtClean="0"/>
              <a:t>l’âge </a:t>
            </a:r>
            <a:r>
              <a:rPr lang="fr-FR" sz="2600" dirty="0"/>
              <a:t>des 1</a:t>
            </a:r>
            <a:r>
              <a:rPr lang="fr-FR" sz="2600" baseline="30000" dirty="0"/>
              <a:t>ers</a:t>
            </a:r>
            <a:r>
              <a:rPr lang="fr-FR" sz="2600" dirty="0"/>
              <a:t> rapports</a:t>
            </a:r>
          </a:p>
          <a:p>
            <a:pPr>
              <a:lnSpc>
                <a:spcPct val="90000"/>
              </a:lnSpc>
            </a:pPr>
            <a:r>
              <a:rPr lang="fr-FR" sz="2400" b="1" dirty="0"/>
              <a:t>Monogamie</a:t>
            </a:r>
            <a:endParaRPr lang="fr-FR" sz="2400" dirty="0"/>
          </a:p>
          <a:p>
            <a:pPr lvl="1">
              <a:lnSpc>
                <a:spcPct val="90000"/>
              </a:lnSpc>
            </a:pPr>
            <a:r>
              <a:rPr lang="fr-FR" sz="2100" dirty="0"/>
              <a:t>Dans plusieurs société, la polygamie est </a:t>
            </a:r>
            <a:r>
              <a:rPr lang="fr-FR" sz="2100" dirty="0" smtClean="0"/>
              <a:t>valorisée</a:t>
            </a:r>
          </a:p>
          <a:p>
            <a:pPr lvl="1">
              <a:lnSpc>
                <a:spcPct val="90000"/>
              </a:lnSpc>
            </a:pPr>
            <a:r>
              <a:rPr lang="fr-FR" sz="2100" dirty="0" smtClean="0"/>
              <a:t>Dans certaines enquêtes, la polygamie officielle est un facteur protecteur du VIH…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9491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bldLvl="2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Les programmes d’éducation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467" y="1524000"/>
            <a:ext cx="5147733" cy="3746500"/>
          </a:xfrm>
        </p:spPr>
        <p:txBody>
          <a:bodyPr lIns="79242" tIns="39621" rIns="79242" bIns="39621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 sz="1700" dirty="0"/>
              <a:t>Certains programmes d’éducation permettent de réduire les risques</a:t>
            </a:r>
          </a:p>
          <a:p>
            <a:pPr lvl="1">
              <a:lnSpc>
                <a:spcPct val="90000"/>
              </a:lnSpc>
            </a:pPr>
            <a:r>
              <a:rPr lang="fr-FR" sz="1600" dirty="0"/>
              <a:t>Education des futurs pères en parallèle du programme PTME pour les femmes : programme au Kenya</a:t>
            </a:r>
          </a:p>
          <a:p>
            <a:pPr lvl="2">
              <a:lnSpc>
                <a:spcPct val="90000"/>
              </a:lnSpc>
            </a:pPr>
            <a:r>
              <a:rPr lang="fr-FR" sz="1400" dirty="0"/>
              <a:t>Participation au programme </a:t>
            </a:r>
            <a:r>
              <a:rPr lang="fr-FR" sz="1400" dirty="0">
                <a:sym typeface="Wingdings" charset="0"/>
              </a:rPr>
              <a:t></a:t>
            </a:r>
            <a:r>
              <a:rPr lang="fr-FR" sz="1400" dirty="0"/>
              <a:t> réduction de la transmission de 50% à un an</a:t>
            </a:r>
          </a:p>
          <a:p>
            <a:pPr lvl="2">
              <a:lnSpc>
                <a:spcPct val="90000"/>
              </a:lnSpc>
            </a:pPr>
            <a:r>
              <a:rPr lang="fr-FR" sz="1400" dirty="0"/>
              <a:t>Participation au programme + réalisation antérieure d’un test VIH chez les hommes </a:t>
            </a:r>
            <a:r>
              <a:rPr lang="fr-FR" sz="1400" dirty="0">
                <a:sym typeface="Wingdings" charset="0"/>
              </a:rPr>
              <a:t> réduction de 60%</a:t>
            </a:r>
          </a:p>
          <a:p>
            <a:pPr lvl="2">
              <a:lnSpc>
                <a:spcPct val="90000"/>
              </a:lnSpc>
            </a:pPr>
            <a:r>
              <a:rPr lang="fr-FR" sz="1400" dirty="0">
                <a:sym typeface="Wingdings" charset="0"/>
              </a:rPr>
              <a:t>Participation au programme  augmentation de survie x 2,5 à un an des enfants non infectés.</a:t>
            </a:r>
            <a:endParaRPr lang="fr-FR" sz="1400" dirty="0"/>
          </a:p>
          <a:p>
            <a:pPr lvl="2">
              <a:lnSpc>
                <a:spcPct val="90000"/>
              </a:lnSpc>
            </a:pPr>
            <a:endParaRPr lang="fr-FR" sz="1400" dirty="0"/>
          </a:p>
          <a:p>
            <a:pPr lvl="1">
              <a:lnSpc>
                <a:spcPct val="90000"/>
              </a:lnSpc>
            </a:pPr>
            <a:r>
              <a:rPr lang="fr-FR" sz="1600" dirty="0"/>
              <a:t>« </a:t>
            </a:r>
            <a:r>
              <a:rPr lang="fr-FR" sz="1600" dirty="0" err="1"/>
              <a:t>Stepping</a:t>
            </a:r>
            <a:r>
              <a:rPr lang="fr-FR" sz="1600" dirty="0"/>
              <a:t> stones » en Afrique du Sud : un programme d’éducation pour lutter contre la violence liée au genre</a:t>
            </a:r>
          </a:p>
          <a:p>
            <a:pPr lvl="2">
              <a:lnSpc>
                <a:spcPct val="90000"/>
              </a:lnSpc>
            </a:pPr>
            <a:r>
              <a:rPr lang="fr-FR" sz="1400" dirty="0"/>
              <a:t>Impact sur l’acquisition de HSV</a:t>
            </a:r>
            <a:r>
              <a:rPr lang="fr-FR" sz="1400" baseline="-25000" dirty="0"/>
              <a:t>2</a:t>
            </a:r>
            <a:endParaRPr lang="fr-FR" sz="1400" dirty="0"/>
          </a:p>
          <a:p>
            <a:pPr lvl="2">
              <a:lnSpc>
                <a:spcPct val="90000"/>
              </a:lnSpc>
            </a:pPr>
            <a:r>
              <a:rPr lang="fr-FR" sz="1400" dirty="0"/>
              <a:t>Impact sur l’infection VIH ?</a:t>
            </a:r>
          </a:p>
          <a:p>
            <a:pPr lvl="2">
              <a:lnSpc>
                <a:spcPct val="90000"/>
              </a:lnSpc>
              <a:buFont typeface="Times" charset="0"/>
              <a:buNone/>
            </a:pPr>
            <a:endParaRPr lang="fr-FR" sz="1400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424" y="3362476"/>
            <a:ext cx="3454400" cy="14208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8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9512">
            <a:off x="5283200" y="2159001"/>
            <a:ext cx="3454400" cy="7024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8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/>
              <a:t>Une difficulté importante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3810000"/>
          </a:xfrm>
        </p:spPr>
        <p:txBody>
          <a:bodyPr lIns="79242" tIns="39621" rIns="79242" bIns="39621"/>
          <a:lstStyle/>
          <a:p>
            <a:pPr>
              <a:lnSpc>
                <a:spcPct val="90000"/>
              </a:lnSpc>
            </a:pPr>
            <a:r>
              <a:rPr lang="fr-FR" sz="2400" dirty="0"/>
              <a:t>Comment arriver à mettre en place une prévention efficace si la société valorise et encourage les comportements à risque ?</a:t>
            </a:r>
          </a:p>
          <a:p>
            <a:pPr lvl="1">
              <a:lnSpc>
                <a:spcPct val="90000"/>
              </a:lnSpc>
            </a:pPr>
            <a:r>
              <a:rPr lang="fr-FR" sz="2100" dirty="0" err="1"/>
              <a:t>Multipartenariat</a:t>
            </a:r>
            <a:r>
              <a:rPr lang="fr-FR" sz="2100" dirty="0"/>
              <a:t> : « J’ai les moyens »</a:t>
            </a:r>
          </a:p>
          <a:p>
            <a:pPr lvl="1">
              <a:lnSpc>
                <a:spcPct val="90000"/>
              </a:lnSpc>
            </a:pPr>
            <a:r>
              <a:rPr lang="fr-FR" sz="2100" dirty="0"/>
              <a:t>Sexe négocié : « c’est l’homme qui décide »</a:t>
            </a:r>
          </a:p>
          <a:p>
            <a:pPr lvl="1">
              <a:lnSpc>
                <a:spcPct val="90000"/>
              </a:lnSpc>
            </a:pPr>
            <a:r>
              <a:rPr lang="fr-FR" sz="2100" dirty="0">
                <a:hlinkClick r:id="rId3" action="ppaction://hlinksldjump"/>
              </a:rPr>
              <a:t>Publicité…</a:t>
            </a:r>
            <a:endParaRPr lang="fr-FR" sz="2100" dirty="0"/>
          </a:p>
          <a:p>
            <a:pPr lvl="1">
              <a:lnSpc>
                <a:spcPct val="90000"/>
              </a:lnSpc>
            </a:pPr>
            <a:r>
              <a:rPr lang="fr-FR" sz="2100" dirty="0"/>
              <a:t>« Je suis un homme »</a:t>
            </a:r>
          </a:p>
          <a:p>
            <a:pPr marL="1007033" lvl="2">
              <a:lnSpc>
                <a:spcPct val="90000"/>
              </a:lnSpc>
            </a:pPr>
            <a:r>
              <a:rPr lang="fr-FR" sz="1400" dirty="0">
                <a:sym typeface="Wingdings" charset="0"/>
              </a:rPr>
              <a:t></a:t>
            </a:r>
            <a:r>
              <a:rPr lang="fr-FR" sz="1700" dirty="0"/>
              <a:t> donc je bois </a:t>
            </a:r>
            <a:r>
              <a:rPr lang="fr-FR" sz="1700" dirty="0" smtClean="0"/>
              <a:t>(</a:t>
            </a:r>
            <a:r>
              <a:rPr lang="fr-FR" sz="1700" dirty="0"/>
              <a:t>beaucoup)</a:t>
            </a:r>
          </a:p>
          <a:p>
            <a:pPr marL="1007033" lvl="2">
              <a:lnSpc>
                <a:spcPct val="90000"/>
              </a:lnSpc>
            </a:pPr>
            <a:r>
              <a:rPr lang="fr-FR" sz="1400" dirty="0">
                <a:sym typeface="Wingdings" charset="0"/>
              </a:rPr>
              <a:t></a:t>
            </a:r>
            <a:r>
              <a:rPr lang="fr-FR" sz="1700" dirty="0"/>
              <a:t> donc j’analyse moins bien le risque</a:t>
            </a:r>
          </a:p>
          <a:p>
            <a:pPr marL="1007033" lvl="2">
              <a:lnSpc>
                <a:spcPct val="90000"/>
              </a:lnSpc>
            </a:pPr>
            <a:r>
              <a:rPr lang="fr-FR" sz="1400" dirty="0">
                <a:sym typeface="Wingdings" charset="0"/>
              </a:rPr>
              <a:t></a:t>
            </a:r>
            <a:r>
              <a:rPr lang="fr-FR" sz="1700" dirty="0"/>
              <a:t> donc j’ai </a:t>
            </a:r>
            <a:r>
              <a:rPr lang="fr-FR" sz="1700" dirty="0" smtClean="0"/>
              <a:t>plus </a:t>
            </a:r>
            <a:r>
              <a:rPr lang="fr-FR" sz="1700" dirty="0"/>
              <a:t>de risque de me contaminer (et de contaminer les autres)</a:t>
            </a:r>
          </a:p>
          <a:p>
            <a:pPr marL="1007033" lvl="2">
              <a:lnSpc>
                <a:spcPct val="90000"/>
              </a:lnSpc>
            </a:pP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24198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2134</TotalTime>
  <Words>8299</Words>
  <Application>Microsoft Macintosh PowerPoint</Application>
  <PresentationFormat>Présentation à l'écran (16:10)</PresentationFormat>
  <Paragraphs>1500</Paragraphs>
  <Slides>170</Slides>
  <Notes>82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170</vt:i4>
      </vt:variant>
    </vt:vector>
  </HeadingPairs>
  <TitlesOfParts>
    <vt:vector size="173" baseType="lpstr">
      <vt:lpstr>Civique</vt:lpstr>
      <vt:lpstr>Graphique</vt:lpstr>
      <vt:lpstr>Document</vt:lpstr>
      <vt:lpstr>Une pandémie…</vt:lpstr>
      <vt:lpstr>Déclaration de liens d’intérêts (2014 - 2016)</vt:lpstr>
      <vt:lpstr>Objectifs</vt:lpstr>
      <vt:lpstr>Plan</vt:lpstr>
      <vt:lpstr>Quelques éléments de bibliographie</vt:lpstr>
      <vt:lpstr>Présentation PowerPoint</vt:lpstr>
      <vt:lpstr>Présentation PowerPoint</vt:lpstr>
      <vt:lpstr>Les diapositives et le guide de prise en charge des patients VIH dans les pays à ressources limitées sont disponibles sur le site du COREVIH-Bretagne  http://www.corevih-bretagne.fr</vt:lpstr>
      <vt:lpstr>Où l’on commence par un peu d’histoire pour comprendre ce que sont les VIH…</vt:lpstr>
      <vt:lpstr>L’émergence du VIH, c’est…</vt:lpstr>
      <vt:lpstr>L’émergence du VIH</vt:lpstr>
      <vt:lpstr>Découverte du VIH-1</vt:lpstr>
      <vt:lpstr>Découverte du VIH-2</vt:lpstr>
      <vt:lpstr>Origine simiene</vt:lpstr>
      <vt:lpstr>Puis découvertes progressives de variants multiples</vt:lpstr>
      <vt:lpstr>Mais l’Histoire a commencé bien plus tôt</vt:lpstr>
      <vt:lpstr>Présentation PowerPoint</vt:lpstr>
      <vt:lpstr>Homme  Singe</vt:lpstr>
      <vt:lpstr>Présentation PowerPoint</vt:lpstr>
      <vt:lpstr>D’un coté, les primates non-humain…</vt:lpstr>
      <vt:lpstr>Présentation PowerPoint</vt:lpstr>
      <vt:lpstr>Présentation PowerPoint</vt:lpstr>
      <vt:lpstr>Évolution de l’épidémie</vt:lpstr>
      <vt:lpstr>Évolution « sociétale »</vt:lpstr>
      <vt:lpstr>Présentation PowerPoint</vt:lpstr>
      <vt:lpstr>Un voyage en pirogue, puis en train, puis en bateau, puis en avion…</vt:lpstr>
      <vt:lpstr>Le grand voyage du VIH-1 groupe M</vt:lpstr>
      <vt:lpstr>Le grand voyage du VIH-1 groupe M</vt:lpstr>
      <vt:lpstr>Le grand voyage du VIH-1 groupe M</vt:lpstr>
      <vt:lpstr>Le grand voyage du VIH-1 groupe M</vt:lpstr>
      <vt:lpstr>Le grand voyage du VIH-1 groupe M</vt:lpstr>
      <vt:lpstr>Données épidémiologiques ONUSIDA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5 600 nouvelles infections par jour en 2014 7 000 en 2011, 5 750 en 2013</vt:lpstr>
      <vt:lpstr>Répartition mondiale de la prévalence du VIH Vue « macroscopique » des « REGIONS OMS »</vt:lpstr>
      <vt:lpstr>Répartition mondiale de la prévalence du VIH Vue « Populationnelle »</vt:lpstr>
      <vt:lpstr>Répartition mondiale de la prévalence du VIH</vt:lpstr>
      <vt:lpstr>Une répartition très inégale en Afrique…</vt:lpstr>
      <vt:lpstr>Les objectifs OMS en 2012 étaient pour 2015…</vt:lpstr>
      <vt:lpstr>Evolution épidémique</vt:lpstr>
      <vt:lpstr>Personnes vivant avec le VIH</vt:lpstr>
      <vt:lpstr>Nouvelles infections et décès liés au SIDA - 2012</vt:lpstr>
      <vt:lpstr>Evolutions de l’incidence Afrique/Asie centrale</vt:lpstr>
      <vt:lpstr>Conséquences de l’épidémie</vt:lpstr>
      <vt:lpstr>Prévalences estimées du VIH chez les femmes (15-49 ans) consultant dans les maternités Afrique australe 1998 – 2006 </vt:lpstr>
      <vt:lpstr>Espérance de vie à la naissance, évolution entre 1950 et 2005</vt:lpstr>
      <vt:lpstr>Présentation PowerPoint</vt:lpstr>
      <vt:lpstr>Projections « Années de vies perdues » du début des années 2000… s’il n’y avait pas eu les antirétroviraux</vt:lpstr>
      <vt:lpstr>Altération de la force de travail</vt:lpstr>
      <vt:lpstr>Une évolution récente plus optimiste</vt:lpstr>
      <vt:lpstr>Botswana</vt:lpstr>
      <vt:lpstr>Cambodge</vt:lpstr>
      <vt:lpstr>Présentation PowerPoint</vt:lpstr>
      <vt:lpstr>Présentation PowerPoint</vt:lpstr>
      <vt:lpstr>Présentation PowerPoint</vt:lpstr>
      <vt:lpstr>Présentation PowerPoint</vt:lpstr>
      <vt:lpstr>Années de vies gagnées</vt:lpstr>
      <vt:lpstr>Présentation PowerPoint</vt:lpstr>
      <vt:lpstr>Présentation PowerPoint</vt:lpstr>
      <vt:lpstr>L’objectif thérapeutique</vt:lpstr>
      <vt:lpstr>En France: 150 000 personnes infectées et une cascade de la prise en charge du VIH</vt:lpstr>
      <vt:lpstr>Treatment cascade of adults living with HIV in Russia, 2014</vt:lpstr>
      <vt:lpstr>Où veut-on aller ?</vt:lpstr>
      <vt:lpstr>Présentation PowerPoint</vt:lpstr>
      <vt:lpstr>Il persiste quelques épidémies très actives</vt:lpstr>
      <vt:lpstr>Incidence and Mortality in EECA  vs. Globally</vt:lpstr>
      <vt:lpstr>Cumulative HIV cases and deaths among PLHIV in the Russian Federation 1987-2013</vt:lpstr>
      <vt:lpstr>Treatment increasing but slower than the growth of the HIV epidemic</vt:lpstr>
      <vt:lpstr>Fin de l’épidémiologie</vt:lpstr>
      <vt:lpstr>Modes de transmission</vt:lpstr>
      <vt:lpstr>Exercice</vt:lpstr>
      <vt:lpstr>Transmission sexuelle</vt:lpstr>
      <vt:lpstr>Facteurs augmentant le risque de transmission sexuelle</vt:lpstr>
      <vt:lpstr>Pas de transmission…</vt:lpstr>
      <vt:lpstr>Moment de la transmission du VIH de la mère à l’enfant</vt:lpstr>
      <vt:lpstr>Transmission « non sexuelle »: très peu de données</vt:lpstr>
      <vt:lpstr>Stratégies de prévention</vt:lpstr>
      <vt:lpstr>Individuellement, quel est le moyen de prévention du VIH le plus efficace en 2015 ?</vt:lpstr>
      <vt:lpstr>Individuellement, quel est le moyen de prévention du VIH le plus efficace en 2015 ?</vt:lpstr>
      <vt:lpstr>Dans l’ordre !</vt:lpstr>
      <vt:lpstr>Risque de transmission sexuelle sous traitement efficace</vt:lpstr>
      <vt:lpstr>Quelles sont les stratégies possibles ?</vt:lpstr>
      <vt:lpstr>Quelles sont les stratégies possibles ?</vt:lpstr>
      <vt:lpstr>Quelles sont les stratégies possibles ?</vt:lpstr>
      <vt:lpstr>Quelles sont les stratégies existantes efficaces ?</vt:lpstr>
      <vt:lpstr>Prévention avant exposition</vt:lpstr>
      <vt:lpstr>Éducation et changement de comportement</vt:lpstr>
      <vt:lpstr>Sexe négocié : effet cumulatif du statut VIH des parents, des violences sexuelles et de la faim</vt:lpstr>
      <vt:lpstr>Quelques causes de haute prévalence dans certains pays</vt:lpstr>
      <vt:lpstr>Changement de comportement….</vt:lpstr>
      <vt:lpstr>Le changement de comportement</vt:lpstr>
      <vt:lpstr>Les programmes d’éducation</vt:lpstr>
      <vt:lpstr>Une difficulté importante</vt:lpstr>
      <vt:lpstr>Ne pas oublier l’éducation des soignants…</vt:lpstr>
      <vt:lpstr>Quelles sont les options stratégiques les plus efficaces pour lutter contre l’usage de drogue IV ? (N=239 : interviews de soignants Ukrainiens)</vt:lpstr>
      <vt:lpstr>Les microbicides</vt:lpstr>
      <vt:lpstr>Avantages potentiels des microbicides</vt:lpstr>
      <vt:lpstr>Etude CAPRISA 004</vt:lpstr>
      <vt:lpstr>Les traitements avant exposition</vt:lpstr>
      <vt:lpstr>Présentation PowerPoint</vt:lpstr>
      <vt:lpstr>Présentation PowerPoint</vt:lpstr>
      <vt:lpstr>IPREX : Prévention primaire de l’infection VIH par l’association TDF/FTC</vt:lpstr>
      <vt:lpstr>IPREX : probabilité de contamination</vt:lpstr>
      <vt:lpstr>IPREX Analyse en sous groupes</vt:lpstr>
      <vt:lpstr>Présentation PowerPoint</vt:lpstr>
      <vt:lpstr>PrEP : deux essais essentiels publiés en 2015</vt:lpstr>
      <vt:lpstr>Le traitement des IST</vt:lpstr>
      <vt:lpstr>L’Aciclovir ne diminue pas le risque de VIH chez les sujets VIH- HSV-2+</vt:lpstr>
      <vt:lpstr>La circoncision</vt:lpstr>
      <vt:lpstr>Quelle est l’effet de la circoncision dans la prévention de l’acquisition du VIH chez l’homme, 24 mois après le geste chirurgical ?</vt:lpstr>
      <vt:lpstr>Quelle est l’effet de la circoncision dans la prévention de l’acquisition du VIH chez l’homme, 24 mois après le geste chirurgical ?</vt:lpstr>
      <vt:lpstr>1997-2001: Etude Multisite</vt:lpstr>
      <vt:lpstr>Présentation PowerPoint</vt:lpstr>
      <vt:lpstr>Faut-il circoncire pour prévenir ?</vt:lpstr>
      <vt:lpstr>Circoncision : synthèse des études randomisées1</vt:lpstr>
      <vt:lpstr>D’énormes progrès en peu de temps… très variable d’un pays à l’autre</vt:lpstr>
      <vt:lpstr>Le préservatif</vt:lpstr>
      <vt:lpstr>Utilisé de façon constante, quelle est l’effet du préservatif sur la transmission hétérosexuelle du VIH</vt:lpstr>
      <vt:lpstr>Utilisé de façon constante, quelle est l’effet du préservatif sur la transmission hétérosexuelle du VIH</vt:lpstr>
      <vt:lpstr>Présentation PowerPoint</vt:lpstr>
      <vt:lpstr>Multiples causes de non utilisation du préservatif…</vt:lpstr>
      <vt:lpstr>Usage du préservatif et séroprévalence chez les prostituées de Côte d’Ivoire 1992-1998</vt:lpstr>
      <vt:lpstr>Niveau d’information des adolescents concernant l’existence et la disponibilité des préservatifs</vt:lpstr>
      <vt:lpstr>Prévention post exposition</vt:lpstr>
      <vt:lpstr>Prévention post exposition</vt:lpstr>
      <vt:lpstr>Prévention de la Transmission Mère-Enfant  (PTME)</vt:lpstr>
      <vt:lpstr>Moment de la transmission du VIH de la mère à l’enfant</vt:lpstr>
      <vt:lpstr>Evolution de l’effet du traitement antiviral court chez les femmes allaitantes, transmission évaluée à 6 semaines, en fonction du traitement utilisé</vt:lpstr>
      <vt:lpstr>Présentation PowerPoint</vt:lpstr>
      <vt:lpstr>Taux de TME sous multithérapie selon le moment de début de traitement et la charge virale à l’accouchement, 2000-2010</vt:lpstr>
      <vt:lpstr>Objectif n°1</vt:lpstr>
      <vt:lpstr>Mais c’est compliqué et lent…</vt:lpstr>
      <vt:lpstr>Recommandations OMS Juin 2013   </vt:lpstr>
      <vt:lpstr>Passage de l’option A à l’option B Exemple de la Côte d’Ivoire</vt:lpstr>
      <vt:lpstr>Et Bing !</vt:lpstr>
      <vt:lpstr>Mais il y a un besoin urgent à trouver de nouvelles stratégies de dépistage des femmes enceintes !</vt:lpstr>
      <vt:lpstr>Avenir</vt:lpstr>
      <vt:lpstr>« Couverture » PTME</vt:lpstr>
      <vt:lpstr>Le « traitement - prévention »</vt:lpstr>
      <vt:lpstr>Pensez-vous que le traitement ARV diminue la transmission du VIH ?</vt:lpstr>
      <vt:lpstr>Pensez-vous que le traitement ARV diminue la transmission du VIH ?</vt:lpstr>
      <vt:lpstr>Suivi à 3 ans du comportement sexuel et de la transmission du VIH chez les patients sous ART en Ouganda </vt:lpstr>
      <vt:lpstr>HPTN 052 : Prévention de l’infection VIH-1 par un traitement antiviral précoce</vt:lpstr>
      <vt:lpstr>HPTN 052 : Résultats</vt:lpstr>
      <vt:lpstr>Traitements ARV et PrEP sont complémentaires</vt:lpstr>
      <vt:lpstr>Présentation PowerPoint</vt:lpstr>
      <vt:lpstr>Présentation PowerPoint</vt:lpstr>
      <vt:lpstr>Présentation PowerPoint</vt:lpstr>
      <vt:lpstr>En pratique, conseiller un couple sérodifférent qui souhaite un enfant</vt:lpstr>
      <vt:lpstr>La vaccination contre le VIH</vt:lpstr>
      <vt:lpstr>Présentation PowerPoint</vt:lpstr>
      <vt:lpstr>Le pognon</vt:lpstr>
      <vt:lpstr>ARVs: l’effet de la compétition sur les prix</vt:lpstr>
      <vt:lpstr>Impact d’un changement de protocole sur le coût des traitements</vt:lpstr>
      <vt:lpstr>Présentation PowerPoint</vt:lpstr>
      <vt:lpstr>Présentation PowerPoint</vt:lpstr>
      <vt:lpstr>Présentation PowerPoint</vt:lpstr>
      <vt:lpstr>L’augmentation du niveau de vie d’un pays ne profite pas à tous…</vt:lpstr>
      <vt:lpstr>En conclusion, révision…</vt:lpstr>
      <vt:lpstr>Présentation PowerPoint</vt:lpstr>
      <vt:lpstr>Back-up</vt:lpstr>
      <vt:lpstr>Rationnel ayant conduit à l’intérêt du traitement antirétroviral prophylactique en cas d’accident professionnel</vt:lpstr>
      <vt:lpstr>Evolution des types de traitements au cours de la grossesse</vt:lpstr>
      <vt:lpstr>Présentation PowerPoint</vt:lpstr>
    </vt:vector>
  </TitlesOfParts>
  <Manager/>
  <Company>Université Rennes 1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Epidémiologie et prévention du VIH</dc:title>
  <dc:subject/>
  <dc:creator>Cedric Arvieux</dc:creator>
  <cp:keywords/>
  <dc:description>Topo actualisé le 20 janvier 2012_x000d_Programmé pour une présentation de 3 heures au DIU de médecine tropical/Santé internationale de Paris VIII/IMEA</dc:description>
  <cp:lastModifiedBy>Cédric Arvieux</cp:lastModifiedBy>
  <cp:revision>188</cp:revision>
  <cp:lastPrinted>2012-01-20T13:37:52Z</cp:lastPrinted>
  <dcterms:created xsi:type="dcterms:W3CDTF">2011-12-30T14:07:41Z</dcterms:created>
  <dcterms:modified xsi:type="dcterms:W3CDTF">2016-03-20T22:18:21Z</dcterms:modified>
  <cp:category/>
</cp:coreProperties>
</file>