
<file path=[Content_Types].xml><?xml version="1.0" encoding="utf-8"?>
<Types xmlns="http://schemas.openxmlformats.org/package/2006/content-types">
  <Default Extension="xml" ContentType="application/xml"/>
  <Default Extension="wdp" ContentType="image/vnd.ms-photo"/>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0.xml" ContentType="application/vnd.openxmlformats-officedocument.theme+xml"/>
  <Override PartName="/ppt/theme/themeOverride3.xml" ContentType="application/vnd.openxmlformats-officedocument.themeOverrid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3" r:id="rId2"/>
    <p:sldMasterId id="2147483690" r:id="rId3"/>
    <p:sldMasterId id="2147483700" r:id="rId4"/>
    <p:sldMasterId id="2147483713" r:id="rId5"/>
    <p:sldMasterId id="2147483742" r:id="rId6"/>
    <p:sldMasterId id="2147483755" r:id="rId7"/>
    <p:sldMasterId id="2147483769" r:id="rId8"/>
    <p:sldMasterId id="2147483798" r:id="rId9"/>
    <p:sldMasterId id="2147483811" r:id="rId10"/>
  </p:sldMasterIdLst>
  <p:notesMasterIdLst>
    <p:notesMasterId r:id="rId121"/>
  </p:notesMasterIdLst>
  <p:handoutMasterIdLst>
    <p:handoutMasterId r:id="rId122"/>
  </p:handoutMasterIdLst>
  <p:sldIdLst>
    <p:sldId id="256" r:id="rId11"/>
    <p:sldId id="367" r:id="rId12"/>
    <p:sldId id="272" r:id="rId13"/>
    <p:sldId id="274" r:id="rId14"/>
    <p:sldId id="273" r:id="rId15"/>
    <p:sldId id="378" r:id="rId16"/>
    <p:sldId id="379" r:id="rId17"/>
    <p:sldId id="377" r:id="rId18"/>
    <p:sldId id="403" r:id="rId19"/>
    <p:sldId id="371" r:id="rId20"/>
    <p:sldId id="368" r:id="rId21"/>
    <p:sldId id="372" r:id="rId22"/>
    <p:sldId id="369" r:id="rId23"/>
    <p:sldId id="370"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398" r:id="rId43"/>
    <p:sldId id="399" r:id="rId44"/>
    <p:sldId id="400" r:id="rId45"/>
    <p:sldId id="401" r:id="rId46"/>
    <p:sldId id="366" r:id="rId47"/>
    <p:sldId id="291" r:id="rId48"/>
    <p:sldId id="257" r:id="rId49"/>
    <p:sldId id="278" r:id="rId50"/>
    <p:sldId id="279" r:id="rId51"/>
    <p:sldId id="320" r:id="rId52"/>
    <p:sldId id="326" r:id="rId53"/>
    <p:sldId id="327" r:id="rId54"/>
    <p:sldId id="277" r:id="rId55"/>
    <p:sldId id="260" r:id="rId56"/>
    <p:sldId id="268" r:id="rId57"/>
    <p:sldId id="280" r:id="rId58"/>
    <p:sldId id="281" r:id="rId59"/>
    <p:sldId id="282" r:id="rId60"/>
    <p:sldId id="283" r:id="rId61"/>
    <p:sldId id="284" r:id="rId62"/>
    <p:sldId id="288" r:id="rId63"/>
    <p:sldId id="289" r:id="rId64"/>
    <p:sldId id="258" r:id="rId65"/>
    <p:sldId id="290" r:id="rId66"/>
    <p:sldId id="265" r:id="rId67"/>
    <p:sldId id="259" r:id="rId68"/>
    <p:sldId id="285" r:id="rId69"/>
    <p:sldId id="266" r:id="rId70"/>
    <p:sldId id="267" r:id="rId71"/>
    <p:sldId id="303" r:id="rId72"/>
    <p:sldId id="304" r:id="rId73"/>
    <p:sldId id="311" r:id="rId74"/>
    <p:sldId id="313" r:id="rId75"/>
    <p:sldId id="312" r:id="rId76"/>
    <p:sldId id="276" r:id="rId77"/>
    <p:sldId id="306" r:id="rId78"/>
    <p:sldId id="302" r:id="rId79"/>
    <p:sldId id="316" r:id="rId80"/>
    <p:sldId id="317" r:id="rId81"/>
    <p:sldId id="318" r:id="rId82"/>
    <p:sldId id="286" r:id="rId83"/>
    <p:sldId id="292" r:id="rId84"/>
    <p:sldId id="293" r:id="rId85"/>
    <p:sldId id="287" r:id="rId86"/>
    <p:sldId id="296" r:id="rId87"/>
    <p:sldId id="297" r:id="rId88"/>
    <p:sldId id="298" r:id="rId89"/>
    <p:sldId id="295" r:id="rId90"/>
    <p:sldId id="315" r:id="rId91"/>
    <p:sldId id="299" r:id="rId92"/>
    <p:sldId id="308" r:id="rId93"/>
    <p:sldId id="300" r:id="rId94"/>
    <p:sldId id="309" r:id="rId95"/>
    <p:sldId id="301" r:id="rId96"/>
    <p:sldId id="307" r:id="rId97"/>
    <p:sldId id="305" r:id="rId98"/>
    <p:sldId id="342" r:id="rId99"/>
    <p:sldId id="328" r:id="rId100"/>
    <p:sldId id="329" r:id="rId101"/>
    <p:sldId id="330" r:id="rId102"/>
    <p:sldId id="331" r:id="rId103"/>
    <p:sldId id="332" r:id="rId104"/>
    <p:sldId id="333" r:id="rId105"/>
    <p:sldId id="334" r:id="rId106"/>
    <p:sldId id="335" r:id="rId107"/>
    <p:sldId id="336" r:id="rId108"/>
    <p:sldId id="337" r:id="rId109"/>
    <p:sldId id="338" r:id="rId110"/>
    <p:sldId id="339" r:id="rId111"/>
    <p:sldId id="340" r:id="rId112"/>
    <p:sldId id="341" r:id="rId113"/>
    <p:sldId id="321" r:id="rId114"/>
    <p:sldId id="375" r:id="rId115"/>
    <p:sldId id="376" r:id="rId116"/>
    <p:sldId id="373" r:id="rId117"/>
    <p:sldId id="374" r:id="rId118"/>
    <p:sldId id="319" r:id="rId119"/>
    <p:sldId id="402" r:id="rId120"/>
  </p:sldIdLst>
  <p:sldSz cx="9144000" cy="5715000" type="screen16x1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64" autoAdjust="0"/>
  </p:normalViewPr>
  <p:slideViewPr>
    <p:cSldViewPr snapToGrid="0" snapToObjects="1">
      <p:cViewPr varScale="1">
        <p:scale>
          <a:sx n="140" d="100"/>
          <a:sy n="140" d="100"/>
        </p:scale>
        <p:origin x="-120" y="-632"/>
      </p:cViewPr>
      <p:guideLst>
        <p:guide orient="horz" pos="1800"/>
        <p:guide pos="2880"/>
      </p:guideLst>
    </p:cSldViewPr>
  </p:slideViewPr>
  <p:outlineViewPr>
    <p:cViewPr>
      <p:scale>
        <a:sx n="33" d="100"/>
        <a:sy n="33" d="100"/>
      </p:scale>
      <p:origin x="0" y="10800"/>
    </p:cViewPr>
  </p:outlineViewPr>
  <p:notesTextViewPr>
    <p:cViewPr>
      <p:scale>
        <a:sx n="100" d="100"/>
        <a:sy n="100" d="100"/>
      </p:scale>
      <p:origin x="0" y="0"/>
    </p:cViewPr>
  </p:notesTextViewPr>
  <p:sorterViewPr>
    <p:cViewPr>
      <p:scale>
        <a:sx n="132" d="100"/>
        <a:sy n="132" d="100"/>
      </p:scale>
      <p:origin x="0" y="36872"/>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120" Type="http://schemas.openxmlformats.org/officeDocument/2006/relationships/slide" Target="slides/slide110.xml"/><Relationship Id="rId121" Type="http://schemas.openxmlformats.org/officeDocument/2006/relationships/notesMaster" Target="notesMasters/notesMaster1.xml"/><Relationship Id="rId122" Type="http://schemas.openxmlformats.org/officeDocument/2006/relationships/handoutMaster" Target="handoutMasters/handoutMaster1.xml"/><Relationship Id="rId123" Type="http://schemas.openxmlformats.org/officeDocument/2006/relationships/printerSettings" Target="printerSettings/printerSettings1.bin"/><Relationship Id="rId124" Type="http://schemas.openxmlformats.org/officeDocument/2006/relationships/presProps" Target="presProps.xml"/><Relationship Id="rId125" Type="http://schemas.openxmlformats.org/officeDocument/2006/relationships/viewProps" Target="viewProps.xml"/><Relationship Id="rId126" Type="http://schemas.openxmlformats.org/officeDocument/2006/relationships/theme" Target="theme/theme1.xml"/><Relationship Id="rId127" Type="http://schemas.openxmlformats.org/officeDocument/2006/relationships/tableStyles" Target="tableStyle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90" Type="http://schemas.openxmlformats.org/officeDocument/2006/relationships/slide" Target="slides/slide80.xml"/><Relationship Id="rId91" Type="http://schemas.openxmlformats.org/officeDocument/2006/relationships/slide" Target="slides/slide81.xml"/><Relationship Id="rId92" Type="http://schemas.openxmlformats.org/officeDocument/2006/relationships/slide" Target="slides/slide82.xml"/><Relationship Id="rId93" Type="http://schemas.openxmlformats.org/officeDocument/2006/relationships/slide" Target="slides/slide83.xml"/><Relationship Id="rId94" Type="http://schemas.openxmlformats.org/officeDocument/2006/relationships/slide" Target="slides/slide84.xml"/><Relationship Id="rId95" Type="http://schemas.openxmlformats.org/officeDocument/2006/relationships/slide" Target="slides/slide85.xml"/><Relationship Id="rId96" Type="http://schemas.openxmlformats.org/officeDocument/2006/relationships/slide" Target="slides/slide86.xml"/><Relationship Id="rId101" Type="http://schemas.openxmlformats.org/officeDocument/2006/relationships/slide" Target="slides/slide91.xml"/><Relationship Id="rId102" Type="http://schemas.openxmlformats.org/officeDocument/2006/relationships/slide" Target="slides/slide92.xml"/><Relationship Id="rId103" Type="http://schemas.openxmlformats.org/officeDocument/2006/relationships/slide" Target="slides/slide93.xml"/><Relationship Id="rId104" Type="http://schemas.openxmlformats.org/officeDocument/2006/relationships/slide" Target="slides/slide94.xml"/><Relationship Id="rId105" Type="http://schemas.openxmlformats.org/officeDocument/2006/relationships/slide" Target="slides/slide95.xml"/><Relationship Id="rId106" Type="http://schemas.openxmlformats.org/officeDocument/2006/relationships/slide" Target="slides/slide96.xml"/><Relationship Id="rId107" Type="http://schemas.openxmlformats.org/officeDocument/2006/relationships/slide" Target="slides/slide97.xml"/><Relationship Id="rId108" Type="http://schemas.openxmlformats.org/officeDocument/2006/relationships/slide" Target="slides/slide98.xml"/><Relationship Id="rId109" Type="http://schemas.openxmlformats.org/officeDocument/2006/relationships/slide" Target="slides/slide99.xml"/><Relationship Id="rId97" Type="http://schemas.openxmlformats.org/officeDocument/2006/relationships/slide" Target="slides/slide87.xml"/><Relationship Id="rId98" Type="http://schemas.openxmlformats.org/officeDocument/2006/relationships/slide" Target="slides/slide88.xml"/><Relationship Id="rId99" Type="http://schemas.openxmlformats.org/officeDocument/2006/relationships/slide" Target="slides/slide89.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00" Type="http://schemas.openxmlformats.org/officeDocument/2006/relationships/slide" Target="slides/slide90.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73" Type="http://schemas.openxmlformats.org/officeDocument/2006/relationships/slide" Target="slides/slide63.xml"/><Relationship Id="rId74" Type="http://schemas.openxmlformats.org/officeDocument/2006/relationships/slide" Target="slides/slide64.xml"/><Relationship Id="rId75" Type="http://schemas.openxmlformats.org/officeDocument/2006/relationships/slide" Target="slides/slide65.xml"/><Relationship Id="rId76" Type="http://schemas.openxmlformats.org/officeDocument/2006/relationships/slide" Target="slides/slide66.xml"/><Relationship Id="rId77" Type="http://schemas.openxmlformats.org/officeDocument/2006/relationships/slide" Target="slides/slide67.xml"/><Relationship Id="rId78" Type="http://schemas.openxmlformats.org/officeDocument/2006/relationships/slide" Target="slides/slide68.xml"/><Relationship Id="rId79" Type="http://schemas.openxmlformats.org/officeDocument/2006/relationships/slide" Target="slides/slide69.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110" Type="http://schemas.openxmlformats.org/officeDocument/2006/relationships/slide" Target="slides/slide100.xml"/><Relationship Id="rId111" Type="http://schemas.openxmlformats.org/officeDocument/2006/relationships/slide" Target="slides/slide101.xml"/><Relationship Id="rId112" Type="http://schemas.openxmlformats.org/officeDocument/2006/relationships/slide" Target="slides/slide102.xml"/><Relationship Id="rId113" Type="http://schemas.openxmlformats.org/officeDocument/2006/relationships/slide" Target="slides/slide103.xml"/><Relationship Id="rId114" Type="http://schemas.openxmlformats.org/officeDocument/2006/relationships/slide" Target="slides/slide104.xml"/><Relationship Id="rId115" Type="http://schemas.openxmlformats.org/officeDocument/2006/relationships/slide" Target="slides/slide105.xml"/><Relationship Id="rId116" Type="http://schemas.openxmlformats.org/officeDocument/2006/relationships/slide" Target="slides/slide106.xml"/><Relationship Id="rId117" Type="http://schemas.openxmlformats.org/officeDocument/2006/relationships/slide" Target="slides/slide107.xml"/><Relationship Id="rId118" Type="http://schemas.openxmlformats.org/officeDocument/2006/relationships/slide" Target="slides/slide108.xml"/><Relationship Id="rId119" Type="http://schemas.openxmlformats.org/officeDocument/2006/relationships/slide" Target="slides/slide10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80" Type="http://schemas.openxmlformats.org/officeDocument/2006/relationships/slide" Target="slides/slide70.xml"/><Relationship Id="rId81" Type="http://schemas.openxmlformats.org/officeDocument/2006/relationships/slide" Target="slides/slide71.xml"/><Relationship Id="rId82" Type="http://schemas.openxmlformats.org/officeDocument/2006/relationships/slide" Target="slides/slide72.xml"/><Relationship Id="rId83" Type="http://schemas.openxmlformats.org/officeDocument/2006/relationships/slide" Target="slides/slide73.xml"/><Relationship Id="rId84" Type="http://schemas.openxmlformats.org/officeDocument/2006/relationships/slide" Target="slides/slide74.xml"/><Relationship Id="rId85" Type="http://schemas.openxmlformats.org/officeDocument/2006/relationships/slide" Target="slides/slide75.xml"/><Relationship Id="rId86" Type="http://schemas.openxmlformats.org/officeDocument/2006/relationships/slide" Target="slides/slide76.xml"/><Relationship Id="rId87" Type="http://schemas.openxmlformats.org/officeDocument/2006/relationships/slide" Target="slides/slide77.xml"/><Relationship Id="rId88" Type="http://schemas.openxmlformats.org/officeDocument/2006/relationships/slide" Target="slides/slide78.xml"/><Relationship Id="rId89"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710106743349"/>
          <c:y val="0.0717488003731078"/>
          <c:w val="0.760845917204901"/>
          <c:h val="0.76233113237527"/>
        </c:manualLayout>
      </c:layout>
      <c:lineChart>
        <c:grouping val="standard"/>
        <c:varyColors val="0"/>
        <c:ser>
          <c:idx val="0"/>
          <c:order val="0"/>
          <c:tx>
            <c:strRef>
              <c:f>DepistageFigLabo!$A$4</c:f>
              <c:strCache>
                <c:ptCount val="1"/>
                <c:pt idx="0">
                  <c:v>nb de sérologies</c:v>
                </c:pt>
              </c:strCache>
            </c:strRef>
          </c:tx>
          <c:spPr>
            <a:ln w="38100">
              <a:solidFill>
                <a:srgbClr val="008080"/>
              </a:solidFill>
              <a:prstDash val="solid"/>
            </a:ln>
          </c:spPr>
          <c:marker>
            <c:symbol val="none"/>
          </c:marker>
          <c:errBars>
            <c:errDir val="y"/>
            <c:errBarType val="both"/>
            <c:errValType val="cust"/>
            <c:noEndCap val="0"/>
            <c:plus>
              <c:numRef>
                <c:f>DepistageFigLabo!$B$6:$J$6</c:f>
                <c:numCache>
                  <c:formatCode>General</c:formatCode>
                  <c:ptCount val="9"/>
                  <c:pt idx="0">
                    <c:v>80588.0</c:v>
                  </c:pt>
                  <c:pt idx="1">
                    <c:v>93574.0</c:v>
                  </c:pt>
                  <c:pt idx="2">
                    <c:v>91404.0</c:v>
                  </c:pt>
                  <c:pt idx="3">
                    <c:v>74490.0</c:v>
                  </c:pt>
                  <c:pt idx="4">
                    <c:v>74768.0</c:v>
                  </c:pt>
                  <c:pt idx="5">
                    <c:v>71881.0</c:v>
                  </c:pt>
                  <c:pt idx="6">
                    <c:v>66021.0</c:v>
                  </c:pt>
                  <c:pt idx="7">
                    <c:v>68417.0</c:v>
                  </c:pt>
                  <c:pt idx="8">
                    <c:v>55191.0</c:v>
                  </c:pt>
                </c:numCache>
              </c:numRef>
            </c:plus>
            <c:minus>
              <c:numRef>
                <c:f>DepistageFigLabo!$B$5:$J$5</c:f>
                <c:numCache>
                  <c:formatCode>General</c:formatCode>
                  <c:ptCount val="9"/>
                  <c:pt idx="0">
                    <c:v>80589.0</c:v>
                  </c:pt>
                  <c:pt idx="1">
                    <c:v>93574.0</c:v>
                  </c:pt>
                  <c:pt idx="2">
                    <c:v>91403.0</c:v>
                  </c:pt>
                  <c:pt idx="3">
                    <c:v>74490.0</c:v>
                  </c:pt>
                  <c:pt idx="4">
                    <c:v>74768.0</c:v>
                  </c:pt>
                  <c:pt idx="5">
                    <c:v>71882.0</c:v>
                  </c:pt>
                  <c:pt idx="6">
                    <c:v>66020.0</c:v>
                  </c:pt>
                  <c:pt idx="7">
                    <c:v>68417.0</c:v>
                  </c:pt>
                  <c:pt idx="8">
                    <c:v>55192.0</c:v>
                  </c:pt>
                </c:numCache>
              </c:numRef>
            </c:minus>
            <c:spPr>
              <a:ln w="3175">
                <a:solidFill>
                  <a:srgbClr val="000000"/>
                </a:solidFill>
                <a:prstDash val="solid"/>
              </a:ln>
            </c:spPr>
          </c:errBars>
          <c:cat>
            <c:numRef>
              <c:f>DepistageFigLabo!$B$3:$K$3</c:f>
              <c:numCache>
                <c:formatCode>General</c:formatCode>
                <c:ptCount val="10"/>
                <c:pt idx="0">
                  <c:v>2003.0</c:v>
                </c:pt>
                <c:pt idx="1">
                  <c:v>2004.0</c:v>
                </c:pt>
                <c:pt idx="2">
                  <c:v>2005.0</c:v>
                </c:pt>
                <c:pt idx="3">
                  <c:v>2006.0</c:v>
                </c:pt>
                <c:pt idx="4">
                  <c:v>2007.0</c:v>
                </c:pt>
                <c:pt idx="5">
                  <c:v>2008.0</c:v>
                </c:pt>
                <c:pt idx="6">
                  <c:v>2009.0</c:v>
                </c:pt>
                <c:pt idx="7">
                  <c:v>2010.0</c:v>
                </c:pt>
                <c:pt idx="8">
                  <c:v>2011.0</c:v>
                </c:pt>
                <c:pt idx="9">
                  <c:v>2012.0</c:v>
                </c:pt>
              </c:numCache>
            </c:numRef>
          </c:cat>
          <c:val>
            <c:numRef>
              <c:f>DepistageFigLabo!$B$4:$J$4</c:f>
              <c:numCache>
                <c:formatCode>#,##0</c:formatCode>
                <c:ptCount val="9"/>
                <c:pt idx="0">
                  <c:v>4.834003E6</c:v>
                </c:pt>
                <c:pt idx="1">
                  <c:v>5.056428E6</c:v>
                </c:pt>
                <c:pt idx="2">
                  <c:v>5.440321E6</c:v>
                </c:pt>
                <c:pt idx="3">
                  <c:v>5.170541E6</c:v>
                </c:pt>
                <c:pt idx="4">
                  <c:v>5.143332E6</c:v>
                </c:pt>
                <c:pt idx="5">
                  <c:v>5.039396E6</c:v>
                </c:pt>
                <c:pt idx="6">
                  <c:v>5.010163E6</c:v>
                </c:pt>
                <c:pt idx="7">
                  <c:v>4.99321E6</c:v>
                </c:pt>
                <c:pt idx="8">
                  <c:v>5.196817E6</c:v>
                </c:pt>
              </c:numCache>
            </c:numRef>
          </c:val>
          <c:smooth val="0"/>
        </c:ser>
        <c:ser>
          <c:idx val="1"/>
          <c:order val="1"/>
          <c:tx>
            <c:strRef>
              <c:f>DepistageFigLabo!$A$4</c:f>
              <c:strCache>
                <c:ptCount val="1"/>
                <c:pt idx="0">
                  <c:v>nb de sérologies</c:v>
                </c:pt>
              </c:strCache>
            </c:strRef>
          </c:tx>
          <c:spPr>
            <a:ln w="38100">
              <a:solidFill>
                <a:srgbClr val="008080"/>
              </a:solidFill>
              <a:prstDash val="solid"/>
            </a:ln>
          </c:spPr>
          <c:marker>
            <c:symbol val="none"/>
          </c:marker>
          <c:errBars>
            <c:errDir val="y"/>
            <c:errBarType val="both"/>
            <c:errValType val="cust"/>
            <c:noEndCap val="0"/>
            <c:plus>
              <c:numRef>
                <c:f>DepistageFigLabo!$B$6:$K$6</c:f>
                <c:numCache>
                  <c:formatCode>General</c:formatCode>
                  <c:ptCount val="10"/>
                  <c:pt idx="0">
                    <c:v>80588.0</c:v>
                  </c:pt>
                  <c:pt idx="1">
                    <c:v>93574.0</c:v>
                  </c:pt>
                  <c:pt idx="2">
                    <c:v>91404.0</c:v>
                  </c:pt>
                  <c:pt idx="3">
                    <c:v>74490.0</c:v>
                  </c:pt>
                  <c:pt idx="4">
                    <c:v>74768.0</c:v>
                  </c:pt>
                  <c:pt idx="5">
                    <c:v>71881.0</c:v>
                  </c:pt>
                  <c:pt idx="6">
                    <c:v>66021.0</c:v>
                  </c:pt>
                  <c:pt idx="7">
                    <c:v>68417.0</c:v>
                  </c:pt>
                  <c:pt idx="8">
                    <c:v>55191.0</c:v>
                  </c:pt>
                  <c:pt idx="9">
                    <c:v>71196.0</c:v>
                  </c:pt>
                </c:numCache>
              </c:numRef>
            </c:plus>
            <c:minus>
              <c:numRef>
                <c:f>DepistageFigLabo!$B$5:$K$5</c:f>
                <c:numCache>
                  <c:formatCode>General</c:formatCode>
                  <c:ptCount val="10"/>
                  <c:pt idx="0">
                    <c:v>80589.0</c:v>
                  </c:pt>
                  <c:pt idx="1">
                    <c:v>93574.0</c:v>
                  </c:pt>
                  <c:pt idx="2">
                    <c:v>91403.0</c:v>
                  </c:pt>
                  <c:pt idx="3">
                    <c:v>74490.0</c:v>
                  </c:pt>
                  <c:pt idx="4">
                    <c:v>74768.0</c:v>
                  </c:pt>
                  <c:pt idx="5">
                    <c:v>71882.0</c:v>
                  </c:pt>
                  <c:pt idx="6">
                    <c:v>66020.0</c:v>
                  </c:pt>
                  <c:pt idx="7">
                    <c:v>68417.0</c:v>
                  </c:pt>
                  <c:pt idx="8">
                    <c:v>55192.0</c:v>
                  </c:pt>
                  <c:pt idx="9">
                    <c:v>71195.0</c:v>
                  </c:pt>
                </c:numCache>
              </c:numRef>
            </c:minus>
            <c:spPr>
              <a:ln w="3175">
                <a:solidFill>
                  <a:srgbClr val="000000"/>
                </a:solidFill>
                <a:prstDash val="solid"/>
              </a:ln>
            </c:spPr>
          </c:errBars>
          <c:cat>
            <c:numRef>
              <c:f>DepistageFigLabo!$B$3:$K$3</c:f>
              <c:numCache>
                <c:formatCode>General</c:formatCode>
                <c:ptCount val="10"/>
                <c:pt idx="0">
                  <c:v>2003.0</c:v>
                </c:pt>
                <c:pt idx="1">
                  <c:v>2004.0</c:v>
                </c:pt>
                <c:pt idx="2">
                  <c:v>2005.0</c:v>
                </c:pt>
                <c:pt idx="3">
                  <c:v>2006.0</c:v>
                </c:pt>
                <c:pt idx="4">
                  <c:v>2007.0</c:v>
                </c:pt>
                <c:pt idx="5">
                  <c:v>2008.0</c:v>
                </c:pt>
                <c:pt idx="6">
                  <c:v>2009.0</c:v>
                </c:pt>
                <c:pt idx="7">
                  <c:v>2010.0</c:v>
                </c:pt>
                <c:pt idx="8">
                  <c:v>2011.0</c:v>
                </c:pt>
                <c:pt idx="9">
                  <c:v>2012.0</c:v>
                </c:pt>
              </c:numCache>
            </c:numRef>
          </c:cat>
          <c:val>
            <c:numRef>
              <c:f>DepistageFigLabo!$B$4:$K$4</c:f>
              <c:numCache>
                <c:formatCode>#,##0</c:formatCode>
                <c:ptCount val="10"/>
                <c:pt idx="0">
                  <c:v>4.834003E6</c:v>
                </c:pt>
                <c:pt idx="1">
                  <c:v>5.056428E6</c:v>
                </c:pt>
                <c:pt idx="2">
                  <c:v>5.440321E6</c:v>
                </c:pt>
                <c:pt idx="3">
                  <c:v>5.170541E6</c:v>
                </c:pt>
                <c:pt idx="4">
                  <c:v>5.143332E6</c:v>
                </c:pt>
                <c:pt idx="5">
                  <c:v>5.039396E6</c:v>
                </c:pt>
                <c:pt idx="6">
                  <c:v>5.010163E6</c:v>
                </c:pt>
                <c:pt idx="7">
                  <c:v>4.99321E6</c:v>
                </c:pt>
                <c:pt idx="8">
                  <c:v>5.196817E6</c:v>
                </c:pt>
                <c:pt idx="9">
                  <c:v>5.242855E6</c:v>
                </c:pt>
              </c:numCache>
            </c:numRef>
          </c:val>
          <c:smooth val="0"/>
        </c:ser>
        <c:dLbls>
          <c:showLegendKey val="0"/>
          <c:showVal val="0"/>
          <c:showCatName val="0"/>
          <c:showSerName val="0"/>
          <c:showPercent val="0"/>
          <c:showBubbleSize val="0"/>
        </c:dLbls>
        <c:marker val="1"/>
        <c:smooth val="0"/>
        <c:axId val="-748551112"/>
        <c:axId val="-1226248408"/>
      </c:lineChart>
      <c:catAx>
        <c:axId val="-748551112"/>
        <c:scaling>
          <c:orientation val="minMax"/>
        </c:scaling>
        <c:delete val="0"/>
        <c:axPos val="b"/>
        <c:title>
          <c:tx>
            <c:rich>
              <a:bodyPr/>
              <a:lstStyle/>
              <a:p>
                <a:pPr>
                  <a:defRPr sz="1600" b="1" i="0" u="none" strike="noStrike" baseline="0">
                    <a:solidFill>
                      <a:srgbClr val="000000"/>
                    </a:solidFill>
                    <a:latin typeface="+mn-lt"/>
                    <a:ea typeface="Arial"/>
                    <a:cs typeface="Arial"/>
                  </a:defRPr>
                </a:pPr>
                <a:r>
                  <a:rPr lang="fr-FR" sz="1600">
                    <a:latin typeface="+mn-lt"/>
                  </a:rPr>
                  <a:t>année</a:t>
                </a:r>
              </a:p>
            </c:rich>
          </c:tx>
          <c:layout>
            <c:manualLayout>
              <c:xMode val="edge"/>
              <c:yMode val="edge"/>
              <c:x val="0.520000401479452"/>
              <c:y val="0.910312967208213"/>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mj-lt"/>
                <a:ea typeface="Arial"/>
                <a:cs typeface="Arial"/>
              </a:defRPr>
            </a:pPr>
            <a:endParaRPr lang="fr-FR"/>
          </a:p>
        </c:txPr>
        <c:crossAx val="-1226248408"/>
        <c:crossesAt val="0.0"/>
        <c:auto val="0"/>
        <c:lblAlgn val="ctr"/>
        <c:lblOffset val="100"/>
        <c:tickLblSkip val="1"/>
        <c:tickMarkSkip val="1"/>
        <c:noMultiLvlLbl val="0"/>
      </c:catAx>
      <c:valAx>
        <c:axId val="-1226248408"/>
        <c:scaling>
          <c:orientation val="minMax"/>
          <c:min val="4.0E6"/>
        </c:scaling>
        <c:delete val="0"/>
        <c:axPos val="l"/>
        <c:majorGridlines>
          <c:spPr>
            <a:ln>
              <a:solidFill>
                <a:schemeClr val="bg1">
                  <a:lumMod val="85000"/>
                </a:schemeClr>
              </a:solidFill>
              <a:prstDash val="sysDot"/>
            </a:ln>
          </c:spPr>
        </c:majorGridlines>
        <c:title>
          <c:tx>
            <c:rich>
              <a:bodyPr/>
              <a:lstStyle/>
              <a:p>
                <a:pPr>
                  <a:defRPr sz="1600" b="1" i="0" u="none" strike="noStrike" baseline="0">
                    <a:solidFill>
                      <a:srgbClr val="000000"/>
                    </a:solidFill>
                    <a:latin typeface="+mn-lt"/>
                    <a:ea typeface="Arial"/>
                    <a:cs typeface="Arial"/>
                  </a:defRPr>
                </a:pPr>
                <a:r>
                  <a:rPr lang="fr-FR" sz="1600">
                    <a:latin typeface="+mn-lt"/>
                  </a:rPr>
                  <a:t>nb de sérologies</a:t>
                </a:r>
              </a:p>
            </c:rich>
          </c:tx>
          <c:layout>
            <c:manualLayout>
              <c:xMode val="edge"/>
              <c:yMode val="edge"/>
              <c:x val="0.00888895580213085"/>
              <c:y val="0.264573573872886"/>
            </c:manualLayout>
          </c:layout>
          <c:overlay val="0"/>
          <c:spPr>
            <a:noFill/>
            <a:ln w="25400">
              <a:noFill/>
            </a:ln>
          </c:spPr>
        </c:title>
        <c:numFmt formatCode="#,##0" sourceLinked="1"/>
        <c:majorTickMark val="cross"/>
        <c:minorTickMark val="none"/>
        <c:tickLblPos val="nextTo"/>
        <c:spPr>
          <a:ln w="12700">
            <a:solidFill>
              <a:schemeClr val="tx1"/>
            </a:solidFill>
            <a:prstDash val="solid"/>
          </a:ln>
        </c:spPr>
        <c:txPr>
          <a:bodyPr rot="0" vert="horz"/>
          <a:lstStyle/>
          <a:p>
            <a:pPr>
              <a:defRPr sz="1400" b="0" i="0" u="none" strike="noStrike" baseline="0">
                <a:solidFill>
                  <a:sysClr val="windowText" lastClr="000000"/>
                </a:solidFill>
                <a:latin typeface="+mj-lt"/>
                <a:ea typeface="Arial"/>
                <a:cs typeface="Arial"/>
              </a:defRPr>
            </a:pPr>
            <a:endParaRPr lang="fr-FR"/>
          </a:p>
        </c:txPr>
        <c:crossAx val="-748551112"/>
        <c:crosses val="autoZero"/>
        <c:crossBetween val="between"/>
        <c:majorUnit val="500000.0"/>
      </c:valAx>
      <c:spPr>
        <a:no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515827812684"/>
          <c:y val="0.064868619395265"/>
          <c:w val="0.748352588218833"/>
          <c:h val="0.724469842437418"/>
        </c:manualLayout>
      </c:layout>
      <c:barChart>
        <c:barDir val="col"/>
        <c:grouping val="clustered"/>
        <c:varyColors val="0"/>
        <c:ser>
          <c:idx val="0"/>
          <c:order val="0"/>
          <c:tx>
            <c:strRef>
              <c:f>Feuil1!$B$1</c:f>
              <c:strCache>
                <c:ptCount val="1"/>
                <c:pt idx="0">
                  <c:v>Série 1</c:v>
                </c:pt>
              </c:strCache>
            </c:strRef>
          </c:tx>
          <c:spPr>
            <a:solidFill>
              <a:srgbClr val="005294"/>
            </a:solidFill>
            <a:ln>
              <a:noFill/>
            </a:ln>
            <a:effectLst/>
          </c:spPr>
          <c:invertIfNegative val="0"/>
          <c:cat>
            <c:numRef>
              <c:f>Feuil1!$A$2:$A$15</c:f>
              <c:numCache>
                <c:formatCode>General</c:formatCode>
                <c:ptCount val="14"/>
                <c:pt idx="0">
                  <c:v>0.0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numCache>
            </c:numRef>
          </c:cat>
          <c:val>
            <c:numRef>
              <c:f>Feuil1!$B$2:$B$15</c:f>
              <c:numCache>
                <c:formatCode>General</c:formatCode>
                <c:ptCount val="14"/>
                <c:pt idx="6">
                  <c:v>0.0</c:v>
                </c:pt>
              </c:numCache>
            </c:numRef>
          </c:val>
        </c:ser>
        <c:dLbls>
          <c:showLegendKey val="0"/>
          <c:showVal val="0"/>
          <c:showCatName val="0"/>
          <c:showSerName val="0"/>
          <c:showPercent val="0"/>
          <c:showBubbleSize val="0"/>
        </c:dLbls>
        <c:gapWidth val="150"/>
        <c:axId val="1408649704"/>
        <c:axId val="1408831976"/>
      </c:barChart>
      <c:catAx>
        <c:axId val="1408649704"/>
        <c:scaling>
          <c:orientation val="minMax"/>
        </c:scaling>
        <c:delete val="0"/>
        <c:axPos val="b"/>
        <c:title>
          <c:tx>
            <c:rich>
              <a:bodyPr/>
              <a:lstStyle/>
              <a:p>
                <a:pPr>
                  <a:defRPr/>
                </a:pPr>
                <a:r>
                  <a:rPr lang="fr-FR" dirty="0" smtClean="0"/>
                  <a:t>Mois depuis l’inclusion</a:t>
                </a:r>
                <a:endParaRPr lang="fr-FR" dirty="0"/>
              </a:p>
            </c:rich>
          </c:tx>
          <c:overlay val="0"/>
        </c:title>
        <c:numFmt formatCode="General" sourceLinked="1"/>
        <c:majorTickMark val="out"/>
        <c:minorTickMark val="none"/>
        <c:tickLblPos val="nextTo"/>
        <c:spPr>
          <a:ln w="3165">
            <a:solidFill>
              <a:srgbClr val="808080"/>
            </a:solidFill>
            <a:prstDash val="solid"/>
          </a:ln>
        </c:spPr>
        <c:txPr>
          <a:bodyPr/>
          <a:lstStyle/>
          <a:p>
            <a:pPr>
              <a:defRPr sz="1400"/>
            </a:pPr>
            <a:endParaRPr lang="fr-FR"/>
          </a:p>
        </c:txPr>
        <c:crossAx val="1408831976"/>
        <c:crosses val="autoZero"/>
        <c:auto val="1"/>
        <c:lblAlgn val="ctr"/>
        <c:lblOffset val="100"/>
        <c:tickLblSkip val="1"/>
        <c:tickMarkSkip val="1"/>
        <c:noMultiLvlLbl val="0"/>
      </c:catAx>
      <c:valAx>
        <c:axId val="1408831976"/>
        <c:scaling>
          <c:orientation val="minMax"/>
          <c:max val="0.2"/>
        </c:scaling>
        <c:delete val="0"/>
        <c:axPos val="l"/>
        <c:title>
          <c:tx>
            <c:rich>
              <a:bodyPr/>
              <a:lstStyle/>
              <a:p>
                <a:pPr>
                  <a:defRPr/>
                </a:pPr>
                <a:r>
                  <a:rPr lang="fr-FR" sz="1400" dirty="0" err="1" smtClean="0">
                    <a:solidFill>
                      <a:srgbClr val="000000"/>
                    </a:solidFill>
                  </a:rPr>
                  <a:t>Probablité</a:t>
                </a:r>
                <a:r>
                  <a:rPr lang="fr-FR" sz="1400" baseline="0" dirty="0" smtClean="0">
                    <a:solidFill>
                      <a:srgbClr val="000000"/>
                    </a:solidFill>
                  </a:rPr>
                  <a:t> de positivité</a:t>
                </a:r>
              </a:p>
              <a:p>
                <a:pPr>
                  <a:defRPr/>
                </a:pPr>
                <a:r>
                  <a:rPr lang="fr-FR" sz="1400" baseline="0" dirty="0" smtClean="0">
                    <a:solidFill>
                      <a:srgbClr val="000000"/>
                    </a:solidFill>
                  </a:rPr>
                  <a:t> pour le VIH</a:t>
                </a:r>
                <a:endParaRPr lang="fr-FR" sz="1400" dirty="0">
                  <a:solidFill>
                    <a:srgbClr val="000000"/>
                  </a:solidFill>
                </a:endParaRPr>
              </a:p>
            </c:rich>
          </c:tx>
          <c:layout>
            <c:manualLayout>
              <c:xMode val="edge"/>
              <c:yMode val="edge"/>
              <c:x val="0.00769266646597085"/>
              <c:y val="0.124723653936671"/>
            </c:manualLayout>
          </c:layout>
          <c:overlay val="0"/>
        </c:title>
        <c:numFmt formatCode="0.00" sourceLinked="0"/>
        <c:majorTickMark val="out"/>
        <c:minorTickMark val="none"/>
        <c:tickLblPos val="nextTo"/>
        <c:spPr>
          <a:ln w="3165">
            <a:solidFill>
              <a:srgbClr val="808080"/>
            </a:solidFill>
            <a:prstDash val="solid"/>
          </a:ln>
        </c:spPr>
        <c:txPr>
          <a:bodyPr/>
          <a:lstStyle/>
          <a:p>
            <a:pPr>
              <a:defRPr sz="1400"/>
            </a:pPr>
            <a:endParaRPr lang="fr-FR"/>
          </a:p>
        </c:txPr>
        <c:crossAx val="1408649704"/>
        <c:crosses val="autoZero"/>
        <c:crossBetween val="midCat"/>
      </c:valAx>
      <c:spPr>
        <a:noFill/>
        <a:ln w="25319">
          <a:noFill/>
        </a:ln>
      </c:spPr>
    </c:plotArea>
    <c:plotVisOnly val="1"/>
    <c:dispBlanksAs val="gap"/>
    <c:showDLblsOverMax val="0"/>
  </c:chart>
  <c:spPr>
    <a:noFill/>
    <a:ln w="3165">
      <a:noFill/>
      <a:prstDash val="solid"/>
    </a:ln>
  </c:spPr>
  <c:txPr>
    <a:bodyPr/>
    <a:lstStyle/>
    <a:p>
      <a:pPr>
        <a:defRPr sz="1500">
          <a:latin typeface="Arial"/>
          <a:cs typeface="Arial"/>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B9BC0-0FFD-4BBB-A1C6-064E5932F675}" type="doc">
      <dgm:prSet loTypeId="urn:microsoft.com/office/officeart/2005/8/layout/chevron1" loCatId="process" qsTypeId="urn:microsoft.com/office/officeart/2005/8/quickstyle/simple1#18" qsCatId="simple" csTypeId="urn:microsoft.com/office/officeart/2005/8/colors/colorful4" csCatId="colorful" phldr="1"/>
      <dgm:spPr/>
    </dgm:pt>
    <dgm:pt modelId="{04E04F28-F223-497C-9287-3608035CE26E}">
      <dgm:prSet phldrT="[Texte]"/>
      <dgm:spPr>
        <a:solidFill>
          <a:schemeClr val="tx2">
            <a:lumMod val="50000"/>
          </a:schemeClr>
        </a:solidFill>
      </dgm:spPr>
      <dgm:t>
        <a:bodyPr/>
        <a:lstStyle/>
        <a:p>
          <a:r>
            <a:rPr lang="fr-FR" dirty="0" smtClean="0"/>
            <a:t>Friday</a:t>
          </a:r>
          <a:endParaRPr lang="fr-FR" dirty="0"/>
        </a:p>
      </dgm:t>
    </dgm:pt>
    <dgm:pt modelId="{CA9C2682-953B-44E1-8D91-11181756F16B}" type="parTrans" cxnId="{1328EE50-3109-485E-B17E-A2ED25CF2BED}">
      <dgm:prSet/>
      <dgm:spPr/>
      <dgm:t>
        <a:bodyPr/>
        <a:lstStyle/>
        <a:p>
          <a:endParaRPr lang="fr-FR"/>
        </a:p>
      </dgm:t>
    </dgm:pt>
    <dgm:pt modelId="{008BFD7B-3B48-41C3-9247-19DF3DEC12D1}" type="sibTrans" cxnId="{1328EE50-3109-485E-B17E-A2ED25CF2BED}">
      <dgm:prSet/>
      <dgm:spPr/>
      <dgm:t>
        <a:bodyPr/>
        <a:lstStyle/>
        <a:p>
          <a:endParaRPr lang="fr-FR"/>
        </a:p>
      </dgm:t>
    </dgm:pt>
    <dgm:pt modelId="{D43CD493-E38B-494F-A80A-D71B468185F0}">
      <dgm:prSet phldrT="[Texte]"/>
      <dgm:spPr>
        <a:solidFill>
          <a:schemeClr val="tx2">
            <a:lumMod val="20000"/>
            <a:lumOff val="80000"/>
          </a:schemeClr>
        </a:solidFill>
      </dgm:spPr>
      <dgm:t>
        <a:bodyPr/>
        <a:lstStyle/>
        <a:p>
          <a:r>
            <a:rPr lang="fr-FR" dirty="0" smtClean="0">
              <a:solidFill>
                <a:srgbClr val="000000"/>
              </a:solidFill>
            </a:rPr>
            <a:t>Tuesday</a:t>
          </a:r>
          <a:endParaRPr lang="fr-FR" dirty="0">
            <a:solidFill>
              <a:srgbClr val="000000"/>
            </a:solidFill>
          </a:endParaRPr>
        </a:p>
      </dgm:t>
    </dgm:pt>
    <dgm:pt modelId="{28B3BAF0-D800-4C00-AA09-887A2D30515A}" type="parTrans" cxnId="{CEBA49DC-2606-4908-A9B8-18272DE89936}">
      <dgm:prSet/>
      <dgm:spPr/>
      <dgm:t>
        <a:bodyPr/>
        <a:lstStyle/>
        <a:p>
          <a:endParaRPr lang="fr-FR"/>
        </a:p>
      </dgm:t>
    </dgm:pt>
    <dgm:pt modelId="{8E900488-6FB7-40A4-8786-74C2401D0E68}" type="sibTrans" cxnId="{CEBA49DC-2606-4908-A9B8-18272DE89936}">
      <dgm:prSet/>
      <dgm:spPr/>
      <dgm:t>
        <a:bodyPr/>
        <a:lstStyle/>
        <a:p>
          <a:endParaRPr lang="fr-FR"/>
        </a:p>
      </dgm:t>
    </dgm:pt>
    <dgm:pt modelId="{0F72A534-61D0-471A-BF32-4AF8F2F2C710}">
      <dgm:prSet phldrT="[Texte]"/>
      <dgm:spPr>
        <a:solidFill>
          <a:schemeClr val="accent1">
            <a:lumMod val="60000"/>
            <a:lumOff val="40000"/>
          </a:schemeClr>
        </a:solidFill>
      </dgm:spPr>
      <dgm:t>
        <a:bodyPr/>
        <a:lstStyle/>
        <a:p>
          <a:r>
            <a:rPr lang="fr-FR" dirty="0" err="1" smtClean="0"/>
            <a:t>Wednesday</a:t>
          </a:r>
          <a:endParaRPr lang="fr-FR" dirty="0"/>
        </a:p>
      </dgm:t>
    </dgm:pt>
    <dgm:pt modelId="{5430DAEC-00D0-4D3F-B79F-00D3AB12E0A0}" type="parTrans" cxnId="{773E1D7E-3C7C-45B9-AADB-52EA22D75376}">
      <dgm:prSet/>
      <dgm:spPr/>
      <dgm:t>
        <a:bodyPr/>
        <a:lstStyle/>
        <a:p>
          <a:endParaRPr lang="fr-FR"/>
        </a:p>
      </dgm:t>
    </dgm:pt>
    <dgm:pt modelId="{A98FBA35-6449-4817-B8D1-B6BADFDBAF04}" type="sibTrans" cxnId="{773E1D7E-3C7C-45B9-AADB-52EA22D75376}">
      <dgm:prSet/>
      <dgm:spPr/>
      <dgm:t>
        <a:bodyPr/>
        <a:lstStyle/>
        <a:p>
          <a:endParaRPr lang="fr-FR"/>
        </a:p>
      </dgm:t>
    </dgm:pt>
    <dgm:pt modelId="{9C48D4FB-C546-4967-AFA3-601F1A0F617C}">
      <dgm:prSet phldrT="[Texte]"/>
      <dgm:spPr>
        <a:solidFill>
          <a:schemeClr val="tx2">
            <a:lumMod val="75000"/>
          </a:schemeClr>
        </a:solidFill>
      </dgm:spPr>
      <dgm:t>
        <a:bodyPr/>
        <a:lstStyle/>
        <a:p>
          <a:r>
            <a:rPr lang="fr-FR" dirty="0" smtClean="0"/>
            <a:t>Saturday</a:t>
          </a:r>
          <a:endParaRPr lang="fr-FR" dirty="0"/>
        </a:p>
      </dgm:t>
    </dgm:pt>
    <dgm:pt modelId="{29C1983A-9F93-479D-B2BE-0E76A4A4C822}" type="parTrans" cxnId="{52C393D2-2300-45B5-858A-4402FFEA84D4}">
      <dgm:prSet/>
      <dgm:spPr/>
      <dgm:t>
        <a:bodyPr/>
        <a:lstStyle/>
        <a:p>
          <a:endParaRPr lang="fr-FR"/>
        </a:p>
      </dgm:t>
    </dgm:pt>
    <dgm:pt modelId="{D5BD5C23-00FA-4528-B827-0172E1BFB8C4}" type="sibTrans" cxnId="{52C393D2-2300-45B5-858A-4402FFEA84D4}">
      <dgm:prSet/>
      <dgm:spPr/>
      <dgm:t>
        <a:bodyPr/>
        <a:lstStyle/>
        <a:p>
          <a:endParaRPr lang="fr-FR"/>
        </a:p>
      </dgm:t>
    </dgm:pt>
    <dgm:pt modelId="{A031B552-E872-4D93-BCB2-09D21CB9E812}">
      <dgm:prSet phldrT="[Texte]"/>
      <dgm:spPr>
        <a:solidFill>
          <a:schemeClr val="tx2">
            <a:lumMod val="60000"/>
            <a:lumOff val="40000"/>
          </a:schemeClr>
        </a:solidFill>
      </dgm:spPr>
      <dgm:t>
        <a:bodyPr/>
        <a:lstStyle/>
        <a:p>
          <a:r>
            <a:rPr lang="fr-FR" dirty="0" err="1" smtClean="0"/>
            <a:t>Sunday</a:t>
          </a:r>
          <a:endParaRPr lang="fr-FR" dirty="0"/>
        </a:p>
      </dgm:t>
    </dgm:pt>
    <dgm:pt modelId="{3B986D70-E496-438A-8312-6C7270E97268}" type="parTrans" cxnId="{9C73DC6E-3F77-4998-A4F2-87C72E433BD4}">
      <dgm:prSet/>
      <dgm:spPr/>
      <dgm:t>
        <a:bodyPr/>
        <a:lstStyle/>
        <a:p>
          <a:endParaRPr lang="fr-FR"/>
        </a:p>
      </dgm:t>
    </dgm:pt>
    <dgm:pt modelId="{55A0261C-71BC-4582-B9A4-CC3339E31772}" type="sibTrans" cxnId="{9C73DC6E-3F77-4998-A4F2-87C72E433BD4}">
      <dgm:prSet/>
      <dgm:spPr/>
      <dgm:t>
        <a:bodyPr/>
        <a:lstStyle/>
        <a:p>
          <a:endParaRPr lang="fr-FR"/>
        </a:p>
      </dgm:t>
    </dgm:pt>
    <dgm:pt modelId="{5230ED21-38B5-41CC-B8BA-887E824AD5CD}">
      <dgm:prSet phldrT="[Texte]"/>
      <dgm:spPr>
        <a:solidFill>
          <a:schemeClr val="tx2">
            <a:lumMod val="40000"/>
            <a:lumOff val="60000"/>
          </a:schemeClr>
        </a:solidFill>
      </dgm:spPr>
      <dgm:t>
        <a:bodyPr/>
        <a:lstStyle/>
        <a:p>
          <a:r>
            <a:rPr lang="fr-FR" dirty="0" err="1" smtClean="0"/>
            <a:t>Monday</a:t>
          </a:r>
          <a:endParaRPr lang="fr-FR" dirty="0"/>
        </a:p>
      </dgm:t>
    </dgm:pt>
    <dgm:pt modelId="{D2EBA3D0-9547-4607-AE79-2C1AAB9F7C08}" type="parTrans" cxnId="{E999B99E-7661-47C3-9083-CC5490B7810A}">
      <dgm:prSet/>
      <dgm:spPr/>
      <dgm:t>
        <a:bodyPr/>
        <a:lstStyle/>
        <a:p>
          <a:endParaRPr lang="fr-FR"/>
        </a:p>
      </dgm:t>
    </dgm:pt>
    <dgm:pt modelId="{4043336A-26FA-460B-8E08-D135711105FE}" type="sibTrans" cxnId="{E999B99E-7661-47C3-9083-CC5490B7810A}">
      <dgm:prSet/>
      <dgm:spPr/>
      <dgm:t>
        <a:bodyPr/>
        <a:lstStyle/>
        <a:p>
          <a:endParaRPr lang="fr-FR"/>
        </a:p>
      </dgm:t>
    </dgm:pt>
    <dgm:pt modelId="{A741D482-486F-4FE6-9932-698E1D81A8E3}">
      <dgm:prSet phldrT="[Texte]"/>
      <dgm:spPr>
        <a:solidFill>
          <a:schemeClr val="accent1">
            <a:lumMod val="75000"/>
          </a:schemeClr>
        </a:solidFill>
      </dgm:spPr>
      <dgm:t>
        <a:bodyPr/>
        <a:lstStyle/>
        <a:p>
          <a:r>
            <a:rPr lang="fr-FR" dirty="0" smtClean="0"/>
            <a:t>Thursday</a:t>
          </a:r>
          <a:endParaRPr lang="fr-FR" dirty="0"/>
        </a:p>
      </dgm:t>
    </dgm:pt>
    <dgm:pt modelId="{7CD773EA-F307-4BD3-A011-13C940260F07}" type="parTrans" cxnId="{960B789D-B689-4F86-9C0F-1E9FF66FEF76}">
      <dgm:prSet/>
      <dgm:spPr/>
      <dgm:t>
        <a:bodyPr/>
        <a:lstStyle/>
        <a:p>
          <a:endParaRPr lang="fr-FR"/>
        </a:p>
      </dgm:t>
    </dgm:pt>
    <dgm:pt modelId="{64E5601B-C4F7-4C85-804B-C9CC3DF0CE19}" type="sibTrans" cxnId="{960B789D-B689-4F86-9C0F-1E9FF66FEF76}">
      <dgm:prSet/>
      <dgm:spPr/>
      <dgm:t>
        <a:bodyPr/>
        <a:lstStyle/>
        <a:p>
          <a:endParaRPr lang="fr-FR"/>
        </a:p>
      </dgm:t>
    </dgm:pt>
    <dgm:pt modelId="{9AC14CFF-3033-4107-BF65-B0AB949C8ECD}">
      <dgm:prSet phldrT="[Texte]"/>
      <dgm:spPr>
        <a:solidFill>
          <a:srgbClr val="00769D"/>
        </a:solidFill>
      </dgm:spPr>
      <dgm:t>
        <a:bodyPr/>
        <a:lstStyle/>
        <a:p>
          <a:r>
            <a:rPr lang="fr-FR" dirty="0" smtClean="0"/>
            <a:t>Friday</a:t>
          </a:r>
          <a:endParaRPr lang="fr-FR" dirty="0"/>
        </a:p>
      </dgm:t>
    </dgm:pt>
    <dgm:pt modelId="{66C8FDDF-F50B-4BF8-9C60-27E1DC5D18C8}" type="parTrans" cxnId="{904C3A86-2321-41DB-A2FD-AD741D182F7C}">
      <dgm:prSet/>
      <dgm:spPr/>
      <dgm:t>
        <a:bodyPr/>
        <a:lstStyle/>
        <a:p>
          <a:endParaRPr lang="fr-FR"/>
        </a:p>
      </dgm:t>
    </dgm:pt>
    <dgm:pt modelId="{18556963-2664-47C2-8695-AD3F5CDC0770}" type="sibTrans" cxnId="{904C3A86-2321-41DB-A2FD-AD741D182F7C}">
      <dgm:prSet/>
      <dgm:spPr/>
      <dgm:t>
        <a:bodyPr/>
        <a:lstStyle/>
        <a:p>
          <a:endParaRPr lang="fr-FR"/>
        </a:p>
      </dgm:t>
    </dgm:pt>
    <dgm:pt modelId="{AF28EF3E-81C7-40AC-BB58-72AE8183EE05}">
      <dgm:prSet phldrT="[Texte]"/>
      <dgm:spPr>
        <a:solidFill>
          <a:srgbClr val="178FCF"/>
        </a:solidFill>
      </dgm:spPr>
      <dgm:t>
        <a:bodyPr/>
        <a:lstStyle/>
        <a:p>
          <a:r>
            <a:rPr lang="fr-FR" dirty="0" smtClean="0"/>
            <a:t>Saturday</a:t>
          </a:r>
          <a:endParaRPr lang="fr-FR" dirty="0"/>
        </a:p>
      </dgm:t>
    </dgm:pt>
    <dgm:pt modelId="{CAF35A33-7CCD-4223-8D6D-5095099F6FD8}" type="parTrans" cxnId="{A74897F4-B9F6-4A35-A518-0A5CB54C1310}">
      <dgm:prSet/>
      <dgm:spPr/>
      <dgm:t>
        <a:bodyPr/>
        <a:lstStyle/>
        <a:p>
          <a:endParaRPr lang="fr-FR"/>
        </a:p>
      </dgm:t>
    </dgm:pt>
    <dgm:pt modelId="{498817E8-ED23-402B-8DA3-B26E12D122D2}" type="sibTrans" cxnId="{A74897F4-B9F6-4A35-A518-0A5CB54C1310}">
      <dgm:prSet/>
      <dgm:spPr/>
      <dgm:t>
        <a:bodyPr/>
        <a:lstStyle/>
        <a:p>
          <a:endParaRPr lang="fr-FR"/>
        </a:p>
      </dgm:t>
    </dgm:pt>
    <dgm:pt modelId="{8CAC9204-8011-411A-B64E-2C09B05F66C0}">
      <dgm:prSet phldrT="[Texte]"/>
      <dgm:spPr/>
      <dgm:t>
        <a:bodyPr/>
        <a:lstStyle/>
        <a:p>
          <a:r>
            <a:rPr lang="fr-FR" dirty="0" err="1" smtClean="0"/>
            <a:t>Sunday</a:t>
          </a:r>
          <a:endParaRPr lang="fr-FR" dirty="0"/>
        </a:p>
      </dgm:t>
    </dgm:pt>
    <dgm:pt modelId="{0EFF1DD8-34DB-4EA3-BF5F-039011E106FC}" type="parTrans" cxnId="{271AECC6-8826-47CD-A490-F08971B7F09A}">
      <dgm:prSet/>
      <dgm:spPr/>
      <dgm:t>
        <a:bodyPr/>
        <a:lstStyle/>
        <a:p>
          <a:endParaRPr lang="fr-FR"/>
        </a:p>
      </dgm:t>
    </dgm:pt>
    <dgm:pt modelId="{2FD7EEE4-F107-4E48-B5C3-17ADC6D2CB36}" type="sibTrans" cxnId="{271AECC6-8826-47CD-A490-F08971B7F09A}">
      <dgm:prSet/>
      <dgm:spPr/>
      <dgm:t>
        <a:bodyPr/>
        <a:lstStyle/>
        <a:p>
          <a:endParaRPr lang="fr-FR"/>
        </a:p>
      </dgm:t>
    </dgm:pt>
    <dgm:pt modelId="{0BE5FA49-38C3-47AA-B3D3-D4B4F1331B4F}" type="pres">
      <dgm:prSet presAssocID="{219B9BC0-0FFD-4BBB-A1C6-064E5932F675}" presName="Name0" presStyleCnt="0">
        <dgm:presLayoutVars>
          <dgm:dir/>
          <dgm:animLvl val="lvl"/>
          <dgm:resizeHandles val="exact"/>
        </dgm:presLayoutVars>
      </dgm:prSet>
      <dgm:spPr/>
    </dgm:pt>
    <dgm:pt modelId="{AD3DEAB9-36A2-4A02-93EE-34095127AB2A}" type="pres">
      <dgm:prSet presAssocID="{04E04F28-F223-497C-9287-3608035CE26E}" presName="parTxOnly" presStyleLbl="node1" presStyleIdx="0" presStyleCnt="10">
        <dgm:presLayoutVars>
          <dgm:chMax val="0"/>
          <dgm:chPref val="0"/>
          <dgm:bulletEnabled val="1"/>
        </dgm:presLayoutVars>
      </dgm:prSet>
      <dgm:spPr/>
      <dgm:t>
        <a:bodyPr/>
        <a:lstStyle/>
        <a:p>
          <a:endParaRPr lang="fr-FR"/>
        </a:p>
      </dgm:t>
    </dgm:pt>
    <dgm:pt modelId="{E6F15529-AFBF-4778-9D2A-25556927DE8D}" type="pres">
      <dgm:prSet presAssocID="{008BFD7B-3B48-41C3-9247-19DF3DEC12D1}" presName="parTxOnlySpace" presStyleCnt="0"/>
      <dgm:spPr/>
    </dgm:pt>
    <dgm:pt modelId="{8D5A2BEF-BF6C-41CA-AD98-9CF2E3D76B78}" type="pres">
      <dgm:prSet presAssocID="{9C48D4FB-C546-4967-AFA3-601F1A0F617C}" presName="parTxOnly" presStyleLbl="node1" presStyleIdx="1" presStyleCnt="10">
        <dgm:presLayoutVars>
          <dgm:chMax val="0"/>
          <dgm:chPref val="0"/>
          <dgm:bulletEnabled val="1"/>
        </dgm:presLayoutVars>
      </dgm:prSet>
      <dgm:spPr/>
      <dgm:t>
        <a:bodyPr/>
        <a:lstStyle/>
        <a:p>
          <a:endParaRPr lang="fr-FR"/>
        </a:p>
      </dgm:t>
    </dgm:pt>
    <dgm:pt modelId="{9174767F-16B8-4EF0-ACF9-911D427C7537}" type="pres">
      <dgm:prSet presAssocID="{D5BD5C23-00FA-4528-B827-0172E1BFB8C4}" presName="parTxOnlySpace" presStyleCnt="0"/>
      <dgm:spPr/>
    </dgm:pt>
    <dgm:pt modelId="{E5E46ED3-1C00-4990-B916-C83D3F11C034}" type="pres">
      <dgm:prSet presAssocID="{A031B552-E872-4D93-BCB2-09D21CB9E812}" presName="parTxOnly" presStyleLbl="node1" presStyleIdx="2" presStyleCnt="10">
        <dgm:presLayoutVars>
          <dgm:chMax val="0"/>
          <dgm:chPref val="0"/>
          <dgm:bulletEnabled val="1"/>
        </dgm:presLayoutVars>
      </dgm:prSet>
      <dgm:spPr/>
      <dgm:t>
        <a:bodyPr/>
        <a:lstStyle/>
        <a:p>
          <a:endParaRPr lang="fr-FR"/>
        </a:p>
      </dgm:t>
    </dgm:pt>
    <dgm:pt modelId="{B79190DA-682C-4BFC-8586-2F02F0B5BF8E}" type="pres">
      <dgm:prSet presAssocID="{55A0261C-71BC-4582-B9A4-CC3339E31772}" presName="parTxOnlySpace" presStyleCnt="0"/>
      <dgm:spPr/>
    </dgm:pt>
    <dgm:pt modelId="{D4540FE9-6E3D-41FA-B44A-EFA0D02B5D7B}" type="pres">
      <dgm:prSet presAssocID="{5230ED21-38B5-41CC-B8BA-887E824AD5CD}" presName="parTxOnly" presStyleLbl="node1" presStyleIdx="3" presStyleCnt="10">
        <dgm:presLayoutVars>
          <dgm:chMax val="0"/>
          <dgm:chPref val="0"/>
          <dgm:bulletEnabled val="1"/>
        </dgm:presLayoutVars>
      </dgm:prSet>
      <dgm:spPr/>
      <dgm:t>
        <a:bodyPr/>
        <a:lstStyle/>
        <a:p>
          <a:endParaRPr lang="fr-FR"/>
        </a:p>
      </dgm:t>
    </dgm:pt>
    <dgm:pt modelId="{AD641393-B2DC-4230-B318-954BA9721590}" type="pres">
      <dgm:prSet presAssocID="{4043336A-26FA-460B-8E08-D135711105FE}" presName="parTxOnlySpace" presStyleCnt="0"/>
      <dgm:spPr/>
    </dgm:pt>
    <dgm:pt modelId="{2D6F1171-C3F9-4258-BCF8-F0AC00361763}" type="pres">
      <dgm:prSet presAssocID="{D43CD493-E38B-494F-A80A-D71B468185F0}" presName="parTxOnly" presStyleLbl="node1" presStyleIdx="4" presStyleCnt="10">
        <dgm:presLayoutVars>
          <dgm:chMax val="0"/>
          <dgm:chPref val="0"/>
          <dgm:bulletEnabled val="1"/>
        </dgm:presLayoutVars>
      </dgm:prSet>
      <dgm:spPr/>
      <dgm:t>
        <a:bodyPr/>
        <a:lstStyle/>
        <a:p>
          <a:endParaRPr lang="fr-FR"/>
        </a:p>
      </dgm:t>
    </dgm:pt>
    <dgm:pt modelId="{32DFCC80-9ADB-4E8B-B30E-3AC40BE8D592}" type="pres">
      <dgm:prSet presAssocID="{8E900488-6FB7-40A4-8786-74C2401D0E68}" presName="parTxOnlySpace" presStyleCnt="0"/>
      <dgm:spPr/>
    </dgm:pt>
    <dgm:pt modelId="{564DF5E7-35C6-460D-999F-F72A41D005AE}" type="pres">
      <dgm:prSet presAssocID="{0F72A534-61D0-471A-BF32-4AF8F2F2C710}" presName="parTxOnly" presStyleLbl="node1" presStyleIdx="5" presStyleCnt="10">
        <dgm:presLayoutVars>
          <dgm:chMax val="0"/>
          <dgm:chPref val="0"/>
          <dgm:bulletEnabled val="1"/>
        </dgm:presLayoutVars>
      </dgm:prSet>
      <dgm:spPr/>
      <dgm:t>
        <a:bodyPr/>
        <a:lstStyle/>
        <a:p>
          <a:endParaRPr lang="fr-FR"/>
        </a:p>
      </dgm:t>
    </dgm:pt>
    <dgm:pt modelId="{0886E730-5D81-47C2-8797-A11FB9C1900E}" type="pres">
      <dgm:prSet presAssocID="{A98FBA35-6449-4817-B8D1-B6BADFDBAF04}" presName="parTxOnlySpace" presStyleCnt="0"/>
      <dgm:spPr/>
    </dgm:pt>
    <dgm:pt modelId="{427BAED8-9A9F-4706-B3FF-3B840B01E49F}" type="pres">
      <dgm:prSet presAssocID="{A741D482-486F-4FE6-9932-698E1D81A8E3}" presName="parTxOnly" presStyleLbl="node1" presStyleIdx="6" presStyleCnt="10">
        <dgm:presLayoutVars>
          <dgm:chMax val="0"/>
          <dgm:chPref val="0"/>
          <dgm:bulletEnabled val="1"/>
        </dgm:presLayoutVars>
      </dgm:prSet>
      <dgm:spPr/>
      <dgm:t>
        <a:bodyPr/>
        <a:lstStyle/>
        <a:p>
          <a:endParaRPr lang="fr-FR"/>
        </a:p>
      </dgm:t>
    </dgm:pt>
    <dgm:pt modelId="{9E7CBD28-E9C5-422A-95EA-52A17EF8FBA0}" type="pres">
      <dgm:prSet presAssocID="{64E5601B-C4F7-4C85-804B-C9CC3DF0CE19}" presName="parTxOnlySpace" presStyleCnt="0"/>
      <dgm:spPr/>
    </dgm:pt>
    <dgm:pt modelId="{81362D1E-C073-4090-9079-C5A692520375}" type="pres">
      <dgm:prSet presAssocID="{9AC14CFF-3033-4107-BF65-B0AB949C8ECD}" presName="parTxOnly" presStyleLbl="node1" presStyleIdx="7" presStyleCnt="10">
        <dgm:presLayoutVars>
          <dgm:chMax val="0"/>
          <dgm:chPref val="0"/>
          <dgm:bulletEnabled val="1"/>
        </dgm:presLayoutVars>
      </dgm:prSet>
      <dgm:spPr/>
      <dgm:t>
        <a:bodyPr/>
        <a:lstStyle/>
        <a:p>
          <a:endParaRPr lang="fr-FR"/>
        </a:p>
      </dgm:t>
    </dgm:pt>
    <dgm:pt modelId="{3E586F0B-CCE8-44EA-ACCC-E9D276E44A15}" type="pres">
      <dgm:prSet presAssocID="{18556963-2664-47C2-8695-AD3F5CDC0770}" presName="parTxOnlySpace" presStyleCnt="0"/>
      <dgm:spPr/>
    </dgm:pt>
    <dgm:pt modelId="{76D62E27-12AF-4110-9F36-CE3E45ECFD61}" type="pres">
      <dgm:prSet presAssocID="{AF28EF3E-81C7-40AC-BB58-72AE8183EE05}" presName="parTxOnly" presStyleLbl="node1" presStyleIdx="8" presStyleCnt="10">
        <dgm:presLayoutVars>
          <dgm:chMax val="0"/>
          <dgm:chPref val="0"/>
          <dgm:bulletEnabled val="1"/>
        </dgm:presLayoutVars>
      </dgm:prSet>
      <dgm:spPr/>
      <dgm:t>
        <a:bodyPr/>
        <a:lstStyle/>
        <a:p>
          <a:endParaRPr lang="fr-FR"/>
        </a:p>
      </dgm:t>
    </dgm:pt>
    <dgm:pt modelId="{026579D3-AEE2-4607-BC45-0091C1C1DAA4}" type="pres">
      <dgm:prSet presAssocID="{498817E8-ED23-402B-8DA3-B26E12D122D2}" presName="parTxOnlySpace" presStyleCnt="0"/>
      <dgm:spPr/>
    </dgm:pt>
    <dgm:pt modelId="{C31160F2-8CF9-4C5C-98C2-8848AB25C244}" type="pres">
      <dgm:prSet presAssocID="{8CAC9204-8011-411A-B64E-2C09B05F66C0}" presName="parTxOnly" presStyleLbl="node1" presStyleIdx="9" presStyleCnt="10">
        <dgm:presLayoutVars>
          <dgm:chMax val="0"/>
          <dgm:chPref val="0"/>
          <dgm:bulletEnabled val="1"/>
        </dgm:presLayoutVars>
      </dgm:prSet>
      <dgm:spPr/>
      <dgm:t>
        <a:bodyPr/>
        <a:lstStyle/>
        <a:p>
          <a:endParaRPr lang="fr-FR"/>
        </a:p>
      </dgm:t>
    </dgm:pt>
  </dgm:ptLst>
  <dgm:cxnLst>
    <dgm:cxn modelId="{9C73DC6E-3F77-4998-A4F2-87C72E433BD4}" srcId="{219B9BC0-0FFD-4BBB-A1C6-064E5932F675}" destId="{A031B552-E872-4D93-BCB2-09D21CB9E812}" srcOrd="2" destOrd="0" parTransId="{3B986D70-E496-438A-8312-6C7270E97268}" sibTransId="{55A0261C-71BC-4582-B9A4-CC3339E31772}"/>
    <dgm:cxn modelId="{74CE0C82-D358-6742-B92E-7DF613E5A3CF}" type="presOf" srcId="{D43CD493-E38B-494F-A80A-D71B468185F0}" destId="{2D6F1171-C3F9-4258-BCF8-F0AC00361763}" srcOrd="0" destOrd="0" presId="urn:microsoft.com/office/officeart/2005/8/layout/chevron1"/>
    <dgm:cxn modelId="{B79BC62A-CF38-5C4B-BAED-2B0898E85637}" type="presOf" srcId="{04E04F28-F223-497C-9287-3608035CE26E}" destId="{AD3DEAB9-36A2-4A02-93EE-34095127AB2A}" srcOrd="0" destOrd="0" presId="urn:microsoft.com/office/officeart/2005/8/layout/chevron1"/>
    <dgm:cxn modelId="{EE5DB1D8-730C-C140-88C3-E4A1F2D6D62F}" type="presOf" srcId="{8CAC9204-8011-411A-B64E-2C09B05F66C0}" destId="{C31160F2-8CF9-4C5C-98C2-8848AB25C244}" srcOrd="0" destOrd="0" presId="urn:microsoft.com/office/officeart/2005/8/layout/chevron1"/>
    <dgm:cxn modelId="{960B789D-B689-4F86-9C0F-1E9FF66FEF76}" srcId="{219B9BC0-0FFD-4BBB-A1C6-064E5932F675}" destId="{A741D482-486F-4FE6-9932-698E1D81A8E3}" srcOrd="6" destOrd="0" parTransId="{7CD773EA-F307-4BD3-A011-13C940260F07}" sibTransId="{64E5601B-C4F7-4C85-804B-C9CC3DF0CE19}"/>
    <dgm:cxn modelId="{AB66F701-B26F-074A-B972-A278301F94EC}" type="presOf" srcId="{A741D482-486F-4FE6-9932-698E1D81A8E3}" destId="{427BAED8-9A9F-4706-B3FF-3B840B01E49F}" srcOrd="0" destOrd="0" presId="urn:microsoft.com/office/officeart/2005/8/layout/chevron1"/>
    <dgm:cxn modelId="{773E1D7E-3C7C-45B9-AADB-52EA22D75376}" srcId="{219B9BC0-0FFD-4BBB-A1C6-064E5932F675}" destId="{0F72A534-61D0-471A-BF32-4AF8F2F2C710}" srcOrd="5" destOrd="0" parTransId="{5430DAEC-00D0-4D3F-B79F-00D3AB12E0A0}" sibTransId="{A98FBA35-6449-4817-B8D1-B6BADFDBAF04}"/>
    <dgm:cxn modelId="{A74897F4-B9F6-4A35-A518-0A5CB54C1310}" srcId="{219B9BC0-0FFD-4BBB-A1C6-064E5932F675}" destId="{AF28EF3E-81C7-40AC-BB58-72AE8183EE05}" srcOrd="8" destOrd="0" parTransId="{CAF35A33-7CCD-4223-8D6D-5095099F6FD8}" sibTransId="{498817E8-ED23-402B-8DA3-B26E12D122D2}"/>
    <dgm:cxn modelId="{32645332-B47E-564B-A743-F8F007D134FC}" type="presOf" srcId="{9AC14CFF-3033-4107-BF65-B0AB949C8ECD}" destId="{81362D1E-C073-4090-9079-C5A692520375}" srcOrd="0" destOrd="0" presId="urn:microsoft.com/office/officeart/2005/8/layout/chevron1"/>
    <dgm:cxn modelId="{0C7D4DEC-FE45-E942-9806-FD2703B1FAED}" type="presOf" srcId="{A031B552-E872-4D93-BCB2-09D21CB9E812}" destId="{E5E46ED3-1C00-4990-B916-C83D3F11C034}" srcOrd="0" destOrd="0" presId="urn:microsoft.com/office/officeart/2005/8/layout/chevron1"/>
    <dgm:cxn modelId="{761AFCD4-1EDD-684E-A5BA-859CB2F6AC31}" type="presOf" srcId="{219B9BC0-0FFD-4BBB-A1C6-064E5932F675}" destId="{0BE5FA49-38C3-47AA-B3D3-D4B4F1331B4F}" srcOrd="0" destOrd="0" presId="urn:microsoft.com/office/officeart/2005/8/layout/chevron1"/>
    <dgm:cxn modelId="{CEBA49DC-2606-4908-A9B8-18272DE89936}" srcId="{219B9BC0-0FFD-4BBB-A1C6-064E5932F675}" destId="{D43CD493-E38B-494F-A80A-D71B468185F0}" srcOrd="4" destOrd="0" parTransId="{28B3BAF0-D800-4C00-AA09-887A2D30515A}" sibTransId="{8E900488-6FB7-40A4-8786-74C2401D0E68}"/>
    <dgm:cxn modelId="{904C3A86-2321-41DB-A2FD-AD741D182F7C}" srcId="{219B9BC0-0FFD-4BBB-A1C6-064E5932F675}" destId="{9AC14CFF-3033-4107-BF65-B0AB949C8ECD}" srcOrd="7" destOrd="0" parTransId="{66C8FDDF-F50B-4BF8-9C60-27E1DC5D18C8}" sibTransId="{18556963-2664-47C2-8695-AD3F5CDC0770}"/>
    <dgm:cxn modelId="{E5EB884D-6D8B-FD43-9365-E1DD453058FC}" type="presOf" srcId="{9C48D4FB-C546-4967-AFA3-601F1A0F617C}" destId="{8D5A2BEF-BF6C-41CA-AD98-9CF2E3D76B78}" srcOrd="0" destOrd="0" presId="urn:microsoft.com/office/officeart/2005/8/layout/chevron1"/>
    <dgm:cxn modelId="{6391CEB8-CE9B-664B-9235-8CE86FF4F549}" type="presOf" srcId="{0F72A534-61D0-471A-BF32-4AF8F2F2C710}" destId="{564DF5E7-35C6-460D-999F-F72A41D005AE}" srcOrd="0" destOrd="0" presId="urn:microsoft.com/office/officeart/2005/8/layout/chevron1"/>
    <dgm:cxn modelId="{271AECC6-8826-47CD-A490-F08971B7F09A}" srcId="{219B9BC0-0FFD-4BBB-A1C6-064E5932F675}" destId="{8CAC9204-8011-411A-B64E-2C09B05F66C0}" srcOrd="9" destOrd="0" parTransId="{0EFF1DD8-34DB-4EA3-BF5F-039011E106FC}" sibTransId="{2FD7EEE4-F107-4E48-B5C3-17ADC6D2CB36}"/>
    <dgm:cxn modelId="{241758EF-990A-AB40-B1EF-C5F8F99D7845}" type="presOf" srcId="{5230ED21-38B5-41CC-B8BA-887E824AD5CD}" destId="{D4540FE9-6E3D-41FA-B44A-EFA0D02B5D7B}" srcOrd="0" destOrd="0" presId="urn:microsoft.com/office/officeart/2005/8/layout/chevron1"/>
    <dgm:cxn modelId="{52C393D2-2300-45B5-858A-4402FFEA84D4}" srcId="{219B9BC0-0FFD-4BBB-A1C6-064E5932F675}" destId="{9C48D4FB-C546-4967-AFA3-601F1A0F617C}" srcOrd="1" destOrd="0" parTransId="{29C1983A-9F93-479D-B2BE-0E76A4A4C822}" sibTransId="{D5BD5C23-00FA-4528-B827-0172E1BFB8C4}"/>
    <dgm:cxn modelId="{E999B99E-7661-47C3-9083-CC5490B7810A}" srcId="{219B9BC0-0FFD-4BBB-A1C6-064E5932F675}" destId="{5230ED21-38B5-41CC-B8BA-887E824AD5CD}" srcOrd="3" destOrd="0" parTransId="{D2EBA3D0-9547-4607-AE79-2C1AAB9F7C08}" sibTransId="{4043336A-26FA-460B-8E08-D135711105FE}"/>
    <dgm:cxn modelId="{1328EE50-3109-485E-B17E-A2ED25CF2BED}" srcId="{219B9BC0-0FFD-4BBB-A1C6-064E5932F675}" destId="{04E04F28-F223-497C-9287-3608035CE26E}" srcOrd="0" destOrd="0" parTransId="{CA9C2682-953B-44E1-8D91-11181756F16B}" sibTransId="{008BFD7B-3B48-41C3-9247-19DF3DEC12D1}"/>
    <dgm:cxn modelId="{CB0FA37E-13DB-A945-8A67-224738D1552A}" type="presOf" srcId="{AF28EF3E-81C7-40AC-BB58-72AE8183EE05}" destId="{76D62E27-12AF-4110-9F36-CE3E45ECFD61}" srcOrd="0" destOrd="0" presId="urn:microsoft.com/office/officeart/2005/8/layout/chevron1"/>
    <dgm:cxn modelId="{90E8DF3F-4F11-F74C-96A4-8F59CD821531}" type="presParOf" srcId="{0BE5FA49-38C3-47AA-B3D3-D4B4F1331B4F}" destId="{AD3DEAB9-36A2-4A02-93EE-34095127AB2A}" srcOrd="0" destOrd="0" presId="urn:microsoft.com/office/officeart/2005/8/layout/chevron1"/>
    <dgm:cxn modelId="{BEBF7DE3-1807-0349-95D1-278F26A3EA65}" type="presParOf" srcId="{0BE5FA49-38C3-47AA-B3D3-D4B4F1331B4F}" destId="{E6F15529-AFBF-4778-9D2A-25556927DE8D}" srcOrd="1" destOrd="0" presId="urn:microsoft.com/office/officeart/2005/8/layout/chevron1"/>
    <dgm:cxn modelId="{506113C9-712C-4A4D-AAC9-ECAEA0D28734}" type="presParOf" srcId="{0BE5FA49-38C3-47AA-B3D3-D4B4F1331B4F}" destId="{8D5A2BEF-BF6C-41CA-AD98-9CF2E3D76B78}" srcOrd="2" destOrd="0" presId="urn:microsoft.com/office/officeart/2005/8/layout/chevron1"/>
    <dgm:cxn modelId="{2917B602-004D-C540-969C-489B2B3FA3E2}" type="presParOf" srcId="{0BE5FA49-38C3-47AA-B3D3-D4B4F1331B4F}" destId="{9174767F-16B8-4EF0-ACF9-911D427C7537}" srcOrd="3" destOrd="0" presId="urn:microsoft.com/office/officeart/2005/8/layout/chevron1"/>
    <dgm:cxn modelId="{724E29C8-01E0-164C-A879-45F730B57AFC}" type="presParOf" srcId="{0BE5FA49-38C3-47AA-B3D3-D4B4F1331B4F}" destId="{E5E46ED3-1C00-4990-B916-C83D3F11C034}" srcOrd="4" destOrd="0" presId="urn:microsoft.com/office/officeart/2005/8/layout/chevron1"/>
    <dgm:cxn modelId="{D4376BC6-7EE7-A441-BE00-AE0F6A3C814F}" type="presParOf" srcId="{0BE5FA49-38C3-47AA-B3D3-D4B4F1331B4F}" destId="{B79190DA-682C-4BFC-8586-2F02F0B5BF8E}" srcOrd="5" destOrd="0" presId="urn:microsoft.com/office/officeart/2005/8/layout/chevron1"/>
    <dgm:cxn modelId="{E0D7C828-078D-6941-9FED-1C01AADC2CAA}" type="presParOf" srcId="{0BE5FA49-38C3-47AA-B3D3-D4B4F1331B4F}" destId="{D4540FE9-6E3D-41FA-B44A-EFA0D02B5D7B}" srcOrd="6" destOrd="0" presId="urn:microsoft.com/office/officeart/2005/8/layout/chevron1"/>
    <dgm:cxn modelId="{D04DB48C-C8ED-3A4F-982B-5ACA2D936C1B}" type="presParOf" srcId="{0BE5FA49-38C3-47AA-B3D3-D4B4F1331B4F}" destId="{AD641393-B2DC-4230-B318-954BA9721590}" srcOrd="7" destOrd="0" presId="urn:microsoft.com/office/officeart/2005/8/layout/chevron1"/>
    <dgm:cxn modelId="{A1A9D175-CD8D-B340-8241-3AF2EE31297F}" type="presParOf" srcId="{0BE5FA49-38C3-47AA-B3D3-D4B4F1331B4F}" destId="{2D6F1171-C3F9-4258-BCF8-F0AC00361763}" srcOrd="8" destOrd="0" presId="urn:microsoft.com/office/officeart/2005/8/layout/chevron1"/>
    <dgm:cxn modelId="{09BF8114-CF7E-E248-9DFC-0458937C1933}" type="presParOf" srcId="{0BE5FA49-38C3-47AA-B3D3-D4B4F1331B4F}" destId="{32DFCC80-9ADB-4E8B-B30E-3AC40BE8D592}" srcOrd="9" destOrd="0" presId="urn:microsoft.com/office/officeart/2005/8/layout/chevron1"/>
    <dgm:cxn modelId="{0400AB0B-C85E-D141-A16E-20FFED714FE8}" type="presParOf" srcId="{0BE5FA49-38C3-47AA-B3D3-D4B4F1331B4F}" destId="{564DF5E7-35C6-460D-999F-F72A41D005AE}" srcOrd="10" destOrd="0" presId="urn:microsoft.com/office/officeart/2005/8/layout/chevron1"/>
    <dgm:cxn modelId="{91C5FF95-722F-0C48-97BF-BDB1C40CDE29}" type="presParOf" srcId="{0BE5FA49-38C3-47AA-B3D3-D4B4F1331B4F}" destId="{0886E730-5D81-47C2-8797-A11FB9C1900E}" srcOrd="11" destOrd="0" presId="urn:microsoft.com/office/officeart/2005/8/layout/chevron1"/>
    <dgm:cxn modelId="{912F7E78-ECD1-C24E-89F7-42A521993A36}" type="presParOf" srcId="{0BE5FA49-38C3-47AA-B3D3-D4B4F1331B4F}" destId="{427BAED8-9A9F-4706-B3FF-3B840B01E49F}" srcOrd="12" destOrd="0" presId="urn:microsoft.com/office/officeart/2005/8/layout/chevron1"/>
    <dgm:cxn modelId="{22845DCA-0454-D648-AC69-7751C2D84CA1}" type="presParOf" srcId="{0BE5FA49-38C3-47AA-B3D3-D4B4F1331B4F}" destId="{9E7CBD28-E9C5-422A-95EA-52A17EF8FBA0}" srcOrd="13" destOrd="0" presId="urn:microsoft.com/office/officeart/2005/8/layout/chevron1"/>
    <dgm:cxn modelId="{771B8AAF-E47E-2047-A7F2-1388F9BFFC53}" type="presParOf" srcId="{0BE5FA49-38C3-47AA-B3D3-D4B4F1331B4F}" destId="{81362D1E-C073-4090-9079-C5A692520375}" srcOrd="14" destOrd="0" presId="urn:microsoft.com/office/officeart/2005/8/layout/chevron1"/>
    <dgm:cxn modelId="{50F5E8BE-81F8-AD42-A996-FA1487B97E6A}" type="presParOf" srcId="{0BE5FA49-38C3-47AA-B3D3-D4B4F1331B4F}" destId="{3E586F0B-CCE8-44EA-ACCC-E9D276E44A15}" srcOrd="15" destOrd="0" presId="urn:microsoft.com/office/officeart/2005/8/layout/chevron1"/>
    <dgm:cxn modelId="{9C48401D-2E9A-C04F-B658-47DDFB13E784}" type="presParOf" srcId="{0BE5FA49-38C3-47AA-B3D3-D4B4F1331B4F}" destId="{76D62E27-12AF-4110-9F36-CE3E45ECFD61}" srcOrd="16" destOrd="0" presId="urn:microsoft.com/office/officeart/2005/8/layout/chevron1"/>
    <dgm:cxn modelId="{52ACC1C3-EF47-1F42-8330-C7DC4C647C64}" type="presParOf" srcId="{0BE5FA49-38C3-47AA-B3D3-D4B4F1331B4F}" destId="{026579D3-AEE2-4607-BC45-0091C1C1DAA4}" srcOrd="17" destOrd="0" presId="urn:microsoft.com/office/officeart/2005/8/layout/chevron1"/>
    <dgm:cxn modelId="{F47426E3-40E2-B34B-9BAB-2AEA30DB10FF}" type="presParOf" srcId="{0BE5FA49-38C3-47AA-B3D3-D4B4F1331B4F}" destId="{C31160F2-8CF9-4C5C-98C2-8848AB25C244}"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0.77472</cdr:x>
      <cdr:y>0.58241</cdr:y>
    </cdr:from>
    <cdr:to>
      <cdr:x>0.89866</cdr:x>
      <cdr:y>0.6519</cdr:y>
    </cdr:to>
    <cdr:sp macro="" textlink="">
      <cdr:nvSpPr>
        <cdr:cNvPr id="31" name="ZoneTexte 3"/>
        <cdr:cNvSpPr txBox="1"/>
      </cdr:nvSpPr>
      <cdr:spPr>
        <a:xfrm xmlns:a="http://schemas.openxmlformats.org/drawingml/2006/main">
          <a:off x="5132326" y="2579498"/>
          <a:ext cx="821058" cy="307777"/>
        </a:xfrm>
        <a:prstGeom xmlns:a="http://schemas.openxmlformats.org/drawingml/2006/main" prst="rect">
          <a:avLst/>
        </a:prstGeom>
      </cdr:spPr>
      <cdr:txBody>
        <a:bodyPr xmlns:a="http://schemas.openxmlformats.org/drawingml/2006/main" wrap="none" rtlCol="0" anchor="b" anchorCtr="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fr-FR" sz="1400" b="0" dirty="0">
              <a:latin typeface="Times New Roman" pitchFamily="18" charset="0"/>
              <a:cs typeface="Times New Roman" pitchFamily="18" charset="0"/>
            </a:rPr>
            <a:t>I</a:t>
          </a:r>
          <a:r>
            <a:rPr lang="fr-FR" sz="1400" dirty="0">
              <a:latin typeface="Times New Roman" pitchFamily="18" charset="0"/>
              <a:cs typeface="Times New Roman" pitchFamily="18" charset="0"/>
            </a:rPr>
            <a:t> </a:t>
          </a:r>
          <a:r>
            <a:rPr lang="fr-FR" sz="1400" dirty="0"/>
            <a:t> IC 95%</a:t>
          </a:r>
        </a:p>
      </cdr:txBody>
    </cdr:sp>
  </cdr:relSizeAnchor>
  <cdr:relSizeAnchor xmlns:cdr="http://schemas.openxmlformats.org/drawingml/2006/chartDrawing">
    <cdr:from>
      <cdr:x>0.30182</cdr:x>
      <cdr:y>0.68285</cdr:y>
    </cdr:from>
    <cdr:to>
      <cdr:x>0.59585</cdr:x>
      <cdr:y>0.76624</cdr:y>
    </cdr:to>
    <cdr:sp macro="" textlink="">
      <cdr:nvSpPr>
        <cdr:cNvPr id="3" name="Text Box 9"/>
        <cdr:cNvSpPr txBox="1">
          <a:spLocks xmlns:a="http://schemas.openxmlformats.org/drawingml/2006/main" noChangeArrowheads="1"/>
        </cdr:cNvSpPr>
      </cdr:nvSpPr>
      <cdr:spPr bwMode="auto">
        <a:xfrm xmlns:a="http://schemas.openxmlformats.org/drawingml/2006/main">
          <a:off x="1999507" y="3024336"/>
          <a:ext cx="1947863" cy="3693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fr-FR"/>
          </a:defPPr>
          <a:lvl1pPr algn="l" rtl="0" eaLnBrk="0" fontAlgn="base" hangingPunct="0">
            <a:spcBef>
              <a:spcPct val="0"/>
            </a:spcBef>
            <a:spcAft>
              <a:spcPct val="0"/>
            </a:spcAft>
            <a:defRPr sz="2400" b="1" kern="1200">
              <a:solidFill>
                <a:schemeClr val="tx1"/>
              </a:solidFill>
              <a:latin typeface="Arial Narrow" charset="0"/>
              <a:ea typeface="ＭＳ Ｐゴシック" charset="-128"/>
              <a:cs typeface="+mn-cs"/>
            </a:defRPr>
          </a:lvl1pPr>
          <a:lvl2pPr marL="457200" algn="l" rtl="0" eaLnBrk="0" fontAlgn="base" hangingPunct="0">
            <a:spcBef>
              <a:spcPct val="0"/>
            </a:spcBef>
            <a:spcAft>
              <a:spcPct val="0"/>
            </a:spcAft>
            <a:defRPr sz="2400" b="1" kern="1200">
              <a:solidFill>
                <a:schemeClr val="tx1"/>
              </a:solidFill>
              <a:latin typeface="Arial Narrow" charset="0"/>
              <a:ea typeface="ＭＳ Ｐゴシック" charset="-128"/>
              <a:cs typeface="+mn-cs"/>
            </a:defRPr>
          </a:lvl2pPr>
          <a:lvl3pPr marL="914400" algn="l" rtl="0" eaLnBrk="0" fontAlgn="base" hangingPunct="0">
            <a:spcBef>
              <a:spcPct val="0"/>
            </a:spcBef>
            <a:spcAft>
              <a:spcPct val="0"/>
            </a:spcAft>
            <a:defRPr sz="2400" b="1" kern="1200">
              <a:solidFill>
                <a:schemeClr val="tx1"/>
              </a:solidFill>
              <a:latin typeface="Arial Narrow" charset="0"/>
              <a:ea typeface="ＭＳ Ｐゴシック" charset="-128"/>
              <a:cs typeface="+mn-cs"/>
            </a:defRPr>
          </a:lvl3pPr>
          <a:lvl4pPr marL="1371600" algn="l" rtl="0" eaLnBrk="0" fontAlgn="base" hangingPunct="0">
            <a:spcBef>
              <a:spcPct val="0"/>
            </a:spcBef>
            <a:spcAft>
              <a:spcPct val="0"/>
            </a:spcAft>
            <a:defRPr sz="2400" b="1" kern="1200">
              <a:solidFill>
                <a:schemeClr val="tx1"/>
              </a:solidFill>
              <a:latin typeface="Arial Narrow" charset="0"/>
              <a:ea typeface="ＭＳ Ｐゴシック" charset="-128"/>
              <a:cs typeface="+mn-cs"/>
            </a:defRPr>
          </a:lvl4pPr>
          <a:lvl5pPr marL="1828800" algn="l" rtl="0" eaLnBrk="0" fontAlgn="base" hangingPunct="0">
            <a:spcBef>
              <a:spcPct val="0"/>
            </a:spcBef>
            <a:spcAft>
              <a:spcPct val="0"/>
            </a:spcAft>
            <a:defRPr sz="2400" b="1" kern="1200">
              <a:solidFill>
                <a:schemeClr val="tx1"/>
              </a:solidFill>
              <a:latin typeface="Arial Narrow" charset="0"/>
              <a:ea typeface="ＭＳ Ｐゴシック" charset="-128"/>
              <a:cs typeface="+mn-cs"/>
            </a:defRPr>
          </a:lvl5pPr>
          <a:lvl6pPr marL="2286000" algn="l" defTabSz="914400" rtl="0" eaLnBrk="1" latinLnBrk="0" hangingPunct="1">
            <a:defRPr sz="2400" b="1" kern="1200">
              <a:solidFill>
                <a:schemeClr val="tx1"/>
              </a:solidFill>
              <a:latin typeface="Arial Narrow" charset="0"/>
              <a:ea typeface="ＭＳ Ｐゴシック" charset="-128"/>
              <a:cs typeface="+mn-cs"/>
            </a:defRPr>
          </a:lvl6pPr>
          <a:lvl7pPr marL="2743200" algn="l" defTabSz="914400" rtl="0" eaLnBrk="1" latinLnBrk="0" hangingPunct="1">
            <a:defRPr sz="2400" b="1" kern="1200">
              <a:solidFill>
                <a:schemeClr val="tx1"/>
              </a:solidFill>
              <a:latin typeface="Arial Narrow" charset="0"/>
              <a:ea typeface="ＭＳ Ｐゴシック" charset="-128"/>
              <a:cs typeface="+mn-cs"/>
            </a:defRPr>
          </a:lvl7pPr>
          <a:lvl8pPr marL="3200400" algn="l" defTabSz="914400" rtl="0" eaLnBrk="1" latinLnBrk="0" hangingPunct="1">
            <a:defRPr sz="2400" b="1" kern="1200">
              <a:solidFill>
                <a:schemeClr val="tx1"/>
              </a:solidFill>
              <a:latin typeface="Arial Narrow" charset="0"/>
              <a:ea typeface="ＭＳ Ｐゴシック" charset="-128"/>
              <a:cs typeface="+mn-cs"/>
            </a:defRPr>
          </a:lvl8pPr>
          <a:lvl9pPr marL="3657600" algn="l" defTabSz="914400" rtl="0" eaLnBrk="1" latinLnBrk="0" hangingPunct="1">
            <a:defRPr sz="2400" b="1" kern="1200">
              <a:solidFill>
                <a:schemeClr val="tx1"/>
              </a:solidFill>
              <a:latin typeface="Arial Narrow" charset="0"/>
              <a:ea typeface="ＭＳ Ｐゴシック" charset="-128"/>
              <a:cs typeface="+mn-cs"/>
            </a:defRPr>
          </a:lvl9pPr>
        </a:lstStyle>
        <a:p xmlns:a="http://schemas.openxmlformats.org/drawingml/2006/main">
          <a:pPr algn="ctr"/>
          <a:r>
            <a:rPr lang="fr-FR" sz="1800" b="0" dirty="0" smtClean="0">
              <a:solidFill>
                <a:srgbClr val="008080"/>
              </a:solidFill>
            </a:rPr>
            <a:t>dont 8% en CDAG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220A0-3BFE-3B45-A27A-AA66119CFEA0}" type="datetimeFigureOut">
              <a:rPr lang="fr-FR" smtClean="0"/>
              <a:t>08/04/15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9682F9-9B0D-2544-A04B-15746E8568EE}" type="slidenum">
              <a:rPr lang="fr-FR" smtClean="0"/>
              <a:t>‹#›</a:t>
            </a:fld>
            <a:endParaRPr lang="fr-FR"/>
          </a:p>
        </p:txBody>
      </p:sp>
    </p:spTree>
    <p:extLst>
      <p:ext uri="{BB962C8B-B14F-4D97-AF65-F5344CB8AC3E}">
        <p14:creationId xmlns:p14="http://schemas.microsoft.com/office/powerpoint/2010/main" val="30194492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B5246-6574-7441-AB9D-24CD0B95849A}" type="datetimeFigureOut">
              <a:rPr lang="fr-FR" smtClean="0"/>
              <a:t>08/04/15</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27475-E5AC-114F-93CB-21F2AA3A8C4B}" type="slidenum">
              <a:rPr lang="fr-FR" smtClean="0"/>
              <a:t>‹#›</a:t>
            </a:fld>
            <a:endParaRPr lang="fr-FR"/>
          </a:p>
        </p:txBody>
      </p:sp>
    </p:spTree>
    <p:extLst>
      <p:ext uri="{BB962C8B-B14F-4D97-AF65-F5344CB8AC3E}">
        <p14:creationId xmlns:p14="http://schemas.microsoft.com/office/powerpoint/2010/main" val="414421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smtClean="0"/>
              <a:t>L’estimation du risque réel de transmission du VIH est difficile à évaluer et nécessite de revenir régulièrement sur les données des études cliniques les plus récentes. Cet article fait la revue des études s’étant intéressées à la transmission par transfusion sanguine, expositions parentérales, rapport anal réceptif, rapport vaginal réceptif et insertif et à la transmission mère-enfant. Pour chacun de ces risques, une probabilité de transmission a été calculée. Les auteurs se sont aussi intéressés à l’impact de certains facteurs sur la probabilité de chaque type de transmission (traitement, circoncision, niveau de charge virale etc…). Le risque de transmission verticale n’a néanmoins été calculé qu’à partir de l’étude ACTG 076, ce qui exclut toutes données des pays à revenus limités.</a:t>
            </a:r>
          </a:p>
          <a:p>
            <a:r>
              <a:rPr lang="fr-FR" dirty="0" smtClean="0"/>
              <a:t>En dehors de la transfusion, le risque le plus important revient à la transmission verticale (2 260/10 000). Le risque de transmission par rapport anal réceptif est plus élevé dans cette méta-analyse que précédemment rapporté : 138/10 000, soit un peu moins de 1,5% par acte.</a:t>
            </a:r>
          </a:p>
          <a:p>
            <a:endParaRPr lang="fr-FR" dirty="0"/>
          </a:p>
        </p:txBody>
      </p:sp>
      <p:sp>
        <p:nvSpPr>
          <p:cNvPr id="4" name="Espace réservé du numéro de diapositive 3"/>
          <p:cNvSpPr>
            <a:spLocks noGrp="1"/>
          </p:cNvSpPr>
          <p:nvPr>
            <p:ph type="sldNum" sz="quarter" idx="10"/>
          </p:nvPr>
        </p:nvSpPr>
        <p:spPr/>
        <p:txBody>
          <a:bodyPr/>
          <a:lstStyle/>
          <a:p>
            <a:pPr>
              <a:defRPr/>
            </a:pPr>
            <a:fld id="{62D5FB16-DE0D-A348-ACEF-8F64399963B5}" type="slidenum">
              <a:rPr lang="fr-FR">
                <a:solidFill>
                  <a:prstClr val="black"/>
                </a:solidFill>
                <a:latin typeface="Calibri"/>
              </a:rPr>
              <a:pPr>
                <a:defRPr/>
              </a:pPr>
              <a:t>8</a:t>
            </a:fld>
            <a:endParaRPr lang="fr-FR">
              <a:solidFill>
                <a:prstClr val="black"/>
              </a:solidFill>
              <a:latin typeface="Calibri"/>
            </a:endParaRPr>
          </a:p>
        </p:txBody>
      </p:sp>
    </p:spTree>
    <p:extLst>
      <p:ext uri="{BB962C8B-B14F-4D97-AF65-F5344CB8AC3E}">
        <p14:creationId xmlns:p14="http://schemas.microsoft.com/office/powerpoint/2010/main" val="245318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Espace réservé de l'image des diapositives 1"/>
          <p:cNvSpPr>
            <a:spLocks noGrp="1" noRot="1" noChangeAspect="1" noTextEdit="1"/>
          </p:cNvSpPr>
          <p:nvPr>
            <p:ph type="sldImg"/>
          </p:nvPr>
        </p:nvSpPr>
        <p:spPr>
          <a:xfrm>
            <a:off x="688975" y="687388"/>
            <a:ext cx="5481638" cy="3427412"/>
          </a:xfrm>
          <a:ln/>
        </p:spPr>
      </p:sp>
      <p:sp>
        <p:nvSpPr>
          <p:cNvPr id="458754" name="Espace réservé des commentaires 2"/>
          <p:cNvSpPr>
            <a:spLocks noGrp="1"/>
          </p:cNvSpPr>
          <p:nvPr>
            <p:ph type="body" idx="1"/>
          </p:nvPr>
        </p:nvSpPr>
        <p:spPr/>
        <p:txBody>
          <a:bodyPr/>
          <a:lstStyle/>
          <a:p>
            <a:r>
              <a:rPr lang="fr-FR" altLang="fr-FR" smtClean="0"/>
              <a:t>Des cas de contamination de VIH sont survenus chez les partenaires négatifs (nombre non précisé), mais aucun cas de transmission phylogénétiquement liée n’était observé.</a:t>
            </a:r>
          </a:p>
          <a:p>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Espace réservé de l'image des diapositives 1"/>
          <p:cNvSpPr>
            <a:spLocks noGrp="1" noRot="1" noChangeAspect="1" noTextEdit="1"/>
          </p:cNvSpPr>
          <p:nvPr>
            <p:ph type="sldImg"/>
          </p:nvPr>
        </p:nvSpPr>
        <p:spPr>
          <a:xfrm>
            <a:off x="688975" y="687388"/>
            <a:ext cx="5481638" cy="3427412"/>
          </a:xfrm>
          <a:ln/>
        </p:spPr>
      </p:sp>
      <p:sp>
        <p:nvSpPr>
          <p:cNvPr id="460802" name="Espace réservé des commentaires 2"/>
          <p:cNvSpPr>
            <a:spLocks noGrp="1"/>
          </p:cNvSpPr>
          <p:nvPr>
            <p:ph type="body" idx="1"/>
          </p:nvPr>
        </p:nvSpPr>
        <p:spPr/>
        <p:txBody>
          <a:bodyPr/>
          <a:lstStyle/>
          <a:p>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Espace réservé de l'image des diapositives 1"/>
          <p:cNvSpPr>
            <a:spLocks noGrp="1" noRot="1" noChangeAspect="1" noTextEdit="1"/>
          </p:cNvSpPr>
          <p:nvPr>
            <p:ph type="sldImg"/>
          </p:nvPr>
        </p:nvSpPr>
        <p:spPr>
          <a:xfrm>
            <a:off x="688975" y="687388"/>
            <a:ext cx="5481638" cy="3427412"/>
          </a:xfrm>
          <a:ln/>
        </p:spPr>
      </p:sp>
      <p:sp>
        <p:nvSpPr>
          <p:cNvPr id="464898" name="Espace réservé des commentaires 2"/>
          <p:cNvSpPr>
            <a:spLocks noGrp="1"/>
          </p:cNvSpPr>
          <p:nvPr>
            <p:ph type="body" idx="1"/>
          </p:nvPr>
        </p:nvSpPr>
        <p:spPr/>
        <p:txBody>
          <a:bodyPr/>
          <a:lstStyle/>
          <a:p>
            <a:pPr defTabSz="813309"/>
            <a:r>
              <a:rPr lang="fr-FR" altLang="fr-FR" dirty="0" smtClean="0"/>
              <a:t>Interprétation : le calcul de l’IC 95 % indique qu’il y a 2,5 % de probabilité que le risque de transmission intra-couple pour tous rapports soit supérieur à 3,9 %, et pour les rapports anaux supérieur à 9,2 %.</a:t>
            </a:r>
          </a:p>
          <a:p>
            <a:pPr defTabSz="813309"/>
            <a:endParaRPr lang="fr-FR" altLang="fr-FR" dirty="0" smtClean="0"/>
          </a:p>
          <a:p>
            <a:pPr defTabSz="813309"/>
            <a:endParaRPr lang="fr-FR" alt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a:t>Le nombre de sérologies VIH réalisées en France en </a:t>
            </a:r>
            <a:r>
              <a:rPr lang="fr-FR" dirty="0" smtClean="0"/>
              <a:t>2012 </a:t>
            </a:r>
            <a:r>
              <a:rPr lang="fr-FR" dirty="0"/>
              <a:t>est estimé à 5,2 millions (IC95% </a:t>
            </a:r>
            <a:r>
              <a:rPr lang="fr-FR" dirty="0" smtClean="0"/>
              <a:t>[5,17-5,31]), stable par rapport à 2011 après une augmentation modérée (+4%) entre 2010 et 2011.</a:t>
            </a:r>
            <a:endParaRPr lang="fr-FR" dirty="0"/>
          </a:p>
          <a:p>
            <a:endParaRPr lang="fr-FR" dirty="0"/>
          </a:p>
          <a:p>
            <a:r>
              <a:rPr lang="fr-FR" dirty="0"/>
              <a:t>Parmi l’ensemble de ces sérologies, </a:t>
            </a:r>
            <a:r>
              <a:rPr lang="fr-FR" dirty="0" smtClean="0"/>
              <a:t>8% </a:t>
            </a:r>
            <a:r>
              <a:rPr lang="fr-FR" dirty="0"/>
              <a:t>a été́ réalisée dans un cadre anonyme (le plus souvent des consultants de CDAG), soit en </a:t>
            </a:r>
            <a:r>
              <a:rPr lang="fr-FR" dirty="0" smtClean="0"/>
              <a:t>2012 </a:t>
            </a:r>
            <a:r>
              <a:rPr lang="fr-FR" dirty="0"/>
              <a:t>environ 367 000sérologies</a:t>
            </a:r>
            <a:r>
              <a:rPr lang="fr-FR" dirty="0" smtClean="0"/>
              <a:t>.</a:t>
            </a:r>
          </a:p>
          <a:p>
            <a:endParaRPr lang="fr-FR" dirty="0"/>
          </a:p>
          <a:p>
            <a:r>
              <a:rPr lang="fr-FR" dirty="0" smtClean="0"/>
              <a:t>En plus de s sérologies réalisées en laboratoire, environ 32 000 tests rapides d’orientation diagnostique (TROD) ont été réalisés par des associations en 2012.</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4BFCE68-0EFC-4EB1-A29E-3478B22F53AE}" type="slidenum">
              <a:rPr lang="fr-FR" smtClean="0"/>
              <a:t>42</a:t>
            </a:fld>
            <a:endParaRPr lang="fr-FR"/>
          </a:p>
        </p:txBody>
      </p:sp>
    </p:spTree>
    <p:extLst>
      <p:ext uri="{BB962C8B-B14F-4D97-AF65-F5344CB8AC3E}">
        <p14:creationId xmlns:p14="http://schemas.microsoft.com/office/powerpoint/2010/main" val="87486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227475-E5AC-114F-93CB-21F2AA3A8C4B}" type="slidenum">
              <a:rPr lang="fr-FR" smtClean="0"/>
              <a:t>44</a:t>
            </a:fld>
            <a:endParaRPr lang="fr-FR"/>
          </a:p>
        </p:txBody>
      </p:sp>
    </p:spTree>
    <p:extLst>
      <p:ext uri="{BB962C8B-B14F-4D97-AF65-F5344CB8AC3E}">
        <p14:creationId xmlns:p14="http://schemas.microsoft.com/office/powerpoint/2010/main" val="216804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p:txBody>
          <a:bodyPr/>
          <a:lstStyle/>
          <a:p>
            <a:pPr>
              <a:defRPr/>
            </a:pPr>
            <a:fld id="{E513C663-2EC3-204E-A3DA-EF74794BD050}" type="slidenum">
              <a:rPr lang="fr-FR"/>
              <a:pPr>
                <a:defRPr/>
              </a:pPr>
              <a:t>45</a:t>
            </a:fld>
            <a:endParaRPr lang="fr-FR"/>
          </a:p>
        </p:txBody>
      </p:sp>
      <p:sp>
        <p:nvSpPr>
          <p:cNvPr id="78850" name="Rectangle 7"/>
          <p:cNvSpPr txBox="1">
            <a:spLocks noGrp="1" noChangeArrowheads="1"/>
          </p:cNvSpPr>
          <p:nvPr/>
        </p:nvSpPr>
        <p:spPr bwMode="auto">
          <a:xfrm>
            <a:off x="3884363" y="8684880"/>
            <a:ext cx="2972535" cy="45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03" tIns="47302" rIns="94603" bIns="47302" anchor="b"/>
          <a:lstStyle>
            <a:lvl1pPr defTabSz="946150" eaLnBrk="0" hangingPunct="0">
              <a:defRPr sz="1200">
                <a:solidFill>
                  <a:schemeClr val="tx1"/>
                </a:solidFill>
                <a:latin typeface="Arial" charset="0"/>
                <a:ea typeface="ＭＳ Ｐゴシック" charset="0"/>
                <a:cs typeface="ＭＳ Ｐゴシック" charset="0"/>
              </a:defRPr>
            </a:lvl1pPr>
            <a:lvl2pPr marL="742950" indent="-285750" defTabSz="946150" eaLnBrk="0" hangingPunct="0">
              <a:defRPr sz="1200">
                <a:solidFill>
                  <a:schemeClr val="tx1"/>
                </a:solidFill>
                <a:latin typeface="Arial" charset="0"/>
                <a:ea typeface="ＭＳ Ｐゴシック" charset="0"/>
              </a:defRPr>
            </a:lvl2pPr>
            <a:lvl3pPr marL="1143000" indent="-228600" defTabSz="946150" eaLnBrk="0" hangingPunct="0">
              <a:defRPr sz="1200">
                <a:solidFill>
                  <a:schemeClr val="tx1"/>
                </a:solidFill>
                <a:latin typeface="Arial" charset="0"/>
                <a:ea typeface="ＭＳ Ｐゴシック" charset="0"/>
              </a:defRPr>
            </a:lvl3pPr>
            <a:lvl4pPr marL="1600200" indent="-228600" defTabSz="946150" eaLnBrk="0" hangingPunct="0">
              <a:defRPr sz="1200">
                <a:solidFill>
                  <a:schemeClr val="tx1"/>
                </a:solidFill>
                <a:latin typeface="Arial" charset="0"/>
                <a:ea typeface="ＭＳ Ｐゴシック" charset="0"/>
              </a:defRPr>
            </a:lvl4pPr>
            <a:lvl5pPr marL="2057400" indent="-228600" defTabSz="946150" eaLnBrk="0" hangingPunct="0">
              <a:defRPr sz="12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200">
                <a:solidFill>
                  <a:schemeClr val="tx1"/>
                </a:solidFill>
                <a:latin typeface="Arial" charset="0"/>
                <a:ea typeface="ＭＳ Ｐゴシック" charset="0"/>
              </a:defRPr>
            </a:lvl9pPr>
          </a:lstStyle>
          <a:p>
            <a:pPr algn="r"/>
            <a:fld id="{021DF1DC-25A3-E94B-A20A-E3176774069E}" type="slidenum">
              <a:rPr lang="fr-FR">
                <a:latin typeface="Arial Narrow" charset="0"/>
              </a:rPr>
              <a:pPr algn="r"/>
              <a:t>45</a:t>
            </a:fld>
            <a:endParaRPr lang="fr-FR">
              <a:latin typeface="Arial Narrow" charset="0"/>
            </a:endParaRPr>
          </a:p>
        </p:txBody>
      </p:sp>
      <p:sp>
        <p:nvSpPr>
          <p:cNvPr id="78851" name="Rectangle 7"/>
          <p:cNvSpPr txBox="1">
            <a:spLocks noGrp="1" noChangeArrowheads="1"/>
          </p:cNvSpPr>
          <p:nvPr/>
        </p:nvSpPr>
        <p:spPr bwMode="auto">
          <a:xfrm>
            <a:off x="3884363" y="8684880"/>
            <a:ext cx="2972535" cy="45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85" tIns="47393" rIns="94785" bIns="47393" anchor="b"/>
          <a:lstStyle>
            <a:lvl1pPr defTabSz="947738" eaLnBrk="0" hangingPunct="0">
              <a:defRPr sz="1200">
                <a:solidFill>
                  <a:schemeClr val="tx1"/>
                </a:solidFill>
                <a:latin typeface="Arial" charset="0"/>
                <a:ea typeface="ＭＳ Ｐゴシック" charset="0"/>
                <a:cs typeface="ＭＳ Ｐゴシック" charset="0"/>
              </a:defRPr>
            </a:lvl1pPr>
            <a:lvl2pPr marL="742950" indent="-285750" defTabSz="947738" eaLnBrk="0" hangingPunct="0">
              <a:defRPr sz="1200">
                <a:solidFill>
                  <a:schemeClr val="tx1"/>
                </a:solidFill>
                <a:latin typeface="Arial" charset="0"/>
                <a:ea typeface="ＭＳ Ｐゴシック" charset="0"/>
              </a:defRPr>
            </a:lvl2pPr>
            <a:lvl3pPr marL="1143000" indent="-228600" defTabSz="947738" eaLnBrk="0" hangingPunct="0">
              <a:defRPr sz="1200">
                <a:solidFill>
                  <a:schemeClr val="tx1"/>
                </a:solidFill>
                <a:latin typeface="Arial" charset="0"/>
                <a:ea typeface="ＭＳ Ｐゴシック" charset="0"/>
              </a:defRPr>
            </a:lvl3pPr>
            <a:lvl4pPr marL="1600200" indent="-228600" defTabSz="947738" eaLnBrk="0" hangingPunct="0">
              <a:defRPr sz="1200">
                <a:solidFill>
                  <a:schemeClr val="tx1"/>
                </a:solidFill>
                <a:latin typeface="Arial" charset="0"/>
                <a:ea typeface="ＭＳ Ｐゴシック" charset="0"/>
              </a:defRPr>
            </a:lvl4pPr>
            <a:lvl5pPr marL="2057400" indent="-228600" defTabSz="947738" eaLnBrk="0" hangingPunct="0">
              <a:defRPr sz="1200">
                <a:solidFill>
                  <a:schemeClr val="tx1"/>
                </a:solidFill>
                <a:latin typeface="Arial" charset="0"/>
                <a:ea typeface="ＭＳ Ｐゴシック" charset="0"/>
              </a:defRPr>
            </a:lvl5pPr>
            <a:lvl6pPr marL="2514600" indent="-228600" defTabSz="947738"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47738"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47738"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47738" eaLnBrk="0" fontAlgn="base" hangingPunct="0">
              <a:spcBef>
                <a:spcPct val="0"/>
              </a:spcBef>
              <a:spcAft>
                <a:spcPct val="0"/>
              </a:spcAft>
              <a:defRPr sz="1200">
                <a:solidFill>
                  <a:schemeClr val="tx1"/>
                </a:solidFill>
                <a:latin typeface="Arial" charset="0"/>
                <a:ea typeface="ＭＳ Ｐゴシック" charset="0"/>
              </a:defRPr>
            </a:lvl9pPr>
          </a:lstStyle>
          <a:p>
            <a:pPr algn="r" eaLnBrk="1" hangingPunct="1"/>
            <a:fld id="{86983FBB-67F3-3041-B34D-08C2F12DFC11}" type="slidenum">
              <a:rPr lang="fr-FR"/>
              <a:pPr algn="r" eaLnBrk="1" hangingPunct="1"/>
              <a:t>45</a:t>
            </a:fld>
            <a:endParaRPr lang="fr-FR"/>
          </a:p>
        </p:txBody>
      </p:sp>
      <p:sp>
        <p:nvSpPr>
          <p:cNvPr id="78852" name="Rectangle 7"/>
          <p:cNvSpPr txBox="1">
            <a:spLocks noGrp="1" noChangeArrowheads="1"/>
          </p:cNvSpPr>
          <p:nvPr/>
        </p:nvSpPr>
        <p:spPr bwMode="auto">
          <a:xfrm>
            <a:off x="3884363" y="8684879"/>
            <a:ext cx="2973637" cy="45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83" tIns="46891" rIns="93783" bIns="46891" anchor="b"/>
          <a:lstStyle>
            <a:lvl1pPr defTabSz="936625" eaLnBrk="0" hangingPunct="0">
              <a:defRPr sz="1200">
                <a:solidFill>
                  <a:schemeClr val="tx1"/>
                </a:solidFill>
                <a:latin typeface="Arial" charset="0"/>
                <a:ea typeface="ＭＳ Ｐゴシック" charset="0"/>
                <a:cs typeface="ＭＳ Ｐゴシック" charset="0"/>
              </a:defRPr>
            </a:lvl1pPr>
            <a:lvl2pPr marL="742950" indent="-285750" defTabSz="936625" eaLnBrk="0" hangingPunct="0">
              <a:defRPr sz="1200">
                <a:solidFill>
                  <a:schemeClr val="tx1"/>
                </a:solidFill>
                <a:latin typeface="Arial" charset="0"/>
                <a:ea typeface="ＭＳ Ｐゴシック" charset="0"/>
              </a:defRPr>
            </a:lvl2pPr>
            <a:lvl3pPr marL="1143000" indent="-228600" defTabSz="936625" eaLnBrk="0" hangingPunct="0">
              <a:defRPr sz="1200">
                <a:solidFill>
                  <a:schemeClr val="tx1"/>
                </a:solidFill>
                <a:latin typeface="Arial" charset="0"/>
                <a:ea typeface="ＭＳ Ｐゴシック" charset="0"/>
              </a:defRPr>
            </a:lvl3pPr>
            <a:lvl4pPr marL="1600200" indent="-228600" defTabSz="936625" eaLnBrk="0" hangingPunct="0">
              <a:defRPr sz="1200">
                <a:solidFill>
                  <a:schemeClr val="tx1"/>
                </a:solidFill>
                <a:latin typeface="Arial" charset="0"/>
                <a:ea typeface="ＭＳ Ｐゴシック" charset="0"/>
              </a:defRPr>
            </a:lvl4pPr>
            <a:lvl5pPr marL="2057400" indent="-228600" defTabSz="936625" eaLnBrk="0" hangingPunct="0">
              <a:defRPr sz="1200">
                <a:solidFill>
                  <a:schemeClr val="tx1"/>
                </a:solidFill>
                <a:latin typeface="Arial" charset="0"/>
                <a:ea typeface="ＭＳ Ｐゴシック" charset="0"/>
              </a:defRPr>
            </a:lvl5pPr>
            <a:lvl6pPr marL="2514600" indent="-228600" defTabSz="936625" eaLnBrk="0" fontAlgn="base" hangingPunct="0">
              <a:spcBef>
                <a:spcPct val="0"/>
              </a:spcBef>
              <a:spcAft>
                <a:spcPct val="0"/>
              </a:spcAft>
              <a:defRPr sz="1200">
                <a:solidFill>
                  <a:schemeClr val="tx1"/>
                </a:solidFill>
                <a:latin typeface="Arial" charset="0"/>
                <a:ea typeface="ＭＳ Ｐゴシック" charset="0"/>
              </a:defRPr>
            </a:lvl6pPr>
            <a:lvl7pPr marL="2971800" indent="-228600" defTabSz="936625" eaLnBrk="0" fontAlgn="base" hangingPunct="0">
              <a:spcBef>
                <a:spcPct val="0"/>
              </a:spcBef>
              <a:spcAft>
                <a:spcPct val="0"/>
              </a:spcAft>
              <a:defRPr sz="1200">
                <a:solidFill>
                  <a:schemeClr val="tx1"/>
                </a:solidFill>
                <a:latin typeface="Arial" charset="0"/>
                <a:ea typeface="ＭＳ Ｐゴシック" charset="0"/>
              </a:defRPr>
            </a:lvl7pPr>
            <a:lvl8pPr marL="3429000" indent="-228600" defTabSz="936625" eaLnBrk="0" fontAlgn="base" hangingPunct="0">
              <a:spcBef>
                <a:spcPct val="0"/>
              </a:spcBef>
              <a:spcAft>
                <a:spcPct val="0"/>
              </a:spcAft>
              <a:defRPr sz="1200">
                <a:solidFill>
                  <a:schemeClr val="tx1"/>
                </a:solidFill>
                <a:latin typeface="Arial" charset="0"/>
                <a:ea typeface="ＭＳ Ｐゴシック" charset="0"/>
              </a:defRPr>
            </a:lvl8pPr>
            <a:lvl9pPr marL="3886200" indent="-228600" defTabSz="936625" eaLnBrk="0" fontAlgn="base" hangingPunct="0">
              <a:spcBef>
                <a:spcPct val="0"/>
              </a:spcBef>
              <a:spcAft>
                <a:spcPct val="0"/>
              </a:spcAft>
              <a:defRPr sz="1200">
                <a:solidFill>
                  <a:schemeClr val="tx1"/>
                </a:solidFill>
                <a:latin typeface="Arial" charset="0"/>
                <a:ea typeface="ＭＳ Ｐゴシック" charset="0"/>
              </a:defRPr>
            </a:lvl9pPr>
          </a:lstStyle>
          <a:p>
            <a:pPr algn="r"/>
            <a:fld id="{AC099C15-EE26-954D-AB9A-050A938B0AFF}" type="slidenum">
              <a:rPr lang="fr-FR">
                <a:latin typeface="Times New Roman" charset="0"/>
              </a:rPr>
              <a:pPr algn="r"/>
              <a:t>45</a:t>
            </a:fld>
            <a:endParaRPr lang="fr-FR">
              <a:latin typeface="Times New Roman" charset="0"/>
            </a:endParaRPr>
          </a:p>
        </p:txBody>
      </p:sp>
      <p:sp>
        <p:nvSpPr>
          <p:cNvPr id="3417093" name="Rectangle 2"/>
          <p:cNvSpPr>
            <a:spLocks noGrp="1" noRot="1" noChangeAspect="1" noChangeArrowheads="1" noTextEdit="1"/>
          </p:cNvSpPr>
          <p:nvPr>
            <p:ph type="sldImg"/>
          </p:nvPr>
        </p:nvSpPr>
        <p:spPr>
          <a:xfrm>
            <a:off x="687388" y="685800"/>
            <a:ext cx="5484812" cy="3429000"/>
          </a:xfrm>
          <a:ln/>
          <a:extLst>
            <a:ext uri="{FAA26D3D-D897-4be2-8F04-BA451C77F1D7}">
              <ma14:placeholderFlag xmlns:ma14="http://schemas.microsoft.com/office/mac/drawingml/2011/main" val="1"/>
            </a:ext>
          </a:extLst>
        </p:spPr>
      </p:sp>
      <p:sp>
        <p:nvSpPr>
          <p:cNvPr id="3417094" name="Rectangle 3"/>
          <p:cNvSpPr>
            <a:spLocks noGrp="1" noChangeArrowheads="1"/>
          </p:cNvSpPr>
          <p:nvPr>
            <p:ph type="body" idx="1"/>
          </p:nvPr>
        </p:nvSpPr>
        <p:spPr>
          <a:xfrm>
            <a:off x="683595" y="4343508"/>
            <a:ext cx="5490810" cy="4115014"/>
          </a:xfrm>
        </p:spPr>
        <p:txBody>
          <a:bodyPr lIns="93783" tIns="46891" rIns="93783" bIns="46891"/>
          <a:lstStyle/>
          <a:p>
            <a:pPr eaLnBrk="1" hangingPunct="1">
              <a:defRPr/>
            </a:pPr>
            <a:r>
              <a:rPr lang="fr-FR" dirty="0" smtClean="0">
                <a:cs typeface="+mn-cs"/>
              </a:rPr>
              <a:t>Le taux d</a:t>
            </a:r>
            <a:r>
              <a:rPr lang="ja-JP" altLang="fr-FR" dirty="0" smtClean="0">
                <a:latin typeface="Arial"/>
                <a:cs typeface="+mn-cs"/>
              </a:rPr>
              <a:t>’</a:t>
            </a:r>
            <a:r>
              <a:rPr lang="fr-FR" dirty="0" smtClean="0">
                <a:cs typeface="+mn-cs"/>
              </a:rPr>
              <a:t>incidence est 200 fois plus élevé chez les HSH que dans la population française hétérosexuelle, 18 fois plus élevé chez les UDI, et 9 fois plus élevé chez les personnes de nationalité étrangère.</a:t>
            </a:r>
          </a:p>
          <a:p>
            <a:pPr eaLnBrk="1" hangingPunct="1">
              <a:defRPr/>
            </a:pPr>
            <a:r>
              <a:rPr lang="fr-FR" dirty="0" smtClean="0">
                <a:cs typeface="+mn-cs"/>
              </a:rPr>
              <a:t>Les taux d</a:t>
            </a:r>
            <a:r>
              <a:rPr lang="ja-JP" altLang="fr-FR" dirty="0" smtClean="0">
                <a:latin typeface="Arial"/>
                <a:cs typeface="+mn-cs"/>
              </a:rPr>
              <a:t>’</a:t>
            </a:r>
            <a:r>
              <a:rPr lang="fr-FR" dirty="0" smtClean="0">
                <a:cs typeface="+mn-cs"/>
              </a:rPr>
              <a:t>incidence pour les personnes originaires d</a:t>
            </a:r>
            <a:r>
              <a:rPr lang="ja-JP" altLang="fr-FR" dirty="0" smtClean="0">
                <a:latin typeface="Arial"/>
                <a:cs typeface="+mn-cs"/>
              </a:rPr>
              <a:t>’</a:t>
            </a:r>
            <a:r>
              <a:rPr lang="fr-FR" dirty="0" smtClean="0">
                <a:cs typeface="+mn-cs"/>
              </a:rPr>
              <a:t>Afrique subsaharienne sont 29 fois plus élevés chez les hommes et 69 fois plus élevés chez les femmes par rapport aux taux  respectifs chez les hétérosexuels français.</a:t>
            </a:r>
          </a:p>
          <a:p>
            <a:pPr eaLnBrk="1" hangingPunct="1">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smtClean="0">
                <a:latin typeface="Arial Narrow" pitchFamily="34" charset="0"/>
              </a:rPr>
              <a:t>Les proportions de diagnostics précoces ou tardifs varient </a:t>
            </a:r>
            <a:r>
              <a:rPr lang="fr-FR" dirty="0">
                <a:latin typeface="Arial Narrow" pitchFamily="34" charset="0"/>
              </a:rPr>
              <a:t>selon la localisation géographique. </a:t>
            </a:r>
          </a:p>
          <a:p>
            <a:endParaRPr lang="fr-FR" dirty="0">
              <a:latin typeface="Arial Narrow" pitchFamily="34" charset="0"/>
            </a:endParaRPr>
          </a:p>
          <a:p>
            <a:r>
              <a:rPr lang="fr-FR" dirty="0">
                <a:latin typeface="Arial Narrow" pitchFamily="34" charset="0"/>
              </a:rPr>
              <a:t>La part des </a:t>
            </a:r>
            <a:r>
              <a:rPr lang="fr-FR" dirty="0" smtClean="0">
                <a:latin typeface="Arial Narrow" pitchFamily="34" charset="0"/>
              </a:rPr>
              <a:t>diagnostics tardifs est plus élevée notamment dans les Corevih de Guadeloupe et de la Réunion, mais aussi en Picardie et en Bourgogne. </a:t>
            </a:r>
            <a:endParaRPr lang="fr-FR" dirty="0">
              <a:latin typeface="Arial Narrow" pitchFamily="34" charset="0"/>
            </a:endParaRPr>
          </a:p>
          <a:p>
            <a:r>
              <a:rPr lang="fr-FR" dirty="0">
                <a:latin typeface="Arial Narrow" pitchFamily="34" charset="0"/>
              </a:rPr>
              <a:t>Inversement</a:t>
            </a:r>
            <a:r>
              <a:rPr lang="fr-FR" dirty="0" smtClean="0">
                <a:latin typeface="Arial Narrow" pitchFamily="34" charset="0"/>
              </a:rPr>
              <a:t>, les Corevih de Paca-Marseille-Corse, Martinique, Sud-Est-Clermont-Ferrand, sont caractérisés par une proportion plus élevée que les autres de diagnostics précoces en 2012.</a:t>
            </a:r>
            <a:endParaRPr lang="fr-FR" dirty="0">
              <a:latin typeface="Arial Narrow" pitchFamily="34" charset="0"/>
            </a:endParaRPr>
          </a:p>
          <a:p>
            <a:endParaRPr lang="fr-FR" dirty="0">
              <a:latin typeface="Arial Narrow" pitchFamily="34" charset="0"/>
            </a:endParaRPr>
          </a:p>
          <a:p>
            <a:endParaRPr lang="fr-FR" dirty="0">
              <a:latin typeface="Arial Narrow" pitchFamily="34" charset="0"/>
            </a:endParaRPr>
          </a:p>
          <a:p>
            <a:r>
              <a:rPr lang="fr-FR" i="1" dirty="0">
                <a:latin typeface="Arial Narrow" pitchFamily="34" charset="0"/>
              </a:rPr>
              <a:t>NB : Le nombre de découvertes de séropositivité par Corevih, utilisé pour ce tableau, correspond à la localisation du déclarant, et non au lieu de domicile du patient.</a:t>
            </a:r>
          </a:p>
          <a:p>
            <a:endParaRPr lang="fr-FR" dirty="0"/>
          </a:p>
        </p:txBody>
      </p:sp>
      <p:sp>
        <p:nvSpPr>
          <p:cNvPr id="4" name="Espace réservé du numéro de diapositive 3"/>
          <p:cNvSpPr>
            <a:spLocks noGrp="1"/>
          </p:cNvSpPr>
          <p:nvPr>
            <p:ph type="sldNum" sz="quarter" idx="10"/>
          </p:nvPr>
        </p:nvSpPr>
        <p:spPr/>
        <p:txBody>
          <a:bodyPr/>
          <a:lstStyle/>
          <a:p>
            <a:fld id="{34BFCE68-0EFC-4EB1-A29E-3478B22F53AE}" type="slidenum">
              <a:rPr lang="fr-FR" smtClean="0"/>
              <a:t>57</a:t>
            </a:fld>
            <a:endParaRPr lang="fr-FR"/>
          </a:p>
        </p:txBody>
      </p:sp>
    </p:spTree>
    <p:extLst>
      <p:ext uri="{BB962C8B-B14F-4D97-AF65-F5344CB8AC3E}">
        <p14:creationId xmlns:p14="http://schemas.microsoft.com/office/powerpoint/2010/main" val="163500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fr-FR" sz="2000" dirty="0" smtClean="0"/>
              <a:t>(aucun partenaire : 1,35[1,02-1,78], 2-10 partenaires (0,40[0,34-0,46]), plus de 10 partenaires (0,21[0,18-0,25]) et à ne pas avoir eu de pénétrations anales non-protégées avec des partenaires occasionnels (1,29 [1,15-1,45]).</a:t>
            </a:r>
          </a:p>
          <a:p>
            <a:endParaRPr lang="fr-FR" dirty="0"/>
          </a:p>
        </p:txBody>
      </p:sp>
      <p:sp>
        <p:nvSpPr>
          <p:cNvPr id="4" name="Espace réservé du numéro de diapositive 3"/>
          <p:cNvSpPr>
            <a:spLocks noGrp="1"/>
          </p:cNvSpPr>
          <p:nvPr>
            <p:ph type="sldNum" sz="quarter" idx="10"/>
          </p:nvPr>
        </p:nvSpPr>
        <p:spPr/>
        <p:txBody>
          <a:bodyPr/>
          <a:lstStyle/>
          <a:p>
            <a:fld id="{2A227475-E5AC-114F-93CB-21F2AA3A8C4B}" type="slidenum">
              <a:rPr lang="fr-FR" smtClean="0"/>
              <a:t>58</a:t>
            </a:fld>
            <a:endParaRPr lang="fr-FR"/>
          </a:p>
        </p:txBody>
      </p:sp>
    </p:spTree>
    <p:extLst>
      <p:ext uri="{BB962C8B-B14F-4D97-AF65-F5344CB8AC3E}">
        <p14:creationId xmlns:p14="http://schemas.microsoft.com/office/powerpoint/2010/main" val="1131729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fr-FR" dirty="0" smtClean="0"/>
              <a:t>Augmentation progressive du nombre de site</a:t>
            </a:r>
            <a:r>
              <a:rPr lang="fr-FR" baseline="0" dirty="0" smtClean="0"/>
              <a:t> de recueil, mais l’augmentation des cas ne concerne que les HSH</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D352FE4-DA66-6C40-B6C7-5096443B5B88}" type="slidenum">
              <a:rPr lang="fr-FR">
                <a:solidFill>
                  <a:prstClr val="black"/>
                </a:solidFill>
                <a:latin typeface="Calibri"/>
              </a:rPr>
              <a:pPr>
                <a:defRPr/>
              </a:pPr>
              <a:t>10</a:t>
            </a:fld>
            <a:endParaRPr lang="fr-FR">
              <a:solidFill>
                <a:prstClr val="black"/>
              </a:solidFill>
              <a:latin typeface="Calibri"/>
            </a:endParaRPr>
          </a:p>
        </p:txBody>
      </p:sp>
      <p:sp>
        <p:nvSpPr>
          <p:cNvPr id="4198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Arial"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Arial"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Arial"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500">
                <a:solidFill>
                  <a:srgbClr val="000000"/>
                </a:solidFill>
                <a:latin typeface="Arial" charset="0"/>
                <a:ea typeface="Arial" charset="0"/>
                <a:cs typeface="Arial" charset="0"/>
              </a:defRPr>
            </a:lvl9pPr>
          </a:lstStyle>
          <a:p>
            <a:pPr algn="r">
              <a:defRPr/>
            </a:pPr>
            <a:fld id="{38875E05-1784-7347-9083-C23541AA0CC3}" type="slidenum">
              <a:rPr lang="fr-FR" sz="1200" smtClean="0"/>
              <a:pPr algn="r">
                <a:defRPr/>
              </a:pPr>
              <a:t>10</a:t>
            </a:fld>
            <a:endParaRPr lang="fr-FR" sz="1200" smtClean="0"/>
          </a:p>
        </p:txBody>
      </p:sp>
      <p:sp>
        <p:nvSpPr>
          <p:cNvPr id="41986" name="Text Box 2"/>
          <p:cNvSpPr txBox="1">
            <a:spLocks noChangeArrowheads="1"/>
          </p:cNvSpPr>
          <p:nvPr/>
        </p:nvSpPr>
        <p:spPr bwMode="auto">
          <a:xfrm>
            <a:off x="1714500" y="685800"/>
            <a:ext cx="3429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prstClr val="black"/>
              </a:solidFill>
              <a:latin typeface="Calibri"/>
              <a:cs typeface="Arial" charset="0"/>
            </a:endParaRPr>
          </a:p>
        </p:txBody>
      </p:sp>
      <p:sp>
        <p:nvSpPr>
          <p:cNvPr id="41987" name="Text Box 3"/>
          <p:cNvSpPr txBox="1">
            <a:spLocks noGrp="1" noChangeArrowheads="1"/>
          </p:cNvSpPr>
          <p:nvPr>
            <p:ph type="body"/>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a:spcBef>
                <a:spcPts val="450"/>
              </a:spcBef>
            </a:pPr>
            <a:r>
              <a:rPr lang="fr-FR">
                <a:latin typeface="Arial" charset="0"/>
                <a:cs typeface="Lucida Sans Unicode" charset="0"/>
              </a:rPr>
              <a:t>Qu’en est -il de la prévention des comportements sexuels à risque?</a:t>
            </a:r>
          </a:p>
          <a:p>
            <a:pPr>
              <a:spcBef>
                <a:spcPts val="450"/>
              </a:spcBef>
            </a:pPr>
            <a:endParaRPr lang="fr-FR">
              <a:latin typeface="Arial" charset="0"/>
              <a:cs typeface="Lucida Sans Unicode" charset="0"/>
            </a:endParaRPr>
          </a:p>
          <a:p>
            <a:pPr>
              <a:spcBef>
                <a:spcPts val="450"/>
              </a:spcBef>
            </a:pPr>
            <a:r>
              <a:rPr lang="fr-FR">
                <a:latin typeface="Arial" charset="0"/>
                <a:cs typeface="Lucida Sans Unicode" charset="0"/>
              </a:rPr>
              <a:t>La politique ABC </a:t>
            </a:r>
            <a:r>
              <a:rPr lang="fr-FR">
                <a:latin typeface="Arial" charset="0"/>
                <a:cs typeface="Arial" charset="0"/>
              </a:rPr>
              <a:t>–</a:t>
            </a:r>
            <a:r>
              <a:rPr lang="fr-FR">
                <a:latin typeface="Arial" charset="0"/>
                <a:cs typeface="Lucida Sans Unicode" charset="0"/>
              </a:rPr>
              <a:t>, (pour Abstinence </a:t>
            </a:r>
            <a:r>
              <a:rPr lang="fr-FR">
                <a:latin typeface="Arial" charset="0"/>
                <a:cs typeface="Arial" charset="0"/>
              </a:rPr>
              <a:t>–</a:t>
            </a:r>
            <a:r>
              <a:rPr lang="fr-FR">
                <a:latin typeface="Arial" charset="0"/>
                <a:cs typeface="Lucida Sans Unicode" charset="0"/>
              </a:rPr>
              <a:t>, fidélité réciproque </a:t>
            </a:r>
            <a:r>
              <a:rPr lang="fr-FR">
                <a:latin typeface="Arial" charset="0"/>
                <a:cs typeface="Arial" charset="0"/>
              </a:rPr>
              <a:t>–</a:t>
            </a:r>
            <a:r>
              <a:rPr lang="fr-FR">
                <a:latin typeface="Arial" charset="0"/>
                <a:cs typeface="Lucida Sans Unicode" charset="0"/>
              </a:rPr>
              <a:t> et utilisation systématique des préservatifs ) </a:t>
            </a:r>
            <a:r>
              <a:rPr lang="fr-FR">
                <a:latin typeface="Arial" charset="0"/>
                <a:cs typeface="Arial" charset="0"/>
              </a:rPr>
              <a:t>–</a:t>
            </a:r>
            <a:r>
              <a:rPr lang="fr-FR">
                <a:latin typeface="Arial" charset="0"/>
                <a:cs typeface="Lucida Sans Unicode" charset="0"/>
              </a:rPr>
              <a:t> telle qu’elle a été organisée </a:t>
            </a:r>
            <a:r>
              <a:rPr lang="fr-FR">
                <a:latin typeface="Arial" charset="0"/>
                <a:cs typeface="Arial" charset="0"/>
              </a:rPr>
              <a:t>–</a:t>
            </a:r>
            <a:r>
              <a:rPr lang="fr-FR">
                <a:latin typeface="Arial" charset="0"/>
                <a:cs typeface="Lucida Sans Unicode" charset="0"/>
              </a:rPr>
              <a:t>, n’a probablement eu que peu d’effet global sur l’épidémie en Afrique.</a:t>
            </a:r>
          </a:p>
          <a:p>
            <a:pPr>
              <a:spcBef>
                <a:spcPts val="450"/>
              </a:spcBef>
            </a:pPr>
            <a:endParaRPr lang="fr-FR">
              <a:latin typeface="Arial" charset="0"/>
              <a:cs typeface="Lucida Sans Unicode" charset="0"/>
            </a:endParaRPr>
          </a:p>
          <a:p>
            <a:pPr>
              <a:spcBef>
                <a:spcPts val="450"/>
              </a:spcBef>
            </a:pPr>
            <a:r>
              <a:rPr lang="fr-FR">
                <a:latin typeface="Arial" charset="0"/>
                <a:cs typeface="Lucida Sans Unicode" charset="0"/>
              </a:rPr>
              <a:t>Les méthodes dont ABC fait la promotion sont efficaces à l’échelle individuelle, mais</a:t>
            </a:r>
          </a:p>
          <a:p>
            <a:pPr>
              <a:spcBef>
                <a:spcPts val="450"/>
              </a:spcBef>
            </a:pPr>
            <a:r>
              <a:rPr lang="fr-FR">
                <a:latin typeface="Arial" charset="0"/>
                <a:cs typeface="Lucida Sans Unicode" charset="0"/>
              </a:rPr>
              <a:t>a) Elles n’ont pas été démontrées comme efficientes lors d’essais randomisés et </a:t>
            </a:r>
            <a:r>
              <a:rPr lang="fr-FR">
                <a:latin typeface="Arial" charset="0"/>
                <a:cs typeface="Arial" charset="0"/>
              </a:rPr>
              <a:t>–</a:t>
            </a:r>
          </a:p>
          <a:p>
            <a:pPr>
              <a:spcBef>
                <a:spcPts val="450"/>
              </a:spcBef>
            </a:pPr>
            <a:r>
              <a:rPr lang="fr-FR">
                <a:latin typeface="Arial" charset="0"/>
                <a:cs typeface="Lucida Sans Unicode" charset="0"/>
              </a:rPr>
              <a:t>b) Il sera donc difficile de démontrer leur efficacité à l’échelle collective. </a:t>
            </a:r>
          </a:p>
          <a:p>
            <a:pPr>
              <a:spcBef>
                <a:spcPts val="450"/>
              </a:spcBef>
            </a:pPr>
            <a:endParaRPr lang="fr-FR">
              <a:latin typeface="Arial" charset="0"/>
              <a:cs typeface="Lucida Sans Unicode" charset="0"/>
            </a:endParaRPr>
          </a:p>
          <a:p>
            <a:pPr>
              <a:spcBef>
                <a:spcPts val="450"/>
              </a:spcBef>
            </a:pPr>
            <a:endParaRPr lang="en-US">
              <a:latin typeface="Arial" charset="0"/>
              <a:cs typeface="Lucida Sans Unicode" charset="0"/>
            </a:endParaRPr>
          </a:p>
          <a:p>
            <a:pPr>
              <a:spcBef>
                <a:spcPts val="450"/>
              </a:spcBef>
            </a:pPr>
            <a:endParaRPr lang="en-US">
              <a:latin typeface="Arial" charset="0"/>
              <a:cs typeface="Lucida Sans Unico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227475-E5AC-114F-93CB-21F2AA3A8C4B}" type="slidenum">
              <a:rPr lang="fr-FR" smtClean="0"/>
              <a:t>63</a:t>
            </a:fld>
            <a:endParaRPr lang="fr-FR"/>
          </a:p>
        </p:txBody>
      </p:sp>
    </p:spTree>
    <p:extLst>
      <p:ext uri="{BB962C8B-B14F-4D97-AF65-F5344CB8AC3E}">
        <p14:creationId xmlns:p14="http://schemas.microsoft.com/office/powerpoint/2010/main" val="3671594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685800" y="685800"/>
            <a:ext cx="5486400" cy="3429000"/>
          </a:xfrm>
          <a:ln/>
        </p:spPr>
      </p:sp>
      <p:sp>
        <p:nvSpPr>
          <p:cNvPr id="501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6000"/>
              </a:lnSpc>
              <a:spcBef>
                <a:spcPct val="0"/>
              </a:spcBef>
            </a:pPr>
            <a:r>
              <a:rPr lang="fr-FR" sz="1600" dirty="0" smtClean="0">
                <a:solidFill>
                  <a:schemeClr val="bg1"/>
                </a:solidFill>
                <a:latin typeface="Calibri" charset="0"/>
                <a:ea typeface="ＭＳ Ｐゴシック" charset="0"/>
                <a:cs typeface="Arial" charset="0"/>
              </a:rPr>
              <a:t>AIDES</a:t>
            </a:r>
          </a:p>
          <a:p>
            <a:pPr>
              <a:lnSpc>
                <a:spcPct val="96000"/>
              </a:lnSpc>
              <a:spcBef>
                <a:spcPct val="0"/>
              </a:spcBef>
            </a:pPr>
            <a:r>
              <a:rPr lang="fr-FR" sz="1600" dirty="0" smtClean="0">
                <a:solidFill>
                  <a:schemeClr val="bg1"/>
                </a:solidFill>
                <a:latin typeface="Calibri" charset="0"/>
                <a:ea typeface="ＭＳ Ｐゴシック" charset="0"/>
                <a:cs typeface="Arial" charset="0"/>
              </a:rPr>
              <a:t>4</a:t>
            </a:r>
            <a:r>
              <a:rPr lang="fr-FR" sz="1600" baseline="0" dirty="0" smtClean="0">
                <a:solidFill>
                  <a:schemeClr val="bg1"/>
                </a:solidFill>
                <a:latin typeface="Calibri" charset="0"/>
                <a:ea typeface="ＭＳ Ｐゴシック" charset="0"/>
                <a:cs typeface="Arial" charset="0"/>
              </a:rPr>
              <a:t> villes</a:t>
            </a:r>
          </a:p>
          <a:p>
            <a:pPr>
              <a:lnSpc>
                <a:spcPct val="96000"/>
              </a:lnSpc>
              <a:spcBef>
                <a:spcPct val="0"/>
              </a:spcBef>
            </a:pPr>
            <a:r>
              <a:rPr lang="fr-FR" sz="1600" baseline="0" dirty="0" smtClean="0">
                <a:solidFill>
                  <a:schemeClr val="bg1"/>
                </a:solidFill>
                <a:latin typeface="Calibri" charset="0"/>
                <a:ea typeface="ＭＳ Ｐゴシック" charset="0"/>
                <a:cs typeface="Arial" charset="0"/>
              </a:rPr>
              <a:t>532 inclusions</a:t>
            </a:r>
            <a:endParaRPr lang="fr-FR" sz="1600" dirty="0">
              <a:solidFill>
                <a:schemeClr val="bg1"/>
              </a:solidFill>
              <a:latin typeface="Calibri" charset="0"/>
              <a:ea typeface="ＭＳ Ｐゴシック"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Background:</a:t>
            </a:r>
          </a:p>
          <a:p>
            <a:r>
              <a:rPr lang="fr-FR" sz="1200" kern="1200" dirty="0" err="1" smtClean="0">
                <a:solidFill>
                  <a:schemeClr val="tx1"/>
                </a:solidFill>
                <a:effectLst/>
                <a:latin typeface="+mn-lt"/>
                <a:ea typeface="+mn-ea"/>
                <a:cs typeface="+mn-cs"/>
              </a:rPr>
              <a:t>Little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known</a:t>
            </a:r>
            <a:r>
              <a:rPr lang="fr-FR" sz="1200" kern="1200" dirty="0" smtClean="0">
                <a:solidFill>
                  <a:schemeClr val="tx1"/>
                </a:solidFill>
                <a:effectLst/>
                <a:latin typeface="+mn-lt"/>
                <a:ea typeface="+mn-ea"/>
                <a:cs typeface="+mn-cs"/>
              </a:rPr>
              <a:t> about the public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benefits</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community-based</a:t>
            </a:r>
            <a:r>
              <a:rPr lang="fr-FR" sz="1200" kern="1200" dirty="0" smtClean="0">
                <a:solidFill>
                  <a:schemeClr val="tx1"/>
                </a:solidFill>
                <a:effectLst/>
                <a:latin typeface="+mn-lt"/>
                <a:ea typeface="+mn-ea"/>
                <a:cs typeface="+mn-cs"/>
              </a:rPr>
              <a:t>, non-</a:t>
            </a:r>
            <a:r>
              <a:rPr lang="fr-FR" sz="1200" kern="1200" dirty="0" err="1" smtClean="0">
                <a:solidFill>
                  <a:schemeClr val="tx1"/>
                </a:solidFill>
                <a:effectLst/>
                <a:latin typeface="+mn-lt"/>
                <a:ea typeface="+mn-ea"/>
                <a:cs typeface="+mn-cs"/>
              </a:rPr>
              <a:t>medicalized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rapid</a:t>
            </a:r>
            <a:r>
              <a:rPr lang="fr-FR" sz="1200" kern="1200" dirty="0" smtClean="0">
                <a:solidFill>
                  <a:schemeClr val="tx1"/>
                </a:solidFill>
                <a:effectLst/>
                <a:latin typeface="+mn-lt"/>
                <a:ea typeface="+mn-ea"/>
                <a:cs typeface="+mn-cs"/>
              </a:rPr>
              <a:t> HIV </a:t>
            </a:r>
            <a:r>
              <a:rPr lang="fr-FR" sz="1200" kern="1200" dirty="0" err="1" smtClean="0">
                <a:solidFill>
                  <a:schemeClr val="tx1"/>
                </a:solidFill>
                <a:effectLst/>
                <a:latin typeface="+mn-lt"/>
                <a:ea typeface="+mn-ea"/>
                <a:cs typeface="+mn-cs"/>
              </a:rPr>
              <a:t>testing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offers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t>
            </a:r>
            <a:r>
              <a:rPr lang="fr-FR" sz="1200" kern="1200" dirty="0" err="1" smtClean="0">
                <a:solidFill>
                  <a:schemeClr val="tx1"/>
                </a:solidFill>
                <a:effectLst/>
                <a:latin typeface="+mn-lt"/>
                <a:ea typeface="+mn-ea"/>
                <a:cs typeface="+mn-cs"/>
              </a:rPr>
              <a:t>CBOffer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specifically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targeting</a:t>
            </a:r>
            <a:r>
              <a:rPr lang="fr-FR" sz="1200" kern="1200" dirty="0" smtClean="0">
                <a:solidFill>
                  <a:schemeClr val="tx1"/>
                </a:solidFill>
                <a:effectLst/>
                <a:latin typeface="+mn-lt"/>
                <a:ea typeface="+mn-ea"/>
                <a:cs typeface="+mn-cs"/>
              </a:rPr>
              <a:t> men </a:t>
            </a:r>
            <a:r>
              <a:rPr lang="fr-FR" sz="1200" kern="1200" dirty="0" err="1" smtClean="0">
                <a:solidFill>
                  <a:schemeClr val="tx1"/>
                </a:solidFill>
                <a:effectLst/>
                <a:latin typeface="+mn-lt"/>
                <a:ea typeface="+mn-ea"/>
                <a:cs typeface="+mn-cs"/>
              </a:rPr>
              <a:t>who</a:t>
            </a:r>
            <a:r>
              <a:rPr lang="fr-FR" sz="1200" kern="1200" dirty="0" smtClean="0">
                <a:solidFill>
                  <a:schemeClr val="tx1"/>
                </a:solidFill>
                <a:effectLst/>
                <a:latin typeface="+mn-lt"/>
                <a:ea typeface="+mn-ea"/>
                <a:cs typeface="+mn-cs"/>
              </a:rPr>
              <a:t> have </a:t>
            </a:r>
            <a:r>
              <a:rPr lang="fr-FR" sz="1200" kern="1200" dirty="0" err="1" smtClean="0">
                <a:solidFill>
                  <a:schemeClr val="tx1"/>
                </a:solidFill>
                <a:effectLst/>
                <a:latin typeface="+mn-lt"/>
                <a:ea typeface="+mn-ea"/>
                <a:cs typeface="+mn-cs"/>
              </a:rPr>
              <a:t>sex</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men (MSM), </a:t>
            </a:r>
            <a:r>
              <a:rPr lang="fr-FR" sz="1200" kern="1200" dirty="0" err="1" smtClean="0">
                <a:solidFill>
                  <a:schemeClr val="tx1"/>
                </a:solidFill>
                <a:effectLst/>
                <a:latin typeface="+mn-lt"/>
                <a:ea typeface="+mn-ea"/>
                <a:cs typeface="+mn-cs"/>
              </a:rPr>
              <a:t>compared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standard </a:t>
            </a:r>
            <a:r>
              <a:rPr lang="fr-FR" sz="1200" kern="1200" dirty="0" err="1" smtClean="0">
                <a:solidFill>
                  <a:schemeClr val="tx1"/>
                </a:solidFill>
                <a:effectLst/>
                <a:latin typeface="+mn-lt"/>
                <a:ea typeface="+mn-ea"/>
                <a:cs typeface="+mn-cs"/>
              </a:rPr>
              <a:t>medicalized</a:t>
            </a:r>
            <a:r>
              <a:rPr lang="fr-FR" sz="1200" kern="1200" dirty="0" smtClean="0">
                <a:solidFill>
                  <a:schemeClr val="tx1"/>
                </a:solidFill>
                <a:effectLst/>
                <a:latin typeface="+mn-lt"/>
                <a:ea typeface="+mn-ea"/>
                <a:cs typeface="+mn-cs"/>
              </a:rPr>
              <a:t> HIV </a:t>
            </a:r>
            <a:r>
              <a:rPr lang="fr-FR" sz="1200" kern="1200" dirty="0" err="1" smtClean="0">
                <a:solidFill>
                  <a:schemeClr val="tx1"/>
                </a:solidFill>
                <a:effectLst/>
                <a:latin typeface="+mn-lt"/>
                <a:ea typeface="+mn-ea"/>
                <a:cs typeface="+mn-cs"/>
              </a:rPr>
              <a:t>testing</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offer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SMOffer</a:t>
            </a:r>
            <a:r>
              <a:rPr lang="fr-FR" sz="1200" kern="1200" dirty="0" smtClean="0">
                <a:solidFill>
                  <a:schemeClr val="tx1"/>
                </a:solidFill>
                <a:effectLst/>
                <a:latin typeface="+mn-lt"/>
                <a:ea typeface="+mn-ea"/>
                <a:cs typeface="+mn-cs"/>
              </a:rPr>
              <a:t>) in France. This </a:t>
            </a:r>
            <a:r>
              <a:rPr lang="fr-FR" sz="1200" kern="1200" dirty="0" err="1" smtClean="0">
                <a:solidFill>
                  <a:schemeClr val="tx1"/>
                </a:solidFill>
                <a:effectLst/>
                <a:latin typeface="+mn-lt"/>
                <a:ea typeface="+mn-ea"/>
                <a:cs typeface="+mn-cs"/>
              </a:rPr>
              <a:t>study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aimed</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verify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whether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such</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CBOffer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implemented</a:t>
            </a:r>
            <a:r>
              <a:rPr lang="fr-FR" sz="1200" kern="1200" dirty="0" smtClean="0">
                <a:solidFill>
                  <a:schemeClr val="tx1"/>
                </a:solidFill>
                <a:effectLst/>
                <a:latin typeface="+mn-lt"/>
                <a:ea typeface="+mn-ea"/>
                <a:cs typeface="+mn-cs"/>
              </a:rPr>
              <a:t> in </a:t>
            </a:r>
            <a:r>
              <a:rPr lang="fr-FR" sz="1200" kern="1200" dirty="0" err="1" smtClean="0">
                <a:solidFill>
                  <a:schemeClr val="tx1"/>
                </a:solidFill>
                <a:effectLst/>
                <a:latin typeface="+mn-lt"/>
                <a:ea typeface="+mn-ea"/>
                <a:cs typeface="+mn-cs"/>
              </a:rPr>
              <a:t>voluntary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counselling</a:t>
            </a:r>
            <a:r>
              <a:rPr lang="fr-FR" sz="1200" kern="1200" dirty="0" smtClean="0">
                <a:solidFill>
                  <a:schemeClr val="tx1"/>
                </a:solidFill>
                <a:effectLst/>
                <a:latin typeface="+mn-lt"/>
                <a:ea typeface="+mn-ea"/>
                <a:cs typeface="+mn-cs"/>
              </a:rPr>
              <a:t> and</a:t>
            </a:r>
          </a:p>
          <a:p>
            <a:r>
              <a:rPr lang="fr-FR" sz="1200" kern="1200" dirty="0" err="1" smtClean="0">
                <a:solidFill>
                  <a:schemeClr val="tx1"/>
                </a:solidFill>
                <a:effectLst/>
                <a:latin typeface="+mn-lt"/>
                <a:ea typeface="+mn-ea"/>
                <a:cs typeface="+mn-cs"/>
              </a:rPr>
              <a:t>testing</a:t>
            </a:r>
            <a:r>
              <a:rPr lang="fr-FR" sz="1200" kern="1200" dirty="0" smtClean="0">
                <a:solidFill>
                  <a:schemeClr val="tx1"/>
                </a:solidFill>
                <a:effectLst/>
                <a:latin typeface="+mn-lt"/>
                <a:ea typeface="+mn-ea"/>
                <a:cs typeface="+mn-cs"/>
              </a:rPr>
              <a:t> centres, </a:t>
            </a:r>
            <a:r>
              <a:rPr lang="fr-FR" sz="1200" kern="1200" dirty="0" err="1" smtClean="0">
                <a:solidFill>
                  <a:schemeClr val="tx1"/>
                </a:solidFill>
                <a:effectLst/>
                <a:latin typeface="+mn-lt"/>
                <a:ea typeface="+mn-ea"/>
                <a:cs typeface="+mn-cs"/>
              </a:rPr>
              <a:t>could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improve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access</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less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recently</a:t>
            </a:r>
            <a:r>
              <a:rPr lang="fr-FR" sz="1200" kern="1200" dirty="0" smtClean="0">
                <a:solidFill>
                  <a:schemeClr val="tx1"/>
                </a:solidFill>
                <a:effectLst/>
                <a:latin typeface="+mn-lt"/>
                <a:ea typeface="+mn-ea"/>
                <a:cs typeface="+mn-cs"/>
              </a:rPr>
              <a:t> HIV-</a:t>
            </a:r>
            <a:r>
              <a:rPr lang="fr-FR" sz="1200" kern="1200" dirty="0" err="1" smtClean="0">
                <a:solidFill>
                  <a:schemeClr val="tx1"/>
                </a:solidFill>
                <a:effectLst/>
                <a:latin typeface="+mn-lt"/>
                <a:ea typeface="+mn-ea"/>
                <a:cs typeface="+mn-cs"/>
              </a:rPr>
              <a:t>tested</a:t>
            </a:r>
            <a:r>
              <a:rPr lang="fr-FR" sz="1200" kern="1200" dirty="0" smtClean="0">
                <a:solidFill>
                  <a:schemeClr val="tx1"/>
                </a:solidFill>
                <a:effectLst/>
                <a:latin typeface="+mn-lt"/>
                <a:ea typeface="+mn-ea"/>
                <a:cs typeface="+mn-cs"/>
              </a:rPr>
              <a:t> MSM </a:t>
            </a:r>
            <a:r>
              <a:rPr lang="fr-FR" sz="1200" kern="1200" dirty="0" err="1" smtClean="0">
                <a:solidFill>
                  <a:schemeClr val="tx1"/>
                </a:solidFill>
                <a:effectLst/>
                <a:latin typeface="+mn-lt"/>
                <a:ea typeface="+mn-ea"/>
                <a:cs typeface="+mn-cs"/>
              </a:rPr>
              <a:t>who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present</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risk</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behaviour</a:t>
            </a:r>
            <a:r>
              <a:rPr lang="fr-FR" sz="1200" kern="1200" dirty="0" smtClean="0">
                <a:solidFill>
                  <a:schemeClr val="tx1"/>
                </a:solidFill>
                <a:effectLst/>
                <a:latin typeface="+mn-lt"/>
                <a:ea typeface="+mn-ea"/>
                <a:cs typeface="+mn-cs"/>
              </a:rPr>
              <a:t> profile </a:t>
            </a:r>
            <a:r>
              <a:rPr lang="fr-FR" sz="1200" kern="1200" dirty="0" err="1" smtClean="0">
                <a:solidFill>
                  <a:schemeClr val="tx1"/>
                </a:solidFill>
                <a:effectLst/>
                <a:latin typeface="+mn-lt"/>
                <a:ea typeface="+mn-ea"/>
                <a:cs typeface="+mn-cs"/>
              </a:rPr>
              <a:t>similar</a:t>
            </a:r>
            <a:r>
              <a:rPr lang="fr-FR" sz="1200" kern="1200" dirty="0" smtClean="0">
                <a:solidFill>
                  <a:schemeClr val="tx1"/>
                </a:solidFill>
                <a:effectLst/>
                <a:latin typeface="+mn-lt"/>
                <a:ea typeface="+mn-ea"/>
                <a:cs typeface="+mn-cs"/>
              </a:rPr>
              <a:t> to or</a:t>
            </a:r>
          </a:p>
          <a:p>
            <a:r>
              <a:rPr lang="fr-FR" sz="1200" kern="1200" dirty="0" err="1" smtClean="0">
                <a:solidFill>
                  <a:schemeClr val="tx1"/>
                </a:solidFill>
                <a:effectLst/>
                <a:latin typeface="+mn-lt"/>
                <a:ea typeface="+mn-ea"/>
                <a:cs typeface="+mn-cs"/>
              </a:rPr>
              <a:t>higher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than</a:t>
            </a:r>
            <a:r>
              <a:rPr lang="fr-FR" sz="1200" kern="1200" dirty="0" smtClean="0">
                <a:solidFill>
                  <a:schemeClr val="tx1"/>
                </a:solidFill>
                <a:effectLst/>
                <a:latin typeface="+mn-lt"/>
                <a:ea typeface="+mn-ea"/>
                <a:cs typeface="+mn-cs"/>
              </a:rPr>
              <a:t> MSM </a:t>
            </a:r>
            <a:r>
              <a:rPr lang="fr-FR" sz="1200" kern="1200" dirty="0" err="1" smtClean="0">
                <a:solidFill>
                  <a:schemeClr val="tx1"/>
                </a:solidFill>
                <a:effectLst/>
                <a:latin typeface="+mn-lt"/>
                <a:ea typeface="+mn-ea"/>
                <a:cs typeface="+mn-cs"/>
              </a:rPr>
              <a:t>tested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SMOffer</a:t>
            </a:r>
            <a:r>
              <a:rPr lang="fr-FR" sz="1200" kern="1200" dirty="0" smtClean="0">
                <a:solidFill>
                  <a:schemeClr val="tx1"/>
                </a:solidFill>
                <a:effectLst/>
                <a:latin typeface="+mn-lt"/>
                <a:ea typeface="+mn-ea"/>
                <a:cs typeface="+mn-cs"/>
              </a:rPr>
              <a:t>.</a:t>
            </a:r>
          </a:p>
          <a:p>
            <a:r>
              <a:rPr lang="fr-FR" sz="1200" kern="1200" dirty="0" err="1" smtClean="0">
                <a:solidFill>
                  <a:schemeClr val="tx1"/>
                </a:solidFill>
                <a:effectLst/>
                <a:latin typeface="+mn-lt"/>
                <a:ea typeface="+mn-ea"/>
                <a:cs typeface="+mn-cs"/>
              </a:rPr>
              <a:t>Method</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This </a:t>
            </a:r>
            <a:r>
              <a:rPr lang="fr-FR" sz="1200" kern="1200" dirty="0" err="1" smtClean="0">
                <a:solidFill>
                  <a:schemeClr val="tx1"/>
                </a:solidFill>
                <a:effectLst/>
                <a:latin typeface="+mn-lt"/>
                <a:ea typeface="+mn-ea"/>
                <a:cs typeface="+mn-cs"/>
              </a:rPr>
              <a:t>multisite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study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enrolled</a:t>
            </a:r>
            <a:r>
              <a:rPr lang="fr-FR" sz="1200" kern="1200" dirty="0" smtClean="0">
                <a:solidFill>
                  <a:schemeClr val="tx1"/>
                </a:solidFill>
                <a:effectLst/>
                <a:latin typeface="+mn-lt"/>
                <a:ea typeface="+mn-ea"/>
                <a:cs typeface="+mn-cs"/>
              </a:rPr>
              <a:t> MSM </a:t>
            </a:r>
            <a:r>
              <a:rPr lang="fr-FR" sz="1200" kern="1200" dirty="0" err="1" smtClean="0">
                <a:solidFill>
                  <a:schemeClr val="tx1"/>
                </a:solidFill>
                <a:effectLst/>
                <a:latin typeface="+mn-lt"/>
                <a:ea typeface="+mn-ea"/>
                <a:cs typeface="+mn-cs"/>
              </a:rPr>
              <a:t>attending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voluntary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counselling</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testing</a:t>
            </a:r>
            <a:r>
              <a:rPr lang="fr-FR" sz="1200" kern="1200" dirty="0" smtClean="0">
                <a:solidFill>
                  <a:schemeClr val="tx1"/>
                </a:solidFill>
                <a:effectLst/>
                <a:latin typeface="+mn-lt"/>
                <a:ea typeface="+mn-ea"/>
                <a:cs typeface="+mn-cs"/>
              </a:rPr>
              <a:t> centres’ </a:t>
            </a:r>
            <a:r>
              <a:rPr lang="fr-FR" sz="1200" kern="1200" dirty="0" err="1" smtClean="0">
                <a:solidFill>
                  <a:schemeClr val="tx1"/>
                </a:solidFill>
                <a:effectLst/>
                <a:latin typeface="+mn-lt"/>
                <a:ea typeface="+mn-ea"/>
                <a:cs typeface="+mn-cs"/>
              </a:rPr>
              <a:t>during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opening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hours</a:t>
            </a:r>
            <a:r>
              <a:rPr lang="fr-FR" sz="1200" kern="1200" dirty="0" smtClean="0">
                <a:solidFill>
                  <a:schemeClr val="tx1"/>
                </a:solidFill>
                <a:effectLst/>
                <a:latin typeface="+mn-lt"/>
                <a:ea typeface="+mn-ea"/>
                <a:cs typeface="+mn-cs"/>
              </a:rPr>
              <a:t> in</a:t>
            </a:r>
          </a:p>
          <a:p>
            <a:r>
              <a:rPr lang="fr-FR" sz="1200" kern="1200" dirty="0" smtClean="0">
                <a:solidFill>
                  <a:schemeClr val="tx1"/>
                </a:solidFill>
                <a:effectLst/>
                <a:latin typeface="+mn-lt"/>
                <a:ea typeface="+mn-ea"/>
                <a:cs typeface="+mn-cs"/>
              </a:rPr>
              <a:t>the </a:t>
            </a:r>
            <a:r>
              <a:rPr lang="fr-FR" sz="1200" kern="1200" dirty="0" err="1" smtClean="0">
                <a:solidFill>
                  <a:schemeClr val="tx1"/>
                </a:solidFill>
                <a:effectLst/>
                <a:latin typeface="+mn-lt"/>
                <a:ea typeface="+mn-ea"/>
                <a:cs typeface="+mn-cs"/>
              </a:rPr>
              <a:t>SMOffer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CBOffer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enrolees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voluntarily</a:t>
            </a:r>
            <a:r>
              <a:rPr lang="fr-FR" sz="1200" kern="1200" dirty="0" smtClean="0">
                <a:solidFill>
                  <a:schemeClr val="tx1"/>
                </a:solidFill>
                <a:effectLst/>
                <a:latin typeface="+mn-lt"/>
                <a:ea typeface="+mn-ea"/>
                <a:cs typeface="+mn-cs"/>
              </a:rPr>
              <a:t> came to the centres </a:t>
            </a:r>
            <a:r>
              <a:rPr lang="fr-FR" sz="1200" kern="1200" dirty="0" err="1" smtClean="0">
                <a:solidFill>
                  <a:schemeClr val="tx1"/>
                </a:solidFill>
                <a:effectLst/>
                <a:latin typeface="+mn-lt"/>
                <a:ea typeface="+mn-ea"/>
                <a:cs typeface="+mn-cs"/>
              </a:rPr>
              <a:t>outside</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opening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hours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following</a:t>
            </a:r>
            <a:r>
              <a:rPr lang="fr-FR" sz="1200" kern="1200" dirty="0" smtClean="0">
                <a:solidFill>
                  <a:schemeClr val="tx1"/>
                </a:solidFill>
                <a:effectLst/>
                <a:latin typeface="+mn-lt"/>
                <a:ea typeface="+mn-ea"/>
                <a:cs typeface="+mn-cs"/>
              </a:rPr>
              <a:t> a communication</a:t>
            </a:r>
          </a:p>
          <a:p>
            <a:r>
              <a:rPr lang="fr-FR" sz="1200" kern="1200" dirty="0" err="1" smtClean="0">
                <a:solidFill>
                  <a:schemeClr val="tx1"/>
                </a:solidFill>
                <a:effectLst/>
                <a:latin typeface="+mn-lt"/>
                <a:ea typeface="+mn-ea"/>
                <a:cs typeface="+mn-cs"/>
              </a:rPr>
              <a:t>campaign</a:t>
            </a:r>
            <a:r>
              <a:rPr lang="fr-FR" sz="1200" kern="1200" dirty="0" smtClean="0">
                <a:solidFill>
                  <a:schemeClr val="tx1"/>
                </a:solidFill>
                <a:effectLst/>
                <a:latin typeface="+mn-lt"/>
                <a:ea typeface="+mn-ea"/>
                <a:cs typeface="+mn-cs"/>
              </a:rPr>
              <a:t> in gay venues. A self-</a:t>
            </a:r>
            <a:r>
              <a:rPr lang="fr-FR" sz="1200" kern="1200" dirty="0" err="1" smtClean="0">
                <a:solidFill>
                  <a:schemeClr val="tx1"/>
                </a:solidFill>
                <a:effectLst/>
                <a:latin typeface="+mn-lt"/>
                <a:ea typeface="+mn-ea"/>
                <a:cs typeface="+mn-cs"/>
              </a:rPr>
              <a:t>administered</a:t>
            </a:r>
            <a:r>
              <a:rPr lang="fr-FR" sz="1200" kern="1200" dirty="0" smtClean="0">
                <a:solidFill>
                  <a:schemeClr val="tx1"/>
                </a:solidFill>
                <a:effectLst/>
                <a:latin typeface="+mn-lt"/>
                <a:ea typeface="+mn-ea"/>
                <a:cs typeface="+mn-cs"/>
              </a:rPr>
              <a:t> questionnaire </a:t>
            </a:r>
            <a:r>
              <a:rPr lang="fr-FR" sz="1200" kern="1200" dirty="0" err="1" smtClean="0">
                <a:solidFill>
                  <a:schemeClr val="tx1"/>
                </a:solidFill>
                <a:effectLst/>
                <a:latin typeface="+mn-lt"/>
                <a:ea typeface="+mn-ea"/>
                <a:cs typeface="+mn-cs"/>
              </a:rPr>
              <a:t>was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used</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investigate</a:t>
            </a:r>
            <a:r>
              <a:rPr lang="fr-FR" sz="1200" kern="1200" dirty="0" smtClean="0">
                <a:solidFill>
                  <a:schemeClr val="tx1"/>
                </a:solidFill>
                <a:effectLst/>
                <a:latin typeface="+mn-lt"/>
                <a:ea typeface="+mn-ea"/>
                <a:cs typeface="+mn-cs"/>
              </a:rPr>
              <a:t> HIV </a:t>
            </a:r>
            <a:r>
              <a:rPr lang="fr-FR" sz="1200" kern="1200" dirty="0" err="1" smtClean="0">
                <a:solidFill>
                  <a:schemeClr val="tx1"/>
                </a:solidFill>
                <a:effectLst/>
                <a:latin typeface="+mn-lt"/>
                <a:ea typeface="+mn-ea"/>
                <a:cs typeface="+mn-cs"/>
              </a:rPr>
              <a:t>testing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history</a:t>
            </a:r>
            <a:r>
              <a:rPr lang="fr-FR" sz="1200" kern="1200" dirty="0" smtClean="0">
                <a:solidFill>
                  <a:schemeClr val="tx1"/>
                </a:solidFill>
                <a:effectLst/>
                <a:latin typeface="+mn-lt"/>
                <a:ea typeface="+mn-ea"/>
                <a:cs typeface="+mn-cs"/>
              </a:rPr>
              <a:t> and </a:t>
            </a:r>
            <a:r>
              <a:rPr lang="fr-FR" sz="1200" kern="1200" dirty="0" err="1" smtClean="0">
                <a:solidFill>
                  <a:schemeClr val="tx1"/>
                </a:solidFill>
                <a:effectLst/>
                <a:latin typeface="+mn-lt"/>
                <a:ea typeface="+mn-ea"/>
                <a:cs typeface="+mn-cs"/>
              </a:rPr>
              <a:t>sexual</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behaviours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including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inconsistent</a:t>
            </a:r>
            <a:r>
              <a:rPr lang="fr-FR" sz="1200" kern="1200" dirty="0" smtClean="0">
                <a:solidFill>
                  <a:schemeClr val="tx1"/>
                </a:solidFill>
                <a:effectLst/>
                <a:latin typeface="+mn-lt"/>
                <a:ea typeface="+mn-ea"/>
                <a:cs typeface="+mn-cs"/>
              </a:rPr>
              <a:t> condom use and </a:t>
            </a:r>
            <a:r>
              <a:rPr lang="fr-FR" sz="1200" kern="1200" dirty="0" err="1" smtClean="0">
                <a:solidFill>
                  <a:schemeClr val="tx1"/>
                </a:solidFill>
                <a:effectLst/>
                <a:latin typeface="+mn-lt"/>
                <a:ea typeface="+mn-ea"/>
                <a:cs typeface="+mn-cs"/>
              </a:rPr>
              <a:t>risk</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reduction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behaviours</a:t>
            </a:r>
            <a:r>
              <a:rPr lang="fr-FR" sz="1200" kern="1200" dirty="0" smtClean="0">
                <a:solidFill>
                  <a:schemeClr val="tx1"/>
                </a:solidFill>
                <a:effectLst/>
                <a:latin typeface="+mn-lt"/>
                <a:ea typeface="+mn-ea"/>
                <a:cs typeface="+mn-cs"/>
              </a:rPr>
              <a:t> (in </a:t>
            </a:r>
            <a:r>
              <a:rPr lang="fr-FR" sz="1200" kern="1200" dirty="0" err="1" smtClean="0">
                <a:solidFill>
                  <a:schemeClr val="tx1"/>
                </a:solidFill>
                <a:effectLst/>
                <a:latin typeface="+mn-lt"/>
                <a:ea typeface="+mn-ea"/>
                <a:cs typeface="+mn-cs"/>
              </a:rPr>
              <a:t>particular</a:t>
            </a:r>
            <a:r>
              <a:rPr lang="fr-FR" sz="1200" kern="1200" dirty="0" smtClean="0">
                <a:solidFill>
                  <a:schemeClr val="tx1"/>
                </a:solidFill>
                <a:effectLst/>
                <a:latin typeface="+mn-lt"/>
                <a:ea typeface="+mn-ea"/>
                <a:cs typeface="+mn-cs"/>
              </a:rPr>
              <a:t>, a score of ‘‘</a:t>
            </a:r>
            <a:r>
              <a:rPr lang="fr-FR" sz="1200" kern="1200" dirty="0" err="1" smtClean="0">
                <a:solidFill>
                  <a:schemeClr val="tx1"/>
                </a:solidFill>
                <a:effectLst/>
                <a:latin typeface="+mn-lt"/>
                <a:ea typeface="+mn-ea"/>
                <a:cs typeface="+mn-cs"/>
              </a:rPr>
              <a:t>intentional</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avoidance</a:t>
            </a:r>
            <a:r>
              <a:rPr lang="fr-FR" sz="1200" kern="1200" dirty="0" smtClean="0">
                <a:solidFill>
                  <a:schemeClr val="tx1"/>
                </a:solidFill>
                <a:effectLst/>
                <a:latin typeface="+mn-lt"/>
                <a:ea typeface="+mn-ea"/>
                <a:cs typeface="+mn-cs"/>
              </a:rPr>
              <a:t>’’ for </a:t>
            </a:r>
            <a:r>
              <a:rPr lang="fr-FR" sz="1200" kern="1200" dirty="0" err="1" smtClean="0">
                <a:solidFill>
                  <a:schemeClr val="tx1"/>
                </a:solidFill>
                <a:effectLst/>
                <a:latin typeface="+mn-lt"/>
                <a:ea typeface="+mn-ea"/>
                <a:cs typeface="+mn-cs"/>
              </a:rPr>
              <a:t>various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at-risk</a:t>
            </a:r>
            <a:r>
              <a:rPr lang="fr-FR" sz="1200" kern="1200" dirty="0" smtClean="0">
                <a:solidFill>
                  <a:schemeClr val="tx1"/>
                </a:solidFill>
                <a:effectLst/>
                <a:latin typeface="+mn-lt"/>
                <a:ea typeface="+mn-ea"/>
                <a:cs typeface="+mn-cs"/>
              </a:rPr>
              <a:t> situations </a:t>
            </a:r>
            <a:r>
              <a:rPr lang="fr-FR" sz="1200" kern="1200" dirty="0" err="1" smtClean="0">
                <a:solidFill>
                  <a:schemeClr val="tx1"/>
                </a:solidFill>
                <a:effectLst/>
                <a:latin typeface="+mn-lt"/>
                <a:ea typeface="+mn-ea"/>
                <a:cs typeface="+mn-cs"/>
              </a:rPr>
              <a:t>was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calculated</a:t>
            </a:r>
            <a:r>
              <a:rPr lang="fr-FR" sz="1200" kern="1200" dirty="0" smtClean="0">
                <a:solidFill>
                  <a:schemeClr val="tx1"/>
                </a:solidFill>
                <a:effectLst/>
                <a:latin typeface="+mn-lt"/>
                <a:ea typeface="+mn-ea"/>
                <a:cs typeface="+mn-cs"/>
              </a:rPr>
              <a:t>). A mixed </a:t>
            </a:r>
            <a:r>
              <a:rPr lang="fr-FR" sz="1200" kern="1200" dirty="0" err="1" smtClean="0">
                <a:solidFill>
                  <a:schemeClr val="tx1"/>
                </a:solidFill>
                <a:effectLst/>
                <a:latin typeface="+mn-lt"/>
                <a:ea typeface="+mn-ea"/>
                <a:cs typeface="+mn-cs"/>
              </a:rPr>
              <a:t>logistic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regression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identified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factors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associated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with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access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to the </a:t>
            </a:r>
            <a:r>
              <a:rPr lang="fr-FR" sz="1200" kern="1200" dirty="0" err="1" smtClean="0">
                <a:solidFill>
                  <a:schemeClr val="tx1"/>
                </a:solidFill>
                <a:effectLst/>
                <a:latin typeface="+mn-lt"/>
                <a:ea typeface="+mn-ea"/>
                <a:cs typeface="+mn-cs"/>
              </a:rPr>
              <a:t>CBOffer</a:t>
            </a:r>
            <a:r>
              <a:rPr lang="fr-FR" sz="1200" kern="1200" dirty="0" smtClean="0">
                <a:solidFill>
                  <a:schemeClr val="tx1"/>
                </a:solidFill>
                <a:effectLst/>
                <a:latin typeface="+mn-lt"/>
                <a:ea typeface="+mn-ea"/>
                <a:cs typeface="+mn-cs"/>
              </a:rPr>
              <a:t>.</a:t>
            </a:r>
          </a:p>
          <a:p>
            <a:r>
              <a:rPr lang="fr-FR" sz="1200" kern="1200" dirty="0" err="1" smtClean="0">
                <a:solidFill>
                  <a:schemeClr val="tx1"/>
                </a:solidFill>
                <a:effectLst/>
                <a:latin typeface="+mn-lt"/>
                <a:ea typeface="+mn-ea"/>
                <a:cs typeface="+mn-cs"/>
              </a:rPr>
              <a:t>Results</a:t>
            </a:r>
            <a:r>
              <a:rPr lang="fr-FR" sz="1200" kern="1200" dirty="0" smtClean="0">
                <a:solidFill>
                  <a:schemeClr val="tx1"/>
                </a:solidFill>
                <a:effectLst/>
                <a:latin typeface="+mn-lt"/>
                <a:ea typeface="+mn-ea"/>
                <a:cs typeface="+mn-cs"/>
              </a:rPr>
              <a:t>:</a:t>
            </a:r>
          </a:p>
          <a:p>
            <a:r>
              <a:rPr lang="fr-FR" sz="1200" kern="1200" dirty="0" err="1" smtClean="0">
                <a:solidFill>
                  <a:schemeClr val="tx1"/>
                </a:solidFill>
                <a:effectLst/>
                <a:latin typeface="+mn-lt"/>
                <a:ea typeface="+mn-ea"/>
                <a:cs typeface="+mn-cs"/>
              </a:rPr>
              <a:t>Among</a:t>
            </a:r>
            <a:r>
              <a:rPr lang="fr-FR" sz="1200" kern="1200" dirty="0" smtClean="0">
                <a:solidFill>
                  <a:schemeClr val="tx1"/>
                </a:solidFill>
                <a:effectLst/>
                <a:latin typeface="+mn-lt"/>
                <a:ea typeface="+mn-ea"/>
                <a:cs typeface="+mn-cs"/>
              </a:rPr>
              <a:t> the 330 participants, 64% </a:t>
            </a:r>
            <a:r>
              <a:rPr lang="fr-FR" sz="1200" kern="1200" dirty="0" err="1" smtClean="0">
                <a:solidFill>
                  <a:schemeClr val="tx1"/>
                </a:solidFill>
                <a:effectLst/>
                <a:latin typeface="+mn-lt"/>
                <a:ea typeface="+mn-ea"/>
                <a:cs typeface="+mn-cs"/>
              </a:rPr>
              <a:t>attended</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CBOffer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Percentages</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inconsistent</a:t>
            </a:r>
            <a:r>
              <a:rPr lang="fr-FR" sz="1200" kern="1200" dirty="0" smtClean="0">
                <a:solidFill>
                  <a:schemeClr val="tx1"/>
                </a:solidFill>
                <a:effectLst/>
                <a:latin typeface="+mn-lt"/>
                <a:ea typeface="+mn-ea"/>
                <a:cs typeface="+mn-cs"/>
              </a:rPr>
              <a:t> condom use in </a:t>
            </a:r>
            <a:r>
              <a:rPr lang="fr-FR" sz="1200" kern="1200" dirty="0" err="1" smtClean="0">
                <a:solidFill>
                  <a:schemeClr val="tx1"/>
                </a:solidFill>
                <a:effectLst/>
                <a:latin typeface="+mn-lt"/>
                <a:ea typeface="+mn-ea"/>
                <a:cs typeface="+mn-cs"/>
              </a:rPr>
              <a:t>both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offers</a:t>
            </a:r>
            <a:endParaRPr lang="fr-FR"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were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similar</a:t>
            </a:r>
            <a:r>
              <a:rPr lang="fr-FR" sz="1200" kern="1200" dirty="0" smtClean="0">
                <a:solidFill>
                  <a:schemeClr val="tx1"/>
                </a:solidFill>
                <a:effectLst/>
                <a:latin typeface="+mn-lt"/>
                <a:ea typeface="+mn-ea"/>
                <a:cs typeface="+mn-cs"/>
              </a:rPr>
              <a:t> (51% </a:t>
            </a:r>
            <a:r>
              <a:rPr lang="fr-FR" sz="1200" kern="1200" dirty="0" err="1" smtClean="0">
                <a:solidFill>
                  <a:schemeClr val="tx1"/>
                </a:solidFill>
                <a:effectLst/>
                <a:latin typeface="+mn-lt"/>
                <a:ea typeface="+mn-ea"/>
                <a:cs typeface="+mn-cs"/>
              </a:rPr>
              <a:t>CBOffer</a:t>
            </a:r>
            <a:r>
              <a:rPr lang="fr-FR" sz="1200" kern="1200" dirty="0" smtClean="0">
                <a:solidFill>
                  <a:schemeClr val="tx1"/>
                </a:solidFill>
                <a:effectLst/>
                <a:latin typeface="+mn-lt"/>
                <a:ea typeface="+mn-ea"/>
                <a:cs typeface="+mn-cs"/>
              </a:rPr>
              <a:t>, 50% </a:t>
            </a:r>
            <a:r>
              <a:rPr lang="fr-FR" sz="1200" kern="1200" dirty="0" err="1" smtClean="0">
                <a:solidFill>
                  <a:schemeClr val="tx1"/>
                </a:solidFill>
                <a:effectLst/>
                <a:latin typeface="+mn-lt"/>
                <a:ea typeface="+mn-ea"/>
                <a:cs typeface="+mn-cs"/>
              </a:rPr>
              <a:t>SMOffer</a:t>
            </a:r>
            <a:r>
              <a:rPr lang="fr-FR" sz="1200" kern="1200" dirty="0" smtClean="0">
                <a:solidFill>
                  <a:schemeClr val="tx1"/>
                </a:solidFill>
                <a:effectLst/>
                <a:latin typeface="+mn-lt"/>
                <a:ea typeface="+mn-ea"/>
                <a:cs typeface="+mn-cs"/>
              </a:rPr>
              <a:t>)</a:t>
            </a:r>
            <a:r>
              <a:rPr lang="fr-FR" sz="1200" b="1" kern="1200" dirty="0" smtClean="0">
                <a:solidFill>
                  <a:schemeClr val="tx1"/>
                </a:solidFill>
                <a:effectLst/>
                <a:latin typeface="+mn-lt"/>
                <a:ea typeface="+mn-ea"/>
                <a:cs typeface="+mn-cs"/>
              </a:rPr>
              <a:t>. In </a:t>
            </a:r>
            <a:r>
              <a:rPr lang="fr-FR" sz="1200" b="1" kern="1200" dirty="0" err="1" smtClean="0">
                <a:solidFill>
                  <a:schemeClr val="tx1"/>
                </a:solidFill>
                <a:effectLst/>
                <a:latin typeface="+mn-lt"/>
                <a:ea typeface="+mn-ea"/>
                <a:cs typeface="+mn-cs"/>
              </a:rPr>
              <a:t>multivariate</a:t>
            </a:r>
            <a:r>
              <a:rPr lang="fr-FR" sz="1200" b="1" kern="1200" dirty="0" smtClean="0">
                <a:solidFill>
                  <a:schemeClr val="tx1"/>
                </a:solidFill>
                <a:effectLst/>
                <a:latin typeface="+mn-lt"/>
                <a:ea typeface="+mn-ea"/>
                <a:cs typeface="+mn-cs"/>
              </a:rPr>
              <a:t> analyses, </a:t>
            </a:r>
            <a:r>
              <a:rPr lang="fr-FR" sz="1200" b="1" kern="1200" dirty="0" err="1" smtClean="0">
                <a:solidFill>
                  <a:schemeClr val="tx1"/>
                </a:solidFill>
                <a:effectLst/>
                <a:latin typeface="+mn-lt"/>
                <a:ea typeface="+mn-ea"/>
                <a:cs typeface="+mn-cs"/>
              </a:rPr>
              <a:t>those</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attending</a:t>
            </a:r>
            <a:r>
              <a:rPr lang="fr-FR" sz="1200" b="1" kern="1200" dirty="0" smtClean="0">
                <a:solidFill>
                  <a:schemeClr val="tx1"/>
                </a:solidFill>
                <a:effectLst/>
                <a:latin typeface="+mn-lt"/>
                <a:ea typeface="+mn-ea"/>
                <a:cs typeface="+mn-cs"/>
              </a:rPr>
              <a:t> the </a:t>
            </a:r>
            <a:r>
              <a:rPr lang="fr-FR" sz="1200" b="1" kern="1200" dirty="0" err="1" smtClean="0">
                <a:solidFill>
                  <a:schemeClr val="tx1"/>
                </a:solidFill>
                <a:effectLst/>
                <a:latin typeface="+mn-lt"/>
                <a:ea typeface="+mn-ea"/>
                <a:cs typeface="+mn-cs"/>
              </a:rPr>
              <a:t>CBOffer</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had</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only</a:t>
            </a:r>
            <a:r>
              <a:rPr lang="fr-FR" sz="1200" b="1" kern="1200" dirty="0" smtClean="0">
                <a:solidFill>
                  <a:schemeClr val="tx1"/>
                </a:solidFill>
                <a:effectLst/>
                <a:latin typeface="+mn-lt"/>
                <a:ea typeface="+mn-ea"/>
                <a:cs typeface="+mn-cs"/>
              </a:rPr>
              <a:t> one or no test in</a:t>
            </a:r>
          </a:p>
          <a:p>
            <a:r>
              <a:rPr lang="fr-FR" sz="1200" b="1" kern="1200" dirty="0" smtClean="0">
                <a:solidFill>
                  <a:schemeClr val="tx1"/>
                </a:solidFill>
                <a:effectLst/>
                <a:latin typeface="+mn-lt"/>
                <a:ea typeface="+mn-ea"/>
                <a:cs typeface="+mn-cs"/>
              </a:rPr>
              <a:t>the </a:t>
            </a:r>
            <a:r>
              <a:rPr lang="fr-FR" sz="1200" b="1" kern="1200" dirty="0" err="1" smtClean="0">
                <a:solidFill>
                  <a:schemeClr val="tx1"/>
                </a:solidFill>
                <a:effectLst/>
                <a:latin typeface="+mn-lt"/>
                <a:ea typeface="+mn-ea"/>
                <a:cs typeface="+mn-cs"/>
              </a:rPr>
              <a:t>previous</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two</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years</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had</a:t>
            </a:r>
            <a:r>
              <a:rPr lang="fr-FR" sz="1200" b="1" kern="1200" dirty="0" smtClean="0">
                <a:solidFill>
                  <a:schemeClr val="tx1"/>
                </a:solidFill>
                <a:effectLst/>
                <a:latin typeface="+mn-lt"/>
                <a:ea typeface="+mn-ea"/>
                <a:cs typeface="+mn-cs"/>
              </a:rPr>
              <a:t> a </a:t>
            </a:r>
            <a:r>
              <a:rPr lang="fr-FR" sz="1200" b="1" kern="1200" dirty="0" err="1" smtClean="0">
                <a:solidFill>
                  <a:schemeClr val="tx1"/>
                </a:solidFill>
                <a:effectLst/>
                <a:latin typeface="+mn-lt"/>
                <a:ea typeface="+mn-ea"/>
                <a:cs typeface="+mn-cs"/>
              </a:rPr>
              <a:t>lower</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intentional</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avoidance</a:t>
            </a:r>
            <a:r>
              <a:rPr lang="fr-FR" sz="1200" b="1" kern="1200" dirty="0" smtClean="0">
                <a:solidFill>
                  <a:schemeClr val="tx1"/>
                </a:solidFill>
                <a:effectLst/>
                <a:latin typeface="+mn-lt"/>
                <a:ea typeface="+mn-ea"/>
                <a:cs typeface="+mn-cs"/>
              </a:rPr>
              <a:t> score, and met more </a:t>
            </a:r>
            <a:r>
              <a:rPr lang="fr-FR" sz="1200" b="1" kern="1200" dirty="0" err="1" smtClean="0">
                <a:solidFill>
                  <a:schemeClr val="tx1"/>
                </a:solidFill>
                <a:effectLst/>
                <a:latin typeface="+mn-lt"/>
                <a:ea typeface="+mn-ea"/>
                <a:cs typeface="+mn-cs"/>
              </a:rPr>
              <a:t>casual</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partners</a:t>
            </a:r>
            <a:r>
              <a:rPr lang="fr-FR" sz="1200" b="1" kern="1200" dirty="0" smtClean="0">
                <a:solidFill>
                  <a:schemeClr val="tx1"/>
                </a:solidFill>
                <a:effectLst/>
                <a:latin typeface="+mn-lt"/>
                <a:ea typeface="+mn-ea"/>
                <a:cs typeface="+mn-cs"/>
              </a:rPr>
              <a:t> in saunas and backrooms</a:t>
            </a:r>
          </a:p>
          <a:p>
            <a:r>
              <a:rPr lang="fr-FR" sz="1200" b="1" kern="1200" dirty="0" err="1" smtClean="0">
                <a:solidFill>
                  <a:schemeClr val="tx1"/>
                </a:solidFill>
                <a:effectLst/>
                <a:latin typeface="+mn-lt"/>
                <a:ea typeface="+mn-ea"/>
                <a:cs typeface="+mn-cs"/>
              </a:rPr>
              <a:t>than</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SMOffer</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enrolees</a:t>
            </a:r>
            <a:r>
              <a:rPr lang="fr-FR" sz="1200" b="1"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Conclusion:</a:t>
            </a:r>
          </a:p>
          <a:p>
            <a:r>
              <a:rPr lang="fr-FR" sz="1200" kern="1200" dirty="0" smtClean="0">
                <a:solidFill>
                  <a:schemeClr val="tx1"/>
                </a:solidFill>
                <a:effectLst/>
                <a:latin typeface="+mn-lt"/>
                <a:ea typeface="+mn-ea"/>
                <a:cs typeface="+mn-cs"/>
              </a:rPr>
              <a:t>This </a:t>
            </a:r>
            <a:r>
              <a:rPr lang="fr-FR" sz="1200" kern="1200" dirty="0" err="1" smtClean="0">
                <a:solidFill>
                  <a:schemeClr val="tx1"/>
                </a:solidFill>
                <a:effectLst/>
                <a:latin typeface="+mn-lt"/>
                <a:ea typeface="+mn-ea"/>
                <a:cs typeface="+mn-cs"/>
              </a:rPr>
              <a:t>specific</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rapid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CBOffer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attracted</a:t>
            </a:r>
            <a:r>
              <a:rPr lang="fr-FR" sz="1200" kern="1200" dirty="0" smtClean="0">
                <a:solidFill>
                  <a:schemeClr val="tx1"/>
                </a:solidFill>
                <a:effectLst/>
                <a:latin typeface="+mn-lt"/>
                <a:ea typeface="+mn-ea"/>
                <a:cs typeface="+mn-cs"/>
              </a:rPr>
              <a:t> MSM </a:t>
            </a:r>
            <a:r>
              <a:rPr lang="fr-FR" sz="1200" kern="1200" dirty="0" err="1" smtClean="0">
                <a:solidFill>
                  <a:schemeClr val="tx1"/>
                </a:solidFill>
                <a:effectLst/>
                <a:latin typeface="+mn-lt"/>
                <a:ea typeface="+mn-ea"/>
                <a:cs typeface="+mn-cs"/>
              </a:rPr>
              <a:t>less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recently</a:t>
            </a:r>
            <a:r>
              <a:rPr lang="fr-FR" sz="1200" kern="1200" dirty="0" smtClean="0">
                <a:solidFill>
                  <a:schemeClr val="tx1"/>
                </a:solidFill>
                <a:effectLst/>
                <a:latin typeface="+mn-lt"/>
                <a:ea typeface="+mn-ea"/>
                <a:cs typeface="+mn-cs"/>
              </a:rPr>
              <a:t> HIV-</a:t>
            </a:r>
            <a:r>
              <a:rPr lang="fr-FR" sz="1200" kern="1200" dirty="0" err="1" smtClean="0">
                <a:solidFill>
                  <a:schemeClr val="tx1"/>
                </a:solidFill>
                <a:effectLst/>
                <a:latin typeface="+mn-lt"/>
                <a:ea typeface="+mn-ea"/>
                <a:cs typeface="+mn-cs"/>
              </a:rPr>
              <a:t>tested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who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presented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similar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inconsistent</a:t>
            </a:r>
            <a:r>
              <a:rPr lang="fr-FR" sz="1200" kern="1200" dirty="0" smtClean="0">
                <a:solidFill>
                  <a:schemeClr val="tx1"/>
                </a:solidFill>
                <a:effectLst/>
                <a:latin typeface="+mn-lt"/>
                <a:ea typeface="+mn-ea"/>
                <a:cs typeface="+mn-cs"/>
              </a:rPr>
              <a:t> condom</a:t>
            </a:r>
          </a:p>
          <a:p>
            <a:r>
              <a:rPr lang="fr-FR" sz="1200" kern="1200" dirty="0" smtClean="0">
                <a:solidFill>
                  <a:schemeClr val="tx1"/>
                </a:solidFill>
                <a:effectLst/>
                <a:latin typeface="+mn-lt"/>
                <a:ea typeface="+mn-ea"/>
                <a:cs typeface="+mn-cs"/>
              </a:rPr>
              <a:t>use rates to </a:t>
            </a:r>
            <a:r>
              <a:rPr lang="fr-FR" sz="1200" kern="1200" dirty="0" err="1" smtClean="0">
                <a:solidFill>
                  <a:schemeClr val="tx1"/>
                </a:solidFill>
                <a:effectLst/>
                <a:latin typeface="+mn-lt"/>
                <a:ea typeface="+mn-ea"/>
                <a:cs typeface="+mn-cs"/>
              </a:rPr>
              <a:t>SMOffer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enrolees</a:t>
            </a:r>
            <a:r>
              <a:rPr lang="fr-FR" sz="1200" kern="1200" dirty="0" smtClean="0">
                <a:solidFill>
                  <a:schemeClr val="tx1"/>
                </a:solidFill>
                <a:effectLst/>
                <a:latin typeface="+mn-lt"/>
                <a:ea typeface="+mn-ea"/>
                <a:cs typeface="+mn-cs"/>
              </a:rPr>
              <a:t> but </a:t>
            </a:r>
            <a:r>
              <a:rPr lang="fr-FR" sz="1200" kern="1200" dirty="0" err="1" smtClean="0">
                <a:solidFill>
                  <a:schemeClr val="tx1"/>
                </a:solidFill>
                <a:effectLst/>
                <a:latin typeface="+mn-lt"/>
                <a:ea typeface="+mn-ea"/>
                <a:cs typeface="+mn-cs"/>
              </a:rPr>
              <a:t>who</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exposed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themselves</a:t>
            </a:r>
            <a:r>
              <a:rPr lang="fr-FR" sz="1200" kern="1200" dirty="0" smtClean="0">
                <a:solidFill>
                  <a:schemeClr val="tx1"/>
                </a:solidFill>
                <a:effectLst/>
                <a:latin typeface="+mn-lt"/>
                <a:ea typeface="+mn-ea"/>
                <a:cs typeface="+mn-cs"/>
              </a:rPr>
              <a:t> more to HIV-</a:t>
            </a:r>
            <a:r>
              <a:rPr lang="fr-FR" sz="1200" kern="1200" dirty="0" err="1" smtClean="0">
                <a:solidFill>
                  <a:schemeClr val="tx1"/>
                </a:solidFill>
                <a:effectLst/>
                <a:latin typeface="+mn-lt"/>
                <a:ea typeface="+mn-ea"/>
                <a:cs typeface="+mn-cs"/>
              </a:rPr>
              <a:t>associated</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risks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Increasing</a:t>
            </a:r>
            <a:r>
              <a:rPr lang="fr-FR" sz="1200" kern="1200" dirty="0" smtClean="0">
                <a:solidFill>
                  <a:schemeClr val="tx1"/>
                </a:solidFill>
                <a:effectLst/>
                <a:latin typeface="+mn-lt"/>
                <a:ea typeface="+mn-ea"/>
                <a:cs typeface="+mn-cs"/>
              </a:rPr>
              <a:t> entry points for HIV</a:t>
            </a:r>
          </a:p>
          <a:p>
            <a:r>
              <a:rPr lang="fr-FR" sz="1200" kern="1200" dirty="0" err="1" smtClean="0">
                <a:solidFill>
                  <a:schemeClr val="tx1"/>
                </a:solidFill>
                <a:effectLst/>
                <a:latin typeface="+mn-lt"/>
                <a:ea typeface="+mn-ea"/>
                <a:cs typeface="+mn-cs"/>
              </a:rPr>
              <a:t>testing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using</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community</a:t>
            </a:r>
            <a:r>
              <a:rPr lang="fr-FR" sz="1200" kern="1200" dirty="0" smtClean="0">
                <a:solidFill>
                  <a:schemeClr val="tx1"/>
                </a:solidFill>
                <a:effectLst/>
                <a:latin typeface="+mn-lt"/>
                <a:ea typeface="+mn-ea"/>
                <a:cs typeface="+mn-cs"/>
              </a:rPr>
              <a:t> and non-</a:t>
            </a:r>
            <a:r>
              <a:rPr lang="fr-FR" sz="1200" kern="1200" dirty="0" err="1" smtClean="0">
                <a:solidFill>
                  <a:schemeClr val="tx1"/>
                </a:solidFill>
                <a:effectLst/>
                <a:latin typeface="+mn-lt"/>
                <a:ea typeface="+mn-ea"/>
                <a:cs typeface="+mn-cs"/>
              </a:rPr>
              <a:t>medicalized</a:t>
            </a:r>
            <a:r>
              <a:rPr lang="fr-FR" sz="1200" kern="1200" dirty="0" smtClean="0">
                <a:solidFill>
                  <a:schemeClr val="tx1"/>
                </a:solidFill>
                <a:effectLst/>
                <a:latin typeface="+mn-lt"/>
                <a:ea typeface="+mn-ea"/>
                <a:cs typeface="+mn-cs"/>
              </a:rPr>
              <a:t> tests </a:t>
            </a:r>
            <a:r>
              <a:rPr lang="fr-FR" sz="1200" kern="1200" dirty="0" err="1" smtClean="0">
                <a:solidFill>
                  <a:schemeClr val="tx1"/>
                </a:solidFill>
                <a:effectLst/>
                <a:latin typeface="+mn-lt"/>
                <a:ea typeface="+mn-ea"/>
                <a:cs typeface="+mn-cs"/>
              </a:rPr>
              <a:t>is</a:t>
            </a:r>
            <a:r>
              <a:rPr lang="fr-FR" sz="1200" kern="1200" dirty="0" smtClean="0">
                <a:solidFill>
                  <a:schemeClr val="tx1"/>
                </a:solidFill>
                <a:effectLst/>
                <a:latin typeface="+mn-lt"/>
                <a:ea typeface="+mn-ea"/>
                <a:cs typeface="+mn-cs"/>
              </a:rPr>
              <a:t> a </a:t>
            </a:r>
            <a:r>
              <a:rPr lang="fr-FR" sz="1200" kern="1200" dirty="0" err="1" smtClean="0">
                <a:solidFill>
                  <a:schemeClr val="tx1"/>
                </a:solidFill>
                <a:effectLst/>
                <a:latin typeface="+mn-lt"/>
                <a:ea typeface="+mn-ea"/>
                <a:cs typeface="+mn-cs"/>
              </a:rPr>
              <a:t>priority</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reach</a:t>
            </a:r>
            <a:r>
              <a:rPr lang="fr-FR" sz="1200" kern="1200" dirty="0" smtClean="0">
                <a:solidFill>
                  <a:schemeClr val="tx1"/>
                </a:solidFill>
                <a:effectLst/>
                <a:latin typeface="+mn-lt"/>
                <a:ea typeface="+mn-ea"/>
                <a:cs typeface="+mn-cs"/>
              </a:rPr>
              <a:t> MSM </a:t>
            </a:r>
            <a:r>
              <a:rPr lang="fr-FR" sz="1200" kern="1200" dirty="0" err="1" smtClean="0">
                <a:solidFill>
                  <a:schemeClr val="tx1"/>
                </a:solidFill>
                <a:effectLst/>
                <a:latin typeface="+mn-lt"/>
                <a:ea typeface="+mn-ea"/>
                <a:cs typeface="+mn-cs"/>
              </a:rPr>
              <a:t>who</a:t>
            </a:r>
            <a:r>
              <a:rPr lang="fr-FR" sz="1200" kern="1200" dirty="0" smtClean="0">
                <a:solidFill>
                  <a:schemeClr val="tx1"/>
                </a:solidFill>
                <a:effectLst/>
                <a:latin typeface="+mn-lt"/>
                <a:ea typeface="+mn-ea"/>
                <a:cs typeface="+mn-cs"/>
              </a:rPr>
              <a:t> are </a:t>
            </a:r>
            <a:r>
              <a:rPr lang="fr-FR" sz="1200" kern="1200" dirty="0" err="1" smtClean="0">
                <a:solidFill>
                  <a:schemeClr val="tx1"/>
                </a:solidFill>
                <a:effectLst/>
                <a:latin typeface="+mn-lt"/>
                <a:ea typeface="+mn-ea"/>
                <a:cs typeface="+mn-cs"/>
              </a:rPr>
              <a:t>still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excluded</a:t>
            </a:r>
            <a:r>
              <a:rPr lang="fr-FR" sz="1200" kern="1200" dirty="0" smtClean="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2A227475-E5AC-114F-93CB-21F2AA3A8C4B}" type="slidenum">
              <a:rPr lang="fr-FR" smtClean="0"/>
              <a:t>70</a:t>
            </a:fld>
            <a:endParaRPr lang="fr-FR"/>
          </a:p>
        </p:txBody>
      </p:sp>
    </p:spTree>
    <p:extLst>
      <p:ext uri="{BB962C8B-B14F-4D97-AF65-F5344CB8AC3E}">
        <p14:creationId xmlns:p14="http://schemas.microsoft.com/office/powerpoint/2010/main" val="3679241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smtClean="0"/>
              <a:t>Sur la figure</a:t>
            </a:r>
            <a:r>
              <a:rPr lang="fr-FR" baseline="0" dirty="0" smtClean="0"/>
              <a:t> de gauche, sont présentés le nombre de TROD réalisés chaque année.</a:t>
            </a:r>
          </a:p>
          <a:p>
            <a:r>
              <a:rPr lang="fr-FR" baseline="0" dirty="0" smtClean="0"/>
              <a:t>La montée en charge a été progressive, et nous sommes actuellement à saturation.</a:t>
            </a:r>
          </a:p>
          <a:p>
            <a:r>
              <a:rPr lang="fr-FR" baseline="0" dirty="0" smtClean="0"/>
              <a:t>Sur la figue de droite, sont présentés les résultats de fréquence de positivité, avec des chiffres relativement stables au cours du temps.</a:t>
            </a:r>
          </a:p>
        </p:txBody>
      </p:sp>
      <p:sp>
        <p:nvSpPr>
          <p:cNvPr id="4" name="Espace réservé du numéro de diapositive 3"/>
          <p:cNvSpPr>
            <a:spLocks noGrp="1"/>
          </p:cNvSpPr>
          <p:nvPr>
            <p:ph type="sldNum" sz="quarter" idx="10"/>
          </p:nvPr>
        </p:nvSpPr>
        <p:spPr/>
        <p:txBody>
          <a:bodyPr/>
          <a:lstStyle/>
          <a:p>
            <a:fld id="{D661570B-204D-444E-A718-04591B03687A}" type="slidenum">
              <a:rPr lang="fr-FR" smtClean="0"/>
              <a:t>74</a:t>
            </a:fld>
            <a:endParaRPr lang="fr-FR"/>
          </a:p>
        </p:txBody>
      </p:sp>
    </p:spTree>
    <p:extLst>
      <p:ext uri="{BB962C8B-B14F-4D97-AF65-F5344CB8AC3E}">
        <p14:creationId xmlns:p14="http://schemas.microsoft.com/office/powerpoint/2010/main" val="2300632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smtClean="0"/>
              <a:t>Sur la figure</a:t>
            </a:r>
            <a:r>
              <a:rPr lang="fr-FR" baseline="0" dirty="0" smtClean="0"/>
              <a:t> ci-dessous :</a:t>
            </a:r>
          </a:p>
          <a:p>
            <a:pPr marL="171450" indent="-171450">
              <a:buFontTx/>
              <a:buChar char="-"/>
            </a:pPr>
            <a:r>
              <a:rPr lang="fr-FR" baseline="0" dirty="0" smtClean="0"/>
              <a:t>Le 1</a:t>
            </a:r>
            <a:r>
              <a:rPr lang="fr-FR" baseline="30000" dirty="0" smtClean="0"/>
              <a:t>er</a:t>
            </a:r>
            <a:r>
              <a:rPr lang="fr-FR" baseline="0" dirty="0" smtClean="0"/>
              <a:t> résultat est l’identification de patient en stade FIB 3, en primo infection aigue, bien détectés par les TROD (Elisa +)</a:t>
            </a:r>
          </a:p>
          <a:p>
            <a:pPr marL="171450" indent="-171450">
              <a:buFontTx/>
              <a:buChar char="-"/>
            </a:pPr>
            <a:r>
              <a:rPr lang="fr-FR" baseline="0" dirty="0" smtClean="0"/>
              <a:t>Les 2 colonnes suivantes correspondent aux </a:t>
            </a:r>
            <a:r>
              <a:rPr lang="fr-FR" baseline="0" dirty="0" err="1" smtClean="0"/>
              <a:t>primos</a:t>
            </a:r>
            <a:r>
              <a:rPr lang="fr-FR" baseline="0" dirty="0" smtClean="0"/>
              <a:t> infections et aux infections récentes, soit un chiffre très important (73% au total)</a:t>
            </a:r>
          </a:p>
          <a:p>
            <a:pPr marL="171450" indent="-171450">
              <a:buFontTx/>
              <a:buChar char="-"/>
            </a:pPr>
            <a:r>
              <a:rPr lang="fr-FR" baseline="0" dirty="0" smtClean="0"/>
              <a:t>La dernière colonne montre le faible % de diagnostics d’infections anciennes.</a:t>
            </a:r>
            <a:endParaRPr lang="fr-FR" dirty="0"/>
          </a:p>
        </p:txBody>
      </p:sp>
      <p:sp>
        <p:nvSpPr>
          <p:cNvPr id="4" name="Espace réservé du numéro de diapositive 3"/>
          <p:cNvSpPr>
            <a:spLocks noGrp="1"/>
          </p:cNvSpPr>
          <p:nvPr>
            <p:ph type="sldNum" sz="quarter" idx="10"/>
          </p:nvPr>
        </p:nvSpPr>
        <p:spPr/>
        <p:txBody>
          <a:bodyPr/>
          <a:lstStyle/>
          <a:p>
            <a:fld id="{D661570B-204D-444E-A718-04591B03687A}" type="slidenum">
              <a:rPr lang="fr-FR" smtClean="0"/>
              <a:t>75</a:t>
            </a:fld>
            <a:endParaRPr lang="fr-FR"/>
          </a:p>
        </p:txBody>
      </p:sp>
    </p:spTree>
    <p:extLst>
      <p:ext uri="{BB962C8B-B14F-4D97-AF65-F5344CB8AC3E}">
        <p14:creationId xmlns:p14="http://schemas.microsoft.com/office/powerpoint/2010/main" val="3019360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Espace réservé de l'image des diapositives 1"/>
          <p:cNvSpPr>
            <a:spLocks noGrp="1" noRot="1" noChangeAspect="1"/>
          </p:cNvSpPr>
          <p:nvPr>
            <p:ph type="sldImg"/>
          </p:nvPr>
        </p:nvSpPr>
        <p:spPr>
          <a:xfrm>
            <a:off x="685800" y="685800"/>
            <a:ext cx="5486400" cy="3429000"/>
          </a:xfrm>
          <a:ln/>
        </p:spPr>
      </p:sp>
      <p:sp>
        <p:nvSpPr>
          <p:cNvPr id="411650" name="Espace réservé des commentaires 2"/>
          <p:cNvSpPr>
            <a:spLocks noGrp="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i="1" dirty="0" err="1" smtClean="0">
                <a:solidFill>
                  <a:srgbClr val="FFFFFF"/>
                </a:solidFill>
                <a:latin typeface="Arial" charset="0"/>
                <a:ea typeface="ＭＳ Ｐゴシック" pitchFamily="34" charset="-128"/>
                <a:cs typeface="Arial" charset="0"/>
              </a:rPr>
              <a:t>Landovitz</a:t>
            </a:r>
            <a:r>
              <a:rPr lang="en-GB" sz="1200" i="1" dirty="0" smtClean="0">
                <a:solidFill>
                  <a:srgbClr val="FFFFFF"/>
                </a:solidFill>
                <a:latin typeface="Arial" charset="0"/>
                <a:ea typeface="ＭＳ Ｐゴシック" pitchFamily="34" charset="-128"/>
                <a:cs typeface="Arial" charset="0"/>
              </a:rPr>
              <a:t> RJ, CROI 2015, Abs. 20</a:t>
            </a:r>
          </a:p>
          <a:p>
            <a:endParaRPr lang="fr-FR" dirty="0" smtClean="0"/>
          </a:p>
        </p:txBody>
      </p:sp>
    </p:spTree>
    <p:extLst>
      <p:ext uri="{BB962C8B-B14F-4D97-AF65-F5344CB8AC3E}">
        <p14:creationId xmlns:p14="http://schemas.microsoft.com/office/powerpoint/2010/main" val="176601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smtClean="0"/>
              <a:t>Population</a:t>
            </a:r>
            <a:r>
              <a:rPr lang="fr-FR" baseline="0" dirty="0" smtClean="0"/>
              <a:t> générale 0,37%</a:t>
            </a:r>
          </a:p>
          <a:p>
            <a:r>
              <a:rPr lang="fr-FR" baseline="0" dirty="0" smtClean="0"/>
              <a:t>Femmes hétéro françaises 0,12</a:t>
            </a:r>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solidFill>
                  <a:prstClr val="black"/>
                </a:solidFill>
              </a:rPr>
              <a:pPr>
                <a:defRPr/>
              </a:pPr>
              <a:t>91</a:t>
            </a:fld>
            <a:endParaRPr lang="fr-FR">
              <a:solidFill>
                <a:prstClr val="black"/>
              </a:solidFill>
            </a:endParaRPr>
          </a:p>
        </p:txBody>
      </p:sp>
    </p:spTree>
    <p:extLst>
      <p:ext uri="{BB962C8B-B14F-4D97-AF65-F5344CB8AC3E}">
        <p14:creationId xmlns:p14="http://schemas.microsoft.com/office/powerpoint/2010/main" val="4053589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solidFill>
                  <a:prstClr val="black"/>
                </a:solidFill>
              </a:rPr>
              <a:pPr>
                <a:defRPr/>
              </a:pPr>
              <a:t>93</a:t>
            </a:fld>
            <a:endParaRPr lang="fr-F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E49DC-449A-944C-9602-FD9361F1C0CA}" type="slidenum">
              <a:rPr lang="fr-FR">
                <a:solidFill>
                  <a:prstClr val="black"/>
                </a:solidFill>
                <a:latin typeface="Calibri"/>
              </a:rPr>
              <a:pPr/>
              <a:t>11</a:t>
            </a:fld>
            <a:endParaRPr lang="fr-FR">
              <a:solidFill>
                <a:prstClr val="black"/>
              </a:solidFill>
              <a:latin typeface="Calibri"/>
            </a:endParaRPr>
          </a:p>
        </p:txBody>
      </p:sp>
      <p:sp>
        <p:nvSpPr>
          <p:cNvPr id="197634" name="Rectangle 2"/>
          <p:cNvSpPr>
            <a:spLocks noGrp="1" noRot="1" noChangeAspect="1" noChangeArrowheads="1" noTextEdit="1"/>
          </p:cNvSpPr>
          <p:nvPr>
            <p:ph type="sldImg"/>
          </p:nvPr>
        </p:nvSpPr>
        <p:spPr>
          <a:xfrm>
            <a:off x="685800" y="685800"/>
            <a:ext cx="5486400" cy="3429000"/>
          </a:xfrm>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miter lim="800000"/>
            <a:headEnd/>
            <a:tailEnd/>
          </a:ln>
        </p:spPr>
        <p:txBody>
          <a:bodyPr/>
          <a:lstStyle/>
          <a:p>
            <a:fld id="{AD86613D-E4FC-EA43-9261-42D619C72892}" type="slidenum">
              <a:rPr lang="fr-FR">
                <a:solidFill>
                  <a:prstClr val="black"/>
                </a:solidFill>
              </a:rPr>
              <a:pPr/>
              <a:t>94</a:t>
            </a:fld>
            <a:endParaRPr lang="fr-FR">
              <a:solidFill>
                <a:prstClr val="black"/>
              </a:solidFill>
            </a:endParaRPr>
          </a:p>
        </p:txBody>
      </p:sp>
      <p:sp>
        <p:nvSpPr>
          <p:cNvPr id="40962"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2099" tIns="46049" rIns="92099" bIns="46049" anchor="b">
            <a:prstTxWarp prst="textNoShape">
              <a:avLst/>
            </a:prstTxWarp>
          </a:bodyPr>
          <a:lstStyle/>
          <a:p>
            <a:pPr algn="r" fontAlgn="base">
              <a:spcBef>
                <a:spcPct val="0"/>
              </a:spcBef>
              <a:spcAft>
                <a:spcPct val="0"/>
              </a:spcAft>
            </a:pPr>
            <a:fld id="{CEDDD417-FDCE-2743-AD75-E191921FC1E2}" type="slidenum">
              <a:rPr lang="en-US" sz="1200">
                <a:solidFill>
                  <a:prstClr val="black"/>
                </a:solidFill>
                <a:latin typeface="Arial" pitchFamily="-84" charset="0"/>
                <a:ea typeface="Arial" pitchFamily="-83" charset="0"/>
                <a:cs typeface="Arial" pitchFamily="-83" charset="0"/>
              </a:rPr>
              <a:pPr algn="r" fontAlgn="base">
                <a:spcBef>
                  <a:spcPct val="0"/>
                </a:spcBef>
                <a:spcAft>
                  <a:spcPct val="0"/>
                </a:spcAft>
              </a:pPr>
              <a:t>94</a:t>
            </a:fld>
            <a:endParaRPr lang="en-US" sz="1200">
              <a:solidFill>
                <a:prstClr val="black"/>
              </a:solidFill>
              <a:latin typeface="Arial" pitchFamily="-84" charset="0"/>
              <a:ea typeface="Arial" pitchFamily="-83" charset="0"/>
              <a:cs typeface="Arial" pitchFamily="-83" charset="0"/>
            </a:endParaRPr>
          </a:p>
        </p:txBody>
      </p:sp>
      <p:sp>
        <p:nvSpPr>
          <p:cNvPr id="40963" name="Rectangle 2"/>
          <p:cNvSpPr>
            <a:spLocks noGrp="1" noRot="1" noChangeAspect="1" noChangeArrowheads="1" noTextEdit="1"/>
          </p:cNvSpPr>
          <p:nvPr>
            <p:ph type="sldImg"/>
          </p:nvPr>
        </p:nvSpPr>
        <p:spPr>
          <a:xfrm>
            <a:off x="687388" y="684213"/>
            <a:ext cx="5486400" cy="3430587"/>
          </a:xfrm>
          <a:ln/>
        </p:spPr>
      </p:sp>
      <p:sp>
        <p:nvSpPr>
          <p:cNvPr id="40964" name="Rectangle 3"/>
          <p:cNvSpPr>
            <a:spLocks noGrp="1" noChangeArrowheads="1"/>
          </p:cNvSpPr>
          <p:nvPr>
            <p:ph type="body" idx="1"/>
          </p:nvPr>
        </p:nvSpPr>
        <p:spPr>
          <a:xfrm>
            <a:off x="685480" y="4343912"/>
            <a:ext cx="5487041" cy="4115823"/>
          </a:xfrm>
          <a:noFill/>
        </p:spPr>
        <p:txBody>
          <a:bodyPr/>
          <a:lstStyle/>
          <a:p>
            <a:pPr marL="3175" marR="0" indent="0" algn="l" defTabSz="457200" rtl="0" eaLnBrk="1" fontAlgn="base" latinLnBrk="0" hangingPunct="1">
              <a:lnSpc>
                <a:spcPct val="100000"/>
              </a:lnSpc>
              <a:spcBef>
                <a:spcPct val="30000"/>
              </a:spcBef>
              <a:spcAft>
                <a:spcPct val="0"/>
              </a:spcAft>
              <a:buClrTx/>
              <a:buSzTx/>
              <a:buFontTx/>
              <a:buNone/>
              <a:tabLst/>
              <a:defRPr/>
            </a:pPr>
            <a:r>
              <a:rPr lang="en-US" dirty="0" err="1" smtClean="0"/>
              <a:t>Critère</a:t>
            </a:r>
            <a:r>
              <a:rPr lang="en-US" dirty="0" smtClean="0"/>
              <a:t> principal </a:t>
            </a:r>
            <a:r>
              <a:rPr lang="fr-FR" dirty="0" smtClean="0"/>
              <a:t>–</a:t>
            </a:r>
            <a:r>
              <a:rPr lang="en-US" dirty="0" smtClean="0"/>
              <a:t> puissance </a:t>
            </a:r>
            <a:r>
              <a:rPr lang="en-US" dirty="0" err="1" smtClean="0"/>
              <a:t>statistique</a:t>
            </a:r>
            <a:r>
              <a:rPr lang="en-US" dirty="0" smtClean="0"/>
              <a:t> : pour 64 infections par le VIH-1, puissance de 80 % pour </a:t>
            </a:r>
            <a:r>
              <a:rPr lang="en-US" dirty="0" err="1" smtClean="0"/>
              <a:t>détecter</a:t>
            </a:r>
            <a:r>
              <a:rPr lang="en-US" dirty="0" smtClean="0"/>
              <a:t> </a:t>
            </a:r>
            <a:r>
              <a:rPr lang="en-US" dirty="0" err="1" smtClean="0"/>
              <a:t>une</a:t>
            </a:r>
            <a:r>
              <a:rPr lang="en-US" dirty="0" smtClean="0"/>
              <a:t> diminution relative de 50 %</a:t>
            </a:r>
            <a:br>
              <a:rPr lang="en-US" dirty="0" smtClean="0"/>
            </a:br>
            <a:r>
              <a:rPr lang="en-US" dirty="0" smtClean="0"/>
              <a:t>de </a:t>
            </a:r>
            <a:r>
              <a:rPr lang="en-US" dirty="0" err="1" smtClean="0"/>
              <a:t>l’incidence</a:t>
            </a:r>
            <a:r>
              <a:rPr lang="en-US" dirty="0" smtClean="0"/>
              <a:t> de </a:t>
            </a:r>
            <a:r>
              <a:rPr lang="en-US" dirty="0" err="1" smtClean="0"/>
              <a:t>l’infection</a:t>
            </a:r>
            <a:r>
              <a:rPr lang="en-US" dirty="0" smtClean="0"/>
              <a:t> par le VIH-1 avec TDF/FTC (incidence </a:t>
            </a:r>
            <a:r>
              <a:rPr lang="en-US" dirty="0" err="1" smtClean="0"/>
              <a:t>attendue</a:t>
            </a:r>
            <a:r>
              <a:rPr lang="en-US" dirty="0" smtClean="0"/>
              <a:t> : 3/100 </a:t>
            </a:r>
            <a:r>
              <a:rPr lang="en-US" dirty="0" err="1" smtClean="0"/>
              <a:t>patients.année</a:t>
            </a:r>
            <a:r>
              <a:rPr lang="en-US" dirty="0" smtClean="0"/>
              <a:t> avec le placebo)</a:t>
            </a:r>
          </a:p>
          <a:p>
            <a:pPr eaLnBrk="1" hangingPunct="1"/>
            <a:endParaRPr lang="en-US" dirty="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pPr marL="3175" marR="0" indent="0" algn="l" defTabSz="457200" rtl="0" eaLnBrk="0" fontAlgn="base" latinLnBrk="0" hangingPunct="0">
              <a:lnSpc>
                <a:spcPct val="100000"/>
              </a:lnSpc>
              <a:spcBef>
                <a:spcPct val="30000"/>
              </a:spcBef>
              <a:spcAft>
                <a:spcPct val="0"/>
              </a:spcAft>
              <a:buClrTx/>
              <a:buSzTx/>
              <a:buFontTx/>
              <a:buNone/>
              <a:tabLst/>
              <a:defRPr/>
            </a:pPr>
            <a:r>
              <a:rPr lang="fr-FR" sz="1200" dirty="0" smtClean="0"/>
              <a:t>DSMB : </a:t>
            </a:r>
            <a:r>
              <a:rPr lang="fr-FR" sz="1200" i="1" dirty="0" smtClean="0"/>
              <a:t>Data and </a:t>
            </a:r>
            <a:r>
              <a:rPr lang="fr-FR" sz="1200" i="1" dirty="0" err="1" smtClean="0"/>
              <a:t>Safety</a:t>
            </a:r>
            <a:r>
              <a:rPr lang="fr-FR" sz="1200" i="1" dirty="0" smtClean="0"/>
              <a:t> Monitoring </a:t>
            </a:r>
            <a:r>
              <a:rPr lang="fr-FR" sz="1200" i="1" dirty="0" err="1" smtClean="0"/>
              <a:t>Board</a:t>
            </a:r>
            <a:r>
              <a:rPr lang="fr-FR" sz="1200" i="1" dirty="0" smtClean="0"/>
              <a:t> </a:t>
            </a:r>
            <a:r>
              <a:rPr lang="fr-FR" sz="1200" dirty="0" smtClean="0"/>
              <a:t>(comité de surveillance et de suivi).</a:t>
            </a:r>
          </a:p>
          <a:p>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solidFill>
                  <a:prstClr val="black"/>
                </a:solidFill>
              </a:rPr>
              <a:pPr>
                <a:defRPr/>
              </a:pPr>
              <a:t>95</a:t>
            </a:fld>
            <a:endParaRPr lang="fr-FR">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2083" tIns="46042" rIns="92083" bIns="46042" anchor="b">
            <a:prstTxWarp prst="textNoShape">
              <a:avLst/>
            </a:prstTxWarp>
          </a:bodyPr>
          <a:lstStyle/>
          <a:p>
            <a:pPr algn="r" fontAlgn="base">
              <a:spcBef>
                <a:spcPct val="0"/>
              </a:spcBef>
              <a:spcAft>
                <a:spcPct val="0"/>
              </a:spcAft>
            </a:pPr>
            <a:fld id="{FAFB88A9-A186-7449-A8A0-471D63C45496}" type="slidenum">
              <a:rPr lang="fr-FR" sz="1200">
                <a:solidFill>
                  <a:prstClr val="black"/>
                </a:solidFill>
                <a:latin typeface="Arial" pitchFamily="-84" charset="0"/>
                <a:ea typeface="ＭＳ Ｐゴシック" pitchFamily="-84" charset="-128"/>
                <a:cs typeface="ＭＳ Ｐゴシック" pitchFamily="-84" charset="-128"/>
              </a:rPr>
              <a:pPr algn="r" fontAlgn="base">
                <a:spcBef>
                  <a:spcPct val="0"/>
                </a:spcBef>
                <a:spcAft>
                  <a:spcPct val="0"/>
                </a:spcAft>
              </a:pPr>
              <a:t>96</a:t>
            </a:fld>
            <a:endParaRPr lang="fr-FR" sz="1200">
              <a:solidFill>
                <a:prstClr val="black"/>
              </a:solidFill>
              <a:latin typeface="Arial" pitchFamily="-84" charset="0"/>
              <a:ea typeface="ＭＳ Ｐゴシック" pitchFamily="-84" charset="-128"/>
              <a:cs typeface="ＭＳ Ｐゴシック" pitchFamily="-84" charset="-128"/>
            </a:endParaRPr>
          </a:p>
        </p:txBody>
      </p:sp>
      <p:sp>
        <p:nvSpPr>
          <p:cNvPr id="47107"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2083" tIns="46042" rIns="92083" bIns="46042" anchor="b">
            <a:prstTxWarp prst="textNoShape">
              <a:avLst/>
            </a:prstTxWarp>
          </a:bodyPr>
          <a:lstStyle/>
          <a:p>
            <a:pPr algn="r" fontAlgn="base">
              <a:spcBef>
                <a:spcPct val="0"/>
              </a:spcBef>
              <a:spcAft>
                <a:spcPct val="0"/>
              </a:spcAft>
            </a:pPr>
            <a:fld id="{B0DB30ED-B0A0-D24F-A286-C42D899724ED}" type="slidenum">
              <a:rPr lang="en-US" sz="1200">
                <a:solidFill>
                  <a:prstClr val="black"/>
                </a:solidFill>
                <a:latin typeface="Arial" pitchFamily="-84" charset="0"/>
                <a:ea typeface="Arial" pitchFamily="-83" charset="0"/>
                <a:cs typeface="Arial" pitchFamily="-83" charset="0"/>
              </a:rPr>
              <a:pPr algn="r" fontAlgn="base">
                <a:spcBef>
                  <a:spcPct val="0"/>
                </a:spcBef>
                <a:spcAft>
                  <a:spcPct val="0"/>
                </a:spcAft>
              </a:pPr>
              <a:t>96</a:t>
            </a:fld>
            <a:endParaRPr lang="en-US" sz="1200">
              <a:solidFill>
                <a:prstClr val="black"/>
              </a:solidFill>
              <a:latin typeface="Arial" pitchFamily="-84" charset="0"/>
              <a:ea typeface="Arial" pitchFamily="-83" charset="0"/>
              <a:cs typeface="Arial" pitchFamily="-83" charset="0"/>
            </a:endParaRPr>
          </a:p>
        </p:txBody>
      </p:sp>
      <p:sp>
        <p:nvSpPr>
          <p:cNvPr id="47108" name="Rectangle 2"/>
          <p:cNvSpPr>
            <a:spLocks noGrp="1" noRot="1" noChangeAspect="1" noChangeArrowheads="1" noTextEdit="1"/>
          </p:cNvSpPr>
          <p:nvPr>
            <p:ph type="sldImg"/>
          </p:nvPr>
        </p:nvSpPr>
        <p:spPr>
          <a:xfrm>
            <a:off x="571500" y="639763"/>
            <a:ext cx="5064125" cy="3165475"/>
          </a:xfrm>
          <a:ln/>
        </p:spPr>
      </p:sp>
      <p:sp>
        <p:nvSpPr>
          <p:cNvPr id="47109" name="Text Box 3"/>
          <p:cNvSpPr>
            <a:spLocks noGrp="1" noChangeArrowheads="1"/>
          </p:cNvSpPr>
          <p:nvPr>
            <p:ph type="body" idx="1"/>
          </p:nvPr>
        </p:nvSpPr>
        <p:spPr>
          <a:xfrm>
            <a:off x="621416" y="4010553"/>
            <a:ext cx="4964923" cy="3797084"/>
          </a:xfrm>
          <a:noFill/>
        </p:spPr>
        <p:txBody>
          <a:bodyPr lIns="0" tIns="0" rIns="0" bIns="0"/>
          <a:lstStyle/>
          <a:p>
            <a:pPr defTabSz="457200" eaLnBrk="1" hangingPunct="1">
              <a:lnSpc>
                <a:spcPct val="93000"/>
              </a:lnSpc>
              <a:spcBef>
                <a:spcPct val="0"/>
              </a:spcBef>
              <a:buSzPct val="45000"/>
              <a:tabLst>
                <a:tab pos="725488" algn="l"/>
                <a:tab pos="1454150" algn="l"/>
                <a:tab pos="2182813" algn="l"/>
                <a:tab pos="2913063" algn="l"/>
                <a:tab pos="3640138" algn="l"/>
                <a:tab pos="4370388" algn="l"/>
                <a:tab pos="5100638" algn="l"/>
              </a:tabLst>
            </a:pPr>
            <a:endParaRPr lang="en-US" sz="1000" dirty="0" smtClean="0">
              <a:latin typeface="Arial Unicode MS" pitchFamily="-83" charset="0"/>
              <a:ea typeface="ＭＳ Ｐゴシック" pitchFamily="-83" charset="-128"/>
              <a:cs typeface="ＭＳ Ｐゴシック" pitchFamily="-83"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solidFill>
                  <a:prstClr val="black"/>
                </a:solidFill>
              </a:rPr>
              <a:pPr>
                <a:defRPr/>
              </a:pPr>
              <a:t>97</a:t>
            </a:fld>
            <a:endParaRPr lang="fr-FR">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smtClean="0">
                <a:solidFill>
                  <a:prstClr val="black"/>
                </a:solidFill>
              </a:rPr>
              <a:pPr>
                <a:defRPr/>
              </a:pPr>
              <a:t>98</a:t>
            </a:fld>
            <a:endParaRPr lang="fr-FR">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miter lim="800000"/>
            <a:headEnd/>
            <a:tailEnd/>
          </a:ln>
        </p:spPr>
        <p:txBody>
          <a:bodyPr/>
          <a:lstStyle/>
          <a:p>
            <a:fld id="{47BA1B36-74FC-7549-B97A-C5161E0070F4}" type="slidenum">
              <a:rPr lang="fr-FR">
                <a:solidFill>
                  <a:prstClr val="black"/>
                </a:solidFill>
              </a:rPr>
              <a:pPr/>
              <a:t>99</a:t>
            </a:fld>
            <a:endParaRPr lang="fr-FR">
              <a:solidFill>
                <a:prstClr val="black"/>
              </a:solidFill>
            </a:endParaRPr>
          </a:p>
        </p:txBody>
      </p:sp>
      <p:sp>
        <p:nvSpPr>
          <p:cNvPr id="51202"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2099" tIns="46049" rIns="92099" bIns="46049" anchor="b">
            <a:prstTxWarp prst="textNoShape">
              <a:avLst/>
            </a:prstTxWarp>
          </a:bodyPr>
          <a:lstStyle/>
          <a:p>
            <a:pPr algn="r" fontAlgn="base">
              <a:spcBef>
                <a:spcPct val="0"/>
              </a:spcBef>
              <a:spcAft>
                <a:spcPct val="0"/>
              </a:spcAft>
            </a:pPr>
            <a:fld id="{DBB2EB86-7AB5-7F4A-B775-97A5939ADA49}" type="slidenum">
              <a:rPr lang="en-US" sz="1200">
                <a:solidFill>
                  <a:prstClr val="black"/>
                </a:solidFill>
                <a:latin typeface="Arial" pitchFamily="-84" charset="0"/>
                <a:ea typeface="Arial" pitchFamily="-83" charset="0"/>
                <a:cs typeface="Arial" pitchFamily="-83" charset="0"/>
              </a:rPr>
              <a:pPr algn="r" fontAlgn="base">
                <a:spcBef>
                  <a:spcPct val="0"/>
                </a:spcBef>
                <a:spcAft>
                  <a:spcPct val="0"/>
                </a:spcAft>
              </a:pPr>
              <a:t>99</a:t>
            </a:fld>
            <a:endParaRPr lang="en-US" sz="1200">
              <a:solidFill>
                <a:prstClr val="black"/>
              </a:solidFill>
              <a:latin typeface="Arial" pitchFamily="-84" charset="0"/>
              <a:ea typeface="Arial" pitchFamily="-83" charset="0"/>
              <a:cs typeface="Arial" pitchFamily="-83" charset="0"/>
            </a:endParaRPr>
          </a:p>
        </p:txBody>
      </p:sp>
      <p:sp>
        <p:nvSpPr>
          <p:cNvPr id="51203" name="Rectangle 2"/>
          <p:cNvSpPr>
            <a:spLocks noGrp="1" noRot="1" noChangeAspect="1" noChangeArrowheads="1" noTextEdit="1"/>
          </p:cNvSpPr>
          <p:nvPr>
            <p:ph type="sldImg"/>
          </p:nvPr>
        </p:nvSpPr>
        <p:spPr>
          <a:xfrm>
            <a:off x="685800" y="685800"/>
            <a:ext cx="5486400" cy="3429000"/>
          </a:xfrm>
          <a:ln/>
        </p:spPr>
      </p:sp>
      <p:sp>
        <p:nvSpPr>
          <p:cNvPr id="51204" name="Rectangle 3"/>
          <p:cNvSpPr>
            <a:spLocks noGrp="1" noChangeArrowheads="1"/>
          </p:cNvSpPr>
          <p:nvPr>
            <p:ph type="body" idx="1"/>
          </p:nvPr>
        </p:nvSpPr>
        <p:spPr>
          <a:noFill/>
        </p:spPr>
        <p:txBody>
          <a:bodyPr/>
          <a:lstStyle/>
          <a:p>
            <a:pPr eaLnBrk="1" hangingPunct="1"/>
            <a:endParaRPr lang="en-US">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100</a:t>
            </a:fld>
            <a:endParaRPr lang="fr-FR">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r>
              <a:rPr lang="fr-FR" dirty="0" smtClean="0"/>
              <a:t>2/3 dans le groupe immédiat et 6/19 dans le groupe différé ont</a:t>
            </a:r>
            <a:r>
              <a:rPr lang="fr-FR" baseline="0" dirty="0" smtClean="0"/>
              <a:t> pu se contaminer avant la randomisation.</a:t>
            </a:r>
          </a:p>
          <a:p>
            <a:r>
              <a:rPr lang="fr-FR" baseline="0" dirty="0" smtClean="0"/>
              <a:t>A noter les deux patients du groupe immédiat qui ne reviennent pas aux visites trimestrielles et qui sont inobservants.</a:t>
            </a:r>
          </a:p>
          <a:p>
            <a:endParaRPr lang="fr-FR" dirty="0"/>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101</a:t>
            </a:fld>
            <a:endParaRPr lang="fr-FR">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A61B38A-2332-AE40-B2DB-3C7A34EA6EDE}" type="slidenum">
              <a:rPr lang="fr-FR">
                <a:solidFill>
                  <a:prstClr val="black"/>
                </a:solidFill>
              </a:rPr>
              <a:pPr>
                <a:defRPr/>
              </a:pPr>
              <a:t>102</a:t>
            </a:fld>
            <a:endParaRPr lang="fr-F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E49DC-449A-944C-9602-FD9361F1C0CA}" type="slidenum">
              <a:rPr lang="fr-FR">
                <a:solidFill>
                  <a:prstClr val="black"/>
                </a:solidFill>
                <a:latin typeface="Calibri"/>
              </a:rPr>
              <a:pPr/>
              <a:t>12</a:t>
            </a:fld>
            <a:endParaRPr lang="fr-FR">
              <a:solidFill>
                <a:prstClr val="black"/>
              </a:solidFill>
              <a:latin typeface="Calibri"/>
            </a:endParaRPr>
          </a:p>
        </p:txBody>
      </p:sp>
      <p:sp>
        <p:nvSpPr>
          <p:cNvPr id="197634" name="Rectangle 2"/>
          <p:cNvSpPr>
            <a:spLocks noGrp="1" noRot="1" noChangeAspect="1" noChangeArrowheads="1" noTextEdit="1"/>
          </p:cNvSpPr>
          <p:nvPr>
            <p:ph type="sldImg"/>
          </p:nvPr>
        </p:nvSpPr>
        <p:spPr>
          <a:xfrm>
            <a:off x="685800" y="685800"/>
            <a:ext cx="5486400" cy="3429000"/>
          </a:xfrm>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501C5-93DC-964E-92FD-2FE9B28CC43B}" type="slidenum">
              <a:rPr lang="fr-FR">
                <a:solidFill>
                  <a:prstClr val="black"/>
                </a:solidFill>
                <a:latin typeface="Calibri"/>
              </a:rPr>
              <a:pPr/>
              <a:t>13</a:t>
            </a:fld>
            <a:endParaRPr lang="fr-FR">
              <a:solidFill>
                <a:prstClr val="black"/>
              </a:solidFill>
              <a:latin typeface="Calibri"/>
            </a:endParaRPr>
          </a:p>
        </p:txBody>
      </p:sp>
      <p:sp>
        <p:nvSpPr>
          <p:cNvPr id="199682" name="Rectangle 2"/>
          <p:cNvSpPr>
            <a:spLocks noGrp="1" noRot="1" noChangeAspect="1" noChangeArrowheads="1" noTextEdit="1"/>
          </p:cNvSpPr>
          <p:nvPr>
            <p:ph type="sldImg"/>
          </p:nvPr>
        </p:nvSpPr>
        <p:spPr>
          <a:xfrm>
            <a:off x="685800" y="685800"/>
            <a:ext cx="5486400" cy="3429000"/>
          </a:xfrm>
          <a:ln/>
          <a:extLst>
            <a:ext uri="{FAA26D3D-D897-4be2-8F04-BA451C77F1D7}">
              <ma14:placeholderFlag xmlns:ma14="http://schemas.microsoft.com/office/mac/drawingml/2011/main" val="1"/>
            </a:ext>
          </a:extLst>
        </p:spPr>
      </p:sp>
      <p:sp>
        <p:nvSpPr>
          <p:cNvPr id="1996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0263DF-A71C-554A-A4DF-49760DF86CE4}" type="slidenum">
              <a:rPr lang="fr-FR">
                <a:solidFill>
                  <a:prstClr val="black"/>
                </a:solidFill>
                <a:latin typeface="Calibri"/>
              </a:rPr>
              <a:pPr/>
              <a:t>14</a:t>
            </a:fld>
            <a:endParaRPr lang="fr-FR">
              <a:solidFill>
                <a:prstClr val="black"/>
              </a:solidFill>
              <a:latin typeface="Calibri"/>
            </a:endParaRPr>
          </a:p>
        </p:txBody>
      </p:sp>
      <p:sp>
        <p:nvSpPr>
          <p:cNvPr id="201730" name="Rectangle 2"/>
          <p:cNvSpPr>
            <a:spLocks noGrp="1" noRot="1" noChangeAspect="1" noChangeArrowheads="1" noTextEdit="1"/>
          </p:cNvSpPr>
          <p:nvPr>
            <p:ph type="sldImg"/>
          </p:nvPr>
        </p:nvSpPr>
        <p:spPr>
          <a:xfrm>
            <a:off x="685800" y="685800"/>
            <a:ext cx="5486400" cy="3429000"/>
          </a:xfrm>
          <a:ln/>
          <a:extLst>
            <a:ext uri="{FAA26D3D-D897-4be2-8F04-BA451C77F1D7}">
              <ma14:placeholderFlag xmlns:ma14="http://schemas.microsoft.com/office/mac/drawingml/2011/main" val="1"/>
            </a:ext>
          </a:extLst>
        </p:spPr>
      </p:sp>
      <p:sp>
        <p:nvSpPr>
          <p:cNvPr id="2017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B624F-3D79-C941-8D95-B391A92A369B}" type="slidenum">
              <a:rPr lang="fr-FR">
                <a:solidFill>
                  <a:prstClr val="black"/>
                </a:solidFill>
                <a:latin typeface="Calibri"/>
              </a:rPr>
              <a:pPr/>
              <a:t>17</a:t>
            </a:fld>
            <a:endParaRPr lang="fr-FR" dirty="0">
              <a:solidFill>
                <a:prstClr val="black"/>
              </a:solidFill>
              <a:latin typeface="Calibri"/>
            </a:endParaRPr>
          </a:p>
        </p:txBody>
      </p:sp>
      <p:sp>
        <p:nvSpPr>
          <p:cNvPr id="1767426" name="Rectangle 2"/>
          <p:cNvSpPr>
            <a:spLocks noGrp="1" noRot="1" noChangeAspect="1" noChangeArrowheads="1"/>
          </p:cNvSpPr>
          <p:nvPr>
            <p:ph type="sldImg"/>
          </p:nvPr>
        </p:nvSpPr>
        <p:spPr bwMode="auto">
          <a:xfrm>
            <a:off x="685800" y="685800"/>
            <a:ext cx="54864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67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smtClean="0"/>
              <a:t>Données 2002-juin</a:t>
            </a:r>
            <a:r>
              <a:rPr lang="fr-FR" baseline="0" dirty="0" smtClean="0"/>
              <a:t> 2011</a:t>
            </a:r>
          </a:p>
          <a:p>
            <a:r>
              <a:rPr lang="fr-FR" baseline="0" dirty="0" smtClean="0"/>
              <a:t>304 hommes</a:t>
            </a:r>
            <a:endParaRPr lang="fr-FR" dirty="0"/>
          </a:p>
        </p:txBody>
      </p:sp>
      <p:sp>
        <p:nvSpPr>
          <p:cNvPr id="4" name="Espace réservé du numéro de diapositive 3"/>
          <p:cNvSpPr>
            <a:spLocks noGrp="1"/>
          </p:cNvSpPr>
          <p:nvPr>
            <p:ph type="sldNum" sz="quarter" idx="10"/>
          </p:nvPr>
        </p:nvSpPr>
        <p:spPr/>
        <p:txBody>
          <a:bodyPr/>
          <a:lstStyle/>
          <a:p>
            <a:pPr>
              <a:defRPr/>
            </a:pPr>
            <a:fld id="{5BFD12D9-3B78-A947-92BB-3786036C1D5B}" type="slidenum">
              <a:rPr lang="fr-FR">
                <a:solidFill>
                  <a:prstClr val="black"/>
                </a:solidFill>
                <a:latin typeface="Calibri"/>
              </a:rPr>
              <a:pPr>
                <a:defRPr/>
              </a:pPr>
              <a:t>19</a:t>
            </a:fld>
            <a:endParaRPr lang="fr-FR" dirty="0">
              <a:solidFill>
                <a:prstClr val="black"/>
              </a:solidFill>
              <a:latin typeface="Calibri"/>
            </a:endParaRPr>
          </a:p>
        </p:txBody>
      </p:sp>
    </p:spTree>
    <p:extLst>
      <p:ext uri="{BB962C8B-B14F-4D97-AF65-F5344CB8AC3E}">
        <p14:creationId xmlns:p14="http://schemas.microsoft.com/office/powerpoint/2010/main" val="4066130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2AED7-03CB-E641-A85F-5EF3382F3B1A}" type="slidenum">
              <a:rPr lang="fr-FR">
                <a:solidFill>
                  <a:prstClr val="black"/>
                </a:solidFill>
                <a:latin typeface="Calibri"/>
              </a:rPr>
              <a:pPr/>
              <a:t>21</a:t>
            </a:fld>
            <a:endParaRPr lang="fr-FR" dirty="0">
              <a:solidFill>
                <a:prstClr val="black"/>
              </a:solidFill>
              <a:latin typeface="Calibri"/>
            </a:endParaRPr>
          </a:p>
        </p:txBody>
      </p:sp>
      <p:sp>
        <p:nvSpPr>
          <p:cNvPr id="1773570" name="Rectangle 2"/>
          <p:cNvSpPr>
            <a:spLocks noGrp="1" noRot="1" noChangeAspect="1" noChangeArrowheads="1"/>
          </p:cNvSpPr>
          <p:nvPr>
            <p:ph type="sldImg"/>
          </p:nvPr>
        </p:nvSpPr>
        <p:spPr bwMode="auto">
          <a:xfrm>
            <a:off x="685800" y="685800"/>
            <a:ext cx="54864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73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9.xml"/><Relationship Id="rId3" Type="http://schemas.openxmlformats.org/officeDocument/2006/relationships/image" Target="../media/image3.emf"/></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0.xml"/><Relationship Id="rId3" Type="http://schemas.openxmlformats.org/officeDocument/2006/relationships/image" Target="../media/image3.emf"/></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4975228"/>
            <a:ext cx="9144000" cy="7397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5045078"/>
            <a:ext cx="2249488" cy="59372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31" y="5037138"/>
            <a:ext cx="6784975" cy="59372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re 7"/>
          <p:cNvSpPr>
            <a:spLocks noGrp="1"/>
          </p:cNvSpPr>
          <p:nvPr>
            <p:ph type="ctrTitle"/>
          </p:nvPr>
        </p:nvSpPr>
        <p:spPr>
          <a:xfrm>
            <a:off x="2362200" y="3365500"/>
            <a:ext cx="6477000" cy="1524000"/>
          </a:xfrm>
        </p:spPr>
        <p:txBody>
          <a:bodyPr anchor="b"/>
          <a:lstStyle>
            <a:lvl1pPr>
              <a:defRPr cap="all" baseline="0"/>
            </a:lvl1pPr>
          </a:lstStyle>
          <a:p>
            <a:endParaRPr lang="en-US" dirty="0"/>
          </a:p>
        </p:txBody>
      </p:sp>
      <p:sp>
        <p:nvSpPr>
          <p:cNvPr id="9" name="Sous-titre 8"/>
          <p:cNvSpPr>
            <a:spLocks noGrp="1"/>
          </p:cNvSpPr>
          <p:nvPr>
            <p:ph type="subTitle" idx="1"/>
          </p:nvPr>
        </p:nvSpPr>
        <p:spPr>
          <a:xfrm>
            <a:off x="2362200" y="5041698"/>
            <a:ext cx="6705600" cy="571500"/>
          </a:xfrm>
        </p:spPr>
        <p:txBody>
          <a:bodyPr anchor="ctr">
            <a:normAutofit/>
          </a:bodyPr>
          <a:lstStyle>
            <a:lvl1pPr marL="0" indent="0" algn="l">
              <a:buNone/>
              <a:defRPr sz="2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lang="en-US" dirty="0"/>
          </a:p>
        </p:txBody>
      </p:sp>
      <p:sp>
        <p:nvSpPr>
          <p:cNvPr id="7" name="Espace réservé de la date 27"/>
          <p:cNvSpPr>
            <a:spLocks noGrp="1"/>
          </p:cNvSpPr>
          <p:nvPr>
            <p:ph type="dt" sz="half" idx="10"/>
          </p:nvPr>
        </p:nvSpPr>
        <p:spPr>
          <a:xfrm>
            <a:off x="76200" y="5057775"/>
            <a:ext cx="2057400" cy="571500"/>
          </a:xfrm>
        </p:spPr>
        <p:txBody>
          <a:bodyPr>
            <a:noAutofit/>
          </a:bodyPr>
          <a:lstStyle>
            <a:lvl1pPr algn="ctr">
              <a:defRPr sz="1600">
                <a:solidFill>
                  <a:srgbClr val="FFFFFF"/>
                </a:solidFill>
              </a:defRPr>
            </a:lvl1pPr>
          </a:lstStyle>
          <a:p>
            <a:fld id="{EDC54749-BCDB-534B-A1F5-67CF611BC080}" type="datetime1">
              <a:rPr lang="fr-FR" smtClean="0"/>
              <a:t>08/04/15</a:t>
            </a:fld>
            <a:endParaRPr lang="fr-FR" dirty="0"/>
          </a:p>
        </p:txBody>
      </p:sp>
      <p:sp>
        <p:nvSpPr>
          <p:cNvPr id="10" name="Espace réservé du pied de page 16"/>
          <p:cNvSpPr>
            <a:spLocks noGrp="1"/>
          </p:cNvSpPr>
          <p:nvPr>
            <p:ph type="ftr" sz="quarter" idx="11"/>
          </p:nvPr>
        </p:nvSpPr>
        <p:spPr>
          <a:xfrm>
            <a:off x="2085975" y="196850"/>
            <a:ext cx="5867400" cy="304800"/>
          </a:xfrm>
        </p:spPr>
        <p:txBody>
          <a:bodyPr/>
          <a:lstStyle>
            <a:lvl1pPr algn="r">
              <a:defRPr>
                <a:solidFill>
                  <a:schemeClr val="tx2"/>
                </a:solidFill>
              </a:defRPr>
            </a:lvl1pPr>
          </a:lstStyle>
          <a:p>
            <a:endParaRPr lang="fr-FR"/>
          </a:p>
        </p:txBody>
      </p:sp>
      <p:sp>
        <p:nvSpPr>
          <p:cNvPr id="11" name="Espace réservé du numéro de diapositive 28"/>
          <p:cNvSpPr>
            <a:spLocks noGrp="1"/>
          </p:cNvSpPr>
          <p:nvPr>
            <p:ph type="sldNum" sz="quarter" idx="12"/>
          </p:nvPr>
        </p:nvSpPr>
        <p:spPr>
          <a:xfrm>
            <a:off x="8001000" y="190500"/>
            <a:ext cx="838200" cy="317500"/>
          </a:xfrm>
        </p:spPr>
        <p:txBody>
          <a:bodyPr/>
          <a:lstStyle>
            <a:lvl1pPr>
              <a:defRPr>
                <a:solidFill>
                  <a:schemeClr val="tx2"/>
                </a:solidFill>
              </a:defRPr>
            </a:lvl1pPr>
          </a:lstStyle>
          <a:p>
            <a:fld id="{A847B961-917D-714F-B9EF-810BDF4968C8}" type="slidenum">
              <a:rPr lang="fr-FR" smtClean="0"/>
              <a:t>‹#›</a:t>
            </a:fld>
            <a:endParaRPr lang="fr-FR"/>
          </a:p>
        </p:txBody>
      </p:sp>
      <p:pic>
        <p:nvPicPr>
          <p:cNvPr id="13" name="Image 12" descr="LogoCoreVIH Bretagn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725" y="133352"/>
            <a:ext cx="2736850" cy="1741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9212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fld id="{4A034AB6-54A3-CB4F-A62B-9EA161DD8B9D}" type="datetime1">
              <a:rPr lang="fr-FR" smtClean="0"/>
              <a:t>08/04/15</a:t>
            </a:fld>
            <a:endParaRPr lang="fr-FR"/>
          </a:p>
        </p:txBody>
      </p:sp>
      <p:sp>
        <p:nvSpPr>
          <p:cNvPr id="5" name="Espace réservé du pied de page 2"/>
          <p:cNvSpPr>
            <a:spLocks noGrp="1"/>
          </p:cNvSpPr>
          <p:nvPr>
            <p:ph type="ftr" sz="quarter" idx="11"/>
          </p:nvPr>
        </p:nvSpPr>
        <p:spPr/>
        <p:txBody>
          <a:bodyPr/>
          <a:lstStyle>
            <a:lvl1pPr>
              <a:defRPr/>
            </a:lvl1pPr>
          </a:lstStyle>
          <a:p>
            <a:endParaRPr lang="fr-FR"/>
          </a:p>
        </p:txBody>
      </p:sp>
      <p:sp>
        <p:nvSpPr>
          <p:cNvPr id="6"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t>‹#›</a:t>
            </a:fld>
            <a:endParaRPr lang="fr-FR"/>
          </a:p>
        </p:txBody>
      </p:sp>
    </p:spTree>
    <p:extLst>
      <p:ext uri="{BB962C8B-B14F-4D97-AF65-F5344CB8AC3E}">
        <p14:creationId xmlns:p14="http://schemas.microsoft.com/office/powerpoint/2010/main" val="3940836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a:spLocks noChangeArrowheads="1"/>
          </p:cNvSpPr>
          <p:nvPr/>
        </p:nvSpPr>
        <p:spPr bwMode="white">
          <a:xfrm>
            <a:off x="7010400" y="0"/>
            <a:ext cx="21336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Rectangle 8"/>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Rectangle 9"/>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1" name="Rectangle 10"/>
          <p:cNvSpPr>
            <a:spLocks noChangeArrowheads="1"/>
          </p:cNvSpPr>
          <p:nvPr/>
        </p:nvSpPr>
        <p:spPr bwMode="auto">
          <a:xfrm>
            <a:off x="146304" y="5326383"/>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Rectangle 11"/>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Connecteur droit 12"/>
          <p:cNvSpPr>
            <a:spLocks noChangeShapeType="1"/>
          </p:cNvSpPr>
          <p:nvPr/>
        </p:nvSpPr>
        <p:spPr bwMode="auto">
          <a:xfrm rot="5400000">
            <a:off x="4542282" y="2731770"/>
            <a:ext cx="52044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4" name="Ellipse 13"/>
          <p:cNvSpPr/>
          <p:nvPr/>
        </p:nvSpPr>
        <p:spPr>
          <a:xfrm>
            <a:off x="6839712" y="2438136"/>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5" name="Ellipse 14"/>
          <p:cNvSpPr/>
          <p:nvPr/>
        </p:nvSpPr>
        <p:spPr>
          <a:xfrm>
            <a:off x="6934200" y="2516876"/>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6" name="Espace réservé du numéro de diapositive 5"/>
          <p:cNvSpPr>
            <a:spLocks noGrp="1"/>
          </p:cNvSpPr>
          <p:nvPr>
            <p:ph type="sldNum" sz="quarter" idx="12"/>
          </p:nvPr>
        </p:nvSpPr>
        <p:spPr>
          <a:xfrm>
            <a:off x="6915912" y="2508253"/>
            <a:ext cx="457200" cy="367771"/>
          </a:xfrm>
        </p:spPr>
        <p:txBody>
          <a:bodyPr/>
          <a:lstStyle/>
          <a:p>
            <a:fld id="{C2E1E66F-6B08-4944-BF3D-1543FE9F81F7}" type="slidenum">
              <a:rPr lang="fr-FR" smtClean="0">
                <a:solidFill>
                  <a:srgbClr val="8CADAE">
                    <a:shade val="75000"/>
                  </a:srgbClr>
                </a:solidFill>
                <a:latin typeface="Georgia"/>
              </a:rPr>
              <a:pPr/>
              <a:t>‹#›</a:t>
            </a:fld>
            <a:endParaRPr lang="fr-FR">
              <a:solidFill>
                <a:srgbClr val="8CADAE">
                  <a:shade val="75000"/>
                </a:srgbClr>
              </a:solidFill>
              <a:latin typeface="Georgia"/>
            </a:endParaRPr>
          </a:p>
        </p:txBody>
      </p:sp>
      <p:sp>
        <p:nvSpPr>
          <p:cNvPr id="3" name="Espace réservé du texte vertical 2"/>
          <p:cNvSpPr>
            <a:spLocks noGrp="1"/>
          </p:cNvSpPr>
          <p:nvPr>
            <p:ph type="body" orient="vert" idx="1"/>
          </p:nvPr>
        </p:nvSpPr>
        <p:spPr>
          <a:xfrm>
            <a:off x="304800" y="254000"/>
            <a:ext cx="6553200" cy="4851138"/>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5791200" y="5337487"/>
            <a:ext cx="3044952" cy="304800"/>
          </a:xfrm>
          <a:prstGeom prst="rect">
            <a:avLst/>
          </a:prstGeom>
        </p:spPr>
        <p:txBody>
          <a:bodyPr/>
          <a:lstStyle/>
          <a:p>
            <a:fld id="{FFA924C5-A3E7-1F4C-8E48-2FD1D5258B6D}" type="datetimeFigureOut">
              <a:rPr lang="fr-FR" smtClean="0">
                <a:solidFill>
                  <a:prstClr val="black"/>
                </a:solidFill>
                <a:latin typeface="Georgia"/>
              </a:rPr>
              <a:pPr/>
              <a:t>08/04/15</a:t>
            </a:fld>
            <a:endParaRPr lang="fr-FR">
              <a:solidFill>
                <a:prstClr val="black"/>
              </a:solidFill>
              <a:latin typeface="Georgia"/>
            </a:endParaRPr>
          </a:p>
        </p:txBody>
      </p:sp>
      <p:sp>
        <p:nvSpPr>
          <p:cNvPr id="5" name="Espace réservé du pied de page 4"/>
          <p:cNvSpPr>
            <a:spLocks noGrp="1"/>
          </p:cNvSpPr>
          <p:nvPr>
            <p:ph type="ftr" sz="quarter" idx="11"/>
          </p:nvPr>
        </p:nvSpPr>
        <p:spPr>
          <a:xfrm>
            <a:off x="304800" y="5342373"/>
            <a:ext cx="3581400" cy="304800"/>
          </a:xfrm>
          <a:prstGeom prst="rect">
            <a:avLst/>
          </a:prstGeom>
        </p:spPr>
        <p:txBody>
          <a:bodyPr/>
          <a:lstStyle/>
          <a:p>
            <a:endParaRPr lang="fr-FR"/>
          </a:p>
        </p:txBody>
      </p:sp>
      <p:sp>
        <p:nvSpPr>
          <p:cNvPr id="2" name="Titre vertical 1"/>
          <p:cNvSpPr>
            <a:spLocks noGrp="1"/>
          </p:cNvSpPr>
          <p:nvPr>
            <p:ph type="title" orient="vert"/>
          </p:nvPr>
        </p:nvSpPr>
        <p:spPr>
          <a:xfrm>
            <a:off x="7391400" y="254003"/>
            <a:ext cx="1447800" cy="4876271"/>
          </a:xfrm>
        </p:spPr>
        <p:txBody>
          <a:bodyPr vert="eaVert"/>
          <a:lstStyle/>
          <a:p>
            <a:r>
              <a:rPr kumimoji="0" lang="fr-FR" smtClean="0"/>
              <a:t>Cliquez et modifiez le titre</a:t>
            </a:r>
            <a:endParaRPr kumimoji="0" lang="en-US"/>
          </a:p>
        </p:txBody>
      </p:sp>
    </p:spTree>
    <p:extLst>
      <p:ext uri="{BB962C8B-B14F-4D97-AF65-F5344CB8AC3E}">
        <p14:creationId xmlns:p14="http://schemas.microsoft.com/office/powerpoint/2010/main" val="480716838"/>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91634" y="406136"/>
            <a:ext cx="7666566" cy="736864"/>
          </a:xfrm>
        </p:spPr>
        <p:txBody>
          <a:bodyPr lIns="79242" tIns="39621" rIns="79242" bIns="39621"/>
          <a:lstStyle/>
          <a:p>
            <a:r>
              <a:rPr lang="fr-FR" smtClean="0"/>
              <a:t>Cliquez et modifiez le titre</a:t>
            </a:r>
            <a:endParaRPr lang="fr-FR"/>
          </a:p>
        </p:txBody>
      </p:sp>
      <p:sp>
        <p:nvSpPr>
          <p:cNvPr id="3" name="Espace réservé du texte 2"/>
          <p:cNvSpPr>
            <a:spLocks noGrp="1"/>
          </p:cNvSpPr>
          <p:nvPr>
            <p:ph type="body" sz="half" idx="1"/>
          </p:nvPr>
        </p:nvSpPr>
        <p:spPr>
          <a:xfrm>
            <a:off x="457204" y="1524000"/>
            <a:ext cx="4047067" cy="3619500"/>
          </a:xfrm>
        </p:spPr>
        <p:txBody>
          <a:bodyPr lIns="79242" tIns="39621" rIns="79242" bIns="39621"/>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39737" y="1524000"/>
            <a:ext cx="4047067" cy="3619500"/>
          </a:xfrm>
        </p:spPr>
        <p:txBody>
          <a:bodyPr lIns="79242" tIns="39621" rIns="79242" bIns="39621"/>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1422400" y="5495396"/>
            <a:ext cx="6324600" cy="254000"/>
          </a:xfrm>
        </p:spPr>
        <p:txBody>
          <a:bodyPr lIns="79242" tIns="39621" rIns="79242" bIns="39621"/>
          <a:lstStyle>
            <a:lvl1pPr>
              <a:defRPr/>
            </a:lvl1pPr>
          </a:lstStyle>
          <a:p>
            <a:r>
              <a:rPr lang="fr-FR"/>
              <a:t>DIU de la région des grands lacs P5S1 juin 2010- Modes de transmission du VIH et modalités de prévention - Dr C. Arvieux</a:t>
            </a:r>
          </a:p>
        </p:txBody>
      </p:sp>
    </p:spTree>
    <p:extLst>
      <p:ext uri="{BB962C8B-B14F-4D97-AF65-F5344CB8AC3E}">
        <p14:creationId xmlns:p14="http://schemas.microsoft.com/office/powerpoint/2010/main" val="29882487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91634" y="406136"/>
            <a:ext cx="7666566" cy="736864"/>
          </a:xfrm>
        </p:spPr>
        <p:txBody>
          <a:bodyPr lIns="79242" tIns="39621" rIns="79242" bIns="39621"/>
          <a:lstStyle/>
          <a:p>
            <a:r>
              <a:rPr lang="fr-FR" smtClean="0"/>
              <a:t>Cliquez et modifiez le titre</a:t>
            </a:r>
            <a:endParaRPr lang="fr-FR"/>
          </a:p>
        </p:txBody>
      </p:sp>
      <p:sp>
        <p:nvSpPr>
          <p:cNvPr id="3" name="Espace réservé du graphique 2"/>
          <p:cNvSpPr>
            <a:spLocks noGrp="1"/>
          </p:cNvSpPr>
          <p:nvPr>
            <p:ph type="chart" idx="1"/>
          </p:nvPr>
        </p:nvSpPr>
        <p:spPr>
          <a:xfrm>
            <a:off x="457200" y="1524000"/>
            <a:ext cx="8229600" cy="3619500"/>
          </a:xfrm>
        </p:spPr>
        <p:txBody>
          <a:bodyPr lIns="79242" tIns="39621" rIns="79242" bIns="39621"/>
          <a:lstStyle/>
          <a:p>
            <a:endParaRPr lang="fr-FR"/>
          </a:p>
        </p:txBody>
      </p:sp>
      <p:sp>
        <p:nvSpPr>
          <p:cNvPr id="4" name="Espace réservé du pied de page 3"/>
          <p:cNvSpPr>
            <a:spLocks noGrp="1"/>
          </p:cNvSpPr>
          <p:nvPr>
            <p:ph type="ftr" sz="quarter" idx="10"/>
          </p:nvPr>
        </p:nvSpPr>
        <p:spPr>
          <a:xfrm>
            <a:off x="1422400" y="5495396"/>
            <a:ext cx="6324600" cy="254000"/>
          </a:xfrm>
        </p:spPr>
        <p:txBody>
          <a:bodyPr lIns="79242" tIns="39621" rIns="79242" bIns="39621"/>
          <a:lstStyle>
            <a:lvl1pPr>
              <a:defRPr/>
            </a:lvl1pPr>
          </a:lstStyle>
          <a:p>
            <a:r>
              <a:rPr lang="fr-FR"/>
              <a:t>DIU de la région des grands lacs P5S1 juin 2010- Modes de transmission du VIH et modalités de prévention - Dr C. Arvieux</a:t>
            </a:r>
          </a:p>
        </p:txBody>
      </p:sp>
    </p:spTree>
    <p:extLst>
      <p:ext uri="{BB962C8B-B14F-4D97-AF65-F5344CB8AC3E}">
        <p14:creationId xmlns:p14="http://schemas.microsoft.com/office/powerpoint/2010/main" val="38555175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5"/>
            <a:ext cx="7772400" cy="1225021"/>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544462135"/>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791950844"/>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7"/>
            <a:ext cx="7772400" cy="1135063"/>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569058420"/>
      </p:ext>
    </p:extLst>
  </p:cSld>
  <p:clrMapOvr>
    <a:masterClrMapping/>
  </p:clrMapOvr>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686007784"/>
      </p:ext>
    </p:extLst>
  </p:cSld>
  <p:clrMapOvr>
    <a:masterClrMapping/>
  </p:clrMapOvr>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3480596592"/>
      </p:ext>
    </p:extLst>
  </p:cSld>
  <p:clrMapOvr>
    <a:masterClrMapping/>
  </p:clrMapOvr>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477910096"/>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76427188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bwMode="white">
          <a:xfrm>
            <a:off x="6096006" y="0"/>
            <a:ext cx="320675" cy="5715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508000"/>
            <a:ext cx="228600" cy="52070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4445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re vertical 1"/>
          <p:cNvSpPr>
            <a:spLocks noGrp="1"/>
          </p:cNvSpPr>
          <p:nvPr>
            <p:ph type="title" orient="vert"/>
          </p:nvPr>
        </p:nvSpPr>
        <p:spPr>
          <a:xfrm>
            <a:off x="6553200" y="508000"/>
            <a:ext cx="2057400" cy="4597136"/>
          </a:xfrm>
        </p:spPr>
        <p:txBody>
          <a:bodyPr vert="eaVert"/>
          <a:lstStyle/>
          <a:p>
            <a:r>
              <a:rPr lang="fr-FR" smtClean="0"/>
              <a:t>Cliquez et modifiez le titre</a:t>
            </a:r>
            <a:endParaRPr lang="en-US"/>
          </a:p>
        </p:txBody>
      </p:sp>
      <p:sp>
        <p:nvSpPr>
          <p:cNvPr id="3" name="Espace réservé du texte vertical 2"/>
          <p:cNvSpPr>
            <a:spLocks noGrp="1"/>
          </p:cNvSpPr>
          <p:nvPr>
            <p:ph type="body" orient="vert" idx="1"/>
          </p:nvPr>
        </p:nvSpPr>
        <p:spPr>
          <a:xfrm>
            <a:off x="457200" y="508002"/>
            <a:ext cx="5562600" cy="459713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a:xfrm>
            <a:off x="6553200" y="5207000"/>
            <a:ext cx="2209800" cy="304800"/>
          </a:xfrm>
        </p:spPr>
        <p:txBody>
          <a:bodyPr/>
          <a:lstStyle>
            <a:lvl1pPr>
              <a:defRPr/>
            </a:lvl1pPr>
          </a:lstStyle>
          <a:p>
            <a:fld id="{5BEDBE71-0B52-5B48-986C-185D44B65069}" type="datetime1">
              <a:rPr lang="fr-FR" smtClean="0"/>
              <a:t>08/04/15</a:t>
            </a:fld>
            <a:endParaRPr lang="fr-FR"/>
          </a:p>
        </p:txBody>
      </p:sp>
      <p:sp>
        <p:nvSpPr>
          <p:cNvPr id="8" name="Espace réservé du pied de page 4"/>
          <p:cNvSpPr>
            <a:spLocks noGrp="1"/>
          </p:cNvSpPr>
          <p:nvPr>
            <p:ph type="ftr" sz="quarter" idx="11"/>
          </p:nvPr>
        </p:nvSpPr>
        <p:spPr>
          <a:xfrm>
            <a:off x="457206" y="5207000"/>
            <a:ext cx="5573713" cy="304800"/>
          </a:xfrm>
        </p:spPr>
        <p:txBody>
          <a:bodyPr/>
          <a:lstStyle>
            <a:lvl1pPr>
              <a:defRPr/>
            </a:lvl1pPr>
          </a:lstStyle>
          <a:p>
            <a:endParaRPr lang="fr-FR"/>
          </a:p>
        </p:txBody>
      </p:sp>
      <p:sp>
        <p:nvSpPr>
          <p:cNvPr id="9" name="Espace réservé du numéro de diapositive 5"/>
          <p:cNvSpPr>
            <a:spLocks noGrp="1"/>
          </p:cNvSpPr>
          <p:nvPr>
            <p:ph type="sldNum" sz="quarter" idx="12"/>
          </p:nvPr>
        </p:nvSpPr>
        <p:spPr>
          <a:xfrm rot="5400000">
            <a:off x="6034088" y="100015"/>
            <a:ext cx="444500" cy="244475"/>
          </a:xfrm>
        </p:spPr>
        <p:txBody>
          <a:bodyPr/>
          <a:lstStyle>
            <a:lvl1pPr>
              <a:defRPr/>
            </a:lvl1pPr>
          </a:lstStyle>
          <a:p>
            <a:fld id="{A847B961-917D-714F-B9EF-810BDF4968C8}" type="slidenum">
              <a:rPr lang="fr-FR" smtClean="0"/>
              <a:t>‹#›</a:t>
            </a:fld>
            <a:endParaRPr lang="fr-FR"/>
          </a:p>
        </p:txBody>
      </p:sp>
    </p:spTree>
    <p:extLst>
      <p:ext uri="{BB962C8B-B14F-4D97-AF65-F5344CB8AC3E}">
        <p14:creationId xmlns:p14="http://schemas.microsoft.com/office/powerpoint/2010/main" val="2073742176"/>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27542"/>
            <a:ext cx="3008313" cy="968375"/>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994075477"/>
      </p:ext>
    </p:extLst>
  </p:cSld>
  <p:clrMapOvr>
    <a:masterClrMapping/>
  </p:clrMapOvr>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678266024"/>
      </p:ext>
    </p:extLst>
  </p:cSld>
  <p:clrMapOvr>
    <a:masterClrMapping/>
  </p:clrMapOvr>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722652128"/>
      </p:ext>
    </p:extLst>
  </p:cSld>
  <p:clrMapOvr>
    <a:masterClrMapping/>
  </p:clrMapOvr>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65"/>
            <a:ext cx="2057400" cy="4876271"/>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28865"/>
            <a:ext cx="6019800" cy="487627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3412635759"/>
      </p:ext>
    </p:extLst>
  </p:cSld>
  <p:clrMapOvr>
    <a:masterClrMapping/>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422261"/>
            <a:ext cx="7772400" cy="1250156"/>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261552721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10906540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12993452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31246307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23018515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205650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3"/>
          <p:cNvSpPr>
            <a:spLocks noGrp="1"/>
          </p:cNvSpPr>
          <p:nvPr>
            <p:ph type="sldNum" idx="10"/>
          </p:nvPr>
        </p:nvSpPr>
        <p:spPr/>
        <p:txBody>
          <a:bodyPr/>
          <a:lstStyle>
            <a:lvl1pPr>
              <a:defRPr/>
            </a:lvl1pPr>
          </a:lstStyle>
          <a:p>
            <a:pPr>
              <a:defRPr/>
            </a:pPr>
            <a:fld id="{0F070D6C-55A8-FF47-B67D-352EF8529C4C}" type="slidenum">
              <a:rPr lang="fr-FR"/>
              <a:pPr>
                <a:defRPr/>
              </a:pPr>
              <a:t>‹#›</a:t>
            </a:fld>
            <a:endParaRPr lang="fr-FR"/>
          </a:p>
        </p:txBody>
      </p:sp>
    </p:spTree>
    <p:extLst>
      <p:ext uri="{BB962C8B-B14F-4D97-AF65-F5344CB8AC3E}">
        <p14:creationId xmlns:p14="http://schemas.microsoft.com/office/powerpoint/2010/main" val="24710190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36205538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56625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29330004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12940950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37163916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7161" y="1806222"/>
            <a:ext cx="3958174"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937161" y="1058334"/>
            <a:ext cx="3958175" cy="529408"/>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937161" y="4656667"/>
            <a:ext cx="3958175"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937162" y="100391"/>
            <a:ext cx="7521039"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8" name="Espace réservé du contenu 2"/>
          <p:cNvSpPr>
            <a:spLocks noGrp="1"/>
          </p:cNvSpPr>
          <p:nvPr>
            <p:ph idx="17"/>
          </p:nvPr>
        </p:nvSpPr>
        <p:spPr>
          <a:xfrm>
            <a:off x="5083057" y="1806222"/>
            <a:ext cx="3958174"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8"/>
          <p:cNvSpPr>
            <a:spLocks noGrp="1"/>
          </p:cNvSpPr>
          <p:nvPr>
            <p:ph type="body" sz="quarter" idx="18" hasCustomPrompt="1"/>
          </p:nvPr>
        </p:nvSpPr>
        <p:spPr>
          <a:xfrm>
            <a:off x="5083057" y="1058334"/>
            <a:ext cx="3958175" cy="529408"/>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5083057" y="4656667"/>
            <a:ext cx="3958175"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34257986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7496975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3959817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38309479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7"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78"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50056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7"/>
            <a:ext cx="7772400" cy="1225021"/>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4F6E4BA5-30CE-644E-BC34-C9B28F8A23E8}"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25688669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7161" y="1806222"/>
            <a:ext cx="3958174"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937161" y="1058334"/>
            <a:ext cx="3958175" cy="529408"/>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937161" y="4656667"/>
            <a:ext cx="3958175"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937162" y="100391"/>
            <a:ext cx="7521039"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a:t>
            </a:r>
            <a:r>
              <a:rPr lang="fr-FR" dirty="0" err="1" smtClean="0">
                <a:solidFill>
                  <a:prstClr val="black">
                    <a:lumMod val="85000"/>
                    <a:lumOff val="15000"/>
                  </a:prstClr>
                </a:solidFill>
              </a:rPr>
              <a:t>Xxxxxx</a:t>
            </a:r>
            <a:r>
              <a:rPr lang="fr-FR" dirty="0" smtClean="0">
                <a:solidFill>
                  <a:prstClr val="black">
                    <a:lumMod val="85000"/>
                    <a:lumOff val="15000"/>
                  </a:prstClr>
                </a:solidFill>
              </a:rPr>
              <a:t> X et al., </a:t>
            </a:r>
            <a:r>
              <a:rPr lang="fr-FR" dirty="0" err="1" smtClean="0">
                <a:solidFill>
                  <a:prstClr val="black">
                    <a:lumMod val="85000"/>
                    <a:lumOff val="15000"/>
                  </a:prstClr>
                </a:solidFill>
              </a:rPr>
              <a:t>abstr</a:t>
            </a:r>
            <a:r>
              <a:rPr lang="fr-FR" dirty="0" smtClean="0">
                <a:solidFill>
                  <a:prstClr val="black">
                    <a:lumMod val="85000"/>
                    <a:lumOff val="15000"/>
                  </a:prstClr>
                </a:solidFill>
              </a:rPr>
              <a:t>. XXXX, actualisé</a:t>
            </a:r>
            <a:endParaRPr lang="fr-FR" dirty="0">
              <a:solidFill>
                <a:prstClr val="black">
                  <a:lumMod val="85000"/>
                  <a:lumOff val="15000"/>
                </a:prstClr>
              </a:solidFill>
            </a:endParaRPr>
          </a:p>
        </p:txBody>
      </p:sp>
      <p:sp>
        <p:nvSpPr>
          <p:cNvPr id="8" name="Espace réservé du contenu 2"/>
          <p:cNvSpPr>
            <a:spLocks noGrp="1"/>
          </p:cNvSpPr>
          <p:nvPr>
            <p:ph idx="17"/>
          </p:nvPr>
        </p:nvSpPr>
        <p:spPr>
          <a:xfrm>
            <a:off x="5083057" y="1806222"/>
            <a:ext cx="3958174"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8"/>
          <p:cNvSpPr>
            <a:spLocks noGrp="1"/>
          </p:cNvSpPr>
          <p:nvPr>
            <p:ph type="body" sz="quarter" idx="18" hasCustomPrompt="1"/>
          </p:nvPr>
        </p:nvSpPr>
        <p:spPr>
          <a:xfrm>
            <a:off x="5083057" y="1058334"/>
            <a:ext cx="3958175" cy="529408"/>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5083057" y="4656667"/>
            <a:ext cx="3958175"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25552557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4975228"/>
            <a:ext cx="9144000" cy="7397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5" name="Rectangle 4"/>
          <p:cNvSpPr/>
          <p:nvPr/>
        </p:nvSpPr>
        <p:spPr>
          <a:xfrm>
            <a:off x="-9525" y="5045078"/>
            <a:ext cx="2249488" cy="59372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6" name="Rectangle 5"/>
          <p:cNvSpPr/>
          <p:nvPr/>
        </p:nvSpPr>
        <p:spPr>
          <a:xfrm>
            <a:off x="2359031" y="5037138"/>
            <a:ext cx="6784975" cy="59372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8" name="Titre 7"/>
          <p:cNvSpPr>
            <a:spLocks noGrp="1"/>
          </p:cNvSpPr>
          <p:nvPr>
            <p:ph type="ctrTitle"/>
          </p:nvPr>
        </p:nvSpPr>
        <p:spPr>
          <a:xfrm>
            <a:off x="2362200" y="3365500"/>
            <a:ext cx="6477000" cy="1524000"/>
          </a:xfrm>
        </p:spPr>
        <p:txBody>
          <a:bodyPr anchor="b"/>
          <a:lstStyle>
            <a:lvl1pPr>
              <a:defRPr cap="all" baseline="0"/>
            </a:lvl1pPr>
          </a:lstStyle>
          <a:p>
            <a:endParaRPr lang="en-US" dirty="0"/>
          </a:p>
        </p:txBody>
      </p:sp>
      <p:sp>
        <p:nvSpPr>
          <p:cNvPr id="9" name="Sous-titre 8"/>
          <p:cNvSpPr>
            <a:spLocks noGrp="1"/>
          </p:cNvSpPr>
          <p:nvPr>
            <p:ph type="subTitle" idx="1"/>
          </p:nvPr>
        </p:nvSpPr>
        <p:spPr>
          <a:xfrm>
            <a:off x="2362200" y="5041698"/>
            <a:ext cx="6705600" cy="571500"/>
          </a:xfrm>
        </p:spPr>
        <p:txBody>
          <a:bodyPr anchor="ctr">
            <a:normAutofit/>
          </a:bodyPr>
          <a:lstStyle>
            <a:lvl1pPr marL="0" indent="0" algn="l">
              <a:buNone/>
              <a:defRPr sz="2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lang="en-US" dirty="0"/>
          </a:p>
        </p:txBody>
      </p:sp>
      <p:sp>
        <p:nvSpPr>
          <p:cNvPr id="7" name="Espace réservé de la date 27"/>
          <p:cNvSpPr>
            <a:spLocks noGrp="1"/>
          </p:cNvSpPr>
          <p:nvPr>
            <p:ph type="dt" sz="half" idx="10"/>
          </p:nvPr>
        </p:nvSpPr>
        <p:spPr>
          <a:xfrm>
            <a:off x="76200" y="5057775"/>
            <a:ext cx="2057400" cy="571500"/>
          </a:xfrm>
        </p:spPr>
        <p:txBody>
          <a:bodyPr>
            <a:noAutofit/>
          </a:bodyPr>
          <a:lstStyle>
            <a:lvl1pPr algn="ctr">
              <a:defRPr sz="1600">
                <a:solidFill>
                  <a:srgbClr val="FFFFFF"/>
                </a:solidFill>
              </a:defRPr>
            </a:lvl1pPr>
          </a:lstStyle>
          <a:p>
            <a:fld id="{EDC54749-BCDB-534B-A1F5-67CF611BC080}" type="datetime1">
              <a:rPr lang="fr-FR" smtClean="0">
                <a:latin typeface="Tw Cen MT"/>
              </a:rPr>
              <a:pPr/>
              <a:t>08/04/15</a:t>
            </a:fld>
            <a:endParaRPr lang="fr-FR" dirty="0">
              <a:latin typeface="Tw Cen MT"/>
            </a:endParaRPr>
          </a:p>
        </p:txBody>
      </p:sp>
      <p:sp>
        <p:nvSpPr>
          <p:cNvPr id="10" name="Espace réservé du pied de page 16"/>
          <p:cNvSpPr>
            <a:spLocks noGrp="1"/>
          </p:cNvSpPr>
          <p:nvPr>
            <p:ph type="ftr" sz="quarter" idx="11"/>
          </p:nvPr>
        </p:nvSpPr>
        <p:spPr>
          <a:xfrm>
            <a:off x="2085975" y="196850"/>
            <a:ext cx="5867400" cy="304800"/>
          </a:xfrm>
        </p:spPr>
        <p:txBody>
          <a:bodyPr/>
          <a:lstStyle>
            <a:lvl1pPr algn="r">
              <a:defRPr>
                <a:solidFill>
                  <a:schemeClr val="tx2"/>
                </a:solidFill>
              </a:defRPr>
            </a:lvl1pPr>
          </a:lstStyle>
          <a:p>
            <a:endParaRPr lang="fr-FR">
              <a:solidFill>
                <a:srgbClr val="EBDDC3"/>
              </a:solidFill>
              <a:latin typeface="Tw Cen MT"/>
            </a:endParaRPr>
          </a:p>
        </p:txBody>
      </p:sp>
      <p:sp>
        <p:nvSpPr>
          <p:cNvPr id="11" name="Espace réservé du numéro de diapositive 28"/>
          <p:cNvSpPr>
            <a:spLocks noGrp="1"/>
          </p:cNvSpPr>
          <p:nvPr>
            <p:ph type="sldNum" sz="quarter" idx="12"/>
          </p:nvPr>
        </p:nvSpPr>
        <p:spPr>
          <a:xfrm>
            <a:off x="8001000" y="190500"/>
            <a:ext cx="838200" cy="317500"/>
          </a:xfrm>
        </p:spPr>
        <p:txBody>
          <a:bodyPr/>
          <a:lstStyle>
            <a:lvl1pPr>
              <a:defRPr>
                <a:solidFill>
                  <a:schemeClr val="tx2"/>
                </a:solidFill>
              </a:defRPr>
            </a:lvl1pPr>
          </a:lstStyle>
          <a:p>
            <a:fld id="{A847B961-917D-714F-B9EF-810BDF4968C8}" type="slidenum">
              <a:rPr lang="fr-FR" smtClean="0">
                <a:solidFill>
                  <a:srgbClr val="EBDDC3"/>
                </a:solidFill>
                <a:latin typeface="Tw Cen MT"/>
              </a:rPr>
              <a:pPr/>
              <a:t>‹#›</a:t>
            </a:fld>
            <a:endParaRPr lang="fr-FR">
              <a:solidFill>
                <a:srgbClr val="EBDDC3"/>
              </a:solidFill>
              <a:latin typeface="Tw Cen MT"/>
            </a:endParaRPr>
          </a:p>
        </p:txBody>
      </p:sp>
      <p:pic>
        <p:nvPicPr>
          <p:cNvPr id="13" name="Image 12" descr="LogoCoreVIH Bretagn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725" y="133352"/>
            <a:ext cx="2736850" cy="1741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5214319"/>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190500"/>
            <a:ext cx="7756652" cy="825500"/>
          </a:xfrm>
        </p:spPr>
        <p:txBody>
          <a:bodyPr/>
          <a:lstStyle/>
          <a:p>
            <a:r>
              <a:rPr lang="fr-FR" smtClean="0"/>
              <a:t>Cliquez et modifiez le titre</a:t>
            </a:r>
            <a:endParaRPr lang="en-US"/>
          </a:p>
        </p:txBody>
      </p:sp>
      <p:sp>
        <p:nvSpPr>
          <p:cNvPr id="8" name="Espace réservé du contenu 7"/>
          <p:cNvSpPr>
            <a:spLocks noGrp="1"/>
          </p:cNvSpPr>
          <p:nvPr>
            <p:ph sz="quarter" idx="1"/>
          </p:nvPr>
        </p:nvSpPr>
        <p:spPr>
          <a:xfrm>
            <a:off x="612648" y="1333500"/>
            <a:ext cx="8153400" cy="37465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13"/>
          <p:cNvSpPr>
            <a:spLocks noGrp="1"/>
          </p:cNvSpPr>
          <p:nvPr>
            <p:ph type="dt" sz="half" idx="10"/>
          </p:nvPr>
        </p:nvSpPr>
        <p:spPr/>
        <p:txBody>
          <a:bodyPr/>
          <a:lstStyle>
            <a:lvl1pPr>
              <a:defRPr/>
            </a:lvl1pPr>
          </a:lstStyle>
          <a:p>
            <a:fld id="{6BE7443D-2D5D-9746-90C0-FEE6AC957BF6}" type="datetime1">
              <a:rPr lang="fr-FR" smtClean="0">
                <a:solidFill>
                  <a:srgbClr val="775F55"/>
                </a:solidFill>
                <a:latin typeface="Tw Cen MT"/>
              </a:rPr>
              <a:pPr/>
              <a:t>08/04/15</a:t>
            </a:fld>
            <a:endParaRPr lang="fr-FR">
              <a:solidFill>
                <a:srgbClr val="775F55"/>
              </a:solidFill>
              <a:latin typeface="Tw Cen MT"/>
            </a:endParaRPr>
          </a:p>
        </p:txBody>
      </p:sp>
      <p:sp>
        <p:nvSpPr>
          <p:cNvPr id="5"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6"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30793604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270000"/>
            <a:ext cx="9144000" cy="9525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5" name="Rectangle 4"/>
          <p:cNvSpPr/>
          <p:nvPr/>
        </p:nvSpPr>
        <p:spPr>
          <a:xfrm>
            <a:off x="0" y="1333500"/>
            <a:ext cx="1295400" cy="825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6" name="Rectangle 5"/>
          <p:cNvSpPr/>
          <p:nvPr/>
        </p:nvSpPr>
        <p:spPr>
          <a:xfrm>
            <a:off x="1371600" y="1333500"/>
            <a:ext cx="7772400" cy="825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3" name="Espace réservé du texte 2"/>
          <p:cNvSpPr>
            <a:spLocks noGrp="1"/>
          </p:cNvSpPr>
          <p:nvPr>
            <p:ph type="body" idx="1"/>
          </p:nvPr>
        </p:nvSpPr>
        <p:spPr>
          <a:xfrm>
            <a:off x="1371602" y="2286000"/>
            <a:ext cx="7123113" cy="1394354"/>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1371600" y="1333500"/>
            <a:ext cx="7620000" cy="825500"/>
          </a:xfrm>
        </p:spPr>
        <p:txBody>
          <a:bodyPr/>
          <a:lstStyle>
            <a:lvl1pPr algn="l">
              <a:buNone/>
              <a:defRPr sz="4400" b="0" cap="none">
                <a:solidFill>
                  <a:srgbClr val="FFFFFF"/>
                </a:solidFill>
              </a:defRPr>
            </a:lvl1pPr>
          </a:lstStyle>
          <a:p>
            <a:r>
              <a:rPr lang="fr-FR" smtClean="0"/>
              <a:t>Cliquez et modifiez le titre</a:t>
            </a:r>
            <a:endParaRPr lang="en-US"/>
          </a:p>
        </p:txBody>
      </p:sp>
      <p:sp>
        <p:nvSpPr>
          <p:cNvPr id="7" name="Espace réservé de la date 11"/>
          <p:cNvSpPr>
            <a:spLocks noGrp="1"/>
          </p:cNvSpPr>
          <p:nvPr>
            <p:ph type="dt" sz="half" idx="10"/>
          </p:nvPr>
        </p:nvSpPr>
        <p:spPr/>
        <p:txBody>
          <a:bodyPr/>
          <a:lstStyle>
            <a:lvl1pPr>
              <a:defRPr/>
            </a:lvl1pPr>
          </a:lstStyle>
          <a:p>
            <a:fld id="{C6185DB6-9A98-EF4C-BF48-9883CE267261}" type="datetime1">
              <a:rPr lang="fr-FR" smtClean="0">
                <a:solidFill>
                  <a:srgbClr val="775F55"/>
                </a:solidFill>
                <a:latin typeface="Tw Cen MT"/>
              </a:rPr>
              <a:pPr/>
              <a:t>08/04/15</a:t>
            </a:fld>
            <a:endParaRPr lang="fr-FR">
              <a:solidFill>
                <a:srgbClr val="775F55"/>
              </a:solidFill>
              <a:latin typeface="Tw Cen MT"/>
            </a:endParaRPr>
          </a:p>
        </p:txBody>
      </p:sp>
      <p:sp>
        <p:nvSpPr>
          <p:cNvPr id="8" name="Espace réservé du numéro de diapositive 12"/>
          <p:cNvSpPr>
            <a:spLocks noGrp="1"/>
          </p:cNvSpPr>
          <p:nvPr>
            <p:ph type="sldNum" sz="quarter" idx="11"/>
          </p:nvPr>
        </p:nvSpPr>
        <p:spPr>
          <a:xfrm>
            <a:off x="0" y="1460500"/>
            <a:ext cx="1295400" cy="584200"/>
          </a:xfrm>
        </p:spPr>
        <p:txBody>
          <a:bodyPr>
            <a:noAutofit/>
          </a:bodyPr>
          <a:lstStyle>
            <a:lvl1pPr>
              <a:defRPr sz="2400">
                <a:solidFill>
                  <a:srgbClr val="FFFFFF"/>
                </a:solidFill>
              </a:defRPr>
            </a:lvl1pPr>
          </a:lstStyle>
          <a:p>
            <a:fld id="{A847B961-917D-714F-B9EF-810BDF4968C8}" type="slidenum">
              <a:rPr lang="fr-FR" smtClean="0">
                <a:latin typeface="Tw Cen MT"/>
              </a:rPr>
              <a:pPr/>
              <a:t>‹#›</a:t>
            </a:fld>
            <a:endParaRPr lang="fr-FR">
              <a:latin typeface="Tw Cen MT"/>
            </a:endParaRPr>
          </a:p>
        </p:txBody>
      </p:sp>
      <p:sp>
        <p:nvSpPr>
          <p:cNvPr id="9" name="Espace réservé du pied de page 13"/>
          <p:cNvSpPr>
            <a:spLocks noGrp="1"/>
          </p:cNvSpPr>
          <p:nvPr>
            <p:ph type="ftr" sz="quarter" idx="12"/>
          </p:nvPr>
        </p:nvSpPr>
        <p:spPr/>
        <p:txBody>
          <a:bodyPr/>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263584878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9" name="Espace réservé du contenu 8"/>
          <p:cNvSpPr>
            <a:spLocks noGrp="1"/>
          </p:cNvSpPr>
          <p:nvPr>
            <p:ph sz="quarter" idx="1"/>
          </p:nvPr>
        </p:nvSpPr>
        <p:spPr>
          <a:xfrm>
            <a:off x="609600" y="1324639"/>
            <a:ext cx="3886200" cy="381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844901" y="1324639"/>
            <a:ext cx="3886200" cy="381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7"/>
          <p:cNvSpPr>
            <a:spLocks noGrp="1"/>
          </p:cNvSpPr>
          <p:nvPr>
            <p:ph type="dt" sz="half" idx="10"/>
          </p:nvPr>
        </p:nvSpPr>
        <p:spPr/>
        <p:txBody>
          <a:bodyPr rtlCol="0"/>
          <a:lstStyle>
            <a:lvl1pPr>
              <a:defRPr/>
            </a:lvl1pPr>
          </a:lstStyle>
          <a:p>
            <a:fld id="{74CF1CD4-3DD2-EE41-8D1E-CF351B2E2F12}" type="datetime1">
              <a:rPr lang="fr-FR" smtClean="0">
                <a:solidFill>
                  <a:srgbClr val="775F55"/>
                </a:solidFill>
                <a:latin typeface="Tw Cen MT"/>
              </a:rPr>
              <a:pPr/>
              <a:t>08/04/15</a:t>
            </a:fld>
            <a:endParaRPr lang="fr-FR">
              <a:solidFill>
                <a:srgbClr val="775F55"/>
              </a:solidFill>
              <a:latin typeface="Tw Cen MT"/>
            </a:endParaRPr>
          </a:p>
        </p:txBody>
      </p:sp>
      <p:sp>
        <p:nvSpPr>
          <p:cNvPr id="6" name="Espace réservé du numéro de diapositive 9"/>
          <p:cNvSpPr>
            <a:spLocks noGrp="1"/>
          </p:cNvSpPr>
          <p:nvPr>
            <p:ph type="sldNum" sz="quarter" idx="11"/>
          </p:nvPr>
        </p:nvSpPr>
        <p:spPr/>
        <p:txBody>
          <a:bodyPr rtlCol="0"/>
          <a:lstStyle>
            <a:lvl1pPr>
              <a:defRPr/>
            </a:lvl1pPr>
          </a:lstStyle>
          <a:p>
            <a:fld id="{A847B961-917D-714F-B9EF-810BDF4968C8}" type="slidenum">
              <a:rPr lang="fr-FR" smtClean="0">
                <a:latin typeface="Tw Cen MT"/>
              </a:rPr>
              <a:pPr/>
              <a:t>‹#›</a:t>
            </a:fld>
            <a:endParaRPr lang="fr-FR">
              <a:latin typeface="Tw Cen MT"/>
            </a:endParaRPr>
          </a:p>
        </p:txBody>
      </p:sp>
      <p:sp>
        <p:nvSpPr>
          <p:cNvPr id="7" name="Espace réservé du pied de page 11"/>
          <p:cNvSpPr>
            <a:spLocks noGrp="1"/>
          </p:cNvSpPr>
          <p:nvPr>
            <p:ph type="ftr" sz="quarter" idx="12"/>
          </p:nvPr>
        </p:nvSpPr>
        <p:spPr/>
        <p:txBody>
          <a:bodyPr rtlCol="0"/>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21141779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27542"/>
            <a:ext cx="7861300" cy="724958"/>
          </a:xfrm>
        </p:spPr>
        <p:txBody>
          <a:bodyPr/>
          <a:lstStyle>
            <a:lvl1pPr>
              <a:defRPr/>
            </a:lvl1pPr>
          </a:lstStyle>
          <a:p>
            <a:r>
              <a:rPr lang="fr-FR" smtClean="0"/>
              <a:t>Cliquez et modifiez le titre</a:t>
            </a:r>
            <a:endParaRPr lang="en-US"/>
          </a:p>
        </p:txBody>
      </p:sp>
      <p:sp>
        <p:nvSpPr>
          <p:cNvPr id="11" name="Espace réservé du contenu 10"/>
          <p:cNvSpPr>
            <a:spLocks noGrp="1"/>
          </p:cNvSpPr>
          <p:nvPr>
            <p:ph sz="quarter" idx="2"/>
          </p:nvPr>
        </p:nvSpPr>
        <p:spPr>
          <a:xfrm>
            <a:off x="609600" y="2032000"/>
            <a:ext cx="3886200" cy="29845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800600" y="2032000"/>
            <a:ext cx="3886200" cy="29845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texte 15"/>
          <p:cNvSpPr>
            <a:spLocks noGrp="1"/>
          </p:cNvSpPr>
          <p:nvPr>
            <p:ph type="body" sz="quarter" idx="1"/>
          </p:nvPr>
        </p:nvSpPr>
        <p:spPr>
          <a:xfrm>
            <a:off x="609600" y="1460500"/>
            <a:ext cx="3886200" cy="533400"/>
          </a:xfrm>
          <a:solidFill>
            <a:schemeClr val="accent2"/>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15" name="Espace réservé du texte 14"/>
          <p:cNvSpPr>
            <a:spLocks noGrp="1"/>
          </p:cNvSpPr>
          <p:nvPr>
            <p:ph type="body" sz="quarter" idx="3"/>
          </p:nvPr>
        </p:nvSpPr>
        <p:spPr>
          <a:xfrm>
            <a:off x="4800600" y="1460500"/>
            <a:ext cx="3886200" cy="533400"/>
          </a:xfrm>
          <a:solidFill>
            <a:schemeClr val="accent4"/>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7" name="Espace réservé de la date 9"/>
          <p:cNvSpPr>
            <a:spLocks noGrp="1"/>
          </p:cNvSpPr>
          <p:nvPr>
            <p:ph type="dt" sz="half" idx="10"/>
          </p:nvPr>
        </p:nvSpPr>
        <p:spPr/>
        <p:txBody>
          <a:bodyPr rtlCol="0"/>
          <a:lstStyle>
            <a:lvl1pPr>
              <a:defRPr/>
            </a:lvl1pPr>
          </a:lstStyle>
          <a:p>
            <a:fld id="{D2C3C1F9-609D-3B4C-B310-E086FB77A700}" type="datetime1">
              <a:rPr lang="fr-FR" smtClean="0">
                <a:solidFill>
                  <a:srgbClr val="775F55"/>
                </a:solidFill>
                <a:latin typeface="Tw Cen MT"/>
              </a:rPr>
              <a:pPr/>
              <a:t>08/04/15</a:t>
            </a:fld>
            <a:endParaRPr lang="fr-FR">
              <a:solidFill>
                <a:srgbClr val="775F55"/>
              </a:solidFill>
              <a:latin typeface="Tw Cen MT"/>
            </a:endParaRPr>
          </a:p>
        </p:txBody>
      </p:sp>
      <p:sp>
        <p:nvSpPr>
          <p:cNvPr id="8" name="Espace réservé du numéro de diapositive 11"/>
          <p:cNvSpPr>
            <a:spLocks noGrp="1"/>
          </p:cNvSpPr>
          <p:nvPr>
            <p:ph type="sldNum" sz="quarter" idx="11"/>
          </p:nvPr>
        </p:nvSpPr>
        <p:spPr/>
        <p:txBody>
          <a:bodyPr rtlCol="0"/>
          <a:lstStyle>
            <a:lvl1pPr>
              <a:defRPr/>
            </a:lvl1pPr>
          </a:lstStyle>
          <a:p>
            <a:fld id="{A847B961-917D-714F-B9EF-810BDF4968C8}" type="slidenum">
              <a:rPr lang="fr-FR" smtClean="0">
                <a:latin typeface="Tw Cen MT"/>
              </a:rPr>
              <a:pPr/>
              <a:t>‹#›</a:t>
            </a:fld>
            <a:endParaRPr lang="fr-FR">
              <a:latin typeface="Tw Cen MT"/>
            </a:endParaRPr>
          </a:p>
        </p:txBody>
      </p:sp>
      <p:sp>
        <p:nvSpPr>
          <p:cNvPr id="9" name="Espace réservé du pied de page 13"/>
          <p:cNvSpPr>
            <a:spLocks noGrp="1"/>
          </p:cNvSpPr>
          <p:nvPr>
            <p:ph type="ftr" sz="quarter" idx="12"/>
          </p:nvPr>
        </p:nvSpPr>
        <p:spPr/>
        <p:txBody>
          <a:bodyPr rtlCol="0"/>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12338309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13"/>
          <p:cNvSpPr>
            <a:spLocks noGrp="1"/>
          </p:cNvSpPr>
          <p:nvPr>
            <p:ph type="dt" sz="half" idx="10"/>
          </p:nvPr>
        </p:nvSpPr>
        <p:spPr/>
        <p:txBody>
          <a:bodyPr/>
          <a:lstStyle>
            <a:lvl1pPr>
              <a:defRPr/>
            </a:lvl1pPr>
          </a:lstStyle>
          <a:p>
            <a:fld id="{19809AC5-15D0-A54E-B6CD-4C6F59F6A73D}" type="datetime1">
              <a:rPr lang="fr-FR" smtClean="0">
                <a:solidFill>
                  <a:srgbClr val="775F55"/>
                </a:solidFill>
                <a:latin typeface="Tw Cen MT"/>
              </a:rPr>
              <a:pPr/>
              <a:t>08/04/15</a:t>
            </a:fld>
            <a:endParaRPr lang="fr-FR">
              <a:solidFill>
                <a:srgbClr val="775F55"/>
              </a:solidFill>
              <a:latin typeface="Tw Cen MT"/>
            </a:endParaRPr>
          </a:p>
        </p:txBody>
      </p:sp>
      <p:sp>
        <p:nvSpPr>
          <p:cNvPr id="4"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5"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2282700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4F999FE6-EFA1-2145-B856-2A36C56F9C9A}" type="datetime1">
              <a:rPr lang="fr-FR" smtClean="0">
                <a:solidFill>
                  <a:srgbClr val="775F55"/>
                </a:solidFill>
                <a:latin typeface="Tw Cen MT"/>
              </a:rPr>
              <a:pPr/>
              <a:t>08/04/15</a:t>
            </a:fld>
            <a:endParaRPr lang="fr-FR">
              <a:solidFill>
                <a:srgbClr val="775F55"/>
              </a:solidFill>
              <a:latin typeface="Tw Cen MT"/>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4" name="Espace réservé du numéro de diapositive 3"/>
          <p:cNvSpPr>
            <a:spLocks noGrp="1"/>
          </p:cNvSpPr>
          <p:nvPr>
            <p:ph type="sldNum" sz="quarter" idx="12"/>
          </p:nvPr>
        </p:nvSpPr>
        <p:spPr>
          <a:xfrm>
            <a:off x="0" y="5207000"/>
            <a:ext cx="533400" cy="317500"/>
          </a:xfrm>
        </p:spPr>
        <p:txBody>
          <a:bodyPr/>
          <a:lstStyle>
            <a:lvl1pPr>
              <a:defRPr>
                <a:solidFill>
                  <a:schemeClr val="tx2"/>
                </a:solidFill>
              </a:defRPr>
            </a:lvl1pPr>
          </a:lstStyle>
          <a:p>
            <a:fld id="{A847B961-917D-714F-B9EF-810BDF4968C8}" type="slidenum">
              <a:rPr lang="fr-FR" smtClean="0">
                <a:solidFill>
                  <a:srgbClr val="775F55"/>
                </a:solidFill>
                <a:latin typeface="Tw Cen MT"/>
              </a:rPr>
              <a:pPr/>
              <a:t>‹#›</a:t>
            </a:fld>
            <a:endParaRPr lang="fr-FR">
              <a:solidFill>
                <a:srgbClr val="775F55"/>
              </a:solidFill>
              <a:latin typeface="Tw Cen MT"/>
            </a:endParaRPr>
          </a:p>
        </p:txBody>
      </p:sp>
    </p:spTree>
    <p:extLst>
      <p:ext uri="{BB962C8B-B14F-4D97-AF65-F5344CB8AC3E}">
        <p14:creationId xmlns:p14="http://schemas.microsoft.com/office/powerpoint/2010/main" val="35541977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27542"/>
            <a:ext cx="8077200" cy="724958"/>
          </a:xfrm>
        </p:spPr>
        <p:txBody>
          <a:bodyPr/>
          <a:lstStyle>
            <a:lvl1pPr algn="l">
              <a:buNone/>
              <a:defRPr sz="4400" b="0"/>
            </a:lvl1pPr>
          </a:lstStyle>
          <a:p>
            <a:r>
              <a:rPr lang="fr-FR" smtClean="0"/>
              <a:t>Cliquez et modifiez le titre</a:t>
            </a:r>
            <a:endParaRPr lang="en-US"/>
          </a:p>
        </p:txBody>
      </p:sp>
      <p:sp>
        <p:nvSpPr>
          <p:cNvPr id="3" name="Espace réservé du texte 2"/>
          <p:cNvSpPr>
            <a:spLocks noGrp="1"/>
          </p:cNvSpPr>
          <p:nvPr>
            <p:ph type="body" idx="2"/>
          </p:nvPr>
        </p:nvSpPr>
        <p:spPr>
          <a:xfrm>
            <a:off x="609600" y="1460500"/>
            <a:ext cx="1600200" cy="36195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9" name="Espace réservé du contenu 8"/>
          <p:cNvSpPr>
            <a:spLocks noGrp="1"/>
          </p:cNvSpPr>
          <p:nvPr>
            <p:ph sz="quarter" idx="1"/>
          </p:nvPr>
        </p:nvSpPr>
        <p:spPr>
          <a:xfrm>
            <a:off x="2362200" y="1460500"/>
            <a:ext cx="6400800" cy="3683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fld id="{5D48236A-D984-144E-8C5F-14428EDE295B}" type="datetime1">
              <a:rPr lang="fr-FR" smtClean="0">
                <a:solidFill>
                  <a:srgbClr val="775F55"/>
                </a:solidFill>
                <a:latin typeface="Tw Cen MT"/>
              </a:rPr>
              <a:pPr/>
              <a:t>08/04/15</a:t>
            </a:fld>
            <a:endParaRPr lang="fr-FR">
              <a:solidFill>
                <a:srgbClr val="775F55"/>
              </a:solidFill>
              <a:latin typeface="Tw Cen MT"/>
            </a:endParaRPr>
          </a:p>
        </p:txBody>
      </p:sp>
      <p:sp>
        <p:nvSpPr>
          <p:cNvPr id="6"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7"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2336132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3810003"/>
            <a:ext cx="9144000" cy="7397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6" name="Rectangle 5"/>
          <p:cNvSpPr/>
          <p:nvPr/>
        </p:nvSpPr>
        <p:spPr>
          <a:xfrm>
            <a:off x="-9524" y="3886203"/>
            <a:ext cx="1463675" cy="59372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7" name="Rectangle 6"/>
          <p:cNvSpPr/>
          <p:nvPr/>
        </p:nvSpPr>
        <p:spPr>
          <a:xfrm>
            <a:off x="1544638" y="3878263"/>
            <a:ext cx="7599362" cy="5953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8" name="Rectangle 7"/>
          <p:cNvSpPr/>
          <p:nvPr/>
        </p:nvSpPr>
        <p:spPr bwMode="white">
          <a:xfrm>
            <a:off x="1447806" y="0"/>
            <a:ext cx="100013" cy="572293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4" name="Espace réservé du texte 3"/>
          <p:cNvSpPr>
            <a:spLocks noGrp="1"/>
          </p:cNvSpPr>
          <p:nvPr>
            <p:ph type="body" sz="half" idx="2"/>
          </p:nvPr>
        </p:nvSpPr>
        <p:spPr>
          <a:xfrm>
            <a:off x="1600200" y="4572000"/>
            <a:ext cx="7315200" cy="5715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2" name="Titre 1"/>
          <p:cNvSpPr>
            <a:spLocks noGrp="1"/>
          </p:cNvSpPr>
          <p:nvPr>
            <p:ph type="title"/>
          </p:nvPr>
        </p:nvSpPr>
        <p:spPr>
          <a:xfrm>
            <a:off x="1600200" y="3873500"/>
            <a:ext cx="7315200" cy="571500"/>
          </a:xfrm>
        </p:spPr>
        <p:txBody>
          <a:bodyPr/>
          <a:lstStyle>
            <a:lvl1pPr algn="l">
              <a:buNone/>
              <a:defRPr sz="2800" b="0">
                <a:solidFill>
                  <a:srgbClr val="FFFFFF"/>
                </a:solidFill>
              </a:defRPr>
            </a:lvl1pPr>
          </a:lstStyle>
          <a:p>
            <a:r>
              <a:rPr lang="fr-FR" smtClean="0"/>
              <a:t>Cliquez et modifiez le titre</a:t>
            </a:r>
            <a:endParaRPr lang="en-US"/>
          </a:p>
        </p:txBody>
      </p:sp>
      <p:sp>
        <p:nvSpPr>
          <p:cNvPr id="3" name="Espace réservé pour une image  2"/>
          <p:cNvSpPr>
            <a:spLocks noGrp="1"/>
          </p:cNvSpPr>
          <p:nvPr>
            <p:ph type="pic" idx="1"/>
          </p:nvPr>
        </p:nvSpPr>
        <p:spPr>
          <a:xfrm>
            <a:off x="1560576" y="0"/>
            <a:ext cx="7583424" cy="3807460"/>
          </a:xfrm>
          <a:solidFill>
            <a:schemeClr val="accent1">
              <a:tint val="40000"/>
            </a:schemeClr>
          </a:solidFill>
          <a:ln>
            <a:noFill/>
          </a:ln>
        </p:spPr>
        <p:txBody>
          <a:bodyPr>
            <a:normAutofit/>
          </a:bodyPr>
          <a:lstStyle>
            <a:lvl1pPr marL="0" indent="0">
              <a:buNone/>
              <a:defRPr sz="3200"/>
            </a:lvl1pPr>
          </a:lstStyle>
          <a:p>
            <a:pPr lvl="0"/>
            <a:r>
              <a:rPr lang="fr-FR" noProof="0" smtClean="0"/>
              <a:t>Faire glisser l'image vers l'espace réservé ou cliquer sur l'icône pour l'ajouter</a:t>
            </a:r>
            <a:endParaRPr lang="en-US" noProof="0" dirty="0"/>
          </a:p>
        </p:txBody>
      </p:sp>
      <p:sp>
        <p:nvSpPr>
          <p:cNvPr id="9" name="Espace réservé de la date 11"/>
          <p:cNvSpPr>
            <a:spLocks noGrp="1"/>
          </p:cNvSpPr>
          <p:nvPr>
            <p:ph type="dt" sz="half" idx="10"/>
          </p:nvPr>
        </p:nvSpPr>
        <p:spPr>
          <a:xfrm>
            <a:off x="6248400" y="5207000"/>
            <a:ext cx="2667000" cy="304800"/>
          </a:xfrm>
        </p:spPr>
        <p:txBody>
          <a:bodyPr rtlCol="0"/>
          <a:lstStyle>
            <a:lvl1pPr>
              <a:defRPr/>
            </a:lvl1pPr>
          </a:lstStyle>
          <a:p>
            <a:fld id="{AED76985-5385-9340-95AB-367029681690}" type="datetime1">
              <a:rPr lang="fr-FR" smtClean="0">
                <a:solidFill>
                  <a:srgbClr val="775F55"/>
                </a:solidFill>
                <a:latin typeface="Tw Cen MT"/>
              </a:rPr>
              <a:pPr/>
              <a:t>08/04/15</a:t>
            </a:fld>
            <a:endParaRPr lang="fr-FR">
              <a:solidFill>
                <a:srgbClr val="775F55"/>
              </a:solidFill>
              <a:latin typeface="Tw Cen MT"/>
            </a:endParaRPr>
          </a:p>
        </p:txBody>
      </p:sp>
      <p:sp>
        <p:nvSpPr>
          <p:cNvPr id="10" name="Espace réservé du numéro de diapositive 12"/>
          <p:cNvSpPr>
            <a:spLocks noGrp="1"/>
          </p:cNvSpPr>
          <p:nvPr>
            <p:ph type="sldNum" sz="quarter" idx="11"/>
          </p:nvPr>
        </p:nvSpPr>
        <p:spPr>
          <a:xfrm>
            <a:off x="0" y="3889375"/>
            <a:ext cx="1447800" cy="552450"/>
          </a:xfrm>
        </p:spPr>
        <p:txBody>
          <a:bodyPr rtlCol="0"/>
          <a:lstStyle>
            <a:lvl1pPr>
              <a:defRPr sz="2800"/>
            </a:lvl1pPr>
          </a:lstStyle>
          <a:p>
            <a:fld id="{A847B961-917D-714F-B9EF-810BDF4968C8}" type="slidenum">
              <a:rPr lang="fr-FR" smtClean="0">
                <a:latin typeface="Tw Cen MT"/>
              </a:rPr>
              <a:pPr/>
              <a:t>‹#›</a:t>
            </a:fld>
            <a:endParaRPr lang="fr-FR">
              <a:latin typeface="Tw Cen MT"/>
            </a:endParaRPr>
          </a:p>
        </p:txBody>
      </p:sp>
      <p:sp>
        <p:nvSpPr>
          <p:cNvPr id="11" name="Espace réservé du pied de page 13"/>
          <p:cNvSpPr>
            <a:spLocks noGrp="1"/>
          </p:cNvSpPr>
          <p:nvPr>
            <p:ph type="ftr" sz="quarter" idx="12"/>
          </p:nvPr>
        </p:nvSpPr>
        <p:spPr>
          <a:xfrm>
            <a:off x="1600200" y="5207000"/>
            <a:ext cx="4572000" cy="304800"/>
          </a:xfrm>
        </p:spPr>
        <p:txBody>
          <a:bodyPr rtlCol="0"/>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336711855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CA9C73A1-C7B2-9E41-B135-ECA01515E645}"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9912905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fld id="{4A034AB6-54A3-CB4F-A62B-9EA161DD8B9D}" type="datetime1">
              <a:rPr lang="fr-FR" smtClean="0">
                <a:solidFill>
                  <a:srgbClr val="775F55"/>
                </a:solidFill>
                <a:latin typeface="Tw Cen MT"/>
              </a:rPr>
              <a:pPr/>
              <a:t>08/04/15</a:t>
            </a:fld>
            <a:endParaRPr lang="fr-FR">
              <a:solidFill>
                <a:srgbClr val="775F55"/>
              </a:solidFill>
              <a:latin typeface="Tw Cen MT"/>
            </a:endParaRPr>
          </a:p>
        </p:txBody>
      </p:sp>
      <p:sp>
        <p:nvSpPr>
          <p:cNvPr id="5"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6"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41401600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bwMode="white">
          <a:xfrm>
            <a:off x="6096006" y="0"/>
            <a:ext cx="320675" cy="5715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5" name="Rectangle 4"/>
          <p:cNvSpPr/>
          <p:nvPr/>
        </p:nvSpPr>
        <p:spPr>
          <a:xfrm>
            <a:off x="6142038" y="508000"/>
            <a:ext cx="228600" cy="52070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6" name="Rectangle 5"/>
          <p:cNvSpPr/>
          <p:nvPr/>
        </p:nvSpPr>
        <p:spPr>
          <a:xfrm>
            <a:off x="6142038" y="0"/>
            <a:ext cx="228600" cy="4445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2" name="Titre vertical 1"/>
          <p:cNvSpPr>
            <a:spLocks noGrp="1"/>
          </p:cNvSpPr>
          <p:nvPr>
            <p:ph type="title" orient="vert"/>
          </p:nvPr>
        </p:nvSpPr>
        <p:spPr>
          <a:xfrm>
            <a:off x="6553200" y="508000"/>
            <a:ext cx="2057400" cy="4597136"/>
          </a:xfrm>
        </p:spPr>
        <p:txBody>
          <a:bodyPr vert="eaVert"/>
          <a:lstStyle/>
          <a:p>
            <a:r>
              <a:rPr lang="fr-FR" smtClean="0"/>
              <a:t>Cliquez et modifiez le titre</a:t>
            </a:r>
            <a:endParaRPr lang="en-US"/>
          </a:p>
        </p:txBody>
      </p:sp>
      <p:sp>
        <p:nvSpPr>
          <p:cNvPr id="3" name="Espace réservé du texte vertical 2"/>
          <p:cNvSpPr>
            <a:spLocks noGrp="1"/>
          </p:cNvSpPr>
          <p:nvPr>
            <p:ph type="body" orient="vert" idx="1"/>
          </p:nvPr>
        </p:nvSpPr>
        <p:spPr>
          <a:xfrm>
            <a:off x="457200" y="508002"/>
            <a:ext cx="5562600" cy="459713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a:xfrm>
            <a:off x="6553200" y="5207000"/>
            <a:ext cx="2209800" cy="304800"/>
          </a:xfrm>
        </p:spPr>
        <p:txBody>
          <a:bodyPr/>
          <a:lstStyle>
            <a:lvl1pPr>
              <a:defRPr/>
            </a:lvl1pPr>
          </a:lstStyle>
          <a:p>
            <a:fld id="{5BEDBE71-0B52-5B48-986C-185D44B65069}" type="datetime1">
              <a:rPr lang="fr-FR" smtClean="0">
                <a:solidFill>
                  <a:srgbClr val="775F55"/>
                </a:solidFill>
                <a:latin typeface="Tw Cen MT"/>
              </a:rPr>
              <a:pPr/>
              <a:t>08/04/15</a:t>
            </a:fld>
            <a:endParaRPr lang="fr-FR">
              <a:solidFill>
                <a:srgbClr val="775F55"/>
              </a:solidFill>
              <a:latin typeface="Tw Cen MT"/>
            </a:endParaRPr>
          </a:p>
        </p:txBody>
      </p:sp>
      <p:sp>
        <p:nvSpPr>
          <p:cNvPr id="8" name="Espace réservé du pied de page 4"/>
          <p:cNvSpPr>
            <a:spLocks noGrp="1"/>
          </p:cNvSpPr>
          <p:nvPr>
            <p:ph type="ftr" sz="quarter" idx="11"/>
          </p:nvPr>
        </p:nvSpPr>
        <p:spPr>
          <a:xfrm>
            <a:off x="457206" y="5207000"/>
            <a:ext cx="5573713" cy="304800"/>
          </a:xfrm>
        </p:spPr>
        <p:txBody>
          <a:bodyPr/>
          <a:lstStyle>
            <a:lvl1pPr>
              <a:defRPr/>
            </a:lvl1pPr>
          </a:lstStyle>
          <a:p>
            <a:endParaRPr lang="fr-FR">
              <a:solidFill>
                <a:srgbClr val="775F55"/>
              </a:solidFill>
              <a:latin typeface="Tw Cen MT"/>
            </a:endParaRPr>
          </a:p>
        </p:txBody>
      </p:sp>
      <p:sp>
        <p:nvSpPr>
          <p:cNvPr id="9" name="Espace réservé du numéro de diapositive 5"/>
          <p:cNvSpPr>
            <a:spLocks noGrp="1"/>
          </p:cNvSpPr>
          <p:nvPr>
            <p:ph type="sldNum" sz="quarter" idx="12"/>
          </p:nvPr>
        </p:nvSpPr>
        <p:spPr>
          <a:xfrm rot="5400000">
            <a:off x="6034088" y="100015"/>
            <a:ext cx="444500" cy="244475"/>
          </a:xfrm>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3057910731"/>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3"/>
          <p:cNvSpPr>
            <a:spLocks noGrp="1"/>
          </p:cNvSpPr>
          <p:nvPr>
            <p:ph type="sldNum" idx="10"/>
          </p:nvPr>
        </p:nvSpPr>
        <p:spPr/>
        <p:txBody>
          <a:bodyPr/>
          <a:lstStyle>
            <a:lvl1pPr>
              <a:defRPr/>
            </a:lvl1pPr>
          </a:lstStyle>
          <a:p>
            <a:pPr>
              <a:defRPr/>
            </a:pPr>
            <a:fld id="{0F070D6C-55A8-FF47-B67D-352EF8529C4C}" type="slidenum">
              <a:rPr lang="fr-FR">
                <a:latin typeface="Tw Cen MT"/>
              </a:rPr>
              <a:pPr>
                <a:defRPr/>
              </a:pPr>
              <a:t>‹#›</a:t>
            </a:fld>
            <a:endParaRPr lang="fr-FR">
              <a:latin typeface="Tw Cen MT"/>
            </a:endParaRPr>
          </a:p>
        </p:txBody>
      </p:sp>
    </p:spTree>
    <p:extLst>
      <p:ext uri="{BB962C8B-B14F-4D97-AF65-F5344CB8AC3E}">
        <p14:creationId xmlns:p14="http://schemas.microsoft.com/office/powerpoint/2010/main" val="30636621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4975228"/>
            <a:ext cx="9144000" cy="7397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5" name="Rectangle 4"/>
          <p:cNvSpPr/>
          <p:nvPr/>
        </p:nvSpPr>
        <p:spPr>
          <a:xfrm>
            <a:off x="-9525" y="5045078"/>
            <a:ext cx="2249488" cy="59372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6" name="Rectangle 5"/>
          <p:cNvSpPr/>
          <p:nvPr/>
        </p:nvSpPr>
        <p:spPr>
          <a:xfrm>
            <a:off x="2359031" y="5037138"/>
            <a:ext cx="6784975" cy="59372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8" name="Titre 7"/>
          <p:cNvSpPr>
            <a:spLocks noGrp="1"/>
          </p:cNvSpPr>
          <p:nvPr>
            <p:ph type="ctrTitle"/>
          </p:nvPr>
        </p:nvSpPr>
        <p:spPr>
          <a:xfrm>
            <a:off x="2362200" y="3365500"/>
            <a:ext cx="6477000" cy="1524000"/>
          </a:xfrm>
        </p:spPr>
        <p:txBody>
          <a:bodyPr anchor="b"/>
          <a:lstStyle>
            <a:lvl1pPr>
              <a:defRPr cap="all" baseline="0"/>
            </a:lvl1pPr>
          </a:lstStyle>
          <a:p>
            <a:endParaRPr lang="en-US" dirty="0"/>
          </a:p>
        </p:txBody>
      </p:sp>
      <p:sp>
        <p:nvSpPr>
          <p:cNvPr id="9" name="Sous-titre 8"/>
          <p:cNvSpPr>
            <a:spLocks noGrp="1"/>
          </p:cNvSpPr>
          <p:nvPr>
            <p:ph type="subTitle" idx="1"/>
          </p:nvPr>
        </p:nvSpPr>
        <p:spPr>
          <a:xfrm>
            <a:off x="2362200" y="5041698"/>
            <a:ext cx="6705600" cy="571500"/>
          </a:xfrm>
        </p:spPr>
        <p:txBody>
          <a:bodyPr anchor="ctr">
            <a:normAutofit/>
          </a:bodyPr>
          <a:lstStyle>
            <a:lvl1pPr marL="0" indent="0" algn="l">
              <a:buNone/>
              <a:defRPr sz="26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lang="en-US" dirty="0"/>
          </a:p>
        </p:txBody>
      </p:sp>
      <p:sp>
        <p:nvSpPr>
          <p:cNvPr id="7" name="Espace réservé de la date 27"/>
          <p:cNvSpPr>
            <a:spLocks noGrp="1"/>
          </p:cNvSpPr>
          <p:nvPr>
            <p:ph type="dt" sz="half" idx="10"/>
          </p:nvPr>
        </p:nvSpPr>
        <p:spPr>
          <a:xfrm>
            <a:off x="76200" y="5057775"/>
            <a:ext cx="2057400" cy="571500"/>
          </a:xfrm>
        </p:spPr>
        <p:txBody>
          <a:bodyPr>
            <a:noAutofit/>
          </a:bodyPr>
          <a:lstStyle>
            <a:lvl1pPr algn="ctr">
              <a:defRPr sz="1600">
                <a:solidFill>
                  <a:srgbClr val="FFFFFF"/>
                </a:solidFill>
              </a:defRPr>
            </a:lvl1pPr>
          </a:lstStyle>
          <a:p>
            <a:fld id="{EDC54749-BCDB-534B-A1F5-67CF611BC080}" type="datetime1">
              <a:rPr lang="fr-FR" smtClean="0">
                <a:latin typeface="Tw Cen MT"/>
              </a:rPr>
              <a:pPr/>
              <a:t>08/04/15</a:t>
            </a:fld>
            <a:endParaRPr lang="fr-FR" dirty="0">
              <a:latin typeface="Tw Cen MT"/>
            </a:endParaRPr>
          </a:p>
        </p:txBody>
      </p:sp>
      <p:sp>
        <p:nvSpPr>
          <p:cNvPr id="10" name="Espace réservé du pied de page 16"/>
          <p:cNvSpPr>
            <a:spLocks noGrp="1"/>
          </p:cNvSpPr>
          <p:nvPr>
            <p:ph type="ftr" sz="quarter" idx="11"/>
          </p:nvPr>
        </p:nvSpPr>
        <p:spPr>
          <a:xfrm>
            <a:off x="2085975" y="196850"/>
            <a:ext cx="5867400" cy="304800"/>
          </a:xfrm>
        </p:spPr>
        <p:txBody>
          <a:bodyPr/>
          <a:lstStyle>
            <a:lvl1pPr algn="r">
              <a:defRPr>
                <a:solidFill>
                  <a:schemeClr val="tx2"/>
                </a:solidFill>
              </a:defRPr>
            </a:lvl1pPr>
          </a:lstStyle>
          <a:p>
            <a:endParaRPr lang="fr-FR">
              <a:solidFill>
                <a:srgbClr val="EBDDC3"/>
              </a:solidFill>
              <a:latin typeface="Tw Cen MT"/>
            </a:endParaRPr>
          </a:p>
        </p:txBody>
      </p:sp>
      <p:sp>
        <p:nvSpPr>
          <p:cNvPr id="11" name="Espace réservé du numéro de diapositive 28"/>
          <p:cNvSpPr>
            <a:spLocks noGrp="1"/>
          </p:cNvSpPr>
          <p:nvPr>
            <p:ph type="sldNum" sz="quarter" idx="12"/>
          </p:nvPr>
        </p:nvSpPr>
        <p:spPr>
          <a:xfrm>
            <a:off x="8001000" y="190500"/>
            <a:ext cx="838200" cy="317500"/>
          </a:xfrm>
        </p:spPr>
        <p:txBody>
          <a:bodyPr/>
          <a:lstStyle>
            <a:lvl1pPr>
              <a:defRPr>
                <a:solidFill>
                  <a:schemeClr val="tx2"/>
                </a:solidFill>
              </a:defRPr>
            </a:lvl1pPr>
          </a:lstStyle>
          <a:p>
            <a:fld id="{A847B961-917D-714F-B9EF-810BDF4968C8}" type="slidenum">
              <a:rPr lang="fr-FR" smtClean="0">
                <a:solidFill>
                  <a:srgbClr val="EBDDC3"/>
                </a:solidFill>
                <a:latin typeface="Tw Cen MT"/>
              </a:rPr>
              <a:pPr/>
              <a:t>‹#›</a:t>
            </a:fld>
            <a:endParaRPr lang="fr-FR">
              <a:solidFill>
                <a:srgbClr val="EBDDC3"/>
              </a:solidFill>
              <a:latin typeface="Tw Cen MT"/>
            </a:endParaRPr>
          </a:p>
        </p:txBody>
      </p:sp>
      <p:pic>
        <p:nvPicPr>
          <p:cNvPr id="13" name="Image 12" descr="LogoCoreVIH Bretagne.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725" y="133352"/>
            <a:ext cx="2736850" cy="1741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2921187"/>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190500"/>
            <a:ext cx="7756652" cy="825500"/>
          </a:xfrm>
        </p:spPr>
        <p:txBody>
          <a:bodyPr/>
          <a:lstStyle/>
          <a:p>
            <a:r>
              <a:rPr lang="fr-FR" smtClean="0"/>
              <a:t>Cliquez et modifiez le titre</a:t>
            </a:r>
            <a:endParaRPr lang="en-US"/>
          </a:p>
        </p:txBody>
      </p:sp>
      <p:sp>
        <p:nvSpPr>
          <p:cNvPr id="8" name="Espace réservé du contenu 7"/>
          <p:cNvSpPr>
            <a:spLocks noGrp="1"/>
          </p:cNvSpPr>
          <p:nvPr>
            <p:ph sz="quarter" idx="1"/>
          </p:nvPr>
        </p:nvSpPr>
        <p:spPr>
          <a:xfrm>
            <a:off x="612648" y="1333500"/>
            <a:ext cx="8153400" cy="37465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13"/>
          <p:cNvSpPr>
            <a:spLocks noGrp="1"/>
          </p:cNvSpPr>
          <p:nvPr>
            <p:ph type="dt" sz="half" idx="10"/>
          </p:nvPr>
        </p:nvSpPr>
        <p:spPr/>
        <p:txBody>
          <a:bodyPr/>
          <a:lstStyle>
            <a:lvl1pPr>
              <a:defRPr/>
            </a:lvl1pPr>
          </a:lstStyle>
          <a:p>
            <a:fld id="{6BE7443D-2D5D-9746-90C0-FEE6AC957BF6}" type="datetime1">
              <a:rPr lang="fr-FR" smtClean="0">
                <a:solidFill>
                  <a:srgbClr val="775F55"/>
                </a:solidFill>
                <a:latin typeface="Tw Cen MT"/>
              </a:rPr>
              <a:pPr/>
              <a:t>08/04/15</a:t>
            </a:fld>
            <a:endParaRPr lang="fr-FR">
              <a:solidFill>
                <a:srgbClr val="775F55"/>
              </a:solidFill>
              <a:latin typeface="Tw Cen MT"/>
            </a:endParaRPr>
          </a:p>
        </p:txBody>
      </p:sp>
      <p:sp>
        <p:nvSpPr>
          <p:cNvPr id="5"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6"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33369794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270000"/>
            <a:ext cx="9144000" cy="9525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5" name="Rectangle 4"/>
          <p:cNvSpPr/>
          <p:nvPr/>
        </p:nvSpPr>
        <p:spPr>
          <a:xfrm>
            <a:off x="0" y="1333500"/>
            <a:ext cx="1295400" cy="825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6" name="Rectangle 5"/>
          <p:cNvSpPr/>
          <p:nvPr/>
        </p:nvSpPr>
        <p:spPr>
          <a:xfrm>
            <a:off x="1371600" y="1333500"/>
            <a:ext cx="7772400" cy="825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3" name="Espace réservé du texte 2"/>
          <p:cNvSpPr>
            <a:spLocks noGrp="1"/>
          </p:cNvSpPr>
          <p:nvPr>
            <p:ph type="body" idx="1"/>
          </p:nvPr>
        </p:nvSpPr>
        <p:spPr>
          <a:xfrm>
            <a:off x="1371602" y="2286000"/>
            <a:ext cx="7123113" cy="1394354"/>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1371600" y="1333500"/>
            <a:ext cx="7620000" cy="825500"/>
          </a:xfrm>
        </p:spPr>
        <p:txBody>
          <a:bodyPr/>
          <a:lstStyle>
            <a:lvl1pPr algn="l">
              <a:buNone/>
              <a:defRPr sz="4400" b="0" cap="none">
                <a:solidFill>
                  <a:srgbClr val="FFFFFF"/>
                </a:solidFill>
              </a:defRPr>
            </a:lvl1pPr>
          </a:lstStyle>
          <a:p>
            <a:r>
              <a:rPr lang="fr-FR" smtClean="0"/>
              <a:t>Cliquez et modifiez le titre</a:t>
            </a:r>
            <a:endParaRPr lang="en-US"/>
          </a:p>
        </p:txBody>
      </p:sp>
      <p:sp>
        <p:nvSpPr>
          <p:cNvPr id="7" name="Espace réservé de la date 11"/>
          <p:cNvSpPr>
            <a:spLocks noGrp="1"/>
          </p:cNvSpPr>
          <p:nvPr>
            <p:ph type="dt" sz="half" idx="10"/>
          </p:nvPr>
        </p:nvSpPr>
        <p:spPr/>
        <p:txBody>
          <a:bodyPr/>
          <a:lstStyle>
            <a:lvl1pPr>
              <a:defRPr/>
            </a:lvl1pPr>
          </a:lstStyle>
          <a:p>
            <a:fld id="{C6185DB6-9A98-EF4C-BF48-9883CE267261}" type="datetime1">
              <a:rPr lang="fr-FR" smtClean="0">
                <a:solidFill>
                  <a:srgbClr val="775F55"/>
                </a:solidFill>
                <a:latin typeface="Tw Cen MT"/>
              </a:rPr>
              <a:pPr/>
              <a:t>08/04/15</a:t>
            </a:fld>
            <a:endParaRPr lang="fr-FR">
              <a:solidFill>
                <a:srgbClr val="775F55"/>
              </a:solidFill>
              <a:latin typeface="Tw Cen MT"/>
            </a:endParaRPr>
          </a:p>
        </p:txBody>
      </p:sp>
      <p:sp>
        <p:nvSpPr>
          <p:cNvPr id="8" name="Espace réservé du numéro de diapositive 12"/>
          <p:cNvSpPr>
            <a:spLocks noGrp="1"/>
          </p:cNvSpPr>
          <p:nvPr>
            <p:ph type="sldNum" sz="quarter" idx="11"/>
          </p:nvPr>
        </p:nvSpPr>
        <p:spPr>
          <a:xfrm>
            <a:off x="0" y="1460500"/>
            <a:ext cx="1295400" cy="584200"/>
          </a:xfrm>
        </p:spPr>
        <p:txBody>
          <a:bodyPr>
            <a:noAutofit/>
          </a:bodyPr>
          <a:lstStyle>
            <a:lvl1pPr>
              <a:defRPr sz="2400">
                <a:solidFill>
                  <a:srgbClr val="FFFFFF"/>
                </a:solidFill>
              </a:defRPr>
            </a:lvl1pPr>
          </a:lstStyle>
          <a:p>
            <a:fld id="{A847B961-917D-714F-B9EF-810BDF4968C8}" type="slidenum">
              <a:rPr lang="fr-FR" smtClean="0">
                <a:latin typeface="Tw Cen MT"/>
              </a:rPr>
              <a:pPr/>
              <a:t>‹#›</a:t>
            </a:fld>
            <a:endParaRPr lang="fr-FR">
              <a:latin typeface="Tw Cen MT"/>
            </a:endParaRPr>
          </a:p>
        </p:txBody>
      </p:sp>
      <p:sp>
        <p:nvSpPr>
          <p:cNvPr id="9" name="Espace réservé du pied de page 13"/>
          <p:cNvSpPr>
            <a:spLocks noGrp="1"/>
          </p:cNvSpPr>
          <p:nvPr>
            <p:ph type="ftr" sz="quarter" idx="12"/>
          </p:nvPr>
        </p:nvSpPr>
        <p:spPr/>
        <p:txBody>
          <a:bodyPr/>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85525146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9" name="Espace réservé du contenu 8"/>
          <p:cNvSpPr>
            <a:spLocks noGrp="1"/>
          </p:cNvSpPr>
          <p:nvPr>
            <p:ph sz="quarter" idx="1"/>
          </p:nvPr>
        </p:nvSpPr>
        <p:spPr>
          <a:xfrm>
            <a:off x="609600" y="1324639"/>
            <a:ext cx="3886200" cy="381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844901" y="1324639"/>
            <a:ext cx="3886200" cy="381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7"/>
          <p:cNvSpPr>
            <a:spLocks noGrp="1"/>
          </p:cNvSpPr>
          <p:nvPr>
            <p:ph type="dt" sz="half" idx="10"/>
          </p:nvPr>
        </p:nvSpPr>
        <p:spPr/>
        <p:txBody>
          <a:bodyPr rtlCol="0"/>
          <a:lstStyle>
            <a:lvl1pPr>
              <a:defRPr/>
            </a:lvl1pPr>
          </a:lstStyle>
          <a:p>
            <a:fld id="{74CF1CD4-3DD2-EE41-8D1E-CF351B2E2F12}" type="datetime1">
              <a:rPr lang="fr-FR" smtClean="0">
                <a:solidFill>
                  <a:srgbClr val="775F55"/>
                </a:solidFill>
                <a:latin typeface="Tw Cen MT"/>
              </a:rPr>
              <a:pPr/>
              <a:t>08/04/15</a:t>
            </a:fld>
            <a:endParaRPr lang="fr-FR">
              <a:solidFill>
                <a:srgbClr val="775F55"/>
              </a:solidFill>
              <a:latin typeface="Tw Cen MT"/>
            </a:endParaRPr>
          </a:p>
        </p:txBody>
      </p:sp>
      <p:sp>
        <p:nvSpPr>
          <p:cNvPr id="6" name="Espace réservé du numéro de diapositive 9"/>
          <p:cNvSpPr>
            <a:spLocks noGrp="1"/>
          </p:cNvSpPr>
          <p:nvPr>
            <p:ph type="sldNum" sz="quarter" idx="11"/>
          </p:nvPr>
        </p:nvSpPr>
        <p:spPr/>
        <p:txBody>
          <a:bodyPr rtlCol="0"/>
          <a:lstStyle>
            <a:lvl1pPr>
              <a:defRPr/>
            </a:lvl1pPr>
          </a:lstStyle>
          <a:p>
            <a:fld id="{A847B961-917D-714F-B9EF-810BDF4968C8}" type="slidenum">
              <a:rPr lang="fr-FR" smtClean="0">
                <a:latin typeface="Tw Cen MT"/>
              </a:rPr>
              <a:pPr/>
              <a:t>‹#›</a:t>
            </a:fld>
            <a:endParaRPr lang="fr-FR">
              <a:latin typeface="Tw Cen MT"/>
            </a:endParaRPr>
          </a:p>
        </p:txBody>
      </p:sp>
      <p:sp>
        <p:nvSpPr>
          <p:cNvPr id="7" name="Espace réservé du pied de page 11"/>
          <p:cNvSpPr>
            <a:spLocks noGrp="1"/>
          </p:cNvSpPr>
          <p:nvPr>
            <p:ph type="ftr" sz="quarter" idx="12"/>
          </p:nvPr>
        </p:nvSpPr>
        <p:spPr/>
        <p:txBody>
          <a:bodyPr rtlCol="0"/>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10068494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27542"/>
            <a:ext cx="7861300" cy="724958"/>
          </a:xfrm>
        </p:spPr>
        <p:txBody>
          <a:bodyPr/>
          <a:lstStyle>
            <a:lvl1pPr>
              <a:defRPr/>
            </a:lvl1pPr>
          </a:lstStyle>
          <a:p>
            <a:r>
              <a:rPr lang="fr-FR" smtClean="0"/>
              <a:t>Cliquez et modifiez le titre</a:t>
            </a:r>
            <a:endParaRPr lang="en-US"/>
          </a:p>
        </p:txBody>
      </p:sp>
      <p:sp>
        <p:nvSpPr>
          <p:cNvPr id="11" name="Espace réservé du contenu 10"/>
          <p:cNvSpPr>
            <a:spLocks noGrp="1"/>
          </p:cNvSpPr>
          <p:nvPr>
            <p:ph sz="quarter" idx="2"/>
          </p:nvPr>
        </p:nvSpPr>
        <p:spPr>
          <a:xfrm>
            <a:off x="609600" y="2032000"/>
            <a:ext cx="3886200" cy="29845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800600" y="2032000"/>
            <a:ext cx="3886200" cy="29845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texte 15"/>
          <p:cNvSpPr>
            <a:spLocks noGrp="1"/>
          </p:cNvSpPr>
          <p:nvPr>
            <p:ph type="body" sz="quarter" idx="1"/>
          </p:nvPr>
        </p:nvSpPr>
        <p:spPr>
          <a:xfrm>
            <a:off x="609600" y="1460500"/>
            <a:ext cx="3886200" cy="533400"/>
          </a:xfrm>
          <a:solidFill>
            <a:schemeClr val="accent2"/>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15" name="Espace réservé du texte 14"/>
          <p:cNvSpPr>
            <a:spLocks noGrp="1"/>
          </p:cNvSpPr>
          <p:nvPr>
            <p:ph type="body" sz="quarter" idx="3"/>
          </p:nvPr>
        </p:nvSpPr>
        <p:spPr>
          <a:xfrm>
            <a:off x="4800600" y="1460500"/>
            <a:ext cx="3886200" cy="533400"/>
          </a:xfrm>
          <a:solidFill>
            <a:schemeClr val="accent4"/>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7" name="Espace réservé de la date 9"/>
          <p:cNvSpPr>
            <a:spLocks noGrp="1"/>
          </p:cNvSpPr>
          <p:nvPr>
            <p:ph type="dt" sz="half" idx="10"/>
          </p:nvPr>
        </p:nvSpPr>
        <p:spPr/>
        <p:txBody>
          <a:bodyPr rtlCol="0"/>
          <a:lstStyle>
            <a:lvl1pPr>
              <a:defRPr/>
            </a:lvl1pPr>
          </a:lstStyle>
          <a:p>
            <a:fld id="{D2C3C1F9-609D-3B4C-B310-E086FB77A700}" type="datetime1">
              <a:rPr lang="fr-FR" smtClean="0">
                <a:solidFill>
                  <a:srgbClr val="775F55"/>
                </a:solidFill>
                <a:latin typeface="Tw Cen MT"/>
              </a:rPr>
              <a:pPr/>
              <a:t>08/04/15</a:t>
            </a:fld>
            <a:endParaRPr lang="fr-FR">
              <a:solidFill>
                <a:srgbClr val="775F55"/>
              </a:solidFill>
              <a:latin typeface="Tw Cen MT"/>
            </a:endParaRPr>
          </a:p>
        </p:txBody>
      </p:sp>
      <p:sp>
        <p:nvSpPr>
          <p:cNvPr id="8" name="Espace réservé du numéro de diapositive 11"/>
          <p:cNvSpPr>
            <a:spLocks noGrp="1"/>
          </p:cNvSpPr>
          <p:nvPr>
            <p:ph type="sldNum" sz="quarter" idx="11"/>
          </p:nvPr>
        </p:nvSpPr>
        <p:spPr/>
        <p:txBody>
          <a:bodyPr rtlCol="0"/>
          <a:lstStyle>
            <a:lvl1pPr>
              <a:defRPr/>
            </a:lvl1pPr>
          </a:lstStyle>
          <a:p>
            <a:fld id="{A847B961-917D-714F-B9EF-810BDF4968C8}" type="slidenum">
              <a:rPr lang="fr-FR" smtClean="0">
                <a:latin typeface="Tw Cen MT"/>
              </a:rPr>
              <a:pPr/>
              <a:t>‹#›</a:t>
            </a:fld>
            <a:endParaRPr lang="fr-FR">
              <a:latin typeface="Tw Cen MT"/>
            </a:endParaRPr>
          </a:p>
        </p:txBody>
      </p:sp>
      <p:sp>
        <p:nvSpPr>
          <p:cNvPr id="9" name="Espace réservé du pied de page 13"/>
          <p:cNvSpPr>
            <a:spLocks noGrp="1"/>
          </p:cNvSpPr>
          <p:nvPr>
            <p:ph type="ftr" sz="quarter" idx="12"/>
          </p:nvPr>
        </p:nvSpPr>
        <p:spPr/>
        <p:txBody>
          <a:bodyPr rtlCol="0"/>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37630900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13"/>
          <p:cNvSpPr>
            <a:spLocks noGrp="1"/>
          </p:cNvSpPr>
          <p:nvPr>
            <p:ph type="dt" sz="half" idx="10"/>
          </p:nvPr>
        </p:nvSpPr>
        <p:spPr/>
        <p:txBody>
          <a:bodyPr/>
          <a:lstStyle>
            <a:lvl1pPr>
              <a:defRPr/>
            </a:lvl1pPr>
          </a:lstStyle>
          <a:p>
            <a:fld id="{19809AC5-15D0-A54E-B6CD-4C6F59F6A73D}" type="datetime1">
              <a:rPr lang="fr-FR" smtClean="0">
                <a:solidFill>
                  <a:srgbClr val="775F55"/>
                </a:solidFill>
                <a:latin typeface="Tw Cen MT"/>
              </a:rPr>
              <a:pPr/>
              <a:t>08/04/15</a:t>
            </a:fld>
            <a:endParaRPr lang="fr-FR">
              <a:solidFill>
                <a:srgbClr val="775F55"/>
              </a:solidFill>
              <a:latin typeface="Tw Cen MT"/>
            </a:endParaRPr>
          </a:p>
        </p:txBody>
      </p:sp>
      <p:sp>
        <p:nvSpPr>
          <p:cNvPr id="4"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5"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4862399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4F999FE6-EFA1-2145-B856-2A36C56F9C9A}" type="datetime1">
              <a:rPr lang="fr-FR" smtClean="0">
                <a:solidFill>
                  <a:srgbClr val="775F55"/>
                </a:solidFill>
                <a:latin typeface="Tw Cen MT"/>
              </a:rPr>
              <a:pPr/>
              <a:t>08/04/15</a:t>
            </a:fld>
            <a:endParaRPr lang="fr-FR">
              <a:solidFill>
                <a:srgbClr val="775F55"/>
              </a:solidFill>
              <a:latin typeface="Tw Cen MT"/>
            </a:endParaRPr>
          </a:p>
        </p:txBody>
      </p:sp>
      <p:sp>
        <p:nvSpPr>
          <p:cNvPr id="3"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4" name="Espace réservé du numéro de diapositive 3"/>
          <p:cNvSpPr>
            <a:spLocks noGrp="1"/>
          </p:cNvSpPr>
          <p:nvPr>
            <p:ph type="sldNum" sz="quarter" idx="12"/>
          </p:nvPr>
        </p:nvSpPr>
        <p:spPr>
          <a:xfrm>
            <a:off x="0" y="5207000"/>
            <a:ext cx="533400" cy="317500"/>
          </a:xfrm>
        </p:spPr>
        <p:txBody>
          <a:bodyPr/>
          <a:lstStyle>
            <a:lvl1pPr>
              <a:defRPr>
                <a:solidFill>
                  <a:schemeClr val="tx2"/>
                </a:solidFill>
              </a:defRPr>
            </a:lvl1pPr>
          </a:lstStyle>
          <a:p>
            <a:fld id="{A847B961-917D-714F-B9EF-810BDF4968C8}" type="slidenum">
              <a:rPr lang="fr-FR" smtClean="0">
                <a:solidFill>
                  <a:srgbClr val="775F55"/>
                </a:solidFill>
                <a:latin typeface="Tw Cen MT"/>
              </a:rPr>
              <a:pPr/>
              <a:t>‹#›</a:t>
            </a:fld>
            <a:endParaRPr lang="fr-FR">
              <a:solidFill>
                <a:srgbClr val="775F55"/>
              </a:solidFill>
              <a:latin typeface="Tw Cen MT"/>
            </a:endParaRPr>
          </a:p>
        </p:txBody>
      </p:sp>
    </p:spTree>
    <p:extLst>
      <p:ext uri="{BB962C8B-B14F-4D97-AF65-F5344CB8AC3E}">
        <p14:creationId xmlns:p14="http://schemas.microsoft.com/office/powerpoint/2010/main" val="1252228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9"/>
            <a:ext cx="7772400" cy="1135063"/>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94513F52-2B65-114B-88B5-E58CB029E1F5}"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24380696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27542"/>
            <a:ext cx="8077200" cy="724958"/>
          </a:xfrm>
        </p:spPr>
        <p:txBody>
          <a:bodyPr/>
          <a:lstStyle>
            <a:lvl1pPr algn="l">
              <a:buNone/>
              <a:defRPr sz="4400" b="0"/>
            </a:lvl1pPr>
          </a:lstStyle>
          <a:p>
            <a:r>
              <a:rPr lang="fr-FR" smtClean="0"/>
              <a:t>Cliquez et modifiez le titre</a:t>
            </a:r>
            <a:endParaRPr lang="en-US"/>
          </a:p>
        </p:txBody>
      </p:sp>
      <p:sp>
        <p:nvSpPr>
          <p:cNvPr id="3" name="Espace réservé du texte 2"/>
          <p:cNvSpPr>
            <a:spLocks noGrp="1"/>
          </p:cNvSpPr>
          <p:nvPr>
            <p:ph type="body" idx="2"/>
          </p:nvPr>
        </p:nvSpPr>
        <p:spPr>
          <a:xfrm>
            <a:off x="609600" y="1460500"/>
            <a:ext cx="1600200" cy="36195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9" name="Espace réservé du contenu 8"/>
          <p:cNvSpPr>
            <a:spLocks noGrp="1"/>
          </p:cNvSpPr>
          <p:nvPr>
            <p:ph sz="quarter" idx="1"/>
          </p:nvPr>
        </p:nvSpPr>
        <p:spPr>
          <a:xfrm>
            <a:off x="2362200" y="1460500"/>
            <a:ext cx="6400800" cy="3683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fld id="{5D48236A-D984-144E-8C5F-14428EDE295B}" type="datetime1">
              <a:rPr lang="fr-FR" smtClean="0">
                <a:solidFill>
                  <a:srgbClr val="775F55"/>
                </a:solidFill>
                <a:latin typeface="Tw Cen MT"/>
              </a:rPr>
              <a:pPr/>
              <a:t>08/04/15</a:t>
            </a:fld>
            <a:endParaRPr lang="fr-FR">
              <a:solidFill>
                <a:srgbClr val="775F55"/>
              </a:solidFill>
              <a:latin typeface="Tw Cen MT"/>
            </a:endParaRPr>
          </a:p>
        </p:txBody>
      </p:sp>
      <p:sp>
        <p:nvSpPr>
          <p:cNvPr id="6"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7"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36649072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3810003"/>
            <a:ext cx="9144000" cy="7397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6" name="Rectangle 5"/>
          <p:cNvSpPr/>
          <p:nvPr/>
        </p:nvSpPr>
        <p:spPr>
          <a:xfrm>
            <a:off x="-9524" y="3886203"/>
            <a:ext cx="1463675" cy="59372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7" name="Rectangle 6"/>
          <p:cNvSpPr/>
          <p:nvPr/>
        </p:nvSpPr>
        <p:spPr>
          <a:xfrm>
            <a:off x="1544638" y="3878263"/>
            <a:ext cx="7599362" cy="5953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8" name="Rectangle 7"/>
          <p:cNvSpPr/>
          <p:nvPr/>
        </p:nvSpPr>
        <p:spPr bwMode="white">
          <a:xfrm>
            <a:off x="1447806" y="0"/>
            <a:ext cx="100013" cy="572293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4" name="Espace réservé du texte 3"/>
          <p:cNvSpPr>
            <a:spLocks noGrp="1"/>
          </p:cNvSpPr>
          <p:nvPr>
            <p:ph type="body" sz="half" idx="2"/>
          </p:nvPr>
        </p:nvSpPr>
        <p:spPr>
          <a:xfrm>
            <a:off x="1600200" y="4572000"/>
            <a:ext cx="7315200" cy="5715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2" name="Titre 1"/>
          <p:cNvSpPr>
            <a:spLocks noGrp="1"/>
          </p:cNvSpPr>
          <p:nvPr>
            <p:ph type="title"/>
          </p:nvPr>
        </p:nvSpPr>
        <p:spPr>
          <a:xfrm>
            <a:off x="1600200" y="3873500"/>
            <a:ext cx="7315200" cy="571500"/>
          </a:xfrm>
        </p:spPr>
        <p:txBody>
          <a:bodyPr/>
          <a:lstStyle>
            <a:lvl1pPr algn="l">
              <a:buNone/>
              <a:defRPr sz="2800" b="0">
                <a:solidFill>
                  <a:srgbClr val="FFFFFF"/>
                </a:solidFill>
              </a:defRPr>
            </a:lvl1pPr>
          </a:lstStyle>
          <a:p>
            <a:r>
              <a:rPr lang="fr-FR" smtClean="0"/>
              <a:t>Cliquez et modifiez le titre</a:t>
            </a:r>
            <a:endParaRPr lang="en-US"/>
          </a:p>
        </p:txBody>
      </p:sp>
      <p:sp>
        <p:nvSpPr>
          <p:cNvPr id="3" name="Espace réservé pour une image  2"/>
          <p:cNvSpPr>
            <a:spLocks noGrp="1"/>
          </p:cNvSpPr>
          <p:nvPr>
            <p:ph type="pic" idx="1"/>
          </p:nvPr>
        </p:nvSpPr>
        <p:spPr>
          <a:xfrm>
            <a:off x="1560576" y="0"/>
            <a:ext cx="7583424" cy="3807460"/>
          </a:xfrm>
          <a:solidFill>
            <a:schemeClr val="accent1">
              <a:tint val="40000"/>
            </a:schemeClr>
          </a:solidFill>
          <a:ln>
            <a:noFill/>
          </a:ln>
        </p:spPr>
        <p:txBody>
          <a:bodyPr>
            <a:normAutofit/>
          </a:bodyPr>
          <a:lstStyle>
            <a:lvl1pPr marL="0" indent="0">
              <a:buNone/>
              <a:defRPr sz="3200"/>
            </a:lvl1pPr>
          </a:lstStyle>
          <a:p>
            <a:pPr lvl="0"/>
            <a:r>
              <a:rPr lang="fr-FR" noProof="0" smtClean="0"/>
              <a:t>Faire glisser l'image vers l'espace réservé ou cliquer sur l'icône pour l'ajouter</a:t>
            </a:r>
            <a:endParaRPr lang="en-US" noProof="0" dirty="0"/>
          </a:p>
        </p:txBody>
      </p:sp>
      <p:sp>
        <p:nvSpPr>
          <p:cNvPr id="9" name="Espace réservé de la date 11"/>
          <p:cNvSpPr>
            <a:spLocks noGrp="1"/>
          </p:cNvSpPr>
          <p:nvPr>
            <p:ph type="dt" sz="half" idx="10"/>
          </p:nvPr>
        </p:nvSpPr>
        <p:spPr>
          <a:xfrm>
            <a:off x="6248400" y="5207000"/>
            <a:ext cx="2667000" cy="304800"/>
          </a:xfrm>
        </p:spPr>
        <p:txBody>
          <a:bodyPr rtlCol="0"/>
          <a:lstStyle>
            <a:lvl1pPr>
              <a:defRPr/>
            </a:lvl1pPr>
          </a:lstStyle>
          <a:p>
            <a:fld id="{AED76985-5385-9340-95AB-367029681690}" type="datetime1">
              <a:rPr lang="fr-FR" smtClean="0">
                <a:solidFill>
                  <a:srgbClr val="775F55"/>
                </a:solidFill>
                <a:latin typeface="Tw Cen MT"/>
              </a:rPr>
              <a:pPr/>
              <a:t>08/04/15</a:t>
            </a:fld>
            <a:endParaRPr lang="fr-FR">
              <a:solidFill>
                <a:srgbClr val="775F55"/>
              </a:solidFill>
              <a:latin typeface="Tw Cen MT"/>
            </a:endParaRPr>
          </a:p>
        </p:txBody>
      </p:sp>
      <p:sp>
        <p:nvSpPr>
          <p:cNvPr id="10" name="Espace réservé du numéro de diapositive 12"/>
          <p:cNvSpPr>
            <a:spLocks noGrp="1"/>
          </p:cNvSpPr>
          <p:nvPr>
            <p:ph type="sldNum" sz="quarter" idx="11"/>
          </p:nvPr>
        </p:nvSpPr>
        <p:spPr>
          <a:xfrm>
            <a:off x="0" y="3889375"/>
            <a:ext cx="1447800" cy="552450"/>
          </a:xfrm>
        </p:spPr>
        <p:txBody>
          <a:bodyPr rtlCol="0"/>
          <a:lstStyle>
            <a:lvl1pPr>
              <a:defRPr sz="2800"/>
            </a:lvl1pPr>
          </a:lstStyle>
          <a:p>
            <a:fld id="{A847B961-917D-714F-B9EF-810BDF4968C8}" type="slidenum">
              <a:rPr lang="fr-FR" smtClean="0">
                <a:latin typeface="Tw Cen MT"/>
              </a:rPr>
              <a:pPr/>
              <a:t>‹#›</a:t>
            </a:fld>
            <a:endParaRPr lang="fr-FR">
              <a:latin typeface="Tw Cen MT"/>
            </a:endParaRPr>
          </a:p>
        </p:txBody>
      </p:sp>
      <p:sp>
        <p:nvSpPr>
          <p:cNvPr id="11" name="Espace réservé du pied de page 13"/>
          <p:cNvSpPr>
            <a:spLocks noGrp="1"/>
          </p:cNvSpPr>
          <p:nvPr>
            <p:ph type="ftr" sz="quarter" idx="12"/>
          </p:nvPr>
        </p:nvSpPr>
        <p:spPr>
          <a:xfrm>
            <a:off x="1600200" y="5207000"/>
            <a:ext cx="4572000" cy="304800"/>
          </a:xfrm>
        </p:spPr>
        <p:txBody>
          <a:bodyPr rtlCol="0"/>
          <a:lstStyle>
            <a:lvl1pPr>
              <a:defRPr/>
            </a:lvl1pPr>
          </a:lstStyle>
          <a:p>
            <a:endParaRPr lang="fr-FR">
              <a:solidFill>
                <a:srgbClr val="775F55"/>
              </a:solidFill>
              <a:latin typeface="Tw Cen MT"/>
            </a:endParaRPr>
          </a:p>
        </p:txBody>
      </p:sp>
    </p:spTree>
    <p:extLst>
      <p:ext uri="{BB962C8B-B14F-4D97-AF65-F5344CB8AC3E}">
        <p14:creationId xmlns:p14="http://schemas.microsoft.com/office/powerpoint/2010/main" val="3673396191"/>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fld id="{4A034AB6-54A3-CB4F-A62B-9EA161DD8B9D}" type="datetime1">
              <a:rPr lang="fr-FR" smtClean="0">
                <a:solidFill>
                  <a:srgbClr val="775F55"/>
                </a:solidFill>
                <a:latin typeface="Tw Cen MT"/>
              </a:rPr>
              <a:pPr/>
              <a:t>08/04/15</a:t>
            </a:fld>
            <a:endParaRPr lang="fr-FR">
              <a:solidFill>
                <a:srgbClr val="775F55"/>
              </a:solidFill>
              <a:latin typeface="Tw Cen MT"/>
            </a:endParaRPr>
          </a:p>
        </p:txBody>
      </p:sp>
      <p:sp>
        <p:nvSpPr>
          <p:cNvPr id="5" name="Espace réservé du pied de page 2"/>
          <p:cNvSpPr>
            <a:spLocks noGrp="1"/>
          </p:cNvSpPr>
          <p:nvPr>
            <p:ph type="ftr" sz="quarter" idx="11"/>
          </p:nvPr>
        </p:nvSpPr>
        <p:spPr/>
        <p:txBody>
          <a:bodyPr/>
          <a:lstStyle>
            <a:lvl1pPr>
              <a:defRPr/>
            </a:lvl1pPr>
          </a:lstStyle>
          <a:p>
            <a:endParaRPr lang="fr-FR">
              <a:solidFill>
                <a:srgbClr val="775F55"/>
              </a:solidFill>
              <a:latin typeface="Tw Cen MT"/>
            </a:endParaRPr>
          </a:p>
        </p:txBody>
      </p:sp>
      <p:sp>
        <p:nvSpPr>
          <p:cNvPr id="6"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40136972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p:cNvSpPr/>
          <p:nvPr/>
        </p:nvSpPr>
        <p:spPr bwMode="white">
          <a:xfrm>
            <a:off x="6096006" y="0"/>
            <a:ext cx="320675" cy="5715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5" name="Rectangle 4"/>
          <p:cNvSpPr/>
          <p:nvPr/>
        </p:nvSpPr>
        <p:spPr>
          <a:xfrm>
            <a:off x="6142038" y="508000"/>
            <a:ext cx="228600" cy="52070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6" name="Rectangle 5"/>
          <p:cNvSpPr/>
          <p:nvPr/>
        </p:nvSpPr>
        <p:spPr>
          <a:xfrm>
            <a:off x="6142038" y="0"/>
            <a:ext cx="228600" cy="4445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2" name="Titre vertical 1"/>
          <p:cNvSpPr>
            <a:spLocks noGrp="1"/>
          </p:cNvSpPr>
          <p:nvPr>
            <p:ph type="title" orient="vert"/>
          </p:nvPr>
        </p:nvSpPr>
        <p:spPr>
          <a:xfrm>
            <a:off x="6553200" y="508000"/>
            <a:ext cx="2057400" cy="4597136"/>
          </a:xfrm>
        </p:spPr>
        <p:txBody>
          <a:bodyPr vert="eaVert"/>
          <a:lstStyle/>
          <a:p>
            <a:r>
              <a:rPr lang="fr-FR" smtClean="0"/>
              <a:t>Cliquez et modifiez le titre</a:t>
            </a:r>
            <a:endParaRPr lang="en-US"/>
          </a:p>
        </p:txBody>
      </p:sp>
      <p:sp>
        <p:nvSpPr>
          <p:cNvPr id="3" name="Espace réservé du texte vertical 2"/>
          <p:cNvSpPr>
            <a:spLocks noGrp="1"/>
          </p:cNvSpPr>
          <p:nvPr>
            <p:ph type="body" orient="vert" idx="1"/>
          </p:nvPr>
        </p:nvSpPr>
        <p:spPr>
          <a:xfrm>
            <a:off x="457200" y="508002"/>
            <a:ext cx="5562600" cy="459713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a:xfrm>
            <a:off x="6553200" y="5207000"/>
            <a:ext cx="2209800" cy="304800"/>
          </a:xfrm>
        </p:spPr>
        <p:txBody>
          <a:bodyPr/>
          <a:lstStyle>
            <a:lvl1pPr>
              <a:defRPr/>
            </a:lvl1pPr>
          </a:lstStyle>
          <a:p>
            <a:fld id="{5BEDBE71-0B52-5B48-986C-185D44B65069}" type="datetime1">
              <a:rPr lang="fr-FR" smtClean="0">
                <a:solidFill>
                  <a:srgbClr val="775F55"/>
                </a:solidFill>
                <a:latin typeface="Tw Cen MT"/>
              </a:rPr>
              <a:pPr/>
              <a:t>08/04/15</a:t>
            </a:fld>
            <a:endParaRPr lang="fr-FR">
              <a:solidFill>
                <a:srgbClr val="775F55"/>
              </a:solidFill>
              <a:latin typeface="Tw Cen MT"/>
            </a:endParaRPr>
          </a:p>
        </p:txBody>
      </p:sp>
      <p:sp>
        <p:nvSpPr>
          <p:cNvPr id="8" name="Espace réservé du pied de page 4"/>
          <p:cNvSpPr>
            <a:spLocks noGrp="1"/>
          </p:cNvSpPr>
          <p:nvPr>
            <p:ph type="ftr" sz="quarter" idx="11"/>
          </p:nvPr>
        </p:nvSpPr>
        <p:spPr>
          <a:xfrm>
            <a:off x="457206" y="5207000"/>
            <a:ext cx="5573713" cy="304800"/>
          </a:xfrm>
        </p:spPr>
        <p:txBody>
          <a:bodyPr/>
          <a:lstStyle>
            <a:lvl1pPr>
              <a:defRPr/>
            </a:lvl1pPr>
          </a:lstStyle>
          <a:p>
            <a:endParaRPr lang="fr-FR">
              <a:solidFill>
                <a:srgbClr val="775F55"/>
              </a:solidFill>
              <a:latin typeface="Tw Cen MT"/>
            </a:endParaRPr>
          </a:p>
        </p:txBody>
      </p:sp>
      <p:sp>
        <p:nvSpPr>
          <p:cNvPr id="9" name="Espace réservé du numéro de diapositive 5"/>
          <p:cNvSpPr>
            <a:spLocks noGrp="1"/>
          </p:cNvSpPr>
          <p:nvPr>
            <p:ph type="sldNum" sz="quarter" idx="12"/>
          </p:nvPr>
        </p:nvSpPr>
        <p:spPr>
          <a:xfrm rot="5400000">
            <a:off x="6034088" y="100015"/>
            <a:ext cx="444500" cy="244475"/>
          </a:xfrm>
        </p:spPr>
        <p:txBody>
          <a:bodyPr/>
          <a:lstStyle>
            <a:lvl1pPr>
              <a:defRPr/>
            </a:lvl1pPr>
          </a:lstStyle>
          <a:p>
            <a:fld id="{A847B961-917D-714F-B9EF-810BDF4968C8}" type="slidenum">
              <a:rPr lang="fr-FR" smtClean="0">
                <a:latin typeface="Tw Cen MT"/>
              </a:rPr>
              <a:pPr/>
              <a:t>‹#›</a:t>
            </a:fld>
            <a:endParaRPr lang="fr-FR">
              <a:latin typeface="Tw Cen MT"/>
            </a:endParaRPr>
          </a:p>
        </p:txBody>
      </p:sp>
    </p:spTree>
    <p:extLst>
      <p:ext uri="{BB962C8B-B14F-4D97-AF65-F5344CB8AC3E}">
        <p14:creationId xmlns:p14="http://schemas.microsoft.com/office/powerpoint/2010/main" val="2613857044"/>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3"/>
          <p:cNvSpPr>
            <a:spLocks noGrp="1"/>
          </p:cNvSpPr>
          <p:nvPr>
            <p:ph type="sldNum" idx="10"/>
          </p:nvPr>
        </p:nvSpPr>
        <p:spPr/>
        <p:txBody>
          <a:bodyPr/>
          <a:lstStyle>
            <a:lvl1pPr>
              <a:defRPr/>
            </a:lvl1pPr>
          </a:lstStyle>
          <a:p>
            <a:pPr>
              <a:defRPr/>
            </a:pPr>
            <a:fld id="{0F070D6C-55A8-FF47-B67D-352EF8529C4C}" type="slidenum">
              <a:rPr lang="fr-FR">
                <a:latin typeface="Tw Cen MT"/>
              </a:rPr>
              <a:pPr>
                <a:defRPr/>
              </a:pPr>
              <a:t>‹#›</a:t>
            </a:fld>
            <a:endParaRPr lang="fr-FR">
              <a:latin typeface="Tw Cen MT"/>
            </a:endParaRPr>
          </a:p>
        </p:txBody>
      </p:sp>
    </p:spTree>
    <p:extLst>
      <p:ext uri="{BB962C8B-B14F-4D97-AF65-F5344CB8AC3E}">
        <p14:creationId xmlns:p14="http://schemas.microsoft.com/office/powerpoint/2010/main" val="2960051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fld id="{73E44FC7-2449-8A46-B184-67B9F881ADBA}"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255877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865"/>
            <a:ext cx="8229600" cy="9525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0"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fld id="{0EA1CF91-8757-044A-A045-F84B50BDE20E}"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3298185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fld id="{290229E7-F2FE-A044-8A98-83F1ADD06228}"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1265717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fld id="{60140054-998F-E740-9989-3A883E62CD76}"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118641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190500"/>
            <a:ext cx="7756652" cy="825500"/>
          </a:xfrm>
        </p:spPr>
        <p:txBody>
          <a:bodyPr/>
          <a:lstStyle/>
          <a:p>
            <a:r>
              <a:rPr lang="fr-FR" smtClean="0"/>
              <a:t>Cliquez et modifiez le titre</a:t>
            </a:r>
            <a:endParaRPr lang="en-US"/>
          </a:p>
        </p:txBody>
      </p:sp>
      <p:sp>
        <p:nvSpPr>
          <p:cNvPr id="8" name="Espace réservé du contenu 7"/>
          <p:cNvSpPr>
            <a:spLocks noGrp="1"/>
          </p:cNvSpPr>
          <p:nvPr>
            <p:ph sz="quarter" idx="1"/>
          </p:nvPr>
        </p:nvSpPr>
        <p:spPr>
          <a:xfrm>
            <a:off x="612648" y="1333500"/>
            <a:ext cx="8153400" cy="37465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13"/>
          <p:cNvSpPr>
            <a:spLocks noGrp="1"/>
          </p:cNvSpPr>
          <p:nvPr>
            <p:ph type="dt" sz="half" idx="10"/>
          </p:nvPr>
        </p:nvSpPr>
        <p:spPr/>
        <p:txBody>
          <a:bodyPr/>
          <a:lstStyle>
            <a:lvl1pPr>
              <a:defRPr/>
            </a:lvl1pPr>
          </a:lstStyle>
          <a:p>
            <a:fld id="{6BE7443D-2D5D-9746-90C0-FEE6AC957BF6}" type="datetime1">
              <a:rPr lang="fr-FR" smtClean="0"/>
              <a:t>08/04/15</a:t>
            </a:fld>
            <a:endParaRPr lang="fr-FR"/>
          </a:p>
        </p:txBody>
      </p:sp>
      <p:sp>
        <p:nvSpPr>
          <p:cNvPr id="5" name="Espace réservé du pied de page 2"/>
          <p:cNvSpPr>
            <a:spLocks noGrp="1"/>
          </p:cNvSpPr>
          <p:nvPr>
            <p:ph type="ftr" sz="quarter" idx="11"/>
          </p:nvPr>
        </p:nvSpPr>
        <p:spPr/>
        <p:txBody>
          <a:bodyPr/>
          <a:lstStyle>
            <a:lvl1pPr>
              <a:defRPr/>
            </a:lvl1pPr>
          </a:lstStyle>
          <a:p>
            <a:endParaRPr lang="fr-FR"/>
          </a:p>
        </p:txBody>
      </p:sp>
      <p:sp>
        <p:nvSpPr>
          <p:cNvPr id="6"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t>‹#›</a:t>
            </a:fld>
            <a:endParaRPr lang="fr-FR"/>
          </a:p>
        </p:txBody>
      </p:sp>
    </p:spTree>
    <p:extLst>
      <p:ext uri="{BB962C8B-B14F-4D97-AF65-F5344CB8AC3E}">
        <p14:creationId xmlns:p14="http://schemas.microsoft.com/office/powerpoint/2010/main" val="342259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27543"/>
            <a:ext cx="3008313" cy="96837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5"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fld id="{45F066E9-6EF5-B442-8BFD-DA3D89D22646}"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712854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fld id="{67B1C240-77E1-0140-9AE7-65A720B0FD64}"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81490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6D621D08-E98E-2A4E-8AD7-62297AAD07B2}"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1951766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508000"/>
            <a:ext cx="1943100" cy="45720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508000"/>
            <a:ext cx="5676900" cy="4572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fld id="{4FA588C0-D60D-9F41-AA05-09BB1E325B84}"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31980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508000"/>
            <a:ext cx="7467600" cy="9525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85800" y="1651000"/>
            <a:ext cx="3810000"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51000"/>
            <a:ext cx="3810000" cy="165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429000"/>
            <a:ext cx="3810000" cy="165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8" name="Rectangle 6"/>
          <p:cNvSpPr>
            <a:spLocks noGrp="1" noChangeArrowheads="1"/>
          </p:cNvSpPr>
          <p:nvPr>
            <p:ph type="sldNum" sz="quarter" idx="12"/>
          </p:nvPr>
        </p:nvSpPr>
        <p:spPr>
          <a:ln/>
        </p:spPr>
        <p:txBody>
          <a:bodyPr/>
          <a:lstStyle>
            <a:lvl1pPr>
              <a:defRPr/>
            </a:lvl1pPr>
          </a:lstStyle>
          <a:p>
            <a:fld id="{AC122BE8-AD21-1047-9F52-56FE2DE7F147}"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1041062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508000"/>
            <a:ext cx="7467600" cy="9525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651000"/>
            <a:ext cx="3810000"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51000"/>
            <a:ext cx="3810000" cy="165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429000"/>
            <a:ext cx="3810000" cy="165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8" name="Rectangle 6"/>
          <p:cNvSpPr>
            <a:spLocks noGrp="1" noChangeArrowheads="1"/>
          </p:cNvSpPr>
          <p:nvPr>
            <p:ph type="sldNum" sz="quarter" idx="12"/>
          </p:nvPr>
        </p:nvSpPr>
        <p:spPr>
          <a:ln/>
        </p:spPr>
        <p:txBody>
          <a:bodyPr/>
          <a:lstStyle>
            <a:lvl1pPr>
              <a:defRPr/>
            </a:lvl1pPr>
          </a:lstStyle>
          <a:p>
            <a:fld id="{2E677EB1-70C2-EE41-BD48-5817C8176328}"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439222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685800" y="508000"/>
            <a:ext cx="7467600" cy="9525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685800" y="1651000"/>
            <a:ext cx="3810000" cy="165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51000"/>
            <a:ext cx="3810000" cy="165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85800" y="3429000"/>
            <a:ext cx="3810000" cy="165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429000"/>
            <a:ext cx="3810000" cy="165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fld id="{6D689283-D094-3C46-B843-350809CE5678}"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452731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508000"/>
            <a:ext cx="7772400"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latin typeface="Verdana"/>
              <a:ea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fld id="{7AA07F32-AE8E-3745-92E2-8826007B69A4}" type="slidenum">
              <a:rPr lang="fr-FR">
                <a:solidFill>
                  <a:srgbClr val="FFFFFF"/>
                </a:solidFill>
              </a:rPr>
              <a:pPr/>
              <a:t>‹#›</a:t>
            </a:fld>
            <a:endParaRPr lang="fr-FR">
              <a:solidFill>
                <a:srgbClr val="FFFFFF"/>
              </a:solidFill>
            </a:endParaRPr>
          </a:p>
        </p:txBody>
      </p:sp>
    </p:spTree>
    <p:extLst>
      <p:ext uri="{BB962C8B-B14F-4D97-AF65-F5344CB8AC3E}">
        <p14:creationId xmlns:p14="http://schemas.microsoft.com/office/powerpoint/2010/main" val="2351585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4_Diapositive de titr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508000"/>
            <a:ext cx="7467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124" charset="-128"/>
              </a:defRPr>
            </a:lvl1pPr>
            <a:lvl2pPr marL="742950" indent="-285750">
              <a:defRPr>
                <a:solidFill>
                  <a:schemeClr val="tx1"/>
                </a:solidFill>
                <a:latin typeface="Arial" charset="0"/>
                <a:ea typeface="ＭＳ Ｐゴシック" pitchFamily="124" charset="-128"/>
              </a:defRPr>
            </a:lvl2pPr>
            <a:lvl3pPr marL="1143000" indent="-228600">
              <a:defRPr>
                <a:solidFill>
                  <a:schemeClr val="tx1"/>
                </a:solidFill>
                <a:latin typeface="Arial" charset="0"/>
                <a:ea typeface="ＭＳ Ｐゴシック" pitchFamily="124" charset="-128"/>
              </a:defRPr>
            </a:lvl3pPr>
            <a:lvl4pPr marL="1600200" indent="-228600">
              <a:defRPr>
                <a:solidFill>
                  <a:schemeClr val="tx1"/>
                </a:solidFill>
                <a:latin typeface="Arial" charset="0"/>
                <a:ea typeface="ＭＳ Ｐゴシック" pitchFamily="124" charset="-128"/>
              </a:defRPr>
            </a:lvl4pPr>
            <a:lvl5pPr marL="2057400" indent="-22860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ctr" defTabSz="914400" eaLnBrk="0" fontAlgn="base" hangingPunct="0">
              <a:spcBef>
                <a:spcPct val="0"/>
              </a:spcBef>
              <a:spcAft>
                <a:spcPct val="0"/>
              </a:spcAft>
              <a:defRPr/>
            </a:pPr>
            <a:endParaRPr lang="fr-FR" altLang="fr-FR" sz="3200" b="1" smtClean="0">
              <a:solidFill>
                <a:srgbClr val="000000"/>
              </a:solidFill>
              <a:latin typeface="Verdana" pitchFamily="34" charset="0"/>
              <a:cs typeface="ＭＳ Ｐゴシック" charset="0"/>
            </a:endParaRPr>
          </a:p>
        </p:txBody>
      </p:sp>
      <p:sp>
        <p:nvSpPr>
          <p:cNvPr id="3" name="Rectangle 3"/>
          <p:cNvSpPr>
            <a:spLocks noGrp="1" noChangeArrowheads="1"/>
          </p:cNvSpPr>
          <p:nvPr/>
        </p:nvSpPr>
        <p:spPr bwMode="auto">
          <a:xfrm>
            <a:off x="685800" y="16510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124" charset="-128"/>
              </a:defRPr>
            </a:lvl1pPr>
            <a:lvl2pPr marL="742950" indent="-285750">
              <a:defRPr>
                <a:solidFill>
                  <a:schemeClr val="tx1"/>
                </a:solidFill>
                <a:latin typeface="Arial" charset="0"/>
                <a:ea typeface="ＭＳ Ｐゴシック" pitchFamily="124" charset="-128"/>
              </a:defRPr>
            </a:lvl2pPr>
            <a:lvl3pPr marL="1143000" indent="-228600">
              <a:defRPr>
                <a:solidFill>
                  <a:schemeClr val="tx1"/>
                </a:solidFill>
                <a:latin typeface="Arial" charset="0"/>
                <a:ea typeface="ＭＳ Ｐゴシック" pitchFamily="124" charset="-128"/>
              </a:defRPr>
            </a:lvl3pPr>
            <a:lvl4pPr marL="1600200" indent="-228600">
              <a:defRPr>
                <a:solidFill>
                  <a:schemeClr val="tx1"/>
                </a:solidFill>
                <a:latin typeface="Arial" charset="0"/>
                <a:ea typeface="ＭＳ Ｐゴシック" pitchFamily="124" charset="-128"/>
              </a:defRPr>
            </a:lvl4pPr>
            <a:lvl5pPr marL="2057400" indent="-22860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defTabSz="914400" eaLnBrk="0" fontAlgn="base" hangingPunct="0">
              <a:spcBef>
                <a:spcPct val="20000"/>
              </a:spcBef>
              <a:spcAft>
                <a:spcPct val="0"/>
              </a:spcAft>
              <a:buFontTx/>
              <a:buChar char="•"/>
              <a:defRPr/>
            </a:pPr>
            <a:endParaRPr lang="fr-FR" altLang="fr-FR" sz="2800" smtClean="0">
              <a:solidFill>
                <a:srgbClr val="000000"/>
              </a:solidFill>
              <a:latin typeface="Times New Roman" pitchFamily="18" charset="0"/>
              <a:cs typeface="ＭＳ Ｐゴシック" charset="0"/>
            </a:endParaRPr>
          </a:p>
        </p:txBody>
      </p:sp>
    </p:spTree>
    <p:extLst>
      <p:ext uri="{BB962C8B-B14F-4D97-AF65-F5344CB8AC3E}">
        <p14:creationId xmlns:p14="http://schemas.microsoft.com/office/powerpoint/2010/main" val="2621886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7186529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270000"/>
            <a:ext cx="9144000" cy="9525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333500"/>
            <a:ext cx="1295400" cy="825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333500"/>
            <a:ext cx="7772400" cy="825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Espace réservé du texte 2"/>
          <p:cNvSpPr>
            <a:spLocks noGrp="1"/>
          </p:cNvSpPr>
          <p:nvPr>
            <p:ph type="body" idx="1"/>
          </p:nvPr>
        </p:nvSpPr>
        <p:spPr>
          <a:xfrm>
            <a:off x="1371602" y="2286000"/>
            <a:ext cx="7123113" cy="1394354"/>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re 1"/>
          <p:cNvSpPr>
            <a:spLocks noGrp="1"/>
          </p:cNvSpPr>
          <p:nvPr>
            <p:ph type="title"/>
          </p:nvPr>
        </p:nvSpPr>
        <p:spPr>
          <a:xfrm>
            <a:off x="1371600" y="1333500"/>
            <a:ext cx="7620000" cy="825500"/>
          </a:xfrm>
        </p:spPr>
        <p:txBody>
          <a:bodyPr/>
          <a:lstStyle>
            <a:lvl1pPr algn="l">
              <a:buNone/>
              <a:defRPr sz="4400" b="0" cap="none">
                <a:solidFill>
                  <a:srgbClr val="FFFFFF"/>
                </a:solidFill>
              </a:defRPr>
            </a:lvl1pPr>
          </a:lstStyle>
          <a:p>
            <a:r>
              <a:rPr lang="fr-FR" smtClean="0"/>
              <a:t>Cliquez et modifiez le titre</a:t>
            </a:r>
            <a:endParaRPr lang="en-US"/>
          </a:p>
        </p:txBody>
      </p:sp>
      <p:sp>
        <p:nvSpPr>
          <p:cNvPr id="7" name="Espace réservé de la date 11"/>
          <p:cNvSpPr>
            <a:spLocks noGrp="1"/>
          </p:cNvSpPr>
          <p:nvPr>
            <p:ph type="dt" sz="half" idx="10"/>
          </p:nvPr>
        </p:nvSpPr>
        <p:spPr/>
        <p:txBody>
          <a:bodyPr/>
          <a:lstStyle>
            <a:lvl1pPr>
              <a:defRPr/>
            </a:lvl1pPr>
          </a:lstStyle>
          <a:p>
            <a:fld id="{C6185DB6-9A98-EF4C-BF48-9883CE267261}" type="datetime1">
              <a:rPr lang="fr-FR" smtClean="0"/>
              <a:t>08/04/15</a:t>
            </a:fld>
            <a:endParaRPr lang="fr-FR"/>
          </a:p>
        </p:txBody>
      </p:sp>
      <p:sp>
        <p:nvSpPr>
          <p:cNvPr id="8" name="Espace réservé du numéro de diapositive 12"/>
          <p:cNvSpPr>
            <a:spLocks noGrp="1"/>
          </p:cNvSpPr>
          <p:nvPr>
            <p:ph type="sldNum" sz="quarter" idx="11"/>
          </p:nvPr>
        </p:nvSpPr>
        <p:spPr>
          <a:xfrm>
            <a:off x="0" y="1460500"/>
            <a:ext cx="1295400" cy="584200"/>
          </a:xfrm>
        </p:spPr>
        <p:txBody>
          <a:bodyPr>
            <a:noAutofit/>
          </a:bodyPr>
          <a:lstStyle>
            <a:lvl1pPr>
              <a:defRPr sz="2400">
                <a:solidFill>
                  <a:srgbClr val="FFFFFF"/>
                </a:solidFill>
              </a:defRPr>
            </a:lvl1pPr>
          </a:lstStyle>
          <a:p>
            <a:fld id="{A847B961-917D-714F-B9EF-810BDF4968C8}" type="slidenum">
              <a:rPr lang="fr-FR" smtClean="0"/>
              <a:t>‹#›</a:t>
            </a:fld>
            <a:endParaRPr lang="fr-FR"/>
          </a:p>
        </p:txBody>
      </p:sp>
      <p:sp>
        <p:nvSpPr>
          <p:cNvPr id="9" name="Espace réservé du pied de page 13"/>
          <p:cNvSpPr>
            <a:spLocks noGrp="1"/>
          </p:cNvSpPr>
          <p:nvPr>
            <p:ph type="ftr" sz="quarter" idx="12"/>
          </p:nvPr>
        </p:nvSpPr>
        <p:spPr/>
        <p:txBody>
          <a:bodyPr/>
          <a:lstStyle>
            <a:lvl1pPr>
              <a:defRPr/>
            </a:lvl1pPr>
          </a:lstStyle>
          <a:p>
            <a:endParaRPr lang="fr-FR"/>
          </a:p>
        </p:txBody>
      </p:sp>
    </p:spTree>
    <p:extLst>
      <p:ext uri="{BB962C8B-B14F-4D97-AF65-F5344CB8AC3E}">
        <p14:creationId xmlns:p14="http://schemas.microsoft.com/office/powerpoint/2010/main" val="214268172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422261"/>
            <a:ext cx="7772400" cy="1250156"/>
          </a:xfrm>
        </p:spPr>
        <p:txBody>
          <a:bodyPr anchor="ctr"/>
          <a:lstStyle>
            <a:lvl1pPr marL="0" indent="0" algn="ctr">
              <a:buNone/>
              <a:defRPr sz="2800" b="1">
                <a:solidFill>
                  <a:srgbClr val="224B50"/>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46114385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5" y="1117865"/>
            <a:ext cx="4265613" cy="42597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75213" y="1117865"/>
            <a:ext cx="4267200" cy="42597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4447551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376632743"/>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68339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27543"/>
            <a:ext cx="3008313" cy="968375"/>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5"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9667354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57928692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6924135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2305" y="96574"/>
            <a:ext cx="2170113" cy="528108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96574"/>
            <a:ext cx="6362700" cy="528108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0781522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8"/>
            <a:ext cx="7772400" cy="1225021"/>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60969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1065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9" name="Espace réservé du contenu 8"/>
          <p:cNvSpPr>
            <a:spLocks noGrp="1"/>
          </p:cNvSpPr>
          <p:nvPr>
            <p:ph sz="quarter" idx="1"/>
          </p:nvPr>
        </p:nvSpPr>
        <p:spPr>
          <a:xfrm>
            <a:off x="609600" y="1324639"/>
            <a:ext cx="3886200" cy="381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844901" y="1324639"/>
            <a:ext cx="3886200" cy="3810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7"/>
          <p:cNvSpPr>
            <a:spLocks noGrp="1"/>
          </p:cNvSpPr>
          <p:nvPr>
            <p:ph type="dt" sz="half" idx="10"/>
          </p:nvPr>
        </p:nvSpPr>
        <p:spPr/>
        <p:txBody>
          <a:bodyPr rtlCol="0"/>
          <a:lstStyle>
            <a:lvl1pPr>
              <a:defRPr/>
            </a:lvl1pPr>
          </a:lstStyle>
          <a:p>
            <a:fld id="{74CF1CD4-3DD2-EE41-8D1E-CF351B2E2F12}" type="datetime1">
              <a:rPr lang="fr-FR" smtClean="0"/>
              <a:t>08/04/15</a:t>
            </a:fld>
            <a:endParaRPr lang="fr-FR"/>
          </a:p>
        </p:txBody>
      </p:sp>
      <p:sp>
        <p:nvSpPr>
          <p:cNvPr id="6" name="Espace réservé du numéro de diapositive 9"/>
          <p:cNvSpPr>
            <a:spLocks noGrp="1"/>
          </p:cNvSpPr>
          <p:nvPr>
            <p:ph type="sldNum" sz="quarter" idx="11"/>
          </p:nvPr>
        </p:nvSpPr>
        <p:spPr/>
        <p:txBody>
          <a:bodyPr rtlCol="0"/>
          <a:lstStyle>
            <a:lvl1pPr>
              <a:defRPr/>
            </a:lvl1pPr>
          </a:lstStyle>
          <a:p>
            <a:fld id="{A847B961-917D-714F-B9EF-810BDF4968C8}" type="slidenum">
              <a:rPr lang="fr-FR" smtClean="0"/>
              <a:t>‹#›</a:t>
            </a:fld>
            <a:endParaRPr lang="fr-FR"/>
          </a:p>
        </p:txBody>
      </p:sp>
      <p:sp>
        <p:nvSpPr>
          <p:cNvPr id="7" name="Espace réservé du pied de page 11"/>
          <p:cNvSpPr>
            <a:spLocks noGrp="1"/>
          </p:cNvSpPr>
          <p:nvPr>
            <p:ph type="ftr" sz="quarter" idx="12"/>
          </p:nvPr>
        </p:nvSpPr>
        <p:spPr/>
        <p:txBody>
          <a:bodyPr rtlCol="0"/>
          <a:lstStyle>
            <a:lvl1pPr>
              <a:defRPr/>
            </a:lvl1pPr>
          </a:lstStyle>
          <a:p>
            <a:endParaRPr lang="fr-FR"/>
          </a:p>
        </p:txBody>
      </p:sp>
    </p:spTree>
    <p:extLst>
      <p:ext uri="{BB962C8B-B14F-4D97-AF65-F5344CB8AC3E}">
        <p14:creationId xmlns:p14="http://schemas.microsoft.com/office/powerpoint/2010/main" val="1025955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9"/>
            <a:ext cx="7772400" cy="1135063"/>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21906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67963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2"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511519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77896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95831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7" y="227543"/>
            <a:ext cx="3008313" cy="968375"/>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02297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96751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6040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68"/>
            <a:ext cx="2057400" cy="4876271"/>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28868"/>
            <a:ext cx="6019800" cy="487627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47D04ED-770A-CD47-9726-191781E18A8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59136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422261"/>
            <a:ext cx="7772400" cy="1250156"/>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197491453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27542"/>
            <a:ext cx="7861300" cy="724958"/>
          </a:xfrm>
        </p:spPr>
        <p:txBody>
          <a:bodyPr/>
          <a:lstStyle>
            <a:lvl1pPr>
              <a:defRPr/>
            </a:lvl1pPr>
          </a:lstStyle>
          <a:p>
            <a:r>
              <a:rPr lang="fr-FR" smtClean="0"/>
              <a:t>Cliquez et modifiez le titre</a:t>
            </a:r>
            <a:endParaRPr lang="en-US"/>
          </a:p>
        </p:txBody>
      </p:sp>
      <p:sp>
        <p:nvSpPr>
          <p:cNvPr id="11" name="Espace réservé du contenu 10"/>
          <p:cNvSpPr>
            <a:spLocks noGrp="1"/>
          </p:cNvSpPr>
          <p:nvPr>
            <p:ph sz="quarter" idx="2"/>
          </p:nvPr>
        </p:nvSpPr>
        <p:spPr>
          <a:xfrm>
            <a:off x="609600" y="2032000"/>
            <a:ext cx="3886200" cy="29845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800600" y="2032000"/>
            <a:ext cx="3886200" cy="29845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Espace réservé du texte 15"/>
          <p:cNvSpPr>
            <a:spLocks noGrp="1"/>
          </p:cNvSpPr>
          <p:nvPr>
            <p:ph type="body" sz="quarter" idx="1"/>
          </p:nvPr>
        </p:nvSpPr>
        <p:spPr>
          <a:xfrm>
            <a:off x="609600" y="1460500"/>
            <a:ext cx="3886200" cy="533400"/>
          </a:xfrm>
          <a:solidFill>
            <a:schemeClr val="accent2"/>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15" name="Espace réservé du texte 14"/>
          <p:cNvSpPr>
            <a:spLocks noGrp="1"/>
          </p:cNvSpPr>
          <p:nvPr>
            <p:ph type="body" sz="quarter" idx="3"/>
          </p:nvPr>
        </p:nvSpPr>
        <p:spPr>
          <a:xfrm>
            <a:off x="4800600" y="1460500"/>
            <a:ext cx="3886200" cy="533400"/>
          </a:xfrm>
          <a:solidFill>
            <a:schemeClr val="accent4"/>
          </a:solidFill>
        </p:spPr>
        <p:txBody>
          <a:bodyPr rtlCol="0" anchor="ctr"/>
          <a:lstStyle>
            <a:lvl1pPr marL="0" indent="0">
              <a:buFontTx/>
              <a:buNone/>
              <a:defRPr sz="2000" b="1">
                <a:solidFill>
                  <a:srgbClr val="FFFFFF"/>
                </a:solidFill>
              </a:defRPr>
            </a:lvl1pPr>
          </a:lstStyle>
          <a:p>
            <a:pPr lvl="0"/>
            <a:r>
              <a:rPr lang="fr-FR" smtClean="0"/>
              <a:t>Cliquez pour modifier les styles du texte du masque</a:t>
            </a:r>
          </a:p>
        </p:txBody>
      </p:sp>
      <p:sp>
        <p:nvSpPr>
          <p:cNvPr id="7" name="Espace réservé de la date 9"/>
          <p:cNvSpPr>
            <a:spLocks noGrp="1"/>
          </p:cNvSpPr>
          <p:nvPr>
            <p:ph type="dt" sz="half" idx="10"/>
          </p:nvPr>
        </p:nvSpPr>
        <p:spPr/>
        <p:txBody>
          <a:bodyPr rtlCol="0"/>
          <a:lstStyle>
            <a:lvl1pPr>
              <a:defRPr/>
            </a:lvl1pPr>
          </a:lstStyle>
          <a:p>
            <a:fld id="{D2C3C1F9-609D-3B4C-B310-E086FB77A700}" type="datetime1">
              <a:rPr lang="fr-FR" smtClean="0"/>
              <a:t>08/04/15</a:t>
            </a:fld>
            <a:endParaRPr lang="fr-FR"/>
          </a:p>
        </p:txBody>
      </p:sp>
      <p:sp>
        <p:nvSpPr>
          <p:cNvPr id="8" name="Espace réservé du numéro de diapositive 11"/>
          <p:cNvSpPr>
            <a:spLocks noGrp="1"/>
          </p:cNvSpPr>
          <p:nvPr>
            <p:ph type="sldNum" sz="quarter" idx="11"/>
          </p:nvPr>
        </p:nvSpPr>
        <p:spPr/>
        <p:txBody>
          <a:bodyPr rtlCol="0"/>
          <a:lstStyle>
            <a:lvl1pPr>
              <a:defRPr/>
            </a:lvl1pPr>
          </a:lstStyle>
          <a:p>
            <a:fld id="{A847B961-917D-714F-B9EF-810BDF4968C8}" type="slidenum">
              <a:rPr lang="fr-FR" smtClean="0"/>
              <a:t>‹#›</a:t>
            </a:fld>
            <a:endParaRPr lang="fr-FR"/>
          </a:p>
        </p:txBody>
      </p:sp>
      <p:sp>
        <p:nvSpPr>
          <p:cNvPr id="9" name="Espace réservé du pied de page 13"/>
          <p:cNvSpPr>
            <a:spLocks noGrp="1"/>
          </p:cNvSpPr>
          <p:nvPr>
            <p:ph type="ftr" sz="quarter" idx="12"/>
          </p:nvPr>
        </p:nvSpPr>
        <p:spPr/>
        <p:txBody>
          <a:bodyPr rtlCol="0"/>
          <a:lstStyle>
            <a:lvl1pPr>
              <a:defRPr/>
            </a:lvl1pPr>
          </a:lstStyle>
          <a:p>
            <a:endParaRPr lang="fr-FR"/>
          </a:p>
        </p:txBody>
      </p:sp>
    </p:spTree>
    <p:extLst>
      <p:ext uri="{BB962C8B-B14F-4D97-AF65-F5344CB8AC3E}">
        <p14:creationId xmlns:p14="http://schemas.microsoft.com/office/powerpoint/2010/main" val="2671450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9"/>
            <a:ext cx="7772400" cy="1225021"/>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671538519"/>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97117679"/>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9"/>
            <a:ext cx="7772400" cy="1135063"/>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864853789"/>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427185592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469595998"/>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894231809"/>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751720981"/>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27543"/>
            <a:ext cx="3008313" cy="968375"/>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134775929"/>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539137870"/>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15719921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13"/>
          <p:cNvSpPr>
            <a:spLocks noGrp="1"/>
          </p:cNvSpPr>
          <p:nvPr>
            <p:ph type="dt" sz="half" idx="10"/>
          </p:nvPr>
        </p:nvSpPr>
        <p:spPr/>
        <p:txBody>
          <a:bodyPr/>
          <a:lstStyle>
            <a:lvl1pPr>
              <a:defRPr/>
            </a:lvl1pPr>
          </a:lstStyle>
          <a:p>
            <a:fld id="{19809AC5-15D0-A54E-B6CD-4C6F59F6A73D}" type="datetime1">
              <a:rPr lang="fr-FR" smtClean="0"/>
              <a:t>08/04/15</a:t>
            </a:fld>
            <a:endParaRPr lang="fr-FR"/>
          </a:p>
        </p:txBody>
      </p:sp>
      <p:sp>
        <p:nvSpPr>
          <p:cNvPr id="4" name="Espace réservé du pied de page 2"/>
          <p:cNvSpPr>
            <a:spLocks noGrp="1"/>
          </p:cNvSpPr>
          <p:nvPr>
            <p:ph type="ftr" sz="quarter" idx="11"/>
          </p:nvPr>
        </p:nvSpPr>
        <p:spPr/>
        <p:txBody>
          <a:bodyPr/>
          <a:lstStyle>
            <a:lvl1pPr>
              <a:defRPr/>
            </a:lvl1pPr>
          </a:lstStyle>
          <a:p>
            <a:endParaRPr lang="fr-FR"/>
          </a:p>
        </p:txBody>
      </p:sp>
      <p:sp>
        <p:nvSpPr>
          <p:cNvPr id="5"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t>‹#›</a:t>
            </a:fld>
            <a:endParaRPr lang="fr-FR"/>
          </a:p>
        </p:txBody>
      </p:sp>
    </p:spTree>
    <p:extLst>
      <p:ext uri="{BB962C8B-B14F-4D97-AF65-F5344CB8AC3E}">
        <p14:creationId xmlns:p14="http://schemas.microsoft.com/office/powerpoint/2010/main" val="1229136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69"/>
            <a:ext cx="2057400" cy="4876271"/>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28869"/>
            <a:ext cx="6019800" cy="487627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B71876-AD41-8B49-84AA-61319298A745}" type="datetimeFigureOut">
              <a:rPr lang="fr-FR" smtClean="0">
                <a:solidFill>
                  <a:prstClr val="black">
                    <a:tint val="75000"/>
                  </a:prstClr>
                </a:solidFill>
              </a:rPr>
              <a:pPr/>
              <a:t>08/04/15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1265A62-3229-2D4B-8DAA-B1F424831F0E}"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2079853602"/>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422261"/>
            <a:ext cx="7772400" cy="1250156"/>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extLst>
      <p:ext uri="{BB962C8B-B14F-4D97-AF65-F5344CB8AC3E}">
        <p14:creationId xmlns:p14="http://schemas.microsoft.com/office/powerpoint/2010/main" val="2373329672"/>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134266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10077171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3753284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6819432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283843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24265649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1495869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3875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4F999FE6-EFA1-2145-B856-2A36C56F9C9A}" type="datetime1">
              <a:rPr lang="fr-FR" smtClean="0"/>
              <a:t>08/04/15</a:t>
            </a:fld>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a:xfrm>
            <a:off x="0" y="5207000"/>
            <a:ext cx="533400" cy="317500"/>
          </a:xfrm>
        </p:spPr>
        <p:txBody>
          <a:bodyPr/>
          <a:lstStyle>
            <a:lvl1pPr>
              <a:defRPr>
                <a:solidFill>
                  <a:schemeClr val="tx2"/>
                </a:solidFill>
              </a:defRPr>
            </a:lvl1pPr>
          </a:lstStyle>
          <a:p>
            <a:fld id="{A847B961-917D-714F-B9EF-810BDF4968C8}" type="slidenum">
              <a:rPr lang="fr-FR" smtClean="0"/>
              <a:t>‹#›</a:t>
            </a:fld>
            <a:endParaRPr lang="fr-FR"/>
          </a:p>
        </p:txBody>
      </p:sp>
    </p:spTree>
    <p:extLst>
      <p:ext uri="{BB962C8B-B14F-4D97-AF65-F5344CB8AC3E}">
        <p14:creationId xmlns:p14="http://schemas.microsoft.com/office/powerpoint/2010/main" val="22948253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0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4112088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13039757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7161" y="1806222"/>
            <a:ext cx="3958174"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937163" y="1058334"/>
            <a:ext cx="3958175" cy="529408"/>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937163" y="4656667"/>
            <a:ext cx="3958175"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937170" y="100391"/>
            <a:ext cx="7521039"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8" name="Espace réservé du contenu 2"/>
          <p:cNvSpPr>
            <a:spLocks noGrp="1"/>
          </p:cNvSpPr>
          <p:nvPr>
            <p:ph idx="17"/>
          </p:nvPr>
        </p:nvSpPr>
        <p:spPr>
          <a:xfrm>
            <a:off x="5083057" y="1806222"/>
            <a:ext cx="3958174"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8"/>
          <p:cNvSpPr>
            <a:spLocks noGrp="1"/>
          </p:cNvSpPr>
          <p:nvPr>
            <p:ph type="body" sz="quarter" idx="18" hasCustomPrompt="1"/>
          </p:nvPr>
        </p:nvSpPr>
        <p:spPr>
          <a:xfrm>
            <a:off x="5083065" y="1058334"/>
            <a:ext cx="3958175" cy="529408"/>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5083065" y="4656667"/>
            <a:ext cx="3958175"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1244357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9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Tree>
    <p:extLst>
      <p:ext uri="{BB962C8B-B14F-4D97-AF65-F5344CB8AC3E}">
        <p14:creationId xmlns:p14="http://schemas.microsoft.com/office/powerpoint/2010/main" val="4421449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1231379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631557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3277" y="1806222"/>
            <a:ext cx="7623522"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marL="1079500" indent="-269875">
              <a:buClr>
                <a:srgbClr val="DC5A20"/>
              </a:buClr>
              <a:defRPr sz="1400"/>
            </a:lvl4pPr>
            <a:lvl5pPr marL="1260475" indent="-180975">
              <a:buClr>
                <a:srgbClr val="DC5A20"/>
              </a:buClr>
              <a:defRPr sz="14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1063277" y="1058334"/>
            <a:ext cx="7623522" cy="529408"/>
          </a:xfrm>
          <a:prstGeom prst="rect">
            <a:avLst/>
          </a:prstGeom>
        </p:spPr>
        <p:txBody>
          <a:bodyPr lIns="0" tIns="0" rIns="0" bIns="0"/>
          <a:lstStyle>
            <a:lvl1pPr marL="0" indent="0">
              <a:buNone/>
              <a:defRPr sz="2000" b="1" i="0">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1063279" y="4656667"/>
            <a:ext cx="7623523"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1063286" y="201913"/>
            <a:ext cx="7394923"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2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Xxxxxx X et al., abstr. XXXX, actualisé</a:t>
            </a:r>
            <a:endParaRPr lang="fr-FR" dirty="0">
              <a:solidFill>
                <a:prstClr val="black">
                  <a:lumMod val="85000"/>
                  <a:lumOff val="15000"/>
                </a:prstClr>
              </a:solidFill>
            </a:endParaRPr>
          </a:p>
        </p:txBody>
      </p:sp>
    </p:spTree>
    <p:extLst>
      <p:ext uri="{BB962C8B-B14F-4D97-AF65-F5344CB8AC3E}">
        <p14:creationId xmlns:p14="http://schemas.microsoft.com/office/powerpoint/2010/main" val="3342056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7161" y="1806222"/>
            <a:ext cx="3958174"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texte 8"/>
          <p:cNvSpPr>
            <a:spLocks noGrp="1"/>
          </p:cNvSpPr>
          <p:nvPr>
            <p:ph type="body" sz="quarter" idx="13" hasCustomPrompt="1"/>
          </p:nvPr>
        </p:nvSpPr>
        <p:spPr>
          <a:xfrm>
            <a:off x="937163" y="1058334"/>
            <a:ext cx="3958175" cy="529408"/>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1" name="Espace réservé du texte 10"/>
          <p:cNvSpPr>
            <a:spLocks noGrp="1"/>
          </p:cNvSpPr>
          <p:nvPr>
            <p:ph type="body" sz="quarter" idx="14"/>
          </p:nvPr>
        </p:nvSpPr>
        <p:spPr>
          <a:xfrm>
            <a:off x="937163" y="4656667"/>
            <a:ext cx="3958175"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
        <p:nvSpPr>
          <p:cNvPr id="13" name="Espace réservé du titre 1"/>
          <p:cNvSpPr>
            <a:spLocks noGrp="1"/>
          </p:cNvSpPr>
          <p:nvPr>
            <p:ph type="title"/>
          </p:nvPr>
        </p:nvSpPr>
        <p:spPr bwMode="auto">
          <a:xfrm>
            <a:off x="937170" y="100391"/>
            <a:ext cx="7521039" cy="5063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nSpc>
                <a:spcPts val="2200"/>
              </a:lnSpc>
              <a:defRPr sz="2000">
                <a:solidFill>
                  <a:srgbClr val="005294"/>
                </a:solidFill>
              </a:defRPr>
            </a:lvl1pPr>
          </a:lstStyle>
          <a:p>
            <a:pPr lvl="0"/>
            <a:r>
              <a:rPr lang="fr-FR" dirty="0" smtClean="0"/>
              <a:t>Titre </a:t>
            </a:r>
            <a:r>
              <a:rPr lang="fr-FR" dirty="0" err="1" smtClean="0"/>
              <a:t>Xxxxxx</a:t>
            </a:r>
            <a:r>
              <a:rPr lang="fr-FR" dirty="0" smtClean="0"/>
              <a:t/>
            </a:r>
            <a:br>
              <a:rPr lang="fr-FR" dirty="0" smtClean="0"/>
            </a:br>
            <a:r>
              <a:rPr lang="fr-FR" dirty="0" err="1" smtClean="0"/>
              <a:t>xxxxxxx</a:t>
            </a:r>
            <a:endParaRPr lang="fr-FR" dirty="0"/>
          </a:p>
        </p:txBody>
      </p:sp>
      <p:sp>
        <p:nvSpPr>
          <p:cNvPr id="14" name="Espace réservé du numéro de diapositive 5"/>
          <p:cNvSpPr>
            <a:spLocks noGrp="1"/>
          </p:cNvSpPr>
          <p:nvPr>
            <p:ph type="sldNum" sz="quarter" idx="4"/>
          </p:nvPr>
        </p:nvSpPr>
        <p:spPr>
          <a:xfrm>
            <a:off x="8629471" y="201912"/>
            <a:ext cx="381000" cy="317500"/>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a:ea typeface="+mn-ea"/>
                <a:cs typeface="Arial"/>
              </a:defRPr>
            </a:lvl1pPr>
          </a:lstStyle>
          <a:p>
            <a:pPr>
              <a:defRPr/>
            </a:pPr>
            <a:fld id="{C1265A62-3229-2D4B-8DAA-B1F424831F0E}" type="slidenum">
              <a:rPr lang="fr-FR" smtClean="0">
                <a:solidFill>
                  <a:prstClr val="white"/>
                </a:solidFill>
              </a:rPr>
              <a:pPr>
                <a:defRPr/>
              </a:pPr>
              <a:t>‹#›</a:t>
            </a:fld>
            <a:endParaRPr lang="fr-FR" dirty="0">
              <a:solidFill>
                <a:prstClr val="white"/>
              </a:solidFill>
            </a:endParaRPr>
          </a:p>
        </p:txBody>
      </p:sp>
      <p:sp>
        <p:nvSpPr>
          <p:cNvPr id="12" name="Espace réservé du pied de page 7"/>
          <p:cNvSpPr>
            <a:spLocks noGrp="1"/>
          </p:cNvSpPr>
          <p:nvPr>
            <p:ph type="ftr" sz="quarter" idx="16"/>
          </p:nvPr>
        </p:nvSpPr>
        <p:spPr>
          <a:xfrm>
            <a:off x="2770263" y="5334001"/>
            <a:ext cx="5916536" cy="391944"/>
          </a:xfrm>
          <a:prstGeom prst="rect">
            <a:avLst/>
          </a:prstGeom>
        </p:spPr>
        <p:txBody>
          <a:bodyPr lIns="0" tIns="0" rIns="0" bIns="0" anchor="ctr"/>
          <a:lstStyle>
            <a:lvl1pPr marL="0" marR="0" indent="0" algn="r" defTabSz="457200" rtl="0" eaLnBrk="1" fontAlgn="base" latinLnBrk="0" hangingPunct="1">
              <a:lnSpc>
                <a:spcPct val="100000"/>
              </a:lnSpc>
              <a:spcBef>
                <a:spcPct val="0"/>
              </a:spcBef>
              <a:spcAft>
                <a:spcPct val="0"/>
              </a:spcAft>
              <a:buClrTx/>
              <a:buSzTx/>
              <a:buFontTx/>
              <a:buNone/>
              <a:tabLst/>
              <a:defRPr sz="1000" i="1">
                <a:solidFill>
                  <a:schemeClr val="tx1">
                    <a:lumMod val="85000"/>
                    <a:lumOff val="15000"/>
                  </a:schemeClr>
                </a:solidFill>
              </a:defRPr>
            </a:lvl1pPr>
          </a:lstStyle>
          <a:p>
            <a:pPr>
              <a:defRPr/>
            </a:pPr>
            <a:r>
              <a:rPr lang="fr-FR" dirty="0" smtClean="0">
                <a:solidFill>
                  <a:prstClr val="black">
                    <a:lumMod val="85000"/>
                    <a:lumOff val="15000"/>
                  </a:prstClr>
                </a:solidFill>
              </a:rPr>
              <a:t>CROI 2015 - D’après </a:t>
            </a:r>
            <a:r>
              <a:rPr lang="fr-FR" dirty="0" err="1" smtClean="0">
                <a:solidFill>
                  <a:prstClr val="black">
                    <a:lumMod val="85000"/>
                    <a:lumOff val="15000"/>
                  </a:prstClr>
                </a:solidFill>
              </a:rPr>
              <a:t>Xxxxxx</a:t>
            </a:r>
            <a:r>
              <a:rPr lang="fr-FR" dirty="0" smtClean="0">
                <a:solidFill>
                  <a:prstClr val="black">
                    <a:lumMod val="85000"/>
                    <a:lumOff val="15000"/>
                  </a:prstClr>
                </a:solidFill>
              </a:rPr>
              <a:t> X et al., </a:t>
            </a:r>
            <a:r>
              <a:rPr lang="fr-FR" dirty="0" err="1" smtClean="0">
                <a:solidFill>
                  <a:prstClr val="black">
                    <a:lumMod val="85000"/>
                    <a:lumOff val="15000"/>
                  </a:prstClr>
                </a:solidFill>
              </a:rPr>
              <a:t>abstr</a:t>
            </a:r>
            <a:r>
              <a:rPr lang="fr-FR" dirty="0" smtClean="0">
                <a:solidFill>
                  <a:prstClr val="black">
                    <a:lumMod val="85000"/>
                    <a:lumOff val="15000"/>
                  </a:prstClr>
                </a:solidFill>
              </a:rPr>
              <a:t>. XXXX, actualisé</a:t>
            </a:r>
            <a:endParaRPr lang="fr-FR" dirty="0">
              <a:solidFill>
                <a:prstClr val="black">
                  <a:lumMod val="85000"/>
                  <a:lumOff val="15000"/>
                </a:prstClr>
              </a:solidFill>
            </a:endParaRPr>
          </a:p>
        </p:txBody>
      </p:sp>
      <p:sp>
        <p:nvSpPr>
          <p:cNvPr id="8" name="Espace réservé du contenu 2"/>
          <p:cNvSpPr>
            <a:spLocks noGrp="1"/>
          </p:cNvSpPr>
          <p:nvPr>
            <p:ph idx="17"/>
          </p:nvPr>
        </p:nvSpPr>
        <p:spPr>
          <a:xfrm>
            <a:off x="5083057" y="1806222"/>
            <a:ext cx="3958174" cy="2511777"/>
          </a:xfrm>
          <a:prstGeom prst="rect">
            <a:avLst/>
          </a:prstGeom>
        </p:spPr>
        <p:txBody>
          <a:bodyPr lIns="0" tIns="0" rIns="0" bIns="0"/>
          <a:lstStyle>
            <a:lvl1pPr>
              <a:buClr>
                <a:srgbClr val="DC5A20"/>
              </a:buClr>
              <a:defRPr sz="1800"/>
            </a:lvl1pPr>
            <a:lvl2pPr>
              <a:spcBef>
                <a:spcPts val="400"/>
              </a:spcBef>
              <a:buClr>
                <a:srgbClr val="DC5A20"/>
              </a:buClr>
              <a:defRPr sz="1600"/>
            </a:lvl2pPr>
            <a:lvl3pPr>
              <a:spcBef>
                <a:spcPts val="400"/>
              </a:spcBef>
              <a:buClr>
                <a:srgbClr val="DC5A20"/>
              </a:buClr>
              <a:defRPr sz="1400"/>
            </a:lvl3pPr>
            <a:lvl4pPr>
              <a:buClr>
                <a:srgbClr val="DC5A20"/>
              </a:buClr>
              <a:defRPr sz="1400"/>
            </a:lvl4pPr>
            <a:lvl5pPr>
              <a:buClr>
                <a:srgbClr val="DC5A20"/>
              </a:buClr>
              <a:defRPr sz="1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8"/>
          <p:cNvSpPr>
            <a:spLocks noGrp="1"/>
          </p:cNvSpPr>
          <p:nvPr>
            <p:ph type="body" sz="quarter" idx="18" hasCustomPrompt="1"/>
          </p:nvPr>
        </p:nvSpPr>
        <p:spPr>
          <a:xfrm>
            <a:off x="5083065" y="1058334"/>
            <a:ext cx="3958175" cy="529408"/>
          </a:xfrm>
          <a:prstGeom prst="rect">
            <a:avLst/>
          </a:prstGeom>
        </p:spPr>
        <p:txBody>
          <a:bodyPr lIns="0" tIns="0" rIns="0" bIns="0"/>
          <a:lstStyle>
            <a:lvl1pPr marL="0" indent="0">
              <a:buNone/>
              <a:defRPr sz="2000" b="1" i="1">
                <a:solidFill>
                  <a:srgbClr val="005294"/>
                </a:solidFill>
              </a:defRPr>
            </a:lvl1pPr>
          </a:lstStyle>
          <a:p>
            <a:pPr lvl="0"/>
            <a:r>
              <a:rPr lang="fr-FR" dirty="0" smtClean="0"/>
              <a:t>Sous-titre</a:t>
            </a:r>
          </a:p>
        </p:txBody>
      </p:sp>
      <p:sp>
        <p:nvSpPr>
          <p:cNvPr id="15" name="Espace réservé du texte 10"/>
          <p:cNvSpPr>
            <a:spLocks noGrp="1"/>
          </p:cNvSpPr>
          <p:nvPr>
            <p:ph type="body" sz="quarter" idx="19"/>
          </p:nvPr>
        </p:nvSpPr>
        <p:spPr>
          <a:xfrm>
            <a:off x="5083065" y="4656667"/>
            <a:ext cx="3958175" cy="443178"/>
          </a:xfrm>
          <a:prstGeom prst="rect">
            <a:avLst/>
          </a:prstGeom>
        </p:spPr>
        <p:txBody>
          <a:bodyPr lIns="0" tIns="0" rIns="0" bIns="0"/>
          <a:lstStyle>
            <a:lvl1pPr>
              <a:buClr>
                <a:srgbClr val="DC5A20"/>
              </a:buClr>
              <a:buFont typeface="Lucida Grande"/>
              <a:buChar char="➜"/>
              <a:defRPr sz="1800" b="1"/>
            </a:lvl1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24717243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3"/>
          <p:cNvSpPr>
            <a:spLocks noChangeArrowheads="1"/>
          </p:cNvSpPr>
          <p:nvPr/>
        </p:nvSpPr>
        <p:spPr bwMode="auto">
          <a:xfrm>
            <a:off x="9" y="0"/>
            <a:ext cx="397933" cy="5715000"/>
          </a:xfrm>
          <a:prstGeom prst="rect">
            <a:avLst/>
          </a:prstGeom>
          <a:solidFill>
            <a:srgbClr val="3366FF"/>
          </a:solidFill>
          <a:ln>
            <a:noFill/>
          </a:ln>
          <a:effectLst>
            <a:glow rad="101600">
              <a:schemeClr val="accent6">
                <a:satMod val="175000"/>
                <a:alpha val="40000"/>
              </a:schemeClr>
            </a:glow>
          </a:effectLst>
          <a:extLst/>
        </p:spPr>
        <p:txBody>
          <a:bodyPr wrap="none" anchor="ctr"/>
          <a:lstStyle/>
          <a:p>
            <a:pPr defTabSz="914400" fontAlgn="base">
              <a:spcBef>
                <a:spcPct val="0"/>
              </a:spcBef>
              <a:spcAft>
                <a:spcPct val="0"/>
              </a:spcAft>
              <a:defRPr/>
            </a:pPr>
            <a:endParaRPr lang="en-US" dirty="0">
              <a:solidFill>
                <a:srgbClr val="000000"/>
              </a:solidFill>
              <a:latin typeface="Times New Roman" charset="0"/>
              <a:ea typeface="ＭＳ Ｐゴシック" charset="0"/>
              <a:cs typeface="Arial" charset="0"/>
            </a:endParaRPr>
          </a:p>
        </p:txBody>
      </p:sp>
      <p:sp>
        <p:nvSpPr>
          <p:cNvPr id="7" name="Rectangle 5"/>
          <p:cNvSpPr>
            <a:spLocks noChangeArrowheads="1"/>
          </p:cNvSpPr>
          <p:nvPr/>
        </p:nvSpPr>
        <p:spPr bwMode="auto">
          <a:xfrm>
            <a:off x="1907822" y="1058339"/>
            <a:ext cx="1846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endParaRPr lang="en-US" sz="1200" dirty="0">
              <a:solidFill>
                <a:srgbClr val="000000"/>
              </a:solidFill>
              <a:latin typeface="Arial" charset="0"/>
              <a:ea typeface="ＭＳ Ｐゴシック" charset="0"/>
              <a:cs typeface="Arial" charset="0"/>
            </a:endParaRPr>
          </a:p>
        </p:txBody>
      </p:sp>
      <p:sp>
        <p:nvSpPr>
          <p:cNvPr id="8" name="Text Box 8"/>
          <p:cNvSpPr txBox="1">
            <a:spLocks noChangeArrowheads="1"/>
          </p:cNvSpPr>
          <p:nvPr/>
        </p:nvSpPr>
        <p:spPr bwMode="auto">
          <a:xfrm>
            <a:off x="404998" y="5296959"/>
            <a:ext cx="79840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r>
              <a:rPr lang="fr-FR" sz="1200" i="1" dirty="0">
                <a:solidFill>
                  <a:srgbClr val="4D4D4D"/>
                </a:solidFill>
                <a:latin typeface="Arial" charset="0"/>
                <a:ea typeface="ＭＳ Ｐゴシック" charset="0"/>
                <a:cs typeface="Arial" charset="0"/>
              </a:rPr>
              <a:t>Dr Cédric Arvieux </a:t>
            </a:r>
            <a:r>
              <a:rPr lang="fr-FR" altLang="ja-JP" sz="1200" i="1" dirty="0">
                <a:solidFill>
                  <a:srgbClr val="4D4D4D"/>
                </a:solidFill>
                <a:latin typeface="Arial" charset="0"/>
                <a:ea typeface="ＭＳ Ｐゴシック" charset="0"/>
                <a:cs typeface="ＭＳ Ｐゴシック" charset="0"/>
              </a:rPr>
              <a:t>- COREVIH Bretagne – CHU de Rennes</a:t>
            </a:r>
            <a:endParaRPr lang="fr-FR" sz="1200" dirty="0">
              <a:solidFill>
                <a:srgbClr val="000000"/>
              </a:solidFill>
              <a:latin typeface="Arial" charset="0"/>
              <a:ea typeface="ＭＳ Ｐゴシック" charset="0"/>
              <a:cs typeface="Arial" charset="0"/>
            </a:endParaRPr>
          </a:p>
        </p:txBody>
      </p:sp>
      <p:sp>
        <p:nvSpPr>
          <p:cNvPr id="9" name="Text Box 9"/>
          <p:cNvSpPr txBox="1">
            <a:spLocks noChangeArrowheads="1"/>
          </p:cNvSpPr>
          <p:nvPr/>
        </p:nvSpPr>
        <p:spPr bwMode="auto">
          <a:xfrm rot="16200000">
            <a:off x="-1396347" y="2697483"/>
            <a:ext cx="3129983" cy="338554"/>
          </a:xfrm>
          <a:prstGeom prst="rect">
            <a:avLst/>
          </a:prstGeom>
          <a:noFill/>
          <a:ln>
            <a:noFill/>
          </a:ln>
          <a:effectLst/>
          <a:extLst>
            <a:ext uri="{909E8E84-426E-40dd-AFC4-6F175D3DCCD1}">
              <a14:hiddenFill xmlns:a14="http://schemas.microsoft.com/office/drawing/2010/main">
                <a:solidFill>
                  <a:srgbClr val="FFC5C5"/>
                </a:solidFill>
              </a14:hiddenFill>
            </a:ext>
            <a:ext uri="{91240B29-F687-4f45-9708-019B960494DF}">
              <a14:hiddenLine xmlns:a14="http://schemas.microsoft.com/office/drawing/2010/main" w="11176">
                <a:solidFill>
                  <a:srgbClr val="000000"/>
                </a:solidFill>
                <a:miter lim="800000"/>
                <a:headEnd/>
                <a:tailEnd/>
              </a14:hiddenLine>
            </a:ext>
            <a:ext uri="{AF507438-7753-43e0-B8FC-AC1667EBCBE1}">
              <a14:hiddenEffects xmlns:a14="http://schemas.microsoft.com/office/drawing/2010/main">
                <a:effectLst>
                  <a:outerShdw blurRad="63500" dist="26940" algn="ctr" rotWithShape="0">
                    <a:schemeClr val="tx1">
                      <a:alpha val="74998"/>
                    </a:schemeClr>
                  </a:outerShdw>
                </a:effectLst>
              </a14:hiddenEffects>
            </a:ext>
          </a:extLst>
        </p:spPr>
        <p:txBody>
          <a:bodyPr wrap="none">
            <a:spAutoFit/>
          </a:bodyPr>
          <a:lstStyle/>
          <a:p>
            <a:pPr algn="ctr" defTabSz="914400" fontAlgn="base">
              <a:spcBef>
                <a:spcPct val="50000"/>
              </a:spcBef>
              <a:spcAft>
                <a:spcPct val="0"/>
              </a:spcAft>
              <a:defRPr/>
            </a:pPr>
            <a:r>
              <a:rPr lang="fr-FR" sz="1600" b="1" dirty="0">
                <a:solidFill>
                  <a:srgbClr val="FFFFFF"/>
                </a:solidFill>
                <a:latin typeface="Calibri"/>
                <a:ea typeface="ＭＳ Ｐゴシック" charset="0"/>
                <a:cs typeface="Calibri"/>
              </a:rPr>
              <a:t>Procréation naturelle ou assistée ?</a:t>
            </a:r>
          </a:p>
        </p:txBody>
      </p:sp>
      <p:sp>
        <p:nvSpPr>
          <p:cNvPr id="57350" name="Rectangle 6"/>
          <p:cNvSpPr>
            <a:spLocks noGrp="1" noChangeArrowheads="1"/>
          </p:cNvSpPr>
          <p:nvPr>
            <p:ph type="ctrTitle" sz="quarter"/>
          </p:nvPr>
        </p:nvSpPr>
        <p:spPr>
          <a:xfrm>
            <a:off x="696913" y="1942042"/>
            <a:ext cx="7789862" cy="952500"/>
          </a:xfrm>
        </p:spPr>
        <p:txBody>
          <a:bodyPr/>
          <a:lstStyle>
            <a:lvl1pPr>
              <a:defRPr>
                <a:solidFill>
                  <a:schemeClr val="tx1"/>
                </a:solidFill>
              </a:defRPr>
            </a:lvl1pPr>
          </a:lstStyle>
          <a:p>
            <a:pPr lvl="0"/>
            <a:r>
              <a:rPr lang="fr-FR" noProof="0" smtClean="0"/>
              <a:t>Cliquez et modifiez le titre</a:t>
            </a:r>
          </a:p>
        </p:txBody>
      </p:sp>
      <p:sp>
        <p:nvSpPr>
          <p:cNvPr id="57351" name="Rectangle 7"/>
          <p:cNvSpPr>
            <a:spLocks noGrp="1" noChangeArrowheads="1"/>
          </p:cNvSpPr>
          <p:nvPr>
            <p:ph type="subTitle" sz="quarter" idx="1"/>
          </p:nvPr>
        </p:nvSpPr>
        <p:spPr>
          <a:xfrm>
            <a:off x="1354147" y="3238500"/>
            <a:ext cx="6435725" cy="1460500"/>
          </a:xfrm>
        </p:spPr>
        <p:txBody>
          <a:bodyPr/>
          <a:lstStyle>
            <a:lvl1pPr marL="0" indent="0" algn="ctr">
              <a:buFontTx/>
              <a:buNone/>
              <a:defRPr/>
            </a:lvl1pPr>
          </a:lstStyle>
          <a:p>
            <a:pPr lvl="0"/>
            <a:r>
              <a:rPr lang="fr-FR" noProof="0" smtClean="0"/>
              <a:t>Cliquez pour modifier le style des sous-titres du masque</a:t>
            </a:r>
          </a:p>
        </p:txBody>
      </p:sp>
    </p:spTree>
    <p:extLst>
      <p:ext uri="{BB962C8B-B14F-4D97-AF65-F5344CB8AC3E}">
        <p14:creationId xmlns:p14="http://schemas.microsoft.com/office/powerpoint/2010/main" val="39341081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ext uri="{BB962C8B-B14F-4D97-AF65-F5344CB8AC3E}">
        <p14:creationId xmlns:p14="http://schemas.microsoft.com/office/powerpoint/2010/main" val="246297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27542"/>
            <a:ext cx="8077200" cy="724958"/>
          </a:xfrm>
        </p:spPr>
        <p:txBody>
          <a:bodyPr/>
          <a:lstStyle>
            <a:lvl1pPr algn="l">
              <a:buNone/>
              <a:defRPr sz="4400" b="0"/>
            </a:lvl1pPr>
          </a:lstStyle>
          <a:p>
            <a:r>
              <a:rPr lang="fr-FR" smtClean="0"/>
              <a:t>Cliquez et modifiez le titre</a:t>
            </a:r>
            <a:endParaRPr lang="en-US"/>
          </a:p>
        </p:txBody>
      </p:sp>
      <p:sp>
        <p:nvSpPr>
          <p:cNvPr id="3" name="Espace réservé du texte 2"/>
          <p:cNvSpPr>
            <a:spLocks noGrp="1"/>
          </p:cNvSpPr>
          <p:nvPr>
            <p:ph type="body" idx="2"/>
          </p:nvPr>
        </p:nvSpPr>
        <p:spPr>
          <a:xfrm>
            <a:off x="609600" y="1460500"/>
            <a:ext cx="1600200" cy="36195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9" name="Espace réservé du contenu 8"/>
          <p:cNvSpPr>
            <a:spLocks noGrp="1"/>
          </p:cNvSpPr>
          <p:nvPr>
            <p:ph sz="quarter" idx="1"/>
          </p:nvPr>
        </p:nvSpPr>
        <p:spPr>
          <a:xfrm>
            <a:off x="2362200" y="1460500"/>
            <a:ext cx="6400800" cy="3683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fld id="{5D48236A-D984-144E-8C5F-14428EDE295B}" type="datetime1">
              <a:rPr lang="fr-FR" smtClean="0"/>
              <a:t>08/04/15</a:t>
            </a:fld>
            <a:endParaRPr lang="fr-FR"/>
          </a:p>
        </p:txBody>
      </p:sp>
      <p:sp>
        <p:nvSpPr>
          <p:cNvPr id="6" name="Espace réservé du pied de page 2"/>
          <p:cNvSpPr>
            <a:spLocks noGrp="1"/>
          </p:cNvSpPr>
          <p:nvPr>
            <p:ph type="ftr" sz="quarter" idx="11"/>
          </p:nvPr>
        </p:nvSpPr>
        <p:spPr/>
        <p:txBody>
          <a:bodyPr/>
          <a:lstStyle>
            <a:lvl1pPr>
              <a:defRPr/>
            </a:lvl1pPr>
          </a:lstStyle>
          <a:p>
            <a:endParaRPr lang="fr-FR"/>
          </a:p>
        </p:txBody>
      </p:sp>
      <p:sp>
        <p:nvSpPr>
          <p:cNvPr id="7" name="Espace réservé du numéro de diapositive 22"/>
          <p:cNvSpPr>
            <a:spLocks noGrp="1"/>
          </p:cNvSpPr>
          <p:nvPr>
            <p:ph type="sldNum" sz="quarter" idx="12"/>
          </p:nvPr>
        </p:nvSpPr>
        <p:spPr/>
        <p:txBody>
          <a:bodyPr/>
          <a:lstStyle>
            <a:lvl1pPr>
              <a:defRPr/>
            </a:lvl1pPr>
          </a:lstStyle>
          <a:p>
            <a:fld id="{A847B961-917D-714F-B9EF-810BDF4968C8}" type="slidenum">
              <a:rPr lang="fr-FR" smtClean="0"/>
              <a:t>‹#›</a:t>
            </a:fld>
            <a:endParaRPr lang="fr-FR"/>
          </a:p>
        </p:txBody>
      </p:sp>
    </p:spTree>
    <p:extLst>
      <p:ext uri="{BB962C8B-B14F-4D97-AF65-F5344CB8AC3E}">
        <p14:creationId xmlns:p14="http://schemas.microsoft.com/office/powerpoint/2010/main" val="37625606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24"/>
            <a:ext cx="7772400" cy="1135063"/>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Click to edit Master text styles</a:t>
            </a:r>
          </a:p>
        </p:txBody>
      </p:sp>
    </p:spTree>
    <p:extLst>
      <p:ext uri="{BB962C8B-B14F-4D97-AF65-F5344CB8AC3E}">
        <p14:creationId xmlns:p14="http://schemas.microsoft.com/office/powerpoint/2010/main" val="661221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677863" y="1185339"/>
            <a:ext cx="3911600" cy="4151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741872" y="1185339"/>
            <a:ext cx="3913187" cy="4151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ext uri="{BB962C8B-B14F-4D97-AF65-F5344CB8AC3E}">
        <p14:creationId xmlns:p14="http://schemas.microsoft.com/office/powerpoint/2010/main" val="41540411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ext uri="{BB962C8B-B14F-4D97-AF65-F5344CB8AC3E}">
        <p14:creationId xmlns:p14="http://schemas.microsoft.com/office/powerpoint/2010/main" val="3414959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Tree>
    <p:extLst>
      <p:ext uri="{BB962C8B-B14F-4D97-AF65-F5344CB8AC3E}">
        <p14:creationId xmlns:p14="http://schemas.microsoft.com/office/powerpoint/2010/main" val="39991593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530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27543"/>
            <a:ext cx="3008313" cy="968375"/>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27551"/>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Tree>
    <p:extLst>
      <p:ext uri="{BB962C8B-B14F-4D97-AF65-F5344CB8AC3E}">
        <p14:creationId xmlns:p14="http://schemas.microsoft.com/office/powerpoint/2010/main" val="2513488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Tree>
    <p:extLst>
      <p:ext uri="{BB962C8B-B14F-4D97-AF65-F5344CB8AC3E}">
        <p14:creationId xmlns:p14="http://schemas.microsoft.com/office/powerpoint/2010/main" val="17558403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ext uri="{BB962C8B-B14F-4D97-AF65-F5344CB8AC3E}">
        <p14:creationId xmlns:p14="http://schemas.microsoft.com/office/powerpoint/2010/main" val="36377391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84" y="140231"/>
            <a:ext cx="1997075" cy="5196417"/>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665163" y="140231"/>
            <a:ext cx="5840412" cy="5196417"/>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extLst>
      <p:ext uri="{BB962C8B-B14F-4D97-AF65-F5344CB8AC3E}">
        <p14:creationId xmlns:p14="http://schemas.microsoft.com/office/powerpoint/2010/main" val="3637475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5172" y="140236"/>
            <a:ext cx="7788275" cy="665428"/>
          </a:xfrm>
        </p:spPr>
        <p:txBody>
          <a:bodyPr/>
          <a:lstStyle/>
          <a:p>
            <a:r>
              <a:rPr lang="fr-FR" smtClean="0"/>
              <a:t>Click to edit Master title style</a:t>
            </a:r>
            <a:endParaRPr lang="en-US"/>
          </a:p>
        </p:txBody>
      </p:sp>
      <p:sp>
        <p:nvSpPr>
          <p:cNvPr id="3" name="Text Placeholder 2"/>
          <p:cNvSpPr>
            <a:spLocks noGrp="1"/>
          </p:cNvSpPr>
          <p:nvPr>
            <p:ph type="body" sz="half" idx="1"/>
          </p:nvPr>
        </p:nvSpPr>
        <p:spPr>
          <a:xfrm>
            <a:off x="677863" y="1185339"/>
            <a:ext cx="3911600" cy="4151313"/>
          </a:xfrm>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hart Placeholder 3"/>
          <p:cNvSpPr>
            <a:spLocks noGrp="1"/>
          </p:cNvSpPr>
          <p:nvPr>
            <p:ph type="chart" sz="half" idx="2"/>
          </p:nvPr>
        </p:nvSpPr>
        <p:spPr>
          <a:xfrm>
            <a:off x="4741872" y="1185339"/>
            <a:ext cx="3913187" cy="4151313"/>
          </a:xfrm>
        </p:spPr>
        <p:txBody>
          <a:bodyPr/>
          <a:lstStyle/>
          <a:p>
            <a:pPr lvl="0"/>
            <a:endParaRPr lang="en-US" noProof="0" dirty="0" smtClean="0"/>
          </a:p>
        </p:txBody>
      </p:sp>
    </p:spTree>
    <p:extLst>
      <p:ext uri="{BB962C8B-B14F-4D97-AF65-F5344CB8AC3E}">
        <p14:creationId xmlns:p14="http://schemas.microsoft.com/office/powerpoint/2010/main" val="241654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3810003"/>
            <a:ext cx="9144000" cy="7397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4" y="3886203"/>
            <a:ext cx="1463675" cy="59372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3878263"/>
            <a:ext cx="7599362" cy="5953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6" y="0"/>
            <a:ext cx="100013" cy="572293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Espace réservé du texte 3"/>
          <p:cNvSpPr>
            <a:spLocks noGrp="1"/>
          </p:cNvSpPr>
          <p:nvPr>
            <p:ph type="body" sz="half" idx="2"/>
          </p:nvPr>
        </p:nvSpPr>
        <p:spPr>
          <a:xfrm>
            <a:off x="1600200" y="4572000"/>
            <a:ext cx="7315200" cy="5715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2" name="Titre 1"/>
          <p:cNvSpPr>
            <a:spLocks noGrp="1"/>
          </p:cNvSpPr>
          <p:nvPr>
            <p:ph type="title"/>
          </p:nvPr>
        </p:nvSpPr>
        <p:spPr>
          <a:xfrm>
            <a:off x="1600200" y="3873500"/>
            <a:ext cx="7315200" cy="571500"/>
          </a:xfrm>
        </p:spPr>
        <p:txBody>
          <a:bodyPr/>
          <a:lstStyle>
            <a:lvl1pPr algn="l">
              <a:buNone/>
              <a:defRPr sz="2800" b="0">
                <a:solidFill>
                  <a:srgbClr val="FFFFFF"/>
                </a:solidFill>
              </a:defRPr>
            </a:lvl1pPr>
          </a:lstStyle>
          <a:p>
            <a:r>
              <a:rPr lang="fr-FR" smtClean="0"/>
              <a:t>Cliquez et modifiez le titre</a:t>
            </a:r>
            <a:endParaRPr lang="en-US"/>
          </a:p>
        </p:txBody>
      </p:sp>
      <p:sp>
        <p:nvSpPr>
          <p:cNvPr id="3" name="Espace réservé pour une image  2"/>
          <p:cNvSpPr>
            <a:spLocks noGrp="1"/>
          </p:cNvSpPr>
          <p:nvPr>
            <p:ph type="pic" idx="1"/>
          </p:nvPr>
        </p:nvSpPr>
        <p:spPr>
          <a:xfrm>
            <a:off x="1560576" y="0"/>
            <a:ext cx="7583424" cy="3807460"/>
          </a:xfrm>
          <a:solidFill>
            <a:schemeClr val="accent1">
              <a:tint val="40000"/>
            </a:schemeClr>
          </a:solidFill>
          <a:ln>
            <a:noFill/>
          </a:ln>
        </p:spPr>
        <p:txBody>
          <a:bodyPr>
            <a:normAutofit/>
          </a:bodyPr>
          <a:lstStyle>
            <a:lvl1pPr marL="0" indent="0">
              <a:buNone/>
              <a:defRPr sz="3200"/>
            </a:lvl1pPr>
          </a:lstStyle>
          <a:p>
            <a:pPr lvl="0"/>
            <a:r>
              <a:rPr lang="fr-FR" noProof="0" smtClean="0"/>
              <a:t>Faire glisser l'image vers l'espace réservé ou cliquer sur l'icône pour l'ajouter</a:t>
            </a:r>
            <a:endParaRPr lang="en-US" noProof="0" dirty="0"/>
          </a:p>
        </p:txBody>
      </p:sp>
      <p:sp>
        <p:nvSpPr>
          <p:cNvPr id="9" name="Espace réservé de la date 11"/>
          <p:cNvSpPr>
            <a:spLocks noGrp="1"/>
          </p:cNvSpPr>
          <p:nvPr>
            <p:ph type="dt" sz="half" idx="10"/>
          </p:nvPr>
        </p:nvSpPr>
        <p:spPr>
          <a:xfrm>
            <a:off x="6248400" y="5207000"/>
            <a:ext cx="2667000" cy="304800"/>
          </a:xfrm>
        </p:spPr>
        <p:txBody>
          <a:bodyPr rtlCol="0"/>
          <a:lstStyle>
            <a:lvl1pPr>
              <a:defRPr/>
            </a:lvl1pPr>
          </a:lstStyle>
          <a:p>
            <a:fld id="{AED76985-5385-9340-95AB-367029681690}" type="datetime1">
              <a:rPr lang="fr-FR" smtClean="0"/>
              <a:t>08/04/15</a:t>
            </a:fld>
            <a:endParaRPr lang="fr-FR"/>
          </a:p>
        </p:txBody>
      </p:sp>
      <p:sp>
        <p:nvSpPr>
          <p:cNvPr id="10" name="Espace réservé du numéro de diapositive 12"/>
          <p:cNvSpPr>
            <a:spLocks noGrp="1"/>
          </p:cNvSpPr>
          <p:nvPr>
            <p:ph type="sldNum" sz="quarter" idx="11"/>
          </p:nvPr>
        </p:nvSpPr>
        <p:spPr>
          <a:xfrm>
            <a:off x="0" y="3889375"/>
            <a:ext cx="1447800" cy="552450"/>
          </a:xfrm>
        </p:spPr>
        <p:txBody>
          <a:bodyPr rtlCol="0"/>
          <a:lstStyle>
            <a:lvl1pPr>
              <a:defRPr sz="2800"/>
            </a:lvl1pPr>
          </a:lstStyle>
          <a:p>
            <a:fld id="{A847B961-917D-714F-B9EF-810BDF4968C8}" type="slidenum">
              <a:rPr lang="fr-FR" smtClean="0"/>
              <a:t>‹#›</a:t>
            </a:fld>
            <a:endParaRPr lang="fr-FR"/>
          </a:p>
        </p:txBody>
      </p:sp>
      <p:sp>
        <p:nvSpPr>
          <p:cNvPr id="11" name="Espace réservé du pied de page 13"/>
          <p:cNvSpPr>
            <a:spLocks noGrp="1"/>
          </p:cNvSpPr>
          <p:nvPr>
            <p:ph type="ftr" sz="quarter" idx="12"/>
          </p:nvPr>
        </p:nvSpPr>
        <p:spPr>
          <a:xfrm>
            <a:off x="1600200" y="5207000"/>
            <a:ext cx="4572000" cy="304800"/>
          </a:xfrm>
        </p:spPr>
        <p:txBody>
          <a:bodyPr rtlCol="0"/>
          <a:lstStyle>
            <a:lvl1pPr>
              <a:defRPr/>
            </a:lvl1pPr>
          </a:lstStyle>
          <a:p>
            <a:endParaRPr lang="fr-FR"/>
          </a:p>
        </p:txBody>
      </p:sp>
    </p:spTree>
    <p:extLst>
      <p:ext uri="{BB962C8B-B14F-4D97-AF65-F5344CB8AC3E}">
        <p14:creationId xmlns:p14="http://schemas.microsoft.com/office/powerpoint/2010/main" val="213508165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8991600" y="254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2095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Rectangle 11"/>
          <p:cNvSpPr>
            <a:spLocks noChangeArrowheads="1"/>
          </p:cNvSpPr>
          <p:nvPr/>
        </p:nvSpPr>
        <p:spPr bwMode="auto">
          <a:xfrm>
            <a:off x="146304" y="5326383"/>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Sous-titre 8"/>
          <p:cNvSpPr>
            <a:spLocks noGrp="1"/>
          </p:cNvSpPr>
          <p:nvPr>
            <p:ph type="subTitle" idx="1"/>
          </p:nvPr>
        </p:nvSpPr>
        <p:spPr>
          <a:xfrm>
            <a:off x="1371600" y="2349500"/>
            <a:ext cx="6400800" cy="14605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7" name="Espace réservé du pied de page 16"/>
          <p:cNvSpPr>
            <a:spLocks noGrp="1"/>
          </p:cNvSpPr>
          <p:nvPr>
            <p:ph type="ftr" sz="quarter" idx="11"/>
          </p:nvPr>
        </p:nvSpPr>
        <p:spPr>
          <a:xfrm>
            <a:off x="304800" y="5342373"/>
            <a:ext cx="3581400" cy="304800"/>
          </a:xfrm>
          <a:prstGeom prst="rect">
            <a:avLst/>
          </a:prstGeom>
        </p:spPr>
        <p:txBody>
          <a:bodyPr/>
          <a:lstStyle>
            <a:lvl1pPr>
              <a:defRPr sz="1000">
                <a:latin typeface="Calibri"/>
                <a:cs typeface="Calibri"/>
              </a:defRPr>
            </a:lvl1pPr>
          </a:lstStyle>
          <a:p>
            <a:r>
              <a:rPr lang="fr-FR" dirty="0" smtClean="0"/>
              <a:t>Epidémiologie et prévention du VIH dans les PED</a:t>
            </a:r>
            <a:endParaRPr lang="fr-FR" dirty="0"/>
          </a:p>
        </p:txBody>
      </p:sp>
      <p:sp>
        <p:nvSpPr>
          <p:cNvPr id="7" name="Connecteur droit 6"/>
          <p:cNvSpPr>
            <a:spLocks noChangeShapeType="1"/>
          </p:cNvSpPr>
          <p:nvPr/>
        </p:nvSpPr>
        <p:spPr bwMode="auto">
          <a:xfrm>
            <a:off x="155448" y="20167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Rectangle 9"/>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Ellipse 12"/>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4" name="Ellipse 13"/>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9" name="Espace réservé du numéro de diapositive 28"/>
          <p:cNvSpPr>
            <a:spLocks noGrp="1"/>
          </p:cNvSpPr>
          <p:nvPr>
            <p:ph type="sldNum" sz="quarter" idx="12"/>
          </p:nvPr>
        </p:nvSpPr>
        <p:spPr>
          <a:xfrm>
            <a:off x="4343400" y="1832877"/>
            <a:ext cx="457200" cy="367771"/>
          </a:xfrm>
        </p:spPr>
        <p:txBody>
          <a:bodyPr/>
          <a:lstStyle>
            <a:lvl1pPr>
              <a:defRPr>
                <a:solidFill>
                  <a:schemeClr val="accent3">
                    <a:shade val="75000"/>
                  </a:schemeClr>
                </a:solidFill>
              </a:defRPr>
            </a:lvl1pPr>
          </a:lstStyle>
          <a:p>
            <a:fld id="{7F5CE407-6216-4202-80E4-A30DC2F709B2}"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8" name="Titre 7"/>
          <p:cNvSpPr>
            <a:spLocks noGrp="1"/>
          </p:cNvSpPr>
          <p:nvPr>
            <p:ph type="ctrTitle"/>
          </p:nvPr>
        </p:nvSpPr>
        <p:spPr>
          <a:xfrm>
            <a:off x="685800" y="317500"/>
            <a:ext cx="7772400" cy="1460500"/>
          </a:xfrm>
        </p:spPr>
        <p:txBody>
          <a:bodyPr anchor="b"/>
          <a:lstStyle>
            <a:lvl1pPr>
              <a:defRPr sz="4200">
                <a:solidFill>
                  <a:schemeClr val="accent1"/>
                </a:solidFill>
              </a:defRPr>
            </a:lvl1pPr>
          </a:lstStyle>
          <a:p>
            <a:r>
              <a:rPr kumimoji="0" lang="fr-FR" smtClean="0"/>
              <a:t>Cliquez et modifiez le titre</a:t>
            </a:r>
            <a:endParaRPr kumimoji="0" lang="en-US"/>
          </a:p>
        </p:txBody>
      </p:sp>
      <p:sp>
        <p:nvSpPr>
          <p:cNvPr id="2" name="ZoneTexte 1"/>
          <p:cNvSpPr txBox="1"/>
          <p:nvPr userDrawn="1"/>
        </p:nvSpPr>
        <p:spPr>
          <a:xfrm>
            <a:off x="8547365" y="5342376"/>
            <a:ext cx="432047" cy="246221"/>
          </a:xfrm>
          <a:prstGeom prst="rect">
            <a:avLst/>
          </a:prstGeom>
          <a:noFill/>
        </p:spPr>
        <p:txBody>
          <a:bodyPr wrap="square" rtlCol="0">
            <a:spAutoFit/>
          </a:bodyPr>
          <a:lstStyle/>
          <a:p>
            <a:fld id="{3BA8E095-9A28-DC4D-BAF9-607F4CF4D75E}" type="slidenum">
              <a:rPr lang="fr-FR" sz="1000" smtClean="0">
                <a:solidFill>
                  <a:prstClr val="white"/>
                </a:solidFill>
                <a:latin typeface="Georgia"/>
              </a:rPr>
              <a:pPr/>
              <a:t>‹#›</a:t>
            </a:fld>
            <a:endParaRPr lang="fr-FR" sz="1000" dirty="0">
              <a:solidFill>
                <a:prstClr val="white"/>
              </a:solidFill>
              <a:latin typeface="Georgia"/>
            </a:endParaRPr>
          </a:p>
        </p:txBody>
      </p:sp>
    </p:spTree>
    <p:extLst>
      <p:ext uri="{BB962C8B-B14F-4D97-AF65-F5344CB8AC3E}">
        <p14:creationId xmlns:p14="http://schemas.microsoft.com/office/powerpoint/2010/main" val="3506113702"/>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et modifiez le titre</a:t>
            </a:r>
            <a:endParaRPr kumimoji="0" lang="en-US"/>
          </a:p>
        </p:txBody>
      </p:sp>
      <p:sp>
        <p:nvSpPr>
          <p:cNvPr id="6" name="Espace réservé du numéro de diapositive 5"/>
          <p:cNvSpPr>
            <a:spLocks noGrp="1"/>
          </p:cNvSpPr>
          <p:nvPr>
            <p:ph type="sldNum" sz="quarter" idx="12"/>
          </p:nvPr>
        </p:nvSpPr>
        <p:spPr>
          <a:xfrm>
            <a:off x="4361688" y="855312"/>
            <a:ext cx="457200" cy="367771"/>
          </a:xfrm>
        </p:spPr>
        <p:txBody>
          <a:bodyPr/>
          <a:lstStyle/>
          <a:p>
            <a:fld id="{C2E1E66F-6B08-4944-BF3D-1543FE9F81F7}" type="slidenum">
              <a:rPr lang="fr-FR" smtClean="0">
                <a:solidFill>
                  <a:srgbClr val="8CADAE">
                    <a:shade val="75000"/>
                  </a:srgbClr>
                </a:solidFill>
                <a:latin typeface="Georgia"/>
              </a:rPr>
              <a:pPr/>
              <a:t>‹#›</a:t>
            </a:fld>
            <a:endParaRPr lang="fr-FR">
              <a:solidFill>
                <a:srgbClr val="8CADAE">
                  <a:shade val="75000"/>
                </a:srgbClr>
              </a:solidFill>
              <a:latin typeface="Georgia"/>
            </a:endParaRPr>
          </a:p>
        </p:txBody>
      </p:sp>
      <p:sp>
        <p:nvSpPr>
          <p:cNvPr id="8" name="Espace réservé du contenu 7"/>
          <p:cNvSpPr>
            <a:spLocks noGrp="1"/>
          </p:cNvSpPr>
          <p:nvPr>
            <p:ph sz="quarter" idx="1"/>
          </p:nvPr>
        </p:nvSpPr>
        <p:spPr>
          <a:xfrm>
            <a:off x="301752" y="1272540"/>
            <a:ext cx="8503920" cy="3810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u pied de page 16"/>
          <p:cNvSpPr>
            <a:spLocks noGrp="1"/>
          </p:cNvSpPr>
          <p:nvPr>
            <p:ph type="ftr" sz="quarter" idx="3"/>
          </p:nvPr>
        </p:nvSpPr>
        <p:spPr>
          <a:xfrm>
            <a:off x="304800" y="5342373"/>
            <a:ext cx="3581400" cy="304800"/>
          </a:xfrm>
          <a:prstGeom prst="rect">
            <a:avLst/>
          </a:prstGeom>
        </p:spPr>
        <p:txBody>
          <a:bodyPr/>
          <a:lstStyle>
            <a:lvl1pPr>
              <a:defRPr sz="1000">
                <a:solidFill>
                  <a:srgbClr val="FFFFFF"/>
                </a:solidFill>
                <a:latin typeface="Calibri"/>
                <a:cs typeface="Calibri"/>
              </a:defRPr>
            </a:lvl1pPr>
          </a:lstStyle>
          <a:p>
            <a:r>
              <a:rPr lang="fr-FR" dirty="0" smtClean="0"/>
              <a:t>Epidémiologie et prévention du VIH dans les PED</a:t>
            </a:r>
            <a:endParaRPr lang="fr-FR" dirty="0"/>
          </a:p>
        </p:txBody>
      </p:sp>
    </p:spTree>
    <p:extLst>
      <p:ext uri="{BB962C8B-B14F-4D97-AF65-F5344CB8AC3E}">
        <p14:creationId xmlns:p14="http://schemas.microsoft.com/office/powerpoint/2010/main" val="107493678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8991600" y="15875"/>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152400" y="1905000"/>
            <a:ext cx="8833104" cy="25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Rectangle 11"/>
          <p:cNvSpPr>
            <a:spLocks noChangeArrowheads="1"/>
          </p:cNvSpPr>
          <p:nvPr/>
        </p:nvSpPr>
        <p:spPr bwMode="auto">
          <a:xfrm>
            <a:off x="155448" y="118627"/>
            <a:ext cx="8833104" cy="178308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3" name="Espace réservé du texte 2"/>
          <p:cNvSpPr>
            <a:spLocks noGrp="1"/>
          </p:cNvSpPr>
          <p:nvPr>
            <p:ph type="body" idx="1"/>
          </p:nvPr>
        </p:nvSpPr>
        <p:spPr>
          <a:xfrm>
            <a:off x="1368426" y="2286000"/>
            <a:ext cx="6480174" cy="1394354"/>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5326383"/>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4" name="Rectangle 13"/>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Connecteur droit 7"/>
          <p:cNvSpPr>
            <a:spLocks noChangeShapeType="1"/>
          </p:cNvSpPr>
          <p:nvPr/>
        </p:nvSpPr>
        <p:spPr bwMode="auto">
          <a:xfrm>
            <a:off x="152400" y="20320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Ellipse 9"/>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Ellipse 10"/>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6" name="Espace réservé du numéro de diapositive 5"/>
          <p:cNvSpPr>
            <a:spLocks noGrp="1"/>
          </p:cNvSpPr>
          <p:nvPr>
            <p:ph type="sldNum" sz="quarter" idx="12"/>
          </p:nvPr>
        </p:nvSpPr>
        <p:spPr>
          <a:xfrm>
            <a:off x="4343400" y="1832877"/>
            <a:ext cx="457200" cy="367771"/>
          </a:xfrm>
        </p:spPr>
        <p:txBody>
          <a:bodyPr/>
          <a:lstStyle>
            <a:lvl1pPr>
              <a:defRPr>
                <a:solidFill>
                  <a:schemeClr val="accent3">
                    <a:shade val="75000"/>
                  </a:schemeClr>
                </a:solidFill>
              </a:defRPr>
            </a:lvl1pPr>
          </a:lstStyle>
          <a:p>
            <a:fld id="{C2E1E66F-6B08-4944-BF3D-1543FE9F81F7}" type="slidenum">
              <a:rPr lang="fr-FR" smtClean="0">
                <a:solidFill>
                  <a:srgbClr val="8CADAE">
                    <a:shade val="75000"/>
                  </a:srgbClr>
                </a:solidFill>
                <a:latin typeface="Georgia"/>
              </a:rPr>
              <a:pPr/>
              <a:t>‹#›</a:t>
            </a:fld>
            <a:endParaRPr lang="fr-FR">
              <a:solidFill>
                <a:srgbClr val="8CADAE">
                  <a:shade val="75000"/>
                </a:srgbClr>
              </a:solidFill>
              <a:latin typeface="Georgia"/>
            </a:endParaRPr>
          </a:p>
        </p:txBody>
      </p:sp>
      <p:sp>
        <p:nvSpPr>
          <p:cNvPr id="2" name="Titre 1"/>
          <p:cNvSpPr>
            <a:spLocks noGrp="1"/>
          </p:cNvSpPr>
          <p:nvPr>
            <p:ph type="title"/>
          </p:nvPr>
        </p:nvSpPr>
        <p:spPr>
          <a:xfrm>
            <a:off x="722313" y="444500"/>
            <a:ext cx="7772400" cy="1270000"/>
          </a:xfrm>
        </p:spPr>
        <p:txBody>
          <a:bodyPr anchor="b"/>
          <a:lstStyle>
            <a:lvl1pPr algn="ctr">
              <a:buNone/>
              <a:defRPr sz="4200" b="0" cap="none" baseline="0">
                <a:solidFill>
                  <a:srgbClr val="FFFFFF"/>
                </a:solidFill>
              </a:defRPr>
            </a:lvl1pPr>
          </a:lstStyle>
          <a:p>
            <a:r>
              <a:rPr kumimoji="0" lang="fr-FR" smtClean="0"/>
              <a:t>Cliquez et modifiez le titre</a:t>
            </a:r>
            <a:endParaRPr kumimoji="0" lang="en-US"/>
          </a:p>
        </p:txBody>
      </p:sp>
    </p:spTree>
    <p:extLst>
      <p:ext uri="{BB962C8B-B14F-4D97-AF65-F5344CB8AC3E}">
        <p14:creationId xmlns:p14="http://schemas.microsoft.com/office/powerpoint/2010/main" val="337991750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190500"/>
            <a:ext cx="8534400" cy="632460"/>
          </a:xfrm>
        </p:spPr>
        <p:txBody>
          <a:bodyPr/>
          <a:lstStyle/>
          <a:p>
            <a:r>
              <a:rPr kumimoji="0" lang="fr-FR" smtClean="0"/>
              <a:t>Cliquez et modifiez le titre</a:t>
            </a:r>
            <a:endParaRPr kumimoji="0" lang="en-US"/>
          </a:p>
        </p:txBody>
      </p:sp>
      <p:sp>
        <p:nvSpPr>
          <p:cNvPr id="7" name="Espace réservé du numéro de diapositive 6"/>
          <p:cNvSpPr>
            <a:spLocks noGrp="1"/>
          </p:cNvSpPr>
          <p:nvPr>
            <p:ph type="sldNum" sz="quarter" idx="12"/>
          </p:nvPr>
        </p:nvSpPr>
        <p:spPr/>
        <p:txBody>
          <a:bodyPr/>
          <a:lstStyle/>
          <a:p>
            <a:fld id="{C2E1E66F-6B08-4944-BF3D-1543FE9F81F7}" type="slidenum">
              <a:rPr lang="fr-FR" smtClean="0">
                <a:solidFill>
                  <a:srgbClr val="8CADAE">
                    <a:shade val="75000"/>
                  </a:srgbClr>
                </a:solidFill>
                <a:latin typeface="Georgia"/>
              </a:rPr>
              <a:pPr/>
              <a:t>‹#›</a:t>
            </a:fld>
            <a:endParaRPr lang="fr-FR">
              <a:solidFill>
                <a:srgbClr val="8CADAE">
                  <a:shade val="75000"/>
                </a:srgbClr>
              </a:solidFill>
              <a:latin typeface="Georgia"/>
            </a:endParaRPr>
          </a:p>
        </p:txBody>
      </p:sp>
      <p:sp>
        <p:nvSpPr>
          <p:cNvPr id="8" name="Connecteur droit 7"/>
          <p:cNvSpPr>
            <a:spLocks noChangeShapeType="1"/>
          </p:cNvSpPr>
          <p:nvPr/>
        </p:nvSpPr>
        <p:spPr bwMode="auto">
          <a:xfrm flipV="1">
            <a:off x="4563085" y="1313044"/>
            <a:ext cx="8921" cy="401629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Espace réservé du contenu 9"/>
          <p:cNvSpPr>
            <a:spLocks noGrp="1"/>
          </p:cNvSpPr>
          <p:nvPr>
            <p:ph sz="half" idx="1"/>
          </p:nvPr>
        </p:nvSpPr>
        <p:spPr>
          <a:xfrm>
            <a:off x="301752" y="1143000"/>
            <a:ext cx="4038600" cy="3901440"/>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143000"/>
            <a:ext cx="4038600" cy="3901440"/>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79186170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1833563"/>
            <a:ext cx="0" cy="34899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0" name="Rectangle 19"/>
          <p:cNvSpPr>
            <a:spLocks noChangeArrowheads="1"/>
          </p:cNvSpPr>
          <p:nvPr/>
        </p:nvSpPr>
        <p:spPr bwMode="white">
          <a:xfrm>
            <a:off x="0" y="0"/>
            <a:ext cx="9144000" cy="1206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1" name="Rectangle 20"/>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2" name="Rectangle 21"/>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1" name="Rectangle 10"/>
          <p:cNvSpPr/>
          <p:nvPr/>
        </p:nvSpPr>
        <p:spPr>
          <a:xfrm>
            <a:off x="152400" y="1143000"/>
            <a:ext cx="8833104" cy="762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3" name="Rectangle 12"/>
          <p:cNvSpPr>
            <a:spLocks noChangeArrowheads="1"/>
          </p:cNvSpPr>
          <p:nvPr/>
        </p:nvSpPr>
        <p:spPr bwMode="auto">
          <a:xfrm>
            <a:off x="145923" y="5326380"/>
            <a:ext cx="8833104" cy="25908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3" name="Espace réservé du texte 2"/>
          <p:cNvSpPr>
            <a:spLocks noGrp="1"/>
          </p:cNvSpPr>
          <p:nvPr>
            <p:ph type="body" idx="1"/>
          </p:nvPr>
        </p:nvSpPr>
        <p:spPr>
          <a:xfrm>
            <a:off x="301752" y="1270000"/>
            <a:ext cx="4040188" cy="61081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Calibri"/>
                <a:cs typeface="Calibri"/>
              </a:defRPr>
            </a:lvl1pPr>
            <a:lvl2pPr>
              <a:buNone/>
              <a:defRPr sz="2000" b="1"/>
            </a:lvl2pPr>
            <a:lvl3pPr>
              <a:buNone/>
              <a:defRPr sz="1800" b="1"/>
            </a:lvl3pPr>
            <a:lvl4pPr>
              <a:buNone/>
              <a:defRPr sz="1600" b="1"/>
            </a:lvl4pPr>
            <a:lvl5pPr>
              <a:buNone/>
              <a:defRPr sz="1600" b="1"/>
            </a:lvl5pPr>
          </a:lstStyle>
          <a:p>
            <a:pPr lvl="0" eaLnBrk="1" latinLnBrk="0" hangingPunct="1"/>
            <a:r>
              <a:rPr kumimoji="0" lang="fr-FR" dirty="0" smtClean="0"/>
              <a:t>Cliquez pour modifier les styles du texte du masque</a:t>
            </a:r>
          </a:p>
        </p:txBody>
      </p:sp>
      <p:sp>
        <p:nvSpPr>
          <p:cNvPr id="4" name="Espace réservé du texte 3"/>
          <p:cNvSpPr>
            <a:spLocks noGrp="1"/>
          </p:cNvSpPr>
          <p:nvPr>
            <p:ph type="body" sz="half" idx="3"/>
          </p:nvPr>
        </p:nvSpPr>
        <p:spPr>
          <a:xfrm>
            <a:off x="4791332" y="1270000"/>
            <a:ext cx="4041775" cy="6096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Calibri"/>
                <a:cs typeface="Calibri"/>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a:xfrm>
            <a:off x="5791200" y="5337487"/>
            <a:ext cx="3044952" cy="304800"/>
          </a:xfrm>
          <a:prstGeom prst="rect">
            <a:avLst/>
          </a:prstGeom>
        </p:spPr>
        <p:txBody>
          <a:bodyPr/>
          <a:lstStyle/>
          <a:p>
            <a:fld id="{FFA924C5-A3E7-1F4C-8E48-2FD1D5258B6D}" type="datetimeFigureOut">
              <a:rPr lang="fr-FR" smtClean="0">
                <a:solidFill>
                  <a:prstClr val="black"/>
                </a:solidFill>
                <a:latin typeface="Georgia"/>
              </a:rPr>
              <a:pPr/>
              <a:t>08/04/15</a:t>
            </a:fld>
            <a:endParaRPr lang="fr-FR">
              <a:solidFill>
                <a:prstClr val="black"/>
              </a:solidFill>
              <a:latin typeface="Georgia"/>
            </a:endParaRPr>
          </a:p>
        </p:txBody>
      </p:sp>
      <p:sp>
        <p:nvSpPr>
          <p:cNvPr id="8" name="Espace réservé du pied de page 7"/>
          <p:cNvSpPr>
            <a:spLocks noGrp="1"/>
          </p:cNvSpPr>
          <p:nvPr>
            <p:ph type="ftr" sz="quarter" idx="11"/>
          </p:nvPr>
        </p:nvSpPr>
        <p:spPr>
          <a:xfrm>
            <a:off x="304800" y="5341620"/>
            <a:ext cx="3581400" cy="304800"/>
          </a:xfrm>
          <a:prstGeom prst="rect">
            <a:avLst/>
          </a:prstGeom>
        </p:spPr>
        <p:txBody>
          <a:bodyPr/>
          <a:lstStyle/>
          <a:p>
            <a:endParaRPr lang="fr-FR"/>
          </a:p>
        </p:txBody>
      </p:sp>
      <p:sp>
        <p:nvSpPr>
          <p:cNvPr id="15" name="Connecteur droit 14"/>
          <p:cNvSpPr>
            <a:spLocks noChangeShapeType="1"/>
          </p:cNvSpPr>
          <p:nvPr/>
        </p:nvSpPr>
        <p:spPr bwMode="auto">
          <a:xfrm>
            <a:off x="152400" y="1066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4" name="Espace réservé du contenu 23"/>
          <p:cNvSpPr>
            <a:spLocks noGrp="1"/>
          </p:cNvSpPr>
          <p:nvPr>
            <p:ph sz="quarter" idx="2"/>
          </p:nvPr>
        </p:nvSpPr>
        <p:spPr>
          <a:xfrm>
            <a:off x="301752" y="2059488"/>
            <a:ext cx="4041648" cy="3182003"/>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059486"/>
            <a:ext cx="4038600" cy="31851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7" name="Ellipse 26"/>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9" name="Espace réservé du numéro de diapositive 8"/>
          <p:cNvSpPr>
            <a:spLocks noGrp="1"/>
          </p:cNvSpPr>
          <p:nvPr>
            <p:ph type="sldNum" sz="quarter" idx="12"/>
          </p:nvPr>
        </p:nvSpPr>
        <p:spPr>
          <a:xfrm>
            <a:off x="4343400" y="868682"/>
            <a:ext cx="457200" cy="367771"/>
          </a:xfrm>
        </p:spPr>
        <p:txBody>
          <a:bodyPr/>
          <a:lstStyle>
            <a:lvl1pPr algn="ctr">
              <a:defRPr/>
            </a:lvl1pPr>
          </a:lstStyle>
          <a:p>
            <a:fld id="{C2E1E66F-6B08-4944-BF3D-1543FE9F81F7}" type="slidenum">
              <a:rPr lang="fr-FR" smtClean="0">
                <a:solidFill>
                  <a:srgbClr val="8CADAE">
                    <a:shade val="75000"/>
                  </a:srgbClr>
                </a:solidFill>
                <a:latin typeface="Georgia"/>
              </a:rPr>
              <a:pPr/>
              <a:t>‹#›</a:t>
            </a:fld>
            <a:endParaRPr lang="fr-FR">
              <a:solidFill>
                <a:srgbClr val="8CADAE">
                  <a:shade val="75000"/>
                </a:srgbClr>
              </a:solidFill>
              <a:latin typeface="Georgia"/>
            </a:endParaRPr>
          </a:p>
        </p:txBody>
      </p:sp>
      <p:sp>
        <p:nvSpPr>
          <p:cNvPr id="23" name="Titre 22"/>
          <p:cNvSpPr>
            <a:spLocks noGrp="1"/>
          </p:cNvSpPr>
          <p:nvPr>
            <p:ph type="title"/>
          </p:nvPr>
        </p:nvSpPr>
        <p:spPr/>
        <p:txBody>
          <a:bodyPr rtlCol="0" anchor="b" anchorCtr="0"/>
          <a:lstStyle/>
          <a:p>
            <a:r>
              <a:rPr kumimoji="0" lang="fr-FR" smtClean="0"/>
              <a:t>Cliquez et modifiez le titre</a:t>
            </a:r>
            <a:endParaRPr kumimoji="0" lang="en-US"/>
          </a:p>
        </p:txBody>
      </p:sp>
    </p:spTree>
    <p:extLst>
      <p:ext uri="{BB962C8B-B14F-4D97-AF65-F5344CB8AC3E}">
        <p14:creationId xmlns:p14="http://schemas.microsoft.com/office/powerpoint/2010/main" val="290692409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5" name="Espace réservé du numéro de diapositive 4"/>
          <p:cNvSpPr>
            <a:spLocks noGrp="1"/>
          </p:cNvSpPr>
          <p:nvPr>
            <p:ph type="sldNum" sz="quarter" idx="12"/>
          </p:nvPr>
        </p:nvSpPr>
        <p:spPr>
          <a:xfrm>
            <a:off x="4343400" y="863352"/>
            <a:ext cx="457200" cy="367771"/>
          </a:xfrm>
        </p:spPr>
        <p:txBody>
          <a:bodyPr/>
          <a:lstStyle/>
          <a:p>
            <a:fld id="{C2E1E66F-6B08-4944-BF3D-1543FE9F81F7}" type="slidenum">
              <a:rPr lang="fr-FR" smtClean="0">
                <a:solidFill>
                  <a:srgbClr val="8CADAE">
                    <a:shade val="75000"/>
                  </a:srgbClr>
                </a:solidFill>
                <a:latin typeface="Georgia"/>
              </a:rPr>
              <a:pPr/>
              <a:t>‹#›</a:t>
            </a:fld>
            <a:endParaRPr lang="fr-FR">
              <a:solidFill>
                <a:srgbClr val="8CADAE">
                  <a:shade val="75000"/>
                </a:srgbClr>
              </a:solidFill>
              <a:latin typeface="Georgia"/>
            </a:endParaRPr>
          </a:p>
        </p:txBody>
      </p:sp>
      <p:sp>
        <p:nvSpPr>
          <p:cNvPr id="6" name="Espace réservé du pied de page 16"/>
          <p:cNvSpPr>
            <a:spLocks noGrp="1"/>
          </p:cNvSpPr>
          <p:nvPr>
            <p:ph type="ftr" sz="quarter" idx="3"/>
          </p:nvPr>
        </p:nvSpPr>
        <p:spPr>
          <a:xfrm>
            <a:off x="304800" y="5342373"/>
            <a:ext cx="3581400" cy="304800"/>
          </a:xfrm>
          <a:prstGeom prst="rect">
            <a:avLst/>
          </a:prstGeom>
        </p:spPr>
        <p:txBody>
          <a:bodyPr/>
          <a:lstStyle>
            <a:lvl1pPr>
              <a:defRPr sz="1000">
                <a:solidFill>
                  <a:srgbClr val="FFFFFF"/>
                </a:solidFill>
                <a:latin typeface="Calibri"/>
                <a:cs typeface="Calibri"/>
              </a:defRPr>
            </a:lvl1pPr>
          </a:lstStyle>
          <a:p>
            <a:r>
              <a:rPr lang="fr-FR" dirty="0" smtClean="0"/>
              <a:t>Epidémiologie et prévention du VIH dans les PED</a:t>
            </a:r>
            <a:endParaRPr lang="fr-FR" dirty="0"/>
          </a:p>
        </p:txBody>
      </p:sp>
    </p:spTree>
    <p:extLst>
      <p:ext uri="{BB962C8B-B14F-4D97-AF65-F5344CB8AC3E}">
        <p14:creationId xmlns:p14="http://schemas.microsoft.com/office/powerpoint/2010/main" val="25136512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Rectangle 9"/>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Rectangle 8"/>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5" name="Rectangle 4"/>
          <p:cNvSpPr>
            <a:spLocks noChangeArrowheads="1"/>
          </p:cNvSpPr>
          <p:nvPr/>
        </p:nvSpPr>
        <p:spPr bwMode="auto">
          <a:xfrm>
            <a:off x="146304" y="5326383"/>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6" name="Rectangle 5"/>
          <p:cNvSpPr>
            <a:spLocks noChangeArrowheads="1"/>
          </p:cNvSpPr>
          <p:nvPr/>
        </p:nvSpPr>
        <p:spPr bwMode="auto">
          <a:xfrm>
            <a:off x="152400" y="13208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 name="Espace réservé de la date 1"/>
          <p:cNvSpPr>
            <a:spLocks noGrp="1"/>
          </p:cNvSpPr>
          <p:nvPr>
            <p:ph type="dt" sz="half" idx="10"/>
          </p:nvPr>
        </p:nvSpPr>
        <p:spPr>
          <a:xfrm>
            <a:off x="5791200" y="5337487"/>
            <a:ext cx="3044952" cy="304800"/>
          </a:xfrm>
          <a:prstGeom prst="rect">
            <a:avLst/>
          </a:prstGeom>
        </p:spPr>
        <p:txBody>
          <a:bodyPr/>
          <a:lstStyle/>
          <a:p>
            <a:fld id="{FFA924C5-A3E7-1F4C-8E48-2FD1D5258B6D}" type="datetimeFigureOut">
              <a:rPr lang="fr-FR" smtClean="0">
                <a:solidFill>
                  <a:prstClr val="black"/>
                </a:solidFill>
                <a:latin typeface="Georgia"/>
              </a:rPr>
              <a:pPr/>
              <a:t>08/04/15</a:t>
            </a:fld>
            <a:endParaRPr lang="fr-FR">
              <a:solidFill>
                <a:prstClr val="black"/>
              </a:solidFill>
              <a:latin typeface="Georgia"/>
            </a:endParaRPr>
          </a:p>
        </p:txBody>
      </p:sp>
      <p:sp>
        <p:nvSpPr>
          <p:cNvPr id="3" name="Espace réservé du pied de page 2"/>
          <p:cNvSpPr>
            <a:spLocks noGrp="1"/>
          </p:cNvSpPr>
          <p:nvPr>
            <p:ph type="ftr" sz="quarter" idx="11"/>
          </p:nvPr>
        </p:nvSpPr>
        <p:spPr>
          <a:xfrm>
            <a:off x="304800" y="5342373"/>
            <a:ext cx="3581400" cy="304800"/>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267200" y="5270500"/>
            <a:ext cx="609600" cy="367770"/>
          </a:xfrm>
        </p:spPr>
        <p:txBody>
          <a:bodyPr/>
          <a:lstStyle>
            <a:lvl1pPr>
              <a:defRPr>
                <a:solidFill>
                  <a:srgbClr val="FFFFFF"/>
                </a:solidFill>
              </a:defRPr>
            </a:lvl1pPr>
          </a:lstStyle>
          <a:p>
            <a:fld id="{C2E1E66F-6B08-4944-BF3D-1543FE9F81F7}" type="slidenum">
              <a:rPr lang="fr-FR" smtClean="0">
                <a:latin typeface="Georgia"/>
              </a:rPr>
              <a:pPr/>
              <a:t>‹#›</a:t>
            </a:fld>
            <a:endParaRPr lang="fr-FR">
              <a:latin typeface="Georgia"/>
            </a:endParaRPr>
          </a:p>
        </p:txBody>
      </p:sp>
    </p:spTree>
    <p:extLst>
      <p:ext uri="{BB962C8B-B14F-4D97-AF65-F5344CB8AC3E}">
        <p14:creationId xmlns:p14="http://schemas.microsoft.com/office/powerpoint/2010/main" val="9938442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27000"/>
            <a:ext cx="8833104" cy="254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990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3" name="Rectangle 12"/>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 name="Titre 1"/>
          <p:cNvSpPr>
            <a:spLocks noGrp="1"/>
          </p:cNvSpPr>
          <p:nvPr>
            <p:ph type="title"/>
          </p:nvPr>
        </p:nvSpPr>
        <p:spPr>
          <a:xfrm>
            <a:off x="381000" y="762000"/>
            <a:ext cx="2362200" cy="825500"/>
          </a:xfrm>
        </p:spPr>
        <p:txBody>
          <a:bodyPr anchor="b">
            <a:noAutofit/>
          </a:bodyPr>
          <a:lstStyle>
            <a:lvl1pPr algn="l">
              <a:buNone/>
              <a:defRPr sz="2200" b="1">
                <a:solidFill>
                  <a:srgbClr val="FFFFFF"/>
                </a:solidFill>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381000" y="1651000"/>
            <a:ext cx="2362200" cy="3454136"/>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Connecteur droit 8"/>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0" name="Espace réservé du contenu 19"/>
          <p:cNvSpPr>
            <a:spLocks noGrp="1"/>
          </p:cNvSpPr>
          <p:nvPr>
            <p:ph sz="quarter" idx="1"/>
          </p:nvPr>
        </p:nvSpPr>
        <p:spPr>
          <a:xfrm>
            <a:off x="3124200" y="571500"/>
            <a:ext cx="5638800" cy="45085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Ellipse 10"/>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Espace réservé du numéro de diapositive 6"/>
          <p:cNvSpPr>
            <a:spLocks noGrp="1"/>
          </p:cNvSpPr>
          <p:nvPr>
            <p:ph type="sldNum" sz="quarter" idx="12"/>
          </p:nvPr>
        </p:nvSpPr>
        <p:spPr>
          <a:xfrm>
            <a:off x="1371600" y="260617"/>
            <a:ext cx="457200" cy="367771"/>
          </a:xfrm>
        </p:spPr>
        <p:txBody>
          <a:bodyPr/>
          <a:lstStyle>
            <a:lvl1pPr>
              <a:defRPr>
                <a:solidFill>
                  <a:schemeClr val="accent3">
                    <a:shade val="75000"/>
                  </a:schemeClr>
                </a:solidFill>
              </a:defRPr>
            </a:lvl1pPr>
          </a:lstStyle>
          <a:p>
            <a:fld id="{7F5CE407-6216-4202-80E4-A30DC2F709B2}"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1" name="Rectangle 20"/>
          <p:cNvSpPr>
            <a:spLocks noChangeArrowheads="1"/>
          </p:cNvSpPr>
          <p:nvPr/>
        </p:nvSpPr>
        <p:spPr bwMode="auto">
          <a:xfrm>
            <a:off x="149352" y="5323657"/>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2" name="Espace réservé du pied de page 16"/>
          <p:cNvSpPr>
            <a:spLocks noGrp="1"/>
          </p:cNvSpPr>
          <p:nvPr>
            <p:ph type="ftr" sz="quarter" idx="3"/>
          </p:nvPr>
        </p:nvSpPr>
        <p:spPr>
          <a:xfrm>
            <a:off x="304800" y="5342373"/>
            <a:ext cx="3581400" cy="304800"/>
          </a:xfrm>
          <a:prstGeom prst="rect">
            <a:avLst/>
          </a:prstGeom>
        </p:spPr>
        <p:txBody>
          <a:bodyPr/>
          <a:lstStyle>
            <a:lvl1pPr>
              <a:defRPr sz="1000">
                <a:solidFill>
                  <a:srgbClr val="FFFFFF"/>
                </a:solidFill>
                <a:latin typeface="Calibri"/>
                <a:cs typeface="Calibri"/>
              </a:defRPr>
            </a:lvl1pPr>
          </a:lstStyle>
          <a:p>
            <a:r>
              <a:rPr lang="fr-FR" dirty="0" smtClean="0"/>
              <a:t>Epidémiologie et prévention du VIH dans les PED</a:t>
            </a:r>
            <a:endParaRPr lang="fr-FR" dirty="0"/>
          </a:p>
        </p:txBody>
      </p:sp>
    </p:spTree>
    <p:extLst>
      <p:ext uri="{BB962C8B-B14F-4D97-AF65-F5344CB8AC3E}">
        <p14:creationId xmlns:p14="http://schemas.microsoft.com/office/powerpoint/2010/main" val="298850551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7" name="Rectangle 16"/>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auto">
          <a:xfrm>
            <a:off x="152400" y="127000"/>
            <a:ext cx="8833104" cy="25146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5" name="Rectangle 14"/>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Ellipse 11"/>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3" name="Ellipse 12"/>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Espace réservé du numéro de diapositive 6"/>
          <p:cNvSpPr>
            <a:spLocks noGrp="1"/>
          </p:cNvSpPr>
          <p:nvPr>
            <p:ph type="sldNum" sz="quarter" idx="12"/>
          </p:nvPr>
        </p:nvSpPr>
        <p:spPr>
          <a:xfrm>
            <a:off x="1371600" y="260617"/>
            <a:ext cx="457200" cy="367771"/>
          </a:xfrm>
        </p:spPr>
        <p:txBody>
          <a:bodyPr/>
          <a:lstStyle/>
          <a:p>
            <a:fld id="{C2E1E66F-6B08-4944-BF3D-1543FE9F81F7}" type="slidenum">
              <a:rPr lang="fr-FR" smtClean="0">
                <a:solidFill>
                  <a:srgbClr val="8CADAE">
                    <a:shade val="75000"/>
                  </a:srgbClr>
                </a:solidFill>
                <a:latin typeface="Georgia"/>
              </a:rPr>
              <a:pPr/>
              <a:t>‹#›</a:t>
            </a:fld>
            <a:endParaRPr lang="fr-FR">
              <a:solidFill>
                <a:srgbClr val="8CADAE">
                  <a:shade val="75000"/>
                </a:srgbClr>
              </a:solidFill>
              <a:latin typeface="Georgia"/>
            </a:endParaRPr>
          </a:p>
        </p:txBody>
      </p:sp>
      <p:sp>
        <p:nvSpPr>
          <p:cNvPr id="2" name="Titre 1"/>
          <p:cNvSpPr>
            <a:spLocks noGrp="1"/>
          </p:cNvSpPr>
          <p:nvPr>
            <p:ph type="title"/>
          </p:nvPr>
        </p:nvSpPr>
        <p:spPr>
          <a:xfrm>
            <a:off x="3000375" y="4191000"/>
            <a:ext cx="5867400" cy="1016000"/>
          </a:xfrm>
        </p:spPr>
        <p:txBody>
          <a:bodyPr anchor="t">
            <a:noAutofit/>
          </a:bodyPr>
          <a:lstStyle>
            <a:lvl1pPr algn="l">
              <a:buNone/>
              <a:defRPr sz="2400" b="1">
                <a:solidFill>
                  <a:schemeClr val="tx2"/>
                </a:solidFill>
              </a:defRPr>
            </a:lvl1pPr>
          </a:lstStyle>
          <a:p>
            <a:r>
              <a:rPr kumimoji="0" lang="fr-FR" smtClean="0"/>
              <a:t>Cliquez et modifiez le titre</a:t>
            </a:r>
            <a:endParaRPr kumimoji="0" lang="en-US"/>
          </a:p>
        </p:txBody>
      </p:sp>
      <p:sp>
        <p:nvSpPr>
          <p:cNvPr id="3" name="Espace réservé pour une image  2"/>
          <p:cNvSpPr>
            <a:spLocks noGrp="1"/>
          </p:cNvSpPr>
          <p:nvPr>
            <p:ph type="pic" idx="1"/>
          </p:nvPr>
        </p:nvSpPr>
        <p:spPr>
          <a:xfrm>
            <a:off x="3000375" y="508000"/>
            <a:ext cx="5867400" cy="3556000"/>
          </a:xfrm>
        </p:spPr>
        <p:txBody>
          <a:bodyPr/>
          <a:lstStyle>
            <a:lvl1pPr marL="0" indent="0">
              <a:buNone/>
              <a:defRPr sz="3200"/>
            </a:lvl1pPr>
          </a:lstStyle>
          <a:p>
            <a:r>
              <a:rPr kumimoji="0" lang="fr-FR"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381000" y="825500"/>
            <a:ext cx="2438400" cy="43815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5323657"/>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5" name="Espace réservé de la date 4"/>
          <p:cNvSpPr>
            <a:spLocks noGrp="1"/>
          </p:cNvSpPr>
          <p:nvPr>
            <p:ph type="dt" sz="half" idx="10"/>
          </p:nvPr>
        </p:nvSpPr>
        <p:spPr>
          <a:xfrm>
            <a:off x="5788152" y="5337487"/>
            <a:ext cx="3044952" cy="304800"/>
          </a:xfrm>
          <a:prstGeom prst="rect">
            <a:avLst/>
          </a:prstGeom>
        </p:spPr>
        <p:txBody>
          <a:bodyPr/>
          <a:lstStyle/>
          <a:p>
            <a:fld id="{FFA924C5-A3E7-1F4C-8E48-2FD1D5258B6D}" type="datetimeFigureOut">
              <a:rPr lang="fr-FR" smtClean="0">
                <a:solidFill>
                  <a:prstClr val="black"/>
                </a:solidFill>
                <a:latin typeface="Georgia"/>
              </a:rPr>
              <a:pPr/>
              <a:t>08/04/15</a:t>
            </a:fld>
            <a:endParaRPr lang="fr-FR">
              <a:solidFill>
                <a:prstClr val="black"/>
              </a:solidFill>
              <a:latin typeface="Georgia"/>
            </a:endParaRPr>
          </a:p>
        </p:txBody>
      </p:sp>
      <p:sp>
        <p:nvSpPr>
          <p:cNvPr id="6" name="Espace réservé du pied de page 5"/>
          <p:cNvSpPr>
            <a:spLocks noGrp="1"/>
          </p:cNvSpPr>
          <p:nvPr>
            <p:ph type="ftr" sz="quarter" idx="11"/>
          </p:nvPr>
        </p:nvSpPr>
        <p:spPr>
          <a:xfrm>
            <a:off x="301752" y="5342373"/>
            <a:ext cx="3584448" cy="304800"/>
          </a:xfrm>
          <a:prstGeom prst="rect">
            <a:avLst/>
          </a:prstGeom>
        </p:spPr>
        <p:txBody>
          <a:bodyPr/>
          <a:lstStyle/>
          <a:p>
            <a:endParaRPr lang="fr-FR" dirty="0"/>
          </a:p>
        </p:txBody>
      </p:sp>
    </p:spTree>
    <p:extLst>
      <p:ext uri="{BB962C8B-B14F-4D97-AF65-F5344CB8AC3E}">
        <p14:creationId xmlns:p14="http://schemas.microsoft.com/office/powerpoint/2010/main" val="42365665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5791200" y="5337487"/>
            <a:ext cx="3044952" cy="304800"/>
          </a:xfrm>
          <a:prstGeom prst="rect">
            <a:avLst/>
          </a:prstGeom>
        </p:spPr>
        <p:txBody>
          <a:bodyPr/>
          <a:lstStyle/>
          <a:p>
            <a:fld id="{FFA924C5-A3E7-1F4C-8E48-2FD1D5258B6D}" type="datetimeFigureOut">
              <a:rPr lang="fr-FR" smtClean="0">
                <a:solidFill>
                  <a:prstClr val="black"/>
                </a:solidFill>
                <a:latin typeface="Georgia"/>
              </a:rPr>
              <a:pPr/>
              <a:t>08/04/15</a:t>
            </a:fld>
            <a:endParaRPr lang="fr-FR">
              <a:solidFill>
                <a:prstClr val="black"/>
              </a:solidFill>
              <a:latin typeface="Georgia"/>
            </a:endParaRPr>
          </a:p>
        </p:txBody>
      </p:sp>
      <p:sp>
        <p:nvSpPr>
          <p:cNvPr id="5" name="Espace réservé du pied de page 4"/>
          <p:cNvSpPr>
            <a:spLocks noGrp="1"/>
          </p:cNvSpPr>
          <p:nvPr>
            <p:ph type="ftr" sz="quarter" idx="11"/>
          </p:nvPr>
        </p:nvSpPr>
        <p:spPr>
          <a:xfrm>
            <a:off x="304800" y="5342373"/>
            <a:ext cx="3581400" cy="304800"/>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C2E1E66F-6B08-4944-BF3D-1543FE9F81F7}" type="slidenum">
              <a:rPr lang="fr-FR" smtClean="0">
                <a:solidFill>
                  <a:srgbClr val="8CADAE">
                    <a:shade val="75000"/>
                  </a:srgbClr>
                </a:solidFill>
                <a:latin typeface="Georgia"/>
              </a:rPr>
              <a:pPr/>
              <a:t>‹#›</a:t>
            </a:fld>
            <a:endParaRPr lang="fr-FR">
              <a:solidFill>
                <a:srgbClr val="8CADAE">
                  <a:shade val="75000"/>
                </a:srgbClr>
              </a:solidFill>
              <a:latin typeface="Georgia"/>
            </a:endParaRPr>
          </a:p>
        </p:txBody>
      </p:sp>
    </p:spTree>
    <p:extLst>
      <p:ext uri="{BB962C8B-B14F-4D97-AF65-F5344CB8AC3E}">
        <p14:creationId xmlns:p14="http://schemas.microsoft.com/office/powerpoint/2010/main" val="25986587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53.xml"/><Relationship Id="rId12" Type="http://schemas.openxmlformats.org/officeDocument/2006/relationships/slideLayout" Target="../slideLayouts/slideLayout154.xml"/><Relationship Id="rId13" Type="http://schemas.openxmlformats.org/officeDocument/2006/relationships/theme" Target="../theme/theme10.xml"/><Relationship Id="rId14" Type="http://schemas.openxmlformats.org/officeDocument/2006/relationships/image" Target="../media/image3.emf"/><Relationship Id="rId1" Type="http://schemas.openxmlformats.org/officeDocument/2006/relationships/slideLayout" Target="../slideLayouts/slideLayout143.xml"/><Relationship Id="rId2" Type="http://schemas.openxmlformats.org/officeDocument/2006/relationships/slideLayout" Target="../slideLayouts/slideLayout144.xml"/><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9" Type="http://schemas.openxmlformats.org/officeDocument/2006/relationships/slideLayout" Target="../slideLayouts/slideLayout151.xml"/><Relationship Id="rId10"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slideLayout" Target="../slideLayouts/slideLayout27.xml"/><Relationship Id="rId16" Type="http://schemas.openxmlformats.org/officeDocument/2006/relationships/slideLayout" Target="../slideLayouts/slideLayout28.xml"/><Relationship Id="rId17" Type="http://schemas.openxmlformats.org/officeDocument/2006/relationships/theme" Target="../theme/theme2.xml"/><Relationship Id="rId18" Type="http://schemas.openxmlformats.org/officeDocument/2006/relationships/image" Target="../media/image4.jpeg"/><Relationship Id="rId19" Type="http://schemas.openxmlformats.org/officeDocument/2006/relationships/image" Target="file://localhost/MicMac/Users/mickado/Documents/En%20cours%20Mickado/20871%20Inpes%20Charte%202009/%C3%A9x%C3%A9%20bureautique/Logos/Inpes-court_coul.jpg" TargetMode="Externa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4.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8.xml"/><Relationship Id="rId20" Type="http://schemas.openxmlformats.org/officeDocument/2006/relationships/slideLayout" Target="../slideLayouts/slideLayout69.xml"/><Relationship Id="rId21" Type="http://schemas.openxmlformats.org/officeDocument/2006/relationships/slideLayout" Target="../slideLayouts/slideLayout70.xml"/><Relationship Id="rId22" Type="http://schemas.openxmlformats.org/officeDocument/2006/relationships/slideLayout" Target="../slideLayouts/slideLayout71.xml"/><Relationship Id="rId23" Type="http://schemas.openxmlformats.org/officeDocument/2006/relationships/slideLayout" Target="../slideLayouts/slideLayout72.xml"/><Relationship Id="rId24" Type="http://schemas.openxmlformats.org/officeDocument/2006/relationships/slideLayout" Target="../slideLayouts/slideLayout73.xml"/><Relationship Id="rId25" Type="http://schemas.openxmlformats.org/officeDocument/2006/relationships/slideLayout" Target="../slideLayouts/slideLayout74.xml"/><Relationship Id="rId26" Type="http://schemas.openxmlformats.org/officeDocument/2006/relationships/slideLayout" Target="../slideLayouts/slideLayout75.xml"/><Relationship Id="rId27" Type="http://schemas.openxmlformats.org/officeDocument/2006/relationships/slideLayout" Target="../slideLayouts/slideLayout76.xml"/><Relationship Id="rId28" Type="http://schemas.openxmlformats.org/officeDocument/2006/relationships/slideLayout" Target="../slideLayouts/slideLayout77.xml"/><Relationship Id="rId29" Type="http://schemas.openxmlformats.org/officeDocument/2006/relationships/theme" Target="../theme/theme5.xml"/><Relationship Id="rId10" Type="http://schemas.openxmlformats.org/officeDocument/2006/relationships/slideLayout" Target="../slideLayouts/slideLayout59.xml"/><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slideLayout" Target="../slideLayouts/slideLayout64.xml"/><Relationship Id="rId16" Type="http://schemas.openxmlformats.org/officeDocument/2006/relationships/slideLayout" Target="../slideLayouts/slideLayout65.xml"/><Relationship Id="rId17" Type="http://schemas.openxmlformats.org/officeDocument/2006/relationships/slideLayout" Target="../slideLayouts/slideLayout66.xml"/><Relationship Id="rId18" Type="http://schemas.openxmlformats.org/officeDocument/2006/relationships/slideLayout" Target="../slideLayouts/slideLayout67.xml"/><Relationship Id="rId19" Type="http://schemas.openxmlformats.org/officeDocument/2006/relationships/slideLayout" Target="../slideLayouts/slideLayout68.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theme" Target="../theme/theme6.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theme" Target="../theme/theme7.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11.xml"/><Relationship Id="rId20" Type="http://schemas.openxmlformats.org/officeDocument/2006/relationships/slideLayout" Target="../slideLayouts/slideLayout122.xml"/><Relationship Id="rId21" Type="http://schemas.openxmlformats.org/officeDocument/2006/relationships/slideLayout" Target="../slideLayouts/slideLayout123.xml"/><Relationship Id="rId22" Type="http://schemas.openxmlformats.org/officeDocument/2006/relationships/slideLayout" Target="../slideLayouts/slideLayout124.xml"/><Relationship Id="rId23" Type="http://schemas.openxmlformats.org/officeDocument/2006/relationships/slideLayout" Target="../slideLayouts/slideLayout125.xml"/><Relationship Id="rId24" Type="http://schemas.openxmlformats.org/officeDocument/2006/relationships/slideLayout" Target="../slideLayouts/slideLayout126.xml"/><Relationship Id="rId25" Type="http://schemas.openxmlformats.org/officeDocument/2006/relationships/slideLayout" Target="../slideLayouts/slideLayout127.xml"/><Relationship Id="rId26" Type="http://schemas.openxmlformats.org/officeDocument/2006/relationships/slideLayout" Target="../slideLayouts/slideLayout128.xml"/><Relationship Id="rId27" Type="http://schemas.openxmlformats.org/officeDocument/2006/relationships/slideLayout" Target="../slideLayouts/slideLayout129.xml"/><Relationship Id="rId28" Type="http://schemas.openxmlformats.org/officeDocument/2006/relationships/slideLayout" Target="../slideLayouts/slideLayout130.xml"/><Relationship Id="rId29" Type="http://schemas.openxmlformats.org/officeDocument/2006/relationships/theme" Target="../theme/theme8.xml"/><Relationship Id="rId10" Type="http://schemas.openxmlformats.org/officeDocument/2006/relationships/slideLayout" Target="../slideLayouts/slideLayout112.xml"/><Relationship Id="rId11" Type="http://schemas.openxmlformats.org/officeDocument/2006/relationships/slideLayout" Target="../slideLayouts/slideLayout113.xml"/><Relationship Id="rId12" Type="http://schemas.openxmlformats.org/officeDocument/2006/relationships/slideLayout" Target="../slideLayouts/slideLayout114.xml"/><Relationship Id="rId13" Type="http://schemas.openxmlformats.org/officeDocument/2006/relationships/slideLayout" Target="../slideLayouts/slideLayout115.xml"/><Relationship Id="rId14" Type="http://schemas.openxmlformats.org/officeDocument/2006/relationships/slideLayout" Target="../slideLayouts/slideLayout116.xml"/><Relationship Id="rId15" Type="http://schemas.openxmlformats.org/officeDocument/2006/relationships/slideLayout" Target="../slideLayouts/slideLayout117.xml"/><Relationship Id="rId16" Type="http://schemas.openxmlformats.org/officeDocument/2006/relationships/slideLayout" Target="../slideLayouts/slideLayout118.xml"/><Relationship Id="rId17" Type="http://schemas.openxmlformats.org/officeDocument/2006/relationships/slideLayout" Target="../slideLayouts/slideLayout119.xml"/><Relationship Id="rId18" Type="http://schemas.openxmlformats.org/officeDocument/2006/relationships/slideLayout" Target="../slideLayouts/slideLayout120.xml"/><Relationship Id="rId19" Type="http://schemas.openxmlformats.org/officeDocument/2006/relationships/slideLayout" Target="../slideLayouts/slideLayout121.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theme" Target="../theme/theme9.xml"/><Relationship Id="rId14" Type="http://schemas.openxmlformats.org/officeDocument/2006/relationships/image" Target="../media/image3.emf"/><Relationship Id="rId1" Type="http://schemas.openxmlformats.org/officeDocument/2006/relationships/slideLayout" Target="../slideLayouts/slideLayout131.xml"/><Relationship Id="rId2" Type="http://schemas.openxmlformats.org/officeDocument/2006/relationships/slideLayout" Target="../slideLayouts/slideLayout132.xml"/><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609602" y="190500"/>
            <a:ext cx="776604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dirty="0"/>
              <a:t>Cliquez et modifiez le titre</a:t>
            </a:r>
            <a:endParaRPr lang="en-US" dirty="0"/>
          </a:p>
        </p:txBody>
      </p:sp>
      <p:sp>
        <p:nvSpPr>
          <p:cNvPr id="1027" name="Espace réservé du texte 12"/>
          <p:cNvSpPr>
            <a:spLocks noGrp="1"/>
          </p:cNvSpPr>
          <p:nvPr>
            <p:ph type="body" idx="1"/>
          </p:nvPr>
        </p:nvSpPr>
        <p:spPr bwMode="auto">
          <a:xfrm>
            <a:off x="612775" y="1333500"/>
            <a:ext cx="8153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6096000" y="5207000"/>
            <a:ext cx="2667000" cy="304800"/>
          </a:xfrm>
          <a:prstGeom prst="rect">
            <a:avLst/>
          </a:prstGeom>
        </p:spPr>
        <p:txBody>
          <a:bodyPr vert="horz" anchor="ctr" anchorCtr="0"/>
          <a:lstStyle>
            <a:lvl1pPr algn="l" eaLnBrk="1" latinLnBrk="0" hangingPunct="1">
              <a:defRPr kumimoji="0" sz="1400">
                <a:solidFill>
                  <a:schemeClr val="tx2"/>
                </a:solidFill>
                <a:cs typeface="+mn-cs"/>
              </a:defRPr>
            </a:lvl1pPr>
          </a:lstStyle>
          <a:p>
            <a:fld id="{0E4C165E-BDEB-784C-B40D-70DB8A57482D}" type="datetime1">
              <a:rPr lang="fr-FR" smtClean="0"/>
              <a:t>08/04/15</a:t>
            </a:fld>
            <a:endParaRPr lang="fr-FR"/>
          </a:p>
        </p:txBody>
      </p:sp>
      <p:sp>
        <p:nvSpPr>
          <p:cNvPr id="3" name="Espace réservé du pied de page 2"/>
          <p:cNvSpPr>
            <a:spLocks noGrp="1"/>
          </p:cNvSpPr>
          <p:nvPr>
            <p:ph type="ftr" sz="quarter" idx="3"/>
          </p:nvPr>
        </p:nvSpPr>
        <p:spPr>
          <a:xfrm>
            <a:off x="609606" y="5207000"/>
            <a:ext cx="5421313" cy="304800"/>
          </a:xfrm>
          <a:prstGeom prst="rect">
            <a:avLst/>
          </a:prstGeom>
        </p:spPr>
        <p:txBody>
          <a:bodyPr vert="horz" anchor="ctr"/>
          <a:lstStyle>
            <a:lvl1pPr algn="r" eaLnBrk="1" latinLnBrk="0" hangingPunct="1">
              <a:defRPr kumimoji="0" sz="1400">
                <a:solidFill>
                  <a:schemeClr val="tx2"/>
                </a:solidFill>
                <a:cs typeface="+mn-cs"/>
              </a:defRPr>
            </a:lvl1pPr>
          </a:lstStyle>
          <a:p>
            <a:endParaRPr lang="fr-FR"/>
          </a:p>
        </p:txBody>
      </p:sp>
      <p:sp>
        <p:nvSpPr>
          <p:cNvPr id="7" name="Rectangle 6"/>
          <p:cNvSpPr/>
          <p:nvPr/>
        </p:nvSpPr>
        <p:spPr bwMode="white">
          <a:xfrm>
            <a:off x="0" y="1028700"/>
            <a:ext cx="9144000" cy="2667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066800"/>
            <a:ext cx="533400" cy="190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066800"/>
            <a:ext cx="8553450" cy="190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Espace réservé du numéro de diapositive 22"/>
          <p:cNvSpPr>
            <a:spLocks noGrp="1"/>
          </p:cNvSpPr>
          <p:nvPr>
            <p:ph type="sldNum" sz="quarter" idx="4"/>
          </p:nvPr>
        </p:nvSpPr>
        <p:spPr>
          <a:xfrm>
            <a:off x="0" y="1060450"/>
            <a:ext cx="533400" cy="203200"/>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fld id="{A847B961-917D-714F-B9EF-810BDF4968C8}" type="slidenum">
              <a:rPr lang="fr-FR" smtClean="0"/>
              <a:t>‹#›</a:t>
            </a:fld>
            <a:endParaRPr lang="fr-FR"/>
          </a:p>
        </p:txBody>
      </p:sp>
      <p:pic>
        <p:nvPicPr>
          <p:cNvPr id="2" name="Image 1" descr="LogoCoreVIH Bretagne.eps"/>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458200" y="431800"/>
            <a:ext cx="495300" cy="315093"/>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4400" kern="12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1" fontAlgn="base" hangingPunct="1">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1" fontAlgn="base" hangingPunct="1">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1" fontAlgn="base" hangingPunct="1">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1" fontAlgn="base" hangingPunct="1">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1" fontAlgn="base" hangingPunct="1">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609602" y="190500"/>
            <a:ext cx="776604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dirty="0"/>
              <a:t>Cliquez et modifiez le titre</a:t>
            </a:r>
            <a:endParaRPr lang="en-US" dirty="0"/>
          </a:p>
        </p:txBody>
      </p:sp>
      <p:sp>
        <p:nvSpPr>
          <p:cNvPr id="1027" name="Espace réservé du texte 12"/>
          <p:cNvSpPr>
            <a:spLocks noGrp="1"/>
          </p:cNvSpPr>
          <p:nvPr>
            <p:ph type="body" idx="1"/>
          </p:nvPr>
        </p:nvSpPr>
        <p:spPr bwMode="auto">
          <a:xfrm>
            <a:off x="612775" y="1333500"/>
            <a:ext cx="8153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6096000" y="5207000"/>
            <a:ext cx="2667000" cy="304800"/>
          </a:xfrm>
          <a:prstGeom prst="rect">
            <a:avLst/>
          </a:prstGeom>
        </p:spPr>
        <p:txBody>
          <a:bodyPr vert="horz" anchor="ctr" anchorCtr="0"/>
          <a:lstStyle>
            <a:lvl1pPr algn="l" eaLnBrk="1" latinLnBrk="0" hangingPunct="1">
              <a:defRPr kumimoji="0" sz="1400">
                <a:solidFill>
                  <a:schemeClr val="tx2"/>
                </a:solidFill>
                <a:cs typeface="+mn-cs"/>
              </a:defRPr>
            </a:lvl1pPr>
          </a:lstStyle>
          <a:p>
            <a:fld id="{0E4C165E-BDEB-784C-B40D-70DB8A57482D}" type="datetime1">
              <a:rPr lang="fr-FR" smtClean="0">
                <a:solidFill>
                  <a:srgbClr val="775F55"/>
                </a:solidFill>
                <a:latin typeface="Tw Cen MT"/>
              </a:rPr>
              <a:pPr/>
              <a:t>08/04/15</a:t>
            </a:fld>
            <a:endParaRPr lang="fr-FR">
              <a:solidFill>
                <a:srgbClr val="775F55"/>
              </a:solidFill>
              <a:latin typeface="Tw Cen MT"/>
            </a:endParaRPr>
          </a:p>
        </p:txBody>
      </p:sp>
      <p:sp>
        <p:nvSpPr>
          <p:cNvPr id="3" name="Espace réservé du pied de page 2"/>
          <p:cNvSpPr>
            <a:spLocks noGrp="1"/>
          </p:cNvSpPr>
          <p:nvPr>
            <p:ph type="ftr" sz="quarter" idx="3"/>
          </p:nvPr>
        </p:nvSpPr>
        <p:spPr>
          <a:xfrm>
            <a:off x="609606" y="5207000"/>
            <a:ext cx="5421313" cy="304800"/>
          </a:xfrm>
          <a:prstGeom prst="rect">
            <a:avLst/>
          </a:prstGeom>
        </p:spPr>
        <p:txBody>
          <a:bodyPr vert="horz" anchor="ctr"/>
          <a:lstStyle>
            <a:lvl1pPr algn="r" eaLnBrk="1" latinLnBrk="0" hangingPunct="1">
              <a:defRPr kumimoji="0" sz="1400">
                <a:solidFill>
                  <a:schemeClr val="tx2"/>
                </a:solidFill>
                <a:cs typeface="+mn-cs"/>
              </a:defRPr>
            </a:lvl1pPr>
          </a:lstStyle>
          <a:p>
            <a:endParaRPr lang="fr-FR">
              <a:solidFill>
                <a:srgbClr val="775F55"/>
              </a:solidFill>
              <a:latin typeface="Tw Cen MT"/>
            </a:endParaRPr>
          </a:p>
        </p:txBody>
      </p:sp>
      <p:sp>
        <p:nvSpPr>
          <p:cNvPr id="7" name="Rectangle 6"/>
          <p:cNvSpPr/>
          <p:nvPr/>
        </p:nvSpPr>
        <p:spPr bwMode="white">
          <a:xfrm>
            <a:off x="0" y="1028700"/>
            <a:ext cx="9144000" cy="2667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8" name="Rectangle 7"/>
          <p:cNvSpPr/>
          <p:nvPr/>
        </p:nvSpPr>
        <p:spPr>
          <a:xfrm>
            <a:off x="0" y="1066800"/>
            <a:ext cx="533400" cy="190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9" name="Rectangle 8"/>
          <p:cNvSpPr/>
          <p:nvPr/>
        </p:nvSpPr>
        <p:spPr>
          <a:xfrm>
            <a:off x="590550" y="1066800"/>
            <a:ext cx="8553450" cy="190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23" name="Espace réservé du numéro de diapositive 22"/>
          <p:cNvSpPr>
            <a:spLocks noGrp="1"/>
          </p:cNvSpPr>
          <p:nvPr>
            <p:ph type="sldNum" sz="quarter" idx="4"/>
          </p:nvPr>
        </p:nvSpPr>
        <p:spPr>
          <a:xfrm>
            <a:off x="0" y="1060450"/>
            <a:ext cx="533400" cy="203200"/>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fld id="{A847B961-917D-714F-B9EF-810BDF4968C8}" type="slidenum">
              <a:rPr lang="fr-FR" smtClean="0">
                <a:latin typeface="Tw Cen MT"/>
              </a:rPr>
              <a:pPr/>
              <a:t>‹#›</a:t>
            </a:fld>
            <a:endParaRPr lang="fr-FR">
              <a:latin typeface="Tw Cen MT"/>
            </a:endParaRPr>
          </a:p>
        </p:txBody>
      </p:sp>
      <p:pic>
        <p:nvPicPr>
          <p:cNvPr id="2" name="Image 1" descr="LogoCoreVIH Bretagne.eps"/>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458200" y="431800"/>
            <a:ext cx="495300" cy="315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40417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hf hdr="0" ftr="0" dt="0"/>
  <p:txStyles>
    <p:titleStyle>
      <a:lvl1pPr algn="l" rtl="0" eaLnBrk="1" fontAlgn="base" hangingPunct="1">
        <a:spcBef>
          <a:spcPct val="0"/>
        </a:spcBef>
        <a:spcAft>
          <a:spcPct val="0"/>
        </a:spcAft>
        <a:defRPr sz="4400" kern="12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1" fontAlgn="base" hangingPunct="1">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1" fontAlgn="base" hangingPunct="1">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1" fontAlgn="base" hangingPunct="1">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1" fontAlgn="base" hangingPunct="1">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1" fontAlgn="base" hangingPunct="1">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MicMac:Users:mickado:Documents:En cours Mickado:20871 Inpes Charte 2009:éxé bureautique:Logos:Inpes-court_coul.jpg"/>
          <p:cNvPicPr>
            <a:picLocks noChangeAspect="1" noChangeArrowheads="1"/>
          </p:cNvPicPr>
          <p:nvPr userDrawn="1"/>
        </p:nvPicPr>
        <p:blipFill>
          <a:blip r:embed="rId18" r:link="rId19" cstate="email">
            <a:extLst>
              <a:ext uri="{28A0092B-C50C-407E-A947-70E740481C1C}">
                <a14:useLocalDpi xmlns:a14="http://schemas.microsoft.com/office/drawing/2010/main"/>
              </a:ext>
            </a:extLst>
          </a:blip>
          <a:srcRect/>
          <a:stretch>
            <a:fillRect/>
          </a:stretch>
        </p:blipFill>
        <p:spPr bwMode="auto">
          <a:xfrm>
            <a:off x="7848600" y="5184511"/>
            <a:ext cx="1104900" cy="45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7"/>
          <p:cNvSpPr>
            <a:spLocks/>
          </p:cNvSpPr>
          <p:nvPr userDrawn="1"/>
        </p:nvSpPr>
        <p:spPr bwMode="auto">
          <a:xfrm>
            <a:off x="8115300" y="0"/>
            <a:ext cx="1028700" cy="5715000"/>
          </a:xfrm>
          <a:custGeom>
            <a:avLst/>
            <a:gdLst>
              <a:gd name="T0" fmla="*/ 2147483647 w 672"/>
              <a:gd name="T1" fmla="*/ 0 h 4320"/>
              <a:gd name="T2" fmla="*/ 2147483647 w 672"/>
              <a:gd name="T3" fmla="*/ 2147483647 h 4320"/>
              <a:gd name="T4" fmla="*/ 0 w 672"/>
              <a:gd name="T5" fmla="*/ 0 h 4320"/>
              <a:gd name="T6" fmla="*/ 2147483647 w 672"/>
              <a:gd name="T7" fmla="*/ 0 h 4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4320">
                <a:moveTo>
                  <a:pt x="672" y="0"/>
                </a:moveTo>
                <a:lnTo>
                  <a:pt x="672" y="4320"/>
                </a:lnTo>
                <a:lnTo>
                  <a:pt x="0" y="0"/>
                </a:lnTo>
                <a:lnTo>
                  <a:pt x="672" y="0"/>
                </a:lnTo>
                <a:close/>
              </a:path>
            </a:pathLst>
          </a:custGeom>
          <a:solidFill>
            <a:srgbClr val="6FBA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fr-FR" smtClean="0">
              <a:solidFill>
                <a:srgbClr val="000000"/>
              </a:solidFill>
              <a:latin typeface="Arial" charset="0"/>
              <a:ea typeface="ＭＳ Ｐゴシック" charset="0"/>
              <a:cs typeface="ＭＳ Ｐゴシック" charset="0"/>
            </a:endParaRPr>
          </a:p>
        </p:txBody>
      </p:sp>
      <p:sp>
        <p:nvSpPr>
          <p:cNvPr id="1028" name="Rectangle 2"/>
          <p:cNvSpPr>
            <a:spLocks noGrp="1" noChangeArrowheads="1"/>
          </p:cNvSpPr>
          <p:nvPr>
            <p:ph type="title"/>
          </p:nvPr>
        </p:nvSpPr>
        <p:spPr bwMode="auto">
          <a:xfrm>
            <a:off x="685800" y="508000"/>
            <a:ext cx="7467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9" name="Rectangle 3"/>
          <p:cNvSpPr>
            <a:spLocks noGrp="1" noChangeArrowheads="1"/>
          </p:cNvSpPr>
          <p:nvPr>
            <p:ph type="body" idx="1"/>
          </p:nvPr>
        </p:nvSpPr>
        <p:spPr bwMode="auto">
          <a:xfrm>
            <a:off x="685800" y="16510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atin typeface="+mj-lt"/>
                <a:ea typeface="+mn-ea"/>
                <a:cs typeface="+mn-cs"/>
              </a:defRPr>
            </a:lvl1pPr>
          </a:lstStyle>
          <a:p>
            <a:pPr defTabSz="914400" eaLnBrk="0" fontAlgn="base" hangingPunct="0">
              <a:spcBef>
                <a:spcPct val="0"/>
              </a:spcBef>
              <a:spcAft>
                <a:spcPct val="0"/>
              </a:spcAft>
              <a:defRPr/>
            </a:pPr>
            <a:endParaRPr lang="fr-FR">
              <a:solidFill>
                <a:srgbClr val="000000"/>
              </a:solidFill>
              <a:latin typeface="Verdana"/>
              <a:ea typeface="ＭＳ Ｐゴシック"/>
            </a:endParaRPr>
          </a:p>
        </p:txBody>
      </p:sp>
      <p:sp>
        <p:nvSpPr>
          <p:cNvPr id="3"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mj-lt"/>
                <a:ea typeface="+mn-ea"/>
                <a:cs typeface="+mn-cs"/>
              </a:defRPr>
            </a:lvl1pPr>
          </a:lstStyle>
          <a:p>
            <a:pPr defTabSz="914400" eaLnBrk="0" fontAlgn="base" hangingPunct="0">
              <a:spcBef>
                <a:spcPct val="0"/>
              </a:spcBef>
              <a:spcAft>
                <a:spcPct val="0"/>
              </a:spcAft>
              <a:defRPr/>
            </a:pPr>
            <a:endParaRPr lang="fr-FR">
              <a:solidFill>
                <a:srgbClr val="000000"/>
              </a:solidFill>
              <a:latin typeface="Verdana"/>
              <a:ea typeface="ＭＳ Ｐゴシック"/>
            </a:endParaRPr>
          </a:p>
        </p:txBody>
      </p:sp>
      <p:sp>
        <p:nvSpPr>
          <p:cNvPr id="1030" name="Rectangle 6"/>
          <p:cNvSpPr>
            <a:spLocks noGrp="1" noChangeArrowheads="1"/>
          </p:cNvSpPr>
          <p:nvPr>
            <p:ph type="sldNum" sz="quarter" idx="4"/>
          </p:nvPr>
        </p:nvSpPr>
        <p:spPr bwMode="auto">
          <a:xfrm>
            <a:off x="8229600" y="190500"/>
            <a:ext cx="685800" cy="44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chemeClr val="bg1"/>
                </a:solidFill>
                <a:latin typeface="Verdana" charset="0"/>
              </a:defRPr>
            </a:lvl1pPr>
          </a:lstStyle>
          <a:p>
            <a:pPr defTabSz="914400" eaLnBrk="0" fontAlgn="base" hangingPunct="0">
              <a:spcBef>
                <a:spcPct val="0"/>
              </a:spcBef>
              <a:spcAft>
                <a:spcPct val="0"/>
              </a:spcAft>
            </a:pPr>
            <a:fld id="{45E4E274-B5E5-454F-80E9-923CD786F6B9}" type="slidenum">
              <a:rPr lang="fr-FR" smtClean="0">
                <a:solidFill>
                  <a:srgbClr val="FFFFFF"/>
                </a:solidFill>
                <a:ea typeface="ＭＳ Ｐゴシック" charset="0"/>
                <a:cs typeface="ＭＳ Ｐゴシック" charset="0"/>
              </a:rPr>
              <a:pPr defTabSz="914400" eaLnBrk="0" fontAlgn="base" hangingPunct="0">
                <a:spcBef>
                  <a:spcPct val="0"/>
                </a:spcBef>
                <a:spcAft>
                  <a:spcPct val="0"/>
                </a:spcAft>
              </a:pPr>
              <a:t>‹#›</a:t>
            </a:fld>
            <a:endParaRPr lang="fr-FR" smtClean="0">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9780784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ＭＳ Ｐゴシック" charset="0"/>
        </a:defRPr>
      </a:lvl1pPr>
      <a:lvl2pPr algn="ctr" rtl="0" eaLnBrk="0" fontAlgn="base" hangingPunct="0">
        <a:spcBef>
          <a:spcPct val="0"/>
        </a:spcBef>
        <a:spcAft>
          <a:spcPct val="0"/>
        </a:spcAft>
        <a:defRPr sz="3200" b="1">
          <a:solidFill>
            <a:schemeClr val="tx2"/>
          </a:solidFill>
          <a:latin typeface="Verdana" pitchFamily="34" charset="0"/>
          <a:ea typeface="ＭＳ Ｐゴシック" pitchFamily="124" charset="-128"/>
          <a:cs typeface="ＭＳ Ｐゴシック" charset="0"/>
        </a:defRPr>
      </a:lvl2pPr>
      <a:lvl3pPr algn="ctr" rtl="0" eaLnBrk="0" fontAlgn="base" hangingPunct="0">
        <a:spcBef>
          <a:spcPct val="0"/>
        </a:spcBef>
        <a:spcAft>
          <a:spcPct val="0"/>
        </a:spcAft>
        <a:defRPr sz="3200" b="1">
          <a:solidFill>
            <a:schemeClr val="tx2"/>
          </a:solidFill>
          <a:latin typeface="Verdana" pitchFamily="34" charset="0"/>
          <a:ea typeface="ＭＳ Ｐゴシック" pitchFamily="124" charset="-128"/>
          <a:cs typeface="ＭＳ Ｐゴシック" charset="0"/>
        </a:defRPr>
      </a:lvl3pPr>
      <a:lvl4pPr algn="ctr" rtl="0" eaLnBrk="0" fontAlgn="base" hangingPunct="0">
        <a:spcBef>
          <a:spcPct val="0"/>
        </a:spcBef>
        <a:spcAft>
          <a:spcPct val="0"/>
        </a:spcAft>
        <a:defRPr sz="3200" b="1">
          <a:solidFill>
            <a:schemeClr val="tx2"/>
          </a:solidFill>
          <a:latin typeface="Verdana" pitchFamily="34" charset="0"/>
          <a:ea typeface="ＭＳ Ｐゴシック" pitchFamily="124" charset="-128"/>
          <a:cs typeface="ＭＳ Ｐゴシック" charset="0"/>
        </a:defRPr>
      </a:lvl4pPr>
      <a:lvl5pPr algn="ctr" rtl="0" eaLnBrk="0" fontAlgn="base" hangingPunct="0">
        <a:spcBef>
          <a:spcPct val="0"/>
        </a:spcBef>
        <a:spcAft>
          <a:spcPct val="0"/>
        </a:spcAft>
        <a:defRPr sz="3200" b="1">
          <a:solidFill>
            <a:schemeClr val="tx2"/>
          </a:solidFill>
          <a:latin typeface="Verdana" pitchFamily="34" charset="0"/>
          <a:ea typeface="ＭＳ Ｐゴシック" pitchFamily="124" charset="-128"/>
          <a:cs typeface="ＭＳ Ｐゴシック" charset="0"/>
        </a:defRPr>
      </a:lvl5pPr>
      <a:lvl6pPr marL="457200" algn="ctr" rtl="0" fontAlgn="base">
        <a:spcBef>
          <a:spcPct val="0"/>
        </a:spcBef>
        <a:spcAft>
          <a:spcPct val="0"/>
        </a:spcAft>
        <a:defRPr sz="3200" b="1">
          <a:solidFill>
            <a:schemeClr val="tx2"/>
          </a:solidFill>
          <a:latin typeface="Verdana" pitchFamily="34" charset="0"/>
          <a:ea typeface="ＭＳ Ｐゴシック" pitchFamily="124" charset="-128"/>
        </a:defRPr>
      </a:lvl6pPr>
      <a:lvl7pPr marL="914400" algn="ctr" rtl="0" fontAlgn="base">
        <a:spcBef>
          <a:spcPct val="0"/>
        </a:spcBef>
        <a:spcAft>
          <a:spcPct val="0"/>
        </a:spcAft>
        <a:defRPr sz="3200" b="1">
          <a:solidFill>
            <a:schemeClr val="tx2"/>
          </a:solidFill>
          <a:latin typeface="Verdana" pitchFamily="34" charset="0"/>
          <a:ea typeface="ＭＳ Ｐゴシック" pitchFamily="124" charset="-128"/>
        </a:defRPr>
      </a:lvl7pPr>
      <a:lvl8pPr marL="1371600" algn="ctr" rtl="0" fontAlgn="base">
        <a:spcBef>
          <a:spcPct val="0"/>
        </a:spcBef>
        <a:spcAft>
          <a:spcPct val="0"/>
        </a:spcAft>
        <a:defRPr sz="3200" b="1">
          <a:solidFill>
            <a:schemeClr val="tx2"/>
          </a:solidFill>
          <a:latin typeface="Verdana" pitchFamily="34" charset="0"/>
          <a:ea typeface="ＭＳ Ｐゴシック" pitchFamily="124" charset="-128"/>
        </a:defRPr>
      </a:lvl8pPr>
      <a:lvl9pPr marL="1828800" algn="ctr" rtl="0" fontAlgn="base">
        <a:spcBef>
          <a:spcPct val="0"/>
        </a:spcBef>
        <a:spcAft>
          <a:spcPct val="0"/>
        </a:spcAft>
        <a:defRPr sz="3200" b="1">
          <a:solidFill>
            <a:schemeClr val="tx2"/>
          </a:solidFill>
          <a:latin typeface="Verdana" pitchFamily="34" charset="0"/>
          <a:ea typeface="ＭＳ Ｐゴシック" pitchFamily="12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400" b="1">
          <a:solidFill>
            <a:schemeClr val="tx1"/>
          </a:solidFill>
          <a:latin typeface="+mj-lt"/>
          <a:ea typeface="+mn-ea"/>
        </a:defRPr>
      </a:lvl4pPr>
      <a:lvl5pPr marL="2057400" indent="-228600" algn="l" rtl="0" eaLnBrk="0" fontAlgn="base" hangingPunct="0">
        <a:spcBef>
          <a:spcPct val="20000"/>
        </a:spcBef>
        <a:spcAft>
          <a:spcPct val="0"/>
        </a:spcAft>
        <a:buChar char="»"/>
        <a:defRPr sz="1400">
          <a:solidFill>
            <a:schemeClr val="tx1"/>
          </a:solidFill>
          <a:latin typeface="+mj-lt"/>
          <a:ea typeface="+mn-ea"/>
        </a:defRPr>
      </a:lvl5pPr>
      <a:lvl6pPr marL="2514600" indent="-228600" algn="l" rtl="0" fontAlgn="base">
        <a:spcBef>
          <a:spcPct val="20000"/>
        </a:spcBef>
        <a:spcAft>
          <a:spcPct val="0"/>
        </a:spcAft>
        <a:buChar char="»"/>
        <a:defRPr sz="1400">
          <a:solidFill>
            <a:schemeClr val="tx1"/>
          </a:solidFill>
          <a:latin typeface="+mj-lt"/>
          <a:ea typeface="+mn-ea"/>
        </a:defRPr>
      </a:lvl6pPr>
      <a:lvl7pPr marL="2971800" indent="-228600" algn="l" rtl="0" fontAlgn="base">
        <a:spcBef>
          <a:spcPct val="20000"/>
        </a:spcBef>
        <a:spcAft>
          <a:spcPct val="0"/>
        </a:spcAft>
        <a:buChar char="»"/>
        <a:defRPr sz="1400">
          <a:solidFill>
            <a:schemeClr val="tx1"/>
          </a:solidFill>
          <a:latin typeface="+mj-lt"/>
          <a:ea typeface="+mn-ea"/>
        </a:defRPr>
      </a:lvl7pPr>
      <a:lvl8pPr marL="3429000" indent="-228600" algn="l" rtl="0" fontAlgn="base">
        <a:spcBef>
          <a:spcPct val="20000"/>
        </a:spcBef>
        <a:spcAft>
          <a:spcPct val="0"/>
        </a:spcAft>
        <a:buChar char="»"/>
        <a:defRPr sz="1400">
          <a:solidFill>
            <a:schemeClr val="tx1"/>
          </a:solidFill>
          <a:latin typeface="+mj-lt"/>
          <a:ea typeface="+mn-ea"/>
        </a:defRPr>
      </a:lvl8pPr>
      <a:lvl9pPr marL="3886200" indent="-228600" algn="l" rtl="0" fontAlgn="base">
        <a:spcBef>
          <a:spcPct val="20000"/>
        </a:spcBef>
        <a:spcAft>
          <a:spcPct val="0"/>
        </a:spcAft>
        <a:buChar char="»"/>
        <a:defRPr sz="1400">
          <a:solidFill>
            <a:schemeClr val="tx1"/>
          </a:solidFill>
          <a:latin typeface="+mj-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5" y="96576"/>
            <a:ext cx="7523163" cy="780521"/>
          </a:xfrm>
          <a:prstGeom prst="rect">
            <a:avLst/>
          </a:prstGeom>
          <a:ln>
            <a:noFill/>
            <a:headEnd/>
            <a:tailEnd/>
          </a:ln>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fr-FR" dirty="0" smtClean="0"/>
              <a:t>Cliquez et modifiez le titre</a:t>
            </a:r>
          </a:p>
        </p:txBody>
      </p:sp>
      <p:sp>
        <p:nvSpPr>
          <p:cNvPr id="1077" name="Rectangle 3"/>
          <p:cNvSpPr>
            <a:spLocks noGrp="1" noChangeArrowheads="1"/>
          </p:cNvSpPr>
          <p:nvPr>
            <p:ph type="body" idx="1"/>
          </p:nvPr>
        </p:nvSpPr>
        <p:spPr bwMode="auto">
          <a:xfrm>
            <a:off x="457205" y="1117865"/>
            <a:ext cx="8507413" cy="4259792"/>
          </a:xfrm>
          <a:prstGeom prst="rect">
            <a:avLst/>
          </a:prstGeom>
          <a:ln>
            <a:noFill/>
            <a:headEnd/>
            <a:tailEnd/>
          </a:ln>
        </p:spPr>
        <p:style>
          <a:lnRef idx="2">
            <a:schemeClr val="accent1"/>
          </a:lnRef>
          <a:fillRef idx="1">
            <a:schemeClr val="lt1"/>
          </a:fillRef>
          <a:effectRef idx="0">
            <a:schemeClr val="accent1"/>
          </a:effectRef>
          <a:fontRef idx="none"/>
        </p:style>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extLst>
      <p:ext uri="{BB962C8B-B14F-4D97-AF65-F5344CB8AC3E}">
        <p14:creationId xmlns:p14="http://schemas.microsoft.com/office/powerpoint/2010/main" val="26232682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lnSpc>
          <a:spcPct val="90000"/>
        </a:lnSpc>
        <a:spcBef>
          <a:spcPct val="0"/>
        </a:spcBef>
        <a:spcAft>
          <a:spcPct val="0"/>
        </a:spcAft>
        <a:defRPr sz="2800">
          <a:solidFill>
            <a:srgbClr val="224B50"/>
          </a:solidFill>
          <a:latin typeface="+mj-lt"/>
          <a:ea typeface="+mj-ea"/>
          <a:cs typeface="+mj-cs"/>
        </a:defRPr>
      </a:lvl1pPr>
      <a:lvl2pPr algn="ctr" rtl="0" eaLnBrk="0" fontAlgn="base" hangingPunct="0">
        <a:lnSpc>
          <a:spcPct val="90000"/>
        </a:lnSpc>
        <a:spcBef>
          <a:spcPct val="0"/>
        </a:spcBef>
        <a:spcAft>
          <a:spcPct val="0"/>
        </a:spcAft>
        <a:defRPr sz="2800">
          <a:solidFill>
            <a:srgbClr val="FFFF66"/>
          </a:solidFill>
          <a:latin typeface="Arial" charset="0"/>
          <a:cs typeface="Arial" charset="0"/>
        </a:defRPr>
      </a:lvl2pPr>
      <a:lvl3pPr algn="ctr" rtl="0" eaLnBrk="0" fontAlgn="base" hangingPunct="0">
        <a:lnSpc>
          <a:spcPct val="90000"/>
        </a:lnSpc>
        <a:spcBef>
          <a:spcPct val="0"/>
        </a:spcBef>
        <a:spcAft>
          <a:spcPct val="0"/>
        </a:spcAft>
        <a:defRPr sz="2800">
          <a:solidFill>
            <a:srgbClr val="FFFF66"/>
          </a:solidFill>
          <a:latin typeface="Arial" charset="0"/>
          <a:cs typeface="Arial" charset="0"/>
        </a:defRPr>
      </a:lvl3pPr>
      <a:lvl4pPr algn="ctr" rtl="0" eaLnBrk="0" fontAlgn="base" hangingPunct="0">
        <a:lnSpc>
          <a:spcPct val="90000"/>
        </a:lnSpc>
        <a:spcBef>
          <a:spcPct val="0"/>
        </a:spcBef>
        <a:spcAft>
          <a:spcPct val="0"/>
        </a:spcAft>
        <a:defRPr sz="2800">
          <a:solidFill>
            <a:srgbClr val="FFFF66"/>
          </a:solidFill>
          <a:latin typeface="Arial" charset="0"/>
          <a:cs typeface="Arial" charset="0"/>
        </a:defRPr>
      </a:lvl4pPr>
      <a:lvl5pPr algn="ctr" rtl="0" eaLnBrk="0" fontAlgn="base" hangingPunct="0">
        <a:lnSpc>
          <a:spcPct val="90000"/>
        </a:lnSpc>
        <a:spcBef>
          <a:spcPct val="0"/>
        </a:spcBef>
        <a:spcAft>
          <a:spcPct val="0"/>
        </a:spcAft>
        <a:defRPr sz="2800">
          <a:solidFill>
            <a:srgbClr val="FFFF66"/>
          </a:solidFill>
          <a:latin typeface="Arial"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p:titleStyle>
    <p:bodyStyle>
      <a:lvl1pPr marL="342900" indent="-342900" algn="l" rtl="0" eaLnBrk="0" fontAlgn="base" hangingPunct="0">
        <a:spcBef>
          <a:spcPct val="0"/>
        </a:spcBef>
        <a:spcAft>
          <a:spcPct val="0"/>
        </a:spcAft>
        <a:buClr>
          <a:srgbClr val="FFFF00"/>
        </a:buClr>
        <a:buFont typeface="Arial"/>
        <a:buChar char="•"/>
        <a:defRPr sz="2400">
          <a:solidFill>
            <a:srgbClr val="224B50"/>
          </a:solidFill>
          <a:latin typeface="+mn-lt"/>
          <a:ea typeface="+mn-ea"/>
          <a:cs typeface="+mn-cs"/>
        </a:defRPr>
      </a:lvl1pPr>
      <a:lvl2pPr marL="800100" indent="-342900" algn="l" rtl="0" eaLnBrk="0" fontAlgn="base" hangingPunct="0">
        <a:spcBef>
          <a:spcPct val="0"/>
        </a:spcBef>
        <a:spcAft>
          <a:spcPct val="0"/>
        </a:spcAft>
        <a:buClr>
          <a:srgbClr val="FFFF00"/>
        </a:buClr>
        <a:buFont typeface="Arial"/>
        <a:buChar char="•"/>
        <a:defRPr sz="2400">
          <a:solidFill>
            <a:srgbClr val="224B50"/>
          </a:solidFill>
          <a:latin typeface="+mn-lt"/>
        </a:defRPr>
      </a:lvl2pPr>
      <a:lvl3pPr marL="1257300" indent="-342900" algn="l" rtl="0" eaLnBrk="0" fontAlgn="base" hangingPunct="0">
        <a:spcBef>
          <a:spcPct val="0"/>
        </a:spcBef>
        <a:spcAft>
          <a:spcPct val="0"/>
        </a:spcAft>
        <a:buClr>
          <a:srgbClr val="FFFF00"/>
        </a:buClr>
        <a:buFont typeface="Arial"/>
        <a:buChar char="•"/>
        <a:defRPr sz="2000">
          <a:solidFill>
            <a:srgbClr val="224B50"/>
          </a:solidFill>
          <a:latin typeface="+mn-lt"/>
        </a:defRPr>
      </a:lvl3pPr>
      <a:lvl4pPr marL="1714500" indent="-342900" algn="l" rtl="0" eaLnBrk="0" fontAlgn="base" hangingPunct="0">
        <a:spcBef>
          <a:spcPct val="0"/>
        </a:spcBef>
        <a:spcAft>
          <a:spcPct val="0"/>
        </a:spcAft>
        <a:buClr>
          <a:srgbClr val="FFFF00"/>
        </a:buClr>
        <a:buFont typeface="Arial"/>
        <a:buChar char="•"/>
        <a:defRPr sz="2000">
          <a:solidFill>
            <a:srgbClr val="224B50"/>
          </a:solidFill>
          <a:latin typeface="+mn-lt"/>
        </a:defRPr>
      </a:lvl4pPr>
      <a:lvl5pPr marL="2171700" indent="-342900" algn="l" rtl="0" eaLnBrk="0" fontAlgn="base" hangingPunct="0">
        <a:spcBef>
          <a:spcPct val="0"/>
        </a:spcBef>
        <a:spcAft>
          <a:spcPct val="0"/>
        </a:spcAft>
        <a:buClr>
          <a:srgbClr val="FFFF00"/>
        </a:buClr>
        <a:buFont typeface="Arial"/>
        <a:buChar char="•"/>
        <a:defRPr sz="2000">
          <a:solidFill>
            <a:srgbClr val="224B50"/>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fr-FR">
              <a:solidFill>
                <a:prstClr val="black">
                  <a:tint val="75000"/>
                </a:prstClr>
              </a:solidFill>
              <a:latin typeface="Arial" pitchFamily="-84" charset="0"/>
              <a:ea typeface="ＭＳ Ｐゴシック" pitchFamily="-84" charset="-128"/>
              <a:cs typeface="ＭＳ Ｐゴシック" pitchFamily="-84" charset="-128"/>
            </a:endParaRPr>
          </a:p>
        </p:txBody>
      </p:sp>
      <p:sp>
        <p:nvSpPr>
          <p:cNvPr id="5" name="Espace réservé du pied de page 4"/>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fr-FR">
              <a:solidFill>
                <a:prstClr val="black">
                  <a:tint val="75000"/>
                </a:prstClr>
              </a:solidFill>
              <a:latin typeface="Arial" pitchFamily="-84" charset="0"/>
              <a:ea typeface="ＭＳ Ｐゴシック" pitchFamily="-84" charset="-128"/>
              <a:cs typeface="ＭＳ Ｐゴシック" pitchFamily="-84" charset="-128"/>
            </a:endParaRPr>
          </a:p>
        </p:txBody>
      </p:sp>
      <p:sp>
        <p:nvSpPr>
          <p:cNvPr id="6" name="Espace réservé du numéro de diapositive 5"/>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1265A62-3229-2D4B-8DAA-B1F424831F0E}" type="slidenum">
              <a:rPr lang="fr-FR" smtClean="0">
                <a:solidFill>
                  <a:prstClr val="black">
                    <a:tint val="75000"/>
                  </a:prstClr>
                </a:solidFill>
                <a:latin typeface="Arial" pitchFamily="-84" charset="0"/>
                <a:ea typeface="ＭＳ Ｐゴシック" pitchFamily="-84" charset="-128"/>
                <a:cs typeface="ＭＳ Ｐゴシック" pitchFamily="-84" charset="-128"/>
              </a:rPr>
              <a:pPr fontAlgn="base">
                <a:spcBef>
                  <a:spcPct val="0"/>
                </a:spcBef>
                <a:spcAft>
                  <a:spcPct val="0"/>
                </a:spcAft>
                <a:defRPr/>
              </a:pPr>
              <a:t>‹#›</a:t>
            </a:fld>
            <a:endParaRPr lang="fr-FR" dirty="0">
              <a:solidFill>
                <a:prstClr val="black">
                  <a:tint val="75000"/>
                </a:prstClr>
              </a:solidFill>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82787488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fr-FR">
              <a:solidFill>
                <a:prstClr val="black">
                  <a:tint val="75000"/>
                </a:prstClr>
              </a:solidFill>
              <a:latin typeface="Arial" pitchFamily="-84" charset="0"/>
              <a:ea typeface="ＭＳ Ｐゴシック" pitchFamily="-84" charset="-128"/>
              <a:cs typeface="ＭＳ Ｐゴシック" pitchFamily="-84" charset="-128"/>
            </a:endParaRPr>
          </a:p>
        </p:txBody>
      </p:sp>
      <p:sp>
        <p:nvSpPr>
          <p:cNvPr id="5" name="Espace réservé du pied de page 4"/>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fr-FR">
              <a:solidFill>
                <a:prstClr val="black">
                  <a:tint val="75000"/>
                </a:prstClr>
              </a:solidFill>
              <a:latin typeface="Arial" pitchFamily="-84" charset="0"/>
              <a:ea typeface="ＭＳ Ｐゴシック" pitchFamily="-84" charset="-128"/>
              <a:cs typeface="ＭＳ Ｐゴシック" pitchFamily="-84" charset="-128"/>
            </a:endParaRPr>
          </a:p>
        </p:txBody>
      </p:sp>
      <p:sp>
        <p:nvSpPr>
          <p:cNvPr id="6" name="Espace réservé du numéro de diapositive 5"/>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1265A62-3229-2D4B-8DAA-B1F424831F0E}" type="slidenum">
              <a:rPr lang="fr-FR" smtClean="0">
                <a:solidFill>
                  <a:prstClr val="black">
                    <a:tint val="75000"/>
                  </a:prstClr>
                </a:solidFill>
                <a:latin typeface="Arial" pitchFamily="-84" charset="0"/>
                <a:ea typeface="ＭＳ Ｐゴシック" pitchFamily="-84" charset="-128"/>
                <a:cs typeface="ＭＳ Ｐゴシック" pitchFamily="-84" charset="-128"/>
              </a:rPr>
              <a:pPr fontAlgn="base">
                <a:spcBef>
                  <a:spcPct val="0"/>
                </a:spcBef>
                <a:spcAft>
                  <a:spcPct val="0"/>
                </a:spcAft>
                <a:defRPr/>
              </a:pPr>
              <a:t>‹#›</a:t>
            </a:fld>
            <a:endParaRPr lang="fr-FR" dirty="0">
              <a:solidFill>
                <a:prstClr val="black">
                  <a:tint val="75000"/>
                </a:prstClr>
              </a:solidFill>
              <a:latin typeface="Arial" pitchFamily="-84" charset="0"/>
              <a:ea typeface="ＭＳ Ｐゴシック" pitchFamily="-84" charset="-128"/>
              <a:cs typeface="ＭＳ Ｐゴシック" pitchFamily="-84" charset="-128"/>
            </a:endParaRPr>
          </a:p>
        </p:txBody>
      </p:sp>
      <p:sp>
        <p:nvSpPr>
          <p:cNvPr id="7" name="Rectangle 6"/>
          <p:cNvSpPr/>
          <p:nvPr userDrawn="1"/>
        </p:nvSpPr>
        <p:spPr>
          <a:xfrm>
            <a:off x="1" y="5335324"/>
            <a:ext cx="9159031" cy="3828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prstClr val="white"/>
              </a:solidFill>
              <a:latin typeface="Calibri"/>
            </a:endParaRPr>
          </a:p>
        </p:txBody>
      </p:sp>
      <p:cxnSp>
        <p:nvCxnSpPr>
          <p:cNvPr id="8" name="Connecteur droit 7"/>
          <p:cNvCxnSpPr/>
          <p:nvPr userDrawn="1"/>
        </p:nvCxnSpPr>
        <p:spPr bwMode="auto">
          <a:xfrm>
            <a:off x="1" y="5334000"/>
            <a:ext cx="9159031" cy="1323"/>
          </a:xfrm>
          <a:prstGeom prst="line">
            <a:avLst/>
          </a:prstGeom>
          <a:solidFill>
            <a:schemeClr val="accent1"/>
          </a:solidFill>
          <a:ln w="3175" cap="sq" cmpd="sng" algn="ctr">
            <a:solidFill>
              <a:schemeClr val="tx2">
                <a:lumMod val="75000"/>
              </a:schemeClr>
            </a:solidFill>
            <a:prstDash val="solid"/>
            <a:round/>
            <a:headEnd type="none" w="sm" len="sm"/>
            <a:tailEnd type="none" w="sm" len="sm"/>
          </a:ln>
          <a:effectLst/>
        </p:spPr>
      </p:cxnSp>
    </p:spTree>
    <p:extLst>
      <p:ext uri="{BB962C8B-B14F-4D97-AF65-F5344CB8AC3E}">
        <p14:creationId xmlns:p14="http://schemas.microsoft.com/office/powerpoint/2010/main" val="3690257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rot="10800000" flipH="1" flipV="1">
            <a:off x="0" y="891652"/>
            <a:ext cx="9144000" cy="60854"/>
          </a:xfrm>
          <a:prstGeom prst="rect">
            <a:avLst/>
          </a:prstGeom>
          <a:solidFill>
            <a:srgbClr val="3366FF"/>
          </a:solidFill>
          <a:ln>
            <a:noFill/>
          </a:ln>
          <a:effectLst/>
          <a:scene3d>
            <a:camera prst="orthographicFront"/>
            <a:lightRig rig="threePt" dir="t"/>
          </a:scene3d>
          <a:sp3d>
            <a:bevelT w="152400" h="50800" prst="softRound"/>
          </a:sp3d>
          <a:extLst/>
        </p:spPr>
        <p:txBody>
          <a:bodyPr wrap="none" anchor="ctr"/>
          <a:lstStyle/>
          <a:p>
            <a:pPr defTabSz="914400" fontAlgn="base">
              <a:spcBef>
                <a:spcPct val="0"/>
              </a:spcBef>
              <a:spcAft>
                <a:spcPct val="0"/>
              </a:spcAft>
              <a:defRPr/>
            </a:pPr>
            <a:endParaRPr lang="en-US" dirty="0">
              <a:solidFill>
                <a:srgbClr val="000000"/>
              </a:solidFill>
              <a:latin typeface="Calibri"/>
              <a:ea typeface="ＭＳ Ｐゴシック" charset="0"/>
              <a:cs typeface="Calibri"/>
            </a:endParaRPr>
          </a:p>
        </p:txBody>
      </p:sp>
      <p:sp>
        <p:nvSpPr>
          <p:cNvPr id="56323" name="Rectangle 3"/>
          <p:cNvSpPr>
            <a:spLocks noChangeArrowheads="1"/>
          </p:cNvSpPr>
          <p:nvPr/>
        </p:nvSpPr>
        <p:spPr bwMode="auto">
          <a:xfrm>
            <a:off x="9" y="0"/>
            <a:ext cx="397933" cy="5715000"/>
          </a:xfrm>
          <a:prstGeom prst="rect">
            <a:avLst/>
          </a:prstGeom>
          <a:gradFill rotWithShape="0">
            <a:gsLst>
              <a:gs pos="0">
                <a:srgbClr val="0099CC"/>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defRPr/>
            </a:pPr>
            <a:endParaRPr lang="en-US" dirty="0">
              <a:solidFill>
                <a:srgbClr val="000000"/>
              </a:solidFill>
              <a:latin typeface="Calibri"/>
              <a:ea typeface="ＭＳ Ｐゴシック" charset="0"/>
              <a:cs typeface="Calibri"/>
            </a:endParaRPr>
          </a:p>
        </p:txBody>
      </p:sp>
      <p:sp>
        <p:nvSpPr>
          <p:cNvPr id="56324" name="Rectangle 4"/>
          <p:cNvSpPr>
            <a:spLocks noChangeArrowheads="1"/>
          </p:cNvSpPr>
          <p:nvPr/>
        </p:nvSpPr>
        <p:spPr bwMode="auto">
          <a:xfrm>
            <a:off x="9" y="0"/>
            <a:ext cx="397933" cy="5715000"/>
          </a:xfrm>
          <a:prstGeom prst="rect">
            <a:avLst/>
          </a:prstGeom>
          <a:solidFill>
            <a:srgbClr val="3366FF"/>
          </a:solidFill>
          <a:ln>
            <a:noFill/>
          </a:ln>
          <a:effectLst>
            <a:glow rad="63500">
              <a:schemeClr val="accent1">
                <a:satMod val="175000"/>
                <a:alpha val="40000"/>
              </a:schemeClr>
            </a:glow>
            <a:outerShdw blurRad="63500" dist="38099" dir="2700000" algn="ctr" rotWithShape="0">
              <a:schemeClr val="bg2">
                <a:alpha val="74998"/>
              </a:schemeClr>
            </a:outerShdw>
          </a:effectLst>
          <a:extLst/>
        </p:spPr>
        <p:txBody>
          <a:bodyPr wrap="none" anchor="ctr"/>
          <a:lstStyle/>
          <a:p>
            <a:pPr defTabSz="914400" fontAlgn="base">
              <a:spcBef>
                <a:spcPct val="0"/>
              </a:spcBef>
              <a:spcAft>
                <a:spcPct val="0"/>
              </a:spcAft>
              <a:defRPr/>
            </a:pPr>
            <a:endParaRPr lang="en-US" dirty="0">
              <a:solidFill>
                <a:srgbClr val="3366FF"/>
              </a:solidFill>
              <a:latin typeface="Calibri"/>
              <a:ea typeface="ＭＳ Ｐゴシック" charset="0"/>
              <a:cs typeface="Calibri"/>
            </a:endParaRPr>
          </a:p>
        </p:txBody>
      </p:sp>
      <p:sp>
        <p:nvSpPr>
          <p:cNvPr id="56325" name="Text Box 5"/>
          <p:cNvSpPr txBox="1">
            <a:spLocks noChangeArrowheads="1"/>
          </p:cNvSpPr>
          <p:nvPr/>
        </p:nvSpPr>
        <p:spPr bwMode="auto">
          <a:xfrm rot="16200000">
            <a:off x="-1042896" y="2581056"/>
            <a:ext cx="2446002" cy="338554"/>
          </a:xfrm>
          <a:prstGeom prst="rect">
            <a:avLst/>
          </a:prstGeom>
          <a:noFill/>
          <a:ln>
            <a:noFill/>
          </a:ln>
          <a:effectLst/>
          <a:extLst>
            <a:ext uri="{909E8E84-426E-40dd-AFC4-6F175D3DCCD1}">
              <a14:hiddenFill xmlns:a14="http://schemas.microsoft.com/office/drawing/2010/main">
                <a:solidFill>
                  <a:srgbClr val="FFC5C5"/>
                </a:solidFill>
              </a14:hiddenFill>
            </a:ext>
            <a:ext uri="{91240B29-F687-4f45-9708-019B960494DF}">
              <a14:hiddenLine xmlns:a14="http://schemas.microsoft.com/office/drawing/2010/main" w="11176">
                <a:solidFill>
                  <a:srgbClr val="000000"/>
                </a:solidFill>
                <a:miter lim="800000"/>
                <a:headEnd/>
                <a:tailEnd/>
              </a14:hiddenLine>
            </a:ext>
            <a:ext uri="{AF507438-7753-43e0-B8FC-AC1667EBCBE1}">
              <a14:hiddenEffects xmlns:a14="http://schemas.microsoft.com/office/drawing/2010/main">
                <a:effectLst>
                  <a:outerShdw blurRad="63500" dist="26940" algn="ctr" rotWithShape="0">
                    <a:schemeClr val="tx1">
                      <a:alpha val="74998"/>
                    </a:schemeClr>
                  </a:outerShdw>
                </a:effectLst>
              </a14:hiddenEffects>
            </a:ext>
          </a:extLst>
        </p:spPr>
        <p:txBody>
          <a:bodyPr wrap="none">
            <a:spAutoFit/>
          </a:bodyPr>
          <a:lstStyle/>
          <a:p>
            <a:pPr algn="ctr" defTabSz="914400" fontAlgn="base">
              <a:spcBef>
                <a:spcPct val="50000"/>
              </a:spcBef>
              <a:spcAft>
                <a:spcPct val="0"/>
              </a:spcAft>
              <a:defRPr/>
            </a:pPr>
            <a:r>
              <a:rPr lang="fr-FR" sz="1600" b="1" dirty="0">
                <a:solidFill>
                  <a:srgbClr val="FFFFFF"/>
                </a:solidFill>
                <a:latin typeface="Calibri"/>
                <a:ea typeface="ＭＳ Ｐゴシック" charset="0"/>
                <a:cs typeface="Calibri"/>
              </a:rPr>
              <a:t>Procréation &amp; VIH en </a:t>
            </a:r>
            <a:r>
              <a:rPr lang="fr-FR" sz="1600" b="1" dirty="0" smtClean="0">
                <a:solidFill>
                  <a:srgbClr val="FFFFFF"/>
                </a:solidFill>
                <a:latin typeface="Calibri"/>
                <a:ea typeface="ＭＳ Ｐゴシック" charset="0"/>
                <a:cs typeface="Calibri"/>
              </a:rPr>
              <a:t>2105 </a:t>
            </a:r>
            <a:endParaRPr lang="fr-FR" sz="1600" b="1" dirty="0">
              <a:solidFill>
                <a:srgbClr val="FFFFFF"/>
              </a:solidFill>
              <a:latin typeface="Calibri"/>
              <a:ea typeface="ＭＳ Ｐゴシック" charset="0"/>
              <a:cs typeface="Calibri"/>
            </a:endParaRPr>
          </a:p>
        </p:txBody>
      </p:sp>
      <p:sp>
        <p:nvSpPr>
          <p:cNvPr id="56326" name="Text Box 6"/>
          <p:cNvSpPr txBox="1">
            <a:spLocks noChangeArrowheads="1"/>
          </p:cNvSpPr>
          <p:nvPr/>
        </p:nvSpPr>
        <p:spPr bwMode="auto">
          <a:xfrm>
            <a:off x="7" y="5486144"/>
            <a:ext cx="3739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defRPr/>
            </a:pPr>
            <a:fld id="{E42D07D9-BA35-1A45-B2B2-2C496228B9F6}" type="slidenum">
              <a:rPr lang="fr-FR" sz="1200">
                <a:solidFill>
                  <a:srgbClr val="FFFFFF"/>
                </a:solidFill>
                <a:latin typeface="Calibri"/>
                <a:ea typeface="ＭＳ Ｐゴシック" charset="0"/>
                <a:cs typeface="Calibri"/>
              </a:rPr>
              <a:pPr defTabSz="914400" fontAlgn="base">
                <a:spcBef>
                  <a:spcPct val="50000"/>
                </a:spcBef>
                <a:spcAft>
                  <a:spcPct val="0"/>
                </a:spcAft>
                <a:defRPr/>
              </a:pPr>
              <a:t>‹#›</a:t>
            </a:fld>
            <a:endParaRPr lang="fr-FR" sz="1200" dirty="0">
              <a:solidFill>
                <a:srgbClr val="FFFFFF"/>
              </a:solidFill>
              <a:latin typeface="Calibri"/>
              <a:ea typeface="ＭＳ Ｐゴシック" charset="0"/>
              <a:cs typeface="Calibri"/>
            </a:endParaRPr>
          </a:p>
        </p:txBody>
      </p:sp>
      <p:sp>
        <p:nvSpPr>
          <p:cNvPr id="56327" name="Rectangle 7"/>
          <p:cNvSpPr>
            <a:spLocks noGrp="1" noChangeArrowheads="1"/>
          </p:cNvSpPr>
          <p:nvPr>
            <p:ph type="title"/>
          </p:nvPr>
        </p:nvSpPr>
        <p:spPr bwMode="auto">
          <a:xfrm>
            <a:off x="664642" y="140235"/>
            <a:ext cx="7789333" cy="66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noProof="0"/>
              <a:t>Cliquez et modifiez le titre</a:t>
            </a:r>
          </a:p>
        </p:txBody>
      </p:sp>
      <p:sp>
        <p:nvSpPr>
          <p:cNvPr id="56328" name="Rectangle 8"/>
          <p:cNvSpPr>
            <a:spLocks noGrp="1" noChangeArrowheads="1"/>
          </p:cNvSpPr>
          <p:nvPr>
            <p:ph type="body" idx="1"/>
          </p:nvPr>
        </p:nvSpPr>
        <p:spPr bwMode="auto">
          <a:xfrm>
            <a:off x="677337" y="1185339"/>
            <a:ext cx="7978422"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Tree>
    <p:extLst>
      <p:ext uri="{BB962C8B-B14F-4D97-AF65-F5344CB8AC3E}">
        <p14:creationId xmlns:p14="http://schemas.microsoft.com/office/powerpoint/2010/main" val="36650493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0" fontAlgn="base" hangingPunct="0">
        <a:spcBef>
          <a:spcPct val="0"/>
        </a:spcBef>
        <a:spcAft>
          <a:spcPct val="0"/>
        </a:spcAft>
        <a:defRPr sz="3200" b="1">
          <a:solidFill>
            <a:schemeClr val="tx2"/>
          </a:solidFill>
          <a:latin typeface="Calibri"/>
          <a:ea typeface="+mj-ea"/>
          <a:cs typeface="ＭＳ Ｐゴシック" charset="0"/>
        </a:defRPr>
      </a:lvl1pPr>
      <a:lvl2pPr algn="ctr" rtl="0" eaLnBrk="0" fontAlgn="base" hangingPunct="0">
        <a:spcBef>
          <a:spcPct val="0"/>
        </a:spcBef>
        <a:spcAft>
          <a:spcPct val="0"/>
        </a:spcAft>
        <a:defRPr sz="3600" b="1">
          <a:solidFill>
            <a:schemeClr val="tx2"/>
          </a:solidFill>
          <a:latin typeface="Calibri" charset="0"/>
          <a:ea typeface="ＭＳ Ｐゴシック" charset="0"/>
          <a:cs typeface="ＭＳ Ｐゴシック" charset="0"/>
        </a:defRPr>
      </a:lvl2pPr>
      <a:lvl3pPr algn="ctr" rtl="0" eaLnBrk="0" fontAlgn="base" hangingPunct="0">
        <a:spcBef>
          <a:spcPct val="0"/>
        </a:spcBef>
        <a:spcAft>
          <a:spcPct val="0"/>
        </a:spcAft>
        <a:defRPr sz="3600" b="1">
          <a:solidFill>
            <a:schemeClr val="tx2"/>
          </a:solidFill>
          <a:latin typeface="Calibri" charset="0"/>
          <a:ea typeface="ＭＳ Ｐゴシック" charset="0"/>
          <a:cs typeface="ＭＳ Ｐゴシック" charset="0"/>
        </a:defRPr>
      </a:lvl3pPr>
      <a:lvl4pPr algn="ctr" rtl="0" eaLnBrk="0" fontAlgn="base" hangingPunct="0">
        <a:spcBef>
          <a:spcPct val="0"/>
        </a:spcBef>
        <a:spcAft>
          <a:spcPct val="0"/>
        </a:spcAft>
        <a:defRPr sz="3600" b="1">
          <a:solidFill>
            <a:schemeClr val="tx2"/>
          </a:solidFill>
          <a:latin typeface="Calibri" charset="0"/>
          <a:ea typeface="ＭＳ Ｐゴシック" charset="0"/>
          <a:cs typeface="ＭＳ Ｐゴシック" charset="0"/>
        </a:defRPr>
      </a:lvl4pPr>
      <a:lvl5pPr algn="ctr" rtl="0" eaLnBrk="0" fontAlgn="base" hangingPunct="0">
        <a:spcBef>
          <a:spcPct val="0"/>
        </a:spcBef>
        <a:spcAft>
          <a:spcPct val="0"/>
        </a:spcAft>
        <a:defRPr sz="3600" b="1">
          <a:solidFill>
            <a:schemeClr val="tx2"/>
          </a:solidFill>
          <a:latin typeface="Calibri"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Futura" charset="0"/>
          <a:ea typeface="ＭＳ Ｐゴシック" charset="0"/>
        </a:defRPr>
      </a:lvl6pPr>
      <a:lvl7pPr marL="914400" algn="ctr" rtl="0" fontAlgn="base">
        <a:spcBef>
          <a:spcPct val="0"/>
        </a:spcBef>
        <a:spcAft>
          <a:spcPct val="0"/>
        </a:spcAft>
        <a:defRPr sz="3600">
          <a:solidFill>
            <a:schemeClr val="tx2"/>
          </a:solidFill>
          <a:latin typeface="Futura" charset="0"/>
          <a:ea typeface="ＭＳ Ｐゴシック" charset="0"/>
        </a:defRPr>
      </a:lvl7pPr>
      <a:lvl8pPr marL="1371600" algn="ctr" rtl="0" fontAlgn="base">
        <a:spcBef>
          <a:spcPct val="0"/>
        </a:spcBef>
        <a:spcAft>
          <a:spcPct val="0"/>
        </a:spcAft>
        <a:defRPr sz="3600">
          <a:solidFill>
            <a:schemeClr val="tx2"/>
          </a:solidFill>
          <a:latin typeface="Futura" charset="0"/>
          <a:ea typeface="ＭＳ Ｐゴシック" charset="0"/>
        </a:defRPr>
      </a:lvl8pPr>
      <a:lvl9pPr marL="1828800" algn="ctr" rtl="0" fontAlgn="base">
        <a:spcBef>
          <a:spcPct val="0"/>
        </a:spcBef>
        <a:spcAft>
          <a:spcPct val="0"/>
        </a:spcAft>
        <a:defRPr sz="3600">
          <a:solidFill>
            <a:schemeClr val="tx2"/>
          </a:solidFill>
          <a:latin typeface="Futur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116114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Rectangle 8"/>
          <p:cNvSpPr>
            <a:spLocks noChangeArrowheads="1"/>
          </p:cNvSpPr>
          <p:nvPr/>
        </p:nvSpPr>
        <p:spPr bwMode="auto">
          <a:xfrm>
            <a:off x="149352" y="5323657"/>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Connecteur droit 9"/>
          <p:cNvSpPr>
            <a:spLocks noChangeShapeType="1"/>
          </p:cNvSpPr>
          <p:nvPr/>
        </p:nvSpPr>
        <p:spPr bwMode="auto">
          <a:xfrm>
            <a:off x="152400" y="106395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Ellipse 11"/>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5" name="Ellipse 14"/>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3" name="Espace réservé du numéro de diapositive 22"/>
          <p:cNvSpPr>
            <a:spLocks noGrp="1"/>
          </p:cNvSpPr>
          <p:nvPr>
            <p:ph type="sldNum" sz="quarter" idx="4"/>
          </p:nvPr>
        </p:nvSpPr>
        <p:spPr>
          <a:xfrm>
            <a:off x="4343400" y="866814"/>
            <a:ext cx="457200" cy="367771"/>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2E1E66F-6B08-4944-BF3D-1543FE9F81F7}" type="slidenum">
              <a:rPr lang="fr-FR" smtClean="0">
                <a:solidFill>
                  <a:srgbClr val="8CADAE">
                    <a:shade val="75000"/>
                  </a:srgbClr>
                </a:solidFill>
                <a:latin typeface="Georgia"/>
              </a:rPr>
              <a:pPr/>
              <a:t>‹#›</a:t>
            </a:fld>
            <a:endParaRPr lang="fr-FR">
              <a:solidFill>
                <a:srgbClr val="8CADAE">
                  <a:shade val="75000"/>
                </a:srgbClr>
              </a:solidFill>
              <a:latin typeface="Georgia"/>
            </a:endParaRPr>
          </a:p>
        </p:txBody>
      </p:sp>
      <p:sp>
        <p:nvSpPr>
          <p:cNvPr id="22" name="Espace réservé du titre 21"/>
          <p:cNvSpPr>
            <a:spLocks noGrp="1"/>
          </p:cNvSpPr>
          <p:nvPr>
            <p:ph type="title"/>
          </p:nvPr>
        </p:nvSpPr>
        <p:spPr>
          <a:xfrm>
            <a:off x="301752" y="190500"/>
            <a:ext cx="8534400" cy="632460"/>
          </a:xfrm>
          <a:prstGeom prst="rect">
            <a:avLst/>
          </a:prstGeom>
        </p:spPr>
        <p:txBody>
          <a:bodyPr vert="horz" anchor="b">
            <a:normAutofit/>
          </a:bodyPr>
          <a:lstStyle/>
          <a:p>
            <a:r>
              <a:rPr kumimoji="0" lang="fr-FR" dirty="0" smtClean="0"/>
              <a:t>Cliquez et modifiez le titre</a:t>
            </a:r>
            <a:endParaRPr kumimoji="0" lang="en-US" dirty="0"/>
          </a:p>
        </p:txBody>
      </p:sp>
      <p:sp>
        <p:nvSpPr>
          <p:cNvPr id="13" name="Espace réservé du texte 12"/>
          <p:cNvSpPr>
            <a:spLocks noGrp="1"/>
          </p:cNvSpPr>
          <p:nvPr>
            <p:ph type="body" idx="1"/>
          </p:nvPr>
        </p:nvSpPr>
        <p:spPr>
          <a:xfrm>
            <a:off x="301752" y="1270000"/>
            <a:ext cx="8534400" cy="3832860"/>
          </a:xfrm>
          <a:prstGeom prst="rect">
            <a:avLst/>
          </a:prstGeom>
        </p:spPr>
        <p:txBody>
          <a:bodyPr vert="horz">
            <a:normAutofit/>
          </a:bodyPr>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20" name="Espace réservé du pied de page 16"/>
          <p:cNvSpPr>
            <a:spLocks noGrp="1"/>
          </p:cNvSpPr>
          <p:nvPr>
            <p:ph type="ftr" sz="quarter" idx="3"/>
          </p:nvPr>
        </p:nvSpPr>
        <p:spPr>
          <a:xfrm>
            <a:off x="304800" y="5342373"/>
            <a:ext cx="3581400" cy="304800"/>
          </a:xfrm>
          <a:prstGeom prst="rect">
            <a:avLst/>
          </a:prstGeom>
        </p:spPr>
        <p:txBody>
          <a:bodyPr/>
          <a:lstStyle>
            <a:lvl1pPr>
              <a:defRPr sz="1000">
                <a:solidFill>
                  <a:srgbClr val="FFFFFF"/>
                </a:solidFill>
                <a:latin typeface="Calibri"/>
                <a:cs typeface="Calibri"/>
              </a:defRPr>
            </a:lvl1pPr>
          </a:lstStyle>
          <a:p>
            <a:r>
              <a:rPr lang="fr-FR" dirty="0" smtClean="0"/>
              <a:t>Epidémiologie et prévention du VIH dans les PED</a:t>
            </a:r>
            <a:endParaRPr lang="fr-FR" dirty="0"/>
          </a:p>
        </p:txBody>
      </p:sp>
      <p:sp>
        <p:nvSpPr>
          <p:cNvPr id="21" name="ZoneTexte 20"/>
          <p:cNvSpPr txBox="1"/>
          <p:nvPr userDrawn="1"/>
        </p:nvSpPr>
        <p:spPr>
          <a:xfrm>
            <a:off x="8547365" y="5342376"/>
            <a:ext cx="432047" cy="246221"/>
          </a:xfrm>
          <a:prstGeom prst="rect">
            <a:avLst/>
          </a:prstGeom>
          <a:noFill/>
        </p:spPr>
        <p:txBody>
          <a:bodyPr wrap="square" rtlCol="0">
            <a:spAutoFit/>
          </a:bodyPr>
          <a:lstStyle/>
          <a:p>
            <a:fld id="{3BA8E095-9A28-DC4D-BAF9-607F4CF4D75E}" type="slidenum">
              <a:rPr lang="fr-FR" sz="1000" smtClean="0">
                <a:solidFill>
                  <a:srgbClr val="FFFFFF"/>
                </a:solidFill>
                <a:latin typeface="Georgia"/>
              </a:rPr>
              <a:pPr/>
              <a:t>‹#›</a:t>
            </a:fld>
            <a:endParaRPr lang="fr-FR" sz="1000" dirty="0">
              <a:solidFill>
                <a:srgbClr val="FFFFFF"/>
              </a:solidFill>
              <a:latin typeface="Georgia"/>
            </a:endParaRPr>
          </a:p>
        </p:txBody>
      </p:sp>
    </p:spTree>
    <p:extLst>
      <p:ext uri="{BB962C8B-B14F-4D97-AF65-F5344CB8AC3E}">
        <p14:creationId xmlns:p14="http://schemas.microsoft.com/office/powerpoint/2010/main" val="41912733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ctr" rtl="0" eaLnBrk="1" latinLnBrk="0" hangingPunct="1">
        <a:spcBef>
          <a:spcPct val="0"/>
        </a:spcBef>
        <a:buNone/>
        <a:defRPr kumimoji="0" sz="3300" kern="1200">
          <a:solidFill>
            <a:schemeClr val="accent3">
              <a:shade val="75000"/>
            </a:schemeClr>
          </a:solidFill>
          <a:latin typeface="Calibri"/>
          <a:ea typeface="+mj-ea"/>
          <a:cs typeface="Calibri"/>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rgbClr val="0D0D0D"/>
          </a:solidFill>
          <a:latin typeface="Calibri"/>
          <a:ea typeface="+mn-ea"/>
          <a:cs typeface="Calibri"/>
        </a:defRPr>
      </a:lvl1pPr>
      <a:lvl2pPr marL="548640" indent="-274320" algn="l" rtl="0" eaLnBrk="1" latinLnBrk="0" hangingPunct="1">
        <a:spcBef>
          <a:spcPct val="20000"/>
        </a:spcBef>
        <a:buClr>
          <a:schemeClr val="accent2"/>
        </a:buClr>
        <a:buSzPct val="70000"/>
        <a:buFont typeface="Wingdings"/>
        <a:buChar char=""/>
        <a:defRPr kumimoji="0" sz="2200" kern="1200">
          <a:solidFill>
            <a:srgbClr val="0D0D0D"/>
          </a:solidFill>
          <a:latin typeface="Calibri"/>
          <a:ea typeface="+mn-ea"/>
          <a:cs typeface="Calibri"/>
        </a:defRPr>
      </a:lvl2pPr>
      <a:lvl3pPr marL="822960" indent="-228600" algn="l" rtl="0" eaLnBrk="1" latinLnBrk="0" hangingPunct="1">
        <a:spcBef>
          <a:spcPct val="20000"/>
        </a:spcBef>
        <a:buClr>
          <a:schemeClr val="accent3"/>
        </a:buClr>
        <a:buSzPct val="75000"/>
        <a:buFont typeface="Wingdings 2"/>
        <a:buChar char=""/>
        <a:defRPr kumimoji="0" sz="2000" kern="1200">
          <a:solidFill>
            <a:srgbClr val="0D0D0D"/>
          </a:solidFill>
          <a:latin typeface="Calibri"/>
          <a:ea typeface="+mn-ea"/>
          <a:cs typeface="Calibri"/>
        </a:defRPr>
      </a:lvl3pPr>
      <a:lvl4pPr marL="1097280" indent="-228600" algn="l" rtl="0" eaLnBrk="1" latinLnBrk="0" hangingPunct="1">
        <a:spcBef>
          <a:spcPct val="20000"/>
        </a:spcBef>
        <a:buClr>
          <a:schemeClr val="accent4"/>
        </a:buClr>
        <a:buSzPct val="70000"/>
        <a:buFont typeface="Wingdings"/>
        <a:buChar char=""/>
        <a:defRPr kumimoji="0" sz="2000" kern="1200">
          <a:solidFill>
            <a:srgbClr val="0D0D0D"/>
          </a:solidFill>
          <a:latin typeface="Calibri"/>
          <a:ea typeface="+mn-ea"/>
          <a:cs typeface="Calibri"/>
        </a:defRPr>
      </a:lvl4pPr>
      <a:lvl5pPr marL="1371600" indent="-228600" algn="l" rtl="0" eaLnBrk="1" latinLnBrk="0" hangingPunct="1">
        <a:spcBef>
          <a:spcPct val="20000"/>
        </a:spcBef>
        <a:buClr>
          <a:schemeClr val="accent5"/>
        </a:buClr>
        <a:buFontTx/>
        <a:buChar char="•"/>
        <a:defRPr kumimoji="0" sz="1800" kern="1200">
          <a:solidFill>
            <a:srgbClr val="0D0D0D"/>
          </a:solidFill>
          <a:latin typeface="Calibri"/>
          <a:ea typeface="+mn-ea"/>
          <a:cs typeface="Calibri"/>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fr-FR">
              <a:solidFill>
                <a:prstClr val="black">
                  <a:tint val="75000"/>
                </a:prstClr>
              </a:solidFill>
              <a:latin typeface="Arial" pitchFamily="-84" charset="0"/>
              <a:ea typeface="ＭＳ Ｐゴシック" pitchFamily="-84" charset="-128"/>
              <a:cs typeface="ＭＳ Ｐゴシック" pitchFamily="-84" charset="-128"/>
            </a:endParaRPr>
          </a:p>
        </p:txBody>
      </p:sp>
      <p:sp>
        <p:nvSpPr>
          <p:cNvPr id="5" name="Espace réservé du pied de page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fr-FR">
              <a:solidFill>
                <a:prstClr val="black">
                  <a:tint val="75000"/>
                </a:prstClr>
              </a:solidFill>
              <a:latin typeface="Arial" pitchFamily="-84" charset="0"/>
              <a:ea typeface="ＭＳ Ｐゴシック" pitchFamily="-84" charset="-128"/>
              <a:cs typeface="ＭＳ Ｐゴシック" pitchFamily="-84" charset="-128"/>
            </a:endParaRPr>
          </a:p>
        </p:txBody>
      </p:sp>
      <p:sp>
        <p:nvSpPr>
          <p:cNvPr id="6" name="Espace réservé du numéro de diapositiv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1265A62-3229-2D4B-8DAA-B1F424831F0E}" type="slidenum">
              <a:rPr lang="fr-FR" smtClean="0">
                <a:solidFill>
                  <a:prstClr val="black">
                    <a:tint val="75000"/>
                  </a:prstClr>
                </a:solidFill>
                <a:latin typeface="Arial" pitchFamily="-84" charset="0"/>
                <a:ea typeface="ＭＳ Ｐゴシック" pitchFamily="-84" charset="-128"/>
                <a:cs typeface="ＭＳ Ｐゴシック" pitchFamily="-84" charset="-128"/>
              </a:rPr>
              <a:pPr fontAlgn="base">
                <a:spcBef>
                  <a:spcPct val="0"/>
                </a:spcBef>
                <a:spcAft>
                  <a:spcPct val="0"/>
                </a:spcAft>
                <a:defRPr/>
              </a:pPr>
              <a:t>‹#›</a:t>
            </a:fld>
            <a:endParaRPr lang="fr-FR" dirty="0">
              <a:solidFill>
                <a:prstClr val="black">
                  <a:tint val="75000"/>
                </a:prstClr>
              </a:solidFill>
              <a:latin typeface="Arial" pitchFamily="-84" charset="0"/>
              <a:ea typeface="ＭＳ Ｐゴシック" pitchFamily="-84" charset="-128"/>
              <a:cs typeface="ＭＳ Ｐゴシック" pitchFamily="-84" charset="-128"/>
            </a:endParaRPr>
          </a:p>
        </p:txBody>
      </p:sp>
      <p:sp>
        <p:nvSpPr>
          <p:cNvPr id="7" name="Rectangle 6"/>
          <p:cNvSpPr/>
          <p:nvPr userDrawn="1"/>
        </p:nvSpPr>
        <p:spPr>
          <a:xfrm>
            <a:off x="1" y="5335324"/>
            <a:ext cx="9159031" cy="3828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r-FR">
              <a:solidFill>
                <a:prstClr val="white"/>
              </a:solidFill>
              <a:latin typeface="Calibri"/>
            </a:endParaRPr>
          </a:p>
        </p:txBody>
      </p:sp>
      <p:cxnSp>
        <p:nvCxnSpPr>
          <p:cNvPr id="8" name="Connecteur droit 7"/>
          <p:cNvCxnSpPr/>
          <p:nvPr userDrawn="1"/>
        </p:nvCxnSpPr>
        <p:spPr bwMode="auto">
          <a:xfrm>
            <a:off x="1" y="5334000"/>
            <a:ext cx="9159031" cy="1323"/>
          </a:xfrm>
          <a:prstGeom prst="line">
            <a:avLst/>
          </a:prstGeom>
          <a:solidFill>
            <a:schemeClr val="accent1"/>
          </a:solidFill>
          <a:ln w="3175" cap="sq" cmpd="sng" algn="ctr">
            <a:solidFill>
              <a:schemeClr val="tx2">
                <a:lumMod val="75000"/>
              </a:schemeClr>
            </a:solidFill>
            <a:prstDash val="solid"/>
            <a:round/>
            <a:headEnd type="none" w="sm" len="sm"/>
            <a:tailEnd type="none" w="sm" len="sm"/>
          </a:ln>
          <a:effectLst/>
        </p:spPr>
      </p:cxnSp>
    </p:spTree>
    <p:extLst>
      <p:ext uri="{BB962C8B-B14F-4D97-AF65-F5344CB8AC3E}">
        <p14:creationId xmlns:p14="http://schemas.microsoft.com/office/powerpoint/2010/main" val="145893427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609602" y="190500"/>
            <a:ext cx="776604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dirty="0"/>
              <a:t>Cliquez et modifiez le titre</a:t>
            </a:r>
            <a:endParaRPr lang="en-US" dirty="0"/>
          </a:p>
        </p:txBody>
      </p:sp>
      <p:sp>
        <p:nvSpPr>
          <p:cNvPr id="1027" name="Espace réservé du texte 12"/>
          <p:cNvSpPr>
            <a:spLocks noGrp="1"/>
          </p:cNvSpPr>
          <p:nvPr>
            <p:ph type="body" idx="1"/>
          </p:nvPr>
        </p:nvSpPr>
        <p:spPr bwMode="auto">
          <a:xfrm>
            <a:off x="612775" y="1333500"/>
            <a:ext cx="8153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a:off x="6096000" y="5207000"/>
            <a:ext cx="2667000" cy="304800"/>
          </a:xfrm>
          <a:prstGeom prst="rect">
            <a:avLst/>
          </a:prstGeom>
        </p:spPr>
        <p:txBody>
          <a:bodyPr vert="horz" anchor="ctr" anchorCtr="0"/>
          <a:lstStyle>
            <a:lvl1pPr algn="l" eaLnBrk="1" latinLnBrk="0" hangingPunct="1">
              <a:defRPr kumimoji="0" sz="1400">
                <a:solidFill>
                  <a:schemeClr val="tx2"/>
                </a:solidFill>
                <a:cs typeface="+mn-cs"/>
              </a:defRPr>
            </a:lvl1pPr>
          </a:lstStyle>
          <a:p>
            <a:fld id="{0E4C165E-BDEB-784C-B40D-70DB8A57482D}" type="datetime1">
              <a:rPr lang="fr-FR" smtClean="0">
                <a:solidFill>
                  <a:srgbClr val="775F55"/>
                </a:solidFill>
                <a:latin typeface="Tw Cen MT"/>
              </a:rPr>
              <a:pPr/>
              <a:t>08/04/15</a:t>
            </a:fld>
            <a:endParaRPr lang="fr-FR">
              <a:solidFill>
                <a:srgbClr val="775F55"/>
              </a:solidFill>
              <a:latin typeface="Tw Cen MT"/>
            </a:endParaRPr>
          </a:p>
        </p:txBody>
      </p:sp>
      <p:sp>
        <p:nvSpPr>
          <p:cNvPr id="3" name="Espace réservé du pied de page 2"/>
          <p:cNvSpPr>
            <a:spLocks noGrp="1"/>
          </p:cNvSpPr>
          <p:nvPr>
            <p:ph type="ftr" sz="quarter" idx="3"/>
          </p:nvPr>
        </p:nvSpPr>
        <p:spPr>
          <a:xfrm>
            <a:off x="609606" y="5207000"/>
            <a:ext cx="5421313" cy="304800"/>
          </a:xfrm>
          <a:prstGeom prst="rect">
            <a:avLst/>
          </a:prstGeom>
        </p:spPr>
        <p:txBody>
          <a:bodyPr vert="horz" anchor="ctr"/>
          <a:lstStyle>
            <a:lvl1pPr algn="r" eaLnBrk="1" latinLnBrk="0" hangingPunct="1">
              <a:defRPr kumimoji="0" sz="1400">
                <a:solidFill>
                  <a:schemeClr val="tx2"/>
                </a:solidFill>
                <a:cs typeface="+mn-cs"/>
              </a:defRPr>
            </a:lvl1pPr>
          </a:lstStyle>
          <a:p>
            <a:endParaRPr lang="fr-FR">
              <a:solidFill>
                <a:srgbClr val="775F55"/>
              </a:solidFill>
              <a:latin typeface="Tw Cen MT"/>
            </a:endParaRPr>
          </a:p>
        </p:txBody>
      </p:sp>
      <p:sp>
        <p:nvSpPr>
          <p:cNvPr id="7" name="Rectangle 6"/>
          <p:cNvSpPr/>
          <p:nvPr/>
        </p:nvSpPr>
        <p:spPr bwMode="white">
          <a:xfrm>
            <a:off x="0" y="1028700"/>
            <a:ext cx="9144000" cy="2667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8" name="Rectangle 7"/>
          <p:cNvSpPr/>
          <p:nvPr/>
        </p:nvSpPr>
        <p:spPr>
          <a:xfrm>
            <a:off x="0" y="1066800"/>
            <a:ext cx="533400" cy="1905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9" name="Rectangle 8"/>
          <p:cNvSpPr/>
          <p:nvPr/>
        </p:nvSpPr>
        <p:spPr>
          <a:xfrm>
            <a:off x="590550" y="1066800"/>
            <a:ext cx="8553450" cy="1905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latin typeface="Tw Cen MT"/>
            </a:endParaRPr>
          </a:p>
        </p:txBody>
      </p:sp>
      <p:sp>
        <p:nvSpPr>
          <p:cNvPr id="23" name="Espace réservé du numéro de diapositive 22"/>
          <p:cNvSpPr>
            <a:spLocks noGrp="1"/>
          </p:cNvSpPr>
          <p:nvPr>
            <p:ph type="sldNum" sz="quarter" idx="4"/>
          </p:nvPr>
        </p:nvSpPr>
        <p:spPr>
          <a:xfrm>
            <a:off x="0" y="1060450"/>
            <a:ext cx="533400" cy="203200"/>
          </a:xfrm>
          <a:prstGeom prst="rect">
            <a:avLst/>
          </a:prstGeom>
        </p:spPr>
        <p:txBody>
          <a:bodyPr vert="horz" anchor="ctr" anchorCtr="0">
            <a:normAutofit/>
          </a:bodyPr>
          <a:lstStyle>
            <a:lvl1pPr algn="ctr" eaLnBrk="1" latinLnBrk="0" hangingPunct="1">
              <a:defRPr kumimoji="0" sz="1400" b="1">
                <a:solidFill>
                  <a:srgbClr val="FFFFFF"/>
                </a:solidFill>
                <a:cs typeface="+mn-cs"/>
              </a:defRPr>
            </a:lvl1pPr>
          </a:lstStyle>
          <a:p>
            <a:fld id="{A847B961-917D-714F-B9EF-810BDF4968C8}" type="slidenum">
              <a:rPr lang="fr-FR" smtClean="0">
                <a:latin typeface="Tw Cen MT"/>
              </a:rPr>
              <a:pPr/>
              <a:t>‹#›</a:t>
            </a:fld>
            <a:endParaRPr lang="fr-FR">
              <a:latin typeface="Tw Cen MT"/>
            </a:endParaRPr>
          </a:p>
        </p:txBody>
      </p:sp>
      <p:pic>
        <p:nvPicPr>
          <p:cNvPr id="2" name="Image 1" descr="LogoCoreVIH Bretagne.eps"/>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458200" y="431800"/>
            <a:ext cx="495300" cy="315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890447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hdr="0" ftr="0" dt="0"/>
  <p:txStyles>
    <p:titleStyle>
      <a:lvl1pPr algn="l" rtl="0" eaLnBrk="1" fontAlgn="base" hangingPunct="1">
        <a:spcBef>
          <a:spcPct val="0"/>
        </a:spcBef>
        <a:spcAft>
          <a:spcPct val="0"/>
        </a:spcAft>
        <a:defRPr sz="4400" kern="12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eaLnBrk="1" fontAlgn="base" hangingPunct="1">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1" fontAlgn="base" hangingPunct="1">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1" fontAlgn="base" hangingPunct="1">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1" fontAlgn="base" hangingPunct="1">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1" fontAlgn="base" hangingPunct="1">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1" fontAlgn="base" hangingPunct="1">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7.xml"/><Relationship Id="rId3" Type="http://schemas.openxmlformats.org/officeDocument/2006/relationships/image" Target="../media/image78.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3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2.xml"/><Relationship Id="rId2" Type="http://schemas.openxmlformats.org/officeDocument/2006/relationships/hyperlink" Target="http://www.laviedesidees.fr/La-fin-du-sida.html"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gif"/><Relationship Id="rId1" Type="http://schemas.openxmlformats.org/officeDocument/2006/relationships/slideLayout" Target="../slideLayouts/slideLayout79.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9.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18.pn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2.t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microsoft.com/office/2007/relationships/hdphoto" Target="../media/hdphoto1.wdp"/><Relationship Id="rId1" Type="http://schemas.openxmlformats.org/officeDocument/2006/relationships/slideLayout" Target="../slideLayouts/slideLayout79.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9.xml"/><Relationship Id="rId3"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9.xml"/><Relationship Id="rId3"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9.xml"/><Relationship Id="rId3"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4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tiff"/></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jpeg"/><Relationship Id="rId1" Type="http://schemas.openxmlformats.org/officeDocument/2006/relationships/slideLayout" Target="../slideLayouts/slideLayout3.xml"/><Relationship Id="rId2" Type="http://schemas.openxmlformats.org/officeDocument/2006/relationships/image" Target="../media/image5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5.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6.png"/><Relationship Id="rId3" Type="http://schemas.openxmlformats.org/officeDocument/2006/relationships/image" Target="../media/image6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9.xml"/><Relationship Id="rId2" Type="http://schemas.openxmlformats.org/officeDocument/2006/relationships/notesSlide" Target="../notesSlides/notesSlid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8.xml"/><Relationship Id="rId3" Type="http://schemas.openxmlformats.org/officeDocument/2006/relationships/image" Target="../media/image73.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74.png"/></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5.jpeg"/><Relationship Id="rId9" Type="http://schemas.openxmlformats.org/officeDocument/2006/relationships/image" Target="../media/image76.png"/><Relationship Id="rId10" Type="http://schemas.microsoft.com/office/2007/relationships/hdphoto" Target="../media/hdphoto2.wdp"/><Relationship Id="rId1" Type="http://schemas.openxmlformats.org/officeDocument/2006/relationships/slideLayout" Target="../slideLayouts/slideLayout62.xml"/><Relationship Id="rId2" Type="http://schemas.openxmlformats.org/officeDocument/2006/relationships/notesSlide" Target="../notesSlides/notesSlide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1.xml"/></Relationships>
</file>

<file path=ppt/slides/_rels/slide96.x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chart" Target="../charts/chart2.xml"/><Relationship Id="rId1" Type="http://schemas.openxmlformats.org/officeDocument/2006/relationships/slideLayout" Target="../slideLayouts/slideLayout65.xml"/><Relationship Id="rId2" Type="http://schemas.openxmlformats.org/officeDocument/2006/relationships/notesSlide" Target="../notesSlides/notesSlide3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Dépistage ET PREVENTION du VIH</a:t>
            </a:r>
            <a:br>
              <a:rPr lang="fr-FR" dirty="0" smtClean="0"/>
            </a:br>
            <a:endParaRPr lang="fr-FR" dirty="0"/>
          </a:p>
        </p:txBody>
      </p:sp>
      <p:sp>
        <p:nvSpPr>
          <p:cNvPr id="3" name="Sous-titre 2"/>
          <p:cNvSpPr>
            <a:spLocks noGrp="1"/>
          </p:cNvSpPr>
          <p:nvPr>
            <p:ph type="subTitle" idx="1"/>
          </p:nvPr>
        </p:nvSpPr>
        <p:spPr/>
        <p:txBody>
          <a:bodyPr>
            <a:normAutofit fontScale="62500" lnSpcReduction="20000"/>
          </a:bodyPr>
          <a:lstStyle/>
          <a:p>
            <a:r>
              <a:rPr lang="fr-FR" i="1" dirty="0" smtClean="0"/>
              <a:t>Dr Cédric Arvieux – Maladies infectieuses et réanimation médicale</a:t>
            </a:r>
          </a:p>
          <a:p>
            <a:r>
              <a:rPr lang="fr-FR" i="1" dirty="0" smtClean="0"/>
              <a:t>CHU de Rennes / COREVIH-Bretagne</a:t>
            </a:r>
            <a:endParaRPr lang="fr-FR" i="1" dirty="0"/>
          </a:p>
        </p:txBody>
      </p:sp>
      <p:pic>
        <p:nvPicPr>
          <p:cNvPr id="4" name="Image 3" descr="Logo CHU Rennes H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2114" y="257863"/>
            <a:ext cx="1257086" cy="1546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13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1"/>
          <p:cNvGrpSpPr>
            <a:grpSpLocks/>
          </p:cNvGrpSpPr>
          <p:nvPr/>
        </p:nvGrpSpPr>
        <p:grpSpPr bwMode="auto">
          <a:xfrm>
            <a:off x="2124010" y="822960"/>
            <a:ext cx="4493093" cy="3861988"/>
            <a:chOff x="76" y="119"/>
            <a:chExt cx="2629" cy="2619"/>
          </a:xfrm>
          <a:effectLst>
            <a:outerShdw blurRad="50800" dist="38100" dir="5400000" algn="t" rotWithShape="0">
              <a:prstClr val="black">
                <a:alpha val="40000"/>
              </a:prstClr>
            </a:outerShdw>
          </a:effectLst>
        </p:grpSpPr>
        <p:pic>
          <p:nvPicPr>
            <p:cNvPr id="184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 y="119"/>
              <a:ext cx="2630" cy="2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Lst>
          </p:spPr>
        </p:pic>
        <p:sp>
          <p:nvSpPr>
            <p:cNvPr id="18435" name="Text Box 3"/>
            <p:cNvSpPr txBox="1">
              <a:spLocks noChangeArrowheads="1"/>
            </p:cNvSpPr>
            <p:nvPr/>
          </p:nvSpPr>
          <p:spPr bwMode="auto">
            <a:xfrm>
              <a:off x="76" y="119"/>
              <a:ext cx="2630" cy="2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prstClr val="black"/>
                </a:solidFill>
                <a:latin typeface="Georgia"/>
                <a:cs typeface="Arial" charset="0"/>
              </a:endParaRPr>
            </a:p>
          </p:txBody>
        </p:sp>
      </p:grpSp>
    </p:spTree>
    <p:extLst>
      <p:ext uri="{BB962C8B-B14F-4D97-AF65-F5344CB8AC3E}">
        <p14:creationId xmlns:p14="http://schemas.microsoft.com/office/powerpoint/2010/main" val="201825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17"/>
          <p:cNvSpPr>
            <a:spLocks noGrp="1"/>
          </p:cNvSpPr>
          <p:nvPr>
            <p:ph idx="1"/>
          </p:nvPr>
        </p:nvSpPr>
        <p:spPr>
          <a:xfrm>
            <a:off x="787086" y="4785509"/>
            <a:ext cx="7623522" cy="548493"/>
          </a:xfrm>
        </p:spPr>
        <p:txBody>
          <a:bodyPr/>
          <a:lstStyle/>
          <a:p>
            <a:r>
              <a:rPr lang="fr-FR" sz="1600" dirty="0" smtClean="0"/>
              <a:t>Âge moyen de 35 ans, nombre médian de rapports sexuels anaux non protégés dans les 90 jours de 10 (IQR = 4-20), 64 % d’IST dans les 12 mois précédents </a:t>
            </a:r>
            <a:endParaRPr lang="fr-FR" sz="1600" dirty="0"/>
          </a:p>
        </p:txBody>
      </p:sp>
      <p:sp>
        <p:nvSpPr>
          <p:cNvPr id="33" name="Titre 32"/>
          <p:cNvSpPr>
            <a:spLocks noGrp="1"/>
          </p:cNvSpPr>
          <p:nvPr>
            <p:ph type="title"/>
          </p:nvPr>
        </p:nvSpPr>
        <p:spPr/>
        <p:txBody>
          <a:bodyPr>
            <a:normAutofit/>
          </a:bodyPr>
          <a:lstStyle/>
          <a:p>
            <a:r>
              <a:rPr lang="fr-FR" sz="4000" dirty="0" smtClean="0"/>
              <a:t>PROUD</a:t>
            </a:r>
            <a:endParaRPr lang="fr-FR" sz="4000" dirty="0"/>
          </a:p>
        </p:txBody>
      </p:sp>
      <p:sp>
        <p:nvSpPr>
          <p:cNvPr id="3" name="Espace réservé du numéro de diapositive 2"/>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100</a:t>
            </a:fld>
            <a:endParaRPr lang="fr-FR" dirty="0">
              <a:solidFill>
                <a:prstClr val="white"/>
              </a:solidFill>
            </a:endParaRPr>
          </a:p>
        </p:txBody>
      </p:sp>
      <p:sp>
        <p:nvSpPr>
          <p:cNvPr id="22" name="Rectangle à coins arrondis 21"/>
          <p:cNvSpPr/>
          <p:nvPr/>
        </p:nvSpPr>
        <p:spPr>
          <a:xfrm>
            <a:off x="1639564" y="711200"/>
            <a:ext cx="6103103" cy="635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r-FR" sz="1500" dirty="0" smtClean="0">
                <a:solidFill>
                  <a:prstClr val="black"/>
                </a:solidFill>
                <a:latin typeface="Calibri"/>
              </a:rPr>
              <a:t>HSH rapportant des rapports sexuels anaux non protégés</a:t>
            </a:r>
            <a:br>
              <a:rPr lang="fr-FR" sz="1500" dirty="0" smtClean="0">
                <a:solidFill>
                  <a:prstClr val="black"/>
                </a:solidFill>
                <a:latin typeface="Calibri"/>
              </a:rPr>
            </a:br>
            <a:r>
              <a:rPr lang="fr-FR" sz="1500" dirty="0" smtClean="0">
                <a:solidFill>
                  <a:prstClr val="black"/>
                </a:solidFill>
                <a:latin typeface="Calibri"/>
              </a:rPr>
              <a:t>dans les 90 jours ; &gt; 18</a:t>
            </a:r>
            <a:r>
              <a:rPr lang="fr-FR" sz="1500" dirty="0">
                <a:solidFill>
                  <a:prstClr val="black"/>
                </a:solidFill>
                <a:latin typeface="Calibri"/>
              </a:rPr>
              <a:t> </a:t>
            </a:r>
            <a:r>
              <a:rPr lang="fr-FR" sz="1500" dirty="0" smtClean="0">
                <a:solidFill>
                  <a:prstClr val="black"/>
                </a:solidFill>
                <a:latin typeface="Calibri"/>
              </a:rPr>
              <a:t>ans ; capables de prendre 1 </a:t>
            </a:r>
            <a:r>
              <a:rPr lang="fr-FR" sz="1500" dirty="0" err="1" smtClean="0">
                <a:solidFill>
                  <a:prstClr val="black"/>
                </a:solidFill>
                <a:latin typeface="Calibri"/>
              </a:rPr>
              <a:t>cp</a:t>
            </a:r>
            <a:r>
              <a:rPr lang="fr-FR" sz="1500" dirty="0" smtClean="0">
                <a:solidFill>
                  <a:prstClr val="black"/>
                </a:solidFill>
                <a:latin typeface="Calibri"/>
              </a:rPr>
              <a:t>/jour</a:t>
            </a:r>
            <a:endParaRPr lang="fr-FR" sz="1500" dirty="0">
              <a:solidFill>
                <a:prstClr val="black"/>
              </a:solidFill>
              <a:latin typeface="Calibri"/>
            </a:endParaRPr>
          </a:p>
        </p:txBody>
      </p:sp>
      <p:sp>
        <p:nvSpPr>
          <p:cNvPr id="23" name="Rectangle à coins arrondis 22"/>
          <p:cNvSpPr/>
          <p:nvPr/>
        </p:nvSpPr>
        <p:spPr>
          <a:xfrm>
            <a:off x="1639564" y="1572363"/>
            <a:ext cx="6103103" cy="635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r-FR" sz="1500" dirty="0" smtClean="0">
                <a:solidFill>
                  <a:prstClr val="black"/>
                </a:solidFill>
                <a:latin typeface="Calibri"/>
              </a:rPr>
              <a:t>Randomisation 1:1 : HSH séronégatifs pour le VIH</a:t>
            </a:r>
            <a:br>
              <a:rPr lang="fr-FR" sz="1500" dirty="0" smtClean="0">
                <a:solidFill>
                  <a:prstClr val="black"/>
                </a:solidFill>
                <a:latin typeface="Calibri"/>
              </a:rPr>
            </a:br>
            <a:r>
              <a:rPr lang="fr-FR" sz="1500" dirty="0" smtClean="0">
                <a:solidFill>
                  <a:prstClr val="black"/>
                </a:solidFill>
                <a:latin typeface="Calibri"/>
              </a:rPr>
              <a:t>(exclus si traités pour le VHB par TDF/FTC)</a:t>
            </a:r>
            <a:endParaRPr lang="fr-FR" sz="1500" dirty="0">
              <a:solidFill>
                <a:prstClr val="black"/>
              </a:solidFill>
              <a:latin typeface="Calibri"/>
            </a:endParaRPr>
          </a:p>
        </p:txBody>
      </p:sp>
      <p:grpSp>
        <p:nvGrpSpPr>
          <p:cNvPr id="2" name="Grouper 28"/>
          <p:cNvGrpSpPr/>
          <p:nvPr/>
        </p:nvGrpSpPr>
        <p:grpSpPr>
          <a:xfrm>
            <a:off x="1247809" y="2574730"/>
            <a:ext cx="6886608" cy="635000"/>
            <a:chOff x="1524000" y="3201436"/>
            <a:chExt cx="6886608" cy="762000"/>
          </a:xfrm>
        </p:grpSpPr>
        <p:sp>
          <p:nvSpPr>
            <p:cNvPr id="25" name="Rectangle à coins arrondis 24"/>
            <p:cNvSpPr/>
            <p:nvPr/>
          </p:nvSpPr>
          <p:spPr>
            <a:xfrm>
              <a:off x="1524000" y="3201436"/>
              <a:ext cx="3000408"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r-FR" sz="1500" dirty="0" err="1" smtClean="0">
                  <a:solidFill>
                    <a:prstClr val="black"/>
                  </a:solidFill>
                  <a:latin typeface="Calibri"/>
                </a:rPr>
                <a:t>PrEP</a:t>
              </a:r>
              <a:r>
                <a:rPr lang="fr-FR" sz="1500" dirty="0" smtClean="0">
                  <a:solidFill>
                    <a:prstClr val="black"/>
                  </a:solidFill>
                  <a:latin typeface="Calibri"/>
                </a:rPr>
                <a:t> par TDF/FTC</a:t>
              </a:r>
            </a:p>
            <a:p>
              <a:pPr algn="ctr" fontAlgn="base">
                <a:spcBef>
                  <a:spcPct val="0"/>
                </a:spcBef>
                <a:spcAft>
                  <a:spcPct val="0"/>
                </a:spcAft>
              </a:pPr>
              <a:r>
                <a:rPr lang="fr-FR" sz="1500" b="1" dirty="0" smtClean="0">
                  <a:solidFill>
                    <a:prstClr val="black"/>
                  </a:solidFill>
                  <a:latin typeface="Calibri"/>
                </a:rPr>
                <a:t>MAINTENANT (n = 276)</a:t>
              </a:r>
              <a:endParaRPr lang="fr-FR" sz="1500" b="1" dirty="0">
                <a:solidFill>
                  <a:prstClr val="black"/>
                </a:solidFill>
                <a:latin typeface="Calibri"/>
              </a:endParaRPr>
            </a:p>
          </p:txBody>
        </p:sp>
        <p:sp>
          <p:nvSpPr>
            <p:cNvPr id="26" name="Rectangle à coins arrondis 25"/>
            <p:cNvSpPr/>
            <p:nvPr/>
          </p:nvSpPr>
          <p:spPr>
            <a:xfrm>
              <a:off x="5410200" y="3201436"/>
              <a:ext cx="3000408" cy="762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r-FR" sz="1500" dirty="0" err="1" smtClean="0">
                  <a:solidFill>
                    <a:prstClr val="black"/>
                  </a:solidFill>
                  <a:latin typeface="Calibri"/>
                </a:rPr>
                <a:t>PrEP</a:t>
              </a:r>
              <a:r>
                <a:rPr lang="fr-FR" sz="1500" dirty="0" smtClean="0">
                  <a:solidFill>
                    <a:prstClr val="black"/>
                  </a:solidFill>
                  <a:latin typeface="Calibri"/>
                </a:rPr>
                <a:t> </a:t>
              </a:r>
              <a:r>
                <a:rPr lang="fr-FR" sz="1500" dirty="0">
                  <a:solidFill>
                    <a:prstClr val="black"/>
                  </a:solidFill>
                  <a:latin typeface="Calibri"/>
                </a:rPr>
                <a:t>par TDF/FTC</a:t>
              </a:r>
            </a:p>
            <a:p>
              <a:pPr algn="ctr" fontAlgn="base">
                <a:spcBef>
                  <a:spcPct val="0"/>
                </a:spcBef>
                <a:spcAft>
                  <a:spcPct val="0"/>
                </a:spcAft>
              </a:pPr>
              <a:r>
                <a:rPr lang="fr-FR" sz="1500" b="1" dirty="0" smtClean="0">
                  <a:solidFill>
                    <a:prstClr val="black"/>
                  </a:solidFill>
                  <a:latin typeface="Calibri"/>
                </a:rPr>
                <a:t>APRÈS 12 MOIS (n = 269)</a:t>
              </a:r>
              <a:endParaRPr lang="fr-FR" sz="1500" b="1" dirty="0">
                <a:solidFill>
                  <a:prstClr val="black"/>
                </a:solidFill>
                <a:latin typeface="Calibri"/>
              </a:endParaRPr>
            </a:p>
          </p:txBody>
        </p:sp>
      </p:grpSp>
      <p:sp>
        <p:nvSpPr>
          <p:cNvPr id="27" name="Rectangle à coins arrondis 26"/>
          <p:cNvSpPr/>
          <p:nvPr/>
        </p:nvSpPr>
        <p:spPr>
          <a:xfrm>
            <a:off x="1639564" y="3432133"/>
            <a:ext cx="6103103" cy="4445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r-FR" sz="1500" dirty="0" smtClean="0">
                <a:solidFill>
                  <a:prstClr val="black"/>
                </a:solidFill>
                <a:latin typeface="Calibri"/>
              </a:rPr>
              <a:t>Suivi tous les </a:t>
            </a:r>
            <a:r>
              <a:rPr lang="fr-FR" sz="1500" b="1" dirty="0" smtClean="0">
                <a:solidFill>
                  <a:prstClr val="black"/>
                </a:solidFill>
                <a:latin typeface="Calibri"/>
              </a:rPr>
              <a:t>3 mois </a:t>
            </a:r>
            <a:r>
              <a:rPr lang="fr-FR" sz="1500" dirty="0" smtClean="0">
                <a:solidFill>
                  <a:prstClr val="black"/>
                </a:solidFill>
                <a:latin typeface="Calibri"/>
              </a:rPr>
              <a:t>pendant 24 mois</a:t>
            </a:r>
            <a:endParaRPr lang="fr-FR" sz="1500" dirty="0">
              <a:solidFill>
                <a:prstClr val="black"/>
              </a:solidFill>
              <a:latin typeface="Calibri"/>
            </a:endParaRPr>
          </a:p>
        </p:txBody>
      </p:sp>
      <p:sp>
        <p:nvSpPr>
          <p:cNvPr id="28" name="Rectangle à coins arrondis 27"/>
          <p:cNvSpPr/>
          <p:nvPr/>
        </p:nvSpPr>
        <p:spPr>
          <a:xfrm>
            <a:off x="1639564" y="3952833"/>
            <a:ext cx="6103103" cy="635000"/>
          </a:xfrm>
          <a:prstGeom prst="roundRect">
            <a:avLst/>
          </a:prstGeom>
          <a:solidFill>
            <a:schemeClr val="bg1"/>
          </a:solidFill>
          <a:ln w="19050" cap="flat" cmpd="sng" algn="ctr">
            <a:solidFill>
              <a:srgbClr val="00529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r-FR" sz="1500" dirty="0" smtClean="0">
                <a:solidFill>
                  <a:prstClr val="black"/>
                </a:solidFill>
                <a:latin typeface="Calibri"/>
              </a:rPr>
              <a:t>Critère principal : recrutement à partir d’avril 2014 –</a:t>
            </a:r>
            <a:br>
              <a:rPr lang="fr-FR" sz="1500" dirty="0" smtClean="0">
                <a:solidFill>
                  <a:prstClr val="black"/>
                </a:solidFill>
                <a:latin typeface="Calibri"/>
              </a:rPr>
            </a:br>
            <a:r>
              <a:rPr lang="fr-FR" sz="1500" dirty="0" smtClean="0">
                <a:solidFill>
                  <a:prstClr val="black"/>
                </a:solidFill>
                <a:latin typeface="Calibri"/>
              </a:rPr>
              <a:t>séroconversion au VIH dans les 12 mois</a:t>
            </a:r>
            <a:endParaRPr lang="fr-FR" sz="1500" dirty="0">
              <a:solidFill>
                <a:prstClr val="black"/>
              </a:solidFill>
              <a:latin typeface="Calibri"/>
            </a:endParaRPr>
          </a:p>
        </p:txBody>
      </p:sp>
      <p:cxnSp>
        <p:nvCxnSpPr>
          <p:cNvPr id="31" name="Connecteur droit 30"/>
          <p:cNvCxnSpPr/>
          <p:nvPr/>
        </p:nvCxnSpPr>
        <p:spPr>
          <a:xfrm rot="5400000">
            <a:off x="4567766" y="1460368"/>
            <a:ext cx="222403" cy="1588"/>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a:stCxn id="23" idx="2"/>
          </p:cNvCxnSpPr>
          <p:nvPr/>
        </p:nvCxnSpPr>
        <p:spPr>
          <a:xfrm rot="5400000">
            <a:off x="3969419" y="1853035"/>
            <a:ext cx="367368" cy="1076024"/>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a:stCxn id="23" idx="2"/>
          </p:cNvCxnSpPr>
          <p:nvPr/>
        </p:nvCxnSpPr>
        <p:spPr>
          <a:xfrm rot="16200000" flipH="1">
            <a:off x="4990503" y="1907984"/>
            <a:ext cx="367367" cy="966135"/>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rot="5400000">
            <a:off x="4567766" y="3320138"/>
            <a:ext cx="222403" cy="1588"/>
          </a:xfrm>
          <a:prstGeom prst="line">
            <a:avLst/>
          </a:prstGeom>
          <a:ln w="34925" cap="flat" cmpd="sng" algn="ctr">
            <a:solidFill>
              <a:srgbClr val="FF6600"/>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Espace réservé du pied de page 35"/>
          <p:cNvSpPr txBox="1">
            <a:spLocks/>
          </p:cNvSpPr>
          <p:nvPr/>
        </p:nvSpPr>
        <p:spPr>
          <a:xfrm>
            <a:off x="3227475" y="5334001"/>
            <a:ext cx="5459335" cy="391944"/>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pPr algn="r"/>
            <a:r>
              <a:rPr lang="fr-FR" sz="1200" smtClean="0">
                <a:solidFill>
                  <a:prstClr val="black"/>
                </a:solidFill>
              </a:rPr>
              <a:t>CROI 2015 - D’après Mc Cormack S et al., abstr. 22LB, actualisé </a:t>
            </a:r>
            <a:endParaRPr lang="fr-FR" sz="1200" dirty="0">
              <a:solidFill>
                <a:prstClr val="black"/>
              </a:solidFill>
            </a:endParaRPr>
          </a:p>
        </p:txBody>
      </p:sp>
    </p:spTree>
    <p:extLst>
      <p:ext uri="{BB962C8B-B14F-4D97-AF65-F5344CB8AC3E}">
        <p14:creationId xmlns:p14="http://schemas.microsoft.com/office/powerpoint/2010/main" val="18754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32"/>
          <p:cNvSpPr>
            <a:spLocks noGrp="1"/>
          </p:cNvSpPr>
          <p:nvPr>
            <p:ph type="title"/>
          </p:nvPr>
        </p:nvSpPr>
        <p:spPr/>
        <p:txBody>
          <a:bodyPr/>
          <a:lstStyle/>
          <a:p>
            <a:r>
              <a:rPr lang="fr-FR" dirty="0" smtClean="0"/>
              <a:t>Infections VIH</a:t>
            </a:r>
            <a:endParaRPr lang="fr-FR" dirty="0"/>
          </a:p>
        </p:txBody>
      </p:sp>
      <p:sp>
        <p:nvSpPr>
          <p:cNvPr id="3" name="Espace réservé du numéro de diapositive 2"/>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101</a:t>
            </a:fld>
            <a:endParaRPr lang="fr-FR" dirty="0">
              <a:solidFill>
                <a:prstClr val="white"/>
              </a:solidFill>
            </a:endParaRPr>
          </a:p>
        </p:txBody>
      </p:sp>
      <p:sp>
        <p:nvSpPr>
          <p:cNvPr id="23" name="Espace réservé du pied de page 35"/>
          <p:cNvSpPr txBox="1">
            <a:spLocks noGrp="1"/>
          </p:cNvSpPr>
          <p:nvPr>
            <p:ph type="ftr" sz="quarter" idx="4294967295"/>
          </p:nvPr>
        </p:nvSpPr>
        <p:spPr>
          <a:xfrm>
            <a:off x="3227388" y="5334000"/>
            <a:ext cx="5916612" cy="391583"/>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pPr algn="r"/>
            <a:r>
              <a:rPr lang="fr-FR" smtClean="0">
                <a:solidFill>
                  <a:prstClr val="black"/>
                </a:solidFill>
              </a:rPr>
              <a:t>CROI 2015 - D’après Mc Cormack S et al., abstr. 22LB, actualisé </a:t>
            </a:r>
            <a:endParaRPr lang="fr-FR" dirty="0">
              <a:solidFill>
                <a:prstClr val="black"/>
              </a:solidFill>
            </a:endParaRPr>
          </a:p>
        </p:txBody>
      </p:sp>
      <p:pic>
        <p:nvPicPr>
          <p:cNvPr id="15362" name="Picture 2"/>
          <p:cNvPicPr>
            <a:picLocks noChangeAspect="1" noChangeArrowheads="1"/>
          </p:cNvPicPr>
          <p:nvPr/>
        </p:nvPicPr>
        <p:blipFill>
          <a:blip r:embed="rId3"/>
          <a:srcRect/>
          <a:stretch>
            <a:fillRect/>
          </a:stretch>
        </p:blipFill>
        <p:spPr bwMode="auto">
          <a:xfrm>
            <a:off x="1878275" y="1524005"/>
            <a:ext cx="5927725" cy="2780771"/>
          </a:xfrm>
          <a:prstGeom prst="rect">
            <a:avLst/>
          </a:prstGeom>
          <a:noFill/>
          <a:ln w="9525">
            <a:noFill/>
            <a:miter lim="800000"/>
            <a:headEnd/>
            <a:tailEnd/>
          </a:ln>
          <a:effectLst/>
        </p:spPr>
      </p:pic>
      <p:sp>
        <p:nvSpPr>
          <p:cNvPr id="17" name="ZoneTexte 16"/>
          <p:cNvSpPr txBox="1"/>
          <p:nvPr/>
        </p:nvSpPr>
        <p:spPr>
          <a:xfrm>
            <a:off x="1739908" y="4314581"/>
            <a:ext cx="28451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0</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18" name="ZoneTexte 17"/>
          <p:cNvSpPr txBox="1"/>
          <p:nvPr/>
        </p:nvSpPr>
        <p:spPr>
          <a:xfrm>
            <a:off x="2250301"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12</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19" name="ZoneTexte 18"/>
          <p:cNvSpPr txBox="1"/>
          <p:nvPr/>
        </p:nvSpPr>
        <p:spPr>
          <a:xfrm>
            <a:off x="2810609"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24</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20" name="ZoneTexte 19"/>
          <p:cNvSpPr txBox="1"/>
          <p:nvPr/>
        </p:nvSpPr>
        <p:spPr>
          <a:xfrm>
            <a:off x="3370937"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36</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21" name="ZoneTexte 20"/>
          <p:cNvSpPr txBox="1"/>
          <p:nvPr/>
        </p:nvSpPr>
        <p:spPr>
          <a:xfrm>
            <a:off x="3931254"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48</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24" name="ZoneTexte 23"/>
          <p:cNvSpPr txBox="1"/>
          <p:nvPr/>
        </p:nvSpPr>
        <p:spPr>
          <a:xfrm>
            <a:off x="4491573"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60</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29" name="ZoneTexte 28"/>
          <p:cNvSpPr txBox="1"/>
          <p:nvPr/>
        </p:nvSpPr>
        <p:spPr>
          <a:xfrm>
            <a:off x="4857796" y="4314581"/>
            <a:ext cx="28451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0</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30" name="ZoneTexte 29"/>
          <p:cNvSpPr txBox="1"/>
          <p:nvPr/>
        </p:nvSpPr>
        <p:spPr>
          <a:xfrm>
            <a:off x="5368187"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12</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34" name="ZoneTexte 33"/>
          <p:cNvSpPr txBox="1"/>
          <p:nvPr/>
        </p:nvSpPr>
        <p:spPr>
          <a:xfrm>
            <a:off x="5928507"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24</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35" name="ZoneTexte 34"/>
          <p:cNvSpPr txBox="1"/>
          <p:nvPr/>
        </p:nvSpPr>
        <p:spPr>
          <a:xfrm>
            <a:off x="6488825"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36</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37" name="ZoneTexte 36"/>
          <p:cNvSpPr txBox="1"/>
          <p:nvPr/>
        </p:nvSpPr>
        <p:spPr>
          <a:xfrm>
            <a:off x="7049141"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48</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40" name="ZoneTexte 39"/>
          <p:cNvSpPr txBox="1"/>
          <p:nvPr/>
        </p:nvSpPr>
        <p:spPr>
          <a:xfrm>
            <a:off x="7609461" y="4314581"/>
            <a:ext cx="384365" cy="307777"/>
          </a:xfrm>
          <a:prstGeom prst="rect">
            <a:avLst/>
          </a:prstGeom>
          <a:noFill/>
        </p:spPr>
        <p:txBody>
          <a:bodyPr wrap="none" rtlCol="0">
            <a:spAutoFit/>
          </a:bodyPr>
          <a:lstStyle/>
          <a:p>
            <a:pPr algn="ctr" fontAlgn="base">
              <a:spcBef>
                <a:spcPct val="0"/>
              </a:spcBef>
              <a:spcAft>
                <a:spcPct val="0"/>
              </a:spcAft>
            </a:pPr>
            <a:r>
              <a:rPr lang="fr-FR" sz="1400" dirty="0" smtClean="0">
                <a:solidFill>
                  <a:prstClr val="black"/>
                </a:solidFill>
                <a:latin typeface="Arial" pitchFamily="-84" charset="0"/>
                <a:ea typeface="ＭＳ Ｐゴシック" pitchFamily="-84" charset="-128"/>
                <a:cs typeface="ＭＳ Ｐゴシック" pitchFamily="-84" charset="-128"/>
              </a:rPr>
              <a:t>60</a:t>
            </a:r>
            <a:endParaRPr lang="fr-FR" sz="1400" dirty="0">
              <a:solidFill>
                <a:prstClr val="black"/>
              </a:solidFill>
              <a:latin typeface="Arial" pitchFamily="-84" charset="0"/>
              <a:ea typeface="ＭＳ Ｐゴシック" pitchFamily="-84" charset="-128"/>
              <a:cs typeface="ＭＳ Ｐゴシック" pitchFamily="-84" charset="-128"/>
            </a:endParaRPr>
          </a:p>
        </p:txBody>
      </p:sp>
      <p:sp>
        <p:nvSpPr>
          <p:cNvPr id="41" name="ZoneTexte 40"/>
          <p:cNvSpPr txBox="1"/>
          <p:nvPr/>
        </p:nvSpPr>
        <p:spPr>
          <a:xfrm>
            <a:off x="3563236" y="4601283"/>
            <a:ext cx="2589120" cy="307777"/>
          </a:xfrm>
          <a:prstGeom prst="rect">
            <a:avLst/>
          </a:prstGeom>
          <a:noFill/>
        </p:spPr>
        <p:txBody>
          <a:bodyPr wrap="none" rtlCol="0">
            <a:spAutoFit/>
          </a:bodyPr>
          <a:lstStyle/>
          <a:p>
            <a:pPr algn="ctr" fontAlgn="base">
              <a:spcBef>
                <a:spcPct val="0"/>
              </a:spcBef>
              <a:spcAft>
                <a:spcPct val="0"/>
              </a:spcAft>
            </a:pPr>
            <a:r>
              <a:rPr lang="fr-FR" sz="1400" b="1" dirty="0" smtClean="0">
                <a:solidFill>
                  <a:prstClr val="black"/>
                </a:solidFill>
                <a:latin typeface="Arial" pitchFamily="-84" charset="0"/>
                <a:ea typeface="ＭＳ Ｐゴシック" pitchFamily="-84" charset="-128"/>
                <a:cs typeface="ＭＳ Ｐゴシック" pitchFamily="-84" charset="-128"/>
              </a:rPr>
              <a:t>Semaines depuis l’inclusion</a:t>
            </a:r>
            <a:endParaRPr lang="fr-FR" sz="1400" b="1" dirty="0">
              <a:solidFill>
                <a:prstClr val="black"/>
              </a:solidFill>
              <a:latin typeface="Arial" pitchFamily="-84" charset="0"/>
              <a:ea typeface="ＭＳ Ｐゴシック" pitchFamily="-84" charset="-128"/>
              <a:cs typeface="ＭＳ Ｐゴシック" pitchFamily="-84" charset="-128"/>
            </a:endParaRPr>
          </a:p>
        </p:txBody>
      </p:sp>
      <p:sp>
        <p:nvSpPr>
          <p:cNvPr id="42" name="ZoneTexte 41"/>
          <p:cNvSpPr txBox="1"/>
          <p:nvPr/>
        </p:nvSpPr>
        <p:spPr>
          <a:xfrm>
            <a:off x="2108748" y="796917"/>
            <a:ext cx="2181920" cy="523220"/>
          </a:xfrm>
          <a:prstGeom prst="rect">
            <a:avLst/>
          </a:prstGeom>
          <a:noFill/>
        </p:spPr>
        <p:txBody>
          <a:bodyPr wrap="none" rtlCol="0">
            <a:spAutoFit/>
          </a:bodyPr>
          <a:lstStyle/>
          <a:p>
            <a:pPr algn="ctr" fontAlgn="base">
              <a:spcBef>
                <a:spcPct val="0"/>
              </a:spcBef>
              <a:spcAft>
                <a:spcPct val="0"/>
              </a:spcAft>
            </a:pPr>
            <a:r>
              <a:rPr lang="fr-FR" sz="1400" b="1" dirty="0" smtClean="0">
                <a:solidFill>
                  <a:prstClr val="black"/>
                </a:solidFill>
                <a:latin typeface="Arial" pitchFamily="-84" charset="0"/>
                <a:ea typeface="ＭＳ Ｐゴシック" pitchFamily="-84" charset="-128"/>
                <a:cs typeface="ＭＳ Ｐゴシック" pitchFamily="-84" charset="-128"/>
              </a:rPr>
              <a:t> </a:t>
            </a:r>
            <a:r>
              <a:rPr lang="fr-FR" sz="1400" b="1" dirty="0" err="1" smtClean="0">
                <a:solidFill>
                  <a:prstClr val="black"/>
                </a:solidFill>
                <a:latin typeface="Arial" pitchFamily="-84" charset="0"/>
                <a:ea typeface="ＭＳ Ｐゴシック" pitchFamily="-84" charset="-128"/>
                <a:cs typeface="ＭＳ Ｐゴシック" pitchFamily="-84" charset="-128"/>
              </a:rPr>
              <a:t>PrEP</a:t>
            </a:r>
            <a:r>
              <a:rPr lang="fr-FR" sz="1400" b="1" dirty="0" smtClean="0">
                <a:solidFill>
                  <a:prstClr val="black"/>
                </a:solidFill>
                <a:latin typeface="Arial" pitchFamily="-84" charset="0"/>
                <a:ea typeface="ＭＳ Ｐゴシック" pitchFamily="-84" charset="-128"/>
                <a:cs typeface="ＭＳ Ｐゴシック" pitchFamily="-84" charset="-128"/>
              </a:rPr>
              <a:t> immédiate (n = 3)</a:t>
            </a:r>
          </a:p>
          <a:p>
            <a:pPr algn="ctr" fontAlgn="base">
              <a:spcBef>
                <a:spcPct val="0"/>
              </a:spcBef>
              <a:spcAft>
                <a:spcPct val="0"/>
              </a:spcAft>
            </a:pPr>
            <a:r>
              <a:rPr lang="fr-FR" sz="1400" dirty="0">
                <a:solidFill>
                  <a:prstClr val="black"/>
                </a:solidFill>
                <a:latin typeface="Arial" pitchFamily="-84" charset="0"/>
                <a:ea typeface="ＭＳ Ｐゴシック" pitchFamily="-84" charset="-128"/>
                <a:cs typeface="ＭＳ Ｐゴシック" pitchFamily="-84" charset="-128"/>
              </a:rPr>
              <a:t>1,3/100 </a:t>
            </a:r>
            <a:r>
              <a:rPr lang="fr-FR" sz="1400" dirty="0" err="1">
                <a:solidFill>
                  <a:prstClr val="black"/>
                </a:solidFill>
                <a:latin typeface="Arial" pitchFamily="-84" charset="0"/>
                <a:ea typeface="ＭＳ Ｐゴシック" pitchFamily="-84" charset="-128"/>
                <a:cs typeface="ＭＳ Ｐゴシック" pitchFamily="-84" charset="-128"/>
              </a:rPr>
              <a:t>patients.année</a:t>
            </a:r>
            <a:r>
              <a:rPr lang="fr-FR" sz="1400" dirty="0">
                <a:solidFill>
                  <a:prstClr val="black"/>
                </a:solidFill>
                <a:latin typeface="Arial" pitchFamily="-84" charset="0"/>
                <a:ea typeface="ＭＳ Ｐゴシック" pitchFamily="-84" charset="-128"/>
                <a:cs typeface="ＭＳ Ｐゴシック" pitchFamily="-84" charset="-128"/>
              </a:rPr>
              <a:t> </a:t>
            </a:r>
            <a:endParaRPr lang="fr-FR" sz="1400" b="1" dirty="0">
              <a:solidFill>
                <a:prstClr val="black"/>
              </a:solidFill>
              <a:latin typeface="Arial" pitchFamily="-84" charset="0"/>
              <a:ea typeface="ＭＳ Ｐゴシック" pitchFamily="-84" charset="-128"/>
              <a:cs typeface="ＭＳ Ｐゴシック" pitchFamily="-84" charset="-128"/>
            </a:endParaRPr>
          </a:p>
        </p:txBody>
      </p:sp>
      <p:sp>
        <p:nvSpPr>
          <p:cNvPr id="43" name="ZoneTexte 42"/>
          <p:cNvSpPr txBox="1"/>
          <p:nvPr/>
        </p:nvSpPr>
        <p:spPr>
          <a:xfrm>
            <a:off x="5384288" y="816884"/>
            <a:ext cx="2081369" cy="523220"/>
          </a:xfrm>
          <a:prstGeom prst="rect">
            <a:avLst/>
          </a:prstGeom>
          <a:noFill/>
        </p:spPr>
        <p:txBody>
          <a:bodyPr wrap="none" rtlCol="0">
            <a:spAutoFit/>
          </a:bodyPr>
          <a:lstStyle/>
          <a:p>
            <a:pPr algn="ctr" fontAlgn="base">
              <a:spcBef>
                <a:spcPct val="0"/>
              </a:spcBef>
              <a:spcAft>
                <a:spcPct val="0"/>
              </a:spcAft>
            </a:pPr>
            <a:r>
              <a:rPr lang="fr-FR" sz="1400" b="1" dirty="0" err="1" smtClean="0">
                <a:solidFill>
                  <a:prstClr val="black"/>
                </a:solidFill>
                <a:latin typeface="Arial" pitchFamily="-84" charset="0"/>
                <a:ea typeface="ＭＳ Ｐゴシック" pitchFamily="-84" charset="-128"/>
                <a:cs typeface="ＭＳ Ｐゴシック" pitchFamily="-84" charset="-128"/>
              </a:rPr>
              <a:t>PrEP</a:t>
            </a:r>
            <a:r>
              <a:rPr lang="fr-FR" sz="1400" b="1" dirty="0" smtClean="0">
                <a:solidFill>
                  <a:prstClr val="black"/>
                </a:solidFill>
                <a:latin typeface="Arial" pitchFamily="-84" charset="0"/>
                <a:ea typeface="ＭＳ Ｐゴシック" pitchFamily="-84" charset="-128"/>
                <a:cs typeface="ＭＳ Ｐゴシック" pitchFamily="-84" charset="-128"/>
              </a:rPr>
              <a:t> différée (n = 19)</a:t>
            </a:r>
          </a:p>
          <a:p>
            <a:pPr algn="ctr" fontAlgn="base">
              <a:spcBef>
                <a:spcPct val="0"/>
              </a:spcBef>
              <a:spcAft>
                <a:spcPct val="0"/>
              </a:spcAft>
            </a:pPr>
            <a:r>
              <a:rPr lang="fr-FR" sz="1400" dirty="0">
                <a:solidFill>
                  <a:prstClr val="black"/>
                </a:solidFill>
                <a:latin typeface="Arial" pitchFamily="-84" charset="0"/>
                <a:ea typeface="ＭＳ Ｐゴシック" pitchFamily="-84" charset="-128"/>
                <a:cs typeface="ＭＳ Ｐゴシック" pitchFamily="-84" charset="-128"/>
              </a:rPr>
              <a:t>8,9/100 </a:t>
            </a:r>
            <a:r>
              <a:rPr lang="fr-FR" sz="1400" dirty="0" err="1" smtClean="0">
                <a:solidFill>
                  <a:prstClr val="black"/>
                </a:solidFill>
                <a:latin typeface="Arial" pitchFamily="-84" charset="0"/>
                <a:ea typeface="ＭＳ Ｐゴシック" pitchFamily="-84" charset="-128"/>
                <a:cs typeface="ＭＳ Ｐゴシック" pitchFamily="-84" charset="-128"/>
              </a:rPr>
              <a:t>patients.année</a:t>
            </a:r>
            <a:r>
              <a:rPr lang="fr-FR" sz="1400" dirty="0" smtClean="0">
                <a:solidFill>
                  <a:prstClr val="black"/>
                </a:solidFill>
                <a:latin typeface="Arial" pitchFamily="-84" charset="0"/>
                <a:ea typeface="ＭＳ Ｐゴシック" pitchFamily="-84" charset="-128"/>
                <a:cs typeface="ＭＳ Ｐゴシック" pitchFamily="-84" charset="-128"/>
              </a:rPr>
              <a:t>* </a:t>
            </a:r>
            <a:endParaRPr lang="fr-FR" sz="1400" b="1" dirty="0">
              <a:solidFill>
                <a:prstClr val="black"/>
              </a:solidFill>
              <a:latin typeface="Arial" pitchFamily="-84" charset="0"/>
              <a:ea typeface="ＭＳ Ｐゴシック" pitchFamily="-84" charset="-128"/>
              <a:cs typeface="ＭＳ Ｐゴシック" pitchFamily="-84" charset="-128"/>
            </a:endParaRPr>
          </a:p>
        </p:txBody>
      </p:sp>
      <p:sp>
        <p:nvSpPr>
          <p:cNvPr id="2" name="ZoneTexte 1"/>
          <p:cNvSpPr txBox="1"/>
          <p:nvPr/>
        </p:nvSpPr>
        <p:spPr>
          <a:xfrm>
            <a:off x="2262170" y="5022289"/>
            <a:ext cx="6452232" cy="276999"/>
          </a:xfrm>
          <a:prstGeom prst="rect">
            <a:avLst/>
          </a:prstGeom>
          <a:noFill/>
        </p:spPr>
        <p:txBody>
          <a:bodyPr wrap="none" rtlCol="0">
            <a:spAutoFit/>
          </a:bodyPr>
          <a:lstStyle/>
          <a:p>
            <a:pPr fontAlgn="base">
              <a:spcBef>
                <a:spcPct val="0"/>
              </a:spcBef>
              <a:spcAft>
                <a:spcPct val="0"/>
              </a:spcAft>
            </a:pPr>
            <a:r>
              <a:rPr lang="fr-FR" sz="1200" dirty="0" smtClean="0">
                <a:solidFill>
                  <a:prstClr val="black"/>
                </a:solidFill>
                <a:latin typeface="Arial" pitchFamily="-84" charset="0"/>
                <a:ea typeface="ＭＳ Ｐゴシック" pitchFamily="-84" charset="-128"/>
                <a:cs typeface="ＭＳ Ｐゴシック" pitchFamily="-84" charset="-128"/>
              </a:rPr>
              <a:t>*Prescription </a:t>
            </a:r>
            <a:r>
              <a:rPr lang="fr-FR" sz="1200" dirty="0">
                <a:solidFill>
                  <a:prstClr val="black"/>
                </a:solidFill>
                <a:latin typeface="Arial" pitchFamily="-84" charset="0"/>
                <a:ea typeface="ＭＳ Ｐゴシック" pitchFamily="-84" charset="-128"/>
                <a:cs typeface="ＭＳ Ｐゴシック" pitchFamily="-84" charset="-128"/>
              </a:rPr>
              <a:t>de 174 prophylaxies post-</a:t>
            </a:r>
            <a:r>
              <a:rPr lang="fr-FR" sz="1200" dirty="0" smtClean="0">
                <a:solidFill>
                  <a:prstClr val="black"/>
                </a:solidFill>
                <a:latin typeface="Arial" pitchFamily="-84" charset="0"/>
                <a:ea typeface="ＭＳ Ｐゴシック" pitchFamily="-84" charset="-128"/>
                <a:cs typeface="ＭＳ Ｐゴシック" pitchFamily="-84" charset="-128"/>
              </a:rPr>
              <a:t>exposition (30% des patients dans le groupe différé). </a:t>
            </a:r>
            <a:endParaRPr lang="fr-FR" sz="1200" dirty="0">
              <a:solidFill>
                <a:prstClr val="black"/>
              </a:solidFill>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417066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18"/>
          <p:cNvSpPr>
            <a:spLocks noGrp="1"/>
          </p:cNvSpPr>
          <p:nvPr>
            <p:ph idx="1"/>
          </p:nvPr>
        </p:nvSpPr>
        <p:spPr>
          <a:xfrm>
            <a:off x="1063277" y="3230219"/>
            <a:ext cx="7623522" cy="1564493"/>
          </a:xfrm>
        </p:spPr>
        <p:txBody>
          <a:bodyPr/>
          <a:lstStyle/>
          <a:p>
            <a:r>
              <a:rPr lang="fr-FR" dirty="0" smtClean="0"/>
              <a:t>Taux de réduction du risque = 86 % (IC90 : 58-96 %) [p = 0,0002]</a:t>
            </a:r>
          </a:p>
          <a:p>
            <a:r>
              <a:rPr lang="fr-FR" dirty="0" smtClean="0"/>
              <a:t>Nombre de personnes à traiter pour éviter une infection = 13 (IC90 : 9-25)</a:t>
            </a:r>
          </a:p>
          <a:p>
            <a:r>
              <a:rPr lang="fr-FR" dirty="0" smtClean="0"/>
              <a:t>Pourcentage d’IST (</a:t>
            </a:r>
            <a:r>
              <a:rPr lang="fr-FR" i="1" dirty="0" smtClean="0"/>
              <a:t>Chlamydiae</a:t>
            </a:r>
            <a:r>
              <a:rPr lang="fr-FR" dirty="0" smtClean="0"/>
              <a:t>, gonocoque) élevé : 30%</a:t>
            </a:r>
          </a:p>
          <a:p>
            <a:endParaRPr lang="fr-FR" dirty="0" smtClean="0"/>
          </a:p>
          <a:p>
            <a:endParaRPr lang="fr-FR" dirty="0" smtClean="0"/>
          </a:p>
          <a:p>
            <a:endParaRPr lang="fr-FR" dirty="0" smtClean="0"/>
          </a:p>
          <a:p>
            <a:endParaRPr lang="fr-FR" dirty="0"/>
          </a:p>
        </p:txBody>
      </p:sp>
      <p:sp>
        <p:nvSpPr>
          <p:cNvPr id="9" name="Espace réservé du texte 8"/>
          <p:cNvSpPr>
            <a:spLocks noGrp="1"/>
          </p:cNvSpPr>
          <p:nvPr>
            <p:ph type="body" sz="quarter" idx="13"/>
          </p:nvPr>
        </p:nvSpPr>
        <p:spPr/>
        <p:txBody>
          <a:bodyPr/>
          <a:lstStyle/>
          <a:p>
            <a:endParaRPr lang="fr-FR"/>
          </a:p>
        </p:txBody>
      </p:sp>
      <p:sp>
        <p:nvSpPr>
          <p:cNvPr id="33" name="Titre 32"/>
          <p:cNvSpPr>
            <a:spLocks noGrp="1"/>
          </p:cNvSpPr>
          <p:nvPr>
            <p:ph type="title"/>
          </p:nvPr>
        </p:nvSpPr>
        <p:spPr/>
        <p:txBody>
          <a:bodyPr/>
          <a:lstStyle/>
          <a:p>
            <a:r>
              <a:rPr lang="fr-FR" dirty="0" smtClean="0"/>
              <a:t>Niveau de protection conféré par le traitement</a:t>
            </a:r>
            <a:endParaRPr lang="fr-FR" dirty="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102</a:t>
            </a:fld>
            <a:endParaRPr lang="fr-FR" dirty="0">
              <a:solidFill>
                <a:prstClr val="white"/>
              </a:solidFill>
            </a:endParaRPr>
          </a:p>
        </p:txBody>
      </p:sp>
      <p:sp>
        <p:nvSpPr>
          <p:cNvPr id="10" name="Espace réservé du pied de page 35"/>
          <p:cNvSpPr txBox="1">
            <a:spLocks noGrp="1"/>
          </p:cNvSpPr>
          <p:nvPr>
            <p:ph type="ftr" sz="quarter" idx="4294967295"/>
          </p:nvPr>
        </p:nvSpPr>
        <p:spPr>
          <a:xfrm>
            <a:off x="3227388" y="5334000"/>
            <a:ext cx="5916612" cy="391583"/>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pPr algn="r"/>
            <a:r>
              <a:rPr lang="fr-FR" smtClean="0">
                <a:solidFill>
                  <a:prstClr val="black"/>
                </a:solidFill>
              </a:rPr>
              <a:t>CROI 2015 - D’après Mc Cormack S et al., abstr. 22LB, actualisé </a:t>
            </a:r>
            <a:endParaRPr lang="fr-FR" dirty="0">
              <a:solidFill>
                <a:prstClr val="black"/>
              </a:solidFill>
            </a:endParaRPr>
          </a:p>
        </p:txBody>
      </p:sp>
      <p:graphicFrame>
        <p:nvGraphicFramePr>
          <p:cNvPr id="20" name="Espace réservé du contenu 9"/>
          <p:cNvGraphicFramePr>
            <a:graphicFrameLocks/>
          </p:cNvGraphicFramePr>
          <p:nvPr>
            <p:extLst>
              <p:ext uri="{D42A27DB-BD31-4B8C-83A1-F6EECF244321}">
                <p14:modId xmlns:p14="http://schemas.microsoft.com/office/powerpoint/2010/main" val="3465091961"/>
              </p:ext>
            </p:extLst>
          </p:nvPr>
        </p:nvGraphicFramePr>
        <p:xfrm>
          <a:off x="1039813" y="1126071"/>
          <a:ext cx="7646990" cy="1975884"/>
        </p:xfrm>
        <a:graphic>
          <a:graphicData uri="http://schemas.openxmlformats.org/drawingml/2006/table">
            <a:tbl>
              <a:tblPr firstRow="1" bandRow="1">
                <a:tableStyleId>{5C22544A-7EE6-4342-B048-85BDC9FD1C3A}</a:tableStyleId>
              </a:tblPr>
              <a:tblGrid>
                <a:gridCol w="1347787"/>
                <a:gridCol w="1259840"/>
                <a:gridCol w="1869440"/>
                <a:gridCol w="2113280"/>
                <a:gridCol w="1056643"/>
              </a:tblGrid>
              <a:tr h="685800">
                <a:tc>
                  <a:txBody>
                    <a:bodyPr/>
                    <a:lstStyle/>
                    <a:p>
                      <a:r>
                        <a:rPr lang="fr-FR" sz="1300" dirty="0" smtClean="0">
                          <a:solidFill>
                            <a:schemeClr val="bg1"/>
                          </a:solidFill>
                        </a:rPr>
                        <a:t>Groupe</a:t>
                      </a:r>
                      <a:endParaRPr lang="fr-FR" sz="1300" dirty="0">
                        <a:solidFill>
                          <a:schemeClr val="bg1"/>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chemeClr val="bg1"/>
                          </a:solidFill>
                        </a:rPr>
                        <a:t>Nombre d’infections</a:t>
                      </a:r>
                      <a:endParaRPr lang="fr-FR" sz="1300" dirty="0">
                        <a:solidFill>
                          <a:schemeClr val="bg1"/>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chemeClr val="bg1"/>
                          </a:solidFill>
                        </a:rPr>
                        <a:t>Suivi</a:t>
                      </a:r>
                      <a:br>
                        <a:rPr lang="fr-FR" sz="1300" dirty="0" smtClean="0">
                          <a:solidFill>
                            <a:schemeClr val="bg1"/>
                          </a:solidFill>
                        </a:rPr>
                      </a:br>
                      <a:r>
                        <a:rPr lang="fr-FR" sz="1300" dirty="0" smtClean="0">
                          <a:solidFill>
                            <a:schemeClr val="bg1"/>
                          </a:solidFill>
                        </a:rPr>
                        <a:t>(</a:t>
                      </a:r>
                      <a:r>
                        <a:rPr lang="fr-FR" sz="1300" dirty="0" err="1" smtClean="0">
                          <a:solidFill>
                            <a:schemeClr val="bg1"/>
                          </a:solidFill>
                        </a:rPr>
                        <a:t>patients.année</a:t>
                      </a:r>
                      <a:r>
                        <a:rPr lang="fr-FR" sz="1300" dirty="0" smtClean="0">
                          <a:solidFill>
                            <a:schemeClr val="bg1"/>
                          </a:solidFill>
                        </a:rPr>
                        <a:t>)</a:t>
                      </a:r>
                      <a:endParaRPr lang="fr-FR" sz="1300" dirty="0">
                        <a:solidFill>
                          <a:schemeClr val="bg1"/>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chemeClr val="bg1"/>
                          </a:solidFill>
                        </a:rPr>
                        <a:t>Incidence</a:t>
                      </a:r>
                      <a:br>
                        <a:rPr lang="fr-FR" sz="1300" dirty="0" smtClean="0">
                          <a:solidFill>
                            <a:schemeClr val="bg1"/>
                          </a:solidFill>
                        </a:rPr>
                      </a:br>
                      <a:r>
                        <a:rPr lang="fr-FR" sz="1300" dirty="0" smtClean="0">
                          <a:solidFill>
                            <a:schemeClr val="bg1"/>
                          </a:solidFill>
                        </a:rPr>
                        <a:t>(pour 100 patients. année)</a:t>
                      </a:r>
                      <a:endParaRPr lang="fr-FR" sz="1300" dirty="0">
                        <a:solidFill>
                          <a:schemeClr val="bg1"/>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chemeClr val="bg1"/>
                          </a:solidFill>
                        </a:rPr>
                        <a:t>IC</a:t>
                      </a:r>
                      <a:r>
                        <a:rPr lang="fr-FR" sz="1300" baseline="-25000" dirty="0" smtClean="0">
                          <a:solidFill>
                            <a:schemeClr val="bg1"/>
                          </a:solidFill>
                        </a:rPr>
                        <a:t>90</a:t>
                      </a:r>
                      <a:endParaRPr lang="fr-FR" sz="1300" baseline="-25000" dirty="0">
                        <a:solidFill>
                          <a:schemeClr val="bg1"/>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rgbClr val="005294"/>
                    </a:solidFill>
                  </a:tcPr>
                </a:tc>
              </a:tr>
              <a:tr h="403742">
                <a:tc>
                  <a:txBody>
                    <a:bodyPr/>
                    <a:lstStyle/>
                    <a:p>
                      <a:r>
                        <a:rPr lang="fr-FR" sz="1300" dirty="0" smtClean="0">
                          <a:solidFill>
                            <a:srgbClr val="000000"/>
                          </a:solidFill>
                        </a:rPr>
                        <a:t>Tous</a:t>
                      </a:r>
                      <a:endParaRPr lang="fr-FR" sz="130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algn="ctr"/>
                      <a:r>
                        <a:rPr lang="fr-FR" sz="1300" dirty="0" smtClean="0">
                          <a:solidFill>
                            <a:srgbClr val="000000"/>
                          </a:solidFill>
                        </a:rPr>
                        <a:t>22</a:t>
                      </a:r>
                      <a:endParaRPr lang="fr-FR" sz="130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rgbClr val="000000"/>
                          </a:solidFill>
                        </a:rPr>
                        <a:t>453</a:t>
                      </a:r>
                      <a:endParaRPr lang="fr-FR" sz="130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rgbClr val="000000"/>
                          </a:solidFill>
                        </a:rPr>
                        <a:t>4,9</a:t>
                      </a:r>
                      <a:endParaRPr lang="fr-FR" sz="130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rgbClr val="000000"/>
                          </a:solidFill>
                        </a:rPr>
                        <a:t>3,4-6,8</a:t>
                      </a:r>
                      <a:endParaRPr lang="fr-FR" sz="130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r>
              <a:tr h="482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300" b="1" dirty="0" err="1" smtClean="0"/>
                        <a:t>PrEP</a:t>
                      </a:r>
                      <a:r>
                        <a:rPr lang="fr-FR" sz="1300" b="1" dirty="0" smtClean="0"/>
                        <a:t> i</a:t>
                      </a:r>
                      <a:r>
                        <a:rPr lang="fr-FR" sz="1300" b="1" dirty="0" smtClean="0">
                          <a:solidFill>
                            <a:srgbClr val="000000"/>
                          </a:solidFill>
                        </a:rPr>
                        <a:t>mmédiate</a:t>
                      </a:r>
                      <a:endParaRPr lang="fr-FR" sz="1300" b="1"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1" dirty="0" smtClean="0">
                          <a:solidFill>
                            <a:srgbClr val="000000"/>
                          </a:solidFill>
                        </a:rPr>
                        <a:t>3</a:t>
                      </a:r>
                      <a:endParaRPr lang="fr-FR" sz="1300" b="1"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1" dirty="0" smtClean="0">
                          <a:solidFill>
                            <a:srgbClr val="000000"/>
                          </a:solidFill>
                        </a:rPr>
                        <a:t>239</a:t>
                      </a:r>
                      <a:endParaRPr lang="fr-FR" sz="1300" b="1"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1" dirty="0" smtClean="0">
                          <a:solidFill>
                            <a:srgbClr val="000000"/>
                          </a:solidFill>
                        </a:rPr>
                        <a:t>1,3</a:t>
                      </a:r>
                      <a:endParaRPr lang="fr-FR" sz="1300" b="1"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b="1" dirty="0" smtClean="0">
                          <a:solidFill>
                            <a:srgbClr val="000000"/>
                          </a:solidFill>
                        </a:rPr>
                        <a:t>0,4-3,0</a:t>
                      </a:r>
                      <a:endParaRPr lang="fr-FR" sz="1300" b="1"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r>
              <a:tr h="4037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300" b="0" dirty="0" err="1" smtClean="0"/>
                        <a:t>PrEP</a:t>
                      </a:r>
                      <a:r>
                        <a:rPr lang="fr-FR" sz="1300" b="0" dirty="0" smtClean="0"/>
                        <a:t> différée</a:t>
                      </a:r>
                      <a:endParaRPr lang="fr-FR" sz="1300" b="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rgbClr val="000000"/>
                          </a:solidFill>
                        </a:rPr>
                        <a:t>19</a:t>
                      </a:r>
                      <a:endParaRPr lang="fr-FR" sz="130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rgbClr val="000000"/>
                          </a:solidFill>
                        </a:rPr>
                        <a:t>214</a:t>
                      </a:r>
                      <a:endParaRPr lang="fr-FR" sz="130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rgbClr val="000000"/>
                          </a:solidFill>
                        </a:rPr>
                        <a:t>8,9</a:t>
                      </a:r>
                      <a:endParaRPr lang="fr-FR" sz="130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smtClean="0">
                          <a:solidFill>
                            <a:srgbClr val="000000"/>
                          </a:solidFill>
                        </a:rPr>
                        <a:t>6,0-12,7</a:t>
                      </a:r>
                      <a:endParaRPr lang="fr-FR" sz="1300" dirty="0">
                        <a:solidFill>
                          <a:srgbClr val="000000"/>
                        </a:solidFill>
                      </a:endParaRPr>
                    </a:p>
                  </a:txBody>
                  <a:tcPr marT="38100" marB="38100" anchor="ctr">
                    <a:lnL w="12700" cap="flat" cmpd="sng" algn="ctr">
                      <a:solidFill>
                        <a:prstClr val="black">
                          <a:lumMod val="50000"/>
                          <a:lumOff val="50000"/>
                        </a:prstClr>
                      </a:solidFill>
                      <a:prstDash val="solid"/>
                      <a:round/>
                      <a:headEnd type="none" w="med" len="med"/>
                      <a:tailEnd type="none" w="med" len="med"/>
                    </a:lnL>
                    <a:lnR w="12700" cap="flat" cmpd="sng" algn="ctr">
                      <a:solidFill>
                        <a:prstClr val="black">
                          <a:lumMod val="50000"/>
                          <a:lumOff val="50000"/>
                        </a:prstClr>
                      </a:solidFill>
                      <a:prstDash val="solid"/>
                      <a:round/>
                      <a:headEnd type="none" w="med" len="med"/>
                      <a:tailEnd type="none" w="med" len="med"/>
                    </a:lnR>
                    <a:lnT w="12700" cap="flat" cmpd="sng" algn="ctr">
                      <a:solidFill>
                        <a:prstClr val="black">
                          <a:lumMod val="50000"/>
                          <a:lumOff val="50000"/>
                        </a:prstClr>
                      </a:solidFill>
                      <a:prstDash val="solid"/>
                      <a:round/>
                      <a:headEnd type="none" w="med" len="med"/>
                      <a:tailEnd type="none" w="med" len="med"/>
                    </a:lnT>
                    <a:lnB w="12700" cap="flat" cmpd="sng" algn="ctr">
                      <a:solidFill>
                        <a:prstClr val="black">
                          <a:lumMod val="50000"/>
                          <a:lumOff val="50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0812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idx="1"/>
          </p:nvPr>
        </p:nvSpPr>
        <p:spPr>
          <a:ln>
            <a:solidFill>
              <a:schemeClr val="accent2"/>
            </a:solidFill>
          </a:ln>
        </p:spPr>
        <p:txBody>
          <a:bodyPr/>
          <a:lstStyle/>
          <a:p>
            <a:r>
              <a:rPr lang="fr-FR" dirty="0" smtClean="0"/>
              <a:t>Truvada®</a:t>
            </a:r>
          </a:p>
          <a:p>
            <a:r>
              <a:rPr lang="fr-FR" dirty="0" smtClean="0"/>
              <a:t>Randomisée</a:t>
            </a:r>
          </a:p>
          <a:p>
            <a:r>
              <a:rPr lang="fr-FR" dirty="0" smtClean="0"/>
              <a:t>Placebo</a:t>
            </a:r>
          </a:p>
          <a:p>
            <a:r>
              <a:rPr lang="fr-FR" dirty="0" smtClean="0"/>
              <a:t>France/Québec</a:t>
            </a:r>
          </a:p>
          <a:p>
            <a:r>
              <a:rPr lang="fr-FR" b="1" dirty="0"/>
              <a:t>PrEP au « coup par coup »</a:t>
            </a:r>
          </a:p>
          <a:p>
            <a:endParaRPr lang="fr-FR" dirty="0"/>
          </a:p>
        </p:txBody>
      </p:sp>
      <p:sp>
        <p:nvSpPr>
          <p:cNvPr id="10" name="Espace réservé du texte 9"/>
          <p:cNvSpPr>
            <a:spLocks noGrp="1"/>
          </p:cNvSpPr>
          <p:nvPr>
            <p:ph type="body" sz="quarter" idx="13"/>
          </p:nvPr>
        </p:nvSpPr>
        <p:spPr/>
        <p:txBody>
          <a:bodyPr/>
          <a:lstStyle/>
          <a:p>
            <a:pPr algn="ctr"/>
            <a:r>
              <a:rPr lang="fr-FR" dirty="0" smtClean="0"/>
              <a:t>IPERGAY</a:t>
            </a:r>
            <a:endParaRPr lang="fr-FR" dirty="0"/>
          </a:p>
        </p:txBody>
      </p:sp>
      <p:sp>
        <p:nvSpPr>
          <p:cNvPr id="13" name="Espace réservé du texte 12"/>
          <p:cNvSpPr>
            <a:spLocks noGrp="1"/>
          </p:cNvSpPr>
          <p:nvPr>
            <p:ph type="body" sz="quarter" idx="14"/>
          </p:nvPr>
        </p:nvSpPr>
        <p:spPr/>
        <p:txBody>
          <a:bodyPr>
            <a:normAutofit fontScale="32500" lnSpcReduction="20000"/>
          </a:bodyPr>
          <a:lstStyle/>
          <a:p>
            <a:pPr>
              <a:buFont typeface="Arial"/>
              <a:buChar char="•"/>
            </a:pPr>
            <a:r>
              <a:rPr lang="fr-FR" sz="3800" dirty="0" smtClean="0"/>
              <a:t>Ça marche très bien !</a:t>
            </a:r>
          </a:p>
          <a:p>
            <a:pPr lvl="1">
              <a:buFont typeface="Arial"/>
              <a:buChar char="•"/>
            </a:pPr>
            <a:r>
              <a:rPr lang="fr-FR" dirty="0" smtClean="0"/>
              <a:t>- 86% de VIH</a:t>
            </a:r>
          </a:p>
          <a:p>
            <a:pPr lvl="1">
              <a:buFont typeface="Arial"/>
              <a:buChar char="•"/>
            </a:pPr>
            <a:r>
              <a:rPr lang="fr-FR" dirty="0" smtClean="0"/>
              <a:t>NPT : 18</a:t>
            </a:r>
            <a:endParaRPr lang="fr-FR" dirty="0"/>
          </a:p>
        </p:txBody>
      </p:sp>
      <p:sp>
        <p:nvSpPr>
          <p:cNvPr id="8" name="Titre 7"/>
          <p:cNvSpPr>
            <a:spLocks noGrp="1"/>
          </p:cNvSpPr>
          <p:nvPr>
            <p:ph type="title"/>
          </p:nvPr>
        </p:nvSpPr>
        <p:spPr/>
        <p:txBody>
          <a:bodyPr>
            <a:normAutofit/>
          </a:bodyPr>
          <a:lstStyle/>
          <a:p>
            <a:r>
              <a:rPr lang="fr-FR" sz="3200" b="1" dirty="0" smtClean="0"/>
              <a:t>PrEP : deux essais essentiels</a:t>
            </a:r>
            <a:endParaRPr lang="fr-FR" sz="3200" b="1" dirty="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103</a:t>
            </a:fld>
            <a:endParaRPr lang="fr-FR" dirty="0">
              <a:solidFill>
                <a:prstClr val="white"/>
              </a:solidFill>
            </a:endParaRPr>
          </a:p>
        </p:txBody>
      </p:sp>
      <p:sp>
        <p:nvSpPr>
          <p:cNvPr id="14" name="Espace réservé du contenu 13"/>
          <p:cNvSpPr>
            <a:spLocks noGrp="1"/>
          </p:cNvSpPr>
          <p:nvPr>
            <p:ph idx="17"/>
          </p:nvPr>
        </p:nvSpPr>
        <p:spPr>
          <a:ln>
            <a:solidFill>
              <a:srgbClr val="C0504D"/>
            </a:solidFill>
          </a:ln>
        </p:spPr>
        <p:txBody>
          <a:bodyPr/>
          <a:lstStyle/>
          <a:p>
            <a:r>
              <a:rPr lang="fr-FR" dirty="0" smtClean="0"/>
              <a:t>Truvada®</a:t>
            </a:r>
          </a:p>
          <a:p>
            <a:r>
              <a:rPr lang="fr-FR" dirty="0" smtClean="0"/>
              <a:t>Randomisée</a:t>
            </a:r>
          </a:p>
          <a:p>
            <a:r>
              <a:rPr lang="fr-FR" dirty="0" smtClean="0"/>
              <a:t>Comparaison PrEP immédiate versus retardée</a:t>
            </a:r>
          </a:p>
          <a:p>
            <a:r>
              <a:rPr lang="fr-FR" dirty="0" smtClean="0"/>
              <a:t>UK</a:t>
            </a:r>
          </a:p>
          <a:p>
            <a:r>
              <a:rPr lang="fr-FR" b="1" dirty="0" smtClean="0"/>
              <a:t>PrEP continue</a:t>
            </a:r>
          </a:p>
          <a:p>
            <a:pPr lvl="1">
              <a:buFont typeface="Arial"/>
              <a:buChar char="•"/>
            </a:pPr>
            <a:endParaRPr lang="fr-FR" dirty="0"/>
          </a:p>
        </p:txBody>
      </p:sp>
      <p:sp>
        <p:nvSpPr>
          <p:cNvPr id="15" name="Espace réservé du texte 14"/>
          <p:cNvSpPr>
            <a:spLocks noGrp="1"/>
          </p:cNvSpPr>
          <p:nvPr>
            <p:ph type="body" sz="quarter" idx="18"/>
          </p:nvPr>
        </p:nvSpPr>
        <p:spPr/>
        <p:txBody>
          <a:bodyPr/>
          <a:lstStyle/>
          <a:p>
            <a:pPr algn="ctr"/>
            <a:r>
              <a:rPr lang="fr-FR" dirty="0" smtClean="0"/>
              <a:t>PROUD</a:t>
            </a:r>
            <a:endParaRPr lang="fr-FR" dirty="0"/>
          </a:p>
        </p:txBody>
      </p:sp>
      <p:sp>
        <p:nvSpPr>
          <p:cNvPr id="16" name="Espace réservé du texte 15"/>
          <p:cNvSpPr>
            <a:spLocks noGrp="1"/>
          </p:cNvSpPr>
          <p:nvPr>
            <p:ph type="body" sz="quarter" idx="19"/>
          </p:nvPr>
        </p:nvSpPr>
        <p:spPr/>
        <p:txBody>
          <a:bodyPr>
            <a:normAutofit fontScale="32500" lnSpcReduction="20000"/>
          </a:bodyPr>
          <a:lstStyle/>
          <a:p>
            <a:pPr>
              <a:buFont typeface="Arial"/>
              <a:buChar char="•"/>
            </a:pPr>
            <a:r>
              <a:rPr lang="fr-FR" sz="3800" dirty="0"/>
              <a:t>Ça marche très bien </a:t>
            </a:r>
            <a:r>
              <a:rPr lang="fr-FR" sz="3800" dirty="0" smtClean="0"/>
              <a:t>!</a:t>
            </a:r>
          </a:p>
          <a:p>
            <a:pPr lvl="1">
              <a:buFont typeface="Arial"/>
              <a:buChar char="•"/>
            </a:pPr>
            <a:r>
              <a:rPr lang="fr-FR" dirty="0" smtClean="0"/>
              <a:t>- 86% de VIH</a:t>
            </a:r>
          </a:p>
          <a:p>
            <a:pPr lvl="1">
              <a:buFont typeface="Arial"/>
              <a:buChar char="•"/>
            </a:pPr>
            <a:r>
              <a:rPr lang="fr-FR" dirty="0" smtClean="0"/>
              <a:t>NPT = 13</a:t>
            </a:r>
            <a:endParaRPr lang="fr-FR" dirty="0"/>
          </a:p>
          <a:p>
            <a:pPr>
              <a:buFont typeface="Arial"/>
              <a:buChar char="•"/>
            </a:pPr>
            <a:endParaRPr lang="fr-FR" dirty="0"/>
          </a:p>
        </p:txBody>
      </p:sp>
      <p:sp>
        <p:nvSpPr>
          <p:cNvPr id="17" name="Espace réservé du pied de page 35"/>
          <p:cNvSpPr txBox="1">
            <a:spLocks noGrp="1"/>
          </p:cNvSpPr>
          <p:nvPr>
            <p:ph type="ftr" sz="quarter" idx="4294967295"/>
          </p:nvPr>
        </p:nvSpPr>
        <p:spPr>
          <a:xfrm>
            <a:off x="3227388" y="5334000"/>
            <a:ext cx="5916612" cy="391583"/>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pPr algn="r"/>
            <a:r>
              <a:rPr lang="fr-FR" dirty="0" smtClean="0">
                <a:solidFill>
                  <a:prstClr val="black"/>
                </a:solidFill>
              </a:rPr>
              <a:t>Mc Cormack S et al., </a:t>
            </a:r>
            <a:r>
              <a:rPr lang="fr-FR" dirty="0" err="1" smtClean="0">
                <a:solidFill>
                  <a:prstClr val="black"/>
                </a:solidFill>
              </a:rPr>
              <a:t>abstr</a:t>
            </a:r>
            <a:r>
              <a:rPr lang="fr-FR" dirty="0" smtClean="0">
                <a:solidFill>
                  <a:prstClr val="black"/>
                </a:solidFill>
              </a:rPr>
              <a:t>. 22LB, Molina JM et al. </a:t>
            </a:r>
            <a:r>
              <a:rPr lang="fr-FR" dirty="0" err="1" smtClean="0">
                <a:solidFill>
                  <a:prstClr val="black"/>
                </a:solidFill>
              </a:rPr>
              <a:t>Abstr</a:t>
            </a:r>
            <a:r>
              <a:rPr lang="fr-FR" dirty="0" smtClean="0">
                <a:solidFill>
                  <a:prstClr val="black"/>
                </a:solidFill>
              </a:rPr>
              <a:t>. 23 LB</a:t>
            </a:r>
            <a:endParaRPr lang="fr-FR" dirty="0">
              <a:solidFill>
                <a:prstClr val="black"/>
              </a:solidFill>
            </a:endParaRPr>
          </a:p>
        </p:txBody>
      </p:sp>
    </p:spTree>
    <p:extLst>
      <p:ext uri="{BB962C8B-B14F-4D97-AF65-F5344CB8AC3E}">
        <p14:creationId xmlns:p14="http://schemas.microsoft.com/office/powerpoint/2010/main" val="11852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pour finir, l’arlésienne…</a:t>
            </a:r>
            <a:endParaRPr lang="fr-FR" dirty="0"/>
          </a:p>
        </p:txBody>
      </p:sp>
      <p:sp>
        <p:nvSpPr>
          <p:cNvPr id="3" name="Espace réservé du contenu 2"/>
          <p:cNvSpPr>
            <a:spLocks noGrp="1"/>
          </p:cNvSpPr>
          <p:nvPr>
            <p:ph sz="quarter" idx="1"/>
          </p:nvPr>
        </p:nvSpPr>
        <p:spPr>
          <a:xfrm>
            <a:off x="612651" y="1333500"/>
            <a:ext cx="8380963" cy="3746500"/>
          </a:xfrm>
        </p:spPr>
        <p:txBody>
          <a:bodyPr/>
          <a:lstStyle/>
          <a:p>
            <a:r>
              <a:rPr lang="fr-FR" sz="2000" dirty="0" smtClean="0"/>
              <a:t>Fusion des CDAG-CIDDIST </a:t>
            </a:r>
            <a:r>
              <a:rPr lang="fr-FR" sz="2000" dirty="0"/>
              <a:t>: Centre Gratuit d’Information, de Dépistage et de Diagnostic</a:t>
            </a:r>
            <a:endParaRPr lang="fr-FR" sz="2000" dirty="0" smtClean="0"/>
          </a:p>
          <a:p>
            <a:pPr lvl="1"/>
            <a:r>
              <a:rPr lang="fr-FR" sz="1800" dirty="0" smtClean="0"/>
              <a:t>Fusion </a:t>
            </a:r>
            <a:r>
              <a:rPr lang="fr-FR" sz="1800" dirty="0"/>
              <a:t>dans un seul </a:t>
            </a:r>
            <a:r>
              <a:rPr lang="fr-FR" sz="1800" dirty="0" smtClean="0"/>
              <a:t>dispositif</a:t>
            </a:r>
          </a:p>
          <a:p>
            <a:pPr lvl="1"/>
            <a:r>
              <a:rPr lang="fr-FR" sz="1800" dirty="0" smtClean="0"/>
              <a:t>Décrets et arrêté en cours de finalisation</a:t>
            </a:r>
          </a:p>
          <a:p>
            <a:pPr lvl="1"/>
            <a:r>
              <a:rPr lang="fr-FR" sz="1800" dirty="0" smtClean="0"/>
              <a:t>Cahier des charges à compléter pour… ?</a:t>
            </a:r>
            <a:endParaRPr lang="fr-FR" sz="1800" dirty="0"/>
          </a:p>
          <a:p>
            <a:pPr lvl="1"/>
            <a:r>
              <a:rPr lang="fr-FR" sz="2000" dirty="0" smtClean="0"/>
              <a:t>Fusion inscrite dans la loi de financement: pour le 1</a:t>
            </a:r>
            <a:r>
              <a:rPr lang="fr-FR" sz="2000" baseline="30000" dirty="0" smtClean="0"/>
              <a:t>er</a:t>
            </a:r>
            <a:r>
              <a:rPr lang="fr-FR" sz="2000" dirty="0" smtClean="0"/>
              <a:t> janvier 2016</a:t>
            </a:r>
          </a:p>
          <a:p>
            <a:r>
              <a:rPr lang="fr-FR" sz="2000" dirty="0" smtClean="0"/>
              <a:t>Encore quelques discussions à la marge mais…</a:t>
            </a:r>
          </a:p>
          <a:p>
            <a:pPr lvl="1"/>
            <a:r>
              <a:rPr lang="fr-FR" sz="2000" dirty="0" smtClean="0"/>
              <a:t>Possibilité de thérapeutiques, vaccinations</a:t>
            </a:r>
          </a:p>
          <a:p>
            <a:pPr lvl="1"/>
            <a:r>
              <a:rPr lang="fr-FR" sz="2000" dirty="0" smtClean="0"/>
              <a:t>Contraception</a:t>
            </a:r>
          </a:p>
          <a:p>
            <a:pPr lvl="1"/>
            <a:r>
              <a:rPr lang="fr-FR" sz="2000" dirty="0" smtClean="0"/>
              <a:t>Centre de santé sexuelle</a:t>
            </a:r>
          </a:p>
          <a:p>
            <a:pPr lvl="1"/>
            <a:r>
              <a:rPr lang="fr-FR" sz="2000" dirty="0" smtClean="0"/>
              <a:t>On fait du lobbying pour que la </a:t>
            </a:r>
            <a:r>
              <a:rPr lang="fr-FR" sz="2000" dirty="0" err="1" smtClean="0"/>
              <a:t>PrEP</a:t>
            </a:r>
            <a:r>
              <a:rPr lang="fr-FR" sz="2000" dirty="0" smtClean="0"/>
              <a:t> soit inscrite…</a:t>
            </a:r>
            <a:endParaRPr lang="fr-FR" sz="2000"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104</a:t>
            </a:fld>
            <a:endParaRPr lang="fr-FR"/>
          </a:p>
        </p:txBody>
      </p:sp>
    </p:spTree>
    <p:extLst>
      <p:ext uri="{BB962C8B-B14F-4D97-AF65-F5344CB8AC3E}">
        <p14:creationId xmlns:p14="http://schemas.microsoft.com/office/powerpoint/2010/main" val="4712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sz="quarter" idx="1"/>
          </p:nvPr>
        </p:nvSpPr>
        <p:spPr>
          <a:xfrm>
            <a:off x="232331" y="1333500"/>
            <a:ext cx="8533721" cy="3746500"/>
          </a:xfrm>
        </p:spPr>
        <p:txBody>
          <a:bodyPr/>
          <a:lstStyle/>
          <a:p>
            <a:r>
              <a:rPr lang="fr-FR" sz="2400" dirty="0" smtClean="0"/>
              <a:t>On dépiste encore « assez mal »</a:t>
            </a:r>
          </a:p>
          <a:p>
            <a:pPr lvl="1"/>
            <a:r>
              <a:rPr lang="fr-FR" sz="2400" dirty="0" smtClean="0"/>
              <a:t>28 500 « séro-ignorants »</a:t>
            </a:r>
          </a:p>
          <a:p>
            <a:pPr lvl="1"/>
            <a:r>
              <a:rPr lang="fr-FR" sz="2400" dirty="0" smtClean="0"/>
              <a:t>Même en cas de maladies évocatrices, opportunités manquées</a:t>
            </a:r>
            <a:endParaRPr lang="fr-FR" sz="2000" dirty="0" smtClean="0"/>
          </a:p>
          <a:p>
            <a:r>
              <a:rPr lang="fr-FR" sz="2400" dirty="0" smtClean="0"/>
              <a:t>On dépiste encore « assez tard »</a:t>
            </a:r>
          </a:p>
          <a:p>
            <a:pPr lvl="1"/>
            <a:r>
              <a:rPr lang="fr-FR" sz="2000" dirty="0" smtClean="0"/>
              <a:t>HSH 37 mois, Moyenne 44 mois, Hommes étrangers 54 mois</a:t>
            </a:r>
          </a:p>
          <a:p>
            <a:r>
              <a:rPr lang="fr-FR" sz="2400" dirty="0" smtClean="0"/>
              <a:t>Le dépistage « généralisé » est un échec</a:t>
            </a:r>
          </a:p>
          <a:p>
            <a:pPr lvl="1"/>
            <a:r>
              <a:rPr lang="fr-FR" sz="2000" dirty="0" smtClean="0"/>
              <a:t> Aller vers un dépistage « sous-généralisé » ?</a:t>
            </a:r>
          </a:p>
          <a:p>
            <a:pPr lvl="2"/>
            <a:r>
              <a:rPr lang="fr-FR" sz="2000" dirty="0" smtClean="0"/>
              <a:t>Hommes (15-70 ans) + </a:t>
            </a:r>
            <a:r>
              <a:rPr lang="fr-FR" sz="2000" dirty="0"/>
              <a:t>f</a:t>
            </a:r>
            <a:r>
              <a:rPr lang="fr-FR" sz="2000" dirty="0" smtClean="0"/>
              <a:t>emmes enceintes…</a:t>
            </a:r>
          </a:p>
          <a:p>
            <a:endParaRPr lang="fr-FR" sz="2400"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latin typeface="Tw Cen MT"/>
              </a:rPr>
              <a:pPr/>
              <a:t>105</a:t>
            </a:fld>
            <a:endParaRPr lang="fr-FR">
              <a:latin typeface="Tw Cen MT"/>
            </a:endParaRPr>
          </a:p>
        </p:txBody>
      </p:sp>
      <p:sp>
        <p:nvSpPr>
          <p:cNvPr id="5" name="ZoneTexte 4"/>
          <p:cNvSpPr txBox="1"/>
          <p:nvPr/>
        </p:nvSpPr>
        <p:spPr>
          <a:xfrm>
            <a:off x="1890062" y="4938059"/>
            <a:ext cx="4958609" cy="40011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lvl="2"/>
            <a:r>
              <a:rPr lang="fr-FR" sz="2000" dirty="0">
                <a:solidFill>
                  <a:prstClr val="white"/>
                </a:solidFill>
                <a:latin typeface="Tw Cen MT"/>
              </a:rPr>
              <a:t>Mais il y a pléthores d’initiatives intéressantes </a:t>
            </a:r>
            <a:r>
              <a:rPr lang="fr-FR" sz="2000" dirty="0" smtClean="0">
                <a:solidFill>
                  <a:prstClr val="white"/>
                </a:solidFill>
                <a:latin typeface="Tw Cen MT"/>
              </a:rPr>
              <a:t>!</a:t>
            </a:r>
            <a:endParaRPr lang="fr-FR" sz="2000" dirty="0">
              <a:solidFill>
                <a:prstClr val="white"/>
              </a:solidFill>
              <a:latin typeface="Tw Cen MT"/>
            </a:endParaRPr>
          </a:p>
        </p:txBody>
      </p:sp>
    </p:spTree>
    <p:extLst>
      <p:ext uri="{BB962C8B-B14F-4D97-AF65-F5344CB8AC3E}">
        <p14:creationId xmlns:p14="http://schemas.microsoft.com/office/powerpoint/2010/main" val="62279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Ne pas oublier</a:t>
            </a:r>
            <a:endParaRPr lang="fr-FR" dirty="0"/>
          </a:p>
        </p:txBody>
      </p:sp>
      <p:sp>
        <p:nvSpPr>
          <p:cNvPr id="3" name="Espace réservé du contenu 2"/>
          <p:cNvSpPr>
            <a:spLocks noGrp="1"/>
          </p:cNvSpPr>
          <p:nvPr>
            <p:ph sz="quarter" idx="1"/>
          </p:nvPr>
        </p:nvSpPr>
        <p:spPr>
          <a:xfrm>
            <a:off x="612648" y="2421225"/>
            <a:ext cx="8153400" cy="1206044"/>
          </a:xfrm>
        </p:spPr>
        <p:txBody>
          <a:bodyPr/>
          <a:lstStyle/>
          <a:p>
            <a:r>
              <a:rPr lang="fr-FR" dirty="0" smtClean="0"/>
              <a:t>Les stratégies de réduction de risque (TasP et PreP) n’ont </a:t>
            </a:r>
            <a:r>
              <a:rPr lang="fr-FR" b="1" dirty="0" smtClean="0"/>
              <a:t>pas de sens </a:t>
            </a:r>
            <a:r>
              <a:rPr lang="fr-FR" dirty="0" smtClean="0"/>
              <a:t>sans dépistage en amont…</a:t>
            </a:r>
          </a:p>
          <a:p>
            <a:endParaRPr lang="fr-FR" dirty="0"/>
          </a:p>
          <a:p>
            <a:r>
              <a:rPr lang="fr-FR" sz="2000" dirty="0" smtClean="0"/>
              <a:t>Pour aller plus loin, un dossier (17/10/2014) des </a:t>
            </a:r>
            <a:r>
              <a:rPr lang="fr-FR" sz="2000" dirty="0"/>
              <a:t>sociologues de l’EHESS : </a:t>
            </a:r>
            <a:r>
              <a:rPr lang="fr-FR" sz="2000" dirty="0">
                <a:hlinkClick r:id="rId2"/>
              </a:rPr>
              <a:t>http://www.laviedesidees.fr/La-fin-du-</a:t>
            </a:r>
            <a:r>
              <a:rPr lang="fr-FR" sz="2000" dirty="0" smtClean="0">
                <a:hlinkClick r:id="rId2"/>
              </a:rPr>
              <a:t>sida.html</a:t>
            </a:r>
            <a:r>
              <a:rPr lang="fr-FR" sz="2000" dirty="0" smtClean="0"/>
              <a:t> </a:t>
            </a:r>
            <a:endParaRPr lang="fr-FR" sz="2000"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latin typeface="Tw Cen MT"/>
              </a:rPr>
              <a:pPr/>
              <a:t>106</a:t>
            </a:fld>
            <a:endParaRPr lang="fr-FR">
              <a:latin typeface="Tw Cen MT"/>
            </a:endParaRPr>
          </a:p>
        </p:txBody>
      </p:sp>
      <p:sp>
        <p:nvSpPr>
          <p:cNvPr id="5" name="ZoneTexte 4"/>
          <p:cNvSpPr txBox="1"/>
          <p:nvPr/>
        </p:nvSpPr>
        <p:spPr>
          <a:xfrm>
            <a:off x="5971730" y="4906403"/>
            <a:ext cx="2192916" cy="369332"/>
          </a:xfrm>
          <a:prstGeom prst="rect">
            <a:avLst/>
          </a:prstGeom>
          <a:noFill/>
        </p:spPr>
        <p:txBody>
          <a:bodyPr wrap="square" rtlCol="0">
            <a:spAutoFit/>
          </a:bodyPr>
          <a:lstStyle/>
          <a:p>
            <a:r>
              <a:rPr lang="fr-FR" b="1" dirty="0" smtClean="0">
                <a:solidFill>
                  <a:prstClr val="black"/>
                </a:solidFill>
                <a:latin typeface="Tw Cen MT"/>
              </a:rPr>
              <a:t>Merci !</a:t>
            </a:r>
            <a:endParaRPr lang="fr-FR" b="1" dirty="0">
              <a:solidFill>
                <a:prstClr val="black"/>
              </a:solidFill>
              <a:latin typeface="Tw Cen MT"/>
            </a:endParaRPr>
          </a:p>
        </p:txBody>
      </p:sp>
    </p:spTree>
    <p:extLst>
      <p:ext uri="{BB962C8B-B14F-4D97-AF65-F5344CB8AC3E}">
        <p14:creationId xmlns:p14="http://schemas.microsoft.com/office/powerpoint/2010/main" val="21560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prévention du futur ?</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27586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2"/>
            <a:ext cx="9228666" cy="5714999"/>
          </a:xfrm>
          <a:prstGeom prst="rect">
            <a:avLst/>
          </a:prstGeom>
          <a:solidFill>
            <a:schemeClr val="tx2">
              <a:lumMod val="7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defRPr/>
            </a:pPr>
            <a:endParaRPr lang="fr-FR" sz="900" dirty="0">
              <a:solidFill>
                <a:prstClr val="white"/>
              </a:solidFill>
              <a:latin typeface="Calibri"/>
            </a:endParaRPr>
          </a:p>
        </p:txBody>
      </p:sp>
      <p:sp>
        <p:nvSpPr>
          <p:cNvPr id="7" name="Titre 6"/>
          <p:cNvSpPr>
            <a:spLocks noGrp="1"/>
          </p:cNvSpPr>
          <p:nvPr>
            <p:ph type="title"/>
          </p:nvPr>
        </p:nvSpPr>
        <p:spPr>
          <a:xfrm>
            <a:off x="467757" y="95181"/>
            <a:ext cx="8229600" cy="736632"/>
          </a:xfrm>
        </p:spPr>
        <p:txBody>
          <a:bodyPr>
            <a:normAutofit fontScale="90000"/>
          </a:bodyPr>
          <a:lstStyle/>
          <a:p>
            <a:r>
              <a:rPr lang="fr-FR" dirty="0" smtClean="0">
                <a:solidFill>
                  <a:schemeClr val="bg1"/>
                </a:solidFill>
              </a:rPr>
              <a:t>Une sorte de « vaccin  bizarre »</a:t>
            </a:r>
            <a:endParaRPr lang="fr-FR" dirty="0">
              <a:solidFill>
                <a:schemeClr val="bg1"/>
              </a:solidFill>
            </a:endParaRPr>
          </a:p>
        </p:txBody>
      </p:sp>
      <p:sp>
        <p:nvSpPr>
          <p:cNvPr id="4" name="Espace réservé du pied de page 3"/>
          <p:cNvSpPr>
            <a:spLocks noGrp="1"/>
          </p:cNvSpPr>
          <p:nvPr>
            <p:ph type="ftr" sz="quarter" idx="11"/>
          </p:nvPr>
        </p:nvSpPr>
        <p:spPr/>
        <p:txBody>
          <a:bodyPr/>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pPr>
              <a:defRPr/>
            </a:pPr>
            <a:fld id="{C1265A62-3229-2D4B-8DAA-B1F424831F0E}" type="slidenum">
              <a:rPr lang="fr-FR" smtClean="0">
                <a:solidFill>
                  <a:prstClr val="white"/>
                </a:solidFill>
              </a:rPr>
              <a:pPr>
                <a:defRPr/>
              </a:pPr>
              <a:t>108</a:t>
            </a:fld>
            <a:endParaRPr lang="fr-FR" dirty="0">
              <a:solidFill>
                <a:prstClr val="white"/>
              </a:solidFill>
            </a:endParaRPr>
          </a:p>
        </p:txBody>
      </p:sp>
      <p:grpSp>
        <p:nvGrpSpPr>
          <p:cNvPr id="9" name="Grouper 2048"/>
          <p:cNvGrpSpPr>
            <a:grpSpLocks/>
          </p:cNvGrpSpPr>
          <p:nvPr/>
        </p:nvGrpSpPr>
        <p:grpSpPr bwMode="auto">
          <a:xfrm>
            <a:off x="6621772" y="1193090"/>
            <a:ext cx="2335754" cy="2188756"/>
            <a:chOff x="6429942" y="1838761"/>
            <a:chExt cx="2336556" cy="2626085"/>
          </a:xfrm>
        </p:grpSpPr>
        <p:grpSp>
          <p:nvGrpSpPr>
            <p:cNvPr id="10" name="Groupe 32"/>
            <p:cNvGrpSpPr>
              <a:grpSpLocks/>
            </p:cNvGrpSpPr>
            <p:nvPr/>
          </p:nvGrpSpPr>
          <p:grpSpPr bwMode="auto">
            <a:xfrm>
              <a:off x="6429942" y="1842259"/>
              <a:ext cx="521834" cy="2099728"/>
              <a:chOff x="1328646" y="2057484"/>
              <a:chExt cx="521834" cy="2099728"/>
            </a:xfrm>
          </p:grpSpPr>
          <p:sp>
            <p:nvSpPr>
              <p:cNvPr id="25" name="Ellipse 12"/>
              <p:cNvSpPr>
                <a:spLocks noChangeArrowheads="1"/>
              </p:cNvSpPr>
              <p:nvPr/>
            </p:nvSpPr>
            <p:spPr bwMode="auto">
              <a:xfrm rot="3846541">
                <a:off x="1253563" y="2132567"/>
                <a:ext cx="431153" cy="280988"/>
              </a:xfrm>
              <a:prstGeom prst="ellipse">
                <a:avLst/>
              </a:prstGeom>
              <a:solidFill>
                <a:srgbClr val="00B0F0"/>
              </a:solidFill>
              <a:ln w="9525" algn="ctr">
                <a:solidFill>
                  <a:schemeClr val="bg1"/>
                </a:solid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26" name="Ellipse 13"/>
              <p:cNvSpPr>
                <a:spLocks noChangeArrowheads="1"/>
              </p:cNvSpPr>
              <p:nvPr/>
            </p:nvSpPr>
            <p:spPr bwMode="auto">
              <a:xfrm rot="3846541">
                <a:off x="1474091" y="2518049"/>
                <a:ext cx="431153" cy="280988"/>
              </a:xfrm>
              <a:prstGeom prst="ellipse">
                <a:avLst/>
              </a:prstGeom>
              <a:solidFill>
                <a:srgbClr val="00B0F0"/>
              </a:solidFill>
              <a:ln w="9525" algn="ctr">
                <a:solidFill>
                  <a:schemeClr val="bg1"/>
                </a:solid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27" name="Ellipse 26"/>
              <p:cNvSpPr/>
              <p:nvPr/>
            </p:nvSpPr>
            <p:spPr bwMode="auto">
              <a:xfrm rot="5400000">
                <a:off x="1495500" y="3028483"/>
                <a:ext cx="430143" cy="281084"/>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a:lstStyle/>
              <a:p>
                <a:pPr fontAlgn="base">
                  <a:spcBef>
                    <a:spcPct val="0"/>
                  </a:spcBef>
                  <a:spcAft>
                    <a:spcPct val="0"/>
                  </a:spcAft>
                  <a:defRPr/>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28" name="Ellipse 27"/>
              <p:cNvSpPr/>
              <p:nvPr/>
            </p:nvSpPr>
            <p:spPr bwMode="auto">
              <a:xfrm rot="5400000">
                <a:off x="1494706" y="3459420"/>
                <a:ext cx="431731" cy="281084"/>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a:lstStyle/>
              <a:p>
                <a:pPr fontAlgn="base">
                  <a:spcBef>
                    <a:spcPct val="0"/>
                  </a:spcBef>
                  <a:spcAft>
                    <a:spcPct val="0"/>
                  </a:spcAft>
                  <a:defRPr/>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29" name="Rectangle 16"/>
              <p:cNvSpPr>
                <a:spLocks noChangeArrowheads="1"/>
              </p:cNvSpPr>
              <p:nvPr/>
            </p:nvSpPr>
            <p:spPr bwMode="auto">
              <a:xfrm>
                <a:off x="1663818" y="3891280"/>
                <a:ext cx="92336" cy="265932"/>
              </a:xfrm>
              <a:prstGeom prst="rect">
                <a:avLst/>
              </a:prstGeom>
              <a:solidFill>
                <a:srgbClr val="C00000"/>
              </a:solidFill>
              <a:ln w="9525" algn="ctr">
                <a:solidFill>
                  <a:schemeClr val="bg1"/>
                </a:solid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30" name="Rectangle 17"/>
              <p:cNvSpPr>
                <a:spLocks noChangeArrowheads="1"/>
              </p:cNvSpPr>
              <p:nvPr/>
            </p:nvSpPr>
            <p:spPr bwMode="auto">
              <a:xfrm>
                <a:off x="1687126" y="3815848"/>
                <a:ext cx="45719" cy="80512"/>
              </a:xfrm>
              <a:prstGeom prst="rect">
                <a:avLst/>
              </a:prstGeom>
              <a:solidFill>
                <a:srgbClr val="C00000"/>
              </a:solidFill>
              <a:ln w="9525" algn="ctr">
                <a:no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cxnSp>
            <p:nvCxnSpPr>
              <p:cNvPr id="31" name="Connecteur droit 18"/>
              <p:cNvCxnSpPr>
                <a:cxnSpLocks noChangeShapeType="1"/>
              </p:cNvCxnSpPr>
              <p:nvPr/>
            </p:nvCxnSpPr>
            <p:spPr bwMode="auto">
              <a:xfrm flipV="1">
                <a:off x="1716336" y="2857950"/>
                <a:ext cx="0" cy="93500"/>
              </a:xfrm>
              <a:prstGeom prst="line">
                <a:avLst/>
              </a:prstGeom>
              <a:noFill/>
              <a:ln w="38100" algn="ctr">
                <a:solidFill>
                  <a:schemeClr val="bg1"/>
                </a:solidFill>
                <a:round/>
                <a:headEnd/>
                <a:tailEnd/>
              </a:ln>
            </p:spPr>
          </p:cxnSp>
        </p:grpSp>
        <p:grpSp>
          <p:nvGrpSpPr>
            <p:cNvPr id="11" name="Groupe 40"/>
            <p:cNvGrpSpPr>
              <a:grpSpLocks/>
            </p:cNvGrpSpPr>
            <p:nvPr/>
          </p:nvGrpSpPr>
          <p:grpSpPr bwMode="auto">
            <a:xfrm flipH="1">
              <a:off x="6982370" y="1838761"/>
              <a:ext cx="521834" cy="2099728"/>
              <a:chOff x="1328646" y="2057484"/>
              <a:chExt cx="521834" cy="2099728"/>
            </a:xfrm>
          </p:grpSpPr>
          <p:sp>
            <p:nvSpPr>
              <p:cNvPr id="18" name="Ellipse 20"/>
              <p:cNvSpPr>
                <a:spLocks noChangeArrowheads="1"/>
              </p:cNvSpPr>
              <p:nvPr/>
            </p:nvSpPr>
            <p:spPr bwMode="auto">
              <a:xfrm rot="3846541">
                <a:off x="1253563" y="2132567"/>
                <a:ext cx="431153" cy="280988"/>
              </a:xfrm>
              <a:prstGeom prst="ellipse">
                <a:avLst/>
              </a:prstGeom>
              <a:solidFill>
                <a:srgbClr val="00B0F0"/>
              </a:solidFill>
              <a:ln w="9525" algn="ctr">
                <a:solidFill>
                  <a:schemeClr val="bg1"/>
                </a:solid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19" name="Ellipse 21"/>
              <p:cNvSpPr>
                <a:spLocks noChangeArrowheads="1"/>
              </p:cNvSpPr>
              <p:nvPr/>
            </p:nvSpPr>
            <p:spPr bwMode="auto">
              <a:xfrm rot="3846541">
                <a:off x="1474091" y="2518049"/>
                <a:ext cx="431153" cy="280988"/>
              </a:xfrm>
              <a:prstGeom prst="ellipse">
                <a:avLst/>
              </a:prstGeom>
              <a:solidFill>
                <a:srgbClr val="00B0F0"/>
              </a:solidFill>
              <a:ln w="9525" algn="ctr">
                <a:solidFill>
                  <a:schemeClr val="bg1"/>
                </a:solid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20" name="Ellipse 19"/>
              <p:cNvSpPr/>
              <p:nvPr/>
            </p:nvSpPr>
            <p:spPr bwMode="auto">
              <a:xfrm rot="5400000">
                <a:off x="1494654" y="3028807"/>
                <a:ext cx="430143" cy="281084"/>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a:lstStyle/>
              <a:p>
                <a:pPr fontAlgn="base">
                  <a:spcBef>
                    <a:spcPct val="0"/>
                  </a:spcBef>
                  <a:spcAft>
                    <a:spcPct val="0"/>
                  </a:spcAft>
                  <a:defRPr/>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21" name="Ellipse 20"/>
              <p:cNvSpPr/>
              <p:nvPr/>
            </p:nvSpPr>
            <p:spPr bwMode="auto">
              <a:xfrm rot="5400000">
                <a:off x="1493860" y="3459744"/>
                <a:ext cx="431731" cy="281084"/>
              </a:xfrm>
              <a:prstGeom prst="ellipse">
                <a:avLst/>
              </a:prstGeom>
              <a:solidFill>
                <a:schemeClr val="bg1">
                  <a:lumMod val="65000"/>
                </a:schemeClr>
              </a:solidFill>
              <a:ln w="9525" cap="flat" cmpd="sng" algn="ctr">
                <a:solidFill>
                  <a:schemeClr val="bg1"/>
                </a:solidFill>
                <a:prstDash val="solid"/>
                <a:round/>
                <a:headEnd type="none" w="med" len="med"/>
                <a:tailEnd type="none" w="med" len="med"/>
              </a:ln>
              <a:effectLst/>
            </p:spPr>
            <p:txBody>
              <a:bodyPr/>
              <a:lstStyle/>
              <a:p>
                <a:pPr fontAlgn="base">
                  <a:spcBef>
                    <a:spcPct val="0"/>
                  </a:spcBef>
                  <a:spcAft>
                    <a:spcPct val="0"/>
                  </a:spcAft>
                  <a:defRPr/>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22" name="Rectangle 24"/>
              <p:cNvSpPr>
                <a:spLocks noChangeArrowheads="1"/>
              </p:cNvSpPr>
              <p:nvPr/>
            </p:nvSpPr>
            <p:spPr bwMode="auto">
              <a:xfrm>
                <a:off x="1663818" y="3891280"/>
                <a:ext cx="92336" cy="265932"/>
              </a:xfrm>
              <a:prstGeom prst="rect">
                <a:avLst/>
              </a:prstGeom>
              <a:solidFill>
                <a:srgbClr val="C00000"/>
              </a:solidFill>
              <a:ln w="9525" algn="ctr">
                <a:solidFill>
                  <a:schemeClr val="bg1"/>
                </a:solid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23" name="Rectangle 25"/>
              <p:cNvSpPr>
                <a:spLocks noChangeArrowheads="1"/>
              </p:cNvSpPr>
              <p:nvPr/>
            </p:nvSpPr>
            <p:spPr bwMode="auto">
              <a:xfrm>
                <a:off x="1687126" y="3815848"/>
                <a:ext cx="45719" cy="80512"/>
              </a:xfrm>
              <a:prstGeom prst="rect">
                <a:avLst/>
              </a:prstGeom>
              <a:solidFill>
                <a:srgbClr val="C00000"/>
              </a:solidFill>
              <a:ln w="9525" algn="ctr">
                <a:no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cxnSp>
            <p:nvCxnSpPr>
              <p:cNvPr id="24" name="Connecteur droit 26"/>
              <p:cNvCxnSpPr>
                <a:cxnSpLocks noChangeShapeType="1"/>
              </p:cNvCxnSpPr>
              <p:nvPr/>
            </p:nvCxnSpPr>
            <p:spPr bwMode="auto">
              <a:xfrm flipV="1">
                <a:off x="1716336" y="2857950"/>
                <a:ext cx="0" cy="93500"/>
              </a:xfrm>
              <a:prstGeom prst="line">
                <a:avLst/>
              </a:prstGeom>
              <a:noFill/>
              <a:ln w="38100" algn="ctr">
                <a:solidFill>
                  <a:schemeClr val="bg1"/>
                </a:solidFill>
                <a:round/>
                <a:headEnd/>
                <a:tailEnd/>
              </a:ln>
            </p:spPr>
          </p:cxnSp>
        </p:grpSp>
        <p:sp>
          <p:nvSpPr>
            <p:cNvPr id="12" name="Parenthèse fermante 27"/>
            <p:cNvSpPr>
              <a:spLocks/>
            </p:cNvSpPr>
            <p:nvPr/>
          </p:nvSpPr>
          <p:spPr bwMode="auto">
            <a:xfrm>
              <a:off x="7307829" y="3023935"/>
              <a:ext cx="55880" cy="330200"/>
            </a:xfrm>
            <a:prstGeom prst="rightBracket">
              <a:avLst>
                <a:gd name="adj" fmla="val 8344"/>
              </a:avLst>
            </a:prstGeom>
            <a:noFill/>
            <a:ln w="9525" algn="ctr">
              <a:solidFill>
                <a:schemeClr val="bg1"/>
              </a:solid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13" name="Parenthèse fermante 28"/>
            <p:cNvSpPr>
              <a:spLocks/>
            </p:cNvSpPr>
            <p:nvPr/>
          </p:nvSpPr>
          <p:spPr bwMode="auto">
            <a:xfrm rot="1620000">
              <a:off x="7435618" y="2223605"/>
              <a:ext cx="55880" cy="330200"/>
            </a:xfrm>
            <a:prstGeom prst="rightBracket">
              <a:avLst>
                <a:gd name="adj" fmla="val 8344"/>
              </a:avLst>
            </a:prstGeom>
            <a:noFill/>
            <a:ln w="9525" algn="ctr">
              <a:solidFill>
                <a:schemeClr val="bg1"/>
              </a:solidFill>
              <a:round/>
              <a:headEnd/>
              <a:tailEnd/>
            </a:ln>
          </p:spPr>
          <p:txBody>
            <a:bodyPr/>
            <a:lstStyle/>
            <a:p>
              <a:pPr fontAlgn="base">
                <a:spcBef>
                  <a:spcPct val="0"/>
                </a:spcBef>
                <a:spcAft>
                  <a:spcPct val="0"/>
                </a:spcAft>
              </a:pPr>
              <a:endParaRPr lang="fr-FR" sz="2400">
                <a:solidFill>
                  <a:prstClr val="white"/>
                </a:solidFill>
                <a:latin typeface="Arial" pitchFamily="-84" charset="0"/>
                <a:ea typeface="ＭＳ Ｐゴシック" pitchFamily="-84" charset="-128"/>
                <a:cs typeface="ＭＳ Ｐゴシック" pitchFamily="-84" charset="-128"/>
              </a:endParaRPr>
            </a:p>
          </p:txBody>
        </p:sp>
        <p:sp>
          <p:nvSpPr>
            <p:cNvPr id="14" name="ZoneTexte 31"/>
            <p:cNvSpPr txBox="1">
              <a:spLocks noChangeArrowheads="1"/>
            </p:cNvSpPr>
            <p:nvPr/>
          </p:nvSpPr>
          <p:spPr bwMode="auto">
            <a:xfrm>
              <a:off x="6443264" y="4021719"/>
              <a:ext cx="1057188" cy="443127"/>
            </a:xfrm>
            <a:prstGeom prst="rect">
              <a:avLst/>
            </a:prstGeom>
            <a:noFill/>
            <a:ln w="9525">
              <a:noFill/>
              <a:miter lim="800000"/>
              <a:headEnd/>
              <a:tailEnd/>
            </a:ln>
          </p:spPr>
          <p:txBody>
            <a:bodyPr wrap="none">
              <a:spAutoFit/>
            </a:bodyPr>
            <a:lstStyle/>
            <a:p>
              <a:pPr algn="ctr" fontAlgn="base">
                <a:spcBef>
                  <a:spcPct val="0"/>
                </a:spcBef>
                <a:spcAft>
                  <a:spcPct val="0"/>
                </a:spcAft>
              </a:pPr>
              <a:r>
                <a:rPr lang="fr-FR" b="1">
                  <a:solidFill>
                    <a:prstClr val="white"/>
                  </a:solidFill>
                  <a:latin typeface="Arial" pitchFamily="-84" charset="0"/>
                  <a:ea typeface="ＭＳ Ｐゴシック" pitchFamily="-84" charset="-128"/>
                  <a:cs typeface="ＭＳ Ｐゴシック" pitchFamily="-84" charset="-128"/>
                </a:rPr>
                <a:t>eCD4-Ig</a:t>
              </a:r>
            </a:p>
          </p:txBody>
        </p:sp>
        <p:sp>
          <p:nvSpPr>
            <p:cNvPr id="15" name="ZoneTexte 34"/>
            <p:cNvSpPr txBox="1">
              <a:spLocks noChangeArrowheads="1"/>
            </p:cNvSpPr>
            <p:nvPr/>
          </p:nvSpPr>
          <p:spPr bwMode="auto">
            <a:xfrm>
              <a:off x="7384762" y="2984817"/>
              <a:ext cx="903322" cy="406199"/>
            </a:xfrm>
            <a:prstGeom prst="rect">
              <a:avLst/>
            </a:prstGeom>
            <a:noFill/>
            <a:ln w="9525">
              <a:noFill/>
              <a:miter lim="800000"/>
              <a:headEnd/>
              <a:tailEnd/>
            </a:ln>
          </p:spPr>
          <p:txBody>
            <a:bodyPr wrap="none">
              <a:spAutoFit/>
            </a:bodyPr>
            <a:lstStyle/>
            <a:p>
              <a:pPr fontAlgn="base">
                <a:spcBef>
                  <a:spcPct val="0"/>
                </a:spcBef>
                <a:spcAft>
                  <a:spcPct val="0"/>
                </a:spcAft>
              </a:pPr>
              <a:r>
                <a:rPr lang="fr-FR" sz="1600">
                  <a:solidFill>
                    <a:prstClr val="white"/>
                  </a:solidFill>
                  <a:latin typeface="Arial" pitchFamily="-84" charset="0"/>
                  <a:ea typeface="ＭＳ Ｐゴシック" pitchFamily="-84" charset="-128"/>
                  <a:cs typeface="ＭＳ Ｐゴシック" pitchFamily="-84" charset="-128"/>
                </a:rPr>
                <a:t>lgG1 Fc</a:t>
              </a:r>
            </a:p>
          </p:txBody>
        </p:sp>
        <p:sp>
          <p:nvSpPr>
            <p:cNvPr id="16" name="ZoneTexte 35"/>
            <p:cNvSpPr txBox="1">
              <a:spLocks noChangeArrowheads="1"/>
            </p:cNvSpPr>
            <p:nvPr/>
          </p:nvSpPr>
          <p:spPr bwMode="auto">
            <a:xfrm>
              <a:off x="7190085" y="3597125"/>
              <a:ext cx="1576413" cy="566218"/>
            </a:xfrm>
            <a:prstGeom prst="rect">
              <a:avLst/>
            </a:prstGeom>
            <a:noFill/>
            <a:ln w="9525">
              <a:noFill/>
              <a:miter lim="800000"/>
              <a:headEnd/>
              <a:tailEnd/>
            </a:ln>
          </p:spPr>
          <p:txBody>
            <a:bodyPr wrap="none">
              <a:spAutoFit/>
            </a:bodyPr>
            <a:lstStyle/>
            <a:p>
              <a:pPr fontAlgn="base">
                <a:lnSpc>
                  <a:spcPct val="75000"/>
                </a:lnSpc>
                <a:spcBef>
                  <a:spcPct val="0"/>
                </a:spcBef>
                <a:spcAft>
                  <a:spcPct val="0"/>
                </a:spcAft>
              </a:pPr>
              <a:r>
                <a:rPr lang="fr-FR" sz="1600">
                  <a:solidFill>
                    <a:prstClr val="white"/>
                  </a:solidFill>
                  <a:latin typeface="Arial" pitchFamily="-84" charset="0"/>
                  <a:ea typeface="ＭＳ Ｐゴシック" pitchFamily="-84" charset="-128"/>
                  <a:cs typeface="ＭＳ Ｐゴシック" pitchFamily="-84" charset="-128"/>
                </a:rPr>
                <a:t>CCR5 tyrosine</a:t>
              </a:r>
            </a:p>
            <a:p>
              <a:pPr fontAlgn="base">
                <a:lnSpc>
                  <a:spcPct val="75000"/>
                </a:lnSpc>
                <a:spcBef>
                  <a:spcPct val="0"/>
                </a:spcBef>
                <a:spcAft>
                  <a:spcPct val="0"/>
                </a:spcAft>
              </a:pPr>
              <a:r>
                <a:rPr lang="fr-FR" sz="1600">
                  <a:solidFill>
                    <a:prstClr val="white"/>
                  </a:solidFill>
                  <a:latin typeface="Arial" pitchFamily="-84" charset="0"/>
                  <a:ea typeface="ＭＳ Ｐゴシック" pitchFamily="-84" charset="-128"/>
                  <a:cs typeface="ＭＳ Ｐゴシック" pitchFamily="-84" charset="-128"/>
                </a:rPr>
                <a:t>sulfate « mim »</a:t>
              </a:r>
            </a:p>
          </p:txBody>
        </p:sp>
        <p:sp>
          <p:nvSpPr>
            <p:cNvPr id="17" name="ZoneTexte 36"/>
            <p:cNvSpPr txBox="1">
              <a:spLocks noChangeArrowheads="1"/>
            </p:cNvSpPr>
            <p:nvPr/>
          </p:nvSpPr>
          <p:spPr bwMode="auto">
            <a:xfrm>
              <a:off x="7465445" y="2269909"/>
              <a:ext cx="595339" cy="406199"/>
            </a:xfrm>
            <a:prstGeom prst="rect">
              <a:avLst/>
            </a:prstGeom>
            <a:noFill/>
            <a:ln w="9525">
              <a:noFill/>
              <a:miter lim="800000"/>
              <a:headEnd/>
              <a:tailEnd/>
            </a:ln>
          </p:spPr>
          <p:txBody>
            <a:bodyPr wrap="none">
              <a:spAutoFit/>
            </a:bodyPr>
            <a:lstStyle/>
            <a:p>
              <a:pPr fontAlgn="base">
                <a:spcBef>
                  <a:spcPct val="0"/>
                </a:spcBef>
                <a:spcAft>
                  <a:spcPct val="0"/>
                </a:spcAft>
              </a:pPr>
              <a:r>
                <a:rPr lang="fr-FR" sz="1600">
                  <a:solidFill>
                    <a:prstClr val="white"/>
                  </a:solidFill>
                  <a:latin typeface="Arial" pitchFamily="-84" charset="0"/>
                  <a:ea typeface="ＭＳ Ｐゴシック" pitchFamily="-84" charset="-128"/>
                  <a:cs typeface="ＭＳ Ｐゴシック" pitchFamily="-84" charset="-128"/>
                </a:rPr>
                <a:t>CD4</a:t>
              </a:r>
            </a:p>
          </p:txBody>
        </p:sp>
      </p:grpSp>
      <p:grpSp>
        <p:nvGrpSpPr>
          <p:cNvPr id="197" name="Groupe 169"/>
          <p:cNvGrpSpPr/>
          <p:nvPr/>
        </p:nvGrpSpPr>
        <p:grpSpPr>
          <a:xfrm>
            <a:off x="1" y="1943635"/>
            <a:ext cx="6972886" cy="3310713"/>
            <a:chOff x="696913" y="1874585"/>
            <a:chExt cx="8510029" cy="4208396"/>
          </a:xfrm>
        </p:grpSpPr>
        <p:sp>
          <p:nvSpPr>
            <p:cNvPr id="198" name="ZoneTexte 19"/>
            <p:cNvSpPr txBox="1">
              <a:spLocks noChangeArrowheads="1"/>
            </p:cNvSpPr>
            <p:nvPr/>
          </p:nvSpPr>
          <p:spPr bwMode="auto">
            <a:xfrm rot="16200000">
              <a:off x="541151" y="3697595"/>
              <a:ext cx="1781551" cy="375625"/>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ARN SIV (c/ml)</a:t>
              </a:r>
              <a:endParaRPr lang="fr-FR" sz="1400" kern="0" baseline="30000">
                <a:solidFill>
                  <a:prstClr val="white"/>
                </a:solidFill>
                <a:latin typeface="Arial" pitchFamily="-84" charset="0"/>
                <a:ea typeface="ＭＳ Ｐゴシック" pitchFamily="-84" charset="-128"/>
                <a:cs typeface="ＭＳ Ｐゴシック" pitchFamily="-84" charset="-128"/>
              </a:endParaRPr>
            </a:p>
          </p:txBody>
        </p:sp>
        <p:sp>
          <p:nvSpPr>
            <p:cNvPr id="199" name="ZoneTexte 35"/>
            <p:cNvSpPr txBox="1">
              <a:spLocks noChangeArrowheads="1"/>
            </p:cNvSpPr>
            <p:nvPr/>
          </p:nvSpPr>
          <p:spPr bwMode="auto">
            <a:xfrm>
              <a:off x="6469064" y="2557463"/>
              <a:ext cx="1071080" cy="1564914"/>
            </a:xfrm>
            <a:prstGeom prst="rect">
              <a:avLst/>
            </a:prstGeom>
            <a:noFill/>
            <a:ln w="9525">
              <a:noFill/>
              <a:miter lim="800000"/>
              <a:headEnd/>
              <a:tailEnd/>
            </a:ln>
          </p:spPr>
          <p:txBody>
            <a:bodyPr wrap="none">
              <a:spAutoFit/>
            </a:bodyPr>
            <a:lstStyle/>
            <a:p>
              <a:pPr defTabSz="914400">
                <a:defRPr/>
              </a:pPr>
              <a:r>
                <a:rPr lang="fr-FR" sz="1400" kern="0" dirty="0">
                  <a:solidFill>
                    <a:prstClr val="white"/>
                  </a:solidFill>
                  <a:latin typeface="Arial" pitchFamily="-84" charset="0"/>
                  <a:ea typeface="ＭＳ Ｐゴシック" pitchFamily="-84" charset="-128"/>
                  <a:cs typeface="ＭＳ Ｐゴシック" pitchFamily="-84" charset="-128"/>
                </a:rPr>
                <a:t>Contrôle</a:t>
              </a:r>
            </a:p>
            <a:p>
              <a:pPr defTabSz="914400">
                <a:defRPr/>
              </a:pPr>
              <a:r>
                <a:rPr lang="fr-FR" sz="1200" kern="0" dirty="0">
                  <a:solidFill>
                    <a:prstClr val="white"/>
                  </a:solidFill>
                  <a:latin typeface="Arial" pitchFamily="-84" charset="0"/>
                  <a:ea typeface="ＭＳ Ｐゴシック" pitchFamily="-84" charset="-128"/>
                  <a:cs typeface="ＭＳ Ｐゴシック" pitchFamily="-84" charset="-128"/>
                </a:rPr>
                <a:t>     173-10</a:t>
              </a:r>
            </a:p>
            <a:p>
              <a:pPr defTabSz="914400">
                <a:defRPr/>
              </a:pPr>
              <a:endParaRPr lang="fr-FR" sz="400" kern="0" dirty="0">
                <a:solidFill>
                  <a:prstClr val="white"/>
                </a:solidFill>
                <a:latin typeface="Arial" pitchFamily="-84" charset="0"/>
                <a:ea typeface="ＭＳ Ｐゴシック" pitchFamily="-84" charset="-128"/>
                <a:cs typeface="ＭＳ Ｐゴシック" pitchFamily="-84" charset="-128"/>
              </a:endParaRPr>
            </a:p>
            <a:p>
              <a:pPr defTabSz="914400">
                <a:defRPr/>
              </a:pPr>
              <a:r>
                <a:rPr lang="fr-FR" sz="1200" kern="0" dirty="0">
                  <a:solidFill>
                    <a:prstClr val="white"/>
                  </a:solidFill>
                  <a:latin typeface="Arial" pitchFamily="-84" charset="0"/>
                  <a:ea typeface="ＭＳ Ｐゴシック" pitchFamily="-84" charset="-128"/>
                  <a:cs typeface="ＭＳ Ｐゴシック" pitchFamily="-84" charset="-128"/>
                </a:rPr>
                <a:t>     198-10</a:t>
              </a:r>
            </a:p>
            <a:p>
              <a:pPr defTabSz="914400">
                <a:defRPr/>
              </a:pPr>
              <a:endParaRPr lang="fr-FR" sz="400" kern="0" dirty="0">
                <a:solidFill>
                  <a:prstClr val="white"/>
                </a:solidFill>
                <a:latin typeface="Arial" pitchFamily="-84" charset="0"/>
                <a:ea typeface="ＭＳ Ｐゴシック" pitchFamily="-84" charset="-128"/>
                <a:cs typeface="ＭＳ Ｐゴシック" pitchFamily="-84" charset="-128"/>
              </a:endParaRPr>
            </a:p>
            <a:p>
              <a:pPr defTabSz="914400">
                <a:defRPr/>
              </a:pPr>
              <a:r>
                <a:rPr lang="fr-FR" sz="1200" kern="0" dirty="0">
                  <a:solidFill>
                    <a:prstClr val="white"/>
                  </a:solidFill>
                  <a:latin typeface="Arial" pitchFamily="-84" charset="0"/>
                  <a:ea typeface="ＭＳ Ｐゴシック" pitchFamily="-84" charset="-128"/>
                  <a:cs typeface="ＭＳ Ｐゴシック" pitchFamily="-84" charset="-128"/>
                </a:rPr>
                <a:t>     277-10</a:t>
              </a:r>
            </a:p>
            <a:p>
              <a:pPr defTabSz="914400">
                <a:defRPr/>
              </a:pPr>
              <a:endParaRPr lang="fr-FR" sz="400" kern="0" dirty="0">
                <a:solidFill>
                  <a:prstClr val="white"/>
                </a:solidFill>
                <a:latin typeface="Arial" pitchFamily="-84" charset="0"/>
                <a:ea typeface="ＭＳ Ｐゴシック" pitchFamily="-84" charset="-128"/>
                <a:cs typeface="ＭＳ Ｐゴシック" pitchFamily="-84" charset="-128"/>
              </a:endParaRPr>
            </a:p>
            <a:p>
              <a:pPr defTabSz="914400">
                <a:defRPr/>
              </a:pPr>
              <a:r>
                <a:rPr lang="fr-FR" sz="1200" kern="0" dirty="0">
                  <a:solidFill>
                    <a:prstClr val="white"/>
                  </a:solidFill>
                  <a:latin typeface="Arial" pitchFamily="-84" charset="0"/>
                  <a:ea typeface="ＭＳ Ｐゴシック" pitchFamily="-84" charset="-128"/>
                  <a:cs typeface="ＭＳ Ｐゴシック" pitchFamily="-84" charset="-128"/>
                </a:rPr>
                <a:t>     322-10</a:t>
              </a:r>
            </a:p>
          </p:txBody>
        </p:sp>
        <p:sp>
          <p:nvSpPr>
            <p:cNvPr id="200" name="ZoneTexte 42"/>
            <p:cNvSpPr txBox="1">
              <a:spLocks noChangeArrowheads="1"/>
            </p:cNvSpPr>
            <p:nvPr/>
          </p:nvSpPr>
          <p:spPr bwMode="auto">
            <a:xfrm>
              <a:off x="6977350" y="5591175"/>
              <a:ext cx="2229592" cy="352106"/>
            </a:xfrm>
            <a:prstGeom prst="rect">
              <a:avLst/>
            </a:prstGeom>
            <a:noFill/>
            <a:ln w="9525">
              <a:noFill/>
              <a:miter lim="800000"/>
              <a:headEnd/>
              <a:tailEnd/>
            </a:ln>
          </p:spPr>
          <p:txBody>
            <a:bodyPr wrap="none">
              <a:spAutoFit/>
            </a:bodyPr>
            <a:lstStyle/>
            <a:p>
              <a:pPr algn="ctr" defTabSz="914400">
                <a:defRPr/>
              </a:pPr>
              <a:r>
                <a:rPr lang="fr-FR" sz="1200" kern="0" dirty="0">
                  <a:solidFill>
                    <a:prstClr val="white"/>
                  </a:solidFill>
                  <a:latin typeface="Arial" pitchFamily="-84" charset="0"/>
                  <a:ea typeface="ＭＳ Ｐゴシック" pitchFamily="-84" charset="-128"/>
                  <a:cs typeface="ＭＳ Ｐゴシック" pitchFamily="-84" charset="-128"/>
                </a:rPr>
                <a:t>Semaines post-eCD4-Ig</a:t>
              </a:r>
              <a:endParaRPr lang="fr-FR" sz="1200" kern="0" baseline="30000" dirty="0">
                <a:solidFill>
                  <a:prstClr val="white"/>
                </a:solidFill>
                <a:latin typeface="Arial" pitchFamily="-84" charset="0"/>
                <a:ea typeface="ＭＳ Ｐゴシック" pitchFamily="-84" charset="-128"/>
                <a:cs typeface="ＭＳ Ｐゴシック" pitchFamily="-84" charset="-128"/>
              </a:endParaRPr>
            </a:p>
          </p:txBody>
        </p:sp>
        <p:sp>
          <p:nvSpPr>
            <p:cNvPr id="201" name="ZoneTexte 43"/>
            <p:cNvSpPr txBox="1">
              <a:spLocks noChangeArrowheads="1"/>
            </p:cNvSpPr>
            <p:nvPr/>
          </p:nvSpPr>
          <p:spPr bwMode="auto">
            <a:xfrm>
              <a:off x="6473584" y="3973023"/>
              <a:ext cx="1394341" cy="1564914"/>
            </a:xfrm>
            <a:prstGeom prst="rect">
              <a:avLst/>
            </a:prstGeom>
            <a:noFill/>
            <a:ln w="9525">
              <a:noFill/>
              <a:miter lim="800000"/>
              <a:headEnd/>
              <a:tailEnd/>
            </a:ln>
          </p:spPr>
          <p:txBody>
            <a:bodyPr wrap="none">
              <a:spAutoFit/>
            </a:bodyPr>
            <a:lstStyle/>
            <a:p>
              <a:pPr defTabSz="914400">
                <a:defRPr/>
              </a:pPr>
              <a:r>
                <a:rPr lang="fr-FR" sz="1400" kern="0" dirty="0">
                  <a:solidFill>
                    <a:prstClr val="white"/>
                  </a:solidFill>
                  <a:latin typeface="Arial" pitchFamily="-84" charset="0"/>
                  <a:ea typeface="ＭＳ Ｐゴシック" pitchFamily="-84" charset="-128"/>
                  <a:cs typeface="ＭＳ Ｐゴシック" pitchFamily="-84" charset="-128"/>
                </a:rPr>
                <a:t>Rh-eCD4-Ig</a:t>
              </a:r>
            </a:p>
            <a:p>
              <a:pPr defTabSz="914400">
                <a:defRPr/>
              </a:pPr>
              <a:r>
                <a:rPr lang="fr-FR" sz="1200" kern="0" dirty="0">
                  <a:solidFill>
                    <a:prstClr val="white"/>
                  </a:solidFill>
                  <a:latin typeface="Arial" pitchFamily="-84" charset="0"/>
                  <a:ea typeface="ＭＳ Ｐゴシック" pitchFamily="-84" charset="-128"/>
                  <a:cs typeface="ＭＳ Ｐゴシック" pitchFamily="-84" charset="-128"/>
                </a:rPr>
                <a:t>     180-10</a:t>
              </a:r>
            </a:p>
            <a:p>
              <a:pPr defTabSz="914400">
                <a:defRPr/>
              </a:pPr>
              <a:endParaRPr lang="fr-FR" sz="400" kern="0" dirty="0">
                <a:solidFill>
                  <a:prstClr val="white"/>
                </a:solidFill>
                <a:latin typeface="Arial" pitchFamily="-84" charset="0"/>
                <a:ea typeface="ＭＳ Ｐゴシック" pitchFamily="-84" charset="-128"/>
                <a:cs typeface="ＭＳ Ｐゴシック" pitchFamily="-84" charset="-128"/>
              </a:endParaRPr>
            </a:p>
            <a:p>
              <a:pPr defTabSz="914400">
                <a:defRPr/>
              </a:pPr>
              <a:r>
                <a:rPr lang="fr-FR" sz="1200" kern="0" dirty="0">
                  <a:solidFill>
                    <a:prstClr val="white"/>
                  </a:solidFill>
                  <a:latin typeface="Arial" pitchFamily="-84" charset="0"/>
                  <a:ea typeface="ＭＳ Ｐゴシック" pitchFamily="-84" charset="-128"/>
                  <a:cs typeface="ＭＳ Ｐゴシック" pitchFamily="-84" charset="-128"/>
                </a:rPr>
                <a:t>     181-10</a:t>
              </a:r>
            </a:p>
            <a:p>
              <a:pPr defTabSz="914400">
                <a:defRPr/>
              </a:pPr>
              <a:endParaRPr lang="fr-FR" sz="400" kern="0" dirty="0">
                <a:solidFill>
                  <a:prstClr val="white"/>
                </a:solidFill>
                <a:latin typeface="Arial" pitchFamily="-84" charset="0"/>
                <a:ea typeface="ＭＳ Ｐゴシック" pitchFamily="-84" charset="-128"/>
                <a:cs typeface="ＭＳ Ｐゴシック" pitchFamily="-84" charset="-128"/>
              </a:endParaRPr>
            </a:p>
            <a:p>
              <a:pPr defTabSz="914400">
                <a:defRPr/>
              </a:pPr>
              <a:r>
                <a:rPr lang="fr-FR" sz="1200" kern="0" dirty="0">
                  <a:solidFill>
                    <a:prstClr val="white"/>
                  </a:solidFill>
                  <a:latin typeface="Arial" pitchFamily="-84" charset="0"/>
                  <a:ea typeface="ＭＳ Ｐゴシック" pitchFamily="-84" charset="-128"/>
                  <a:cs typeface="ＭＳ Ｐゴシック" pitchFamily="-84" charset="-128"/>
                </a:rPr>
                <a:t>     265-10</a:t>
              </a:r>
            </a:p>
            <a:p>
              <a:pPr defTabSz="914400">
                <a:defRPr/>
              </a:pPr>
              <a:endParaRPr lang="fr-FR" sz="400" kern="0" dirty="0">
                <a:solidFill>
                  <a:prstClr val="white"/>
                </a:solidFill>
                <a:latin typeface="Arial" pitchFamily="-84" charset="0"/>
                <a:ea typeface="ＭＳ Ｐゴシック" pitchFamily="-84" charset="-128"/>
                <a:cs typeface="ＭＳ Ｐゴシック" pitchFamily="-84" charset="-128"/>
              </a:endParaRPr>
            </a:p>
            <a:p>
              <a:pPr defTabSz="914400">
                <a:defRPr/>
              </a:pPr>
              <a:r>
                <a:rPr lang="fr-FR" sz="1200" kern="0" dirty="0">
                  <a:solidFill>
                    <a:prstClr val="white"/>
                  </a:solidFill>
                  <a:latin typeface="Arial" pitchFamily="-84" charset="0"/>
                  <a:ea typeface="ＭＳ Ｐゴシック" pitchFamily="-84" charset="-128"/>
                  <a:cs typeface="ＭＳ Ｐゴシック" pitchFamily="-84" charset="-128"/>
                </a:rPr>
                <a:t>     431-10</a:t>
              </a:r>
            </a:p>
          </p:txBody>
        </p:sp>
        <p:cxnSp>
          <p:nvCxnSpPr>
            <p:cNvPr id="202" name="Connecteur droit avec flèche 44"/>
            <p:cNvCxnSpPr>
              <a:cxnSpLocks noChangeShapeType="1"/>
            </p:cNvCxnSpPr>
            <p:nvPr/>
          </p:nvCxnSpPr>
          <p:spPr bwMode="auto">
            <a:xfrm>
              <a:off x="5667375" y="2389188"/>
              <a:ext cx="0" cy="379412"/>
            </a:xfrm>
            <a:prstGeom prst="straightConnector1">
              <a:avLst/>
            </a:prstGeom>
            <a:noFill/>
            <a:ln w="28575" algn="ctr">
              <a:solidFill>
                <a:srgbClr val="FFFFFF"/>
              </a:solidFill>
              <a:round/>
              <a:headEnd/>
              <a:tailEnd type="triangle" w="med" len="med"/>
            </a:ln>
          </p:spPr>
        </p:cxnSp>
        <p:cxnSp>
          <p:nvCxnSpPr>
            <p:cNvPr id="203" name="Connecteur droit avec flèche 45"/>
            <p:cNvCxnSpPr>
              <a:cxnSpLocks noChangeShapeType="1"/>
            </p:cNvCxnSpPr>
            <p:nvPr/>
          </p:nvCxnSpPr>
          <p:spPr bwMode="auto">
            <a:xfrm>
              <a:off x="5953125" y="2389188"/>
              <a:ext cx="0" cy="379412"/>
            </a:xfrm>
            <a:prstGeom prst="straightConnector1">
              <a:avLst/>
            </a:prstGeom>
            <a:noFill/>
            <a:ln w="28575" algn="ctr">
              <a:solidFill>
                <a:srgbClr val="FFFFFF"/>
              </a:solidFill>
              <a:round/>
              <a:headEnd/>
              <a:tailEnd type="triangle" w="med" len="med"/>
            </a:ln>
          </p:spPr>
        </p:cxnSp>
        <p:cxnSp>
          <p:nvCxnSpPr>
            <p:cNvPr id="204" name="Connecteur droit avec flèche 46"/>
            <p:cNvCxnSpPr>
              <a:cxnSpLocks noChangeShapeType="1"/>
            </p:cNvCxnSpPr>
            <p:nvPr/>
          </p:nvCxnSpPr>
          <p:spPr bwMode="auto">
            <a:xfrm>
              <a:off x="4333875" y="2389188"/>
              <a:ext cx="0" cy="379412"/>
            </a:xfrm>
            <a:prstGeom prst="straightConnector1">
              <a:avLst/>
            </a:prstGeom>
            <a:noFill/>
            <a:ln w="28575" algn="ctr">
              <a:solidFill>
                <a:srgbClr val="FFFFFF"/>
              </a:solidFill>
              <a:round/>
              <a:headEnd/>
              <a:tailEnd type="triangle" w="med" len="med"/>
            </a:ln>
          </p:spPr>
        </p:cxnSp>
        <p:cxnSp>
          <p:nvCxnSpPr>
            <p:cNvPr id="205" name="Connecteur droit avec flèche 47"/>
            <p:cNvCxnSpPr>
              <a:cxnSpLocks noChangeShapeType="1"/>
            </p:cNvCxnSpPr>
            <p:nvPr/>
          </p:nvCxnSpPr>
          <p:spPr bwMode="auto">
            <a:xfrm>
              <a:off x="3744913" y="2389188"/>
              <a:ext cx="0" cy="379412"/>
            </a:xfrm>
            <a:prstGeom prst="straightConnector1">
              <a:avLst/>
            </a:prstGeom>
            <a:noFill/>
            <a:ln w="28575" algn="ctr">
              <a:solidFill>
                <a:srgbClr val="FFFFFF"/>
              </a:solidFill>
              <a:round/>
              <a:headEnd/>
              <a:tailEnd type="triangle" w="med" len="med"/>
            </a:ln>
          </p:spPr>
        </p:cxnSp>
        <p:cxnSp>
          <p:nvCxnSpPr>
            <p:cNvPr id="206" name="Connecteur droit avec flèche 48"/>
            <p:cNvCxnSpPr>
              <a:cxnSpLocks noChangeShapeType="1"/>
            </p:cNvCxnSpPr>
            <p:nvPr/>
          </p:nvCxnSpPr>
          <p:spPr bwMode="auto">
            <a:xfrm>
              <a:off x="3221038" y="2389188"/>
              <a:ext cx="0" cy="379412"/>
            </a:xfrm>
            <a:prstGeom prst="straightConnector1">
              <a:avLst/>
            </a:prstGeom>
            <a:noFill/>
            <a:ln w="28575" algn="ctr">
              <a:solidFill>
                <a:srgbClr val="FFFFFF"/>
              </a:solidFill>
              <a:round/>
              <a:headEnd/>
              <a:tailEnd type="triangle" w="med" len="med"/>
            </a:ln>
          </p:spPr>
        </p:cxnSp>
        <p:cxnSp>
          <p:nvCxnSpPr>
            <p:cNvPr id="207" name="Connecteur droit avec flèche 49"/>
            <p:cNvCxnSpPr>
              <a:cxnSpLocks noChangeShapeType="1"/>
            </p:cNvCxnSpPr>
            <p:nvPr/>
          </p:nvCxnSpPr>
          <p:spPr bwMode="auto">
            <a:xfrm>
              <a:off x="2833688" y="2389188"/>
              <a:ext cx="0" cy="379412"/>
            </a:xfrm>
            <a:prstGeom prst="straightConnector1">
              <a:avLst/>
            </a:prstGeom>
            <a:noFill/>
            <a:ln w="28575" algn="ctr">
              <a:solidFill>
                <a:srgbClr val="FFFFFF"/>
              </a:solidFill>
              <a:round/>
              <a:headEnd/>
              <a:tailEnd type="triangle" w="med" len="med"/>
            </a:ln>
          </p:spPr>
        </p:cxnSp>
        <p:cxnSp>
          <p:nvCxnSpPr>
            <p:cNvPr id="208" name="Connecteur droit avec flèche 50"/>
            <p:cNvCxnSpPr>
              <a:cxnSpLocks noChangeShapeType="1"/>
            </p:cNvCxnSpPr>
            <p:nvPr/>
          </p:nvCxnSpPr>
          <p:spPr bwMode="auto">
            <a:xfrm>
              <a:off x="2478088" y="2389188"/>
              <a:ext cx="0" cy="379412"/>
            </a:xfrm>
            <a:prstGeom prst="straightConnector1">
              <a:avLst/>
            </a:prstGeom>
            <a:noFill/>
            <a:ln w="28575" algn="ctr">
              <a:solidFill>
                <a:srgbClr val="FFFFFF"/>
              </a:solidFill>
              <a:round/>
              <a:headEnd/>
              <a:tailEnd type="triangle" w="med" len="med"/>
            </a:ln>
          </p:spPr>
        </p:cxnSp>
        <p:cxnSp>
          <p:nvCxnSpPr>
            <p:cNvPr id="209" name="Connecteur droit avec flèche 51"/>
            <p:cNvCxnSpPr>
              <a:cxnSpLocks noChangeShapeType="1"/>
            </p:cNvCxnSpPr>
            <p:nvPr/>
          </p:nvCxnSpPr>
          <p:spPr bwMode="auto">
            <a:xfrm>
              <a:off x="2276475" y="2389188"/>
              <a:ext cx="0" cy="379412"/>
            </a:xfrm>
            <a:prstGeom prst="straightConnector1">
              <a:avLst/>
            </a:prstGeom>
            <a:noFill/>
            <a:ln w="28575" algn="ctr">
              <a:solidFill>
                <a:srgbClr val="FFFFFF"/>
              </a:solidFill>
              <a:round/>
              <a:headEnd/>
              <a:tailEnd type="triangle" w="med" len="med"/>
            </a:ln>
          </p:spPr>
        </p:cxnSp>
        <p:sp>
          <p:nvSpPr>
            <p:cNvPr id="210" name="ZoneTexte 52"/>
            <p:cNvSpPr txBox="1">
              <a:spLocks noChangeArrowheads="1"/>
            </p:cNvSpPr>
            <p:nvPr/>
          </p:nvSpPr>
          <p:spPr bwMode="auto">
            <a:xfrm>
              <a:off x="696913" y="1874585"/>
              <a:ext cx="1187424" cy="391229"/>
            </a:xfrm>
            <a:prstGeom prst="rect">
              <a:avLst/>
            </a:prstGeom>
            <a:noFill/>
            <a:ln w="9525">
              <a:noFill/>
              <a:miter lim="800000"/>
              <a:headEnd/>
              <a:tailEnd/>
            </a:ln>
          </p:spPr>
          <p:txBody>
            <a:bodyPr wrap="none">
              <a:spAutoFit/>
            </a:bodyPr>
            <a:lstStyle/>
            <a:p>
              <a:pPr defTabSz="914400">
                <a:defRPr/>
              </a:pPr>
              <a:r>
                <a:rPr lang="fr-FR" sz="1400" kern="0" dirty="0">
                  <a:solidFill>
                    <a:prstClr val="white"/>
                  </a:solidFill>
                  <a:latin typeface="Arial" pitchFamily="-84" charset="0"/>
                  <a:ea typeface="ＭＳ Ｐゴシック" pitchFamily="-84" charset="-128"/>
                  <a:cs typeface="ＭＳ Ｐゴシック" pitchFamily="-84" charset="-128"/>
                </a:rPr>
                <a:t>Dose (</a:t>
              </a:r>
              <a:r>
                <a:rPr lang="fr-FR" sz="1400" kern="0" dirty="0" err="1">
                  <a:solidFill>
                    <a:prstClr val="white"/>
                  </a:solidFill>
                  <a:latin typeface="Arial" pitchFamily="-84" charset="0"/>
                  <a:ea typeface="ＭＳ Ｐゴシック" pitchFamily="-84" charset="-128"/>
                  <a:cs typeface="ＭＳ Ｐゴシック" pitchFamily="-84" charset="-128"/>
                </a:rPr>
                <a:t>pg</a:t>
              </a:r>
              <a:r>
                <a:rPr lang="fr-FR" sz="1400" kern="0" dirty="0">
                  <a:solidFill>
                    <a:prstClr val="white"/>
                  </a:solidFill>
                  <a:latin typeface="Arial" pitchFamily="-84" charset="0"/>
                  <a:ea typeface="ＭＳ Ｐゴシック" pitchFamily="-84" charset="-128"/>
                  <a:cs typeface="ＭＳ Ｐゴシック" pitchFamily="-84" charset="-128"/>
                </a:rPr>
                <a:t>)</a:t>
              </a:r>
            </a:p>
          </p:txBody>
        </p:sp>
        <p:sp>
          <p:nvSpPr>
            <p:cNvPr id="211" name="ZoneTexte 53"/>
            <p:cNvSpPr txBox="1">
              <a:spLocks noChangeArrowheads="1"/>
            </p:cNvSpPr>
            <p:nvPr/>
          </p:nvSpPr>
          <p:spPr bwMode="auto">
            <a:xfrm>
              <a:off x="1581150" y="2139950"/>
              <a:ext cx="590958" cy="391229"/>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p27 </a:t>
              </a:r>
            </a:p>
          </p:txBody>
        </p:sp>
        <p:sp>
          <p:nvSpPr>
            <p:cNvPr id="212" name="ZoneTexte 54"/>
            <p:cNvSpPr txBox="1">
              <a:spLocks noChangeArrowheads="1"/>
            </p:cNvSpPr>
            <p:nvPr/>
          </p:nvSpPr>
          <p:spPr bwMode="ltGray">
            <a:xfrm>
              <a:off x="2108200" y="1973190"/>
              <a:ext cx="329827" cy="352106"/>
            </a:xfrm>
            <a:prstGeom prst="rect">
              <a:avLst/>
            </a:prstGeom>
            <a:noFill/>
            <a:ln w="9525">
              <a:noFill/>
              <a:miter lim="800000"/>
              <a:headEnd/>
              <a:tailEnd/>
            </a:ln>
          </p:spPr>
          <p:txBody>
            <a:bodyPr wrap="none">
              <a:spAutoFit/>
            </a:bodyPr>
            <a:lstStyle/>
            <a:p>
              <a:pPr defTabSz="914400">
                <a:defRPr/>
              </a:pPr>
              <a:r>
                <a:rPr lang="fr-FR" sz="1200" kern="0">
                  <a:solidFill>
                    <a:prstClr val="white"/>
                  </a:solidFill>
                  <a:latin typeface="Arial" pitchFamily="-84" charset="0"/>
                  <a:ea typeface="ＭＳ Ｐゴシック" pitchFamily="-84" charset="-128"/>
                  <a:cs typeface="ＭＳ Ｐゴシック" pitchFamily="-84" charset="-128"/>
                </a:rPr>
                <a:t>2</a:t>
              </a:r>
            </a:p>
          </p:txBody>
        </p:sp>
        <p:sp>
          <p:nvSpPr>
            <p:cNvPr id="213" name="ZoneTexte 55"/>
            <p:cNvSpPr txBox="1">
              <a:spLocks noChangeArrowheads="1"/>
            </p:cNvSpPr>
            <p:nvPr/>
          </p:nvSpPr>
          <p:spPr bwMode="ltGray">
            <a:xfrm>
              <a:off x="2295873" y="1973190"/>
              <a:ext cx="434280" cy="352106"/>
            </a:xfrm>
            <a:prstGeom prst="rect">
              <a:avLst/>
            </a:prstGeom>
            <a:noFill/>
            <a:ln w="9525">
              <a:noFill/>
              <a:miter lim="800000"/>
              <a:headEnd/>
              <a:tailEnd/>
            </a:ln>
          </p:spPr>
          <p:txBody>
            <a:bodyPr wrap="none">
              <a:spAutoFit/>
            </a:bodyPr>
            <a:lstStyle/>
            <a:p>
              <a:pPr algn="ctr" defTabSz="914400">
                <a:defRPr/>
              </a:pPr>
              <a:r>
                <a:rPr lang="fr-FR" sz="1200" kern="0">
                  <a:solidFill>
                    <a:prstClr val="white"/>
                  </a:solidFill>
                  <a:latin typeface="Arial" pitchFamily="-84" charset="0"/>
                  <a:ea typeface="ＭＳ Ｐゴシック" pitchFamily="-84" charset="-128"/>
                  <a:cs typeface="ＭＳ Ｐゴシック" pitchFamily="-84" charset="-128"/>
                </a:rPr>
                <a:t>20</a:t>
              </a:r>
            </a:p>
          </p:txBody>
        </p:sp>
        <p:sp>
          <p:nvSpPr>
            <p:cNvPr id="214" name="ZoneTexte 56"/>
            <p:cNvSpPr txBox="1">
              <a:spLocks noChangeArrowheads="1"/>
            </p:cNvSpPr>
            <p:nvPr/>
          </p:nvSpPr>
          <p:spPr bwMode="ltGray">
            <a:xfrm>
              <a:off x="2548448" y="1973190"/>
              <a:ext cx="538732" cy="352106"/>
            </a:xfrm>
            <a:prstGeom prst="rect">
              <a:avLst/>
            </a:prstGeom>
            <a:noFill/>
            <a:ln w="9525">
              <a:noFill/>
              <a:miter lim="800000"/>
              <a:headEnd/>
              <a:tailEnd/>
            </a:ln>
          </p:spPr>
          <p:txBody>
            <a:bodyPr wrap="none">
              <a:spAutoFit/>
            </a:bodyPr>
            <a:lstStyle/>
            <a:p>
              <a:pPr algn="ctr" defTabSz="914400">
                <a:defRPr/>
              </a:pPr>
              <a:r>
                <a:rPr lang="fr-FR" sz="1200" kern="0">
                  <a:solidFill>
                    <a:prstClr val="white"/>
                  </a:solidFill>
                  <a:latin typeface="Arial" pitchFamily="-84" charset="0"/>
                  <a:ea typeface="ＭＳ Ｐゴシック" pitchFamily="-84" charset="-128"/>
                  <a:cs typeface="ＭＳ Ｐゴシック" pitchFamily="-84" charset="-128"/>
                </a:rPr>
                <a:t>200</a:t>
              </a:r>
            </a:p>
          </p:txBody>
        </p:sp>
        <p:sp>
          <p:nvSpPr>
            <p:cNvPr id="215" name="ZoneTexte 57"/>
            <p:cNvSpPr txBox="1">
              <a:spLocks noChangeArrowheads="1"/>
            </p:cNvSpPr>
            <p:nvPr/>
          </p:nvSpPr>
          <p:spPr bwMode="ltGray">
            <a:xfrm>
              <a:off x="2973104" y="1973190"/>
              <a:ext cx="538732" cy="352106"/>
            </a:xfrm>
            <a:prstGeom prst="rect">
              <a:avLst/>
            </a:prstGeom>
            <a:noFill/>
            <a:ln w="9525">
              <a:noFill/>
              <a:miter lim="800000"/>
              <a:headEnd/>
              <a:tailEnd/>
            </a:ln>
          </p:spPr>
          <p:txBody>
            <a:bodyPr wrap="none">
              <a:spAutoFit/>
            </a:bodyPr>
            <a:lstStyle/>
            <a:p>
              <a:pPr algn="ctr" defTabSz="914400">
                <a:defRPr/>
              </a:pPr>
              <a:r>
                <a:rPr lang="fr-FR" sz="1200" kern="0" dirty="0">
                  <a:solidFill>
                    <a:prstClr val="white"/>
                  </a:solidFill>
                  <a:latin typeface="Arial" pitchFamily="-84" charset="0"/>
                  <a:ea typeface="ＭＳ Ｐゴシック" pitchFamily="-84" charset="-128"/>
                  <a:cs typeface="ＭＳ Ｐゴシック" pitchFamily="-84" charset="-128"/>
                </a:rPr>
                <a:t>400</a:t>
              </a:r>
            </a:p>
          </p:txBody>
        </p:sp>
        <p:sp>
          <p:nvSpPr>
            <p:cNvPr id="216" name="ZoneTexte 58"/>
            <p:cNvSpPr txBox="1">
              <a:spLocks noChangeArrowheads="1"/>
            </p:cNvSpPr>
            <p:nvPr/>
          </p:nvSpPr>
          <p:spPr bwMode="ltGray">
            <a:xfrm>
              <a:off x="3474754" y="1973190"/>
              <a:ext cx="538732" cy="352106"/>
            </a:xfrm>
            <a:prstGeom prst="rect">
              <a:avLst/>
            </a:prstGeom>
            <a:noFill/>
            <a:ln w="9525">
              <a:noFill/>
              <a:miter lim="800000"/>
              <a:headEnd/>
              <a:tailEnd/>
            </a:ln>
          </p:spPr>
          <p:txBody>
            <a:bodyPr wrap="none">
              <a:spAutoFit/>
            </a:bodyPr>
            <a:lstStyle/>
            <a:p>
              <a:pPr algn="ctr" defTabSz="914400">
                <a:defRPr/>
              </a:pPr>
              <a:r>
                <a:rPr lang="fr-FR" sz="1200" kern="0" dirty="0">
                  <a:solidFill>
                    <a:prstClr val="white"/>
                  </a:solidFill>
                  <a:latin typeface="Arial" pitchFamily="-84" charset="0"/>
                  <a:ea typeface="ＭＳ Ｐゴシック" pitchFamily="-84" charset="-128"/>
                  <a:cs typeface="ＭＳ Ｐゴシック" pitchFamily="-84" charset="-128"/>
                </a:rPr>
                <a:t>400</a:t>
              </a:r>
            </a:p>
          </p:txBody>
        </p:sp>
        <p:sp>
          <p:nvSpPr>
            <p:cNvPr id="217" name="ZoneTexte 59"/>
            <p:cNvSpPr txBox="1">
              <a:spLocks noChangeArrowheads="1"/>
            </p:cNvSpPr>
            <p:nvPr/>
          </p:nvSpPr>
          <p:spPr bwMode="ltGray">
            <a:xfrm>
              <a:off x="4105275" y="1973190"/>
              <a:ext cx="538732" cy="352106"/>
            </a:xfrm>
            <a:prstGeom prst="rect">
              <a:avLst/>
            </a:prstGeom>
            <a:noFill/>
            <a:ln w="9525">
              <a:noFill/>
              <a:miter lim="800000"/>
              <a:headEnd/>
              <a:tailEnd/>
            </a:ln>
          </p:spPr>
          <p:txBody>
            <a:bodyPr wrap="none">
              <a:spAutoFit/>
            </a:bodyPr>
            <a:lstStyle/>
            <a:p>
              <a:pPr defTabSz="914400">
                <a:defRPr/>
              </a:pPr>
              <a:r>
                <a:rPr lang="fr-FR" sz="1200" kern="0" dirty="0">
                  <a:solidFill>
                    <a:prstClr val="white"/>
                  </a:solidFill>
                  <a:latin typeface="Arial" pitchFamily="-84" charset="0"/>
                  <a:ea typeface="ＭＳ Ｐゴシック" pitchFamily="-84" charset="-128"/>
                  <a:cs typeface="ＭＳ Ｐゴシック" pitchFamily="-84" charset="-128"/>
                </a:rPr>
                <a:t>800</a:t>
              </a:r>
            </a:p>
          </p:txBody>
        </p:sp>
        <p:sp>
          <p:nvSpPr>
            <p:cNvPr id="218" name="ZoneTexte 60"/>
            <p:cNvSpPr txBox="1">
              <a:spLocks noChangeArrowheads="1"/>
            </p:cNvSpPr>
            <p:nvPr/>
          </p:nvSpPr>
          <p:spPr bwMode="ltGray">
            <a:xfrm>
              <a:off x="5272862" y="1958678"/>
              <a:ext cx="695364" cy="352106"/>
            </a:xfrm>
            <a:prstGeom prst="rect">
              <a:avLst/>
            </a:prstGeom>
            <a:noFill/>
            <a:ln w="9525">
              <a:noFill/>
              <a:miter lim="800000"/>
              <a:headEnd/>
              <a:tailEnd/>
            </a:ln>
          </p:spPr>
          <p:txBody>
            <a:bodyPr wrap="none">
              <a:spAutoFit/>
            </a:bodyPr>
            <a:lstStyle/>
            <a:p>
              <a:pPr algn="ctr" defTabSz="914400">
                <a:defRPr/>
              </a:pPr>
              <a:r>
                <a:rPr lang="fr-FR" sz="1200" kern="0" dirty="0" smtClean="0">
                  <a:solidFill>
                    <a:prstClr val="white"/>
                  </a:solidFill>
                  <a:latin typeface="Arial" pitchFamily="-84" charset="0"/>
                  <a:ea typeface="ＭＳ Ｐゴシック" pitchFamily="-84" charset="-128"/>
                  <a:cs typeface="ＭＳ Ｐゴシック" pitchFamily="-84" charset="-128"/>
                </a:rPr>
                <a:t>1 600</a:t>
              </a:r>
              <a:endParaRPr lang="fr-FR" sz="1200" kern="0" dirty="0">
                <a:solidFill>
                  <a:prstClr val="white"/>
                </a:solidFill>
                <a:latin typeface="Arial" pitchFamily="-84" charset="0"/>
                <a:ea typeface="ＭＳ Ｐゴシック" pitchFamily="-84" charset="-128"/>
                <a:cs typeface="ＭＳ Ｐゴシック" pitchFamily="-84" charset="-128"/>
              </a:endParaRPr>
            </a:p>
          </p:txBody>
        </p:sp>
        <p:sp>
          <p:nvSpPr>
            <p:cNvPr id="219" name="ZoneTexte 61"/>
            <p:cNvSpPr txBox="1">
              <a:spLocks noChangeArrowheads="1"/>
            </p:cNvSpPr>
            <p:nvPr/>
          </p:nvSpPr>
          <p:spPr bwMode="ltGray">
            <a:xfrm>
              <a:off x="5839344" y="1974261"/>
              <a:ext cx="695364" cy="352106"/>
            </a:xfrm>
            <a:prstGeom prst="rect">
              <a:avLst/>
            </a:prstGeom>
            <a:noFill/>
            <a:ln w="9525">
              <a:noFill/>
              <a:miter lim="800000"/>
              <a:headEnd/>
              <a:tailEnd/>
            </a:ln>
          </p:spPr>
          <p:txBody>
            <a:bodyPr wrap="none">
              <a:spAutoFit/>
            </a:bodyPr>
            <a:lstStyle/>
            <a:p>
              <a:pPr algn="ctr" defTabSz="914400">
                <a:defRPr/>
              </a:pPr>
              <a:r>
                <a:rPr lang="fr-FR" sz="1200" kern="0" dirty="0">
                  <a:solidFill>
                    <a:prstClr val="white"/>
                  </a:solidFill>
                  <a:latin typeface="Arial" pitchFamily="-84" charset="0"/>
                  <a:ea typeface="ＭＳ Ｐゴシック" pitchFamily="-84" charset="-128"/>
                  <a:cs typeface="ＭＳ Ｐゴシック" pitchFamily="-84" charset="-128"/>
                </a:rPr>
                <a:t>3 </a:t>
              </a:r>
              <a:r>
                <a:rPr lang="fr-FR" sz="1200" kern="0" dirty="0" smtClean="0">
                  <a:solidFill>
                    <a:prstClr val="white"/>
                  </a:solidFill>
                  <a:latin typeface="Arial" pitchFamily="-84" charset="0"/>
                  <a:ea typeface="ＭＳ Ｐゴシック" pitchFamily="-84" charset="-128"/>
                  <a:cs typeface="ＭＳ Ｐゴシック" pitchFamily="-84" charset="-128"/>
                </a:rPr>
                <a:t>200</a:t>
              </a:r>
              <a:endParaRPr lang="fr-FR" sz="1200" kern="0" dirty="0">
                <a:solidFill>
                  <a:prstClr val="white"/>
                </a:solidFill>
                <a:latin typeface="Arial" pitchFamily="-84" charset="0"/>
                <a:ea typeface="ＭＳ Ｐゴシック" pitchFamily="-84" charset="-128"/>
                <a:cs typeface="ＭＳ Ｐゴシック" pitchFamily="-84" charset="-128"/>
              </a:endParaRPr>
            </a:p>
          </p:txBody>
        </p:sp>
        <p:sp>
          <p:nvSpPr>
            <p:cNvPr id="220" name="Ellipse 66"/>
            <p:cNvSpPr>
              <a:spLocks noChangeArrowheads="1"/>
            </p:cNvSpPr>
            <p:nvPr/>
          </p:nvSpPr>
          <p:spPr bwMode="auto">
            <a:xfrm>
              <a:off x="7604125" y="2840038"/>
              <a:ext cx="141288" cy="141287"/>
            </a:xfrm>
            <a:prstGeom prst="ellipse">
              <a:avLst/>
            </a:prstGeom>
            <a:solidFill>
              <a:srgbClr val="44D929"/>
            </a:solidFill>
            <a:ln w="9525" algn="ctr">
              <a:solidFill>
                <a:srgbClr val="44D929"/>
              </a:solidFill>
              <a:round/>
              <a:headEnd/>
              <a:tailEn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21" name="Rectangle 82"/>
            <p:cNvSpPr>
              <a:spLocks noChangeArrowheads="1"/>
            </p:cNvSpPr>
            <p:nvPr/>
          </p:nvSpPr>
          <p:spPr bwMode="auto">
            <a:xfrm>
              <a:off x="7604125" y="3111500"/>
              <a:ext cx="107950" cy="106363"/>
            </a:xfrm>
            <a:prstGeom prst="rect">
              <a:avLst/>
            </a:prstGeom>
            <a:solidFill>
              <a:srgbClr val="44D929"/>
            </a:solidFill>
            <a:ln w="9525" algn="ctr">
              <a:solidFill>
                <a:srgbClr val="44D929"/>
              </a:solidFill>
              <a:round/>
              <a:headEnd/>
              <a:tailEn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22" name="Triangle isocèle 102"/>
            <p:cNvSpPr>
              <a:spLocks noChangeArrowheads="1"/>
            </p:cNvSpPr>
            <p:nvPr/>
          </p:nvSpPr>
          <p:spPr bwMode="auto">
            <a:xfrm flipV="1">
              <a:off x="7588250" y="3375025"/>
              <a:ext cx="134938"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23" name="Triangle isocèle 128"/>
            <p:cNvSpPr>
              <a:spLocks noChangeArrowheads="1"/>
            </p:cNvSpPr>
            <p:nvPr/>
          </p:nvSpPr>
          <p:spPr bwMode="auto">
            <a:xfrm>
              <a:off x="7588250" y="3597275"/>
              <a:ext cx="134938" cy="115888"/>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cxnSp>
          <p:nvCxnSpPr>
            <p:cNvPr id="224" name="Connecteur droit 129"/>
            <p:cNvCxnSpPr>
              <a:cxnSpLocks noChangeShapeType="1"/>
            </p:cNvCxnSpPr>
            <p:nvPr/>
          </p:nvCxnSpPr>
          <p:spPr bwMode="auto">
            <a:xfrm>
              <a:off x="7527925" y="2909888"/>
              <a:ext cx="292100" cy="0"/>
            </a:xfrm>
            <a:prstGeom prst="line">
              <a:avLst/>
            </a:prstGeom>
            <a:noFill/>
            <a:ln w="28575" algn="ctr">
              <a:solidFill>
                <a:srgbClr val="44D929"/>
              </a:solidFill>
              <a:round/>
              <a:headEnd/>
              <a:tailEnd/>
            </a:ln>
          </p:spPr>
        </p:cxnSp>
        <p:cxnSp>
          <p:nvCxnSpPr>
            <p:cNvPr id="225" name="Connecteur droit 130"/>
            <p:cNvCxnSpPr>
              <a:cxnSpLocks noChangeShapeType="1"/>
            </p:cNvCxnSpPr>
            <p:nvPr/>
          </p:nvCxnSpPr>
          <p:spPr bwMode="auto">
            <a:xfrm>
              <a:off x="7527925" y="3162300"/>
              <a:ext cx="292100" cy="0"/>
            </a:xfrm>
            <a:prstGeom prst="line">
              <a:avLst/>
            </a:prstGeom>
            <a:noFill/>
            <a:ln w="28575" algn="ctr">
              <a:solidFill>
                <a:srgbClr val="44D929"/>
              </a:solidFill>
              <a:round/>
              <a:headEnd/>
              <a:tailEnd/>
            </a:ln>
          </p:spPr>
        </p:cxnSp>
        <p:cxnSp>
          <p:nvCxnSpPr>
            <p:cNvPr id="226" name="Connecteur droit 131"/>
            <p:cNvCxnSpPr>
              <a:cxnSpLocks noChangeShapeType="1"/>
            </p:cNvCxnSpPr>
            <p:nvPr/>
          </p:nvCxnSpPr>
          <p:spPr bwMode="auto">
            <a:xfrm>
              <a:off x="7527925" y="3411538"/>
              <a:ext cx="292100" cy="0"/>
            </a:xfrm>
            <a:prstGeom prst="line">
              <a:avLst/>
            </a:prstGeom>
            <a:noFill/>
            <a:ln w="28575" algn="ctr">
              <a:solidFill>
                <a:srgbClr val="44D929"/>
              </a:solidFill>
              <a:round/>
              <a:headEnd/>
              <a:tailEnd/>
            </a:ln>
          </p:spPr>
        </p:cxnSp>
        <p:cxnSp>
          <p:nvCxnSpPr>
            <p:cNvPr id="227" name="Connecteur droit 132"/>
            <p:cNvCxnSpPr>
              <a:cxnSpLocks noChangeShapeType="1"/>
            </p:cNvCxnSpPr>
            <p:nvPr/>
          </p:nvCxnSpPr>
          <p:spPr bwMode="auto">
            <a:xfrm>
              <a:off x="7527925" y="3670300"/>
              <a:ext cx="292100" cy="0"/>
            </a:xfrm>
            <a:prstGeom prst="line">
              <a:avLst/>
            </a:prstGeom>
            <a:noFill/>
            <a:ln w="28575" algn="ctr">
              <a:solidFill>
                <a:srgbClr val="44D929"/>
              </a:solidFill>
              <a:round/>
              <a:headEnd/>
              <a:tailEnd/>
            </a:ln>
          </p:spPr>
        </p:cxnSp>
        <p:sp>
          <p:nvSpPr>
            <p:cNvPr id="228" name="Ellipse 133"/>
            <p:cNvSpPr>
              <a:spLocks noChangeArrowheads="1"/>
            </p:cNvSpPr>
            <p:nvPr/>
          </p:nvSpPr>
          <p:spPr bwMode="auto">
            <a:xfrm>
              <a:off x="7604125" y="4275138"/>
              <a:ext cx="141288" cy="139700"/>
            </a:xfrm>
            <a:prstGeom prst="ellipse">
              <a:avLst/>
            </a:prstGeom>
            <a:solidFill>
              <a:srgbClr val="FFFF00"/>
            </a:solidFill>
            <a:ln w="9525" algn="ctr">
              <a:noFill/>
              <a:round/>
              <a:headEnd/>
              <a:tailEn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29" name="Rectangle 134"/>
            <p:cNvSpPr>
              <a:spLocks noChangeArrowheads="1"/>
            </p:cNvSpPr>
            <p:nvPr/>
          </p:nvSpPr>
          <p:spPr bwMode="auto">
            <a:xfrm>
              <a:off x="7604125" y="4537075"/>
              <a:ext cx="107950" cy="106363"/>
            </a:xfrm>
            <a:prstGeom prst="rect">
              <a:avLst/>
            </a:prstGeom>
            <a:solidFill>
              <a:srgbClr val="FFFF00"/>
            </a:solidFill>
            <a:ln w="9525" algn="ctr">
              <a:noFill/>
              <a:round/>
              <a:headEnd/>
              <a:tailEn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30" name="Triangle isocèle 135"/>
            <p:cNvSpPr>
              <a:spLocks noChangeArrowheads="1"/>
            </p:cNvSpPr>
            <p:nvPr/>
          </p:nvSpPr>
          <p:spPr bwMode="auto">
            <a:xfrm flipV="1">
              <a:off x="7588250" y="4791075"/>
              <a:ext cx="134938" cy="117475"/>
            </a:xfrm>
            <a:prstGeom prst="triangle">
              <a:avLst>
                <a:gd name="adj" fmla="val 50000"/>
              </a:avLst>
            </a:prstGeom>
            <a:solidFill>
              <a:srgbClr val="FFFF00"/>
            </a:solidFill>
            <a:ln w="9525" algn="ctr">
              <a:solidFill>
                <a:srgbClr val="FFFF00"/>
              </a:solidFill>
              <a:round/>
              <a:headEnd/>
              <a:tailEn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31" name="Triangle isocèle 136"/>
            <p:cNvSpPr>
              <a:spLocks noChangeArrowheads="1"/>
            </p:cNvSpPr>
            <p:nvPr/>
          </p:nvSpPr>
          <p:spPr bwMode="auto">
            <a:xfrm>
              <a:off x="7588250" y="4994275"/>
              <a:ext cx="134938" cy="117475"/>
            </a:xfrm>
            <a:prstGeom prst="triangle">
              <a:avLst>
                <a:gd name="adj" fmla="val 50000"/>
              </a:avLst>
            </a:prstGeom>
            <a:solidFill>
              <a:srgbClr val="FFFF00"/>
            </a:solidFill>
            <a:ln w="9525" algn="ctr">
              <a:solidFill>
                <a:srgbClr val="FFFF00"/>
              </a:solidFill>
              <a:round/>
              <a:headEnd/>
              <a:tailEn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cxnSp>
          <p:nvCxnSpPr>
            <p:cNvPr id="232" name="Connecteur droit 137"/>
            <p:cNvCxnSpPr>
              <a:cxnSpLocks noChangeShapeType="1"/>
            </p:cNvCxnSpPr>
            <p:nvPr/>
          </p:nvCxnSpPr>
          <p:spPr bwMode="auto">
            <a:xfrm>
              <a:off x="7527925" y="4344988"/>
              <a:ext cx="292100" cy="0"/>
            </a:xfrm>
            <a:prstGeom prst="line">
              <a:avLst/>
            </a:prstGeom>
            <a:noFill/>
            <a:ln w="28575" algn="ctr">
              <a:solidFill>
                <a:srgbClr val="FFFF00"/>
              </a:solidFill>
              <a:round/>
              <a:headEnd/>
              <a:tailEnd/>
            </a:ln>
          </p:spPr>
        </p:cxnSp>
        <p:cxnSp>
          <p:nvCxnSpPr>
            <p:cNvPr id="233" name="Connecteur droit 138"/>
            <p:cNvCxnSpPr>
              <a:cxnSpLocks noChangeShapeType="1"/>
            </p:cNvCxnSpPr>
            <p:nvPr/>
          </p:nvCxnSpPr>
          <p:spPr bwMode="auto">
            <a:xfrm>
              <a:off x="7527925" y="4587875"/>
              <a:ext cx="292100" cy="0"/>
            </a:xfrm>
            <a:prstGeom prst="line">
              <a:avLst/>
            </a:prstGeom>
            <a:noFill/>
            <a:ln w="28575" algn="ctr">
              <a:solidFill>
                <a:srgbClr val="FFFF00"/>
              </a:solidFill>
              <a:round/>
              <a:headEnd/>
              <a:tailEnd/>
            </a:ln>
          </p:spPr>
        </p:cxnSp>
        <p:cxnSp>
          <p:nvCxnSpPr>
            <p:cNvPr id="234" name="Connecteur droit 139"/>
            <p:cNvCxnSpPr>
              <a:cxnSpLocks noChangeShapeType="1"/>
            </p:cNvCxnSpPr>
            <p:nvPr/>
          </p:nvCxnSpPr>
          <p:spPr bwMode="auto">
            <a:xfrm>
              <a:off x="7527925" y="4829175"/>
              <a:ext cx="292100" cy="0"/>
            </a:xfrm>
            <a:prstGeom prst="line">
              <a:avLst/>
            </a:prstGeom>
            <a:noFill/>
            <a:ln w="28575" algn="ctr">
              <a:solidFill>
                <a:srgbClr val="FFFF00"/>
              </a:solidFill>
              <a:round/>
              <a:headEnd/>
              <a:tailEnd/>
            </a:ln>
          </p:spPr>
        </p:cxnSp>
        <p:cxnSp>
          <p:nvCxnSpPr>
            <p:cNvPr id="235" name="Connecteur droit 140"/>
            <p:cNvCxnSpPr>
              <a:cxnSpLocks noChangeShapeType="1"/>
            </p:cNvCxnSpPr>
            <p:nvPr/>
          </p:nvCxnSpPr>
          <p:spPr bwMode="auto">
            <a:xfrm>
              <a:off x="7527925" y="5067300"/>
              <a:ext cx="292100" cy="0"/>
            </a:xfrm>
            <a:prstGeom prst="line">
              <a:avLst/>
            </a:prstGeom>
            <a:noFill/>
            <a:ln w="28575" algn="ctr">
              <a:solidFill>
                <a:srgbClr val="FFFF00"/>
              </a:solidFill>
              <a:round/>
              <a:headEnd/>
              <a:tailEnd/>
            </a:ln>
          </p:spPr>
        </p:cxnSp>
        <p:sp>
          <p:nvSpPr>
            <p:cNvPr id="236" name="Forme libre 174"/>
            <p:cNvSpPr>
              <a:spLocks/>
            </p:cNvSpPr>
            <p:nvPr/>
          </p:nvSpPr>
          <p:spPr bwMode="auto">
            <a:xfrm>
              <a:off x="2160588" y="2711450"/>
              <a:ext cx="4481512" cy="2976563"/>
            </a:xfrm>
            <a:custGeom>
              <a:avLst/>
              <a:gdLst>
                <a:gd name="T0" fmla="*/ 0 w 4482353"/>
                <a:gd name="T1" fmla="*/ 0 h 2976283"/>
                <a:gd name="T2" fmla="*/ 0 w 4482353"/>
                <a:gd name="T3" fmla="*/ 2976283 h 2976283"/>
                <a:gd name="T4" fmla="*/ 4482353 w 4482353"/>
                <a:gd name="T5" fmla="*/ 2976283 h 2976283"/>
                <a:gd name="T6" fmla="*/ 0 60000 65536"/>
                <a:gd name="T7" fmla="*/ 0 60000 65536"/>
                <a:gd name="T8" fmla="*/ 0 60000 65536"/>
              </a:gdLst>
              <a:ahLst/>
              <a:cxnLst>
                <a:cxn ang="T6">
                  <a:pos x="T0" y="T1"/>
                </a:cxn>
                <a:cxn ang="T7">
                  <a:pos x="T2" y="T3"/>
                </a:cxn>
                <a:cxn ang="T8">
                  <a:pos x="T4" y="T5"/>
                </a:cxn>
              </a:cxnLst>
              <a:rect l="0" t="0" r="r" b="b"/>
              <a:pathLst>
                <a:path w="4482353" h="2976283">
                  <a:moveTo>
                    <a:pt x="0" y="0"/>
                  </a:moveTo>
                  <a:lnTo>
                    <a:pt x="0" y="2976283"/>
                  </a:lnTo>
                  <a:lnTo>
                    <a:pt x="4482353" y="2976283"/>
                  </a:lnTo>
                </a:path>
              </a:pathLst>
            </a:custGeom>
            <a:noFill/>
            <a:ln w="12700" cap="flat" cmpd="sng" algn="ctr">
              <a:solidFill>
                <a:srgbClr val="FFFFFF"/>
              </a:solidFill>
              <a:prstDash val="solid"/>
              <a:round/>
              <a:headEnd type="none" w="med" len="med"/>
              <a:tailEnd type="none" w="med" len="me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cxnSp>
          <p:nvCxnSpPr>
            <p:cNvPr id="237" name="Connecteur droit 175"/>
            <p:cNvCxnSpPr>
              <a:cxnSpLocks noChangeShapeType="1"/>
            </p:cNvCxnSpPr>
            <p:nvPr/>
          </p:nvCxnSpPr>
          <p:spPr bwMode="auto">
            <a:xfrm flipH="1">
              <a:off x="2092325" y="2711450"/>
              <a:ext cx="68263" cy="0"/>
            </a:xfrm>
            <a:prstGeom prst="line">
              <a:avLst/>
            </a:prstGeom>
            <a:noFill/>
            <a:ln w="12700" algn="ctr">
              <a:solidFill>
                <a:srgbClr val="FFFFFF"/>
              </a:solidFill>
              <a:round/>
              <a:headEnd/>
              <a:tailEnd/>
            </a:ln>
          </p:spPr>
        </p:cxnSp>
        <p:cxnSp>
          <p:nvCxnSpPr>
            <p:cNvPr id="238" name="Connecteur droit 176"/>
            <p:cNvCxnSpPr>
              <a:cxnSpLocks noChangeShapeType="1"/>
            </p:cNvCxnSpPr>
            <p:nvPr/>
          </p:nvCxnSpPr>
          <p:spPr bwMode="auto">
            <a:xfrm flipH="1">
              <a:off x="2092325" y="3117850"/>
              <a:ext cx="68263" cy="0"/>
            </a:xfrm>
            <a:prstGeom prst="line">
              <a:avLst/>
            </a:prstGeom>
            <a:noFill/>
            <a:ln w="12700" algn="ctr">
              <a:solidFill>
                <a:srgbClr val="FFFFFF"/>
              </a:solidFill>
              <a:round/>
              <a:headEnd/>
              <a:tailEnd/>
            </a:ln>
          </p:spPr>
        </p:cxnSp>
        <p:cxnSp>
          <p:nvCxnSpPr>
            <p:cNvPr id="239" name="Connecteur droit 177"/>
            <p:cNvCxnSpPr>
              <a:cxnSpLocks noChangeShapeType="1"/>
            </p:cNvCxnSpPr>
            <p:nvPr/>
          </p:nvCxnSpPr>
          <p:spPr bwMode="auto">
            <a:xfrm flipH="1">
              <a:off x="2092325" y="3533775"/>
              <a:ext cx="68263" cy="0"/>
            </a:xfrm>
            <a:prstGeom prst="line">
              <a:avLst/>
            </a:prstGeom>
            <a:noFill/>
            <a:ln w="12700" algn="ctr">
              <a:solidFill>
                <a:srgbClr val="FFFFFF"/>
              </a:solidFill>
              <a:round/>
              <a:headEnd/>
              <a:tailEnd/>
            </a:ln>
          </p:spPr>
        </p:cxnSp>
        <p:cxnSp>
          <p:nvCxnSpPr>
            <p:cNvPr id="240" name="Connecteur droit 178"/>
            <p:cNvCxnSpPr>
              <a:cxnSpLocks noChangeShapeType="1"/>
            </p:cNvCxnSpPr>
            <p:nvPr/>
          </p:nvCxnSpPr>
          <p:spPr bwMode="auto">
            <a:xfrm flipH="1">
              <a:off x="2092325" y="3935413"/>
              <a:ext cx="68263" cy="0"/>
            </a:xfrm>
            <a:prstGeom prst="line">
              <a:avLst/>
            </a:prstGeom>
            <a:noFill/>
            <a:ln w="12700" algn="ctr">
              <a:solidFill>
                <a:srgbClr val="FFFFFF"/>
              </a:solidFill>
              <a:round/>
              <a:headEnd/>
              <a:tailEnd/>
            </a:ln>
          </p:spPr>
        </p:cxnSp>
        <p:cxnSp>
          <p:nvCxnSpPr>
            <p:cNvPr id="241" name="Connecteur droit 179"/>
            <p:cNvCxnSpPr>
              <a:cxnSpLocks noChangeShapeType="1"/>
            </p:cNvCxnSpPr>
            <p:nvPr/>
          </p:nvCxnSpPr>
          <p:spPr bwMode="auto">
            <a:xfrm flipH="1">
              <a:off x="2092325" y="4346575"/>
              <a:ext cx="68263" cy="0"/>
            </a:xfrm>
            <a:prstGeom prst="line">
              <a:avLst/>
            </a:prstGeom>
            <a:noFill/>
            <a:ln w="12700" algn="ctr">
              <a:solidFill>
                <a:srgbClr val="FFFFFF"/>
              </a:solidFill>
              <a:round/>
              <a:headEnd/>
              <a:tailEnd/>
            </a:ln>
          </p:spPr>
        </p:cxnSp>
        <p:cxnSp>
          <p:nvCxnSpPr>
            <p:cNvPr id="242" name="Connecteur droit 180"/>
            <p:cNvCxnSpPr>
              <a:cxnSpLocks noChangeShapeType="1"/>
            </p:cNvCxnSpPr>
            <p:nvPr/>
          </p:nvCxnSpPr>
          <p:spPr bwMode="auto">
            <a:xfrm flipH="1">
              <a:off x="2092325" y="4752975"/>
              <a:ext cx="68263" cy="0"/>
            </a:xfrm>
            <a:prstGeom prst="line">
              <a:avLst/>
            </a:prstGeom>
            <a:noFill/>
            <a:ln w="12700" algn="ctr">
              <a:solidFill>
                <a:srgbClr val="FFFFFF"/>
              </a:solidFill>
              <a:round/>
              <a:headEnd/>
              <a:tailEnd/>
            </a:ln>
          </p:spPr>
        </p:cxnSp>
        <p:cxnSp>
          <p:nvCxnSpPr>
            <p:cNvPr id="243" name="Connecteur droit 181"/>
            <p:cNvCxnSpPr>
              <a:cxnSpLocks noChangeShapeType="1"/>
            </p:cNvCxnSpPr>
            <p:nvPr/>
          </p:nvCxnSpPr>
          <p:spPr bwMode="auto">
            <a:xfrm flipH="1">
              <a:off x="2092325" y="5164138"/>
              <a:ext cx="68263" cy="0"/>
            </a:xfrm>
            <a:prstGeom prst="line">
              <a:avLst/>
            </a:prstGeom>
            <a:noFill/>
            <a:ln w="12700" algn="ctr">
              <a:solidFill>
                <a:srgbClr val="FFFFFF"/>
              </a:solidFill>
              <a:round/>
              <a:headEnd/>
              <a:tailEnd/>
            </a:ln>
          </p:spPr>
        </p:cxnSp>
        <p:cxnSp>
          <p:nvCxnSpPr>
            <p:cNvPr id="244" name="Connecteur droit 182"/>
            <p:cNvCxnSpPr>
              <a:cxnSpLocks noChangeShapeType="1"/>
            </p:cNvCxnSpPr>
            <p:nvPr/>
          </p:nvCxnSpPr>
          <p:spPr bwMode="auto">
            <a:xfrm flipH="1">
              <a:off x="2092325" y="5561013"/>
              <a:ext cx="68263" cy="0"/>
            </a:xfrm>
            <a:prstGeom prst="line">
              <a:avLst/>
            </a:prstGeom>
            <a:noFill/>
            <a:ln w="12700" algn="ctr">
              <a:solidFill>
                <a:srgbClr val="FFFFFF"/>
              </a:solidFill>
              <a:round/>
              <a:headEnd/>
              <a:tailEnd/>
            </a:ln>
          </p:spPr>
        </p:cxnSp>
        <p:sp>
          <p:nvSpPr>
            <p:cNvPr id="245" name="ZoneTexte 183"/>
            <p:cNvSpPr txBox="1">
              <a:spLocks noChangeArrowheads="1"/>
            </p:cNvSpPr>
            <p:nvPr/>
          </p:nvSpPr>
          <p:spPr bwMode="auto">
            <a:xfrm>
              <a:off x="1662113" y="2541588"/>
              <a:ext cx="550337" cy="391229"/>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10</a:t>
              </a:r>
              <a:r>
                <a:rPr lang="fr-FR" sz="1400" kern="0" baseline="30000">
                  <a:solidFill>
                    <a:prstClr val="white"/>
                  </a:solidFill>
                  <a:latin typeface="Arial" pitchFamily="-84" charset="0"/>
                  <a:ea typeface="ＭＳ Ｐゴシック" pitchFamily="-84" charset="-128"/>
                  <a:cs typeface="ＭＳ Ｐゴシック" pitchFamily="-84" charset="-128"/>
                </a:rPr>
                <a:t>8</a:t>
              </a:r>
            </a:p>
          </p:txBody>
        </p:sp>
        <p:sp>
          <p:nvSpPr>
            <p:cNvPr id="246" name="ZoneTexte 184"/>
            <p:cNvSpPr txBox="1">
              <a:spLocks noChangeArrowheads="1"/>
            </p:cNvSpPr>
            <p:nvPr/>
          </p:nvSpPr>
          <p:spPr bwMode="auto">
            <a:xfrm>
              <a:off x="1662113" y="2946402"/>
              <a:ext cx="550337" cy="391229"/>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10</a:t>
              </a:r>
              <a:r>
                <a:rPr lang="fr-FR" sz="1400" kern="0" baseline="30000">
                  <a:solidFill>
                    <a:prstClr val="white"/>
                  </a:solidFill>
                  <a:latin typeface="Arial" pitchFamily="-84" charset="0"/>
                  <a:ea typeface="ＭＳ Ｐゴシック" pitchFamily="-84" charset="-128"/>
                  <a:cs typeface="ＭＳ Ｐゴシック" pitchFamily="-84" charset="-128"/>
                </a:rPr>
                <a:t>7</a:t>
              </a:r>
            </a:p>
          </p:txBody>
        </p:sp>
        <p:sp>
          <p:nvSpPr>
            <p:cNvPr id="247" name="ZoneTexte 185"/>
            <p:cNvSpPr txBox="1">
              <a:spLocks noChangeArrowheads="1"/>
            </p:cNvSpPr>
            <p:nvPr/>
          </p:nvSpPr>
          <p:spPr bwMode="auto">
            <a:xfrm>
              <a:off x="1662113" y="3351214"/>
              <a:ext cx="550337" cy="391229"/>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10</a:t>
              </a:r>
              <a:r>
                <a:rPr lang="fr-FR" sz="1400" kern="0" baseline="30000">
                  <a:solidFill>
                    <a:prstClr val="white"/>
                  </a:solidFill>
                  <a:latin typeface="Arial" pitchFamily="-84" charset="0"/>
                  <a:ea typeface="ＭＳ Ｐゴシック" pitchFamily="-84" charset="-128"/>
                  <a:cs typeface="ＭＳ Ｐゴシック" pitchFamily="-84" charset="-128"/>
                </a:rPr>
                <a:t>6</a:t>
              </a:r>
            </a:p>
          </p:txBody>
        </p:sp>
        <p:sp>
          <p:nvSpPr>
            <p:cNvPr id="248" name="ZoneTexte 186"/>
            <p:cNvSpPr txBox="1">
              <a:spLocks noChangeArrowheads="1"/>
            </p:cNvSpPr>
            <p:nvPr/>
          </p:nvSpPr>
          <p:spPr bwMode="auto">
            <a:xfrm>
              <a:off x="1662113" y="3756024"/>
              <a:ext cx="550337" cy="391229"/>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10</a:t>
              </a:r>
              <a:r>
                <a:rPr lang="fr-FR" sz="1400" kern="0" baseline="30000">
                  <a:solidFill>
                    <a:prstClr val="white"/>
                  </a:solidFill>
                  <a:latin typeface="Arial" pitchFamily="-84" charset="0"/>
                  <a:ea typeface="ＭＳ Ｐゴシック" pitchFamily="-84" charset="-128"/>
                  <a:cs typeface="ＭＳ Ｐゴシック" pitchFamily="-84" charset="-128"/>
                </a:rPr>
                <a:t>5</a:t>
              </a:r>
            </a:p>
          </p:txBody>
        </p:sp>
        <p:sp>
          <p:nvSpPr>
            <p:cNvPr id="249" name="ZoneTexte 187"/>
            <p:cNvSpPr txBox="1">
              <a:spLocks noChangeArrowheads="1"/>
            </p:cNvSpPr>
            <p:nvPr/>
          </p:nvSpPr>
          <p:spPr bwMode="auto">
            <a:xfrm>
              <a:off x="1662113" y="4160838"/>
              <a:ext cx="554046" cy="391229"/>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10</a:t>
              </a:r>
              <a:r>
                <a:rPr lang="fr-FR" sz="1400" kern="0" baseline="30000">
                  <a:solidFill>
                    <a:prstClr val="white"/>
                  </a:solidFill>
                  <a:latin typeface="Arial" pitchFamily="-84" charset="0"/>
                  <a:ea typeface="ＭＳ Ｐゴシック" pitchFamily="-84" charset="-128"/>
                  <a:cs typeface="ＭＳ Ｐゴシック" pitchFamily="-84" charset="-128"/>
                </a:rPr>
                <a:t>4</a:t>
              </a:r>
            </a:p>
          </p:txBody>
        </p:sp>
        <p:sp>
          <p:nvSpPr>
            <p:cNvPr id="250" name="ZoneTexte 188"/>
            <p:cNvSpPr txBox="1">
              <a:spLocks noChangeArrowheads="1"/>
            </p:cNvSpPr>
            <p:nvPr/>
          </p:nvSpPr>
          <p:spPr bwMode="auto">
            <a:xfrm>
              <a:off x="1662113" y="4565649"/>
              <a:ext cx="550337" cy="391229"/>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10</a:t>
              </a:r>
              <a:r>
                <a:rPr lang="fr-FR" sz="1400" kern="0" baseline="30000">
                  <a:solidFill>
                    <a:prstClr val="white"/>
                  </a:solidFill>
                  <a:latin typeface="Arial" pitchFamily="-84" charset="0"/>
                  <a:ea typeface="ＭＳ Ｐゴシック" pitchFamily="-84" charset="-128"/>
                  <a:cs typeface="ＭＳ Ｐゴシック" pitchFamily="-84" charset="-128"/>
                </a:rPr>
                <a:t>3</a:t>
              </a:r>
            </a:p>
          </p:txBody>
        </p:sp>
        <p:sp>
          <p:nvSpPr>
            <p:cNvPr id="251" name="ZoneTexte 189"/>
            <p:cNvSpPr txBox="1">
              <a:spLocks noChangeArrowheads="1"/>
            </p:cNvSpPr>
            <p:nvPr/>
          </p:nvSpPr>
          <p:spPr bwMode="auto">
            <a:xfrm>
              <a:off x="1662113" y="4972050"/>
              <a:ext cx="550337" cy="391229"/>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10</a:t>
              </a:r>
              <a:r>
                <a:rPr lang="fr-FR" sz="1400" kern="0" baseline="30000">
                  <a:solidFill>
                    <a:prstClr val="white"/>
                  </a:solidFill>
                  <a:latin typeface="Arial" pitchFamily="-84" charset="0"/>
                  <a:ea typeface="ＭＳ Ｐゴシック" pitchFamily="-84" charset="-128"/>
                  <a:cs typeface="ＭＳ Ｐゴシック" pitchFamily="-84" charset="-128"/>
                </a:rPr>
                <a:t>2</a:t>
              </a:r>
            </a:p>
          </p:txBody>
        </p:sp>
        <p:sp>
          <p:nvSpPr>
            <p:cNvPr id="252" name="ZoneTexte 190"/>
            <p:cNvSpPr txBox="1">
              <a:spLocks noChangeArrowheads="1"/>
            </p:cNvSpPr>
            <p:nvPr/>
          </p:nvSpPr>
          <p:spPr bwMode="auto">
            <a:xfrm>
              <a:off x="1662113" y="5376864"/>
              <a:ext cx="550337" cy="391229"/>
            </a:xfrm>
            <a:prstGeom prst="rect">
              <a:avLst/>
            </a:prstGeom>
            <a:noFill/>
            <a:ln w="9525">
              <a:noFill/>
              <a:miter lim="800000"/>
              <a:headEnd/>
              <a:tailEnd/>
            </a:ln>
          </p:spPr>
          <p:txBody>
            <a:bodyPr wrap="none">
              <a:spAutoFit/>
            </a:bodyPr>
            <a:lstStyle/>
            <a:p>
              <a:pPr defTabSz="914400">
                <a:defRPr/>
              </a:pPr>
              <a:r>
                <a:rPr lang="fr-FR" sz="1400" kern="0">
                  <a:solidFill>
                    <a:prstClr val="white"/>
                  </a:solidFill>
                  <a:latin typeface="Arial" pitchFamily="-84" charset="0"/>
                  <a:ea typeface="ＭＳ Ｐゴシック" pitchFamily="-84" charset="-128"/>
                  <a:cs typeface="ＭＳ Ｐゴシック" pitchFamily="-84" charset="-128"/>
                </a:rPr>
                <a:t>10</a:t>
              </a:r>
              <a:r>
                <a:rPr lang="fr-FR" sz="1400" kern="0" baseline="30000">
                  <a:solidFill>
                    <a:prstClr val="white"/>
                  </a:solidFill>
                  <a:latin typeface="Arial" pitchFamily="-84" charset="0"/>
                  <a:ea typeface="ＭＳ Ｐゴシック" pitchFamily="-84" charset="-128"/>
                  <a:cs typeface="ＭＳ Ｐゴシック" pitchFamily="-84" charset="-128"/>
                </a:rPr>
                <a:t>1</a:t>
              </a:r>
            </a:p>
          </p:txBody>
        </p:sp>
        <p:cxnSp>
          <p:nvCxnSpPr>
            <p:cNvPr id="253" name="Connecteur droit 191"/>
            <p:cNvCxnSpPr>
              <a:cxnSpLocks noChangeShapeType="1"/>
            </p:cNvCxnSpPr>
            <p:nvPr/>
          </p:nvCxnSpPr>
          <p:spPr bwMode="auto">
            <a:xfrm>
              <a:off x="2209800" y="5688013"/>
              <a:ext cx="0" cy="65087"/>
            </a:xfrm>
            <a:prstGeom prst="line">
              <a:avLst/>
            </a:prstGeom>
            <a:noFill/>
            <a:ln w="9525" algn="ctr">
              <a:solidFill>
                <a:srgbClr val="FFFFFF"/>
              </a:solidFill>
              <a:round/>
              <a:headEnd/>
              <a:tailEnd/>
            </a:ln>
          </p:spPr>
        </p:cxnSp>
        <p:cxnSp>
          <p:nvCxnSpPr>
            <p:cNvPr id="254" name="Connecteur droit 192"/>
            <p:cNvCxnSpPr>
              <a:cxnSpLocks noChangeShapeType="1"/>
            </p:cNvCxnSpPr>
            <p:nvPr/>
          </p:nvCxnSpPr>
          <p:spPr bwMode="auto">
            <a:xfrm>
              <a:off x="2559050" y="5688013"/>
              <a:ext cx="0" cy="65087"/>
            </a:xfrm>
            <a:prstGeom prst="line">
              <a:avLst/>
            </a:prstGeom>
            <a:noFill/>
            <a:ln w="9525" algn="ctr">
              <a:solidFill>
                <a:srgbClr val="FFFFFF"/>
              </a:solidFill>
              <a:round/>
              <a:headEnd/>
              <a:tailEnd/>
            </a:ln>
          </p:spPr>
        </p:cxnSp>
        <p:cxnSp>
          <p:nvCxnSpPr>
            <p:cNvPr id="255" name="Connecteur droit 193"/>
            <p:cNvCxnSpPr>
              <a:cxnSpLocks noChangeShapeType="1"/>
            </p:cNvCxnSpPr>
            <p:nvPr/>
          </p:nvCxnSpPr>
          <p:spPr bwMode="auto">
            <a:xfrm>
              <a:off x="2895600" y="5688013"/>
              <a:ext cx="0" cy="65087"/>
            </a:xfrm>
            <a:prstGeom prst="line">
              <a:avLst/>
            </a:prstGeom>
            <a:noFill/>
            <a:ln w="9525" algn="ctr">
              <a:solidFill>
                <a:srgbClr val="FFFFFF"/>
              </a:solidFill>
              <a:round/>
              <a:headEnd/>
              <a:tailEnd/>
            </a:ln>
          </p:spPr>
        </p:cxnSp>
        <p:cxnSp>
          <p:nvCxnSpPr>
            <p:cNvPr id="256" name="Connecteur droit 194"/>
            <p:cNvCxnSpPr>
              <a:cxnSpLocks noChangeShapeType="1"/>
            </p:cNvCxnSpPr>
            <p:nvPr/>
          </p:nvCxnSpPr>
          <p:spPr bwMode="auto">
            <a:xfrm>
              <a:off x="3243263" y="5688013"/>
              <a:ext cx="0" cy="65087"/>
            </a:xfrm>
            <a:prstGeom prst="line">
              <a:avLst/>
            </a:prstGeom>
            <a:noFill/>
            <a:ln w="9525" algn="ctr">
              <a:solidFill>
                <a:srgbClr val="FFFFFF"/>
              </a:solidFill>
              <a:round/>
              <a:headEnd/>
              <a:tailEnd/>
            </a:ln>
          </p:spPr>
        </p:cxnSp>
        <p:cxnSp>
          <p:nvCxnSpPr>
            <p:cNvPr id="257" name="Connecteur droit 195"/>
            <p:cNvCxnSpPr>
              <a:cxnSpLocks noChangeShapeType="1"/>
            </p:cNvCxnSpPr>
            <p:nvPr/>
          </p:nvCxnSpPr>
          <p:spPr bwMode="auto">
            <a:xfrm>
              <a:off x="3578225" y="5688013"/>
              <a:ext cx="0" cy="65087"/>
            </a:xfrm>
            <a:prstGeom prst="line">
              <a:avLst/>
            </a:prstGeom>
            <a:noFill/>
            <a:ln w="9525" algn="ctr">
              <a:solidFill>
                <a:srgbClr val="FFFFFF"/>
              </a:solidFill>
              <a:round/>
              <a:headEnd/>
              <a:tailEnd/>
            </a:ln>
          </p:spPr>
        </p:cxnSp>
        <p:cxnSp>
          <p:nvCxnSpPr>
            <p:cNvPr id="258" name="Connecteur droit 196"/>
            <p:cNvCxnSpPr>
              <a:cxnSpLocks noChangeShapeType="1"/>
            </p:cNvCxnSpPr>
            <p:nvPr/>
          </p:nvCxnSpPr>
          <p:spPr bwMode="auto">
            <a:xfrm>
              <a:off x="3924300" y="5688013"/>
              <a:ext cx="0" cy="65087"/>
            </a:xfrm>
            <a:prstGeom prst="line">
              <a:avLst/>
            </a:prstGeom>
            <a:noFill/>
            <a:ln w="9525" algn="ctr">
              <a:solidFill>
                <a:srgbClr val="FFFFFF"/>
              </a:solidFill>
              <a:round/>
              <a:headEnd/>
              <a:tailEnd/>
            </a:ln>
          </p:spPr>
        </p:cxnSp>
        <p:cxnSp>
          <p:nvCxnSpPr>
            <p:cNvPr id="259" name="Connecteur droit 197"/>
            <p:cNvCxnSpPr>
              <a:cxnSpLocks noChangeShapeType="1"/>
            </p:cNvCxnSpPr>
            <p:nvPr/>
          </p:nvCxnSpPr>
          <p:spPr bwMode="auto">
            <a:xfrm>
              <a:off x="4256088" y="5688013"/>
              <a:ext cx="0" cy="65087"/>
            </a:xfrm>
            <a:prstGeom prst="line">
              <a:avLst/>
            </a:prstGeom>
            <a:noFill/>
            <a:ln w="9525" algn="ctr">
              <a:solidFill>
                <a:srgbClr val="FFFFFF"/>
              </a:solidFill>
              <a:round/>
              <a:headEnd/>
              <a:tailEnd/>
            </a:ln>
          </p:spPr>
        </p:cxnSp>
        <p:cxnSp>
          <p:nvCxnSpPr>
            <p:cNvPr id="260" name="Connecteur droit 198"/>
            <p:cNvCxnSpPr>
              <a:cxnSpLocks noChangeShapeType="1"/>
            </p:cNvCxnSpPr>
            <p:nvPr/>
          </p:nvCxnSpPr>
          <p:spPr bwMode="auto">
            <a:xfrm>
              <a:off x="4597400" y="5688013"/>
              <a:ext cx="0" cy="65087"/>
            </a:xfrm>
            <a:prstGeom prst="line">
              <a:avLst/>
            </a:prstGeom>
            <a:noFill/>
            <a:ln w="9525" algn="ctr">
              <a:solidFill>
                <a:srgbClr val="FFFFFF"/>
              </a:solidFill>
              <a:round/>
              <a:headEnd/>
              <a:tailEnd/>
            </a:ln>
          </p:spPr>
        </p:cxnSp>
        <p:cxnSp>
          <p:nvCxnSpPr>
            <p:cNvPr id="261" name="Connecteur droit 199"/>
            <p:cNvCxnSpPr>
              <a:cxnSpLocks noChangeShapeType="1"/>
            </p:cNvCxnSpPr>
            <p:nvPr/>
          </p:nvCxnSpPr>
          <p:spPr bwMode="auto">
            <a:xfrm>
              <a:off x="4940300" y="5688013"/>
              <a:ext cx="0" cy="65087"/>
            </a:xfrm>
            <a:prstGeom prst="line">
              <a:avLst/>
            </a:prstGeom>
            <a:noFill/>
            <a:ln w="9525" algn="ctr">
              <a:solidFill>
                <a:srgbClr val="FFFFFF"/>
              </a:solidFill>
              <a:round/>
              <a:headEnd/>
              <a:tailEnd/>
            </a:ln>
          </p:spPr>
        </p:cxnSp>
        <p:cxnSp>
          <p:nvCxnSpPr>
            <p:cNvPr id="262" name="Connecteur droit 200"/>
            <p:cNvCxnSpPr>
              <a:cxnSpLocks noChangeShapeType="1"/>
            </p:cNvCxnSpPr>
            <p:nvPr/>
          </p:nvCxnSpPr>
          <p:spPr bwMode="auto">
            <a:xfrm>
              <a:off x="5276850" y="5688013"/>
              <a:ext cx="0" cy="65087"/>
            </a:xfrm>
            <a:prstGeom prst="line">
              <a:avLst/>
            </a:prstGeom>
            <a:noFill/>
            <a:ln w="9525" algn="ctr">
              <a:solidFill>
                <a:srgbClr val="FFFFFF"/>
              </a:solidFill>
              <a:round/>
              <a:headEnd/>
              <a:tailEnd/>
            </a:ln>
          </p:spPr>
        </p:cxnSp>
        <p:cxnSp>
          <p:nvCxnSpPr>
            <p:cNvPr id="263" name="Connecteur droit 201"/>
            <p:cNvCxnSpPr>
              <a:cxnSpLocks noChangeShapeType="1"/>
            </p:cNvCxnSpPr>
            <p:nvPr/>
          </p:nvCxnSpPr>
          <p:spPr bwMode="auto">
            <a:xfrm>
              <a:off x="5619750" y="5688013"/>
              <a:ext cx="0" cy="65087"/>
            </a:xfrm>
            <a:prstGeom prst="line">
              <a:avLst/>
            </a:prstGeom>
            <a:noFill/>
            <a:ln w="9525" algn="ctr">
              <a:solidFill>
                <a:srgbClr val="FFFFFF"/>
              </a:solidFill>
              <a:round/>
              <a:headEnd/>
              <a:tailEnd/>
            </a:ln>
          </p:spPr>
        </p:cxnSp>
        <p:cxnSp>
          <p:nvCxnSpPr>
            <p:cNvPr id="264" name="Connecteur droit 202"/>
            <p:cNvCxnSpPr>
              <a:cxnSpLocks noChangeShapeType="1"/>
            </p:cNvCxnSpPr>
            <p:nvPr/>
          </p:nvCxnSpPr>
          <p:spPr bwMode="auto">
            <a:xfrm>
              <a:off x="5953125" y="5688013"/>
              <a:ext cx="0" cy="65087"/>
            </a:xfrm>
            <a:prstGeom prst="line">
              <a:avLst/>
            </a:prstGeom>
            <a:noFill/>
            <a:ln w="9525" algn="ctr">
              <a:solidFill>
                <a:srgbClr val="FFFFFF"/>
              </a:solidFill>
              <a:round/>
              <a:headEnd/>
              <a:tailEnd/>
            </a:ln>
          </p:spPr>
        </p:cxnSp>
        <p:cxnSp>
          <p:nvCxnSpPr>
            <p:cNvPr id="265" name="Connecteur droit 203"/>
            <p:cNvCxnSpPr>
              <a:cxnSpLocks noChangeShapeType="1"/>
            </p:cNvCxnSpPr>
            <p:nvPr/>
          </p:nvCxnSpPr>
          <p:spPr bwMode="auto">
            <a:xfrm>
              <a:off x="6299200" y="5688013"/>
              <a:ext cx="0" cy="65087"/>
            </a:xfrm>
            <a:prstGeom prst="line">
              <a:avLst/>
            </a:prstGeom>
            <a:noFill/>
            <a:ln w="9525" algn="ctr">
              <a:solidFill>
                <a:srgbClr val="FFFFFF"/>
              </a:solidFill>
              <a:round/>
              <a:headEnd/>
              <a:tailEnd/>
            </a:ln>
          </p:spPr>
        </p:cxnSp>
        <p:cxnSp>
          <p:nvCxnSpPr>
            <p:cNvPr id="266" name="Connecteur droit 204"/>
            <p:cNvCxnSpPr>
              <a:cxnSpLocks noChangeShapeType="1"/>
            </p:cNvCxnSpPr>
            <p:nvPr/>
          </p:nvCxnSpPr>
          <p:spPr bwMode="auto">
            <a:xfrm>
              <a:off x="6645275" y="5688013"/>
              <a:ext cx="0" cy="65087"/>
            </a:xfrm>
            <a:prstGeom prst="line">
              <a:avLst/>
            </a:prstGeom>
            <a:noFill/>
            <a:ln w="9525" algn="ctr">
              <a:solidFill>
                <a:srgbClr val="FFFFFF"/>
              </a:solidFill>
              <a:round/>
              <a:headEnd/>
              <a:tailEnd/>
            </a:ln>
          </p:spPr>
        </p:cxnSp>
        <p:sp>
          <p:nvSpPr>
            <p:cNvPr id="267" name="Forme libre 205"/>
            <p:cNvSpPr>
              <a:spLocks/>
            </p:cNvSpPr>
            <p:nvPr/>
          </p:nvSpPr>
          <p:spPr bwMode="auto">
            <a:xfrm>
              <a:off x="2352675" y="2746375"/>
              <a:ext cx="3946525" cy="2717800"/>
            </a:xfrm>
            <a:custGeom>
              <a:avLst/>
              <a:gdLst>
                <a:gd name="T0" fmla="*/ 3947160 w 3947160"/>
                <a:gd name="T1" fmla="*/ 1330960 h 2717800"/>
                <a:gd name="T2" fmla="*/ 3622040 w 3947160"/>
                <a:gd name="T3" fmla="*/ 1305560 h 2717800"/>
                <a:gd name="T4" fmla="*/ 3342640 w 3947160"/>
                <a:gd name="T5" fmla="*/ 1112520 h 2717800"/>
                <a:gd name="T6" fmla="*/ 2504440 w 3947160"/>
                <a:gd name="T7" fmla="*/ 701040 h 2717800"/>
                <a:gd name="T8" fmla="*/ 2331720 w 3947160"/>
                <a:gd name="T9" fmla="*/ 0 h 2717800"/>
                <a:gd name="T10" fmla="*/ 2164080 w 3947160"/>
                <a:gd name="T11" fmla="*/ 2128520 h 2717800"/>
                <a:gd name="T12" fmla="*/ 1899920 w 3947160"/>
                <a:gd name="T13" fmla="*/ 2717800 h 2717800"/>
                <a:gd name="T14" fmla="*/ 0 w 3947160"/>
                <a:gd name="T15" fmla="*/ 2717800 h 27178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7160" h="2717800">
                  <a:moveTo>
                    <a:pt x="3947160" y="1330960"/>
                  </a:moveTo>
                  <a:lnTo>
                    <a:pt x="3622040" y="1305560"/>
                  </a:lnTo>
                  <a:lnTo>
                    <a:pt x="3342640" y="1112520"/>
                  </a:lnTo>
                  <a:lnTo>
                    <a:pt x="2504440" y="701040"/>
                  </a:lnTo>
                  <a:lnTo>
                    <a:pt x="2331720" y="0"/>
                  </a:lnTo>
                  <a:lnTo>
                    <a:pt x="2164080" y="2128520"/>
                  </a:lnTo>
                  <a:lnTo>
                    <a:pt x="1899920" y="2717800"/>
                  </a:lnTo>
                  <a:lnTo>
                    <a:pt x="0" y="2717800"/>
                  </a:lnTo>
                </a:path>
              </a:pathLst>
            </a:custGeom>
            <a:noFill/>
            <a:ln w="28575" cap="flat" cmpd="sng" algn="ctr">
              <a:solidFill>
                <a:srgbClr val="44D929"/>
              </a:solidFill>
              <a:prstDash val="solid"/>
              <a:round/>
              <a:headEnd type="none" w="med" len="med"/>
              <a:tailEnd type="none" w="med" len="me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68" name="Forme libre 206"/>
            <p:cNvSpPr>
              <a:spLocks/>
            </p:cNvSpPr>
            <p:nvPr/>
          </p:nvSpPr>
          <p:spPr bwMode="auto">
            <a:xfrm>
              <a:off x="2336800" y="3222625"/>
              <a:ext cx="3962400" cy="2241550"/>
            </a:xfrm>
            <a:custGeom>
              <a:avLst/>
              <a:gdLst>
                <a:gd name="T0" fmla="*/ 3962400 w 3962400"/>
                <a:gd name="T1" fmla="*/ 919480 h 2240280"/>
                <a:gd name="T2" fmla="*/ 3632200 w 3962400"/>
                <a:gd name="T3" fmla="*/ 883920 h 2240280"/>
                <a:gd name="T4" fmla="*/ 3347720 w 3962400"/>
                <a:gd name="T5" fmla="*/ 777240 h 2240280"/>
                <a:gd name="T6" fmla="*/ 2514600 w 3962400"/>
                <a:gd name="T7" fmla="*/ 624840 h 2240280"/>
                <a:gd name="T8" fmla="*/ 2331720 w 3962400"/>
                <a:gd name="T9" fmla="*/ 568960 h 2240280"/>
                <a:gd name="T10" fmla="*/ 2169160 w 3962400"/>
                <a:gd name="T11" fmla="*/ 472440 h 2240280"/>
                <a:gd name="T12" fmla="*/ 1915160 w 3962400"/>
                <a:gd name="T13" fmla="*/ 365760 h 2240280"/>
                <a:gd name="T14" fmla="*/ 1752600 w 3962400"/>
                <a:gd name="T15" fmla="*/ 345440 h 2240280"/>
                <a:gd name="T16" fmla="*/ 1554480 w 3962400"/>
                <a:gd name="T17" fmla="*/ 294640 h 2240280"/>
                <a:gd name="T18" fmla="*/ 1417320 w 3962400"/>
                <a:gd name="T19" fmla="*/ 228600 h 2240280"/>
                <a:gd name="T20" fmla="*/ 1239520 w 3962400"/>
                <a:gd name="T21" fmla="*/ 254000 h 2240280"/>
                <a:gd name="T22" fmla="*/ 1071880 w 3962400"/>
                <a:gd name="T23" fmla="*/ 0 h 2240280"/>
                <a:gd name="T24" fmla="*/ 889000 w 3962400"/>
                <a:gd name="T25" fmla="*/ 2240280 h 2240280"/>
                <a:gd name="T26" fmla="*/ 0 w 3962400"/>
                <a:gd name="T27" fmla="*/ 2235200 h 22402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62400" h="2240280">
                  <a:moveTo>
                    <a:pt x="3962400" y="919480"/>
                  </a:moveTo>
                  <a:lnTo>
                    <a:pt x="3632200" y="883920"/>
                  </a:lnTo>
                  <a:lnTo>
                    <a:pt x="3347720" y="777240"/>
                  </a:lnTo>
                  <a:lnTo>
                    <a:pt x="2514600" y="624840"/>
                  </a:lnTo>
                  <a:lnTo>
                    <a:pt x="2331720" y="568960"/>
                  </a:lnTo>
                  <a:lnTo>
                    <a:pt x="2169160" y="472440"/>
                  </a:lnTo>
                  <a:lnTo>
                    <a:pt x="1915160" y="365760"/>
                  </a:lnTo>
                  <a:lnTo>
                    <a:pt x="1752600" y="345440"/>
                  </a:lnTo>
                  <a:lnTo>
                    <a:pt x="1554480" y="294640"/>
                  </a:lnTo>
                  <a:lnTo>
                    <a:pt x="1417320" y="228600"/>
                  </a:lnTo>
                  <a:lnTo>
                    <a:pt x="1239520" y="254000"/>
                  </a:lnTo>
                  <a:lnTo>
                    <a:pt x="1071880" y="0"/>
                  </a:lnTo>
                  <a:lnTo>
                    <a:pt x="889000" y="2240280"/>
                  </a:lnTo>
                  <a:lnTo>
                    <a:pt x="0" y="2235200"/>
                  </a:lnTo>
                </a:path>
              </a:pathLst>
            </a:custGeom>
            <a:noFill/>
            <a:ln w="28575" cap="flat" cmpd="sng" algn="ctr">
              <a:solidFill>
                <a:srgbClr val="44D929"/>
              </a:solidFill>
              <a:prstDash val="solid"/>
              <a:round/>
              <a:headEnd type="none" w="med" len="med"/>
              <a:tailEnd type="none" w="med" len="me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69" name="Forme libre 207"/>
            <p:cNvSpPr>
              <a:spLocks/>
            </p:cNvSpPr>
            <p:nvPr/>
          </p:nvSpPr>
          <p:spPr bwMode="auto">
            <a:xfrm>
              <a:off x="2905125" y="3060700"/>
              <a:ext cx="3394075" cy="2408238"/>
            </a:xfrm>
            <a:custGeom>
              <a:avLst/>
              <a:gdLst>
                <a:gd name="T0" fmla="*/ 3393440 w 3393440"/>
                <a:gd name="T1" fmla="*/ 1341120 h 2407920"/>
                <a:gd name="T2" fmla="*/ 3053080 w 3393440"/>
                <a:gd name="T3" fmla="*/ 1214120 h 2407920"/>
                <a:gd name="T4" fmla="*/ 2799080 w 3393440"/>
                <a:gd name="T5" fmla="*/ 1168400 h 2407920"/>
                <a:gd name="T6" fmla="*/ 1945640 w 3393440"/>
                <a:gd name="T7" fmla="*/ 1056640 h 2407920"/>
                <a:gd name="T8" fmla="*/ 1772920 w 3393440"/>
                <a:gd name="T9" fmla="*/ 995680 h 2407920"/>
                <a:gd name="T10" fmla="*/ 1600200 w 3393440"/>
                <a:gd name="T11" fmla="*/ 919480 h 2407920"/>
                <a:gd name="T12" fmla="*/ 1351280 w 3393440"/>
                <a:gd name="T13" fmla="*/ 858520 h 2407920"/>
                <a:gd name="T14" fmla="*/ 1168400 w 3393440"/>
                <a:gd name="T15" fmla="*/ 944880 h 2407920"/>
                <a:gd name="T16" fmla="*/ 1010920 w 3393440"/>
                <a:gd name="T17" fmla="*/ 812800 h 2407920"/>
                <a:gd name="T18" fmla="*/ 848360 w 3393440"/>
                <a:gd name="T19" fmla="*/ 762000 h 2407920"/>
                <a:gd name="T20" fmla="*/ 665480 w 3393440"/>
                <a:gd name="T21" fmla="*/ 929640 h 2407920"/>
                <a:gd name="T22" fmla="*/ 497840 w 3393440"/>
                <a:gd name="T23" fmla="*/ 889000 h 2407920"/>
                <a:gd name="T24" fmla="*/ 325120 w 3393440"/>
                <a:gd name="T25" fmla="*/ 0 h 2407920"/>
                <a:gd name="T26" fmla="*/ 167640 w 3393440"/>
                <a:gd name="T27" fmla="*/ 960120 h 2407920"/>
                <a:gd name="T28" fmla="*/ 0 w 3393440"/>
                <a:gd name="T29" fmla="*/ 2407920 h 2407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93440" h="2407920">
                  <a:moveTo>
                    <a:pt x="3393440" y="1341120"/>
                  </a:moveTo>
                  <a:lnTo>
                    <a:pt x="3053080" y="1214120"/>
                  </a:lnTo>
                  <a:lnTo>
                    <a:pt x="2799080" y="1168400"/>
                  </a:lnTo>
                  <a:lnTo>
                    <a:pt x="1945640" y="1056640"/>
                  </a:lnTo>
                  <a:lnTo>
                    <a:pt x="1772920" y="995680"/>
                  </a:lnTo>
                  <a:lnTo>
                    <a:pt x="1600200" y="919480"/>
                  </a:lnTo>
                  <a:lnTo>
                    <a:pt x="1351280" y="858520"/>
                  </a:lnTo>
                  <a:lnTo>
                    <a:pt x="1168400" y="944880"/>
                  </a:lnTo>
                  <a:lnTo>
                    <a:pt x="1010920" y="812800"/>
                  </a:lnTo>
                  <a:lnTo>
                    <a:pt x="848360" y="762000"/>
                  </a:lnTo>
                  <a:lnTo>
                    <a:pt x="665480" y="929640"/>
                  </a:lnTo>
                  <a:lnTo>
                    <a:pt x="497840" y="889000"/>
                  </a:lnTo>
                  <a:lnTo>
                    <a:pt x="325120" y="0"/>
                  </a:lnTo>
                  <a:lnTo>
                    <a:pt x="167640" y="960120"/>
                  </a:lnTo>
                  <a:lnTo>
                    <a:pt x="0" y="2407920"/>
                  </a:lnTo>
                </a:path>
              </a:pathLst>
            </a:custGeom>
            <a:noFill/>
            <a:ln w="28575" cap="flat" cmpd="sng" algn="ctr">
              <a:solidFill>
                <a:srgbClr val="44D929"/>
              </a:solidFill>
              <a:prstDash val="solid"/>
              <a:round/>
              <a:headEnd type="none" w="med" len="med"/>
              <a:tailEnd type="none" w="med" len="me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70" name="Forme libre 208"/>
            <p:cNvSpPr>
              <a:spLocks/>
            </p:cNvSpPr>
            <p:nvPr/>
          </p:nvSpPr>
          <p:spPr bwMode="auto">
            <a:xfrm>
              <a:off x="2916238" y="2882900"/>
              <a:ext cx="3373437" cy="2581275"/>
            </a:xfrm>
            <a:custGeom>
              <a:avLst/>
              <a:gdLst>
                <a:gd name="T0" fmla="*/ 3373120 w 3373120"/>
                <a:gd name="T1" fmla="*/ 1696720 h 2580640"/>
                <a:gd name="T2" fmla="*/ 3032760 w 3373120"/>
                <a:gd name="T3" fmla="*/ 1468120 h 2580640"/>
                <a:gd name="T4" fmla="*/ 2788920 w 3373120"/>
                <a:gd name="T5" fmla="*/ 1473200 h 2580640"/>
                <a:gd name="T6" fmla="*/ 1925320 w 3373120"/>
                <a:gd name="T7" fmla="*/ 1422400 h 2580640"/>
                <a:gd name="T8" fmla="*/ 1772920 w 3373120"/>
                <a:gd name="T9" fmla="*/ 1341120 h 2580640"/>
                <a:gd name="T10" fmla="*/ 1595120 w 3373120"/>
                <a:gd name="T11" fmla="*/ 1320800 h 2580640"/>
                <a:gd name="T12" fmla="*/ 1341120 w 3373120"/>
                <a:gd name="T13" fmla="*/ 1224280 h 2580640"/>
                <a:gd name="T14" fmla="*/ 1178560 w 3373120"/>
                <a:gd name="T15" fmla="*/ 904240 h 2580640"/>
                <a:gd name="T16" fmla="*/ 1000760 w 3373120"/>
                <a:gd name="T17" fmla="*/ 706120 h 2580640"/>
                <a:gd name="T18" fmla="*/ 822960 w 3373120"/>
                <a:gd name="T19" fmla="*/ 635000 h 2580640"/>
                <a:gd name="T20" fmla="*/ 675640 w 3373120"/>
                <a:gd name="T21" fmla="*/ 650240 h 2580640"/>
                <a:gd name="T22" fmla="*/ 502920 w 3373120"/>
                <a:gd name="T23" fmla="*/ 584200 h 2580640"/>
                <a:gd name="T24" fmla="*/ 325120 w 3373120"/>
                <a:gd name="T25" fmla="*/ 0 h 2580640"/>
                <a:gd name="T26" fmla="*/ 152400 w 3373120"/>
                <a:gd name="T27" fmla="*/ 1767840 h 2580640"/>
                <a:gd name="T28" fmla="*/ 0 w 3373120"/>
                <a:gd name="T29" fmla="*/ 2580640 h 2580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3120" h="2580640">
                  <a:moveTo>
                    <a:pt x="3373120" y="1696720"/>
                  </a:moveTo>
                  <a:lnTo>
                    <a:pt x="3032760" y="1468120"/>
                  </a:lnTo>
                  <a:lnTo>
                    <a:pt x="2788920" y="1473200"/>
                  </a:lnTo>
                  <a:lnTo>
                    <a:pt x="1925320" y="1422400"/>
                  </a:lnTo>
                  <a:lnTo>
                    <a:pt x="1772920" y="1341120"/>
                  </a:lnTo>
                  <a:lnTo>
                    <a:pt x="1595120" y="1320800"/>
                  </a:lnTo>
                  <a:lnTo>
                    <a:pt x="1341120" y="1224280"/>
                  </a:lnTo>
                  <a:lnTo>
                    <a:pt x="1178560" y="904240"/>
                  </a:lnTo>
                  <a:lnTo>
                    <a:pt x="1000760" y="706120"/>
                  </a:lnTo>
                  <a:lnTo>
                    <a:pt x="822960" y="635000"/>
                  </a:lnTo>
                  <a:lnTo>
                    <a:pt x="675640" y="650240"/>
                  </a:lnTo>
                  <a:lnTo>
                    <a:pt x="502920" y="584200"/>
                  </a:lnTo>
                  <a:lnTo>
                    <a:pt x="325120" y="0"/>
                  </a:lnTo>
                  <a:lnTo>
                    <a:pt x="152400" y="1767840"/>
                  </a:lnTo>
                  <a:lnTo>
                    <a:pt x="0" y="2580640"/>
                  </a:lnTo>
                </a:path>
              </a:pathLst>
            </a:custGeom>
            <a:noFill/>
            <a:ln w="28575" cap="flat" cmpd="sng" algn="ctr">
              <a:solidFill>
                <a:srgbClr val="44D929"/>
              </a:solidFill>
              <a:prstDash val="solid"/>
              <a:round/>
              <a:headEnd type="none" w="med" len="med"/>
              <a:tailEnd type="none" w="med" len="me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sp>
          <p:nvSpPr>
            <p:cNvPr id="271" name="Ellipse 209"/>
            <p:cNvSpPr>
              <a:spLocks noChangeArrowheads="1"/>
            </p:cNvSpPr>
            <p:nvPr/>
          </p:nvSpPr>
          <p:spPr bwMode="auto">
            <a:xfrm>
              <a:off x="6242050" y="4495800"/>
              <a:ext cx="141288" cy="141288"/>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72" name="Ellipse 210"/>
            <p:cNvSpPr>
              <a:spLocks noChangeArrowheads="1"/>
            </p:cNvSpPr>
            <p:nvPr/>
          </p:nvSpPr>
          <p:spPr bwMode="auto">
            <a:xfrm>
              <a:off x="5883275" y="4276725"/>
              <a:ext cx="141288" cy="141288"/>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73" name="Ellipse 211"/>
            <p:cNvSpPr>
              <a:spLocks noChangeArrowheads="1"/>
            </p:cNvSpPr>
            <p:nvPr/>
          </p:nvSpPr>
          <p:spPr bwMode="auto">
            <a:xfrm>
              <a:off x="5638800" y="4287838"/>
              <a:ext cx="141288" cy="141287"/>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74" name="Ellipse 212"/>
            <p:cNvSpPr>
              <a:spLocks noChangeArrowheads="1"/>
            </p:cNvSpPr>
            <p:nvPr/>
          </p:nvSpPr>
          <p:spPr bwMode="auto">
            <a:xfrm>
              <a:off x="4797425" y="4256088"/>
              <a:ext cx="141288" cy="141287"/>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75" name="Ellipse 213"/>
            <p:cNvSpPr>
              <a:spLocks noChangeArrowheads="1"/>
            </p:cNvSpPr>
            <p:nvPr/>
          </p:nvSpPr>
          <p:spPr bwMode="auto">
            <a:xfrm>
              <a:off x="4625975" y="4151313"/>
              <a:ext cx="141288" cy="141287"/>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76" name="Ellipse 214"/>
            <p:cNvSpPr>
              <a:spLocks noChangeArrowheads="1"/>
            </p:cNvSpPr>
            <p:nvPr/>
          </p:nvSpPr>
          <p:spPr bwMode="auto">
            <a:xfrm>
              <a:off x="4448175" y="4135438"/>
              <a:ext cx="141288" cy="141287"/>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77" name="Ellipse 215"/>
            <p:cNvSpPr>
              <a:spLocks noChangeArrowheads="1"/>
            </p:cNvSpPr>
            <p:nvPr/>
          </p:nvSpPr>
          <p:spPr bwMode="auto">
            <a:xfrm>
              <a:off x="4192588" y="4022725"/>
              <a:ext cx="141287" cy="141288"/>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78" name="Ellipse 216"/>
            <p:cNvSpPr>
              <a:spLocks noChangeArrowheads="1"/>
            </p:cNvSpPr>
            <p:nvPr/>
          </p:nvSpPr>
          <p:spPr bwMode="auto">
            <a:xfrm>
              <a:off x="4033838" y="3721100"/>
              <a:ext cx="141287" cy="141288"/>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79" name="Ellipse 217"/>
            <p:cNvSpPr>
              <a:spLocks noChangeArrowheads="1"/>
            </p:cNvSpPr>
            <p:nvPr/>
          </p:nvSpPr>
          <p:spPr bwMode="auto">
            <a:xfrm>
              <a:off x="3852863" y="3533775"/>
              <a:ext cx="141287" cy="141288"/>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0" name="Ellipse 218"/>
            <p:cNvSpPr>
              <a:spLocks noChangeArrowheads="1"/>
            </p:cNvSpPr>
            <p:nvPr/>
          </p:nvSpPr>
          <p:spPr bwMode="auto">
            <a:xfrm>
              <a:off x="3673475" y="3463925"/>
              <a:ext cx="141288" cy="141288"/>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1" name="Ellipse 219"/>
            <p:cNvSpPr>
              <a:spLocks noChangeArrowheads="1"/>
            </p:cNvSpPr>
            <p:nvPr/>
          </p:nvSpPr>
          <p:spPr bwMode="auto">
            <a:xfrm>
              <a:off x="3524250" y="3463925"/>
              <a:ext cx="141288" cy="141288"/>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2" name="Ellipse 220"/>
            <p:cNvSpPr>
              <a:spLocks noChangeArrowheads="1"/>
            </p:cNvSpPr>
            <p:nvPr/>
          </p:nvSpPr>
          <p:spPr bwMode="auto">
            <a:xfrm>
              <a:off x="3333750" y="3392488"/>
              <a:ext cx="141288" cy="141287"/>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3" name="Ellipse 221"/>
            <p:cNvSpPr>
              <a:spLocks noChangeArrowheads="1"/>
            </p:cNvSpPr>
            <p:nvPr/>
          </p:nvSpPr>
          <p:spPr bwMode="auto">
            <a:xfrm>
              <a:off x="3187700" y="2840038"/>
              <a:ext cx="141288" cy="141287"/>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4" name="Ellipse 222"/>
            <p:cNvSpPr>
              <a:spLocks noChangeArrowheads="1"/>
            </p:cNvSpPr>
            <p:nvPr/>
          </p:nvSpPr>
          <p:spPr bwMode="auto">
            <a:xfrm>
              <a:off x="3009900" y="4565650"/>
              <a:ext cx="141288" cy="141288"/>
            </a:xfrm>
            <a:prstGeom prst="ellipse">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5" name="Rectangle 223"/>
            <p:cNvSpPr>
              <a:spLocks noChangeArrowheads="1"/>
            </p:cNvSpPr>
            <p:nvPr/>
          </p:nvSpPr>
          <p:spPr bwMode="auto">
            <a:xfrm>
              <a:off x="6245225" y="4019550"/>
              <a:ext cx="106363"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6" name="Rectangle 224"/>
            <p:cNvSpPr>
              <a:spLocks noChangeArrowheads="1"/>
            </p:cNvSpPr>
            <p:nvPr/>
          </p:nvSpPr>
          <p:spPr bwMode="auto">
            <a:xfrm>
              <a:off x="5916613" y="4000500"/>
              <a:ext cx="107950" cy="107950"/>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7" name="Rectangle 225"/>
            <p:cNvSpPr>
              <a:spLocks noChangeArrowheads="1"/>
            </p:cNvSpPr>
            <p:nvPr/>
          </p:nvSpPr>
          <p:spPr bwMode="auto">
            <a:xfrm>
              <a:off x="5638800" y="3808413"/>
              <a:ext cx="106363" cy="106362"/>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8" name="Rectangle 226"/>
            <p:cNvSpPr>
              <a:spLocks noChangeArrowheads="1"/>
            </p:cNvSpPr>
            <p:nvPr/>
          </p:nvSpPr>
          <p:spPr bwMode="auto">
            <a:xfrm>
              <a:off x="4797425" y="3409950"/>
              <a:ext cx="107950"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89" name="Rectangle 227"/>
            <p:cNvSpPr>
              <a:spLocks noChangeArrowheads="1"/>
            </p:cNvSpPr>
            <p:nvPr/>
          </p:nvSpPr>
          <p:spPr bwMode="auto">
            <a:xfrm>
              <a:off x="4625975" y="2692400"/>
              <a:ext cx="106363"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0" name="Rectangle 228"/>
            <p:cNvSpPr>
              <a:spLocks noChangeArrowheads="1"/>
            </p:cNvSpPr>
            <p:nvPr/>
          </p:nvSpPr>
          <p:spPr bwMode="auto">
            <a:xfrm>
              <a:off x="4460875" y="4810125"/>
              <a:ext cx="106363"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1" name="Rectangle 229"/>
            <p:cNvSpPr>
              <a:spLocks noChangeArrowheads="1"/>
            </p:cNvSpPr>
            <p:nvPr/>
          </p:nvSpPr>
          <p:spPr bwMode="auto">
            <a:xfrm>
              <a:off x="4192588" y="5410200"/>
              <a:ext cx="106362"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2" name="Rectangle 230"/>
            <p:cNvSpPr>
              <a:spLocks noChangeArrowheads="1"/>
            </p:cNvSpPr>
            <p:nvPr/>
          </p:nvSpPr>
          <p:spPr bwMode="auto">
            <a:xfrm>
              <a:off x="4033838" y="5410200"/>
              <a:ext cx="107950"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3" name="Rectangle 231"/>
            <p:cNvSpPr>
              <a:spLocks noChangeArrowheads="1"/>
            </p:cNvSpPr>
            <p:nvPr/>
          </p:nvSpPr>
          <p:spPr bwMode="auto">
            <a:xfrm>
              <a:off x="3857625" y="5410200"/>
              <a:ext cx="106363"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4" name="Rectangle 232"/>
            <p:cNvSpPr>
              <a:spLocks noChangeArrowheads="1"/>
            </p:cNvSpPr>
            <p:nvPr/>
          </p:nvSpPr>
          <p:spPr bwMode="auto">
            <a:xfrm>
              <a:off x="3690938" y="5410200"/>
              <a:ext cx="106362"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5" name="Rectangle 233"/>
            <p:cNvSpPr>
              <a:spLocks noChangeArrowheads="1"/>
            </p:cNvSpPr>
            <p:nvPr/>
          </p:nvSpPr>
          <p:spPr bwMode="auto">
            <a:xfrm>
              <a:off x="3524250" y="5410200"/>
              <a:ext cx="107950"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6" name="Rectangle 234"/>
            <p:cNvSpPr>
              <a:spLocks noChangeArrowheads="1"/>
            </p:cNvSpPr>
            <p:nvPr/>
          </p:nvSpPr>
          <p:spPr bwMode="auto">
            <a:xfrm>
              <a:off x="3357563" y="5410200"/>
              <a:ext cx="106362"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7" name="Rectangle 235"/>
            <p:cNvSpPr>
              <a:spLocks noChangeArrowheads="1"/>
            </p:cNvSpPr>
            <p:nvPr/>
          </p:nvSpPr>
          <p:spPr bwMode="auto">
            <a:xfrm>
              <a:off x="3189288" y="5410200"/>
              <a:ext cx="106362"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8" name="Rectangle 236"/>
            <p:cNvSpPr>
              <a:spLocks noChangeArrowheads="1"/>
            </p:cNvSpPr>
            <p:nvPr/>
          </p:nvSpPr>
          <p:spPr bwMode="auto">
            <a:xfrm>
              <a:off x="3009900" y="5410200"/>
              <a:ext cx="106363"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299" name="Rectangle 237"/>
            <p:cNvSpPr>
              <a:spLocks noChangeArrowheads="1"/>
            </p:cNvSpPr>
            <p:nvPr/>
          </p:nvSpPr>
          <p:spPr bwMode="auto">
            <a:xfrm>
              <a:off x="2862263" y="5410200"/>
              <a:ext cx="106362"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0" name="Rectangle 238"/>
            <p:cNvSpPr>
              <a:spLocks noChangeArrowheads="1"/>
            </p:cNvSpPr>
            <p:nvPr/>
          </p:nvSpPr>
          <p:spPr bwMode="auto">
            <a:xfrm>
              <a:off x="2690813" y="5410200"/>
              <a:ext cx="106362"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1" name="Rectangle 239"/>
            <p:cNvSpPr>
              <a:spLocks noChangeArrowheads="1"/>
            </p:cNvSpPr>
            <p:nvPr/>
          </p:nvSpPr>
          <p:spPr bwMode="auto">
            <a:xfrm>
              <a:off x="2559050" y="5410200"/>
              <a:ext cx="107950"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2" name="Rectangle 240"/>
            <p:cNvSpPr>
              <a:spLocks noChangeArrowheads="1"/>
            </p:cNvSpPr>
            <p:nvPr/>
          </p:nvSpPr>
          <p:spPr bwMode="auto">
            <a:xfrm>
              <a:off x="2379663" y="5410200"/>
              <a:ext cx="107950"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3" name="Rectangle 241"/>
            <p:cNvSpPr>
              <a:spLocks noChangeArrowheads="1"/>
            </p:cNvSpPr>
            <p:nvPr/>
          </p:nvSpPr>
          <p:spPr bwMode="auto">
            <a:xfrm>
              <a:off x="2305050" y="5410200"/>
              <a:ext cx="106363" cy="106363"/>
            </a:xfrm>
            <a:prstGeom prst="rect">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4" name="Triangle isocèle 242"/>
            <p:cNvSpPr>
              <a:spLocks noChangeArrowheads="1"/>
            </p:cNvSpPr>
            <p:nvPr/>
          </p:nvSpPr>
          <p:spPr bwMode="auto">
            <a:xfrm>
              <a:off x="6216650" y="4311650"/>
              <a:ext cx="134938"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5" name="Triangle isocèle 243"/>
            <p:cNvSpPr>
              <a:spLocks noChangeArrowheads="1"/>
            </p:cNvSpPr>
            <p:nvPr/>
          </p:nvSpPr>
          <p:spPr bwMode="auto">
            <a:xfrm>
              <a:off x="5883275" y="4194175"/>
              <a:ext cx="134938"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6" name="Triangle isocèle 244"/>
            <p:cNvSpPr>
              <a:spLocks noChangeArrowheads="1"/>
            </p:cNvSpPr>
            <p:nvPr/>
          </p:nvSpPr>
          <p:spPr bwMode="auto">
            <a:xfrm>
              <a:off x="5627688" y="4154488"/>
              <a:ext cx="136525" cy="115887"/>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7" name="Triangle isocèle 245"/>
            <p:cNvSpPr>
              <a:spLocks noChangeArrowheads="1"/>
            </p:cNvSpPr>
            <p:nvPr/>
          </p:nvSpPr>
          <p:spPr bwMode="auto">
            <a:xfrm>
              <a:off x="4791075" y="4054475"/>
              <a:ext cx="136525"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8" name="Triangle isocèle 246"/>
            <p:cNvSpPr>
              <a:spLocks noChangeArrowheads="1"/>
            </p:cNvSpPr>
            <p:nvPr/>
          </p:nvSpPr>
          <p:spPr bwMode="auto">
            <a:xfrm>
              <a:off x="4597400" y="3992563"/>
              <a:ext cx="134938" cy="115887"/>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09" name="Triangle isocèle 247"/>
            <p:cNvSpPr>
              <a:spLocks noChangeArrowheads="1"/>
            </p:cNvSpPr>
            <p:nvPr/>
          </p:nvSpPr>
          <p:spPr bwMode="auto">
            <a:xfrm>
              <a:off x="4459288" y="3910013"/>
              <a:ext cx="136525"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0" name="Triangle isocèle 248"/>
            <p:cNvSpPr>
              <a:spLocks noChangeArrowheads="1"/>
            </p:cNvSpPr>
            <p:nvPr/>
          </p:nvSpPr>
          <p:spPr bwMode="auto">
            <a:xfrm>
              <a:off x="4189413" y="3848100"/>
              <a:ext cx="134937" cy="115888"/>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1" name="Triangle isocèle 249"/>
            <p:cNvSpPr>
              <a:spLocks noChangeArrowheads="1"/>
            </p:cNvSpPr>
            <p:nvPr/>
          </p:nvSpPr>
          <p:spPr bwMode="auto">
            <a:xfrm>
              <a:off x="4033838" y="3922713"/>
              <a:ext cx="136525" cy="115887"/>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2" name="Triangle isocèle 250"/>
            <p:cNvSpPr>
              <a:spLocks noChangeArrowheads="1"/>
            </p:cNvSpPr>
            <p:nvPr/>
          </p:nvSpPr>
          <p:spPr bwMode="auto">
            <a:xfrm>
              <a:off x="3852863" y="3794125"/>
              <a:ext cx="136525" cy="115888"/>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3" name="Triangle isocèle 251"/>
            <p:cNvSpPr>
              <a:spLocks noChangeArrowheads="1"/>
            </p:cNvSpPr>
            <p:nvPr/>
          </p:nvSpPr>
          <p:spPr bwMode="auto">
            <a:xfrm>
              <a:off x="3690938" y="3749675"/>
              <a:ext cx="136525"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4" name="Triangle isocèle 252"/>
            <p:cNvSpPr>
              <a:spLocks noChangeArrowheads="1"/>
            </p:cNvSpPr>
            <p:nvPr/>
          </p:nvSpPr>
          <p:spPr bwMode="auto">
            <a:xfrm>
              <a:off x="3509963" y="3906838"/>
              <a:ext cx="136525"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5" name="Triangle isocèle 253"/>
            <p:cNvSpPr>
              <a:spLocks noChangeArrowheads="1"/>
            </p:cNvSpPr>
            <p:nvPr/>
          </p:nvSpPr>
          <p:spPr bwMode="auto">
            <a:xfrm>
              <a:off x="3348038" y="3867150"/>
              <a:ext cx="136525"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6" name="Triangle isocèle 254"/>
            <p:cNvSpPr>
              <a:spLocks noChangeArrowheads="1"/>
            </p:cNvSpPr>
            <p:nvPr/>
          </p:nvSpPr>
          <p:spPr bwMode="auto">
            <a:xfrm>
              <a:off x="3154363" y="2984500"/>
              <a:ext cx="134937" cy="115888"/>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7" name="Triangle isocèle 255"/>
            <p:cNvSpPr>
              <a:spLocks noChangeArrowheads="1"/>
            </p:cNvSpPr>
            <p:nvPr/>
          </p:nvSpPr>
          <p:spPr bwMode="auto">
            <a:xfrm>
              <a:off x="2987675" y="3956050"/>
              <a:ext cx="134938" cy="115888"/>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8" name="Triangle isocèle 256"/>
            <p:cNvSpPr>
              <a:spLocks noChangeArrowheads="1"/>
            </p:cNvSpPr>
            <p:nvPr/>
          </p:nvSpPr>
          <p:spPr bwMode="auto">
            <a:xfrm flipV="1">
              <a:off x="6216650" y="4108450"/>
              <a:ext cx="134938" cy="115888"/>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19" name="Triangle isocèle 257"/>
            <p:cNvSpPr>
              <a:spLocks noChangeArrowheads="1"/>
            </p:cNvSpPr>
            <p:nvPr/>
          </p:nvSpPr>
          <p:spPr bwMode="auto">
            <a:xfrm flipV="1">
              <a:off x="5888038" y="4057650"/>
              <a:ext cx="136525"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0" name="Triangle isocèle 258"/>
            <p:cNvSpPr>
              <a:spLocks noChangeArrowheads="1"/>
            </p:cNvSpPr>
            <p:nvPr/>
          </p:nvSpPr>
          <p:spPr bwMode="auto">
            <a:xfrm flipV="1">
              <a:off x="5618163" y="3956050"/>
              <a:ext cx="134937" cy="115888"/>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1" name="Triangle isocèle 259"/>
            <p:cNvSpPr>
              <a:spLocks noChangeArrowheads="1"/>
            </p:cNvSpPr>
            <p:nvPr/>
          </p:nvSpPr>
          <p:spPr bwMode="auto">
            <a:xfrm flipV="1">
              <a:off x="4792663" y="3808413"/>
              <a:ext cx="136525"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2" name="Triangle isocèle 260"/>
            <p:cNvSpPr>
              <a:spLocks noChangeArrowheads="1"/>
            </p:cNvSpPr>
            <p:nvPr/>
          </p:nvSpPr>
          <p:spPr bwMode="auto">
            <a:xfrm flipV="1">
              <a:off x="4597400" y="3754438"/>
              <a:ext cx="134938"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3" name="Triangle isocèle 261"/>
            <p:cNvSpPr>
              <a:spLocks noChangeArrowheads="1"/>
            </p:cNvSpPr>
            <p:nvPr/>
          </p:nvSpPr>
          <p:spPr bwMode="auto">
            <a:xfrm flipV="1">
              <a:off x="4437063" y="3640138"/>
              <a:ext cx="134937" cy="115887"/>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4" name="Triangle isocèle 262"/>
            <p:cNvSpPr>
              <a:spLocks noChangeArrowheads="1"/>
            </p:cNvSpPr>
            <p:nvPr/>
          </p:nvSpPr>
          <p:spPr bwMode="auto">
            <a:xfrm flipV="1">
              <a:off x="4197350" y="3533775"/>
              <a:ext cx="136525"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5" name="Triangle isocèle 263"/>
            <p:cNvSpPr>
              <a:spLocks noChangeArrowheads="1"/>
            </p:cNvSpPr>
            <p:nvPr/>
          </p:nvSpPr>
          <p:spPr bwMode="auto">
            <a:xfrm flipV="1">
              <a:off x="4033838" y="3516313"/>
              <a:ext cx="134937" cy="115887"/>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6" name="Triangle isocèle 264"/>
            <p:cNvSpPr>
              <a:spLocks noChangeArrowheads="1"/>
            </p:cNvSpPr>
            <p:nvPr/>
          </p:nvSpPr>
          <p:spPr bwMode="auto">
            <a:xfrm flipV="1">
              <a:off x="3856038" y="3482975"/>
              <a:ext cx="134937"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7" name="Triangle isocèle 265"/>
            <p:cNvSpPr>
              <a:spLocks noChangeArrowheads="1"/>
            </p:cNvSpPr>
            <p:nvPr/>
          </p:nvSpPr>
          <p:spPr bwMode="auto">
            <a:xfrm flipV="1">
              <a:off x="3690938" y="3395663"/>
              <a:ext cx="136525" cy="117475"/>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8" name="Triangle isocèle 266"/>
            <p:cNvSpPr>
              <a:spLocks noChangeArrowheads="1"/>
            </p:cNvSpPr>
            <p:nvPr/>
          </p:nvSpPr>
          <p:spPr bwMode="auto">
            <a:xfrm flipV="1">
              <a:off x="3563938" y="3417888"/>
              <a:ext cx="134937" cy="115887"/>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29" name="Triangle isocèle 267"/>
            <p:cNvSpPr>
              <a:spLocks noChangeArrowheads="1"/>
            </p:cNvSpPr>
            <p:nvPr/>
          </p:nvSpPr>
          <p:spPr bwMode="auto">
            <a:xfrm flipV="1">
              <a:off x="3327400" y="3187700"/>
              <a:ext cx="134938" cy="115888"/>
            </a:xfrm>
            <a:prstGeom prst="triangle">
              <a:avLst>
                <a:gd name="adj" fmla="val 50000"/>
              </a:avLst>
            </a:prstGeom>
            <a:solidFill>
              <a:srgbClr val="44D929"/>
            </a:solidFill>
            <a:ln w="9525" algn="ctr">
              <a:solidFill>
                <a:srgbClr val="44D929"/>
              </a:solid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cxnSp>
          <p:nvCxnSpPr>
            <p:cNvPr id="330" name="Connecteur droit 268"/>
            <p:cNvCxnSpPr>
              <a:cxnSpLocks noChangeShapeType="1"/>
              <a:endCxn id="303" idx="1"/>
            </p:cNvCxnSpPr>
            <p:nvPr/>
          </p:nvCxnSpPr>
          <p:spPr bwMode="auto">
            <a:xfrm flipH="1" flipV="1">
              <a:off x="2305050" y="5464175"/>
              <a:ext cx="4046538" cy="23813"/>
            </a:xfrm>
            <a:prstGeom prst="line">
              <a:avLst/>
            </a:prstGeom>
            <a:noFill/>
            <a:ln w="28575" algn="ctr">
              <a:solidFill>
                <a:srgbClr val="FFFF00"/>
              </a:solidFill>
              <a:round/>
              <a:headEnd/>
              <a:tailEnd/>
            </a:ln>
          </p:spPr>
        </p:cxnSp>
        <p:sp>
          <p:nvSpPr>
            <p:cNvPr id="331" name="Rectangle 269"/>
            <p:cNvSpPr>
              <a:spLocks noChangeArrowheads="1"/>
            </p:cNvSpPr>
            <p:nvPr/>
          </p:nvSpPr>
          <p:spPr bwMode="auto">
            <a:xfrm>
              <a:off x="6235700" y="5424488"/>
              <a:ext cx="106363"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32" name="Rectangle 270"/>
            <p:cNvSpPr>
              <a:spLocks noChangeArrowheads="1"/>
            </p:cNvSpPr>
            <p:nvPr/>
          </p:nvSpPr>
          <p:spPr bwMode="auto">
            <a:xfrm>
              <a:off x="5899150" y="5434013"/>
              <a:ext cx="107950"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33" name="Rectangle 271"/>
            <p:cNvSpPr>
              <a:spLocks noChangeArrowheads="1"/>
            </p:cNvSpPr>
            <p:nvPr/>
          </p:nvSpPr>
          <p:spPr bwMode="auto">
            <a:xfrm>
              <a:off x="5651500" y="5434013"/>
              <a:ext cx="106363"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34" name="Rectangle 272"/>
            <p:cNvSpPr>
              <a:spLocks noChangeArrowheads="1"/>
            </p:cNvSpPr>
            <p:nvPr/>
          </p:nvSpPr>
          <p:spPr bwMode="auto">
            <a:xfrm>
              <a:off x="4805363" y="5434013"/>
              <a:ext cx="106362"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35" name="Rectangle 273"/>
            <p:cNvSpPr>
              <a:spLocks noChangeArrowheads="1"/>
            </p:cNvSpPr>
            <p:nvPr/>
          </p:nvSpPr>
          <p:spPr bwMode="auto">
            <a:xfrm>
              <a:off x="4643438" y="5434013"/>
              <a:ext cx="106362"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36" name="Rectangle 274"/>
            <p:cNvSpPr>
              <a:spLocks noChangeArrowheads="1"/>
            </p:cNvSpPr>
            <p:nvPr/>
          </p:nvSpPr>
          <p:spPr bwMode="auto">
            <a:xfrm>
              <a:off x="4475163" y="5434013"/>
              <a:ext cx="106362"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37" name="Rectangle 275"/>
            <p:cNvSpPr>
              <a:spLocks noChangeArrowheads="1"/>
            </p:cNvSpPr>
            <p:nvPr/>
          </p:nvSpPr>
          <p:spPr bwMode="auto">
            <a:xfrm>
              <a:off x="4227513" y="5434013"/>
              <a:ext cx="106362"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38" name="Rectangle 276"/>
            <p:cNvSpPr>
              <a:spLocks noChangeArrowheads="1"/>
            </p:cNvSpPr>
            <p:nvPr/>
          </p:nvSpPr>
          <p:spPr bwMode="auto">
            <a:xfrm>
              <a:off x="4048125" y="5434013"/>
              <a:ext cx="106363"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39" name="Rectangle 277"/>
            <p:cNvSpPr>
              <a:spLocks noChangeArrowheads="1"/>
            </p:cNvSpPr>
            <p:nvPr/>
          </p:nvSpPr>
          <p:spPr bwMode="auto">
            <a:xfrm>
              <a:off x="3863975" y="5434013"/>
              <a:ext cx="106363"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0" name="Rectangle 278"/>
            <p:cNvSpPr>
              <a:spLocks noChangeArrowheads="1"/>
            </p:cNvSpPr>
            <p:nvPr/>
          </p:nvSpPr>
          <p:spPr bwMode="auto">
            <a:xfrm>
              <a:off x="3706813" y="5434013"/>
              <a:ext cx="106362"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1" name="Rectangle 279"/>
            <p:cNvSpPr>
              <a:spLocks noChangeArrowheads="1"/>
            </p:cNvSpPr>
            <p:nvPr/>
          </p:nvSpPr>
          <p:spPr bwMode="auto">
            <a:xfrm>
              <a:off x="3538538" y="5434013"/>
              <a:ext cx="107950"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2" name="Rectangle 280"/>
            <p:cNvSpPr>
              <a:spLocks noChangeArrowheads="1"/>
            </p:cNvSpPr>
            <p:nvPr/>
          </p:nvSpPr>
          <p:spPr bwMode="auto">
            <a:xfrm>
              <a:off x="3355975" y="5434013"/>
              <a:ext cx="106363"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3" name="Rectangle 281"/>
            <p:cNvSpPr>
              <a:spLocks noChangeArrowheads="1"/>
            </p:cNvSpPr>
            <p:nvPr/>
          </p:nvSpPr>
          <p:spPr bwMode="auto">
            <a:xfrm>
              <a:off x="3189288" y="5434013"/>
              <a:ext cx="106362"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4" name="Rectangle 282"/>
            <p:cNvSpPr>
              <a:spLocks noChangeArrowheads="1"/>
            </p:cNvSpPr>
            <p:nvPr/>
          </p:nvSpPr>
          <p:spPr bwMode="auto">
            <a:xfrm>
              <a:off x="3022600" y="5434013"/>
              <a:ext cx="107950"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5" name="Rectangle 283"/>
            <p:cNvSpPr>
              <a:spLocks noChangeArrowheads="1"/>
            </p:cNvSpPr>
            <p:nvPr/>
          </p:nvSpPr>
          <p:spPr bwMode="auto">
            <a:xfrm>
              <a:off x="2881313" y="5434013"/>
              <a:ext cx="106362"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6" name="Rectangle 284"/>
            <p:cNvSpPr>
              <a:spLocks noChangeArrowheads="1"/>
            </p:cNvSpPr>
            <p:nvPr/>
          </p:nvSpPr>
          <p:spPr bwMode="auto">
            <a:xfrm>
              <a:off x="2690813" y="5434013"/>
              <a:ext cx="106362"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7" name="Rectangle 285"/>
            <p:cNvSpPr>
              <a:spLocks noChangeArrowheads="1"/>
            </p:cNvSpPr>
            <p:nvPr/>
          </p:nvSpPr>
          <p:spPr bwMode="auto">
            <a:xfrm>
              <a:off x="2582863" y="5434013"/>
              <a:ext cx="107950"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8" name="Rectangle 286"/>
            <p:cNvSpPr>
              <a:spLocks noChangeArrowheads="1"/>
            </p:cNvSpPr>
            <p:nvPr/>
          </p:nvSpPr>
          <p:spPr bwMode="auto">
            <a:xfrm>
              <a:off x="2411413" y="5434013"/>
              <a:ext cx="107950"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49" name="Rectangle 287"/>
            <p:cNvSpPr>
              <a:spLocks noChangeArrowheads="1"/>
            </p:cNvSpPr>
            <p:nvPr/>
          </p:nvSpPr>
          <p:spPr bwMode="auto">
            <a:xfrm>
              <a:off x="2305050" y="5434013"/>
              <a:ext cx="106363" cy="106362"/>
            </a:xfrm>
            <a:prstGeom prst="rect">
              <a:avLst/>
            </a:prstGeom>
            <a:solidFill>
              <a:srgbClr val="FFFF00"/>
            </a:solidFill>
            <a:ln w="9525" algn="ctr">
              <a:noFill/>
              <a:round/>
              <a:headEnd/>
              <a:tailEnd/>
            </a:ln>
          </p:spPr>
          <p:txBody>
            <a:bodyPr/>
            <a:lstStyle/>
            <a:p>
              <a:pPr defTabSz="914400">
                <a:defRPr/>
              </a:pPr>
              <a:endParaRPr lang="fr-FR" sz="2400" kern="0">
                <a:solidFill>
                  <a:prstClr val="white"/>
                </a:solidFill>
                <a:latin typeface="Arial" pitchFamily="-84" charset="0"/>
                <a:ea typeface="ＭＳ Ｐゴシック" pitchFamily="-84" charset="-128"/>
                <a:cs typeface="ＭＳ Ｐゴシック" pitchFamily="-84" charset="-128"/>
              </a:endParaRPr>
            </a:p>
          </p:txBody>
        </p:sp>
        <p:sp>
          <p:nvSpPr>
            <p:cNvPr id="350" name="Forme libre 288"/>
            <p:cNvSpPr>
              <a:spLocks/>
            </p:cNvSpPr>
            <p:nvPr/>
          </p:nvSpPr>
          <p:spPr bwMode="auto">
            <a:xfrm>
              <a:off x="2357438" y="5494338"/>
              <a:ext cx="3971925" cy="46037"/>
            </a:xfrm>
            <a:custGeom>
              <a:avLst/>
              <a:gdLst>
                <a:gd name="T0" fmla="*/ 3972560 w 3972560"/>
                <a:gd name="T1" fmla="*/ 0 h 45720"/>
                <a:gd name="T2" fmla="*/ 2484120 w 3972560"/>
                <a:gd name="T3" fmla="*/ 0 h 45720"/>
                <a:gd name="T4" fmla="*/ 2484120 w 3972560"/>
                <a:gd name="T5" fmla="*/ 45720 h 45720"/>
                <a:gd name="T6" fmla="*/ 0 w 3972560"/>
                <a:gd name="T7" fmla="*/ 45720 h 45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72560" h="45720">
                  <a:moveTo>
                    <a:pt x="3972560" y="0"/>
                  </a:moveTo>
                  <a:lnTo>
                    <a:pt x="2484120" y="0"/>
                  </a:lnTo>
                  <a:lnTo>
                    <a:pt x="2484120" y="45720"/>
                  </a:lnTo>
                  <a:lnTo>
                    <a:pt x="0" y="45720"/>
                  </a:lnTo>
                </a:path>
              </a:pathLst>
            </a:custGeom>
            <a:solidFill>
              <a:srgbClr val="BBE0E3"/>
            </a:solidFill>
            <a:ln w="28575" cap="flat" cmpd="sng" algn="ctr">
              <a:solidFill>
                <a:srgbClr val="FFFF00"/>
              </a:solidFill>
              <a:prstDash val="solid"/>
              <a:round/>
              <a:headEnd type="none" w="med" len="med"/>
              <a:tailEnd type="none" w="med" len="med"/>
            </a:ln>
          </p:spPr>
          <p:txBody>
            <a:bodyPr/>
            <a:lstStyle/>
            <a:p>
              <a:pPr defTabSz="914400">
                <a:defRPr/>
              </a:pPr>
              <a:endParaRPr lang="fr-FR" kern="0">
                <a:solidFill>
                  <a:prstClr val="white"/>
                </a:solidFill>
                <a:latin typeface="Arial" pitchFamily="-84" charset="0"/>
                <a:ea typeface="ＭＳ Ｐゴシック" pitchFamily="-84" charset="-128"/>
                <a:cs typeface="ＭＳ Ｐゴシック" pitchFamily="-84" charset="-128"/>
              </a:endParaRPr>
            </a:p>
          </p:txBody>
        </p:sp>
        <p:cxnSp>
          <p:nvCxnSpPr>
            <p:cNvPr id="351" name="Connecteur droit 289"/>
            <p:cNvCxnSpPr>
              <a:cxnSpLocks noChangeShapeType="1"/>
            </p:cNvCxnSpPr>
            <p:nvPr/>
          </p:nvCxnSpPr>
          <p:spPr bwMode="auto">
            <a:xfrm>
              <a:off x="2160588" y="5376863"/>
              <a:ext cx="4484687" cy="0"/>
            </a:xfrm>
            <a:prstGeom prst="line">
              <a:avLst/>
            </a:prstGeom>
            <a:noFill/>
            <a:ln w="12700" algn="ctr">
              <a:solidFill>
                <a:srgbClr val="FFFFFF"/>
              </a:solidFill>
              <a:prstDash val="dash"/>
              <a:round/>
              <a:headEnd/>
              <a:tailEnd/>
            </a:ln>
          </p:spPr>
        </p:cxnSp>
        <p:sp>
          <p:nvSpPr>
            <p:cNvPr id="352" name="ZoneTexte 290"/>
            <p:cNvSpPr txBox="1">
              <a:spLocks noChangeArrowheads="1"/>
            </p:cNvSpPr>
            <p:nvPr/>
          </p:nvSpPr>
          <p:spPr bwMode="auto">
            <a:xfrm>
              <a:off x="2101850" y="5730875"/>
              <a:ext cx="329827" cy="352106"/>
            </a:xfrm>
            <a:prstGeom prst="rect">
              <a:avLst/>
            </a:prstGeom>
            <a:noFill/>
            <a:ln w="9525">
              <a:noFill/>
              <a:miter lim="800000"/>
              <a:headEnd/>
              <a:tailEnd/>
            </a:ln>
          </p:spPr>
          <p:txBody>
            <a:bodyPr wrap="none">
              <a:spAutoFit/>
            </a:bodyPr>
            <a:lstStyle/>
            <a:p>
              <a:pPr defTabSz="914400">
                <a:defRPr/>
              </a:pPr>
              <a:r>
                <a:rPr lang="fr-FR" sz="1200" kern="0">
                  <a:solidFill>
                    <a:prstClr val="white"/>
                  </a:solidFill>
                  <a:latin typeface="Arial" pitchFamily="-84" charset="0"/>
                  <a:ea typeface="ＭＳ Ｐゴシック" pitchFamily="-84" charset="-128"/>
                  <a:cs typeface="ＭＳ Ｐゴシック" pitchFamily="-84" charset="-128"/>
                </a:rPr>
                <a:t>8</a:t>
              </a:r>
              <a:endParaRPr lang="fr-FR" sz="1200" kern="0" baseline="30000">
                <a:solidFill>
                  <a:prstClr val="white"/>
                </a:solidFill>
                <a:latin typeface="Arial" pitchFamily="-84" charset="0"/>
                <a:ea typeface="ＭＳ Ｐゴシック" pitchFamily="-84" charset="-128"/>
                <a:cs typeface="ＭＳ Ｐゴシック" pitchFamily="-84" charset="-128"/>
              </a:endParaRPr>
            </a:p>
          </p:txBody>
        </p:sp>
        <p:sp>
          <p:nvSpPr>
            <p:cNvPr id="353" name="ZoneTexte 291"/>
            <p:cNvSpPr txBox="1">
              <a:spLocks noChangeArrowheads="1"/>
            </p:cNvSpPr>
            <p:nvPr/>
          </p:nvSpPr>
          <p:spPr bwMode="auto">
            <a:xfrm>
              <a:off x="3416648" y="5730875"/>
              <a:ext cx="434280" cy="352106"/>
            </a:xfrm>
            <a:prstGeom prst="rect">
              <a:avLst/>
            </a:prstGeom>
            <a:noFill/>
            <a:ln w="9525">
              <a:noFill/>
              <a:miter lim="800000"/>
              <a:headEnd/>
              <a:tailEnd/>
            </a:ln>
          </p:spPr>
          <p:txBody>
            <a:bodyPr wrap="none">
              <a:spAutoFit/>
            </a:bodyPr>
            <a:lstStyle/>
            <a:p>
              <a:pPr algn="ctr" defTabSz="914400">
                <a:defRPr/>
              </a:pPr>
              <a:r>
                <a:rPr lang="fr-FR" sz="1200" kern="0">
                  <a:solidFill>
                    <a:prstClr val="white"/>
                  </a:solidFill>
                  <a:latin typeface="Arial" pitchFamily="-84" charset="0"/>
                  <a:ea typeface="ＭＳ Ｐゴシック" pitchFamily="-84" charset="-128"/>
                  <a:cs typeface="ＭＳ Ｐゴシック" pitchFamily="-84" charset="-128"/>
                </a:rPr>
                <a:t>24</a:t>
              </a:r>
              <a:endParaRPr lang="fr-FR" sz="1200" kern="0" baseline="30000">
                <a:solidFill>
                  <a:prstClr val="white"/>
                </a:solidFill>
                <a:latin typeface="Arial" pitchFamily="-84" charset="0"/>
                <a:ea typeface="ＭＳ Ｐゴシック" pitchFamily="-84" charset="-128"/>
                <a:cs typeface="ＭＳ Ｐゴシック" pitchFamily="-84" charset="-128"/>
              </a:endParaRPr>
            </a:p>
          </p:txBody>
        </p:sp>
        <p:sp>
          <p:nvSpPr>
            <p:cNvPr id="354" name="ZoneTexte 292"/>
            <p:cNvSpPr txBox="1">
              <a:spLocks noChangeArrowheads="1"/>
            </p:cNvSpPr>
            <p:nvPr/>
          </p:nvSpPr>
          <p:spPr bwMode="auto">
            <a:xfrm>
              <a:off x="4094511" y="5730875"/>
              <a:ext cx="434280" cy="352106"/>
            </a:xfrm>
            <a:prstGeom prst="rect">
              <a:avLst/>
            </a:prstGeom>
            <a:noFill/>
            <a:ln w="9525">
              <a:noFill/>
              <a:miter lim="800000"/>
              <a:headEnd/>
              <a:tailEnd/>
            </a:ln>
          </p:spPr>
          <p:txBody>
            <a:bodyPr wrap="none">
              <a:spAutoFit/>
            </a:bodyPr>
            <a:lstStyle/>
            <a:p>
              <a:pPr algn="ctr" defTabSz="914400">
                <a:defRPr/>
              </a:pPr>
              <a:r>
                <a:rPr lang="fr-FR" sz="1200" kern="0">
                  <a:solidFill>
                    <a:prstClr val="white"/>
                  </a:solidFill>
                  <a:latin typeface="Arial" pitchFamily="-84" charset="0"/>
                  <a:ea typeface="ＭＳ Ｐゴシック" pitchFamily="-84" charset="-128"/>
                  <a:cs typeface="ＭＳ Ｐゴシック" pitchFamily="-84" charset="-128"/>
                </a:rPr>
                <a:t>32</a:t>
              </a:r>
              <a:endParaRPr lang="fr-FR" sz="1200" kern="0" baseline="30000">
                <a:solidFill>
                  <a:prstClr val="white"/>
                </a:solidFill>
                <a:latin typeface="Arial" pitchFamily="-84" charset="0"/>
                <a:ea typeface="ＭＳ Ｐゴシック" pitchFamily="-84" charset="-128"/>
                <a:cs typeface="ＭＳ Ｐゴシック" pitchFamily="-84" charset="-128"/>
              </a:endParaRPr>
            </a:p>
          </p:txBody>
        </p:sp>
        <p:sp>
          <p:nvSpPr>
            <p:cNvPr id="355" name="ZoneTexte 293"/>
            <p:cNvSpPr txBox="1">
              <a:spLocks noChangeArrowheads="1"/>
            </p:cNvSpPr>
            <p:nvPr/>
          </p:nvSpPr>
          <p:spPr bwMode="auto">
            <a:xfrm>
              <a:off x="4754910" y="5730875"/>
              <a:ext cx="434280" cy="352106"/>
            </a:xfrm>
            <a:prstGeom prst="rect">
              <a:avLst/>
            </a:prstGeom>
            <a:noFill/>
            <a:ln w="9525">
              <a:noFill/>
              <a:miter lim="800000"/>
              <a:headEnd/>
              <a:tailEnd/>
            </a:ln>
          </p:spPr>
          <p:txBody>
            <a:bodyPr wrap="none">
              <a:spAutoFit/>
            </a:bodyPr>
            <a:lstStyle/>
            <a:p>
              <a:pPr algn="ctr" defTabSz="914400">
                <a:defRPr/>
              </a:pPr>
              <a:r>
                <a:rPr lang="fr-FR" sz="1200" kern="0">
                  <a:solidFill>
                    <a:prstClr val="white"/>
                  </a:solidFill>
                  <a:latin typeface="Arial" pitchFamily="-84" charset="0"/>
                  <a:ea typeface="ＭＳ Ｐゴシック" pitchFamily="-84" charset="-128"/>
                  <a:cs typeface="ＭＳ Ｐゴシック" pitchFamily="-84" charset="-128"/>
                </a:rPr>
                <a:t>40</a:t>
              </a:r>
              <a:endParaRPr lang="fr-FR" sz="1200" kern="0" baseline="30000">
                <a:solidFill>
                  <a:prstClr val="white"/>
                </a:solidFill>
                <a:latin typeface="Arial" pitchFamily="-84" charset="0"/>
                <a:ea typeface="ＭＳ Ｐゴシック" pitchFamily="-84" charset="-128"/>
                <a:cs typeface="ＭＳ Ｐゴシック" pitchFamily="-84" charset="-128"/>
              </a:endParaRPr>
            </a:p>
          </p:txBody>
        </p:sp>
        <p:sp>
          <p:nvSpPr>
            <p:cNvPr id="356" name="ZoneTexte 294"/>
            <p:cNvSpPr txBox="1">
              <a:spLocks noChangeArrowheads="1"/>
            </p:cNvSpPr>
            <p:nvPr/>
          </p:nvSpPr>
          <p:spPr bwMode="auto">
            <a:xfrm>
              <a:off x="5431186" y="5730875"/>
              <a:ext cx="434280" cy="352106"/>
            </a:xfrm>
            <a:prstGeom prst="rect">
              <a:avLst/>
            </a:prstGeom>
            <a:noFill/>
            <a:ln w="9525">
              <a:noFill/>
              <a:miter lim="800000"/>
              <a:headEnd/>
              <a:tailEnd/>
            </a:ln>
          </p:spPr>
          <p:txBody>
            <a:bodyPr wrap="none">
              <a:spAutoFit/>
            </a:bodyPr>
            <a:lstStyle/>
            <a:p>
              <a:pPr algn="ctr" defTabSz="914400">
                <a:defRPr/>
              </a:pPr>
              <a:r>
                <a:rPr lang="fr-FR" sz="1200" kern="0">
                  <a:solidFill>
                    <a:prstClr val="white"/>
                  </a:solidFill>
                  <a:latin typeface="Arial" pitchFamily="-84" charset="0"/>
                  <a:ea typeface="ＭＳ Ｐゴシック" pitchFamily="-84" charset="-128"/>
                  <a:cs typeface="ＭＳ Ｐゴシック" pitchFamily="-84" charset="-128"/>
                </a:rPr>
                <a:t>48</a:t>
              </a:r>
              <a:endParaRPr lang="fr-FR" sz="1200" kern="0" baseline="30000">
                <a:solidFill>
                  <a:prstClr val="white"/>
                </a:solidFill>
                <a:latin typeface="Arial" pitchFamily="-84" charset="0"/>
                <a:ea typeface="ＭＳ Ｐゴシック" pitchFamily="-84" charset="-128"/>
                <a:cs typeface="ＭＳ Ｐゴシック" pitchFamily="-84" charset="-128"/>
              </a:endParaRPr>
            </a:p>
          </p:txBody>
        </p:sp>
        <p:sp>
          <p:nvSpPr>
            <p:cNvPr id="357" name="ZoneTexte 295"/>
            <p:cNvSpPr txBox="1">
              <a:spLocks noChangeArrowheads="1"/>
            </p:cNvSpPr>
            <p:nvPr/>
          </p:nvSpPr>
          <p:spPr bwMode="auto">
            <a:xfrm>
              <a:off x="6073329" y="5730875"/>
              <a:ext cx="434280" cy="352106"/>
            </a:xfrm>
            <a:prstGeom prst="rect">
              <a:avLst/>
            </a:prstGeom>
            <a:noFill/>
            <a:ln w="9525">
              <a:noFill/>
              <a:miter lim="800000"/>
              <a:headEnd/>
              <a:tailEnd/>
            </a:ln>
          </p:spPr>
          <p:txBody>
            <a:bodyPr wrap="none">
              <a:spAutoFit/>
            </a:bodyPr>
            <a:lstStyle/>
            <a:p>
              <a:pPr algn="ctr" defTabSz="914400">
                <a:defRPr/>
              </a:pPr>
              <a:r>
                <a:rPr lang="fr-FR" sz="1200" kern="0">
                  <a:solidFill>
                    <a:prstClr val="white"/>
                  </a:solidFill>
                  <a:latin typeface="Arial" pitchFamily="-84" charset="0"/>
                  <a:ea typeface="ＭＳ Ｐゴシック" pitchFamily="-84" charset="-128"/>
                  <a:cs typeface="ＭＳ Ｐゴシック" pitchFamily="-84" charset="-128"/>
                </a:rPr>
                <a:t>56</a:t>
              </a:r>
              <a:endParaRPr lang="fr-FR" sz="1200" kern="0" baseline="30000">
                <a:solidFill>
                  <a:prstClr val="white"/>
                </a:solidFill>
                <a:latin typeface="Arial" pitchFamily="-84" charset="0"/>
                <a:ea typeface="ＭＳ Ｐゴシック" pitchFamily="-84" charset="-128"/>
                <a:cs typeface="ＭＳ Ｐゴシック" pitchFamily="-84" charset="-128"/>
              </a:endParaRPr>
            </a:p>
          </p:txBody>
        </p:sp>
        <p:sp>
          <p:nvSpPr>
            <p:cNvPr id="358" name="ZoneTexte 296"/>
            <p:cNvSpPr txBox="1">
              <a:spLocks noChangeArrowheads="1"/>
            </p:cNvSpPr>
            <p:nvPr/>
          </p:nvSpPr>
          <p:spPr bwMode="auto">
            <a:xfrm>
              <a:off x="6413848" y="5730875"/>
              <a:ext cx="434280" cy="352106"/>
            </a:xfrm>
            <a:prstGeom prst="rect">
              <a:avLst/>
            </a:prstGeom>
            <a:noFill/>
            <a:ln w="9525">
              <a:noFill/>
              <a:miter lim="800000"/>
              <a:headEnd/>
              <a:tailEnd/>
            </a:ln>
          </p:spPr>
          <p:txBody>
            <a:bodyPr wrap="none">
              <a:spAutoFit/>
            </a:bodyPr>
            <a:lstStyle/>
            <a:p>
              <a:pPr algn="ctr" defTabSz="914400">
                <a:defRPr/>
              </a:pPr>
              <a:r>
                <a:rPr lang="fr-FR" sz="1200" kern="0">
                  <a:solidFill>
                    <a:prstClr val="white"/>
                  </a:solidFill>
                  <a:latin typeface="Arial" pitchFamily="-84" charset="0"/>
                  <a:ea typeface="ＭＳ Ｐゴシック" pitchFamily="-84" charset="-128"/>
                  <a:cs typeface="ＭＳ Ｐゴシック" pitchFamily="-84" charset="-128"/>
                </a:rPr>
                <a:t>60</a:t>
              </a:r>
              <a:endParaRPr lang="fr-FR" sz="1200" kern="0" baseline="30000">
                <a:solidFill>
                  <a:prstClr val="white"/>
                </a:solidFill>
                <a:latin typeface="Arial" pitchFamily="-84" charset="0"/>
                <a:ea typeface="ＭＳ Ｐゴシック" pitchFamily="-84" charset="-128"/>
                <a:cs typeface="ＭＳ Ｐゴシック" pitchFamily="-84" charset="-128"/>
              </a:endParaRPr>
            </a:p>
          </p:txBody>
        </p:sp>
        <p:sp>
          <p:nvSpPr>
            <p:cNvPr id="359" name="ZoneTexte 297"/>
            <p:cNvSpPr txBox="1">
              <a:spLocks noChangeArrowheads="1"/>
            </p:cNvSpPr>
            <p:nvPr/>
          </p:nvSpPr>
          <p:spPr bwMode="auto">
            <a:xfrm>
              <a:off x="2705448" y="5730875"/>
              <a:ext cx="434280" cy="352106"/>
            </a:xfrm>
            <a:prstGeom prst="rect">
              <a:avLst/>
            </a:prstGeom>
            <a:noFill/>
            <a:ln w="9525">
              <a:noFill/>
              <a:miter lim="800000"/>
              <a:headEnd/>
              <a:tailEnd/>
            </a:ln>
          </p:spPr>
          <p:txBody>
            <a:bodyPr wrap="none">
              <a:spAutoFit/>
            </a:bodyPr>
            <a:lstStyle/>
            <a:p>
              <a:pPr algn="ctr" defTabSz="914400">
                <a:defRPr/>
              </a:pPr>
              <a:r>
                <a:rPr lang="fr-FR" sz="1200" kern="0">
                  <a:solidFill>
                    <a:prstClr val="white"/>
                  </a:solidFill>
                  <a:latin typeface="Arial" pitchFamily="-84" charset="0"/>
                  <a:ea typeface="ＭＳ Ｐゴシック" pitchFamily="-84" charset="-128"/>
                  <a:cs typeface="ＭＳ Ｐゴシック" pitchFamily="-84" charset="-128"/>
                </a:rPr>
                <a:t>16</a:t>
              </a:r>
              <a:endParaRPr lang="fr-FR" sz="1200" kern="0" baseline="30000">
                <a:solidFill>
                  <a:prstClr val="white"/>
                </a:solidFill>
                <a:latin typeface="Arial" pitchFamily="-84" charset="0"/>
                <a:ea typeface="ＭＳ Ｐゴシック" pitchFamily="-84" charset="-128"/>
                <a:cs typeface="ＭＳ Ｐゴシック" pitchFamily="-84" charset="-128"/>
              </a:endParaRPr>
            </a:p>
          </p:txBody>
        </p:sp>
      </p:grpSp>
      <p:sp>
        <p:nvSpPr>
          <p:cNvPr id="360" name="Rectangle 359"/>
          <p:cNvSpPr/>
          <p:nvPr/>
        </p:nvSpPr>
        <p:spPr>
          <a:xfrm>
            <a:off x="972944" y="892835"/>
            <a:ext cx="5042827" cy="954107"/>
          </a:xfrm>
          <a:prstGeom prst="rect">
            <a:avLst/>
          </a:prstGeom>
        </p:spPr>
        <p:txBody>
          <a:bodyPr wrap="square">
            <a:spAutoFit/>
          </a:bodyPr>
          <a:lstStyle/>
          <a:p>
            <a:pPr marL="285750" indent="-285750" fontAlgn="base">
              <a:spcBef>
                <a:spcPct val="0"/>
              </a:spcBef>
              <a:spcAft>
                <a:spcPct val="0"/>
              </a:spcAft>
              <a:buFont typeface="Arial"/>
              <a:buChar char="•"/>
              <a:defRPr/>
            </a:pPr>
            <a:r>
              <a:rPr lang="fr-FR" sz="1400" dirty="0">
                <a:solidFill>
                  <a:srgbClr val="FFFFFF"/>
                </a:solidFill>
                <a:latin typeface="Arial" pitchFamily="-84" charset="0"/>
                <a:ea typeface="ＭＳ Ｐゴシック" pitchFamily="-84" charset="-128"/>
                <a:cs typeface="ＭＳ Ｐゴシック" pitchFamily="-84" charset="-128"/>
              </a:rPr>
              <a:t>Protéine de fusion entre une </a:t>
            </a:r>
            <a:r>
              <a:rPr lang="fr-FR" sz="1400" dirty="0" err="1">
                <a:solidFill>
                  <a:srgbClr val="FFFFFF"/>
                </a:solidFill>
                <a:latin typeface="Arial" pitchFamily="-84" charset="0"/>
                <a:ea typeface="ＭＳ Ｐゴシック" pitchFamily="-84" charset="-128"/>
                <a:cs typeface="ＭＳ Ｐゴシック" pitchFamily="-84" charset="-128"/>
              </a:rPr>
              <a:t>Ig</a:t>
            </a:r>
            <a:r>
              <a:rPr lang="fr-FR" sz="1400" dirty="0">
                <a:solidFill>
                  <a:srgbClr val="FFFFFF"/>
                </a:solidFill>
                <a:latin typeface="Arial" pitchFamily="-84" charset="0"/>
                <a:ea typeface="ＭＳ Ｐゴシック" pitchFamily="-84" charset="-128"/>
                <a:cs typeface="ＭＳ Ｐゴシック" pitchFamily="-84" charset="-128"/>
              </a:rPr>
              <a:t> CD4 </a:t>
            </a:r>
            <a:r>
              <a:rPr lang="fr-FR" sz="1400" dirty="0" smtClean="0">
                <a:solidFill>
                  <a:srgbClr val="FFFFFF"/>
                </a:solidFill>
                <a:latin typeface="Arial" pitchFamily="-84" charset="0"/>
                <a:ea typeface="ＭＳ Ｐゴシック" pitchFamily="-84" charset="-128"/>
                <a:cs typeface="ＭＳ Ｐゴシック" pitchFamily="-84" charset="-128"/>
              </a:rPr>
              <a:t>et </a:t>
            </a:r>
            <a:r>
              <a:rPr lang="fr-FR" sz="1400" dirty="0">
                <a:solidFill>
                  <a:srgbClr val="FFFFFF"/>
                </a:solidFill>
                <a:latin typeface="Arial" pitchFamily="-84" charset="0"/>
                <a:ea typeface="ＭＳ Ｐゴシック" pitchFamily="-84" charset="-128"/>
                <a:cs typeface="ＭＳ Ｐゴシック" pitchFamily="-84" charset="-128"/>
              </a:rPr>
              <a:t>une </a:t>
            </a:r>
            <a:r>
              <a:rPr lang="fr-FR" sz="1400" dirty="0" smtClean="0">
                <a:solidFill>
                  <a:srgbClr val="FFFFFF"/>
                </a:solidFill>
                <a:latin typeface="Arial" pitchFamily="-84" charset="0"/>
                <a:ea typeface="ＭＳ Ｐゴシック" pitchFamily="-84" charset="-128"/>
                <a:cs typeface="ＭＳ Ｐゴシック" pitchFamily="-84" charset="-128"/>
              </a:rPr>
              <a:t>petite molécule </a:t>
            </a:r>
            <a:r>
              <a:rPr lang="fr-FR" sz="1400" dirty="0" err="1" smtClean="0">
                <a:solidFill>
                  <a:srgbClr val="FFFFFF"/>
                </a:solidFill>
                <a:latin typeface="Arial" pitchFamily="-84" charset="0"/>
                <a:ea typeface="ＭＳ Ｐゴシック" pitchFamily="-84" charset="-128"/>
                <a:cs typeface="ＭＳ Ｐゴシック" pitchFamily="-84" charset="-128"/>
              </a:rPr>
              <a:t>sulfopeptide</a:t>
            </a:r>
            <a:r>
              <a:rPr lang="fr-FR" sz="1400" dirty="0" smtClean="0">
                <a:solidFill>
                  <a:srgbClr val="FFFFFF"/>
                </a:solidFill>
                <a:latin typeface="Arial" pitchFamily="-84" charset="0"/>
                <a:ea typeface="ＭＳ Ｐゴシック" pitchFamily="-84" charset="-128"/>
                <a:cs typeface="ＭＳ Ｐゴシック" pitchFamily="-84" charset="-128"/>
              </a:rPr>
              <a:t> mimétique </a:t>
            </a:r>
            <a:r>
              <a:rPr lang="fr-FR" sz="1400" dirty="0">
                <a:solidFill>
                  <a:srgbClr val="FFFFFF"/>
                </a:solidFill>
                <a:latin typeface="Arial" pitchFamily="-84" charset="0"/>
                <a:ea typeface="ＭＳ Ｐゴシック" pitchFamily="-84" charset="-128"/>
                <a:cs typeface="ＭＳ Ｐゴシック" pitchFamily="-84" charset="-128"/>
              </a:rPr>
              <a:t>du </a:t>
            </a:r>
            <a:r>
              <a:rPr lang="fr-FR" sz="1400" dirty="0" smtClean="0">
                <a:solidFill>
                  <a:srgbClr val="FFFFFF"/>
                </a:solidFill>
                <a:latin typeface="Arial" pitchFamily="-84" charset="0"/>
                <a:ea typeface="ＭＳ Ｐゴシック" pitchFamily="-84" charset="-128"/>
                <a:cs typeface="ＭＳ Ｐゴシック" pitchFamily="-84" charset="-128"/>
              </a:rPr>
              <a:t>CCR5</a:t>
            </a:r>
          </a:p>
          <a:p>
            <a:pPr marL="285750" indent="-285750" fontAlgn="base">
              <a:spcBef>
                <a:spcPct val="0"/>
              </a:spcBef>
              <a:spcAft>
                <a:spcPct val="0"/>
              </a:spcAft>
              <a:buFont typeface="Arial"/>
              <a:buChar char="•"/>
              <a:defRPr/>
            </a:pPr>
            <a:r>
              <a:rPr lang="fr-FR" sz="1400" dirty="0" smtClean="0">
                <a:solidFill>
                  <a:srgbClr val="FFFFFF"/>
                </a:solidFill>
                <a:latin typeface="Arial" pitchFamily="-84" charset="0"/>
                <a:ea typeface="ＭＳ Ｐゴシック" pitchFamily="-84" charset="-128"/>
                <a:cs typeface="ＭＳ Ｐゴシック" pitchFamily="-84" charset="-128"/>
              </a:rPr>
              <a:t>Vectorisée par un  adénovirus</a:t>
            </a:r>
          </a:p>
          <a:p>
            <a:pPr marL="285750" indent="-285750" fontAlgn="base">
              <a:spcBef>
                <a:spcPct val="0"/>
              </a:spcBef>
              <a:spcAft>
                <a:spcPct val="0"/>
              </a:spcAft>
              <a:buFont typeface="Arial"/>
              <a:buChar char="•"/>
              <a:defRPr/>
            </a:pPr>
            <a:r>
              <a:rPr lang="fr-FR" sz="1400" dirty="0" smtClean="0">
                <a:solidFill>
                  <a:srgbClr val="FFFFFF"/>
                </a:solidFill>
                <a:latin typeface="Arial" pitchFamily="-84" charset="0"/>
                <a:ea typeface="ＭＳ Ｐゴシック" pitchFamily="-84" charset="-128"/>
                <a:cs typeface="ＭＳ Ｐゴシック" pitchFamily="-84" charset="-128"/>
              </a:rPr>
              <a:t>Injectée chez le singe (une seule dose)</a:t>
            </a:r>
            <a:endParaRPr lang="fr-FR" sz="1400" dirty="0">
              <a:solidFill>
                <a:srgbClr val="FFFFFF"/>
              </a:solidFill>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400904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Remerciements </a:t>
            </a:r>
            <a:r>
              <a:rPr lang="fr-FR" sz="2000" dirty="0" smtClean="0"/>
              <a:t>(encore)</a:t>
            </a:r>
            <a:endParaRPr lang="fr-FR" sz="2000" dirty="0"/>
          </a:p>
        </p:txBody>
      </p:sp>
      <p:sp>
        <p:nvSpPr>
          <p:cNvPr id="7" name="Espace réservé du contenu 6"/>
          <p:cNvSpPr>
            <a:spLocks noGrp="1"/>
          </p:cNvSpPr>
          <p:nvPr>
            <p:ph sz="quarter" idx="1"/>
          </p:nvPr>
        </p:nvSpPr>
        <p:spPr/>
        <p:txBody>
          <a:bodyPr/>
          <a:lstStyle/>
          <a:p>
            <a:r>
              <a:rPr lang="fr-FR" sz="1800" dirty="0" smtClean="0"/>
              <a:t>Virginie Supervie et </a:t>
            </a:r>
            <a:r>
              <a:rPr lang="fr-FR" sz="1800" dirty="0"/>
              <a:t>Dominique Costagliola (UMR-S 1136, </a:t>
            </a:r>
            <a:r>
              <a:rPr lang="fr-FR" sz="1800" dirty="0" smtClean="0"/>
              <a:t>INSERM)</a:t>
            </a:r>
          </a:p>
          <a:p>
            <a:r>
              <a:rPr lang="fr-FR" sz="1800" dirty="0" smtClean="0"/>
              <a:t>Yazdan Yazdanpanah (APHP Bichat)</a:t>
            </a:r>
          </a:p>
          <a:p>
            <a:r>
              <a:rPr lang="fr-FR" sz="1800" dirty="0" smtClean="0"/>
              <a:t>Tim Greacen (EPS Maison Blanche)</a:t>
            </a:r>
          </a:p>
          <a:p>
            <a:r>
              <a:rPr lang="fr-FR" sz="1800" dirty="0" smtClean="0"/>
              <a:t>Julie Timsit (APHP St Louis)</a:t>
            </a:r>
          </a:p>
          <a:p>
            <a:r>
              <a:rPr lang="fr-FR" sz="1800" dirty="0" smtClean="0"/>
              <a:t>Maria Suzan-Monti (CNS)</a:t>
            </a:r>
          </a:p>
          <a:p>
            <a:r>
              <a:rPr lang="fr-FR" sz="1800" dirty="0" smtClean="0"/>
              <a:t>Jean-Marie Le Gall (AIDES)</a:t>
            </a:r>
          </a:p>
          <a:p>
            <a:r>
              <a:rPr lang="fr-FR" sz="1800" dirty="0"/>
              <a:t>Nelly Reydellet </a:t>
            </a:r>
            <a:r>
              <a:rPr lang="fr-FR" sz="1800" dirty="0" smtClean="0"/>
              <a:t>(Checkpoint)</a:t>
            </a:r>
          </a:p>
          <a:p>
            <a:r>
              <a:rPr lang="fr-FR" sz="1800" dirty="0" smtClean="0"/>
              <a:t>Françoise Cazein et Caroline Semaille (INVS)</a:t>
            </a:r>
          </a:p>
          <a:p>
            <a:r>
              <a:rPr lang="fr-FR" sz="1800" dirty="0" smtClean="0"/>
              <a:t>Guy </a:t>
            </a:r>
            <a:r>
              <a:rPr lang="fr-FR" sz="1800" dirty="0" err="1" smtClean="0"/>
              <a:t>Laruche</a:t>
            </a:r>
            <a:r>
              <a:rPr lang="fr-FR" sz="1800" dirty="0" smtClean="0"/>
              <a:t> (INVS)</a:t>
            </a:r>
          </a:p>
          <a:p>
            <a:r>
              <a:rPr lang="fr-FR" sz="1800" dirty="0" smtClean="0"/>
              <a:t>Delphine Nicot (AIDES, Corevih Guyane)</a:t>
            </a:r>
          </a:p>
          <a:p>
            <a:r>
              <a:rPr lang="fr-FR" sz="1800" dirty="0"/>
              <a:t>Jean Pierre </a:t>
            </a:r>
            <a:r>
              <a:rPr lang="fr-FR" sz="1800" dirty="0" err="1"/>
              <a:t>Epaillard</a:t>
            </a:r>
            <a:r>
              <a:rPr lang="fr-FR" sz="1800" dirty="0"/>
              <a:t> (ARS Bretagne</a:t>
            </a:r>
            <a:r>
              <a:rPr lang="fr-FR" sz="1800" dirty="0" smtClean="0"/>
              <a:t>)</a:t>
            </a:r>
          </a:p>
          <a:p>
            <a:r>
              <a:rPr lang="fr-FR" sz="1800" smtClean="0"/>
              <a:t>INPES</a:t>
            </a:r>
            <a:endParaRPr lang="fr-FR" sz="1800" dirty="0"/>
          </a:p>
          <a:p>
            <a:endParaRPr lang="fr-FR" sz="1800" dirty="0"/>
          </a:p>
        </p:txBody>
      </p:sp>
      <p:sp>
        <p:nvSpPr>
          <p:cNvPr id="5" name="Espace réservé du numéro de diapositive 4"/>
          <p:cNvSpPr>
            <a:spLocks noGrp="1"/>
          </p:cNvSpPr>
          <p:nvPr>
            <p:ph type="sldNum" sz="quarter" idx="12"/>
          </p:nvPr>
        </p:nvSpPr>
        <p:spPr/>
        <p:txBody>
          <a:bodyPr>
            <a:normAutofit fontScale="62500" lnSpcReduction="20000"/>
          </a:bodyPr>
          <a:lstStyle/>
          <a:p>
            <a:fld id="{A847B961-917D-714F-B9EF-810BDF4968C8}" type="slidenum">
              <a:rPr lang="fr-FR" smtClean="0"/>
              <a:t>109</a:t>
            </a:fld>
            <a:endParaRPr lang="fr-FR"/>
          </a:p>
        </p:txBody>
      </p:sp>
    </p:spTree>
    <p:extLst>
      <p:ext uri="{BB962C8B-B14F-4D97-AF65-F5344CB8AC3E}">
        <p14:creationId xmlns:p14="http://schemas.microsoft.com/office/powerpoint/2010/main" val="162596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lIns="79242" tIns="39621" rIns="79242" bIns="39621">
            <a:normAutofit fontScale="90000"/>
          </a:bodyPr>
          <a:lstStyle/>
          <a:p>
            <a:r>
              <a:rPr lang="fr-FR" dirty="0"/>
              <a:t>Quelles sont les </a:t>
            </a:r>
            <a:r>
              <a:rPr lang="fr-FR" dirty="0" smtClean="0"/>
              <a:t>stratégies de prévention </a:t>
            </a:r>
            <a:r>
              <a:rPr lang="fr-FR" dirty="0"/>
              <a:t>possibles ?</a:t>
            </a:r>
          </a:p>
        </p:txBody>
      </p:sp>
      <p:sp>
        <p:nvSpPr>
          <p:cNvPr id="196611" name="Rectangle 3"/>
          <p:cNvSpPr>
            <a:spLocks noGrp="1" noChangeArrowheads="1"/>
          </p:cNvSpPr>
          <p:nvPr>
            <p:ph type="body" idx="1"/>
          </p:nvPr>
        </p:nvSpPr>
        <p:spPr>
          <a:xfrm>
            <a:off x="457200" y="2349500"/>
            <a:ext cx="2387600" cy="2794000"/>
          </a:xfrm>
          <a:solidFill>
            <a:srgbClr val="F2D6A7"/>
          </a:solidFill>
          <a:effectLst>
            <a:outerShdw blurRad="63500" dist="88899" dir="2700000" algn="ctr" rotWithShape="0">
              <a:schemeClr val="bg2">
                <a:alpha val="74998"/>
              </a:schemeClr>
            </a:outerShdw>
          </a:effectLst>
        </p:spPr>
        <p:txBody>
          <a:bodyPr lIns="79242" tIns="39621" rIns="79242" bIns="39621"/>
          <a:lstStyle/>
          <a:p>
            <a:pPr>
              <a:lnSpc>
                <a:spcPct val="90000"/>
              </a:lnSpc>
            </a:pPr>
            <a:r>
              <a:rPr lang="fr-FR" sz="1600" b="1"/>
              <a:t>Education et changement de comportement</a:t>
            </a:r>
          </a:p>
          <a:p>
            <a:pPr>
              <a:lnSpc>
                <a:spcPct val="90000"/>
              </a:lnSpc>
            </a:pPr>
            <a:endParaRPr lang="fr-FR" sz="1600" b="1"/>
          </a:p>
          <a:p>
            <a:pPr>
              <a:lnSpc>
                <a:spcPct val="90000"/>
              </a:lnSpc>
            </a:pPr>
            <a:r>
              <a:rPr lang="fr-FR" sz="1600" b="1"/>
              <a:t>Circoncision</a:t>
            </a:r>
          </a:p>
          <a:p>
            <a:pPr>
              <a:lnSpc>
                <a:spcPct val="90000"/>
              </a:lnSpc>
            </a:pPr>
            <a:endParaRPr lang="fr-FR" altLang="ja-JP" sz="1600" b="1"/>
          </a:p>
          <a:p>
            <a:pPr>
              <a:lnSpc>
                <a:spcPct val="90000"/>
              </a:lnSpc>
            </a:pPr>
            <a:r>
              <a:rPr lang="fr-FR" sz="1600" b="1"/>
              <a:t>Vaccins préventifs</a:t>
            </a:r>
          </a:p>
          <a:p>
            <a:pPr>
              <a:lnSpc>
                <a:spcPct val="90000"/>
              </a:lnSpc>
            </a:pPr>
            <a:endParaRPr lang="fr-FR" sz="1600" b="1"/>
          </a:p>
          <a:p>
            <a:pPr>
              <a:lnSpc>
                <a:spcPct val="90000"/>
              </a:lnSpc>
            </a:pPr>
            <a:r>
              <a:rPr lang="fr-FR" sz="1600" b="1"/>
              <a:t>Prophylaxie</a:t>
            </a:r>
            <a:br>
              <a:rPr lang="fr-FR" sz="1600" b="1"/>
            </a:br>
            <a:r>
              <a:rPr lang="fr-FR" sz="1600" b="1"/>
              <a:t>pré exposition</a:t>
            </a:r>
            <a:br>
              <a:rPr lang="fr-FR" sz="1600" b="1"/>
            </a:br>
            <a:r>
              <a:rPr lang="fr-FR" sz="1600" b="1"/>
              <a:t>(PrEP)</a:t>
            </a:r>
          </a:p>
        </p:txBody>
      </p:sp>
      <p:sp>
        <p:nvSpPr>
          <p:cNvPr id="196612" name="AutoShape 4"/>
          <p:cNvSpPr>
            <a:spLocks noChangeArrowheads="1"/>
          </p:cNvSpPr>
          <p:nvPr/>
        </p:nvSpPr>
        <p:spPr bwMode="auto">
          <a:xfrm>
            <a:off x="474133" y="1651000"/>
            <a:ext cx="2641600" cy="508000"/>
          </a:xfrm>
          <a:prstGeom prst="homePlate">
            <a:avLst>
              <a:gd name="adj" fmla="val 121875"/>
            </a:avLst>
          </a:prstGeom>
          <a:solidFill>
            <a:srgbClr val="F2D6A7"/>
          </a:solidFill>
          <a:ln w="9525">
            <a:solidFill>
              <a:schemeClr val="tx1"/>
            </a:solidFill>
            <a:miter lim="800000"/>
            <a:headEnd/>
            <a:tailEnd/>
          </a:ln>
          <a:effectLst>
            <a:outerShdw blurRad="63500" dist="88899" dir="2700000" algn="ctr" rotWithShape="0">
              <a:schemeClr val="bg2">
                <a:alpha val="55000"/>
              </a:schemeClr>
            </a:outerShdw>
          </a:effectLst>
        </p:spPr>
        <p:txBody>
          <a:bodyPr wrap="none" lIns="79242" tIns="39621" rIns="79242" bIns="39621" anchor="ctr"/>
          <a:lstStyle/>
          <a:p>
            <a:endParaRPr lang="fr-FR">
              <a:solidFill>
                <a:prstClr val="black"/>
              </a:solidFill>
              <a:latin typeface="Calibri"/>
              <a:cs typeface="Calibri"/>
            </a:endParaRPr>
          </a:p>
        </p:txBody>
      </p:sp>
      <p:sp>
        <p:nvSpPr>
          <p:cNvPr id="196615" name="Text Box 7"/>
          <p:cNvSpPr txBox="1">
            <a:spLocks noChangeArrowheads="1"/>
          </p:cNvSpPr>
          <p:nvPr/>
        </p:nvSpPr>
        <p:spPr bwMode="auto">
          <a:xfrm>
            <a:off x="541871" y="1778002"/>
            <a:ext cx="2167467" cy="2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242" tIns="39621" rIns="79242" bIns="39621">
            <a:spAutoFit/>
          </a:bodyPr>
          <a:lstStyle/>
          <a:p>
            <a:pPr>
              <a:spcBef>
                <a:spcPct val="50000"/>
              </a:spcBef>
            </a:pPr>
            <a:r>
              <a:rPr lang="fr-FR" sz="1400" b="1">
                <a:solidFill>
                  <a:prstClr val="black"/>
                </a:solidFill>
                <a:latin typeface="Calibri"/>
                <a:cs typeface="Calibri"/>
              </a:rPr>
              <a:t>Avant exposition</a:t>
            </a:r>
          </a:p>
        </p:txBody>
      </p:sp>
    </p:spTree>
    <p:extLst>
      <p:ext uri="{BB962C8B-B14F-4D97-AF65-F5344CB8AC3E}">
        <p14:creationId xmlns:p14="http://schemas.microsoft.com/office/powerpoint/2010/main" val="36085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723900"/>
            <a:ext cx="5413746" cy="4800600"/>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normAutofit/>
          </a:bodyPr>
          <a:lstStyle/>
          <a:p>
            <a:fld id="{A847B961-917D-714F-B9EF-810BDF4968C8}" type="slidenum">
              <a:rPr lang="fr-FR" smtClean="0"/>
              <a:t>110</a:t>
            </a:fld>
            <a:endParaRPr lang="fr-FR"/>
          </a:p>
        </p:txBody>
      </p:sp>
      <p:sp>
        <p:nvSpPr>
          <p:cNvPr id="6" name="Flèche droite rayée 5"/>
          <p:cNvSpPr/>
          <p:nvPr/>
        </p:nvSpPr>
        <p:spPr bwMode="auto">
          <a:xfrm rot="5400000">
            <a:off x="3397936" y="431800"/>
            <a:ext cx="1056640" cy="386080"/>
          </a:xfrm>
          <a:prstGeom prst="striped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007450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35" presetClass="emph" presetSubtype="0" repeatCount="4000" fill="hold" grpId="0" nodeType="withEffect">
                                  <p:stCondLst>
                                    <p:cond delay="0"/>
                                  </p:stCondLst>
                                  <p:childTnLst>
                                    <p:anim calcmode="discrete" valueType="str">
                                      <p:cBhvr>
                                        <p:cTn id="9"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lIns="79242" tIns="39621" rIns="79242" bIns="39621">
            <a:normAutofit fontScale="90000"/>
          </a:bodyPr>
          <a:lstStyle/>
          <a:p>
            <a:r>
              <a:rPr lang="fr-FR" dirty="0"/>
              <a:t>Quelles sont les </a:t>
            </a:r>
            <a:r>
              <a:rPr lang="fr-FR" dirty="0" smtClean="0"/>
              <a:t>stratégies de prévention </a:t>
            </a:r>
            <a:r>
              <a:rPr lang="fr-FR" dirty="0"/>
              <a:t>possibles ?</a:t>
            </a:r>
          </a:p>
        </p:txBody>
      </p:sp>
      <p:sp>
        <p:nvSpPr>
          <p:cNvPr id="196611" name="Rectangle 3"/>
          <p:cNvSpPr>
            <a:spLocks noGrp="1" noChangeArrowheads="1"/>
          </p:cNvSpPr>
          <p:nvPr>
            <p:ph type="body" idx="1"/>
          </p:nvPr>
        </p:nvSpPr>
        <p:spPr>
          <a:xfrm>
            <a:off x="457200" y="2349500"/>
            <a:ext cx="2387600" cy="2794000"/>
          </a:xfrm>
          <a:solidFill>
            <a:srgbClr val="F2D6A7"/>
          </a:solidFill>
          <a:effectLst>
            <a:outerShdw blurRad="63500" dist="88899" dir="2700000" algn="ctr" rotWithShape="0">
              <a:schemeClr val="bg2">
                <a:alpha val="74998"/>
              </a:schemeClr>
            </a:outerShdw>
          </a:effectLst>
        </p:spPr>
        <p:txBody>
          <a:bodyPr lIns="79242" tIns="39621" rIns="79242" bIns="39621"/>
          <a:lstStyle/>
          <a:p>
            <a:pPr>
              <a:lnSpc>
                <a:spcPct val="90000"/>
              </a:lnSpc>
            </a:pPr>
            <a:r>
              <a:rPr lang="fr-FR" sz="1600" b="1"/>
              <a:t>Education et changement de comportement</a:t>
            </a:r>
          </a:p>
          <a:p>
            <a:pPr>
              <a:lnSpc>
                <a:spcPct val="90000"/>
              </a:lnSpc>
            </a:pPr>
            <a:endParaRPr lang="fr-FR" sz="1600" b="1"/>
          </a:p>
          <a:p>
            <a:pPr>
              <a:lnSpc>
                <a:spcPct val="90000"/>
              </a:lnSpc>
            </a:pPr>
            <a:r>
              <a:rPr lang="fr-FR" sz="1600" b="1"/>
              <a:t>Circoncision</a:t>
            </a:r>
          </a:p>
          <a:p>
            <a:pPr>
              <a:lnSpc>
                <a:spcPct val="90000"/>
              </a:lnSpc>
            </a:pPr>
            <a:endParaRPr lang="fr-FR" altLang="ja-JP" sz="1600" b="1"/>
          </a:p>
          <a:p>
            <a:pPr>
              <a:lnSpc>
                <a:spcPct val="90000"/>
              </a:lnSpc>
            </a:pPr>
            <a:r>
              <a:rPr lang="fr-FR" sz="1600" b="1"/>
              <a:t>Vaccins préventifs</a:t>
            </a:r>
          </a:p>
          <a:p>
            <a:pPr>
              <a:lnSpc>
                <a:spcPct val="90000"/>
              </a:lnSpc>
            </a:pPr>
            <a:endParaRPr lang="fr-FR" sz="1600" b="1"/>
          </a:p>
          <a:p>
            <a:pPr>
              <a:lnSpc>
                <a:spcPct val="90000"/>
              </a:lnSpc>
            </a:pPr>
            <a:r>
              <a:rPr lang="fr-FR" sz="1600" b="1"/>
              <a:t>Prophylaxie</a:t>
            </a:r>
            <a:br>
              <a:rPr lang="fr-FR" sz="1600" b="1"/>
            </a:br>
            <a:r>
              <a:rPr lang="fr-FR" sz="1600" b="1"/>
              <a:t>pré exposition</a:t>
            </a:r>
            <a:br>
              <a:rPr lang="fr-FR" sz="1600" b="1"/>
            </a:br>
            <a:r>
              <a:rPr lang="fr-FR" sz="1600" b="1"/>
              <a:t>(PrEP)</a:t>
            </a:r>
          </a:p>
        </p:txBody>
      </p:sp>
      <p:sp>
        <p:nvSpPr>
          <p:cNvPr id="196612" name="AutoShape 4"/>
          <p:cNvSpPr>
            <a:spLocks noChangeArrowheads="1"/>
          </p:cNvSpPr>
          <p:nvPr/>
        </p:nvSpPr>
        <p:spPr bwMode="auto">
          <a:xfrm>
            <a:off x="474133" y="1651000"/>
            <a:ext cx="2641600" cy="508000"/>
          </a:xfrm>
          <a:prstGeom prst="homePlate">
            <a:avLst>
              <a:gd name="adj" fmla="val 121875"/>
            </a:avLst>
          </a:prstGeom>
          <a:solidFill>
            <a:srgbClr val="F2D6A7"/>
          </a:solidFill>
          <a:ln w="9525">
            <a:solidFill>
              <a:schemeClr val="tx1"/>
            </a:solidFill>
            <a:miter lim="800000"/>
            <a:headEnd/>
            <a:tailEnd/>
          </a:ln>
          <a:effectLst>
            <a:outerShdw blurRad="63500" dist="88899" dir="2700000" algn="ctr" rotWithShape="0">
              <a:schemeClr val="bg2">
                <a:alpha val="55000"/>
              </a:schemeClr>
            </a:outerShdw>
          </a:effectLst>
        </p:spPr>
        <p:txBody>
          <a:bodyPr wrap="none" lIns="79242" tIns="39621" rIns="79242" bIns="39621" anchor="ctr"/>
          <a:lstStyle/>
          <a:p>
            <a:endParaRPr lang="fr-FR">
              <a:solidFill>
                <a:prstClr val="black"/>
              </a:solidFill>
              <a:latin typeface="Calibri"/>
              <a:cs typeface="Calibri"/>
            </a:endParaRPr>
          </a:p>
        </p:txBody>
      </p:sp>
      <p:sp>
        <p:nvSpPr>
          <p:cNvPr id="196613" name="AutoShape 5"/>
          <p:cNvSpPr>
            <a:spLocks noChangeArrowheads="1"/>
          </p:cNvSpPr>
          <p:nvPr/>
        </p:nvSpPr>
        <p:spPr bwMode="auto">
          <a:xfrm>
            <a:off x="2980271" y="1651000"/>
            <a:ext cx="3183467" cy="508000"/>
          </a:xfrm>
          <a:prstGeom prst="chevron">
            <a:avLst>
              <a:gd name="adj" fmla="val 146875"/>
            </a:avLst>
          </a:prstGeom>
          <a:solidFill>
            <a:srgbClr val="F2D6A7"/>
          </a:solidFill>
          <a:ln w="9525">
            <a:solidFill>
              <a:schemeClr val="tx1"/>
            </a:solidFill>
            <a:miter lim="800000"/>
            <a:headEnd/>
            <a:tailEnd/>
          </a:ln>
          <a:effectLst>
            <a:outerShdw blurRad="63500" dist="88899" dir="2700000" algn="ctr" rotWithShape="0">
              <a:schemeClr val="bg2">
                <a:alpha val="55000"/>
              </a:schemeClr>
            </a:outerShdw>
          </a:effectLst>
        </p:spPr>
        <p:txBody>
          <a:bodyPr wrap="none" lIns="79242" tIns="39621" rIns="79242" bIns="39621" anchor="ctr"/>
          <a:lstStyle/>
          <a:p>
            <a:endParaRPr lang="fr-FR">
              <a:solidFill>
                <a:prstClr val="black"/>
              </a:solidFill>
              <a:latin typeface="Calibri"/>
              <a:cs typeface="Calibri"/>
            </a:endParaRPr>
          </a:p>
        </p:txBody>
      </p:sp>
      <p:sp>
        <p:nvSpPr>
          <p:cNvPr id="196615" name="Text Box 7"/>
          <p:cNvSpPr txBox="1">
            <a:spLocks noChangeArrowheads="1"/>
          </p:cNvSpPr>
          <p:nvPr/>
        </p:nvSpPr>
        <p:spPr bwMode="auto">
          <a:xfrm>
            <a:off x="541871" y="1778002"/>
            <a:ext cx="2167467" cy="2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242" tIns="39621" rIns="79242" bIns="39621">
            <a:spAutoFit/>
          </a:bodyPr>
          <a:lstStyle/>
          <a:p>
            <a:pPr>
              <a:spcBef>
                <a:spcPct val="50000"/>
              </a:spcBef>
            </a:pPr>
            <a:r>
              <a:rPr lang="fr-FR" sz="1400" b="1">
                <a:solidFill>
                  <a:prstClr val="black"/>
                </a:solidFill>
                <a:latin typeface="Calibri"/>
                <a:cs typeface="Calibri"/>
              </a:rPr>
              <a:t>Avant exposition</a:t>
            </a:r>
          </a:p>
        </p:txBody>
      </p:sp>
      <p:sp>
        <p:nvSpPr>
          <p:cNvPr id="196616" name="Text Box 8"/>
          <p:cNvSpPr txBox="1">
            <a:spLocks noChangeArrowheads="1"/>
          </p:cNvSpPr>
          <p:nvPr/>
        </p:nvSpPr>
        <p:spPr bwMode="auto">
          <a:xfrm>
            <a:off x="3792770" y="1778002"/>
            <a:ext cx="2099733" cy="2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242" tIns="39621" rIns="79242" bIns="39621">
            <a:spAutoFit/>
          </a:bodyPr>
          <a:lstStyle/>
          <a:p>
            <a:pPr>
              <a:spcBef>
                <a:spcPct val="50000"/>
              </a:spcBef>
            </a:pPr>
            <a:r>
              <a:rPr lang="fr-FR" sz="1400" b="1" dirty="0">
                <a:solidFill>
                  <a:prstClr val="black"/>
                </a:solidFill>
                <a:latin typeface="Calibri"/>
                <a:cs typeface="Calibri"/>
              </a:rPr>
              <a:t>Au moment du risque</a:t>
            </a:r>
          </a:p>
        </p:txBody>
      </p:sp>
      <p:sp>
        <p:nvSpPr>
          <p:cNvPr id="196618" name="Rectangle 10"/>
          <p:cNvSpPr>
            <a:spLocks noChangeArrowheads="1"/>
          </p:cNvSpPr>
          <p:nvPr/>
        </p:nvSpPr>
        <p:spPr bwMode="auto">
          <a:xfrm>
            <a:off x="3115733" y="2349500"/>
            <a:ext cx="2844800" cy="2794000"/>
          </a:xfrm>
          <a:prstGeom prst="rect">
            <a:avLst/>
          </a:prstGeom>
          <a:solidFill>
            <a:srgbClr val="F2D6A7"/>
          </a:solidFill>
          <a:ln>
            <a:noFill/>
          </a:ln>
          <a:effectLst>
            <a:outerShdw blurRad="63500" dist="888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79242" tIns="39621" rIns="79242" bIns="39621"/>
          <a:lstStyle/>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Préservatifs masculins et féminins</a:t>
            </a:r>
          </a:p>
          <a:p>
            <a:pPr marL="297157" indent="-297157">
              <a:spcBef>
                <a:spcPct val="20000"/>
              </a:spcBef>
              <a:buClr>
                <a:srgbClr val="694F07"/>
              </a:buClr>
              <a:buSzPct val="120000"/>
              <a:buFont typeface="Times" charset="0"/>
              <a:buChar char="•"/>
            </a:pPr>
            <a:endParaRPr lang="fr-FR" sz="1600" b="1" dirty="0">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Microbicides</a:t>
            </a:r>
          </a:p>
          <a:p>
            <a:pPr marL="297157" indent="-297157">
              <a:spcBef>
                <a:spcPct val="20000"/>
              </a:spcBef>
              <a:buClr>
                <a:srgbClr val="694F07"/>
              </a:buClr>
              <a:buSzPct val="120000"/>
              <a:buFont typeface="Times" charset="0"/>
              <a:buChar char="•"/>
            </a:pPr>
            <a:endParaRPr lang="fr-FR" sz="1600" b="1" dirty="0">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Traitement antiviral (PTME)</a:t>
            </a:r>
          </a:p>
          <a:p>
            <a:pPr marL="297157" indent="-297157">
              <a:spcBef>
                <a:spcPct val="20000"/>
              </a:spcBef>
              <a:buClr>
                <a:srgbClr val="694F07"/>
              </a:buClr>
              <a:buSzPct val="120000"/>
              <a:buFont typeface="Times" charset="0"/>
              <a:buChar char="•"/>
            </a:pPr>
            <a:endParaRPr lang="fr-FR" altLang="ja-JP" sz="1600" b="1" dirty="0">
              <a:solidFill>
                <a:prstClr val="black"/>
              </a:solidFill>
              <a:latin typeface="Calibri"/>
              <a:ea typeface="ＭＳ Ｐ明朝"/>
              <a:cs typeface="Calibri"/>
            </a:endParaRPr>
          </a:p>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Prévention post exposition (PEP)</a:t>
            </a:r>
          </a:p>
        </p:txBody>
      </p:sp>
    </p:spTree>
    <p:extLst>
      <p:ext uri="{BB962C8B-B14F-4D97-AF65-F5344CB8AC3E}">
        <p14:creationId xmlns:p14="http://schemas.microsoft.com/office/powerpoint/2010/main" val="39830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lIns="79242" tIns="39621" rIns="79242" bIns="39621"/>
          <a:lstStyle/>
          <a:p>
            <a:r>
              <a:rPr lang="fr-FR"/>
              <a:t>Quelles sont les stratégies possibles ?</a:t>
            </a:r>
          </a:p>
        </p:txBody>
      </p:sp>
      <p:sp>
        <p:nvSpPr>
          <p:cNvPr id="198659" name="Rectangle 3"/>
          <p:cNvSpPr>
            <a:spLocks noGrp="1" noChangeArrowheads="1"/>
          </p:cNvSpPr>
          <p:nvPr>
            <p:ph type="body" idx="1"/>
          </p:nvPr>
        </p:nvSpPr>
        <p:spPr>
          <a:xfrm>
            <a:off x="457200" y="2349500"/>
            <a:ext cx="2387600" cy="2794000"/>
          </a:xfrm>
          <a:solidFill>
            <a:srgbClr val="F2D6A7"/>
          </a:solidFill>
          <a:effectLst>
            <a:outerShdw blurRad="63500" sx="102000" sy="102000" algn="ctr" rotWithShape="0">
              <a:prstClr val="black">
                <a:alpha val="40000"/>
              </a:prstClr>
            </a:outerShdw>
          </a:effectLst>
        </p:spPr>
        <p:txBody>
          <a:bodyPr lIns="79242" tIns="39621" rIns="79242" bIns="39621"/>
          <a:lstStyle/>
          <a:p>
            <a:pPr>
              <a:lnSpc>
                <a:spcPct val="90000"/>
              </a:lnSpc>
            </a:pPr>
            <a:r>
              <a:rPr lang="fr-FR" sz="1600" b="1" dirty="0"/>
              <a:t>Education et changement de comportement</a:t>
            </a:r>
          </a:p>
          <a:p>
            <a:pPr>
              <a:lnSpc>
                <a:spcPct val="90000"/>
              </a:lnSpc>
            </a:pPr>
            <a:endParaRPr lang="fr-FR" sz="1600" b="1" dirty="0"/>
          </a:p>
          <a:p>
            <a:pPr>
              <a:lnSpc>
                <a:spcPct val="90000"/>
              </a:lnSpc>
            </a:pPr>
            <a:r>
              <a:rPr lang="fr-FR" sz="1600" b="1" dirty="0"/>
              <a:t>Circoncision</a:t>
            </a:r>
          </a:p>
          <a:p>
            <a:pPr>
              <a:lnSpc>
                <a:spcPct val="90000"/>
              </a:lnSpc>
            </a:pPr>
            <a:endParaRPr lang="fr-FR" altLang="ja-JP" sz="1600" b="1" dirty="0"/>
          </a:p>
          <a:p>
            <a:pPr>
              <a:lnSpc>
                <a:spcPct val="90000"/>
              </a:lnSpc>
            </a:pPr>
            <a:r>
              <a:rPr lang="fr-FR" sz="1600" b="1" dirty="0"/>
              <a:t>Vaccins préventifs</a:t>
            </a:r>
          </a:p>
          <a:p>
            <a:pPr>
              <a:lnSpc>
                <a:spcPct val="90000"/>
              </a:lnSpc>
            </a:pPr>
            <a:endParaRPr lang="fr-FR" sz="1600" b="1" dirty="0"/>
          </a:p>
          <a:p>
            <a:pPr>
              <a:lnSpc>
                <a:spcPct val="90000"/>
              </a:lnSpc>
            </a:pPr>
            <a:r>
              <a:rPr lang="fr-FR" sz="1600" b="1" dirty="0"/>
              <a:t>Prophylaxie</a:t>
            </a:r>
            <a:br>
              <a:rPr lang="fr-FR" sz="1600" b="1" dirty="0"/>
            </a:br>
            <a:r>
              <a:rPr lang="fr-FR" sz="1600" b="1" dirty="0"/>
              <a:t>pré exposition</a:t>
            </a:r>
            <a:br>
              <a:rPr lang="fr-FR" sz="1600" b="1" dirty="0"/>
            </a:br>
            <a:r>
              <a:rPr lang="fr-FR" sz="1600" b="1" dirty="0"/>
              <a:t>(</a:t>
            </a:r>
            <a:r>
              <a:rPr lang="fr-FR" sz="1600" b="1" dirty="0" err="1"/>
              <a:t>PrEP</a:t>
            </a:r>
            <a:r>
              <a:rPr lang="fr-FR" sz="1600" b="1" dirty="0"/>
              <a:t>)</a:t>
            </a:r>
          </a:p>
        </p:txBody>
      </p:sp>
      <p:sp>
        <p:nvSpPr>
          <p:cNvPr id="198660" name="AutoShape 4"/>
          <p:cNvSpPr>
            <a:spLocks noChangeArrowheads="1"/>
          </p:cNvSpPr>
          <p:nvPr/>
        </p:nvSpPr>
        <p:spPr bwMode="auto">
          <a:xfrm>
            <a:off x="474133" y="1651000"/>
            <a:ext cx="2641600" cy="508000"/>
          </a:xfrm>
          <a:prstGeom prst="homePlate">
            <a:avLst>
              <a:gd name="adj" fmla="val 121875"/>
            </a:avLst>
          </a:prstGeom>
          <a:solidFill>
            <a:srgbClr val="F2D6A7"/>
          </a:solidFill>
          <a:ln w="9525">
            <a:solidFill>
              <a:schemeClr val="tx1"/>
            </a:solidFill>
            <a:miter lim="800000"/>
            <a:headEnd/>
            <a:tailEnd/>
          </a:ln>
          <a:effectLst>
            <a:outerShdw blurRad="50800" dist="38100" dir="5400000" algn="t" rotWithShape="0">
              <a:prstClr val="black">
                <a:alpha val="40000"/>
              </a:prstClr>
            </a:outerShdw>
          </a:effectLst>
        </p:spPr>
        <p:txBody>
          <a:bodyPr wrap="none" lIns="79242" tIns="39621" rIns="79242" bIns="39621" anchor="ctr"/>
          <a:lstStyle/>
          <a:p>
            <a:endParaRPr lang="fr-FR">
              <a:solidFill>
                <a:prstClr val="black"/>
              </a:solidFill>
              <a:latin typeface="Georgia"/>
            </a:endParaRPr>
          </a:p>
        </p:txBody>
      </p:sp>
      <p:sp>
        <p:nvSpPr>
          <p:cNvPr id="198661" name="AutoShape 5"/>
          <p:cNvSpPr>
            <a:spLocks noChangeArrowheads="1"/>
          </p:cNvSpPr>
          <p:nvPr/>
        </p:nvSpPr>
        <p:spPr bwMode="auto">
          <a:xfrm>
            <a:off x="2980271" y="1651000"/>
            <a:ext cx="3183467" cy="508000"/>
          </a:xfrm>
          <a:prstGeom prst="chevron">
            <a:avLst>
              <a:gd name="adj" fmla="val 146875"/>
            </a:avLst>
          </a:prstGeom>
          <a:solidFill>
            <a:srgbClr val="F2D6A7"/>
          </a:solidFill>
          <a:ln w="9525">
            <a:solidFill>
              <a:schemeClr val="tx1"/>
            </a:solidFill>
            <a:miter lim="800000"/>
            <a:headEnd/>
            <a:tailEnd/>
          </a:ln>
          <a:effectLst>
            <a:outerShdw blurRad="50800" dist="38100" dir="5400000" algn="t" rotWithShape="0">
              <a:prstClr val="black">
                <a:alpha val="40000"/>
              </a:prstClr>
            </a:outerShdw>
          </a:effectLst>
        </p:spPr>
        <p:txBody>
          <a:bodyPr wrap="none" lIns="79242" tIns="39621" rIns="79242" bIns="39621" anchor="ctr"/>
          <a:lstStyle/>
          <a:p>
            <a:endParaRPr lang="fr-FR">
              <a:solidFill>
                <a:prstClr val="black"/>
              </a:solidFill>
              <a:latin typeface="Georgia"/>
            </a:endParaRPr>
          </a:p>
        </p:txBody>
      </p:sp>
      <p:sp>
        <p:nvSpPr>
          <p:cNvPr id="198662" name="AutoShape 6"/>
          <p:cNvSpPr>
            <a:spLocks noChangeArrowheads="1"/>
          </p:cNvSpPr>
          <p:nvPr/>
        </p:nvSpPr>
        <p:spPr bwMode="auto">
          <a:xfrm>
            <a:off x="6096000" y="1651000"/>
            <a:ext cx="2641600" cy="508000"/>
          </a:xfrm>
          <a:prstGeom prst="chevron">
            <a:avLst>
              <a:gd name="adj" fmla="val 121875"/>
            </a:avLst>
          </a:prstGeom>
          <a:solidFill>
            <a:srgbClr val="F2D6A7"/>
          </a:solidFill>
          <a:ln w="9525">
            <a:solidFill>
              <a:schemeClr val="tx1"/>
            </a:solidFill>
            <a:miter lim="800000"/>
            <a:headEnd/>
            <a:tailEnd/>
          </a:ln>
          <a:effectLst>
            <a:outerShdw blurRad="50800" dist="38100" dir="5400000" algn="t" rotWithShape="0">
              <a:prstClr val="black">
                <a:alpha val="40000"/>
              </a:prstClr>
            </a:outerShdw>
          </a:effectLst>
        </p:spPr>
        <p:txBody>
          <a:bodyPr wrap="none" lIns="79242" tIns="39621" rIns="79242" bIns="39621" anchor="ctr"/>
          <a:lstStyle/>
          <a:p>
            <a:endParaRPr lang="fr-FR">
              <a:solidFill>
                <a:prstClr val="black"/>
              </a:solidFill>
              <a:latin typeface="Georgia"/>
            </a:endParaRPr>
          </a:p>
        </p:txBody>
      </p:sp>
      <p:sp>
        <p:nvSpPr>
          <p:cNvPr id="198663" name="Text Box 7"/>
          <p:cNvSpPr txBox="1">
            <a:spLocks noChangeArrowheads="1"/>
          </p:cNvSpPr>
          <p:nvPr/>
        </p:nvSpPr>
        <p:spPr bwMode="auto">
          <a:xfrm>
            <a:off x="541871" y="1667946"/>
            <a:ext cx="2167467" cy="3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242" tIns="39621" rIns="79242" bIns="39621">
            <a:spAutoFit/>
          </a:bodyPr>
          <a:lstStyle/>
          <a:p>
            <a:pPr>
              <a:spcBef>
                <a:spcPct val="50000"/>
              </a:spcBef>
            </a:pPr>
            <a:r>
              <a:rPr lang="fr-FR" sz="1600" b="1" dirty="0">
                <a:solidFill>
                  <a:prstClr val="black"/>
                </a:solidFill>
                <a:latin typeface="Calibri"/>
                <a:cs typeface="Calibri"/>
              </a:rPr>
              <a:t>Avant exposition</a:t>
            </a:r>
          </a:p>
        </p:txBody>
      </p:sp>
      <p:sp>
        <p:nvSpPr>
          <p:cNvPr id="198664" name="Text Box 8"/>
          <p:cNvSpPr txBox="1">
            <a:spLocks noChangeArrowheads="1"/>
          </p:cNvSpPr>
          <p:nvPr/>
        </p:nvSpPr>
        <p:spPr bwMode="auto">
          <a:xfrm>
            <a:off x="3740245" y="1650942"/>
            <a:ext cx="2099733" cy="3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242" tIns="39621" rIns="79242" bIns="39621">
            <a:spAutoFit/>
          </a:bodyPr>
          <a:lstStyle/>
          <a:p>
            <a:pPr>
              <a:spcBef>
                <a:spcPct val="50000"/>
              </a:spcBef>
            </a:pPr>
            <a:r>
              <a:rPr lang="fr-FR" sz="1600" b="1" dirty="0">
                <a:solidFill>
                  <a:prstClr val="black"/>
                </a:solidFill>
                <a:latin typeface="Calibri"/>
                <a:cs typeface="Calibri"/>
              </a:rPr>
              <a:t>Au moment du risque</a:t>
            </a:r>
          </a:p>
        </p:txBody>
      </p:sp>
      <p:sp>
        <p:nvSpPr>
          <p:cNvPr id="198665" name="Text Box 9"/>
          <p:cNvSpPr txBox="1">
            <a:spLocks noChangeArrowheads="1"/>
          </p:cNvSpPr>
          <p:nvPr/>
        </p:nvSpPr>
        <p:spPr bwMode="auto">
          <a:xfrm>
            <a:off x="6773337" y="1667946"/>
            <a:ext cx="1557867" cy="3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242" tIns="39621" rIns="79242" bIns="39621">
            <a:spAutoFit/>
          </a:bodyPr>
          <a:lstStyle/>
          <a:p>
            <a:pPr>
              <a:spcBef>
                <a:spcPct val="50000"/>
              </a:spcBef>
            </a:pPr>
            <a:r>
              <a:rPr lang="fr-FR" sz="1600" b="1">
                <a:solidFill>
                  <a:prstClr val="black"/>
                </a:solidFill>
                <a:latin typeface="Calibri"/>
                <a:cs typeface="Calibri"/>
              </a:rPr>
              <a:t>Après infection</a:t>
            </a:r>
          </a:p>
        </p:txBody>
      </p:sp>
      <p:sp>
        <p:nvSpPr>
          <p:cNvPr id="198666" name="Rectangle 10"/>
          <p:cNvSpPr>
            <a:spLocks noChangeArrowheads="1"/>
          </p:cNvSpPr>
          <p:nvPr/>
        </p:nvSpPr>
        <p:spPr bwMode="auto">
          <a:xfrm>
            <a:off x="3115733" y="2349500"/>
            <a:ext cx="2844800" cy="2794000"/>
          </a:xfrm>
          <a:prstGeom prst="rect">
            <a:avLst/>
          </a:prstGeom>
          <a:solidFill>
            <a:srgbClr val="F2D6A7"/>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lIns="79242" tIns="39621" rIns="79242" bIns="39621"/>
          <a:lstStyle/>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Préservatifs masculins et féminins</a:t>
            </a:r>
          </a:p>
          <a:p>
            <a:pPr marL="297157" indent="-297157">
              <a:spcBef>
                <a:spcPct val="20000"/>
              </a:spcBef>
              <a:buClr>
                <a:srgbClr val="694F07"/>
              </a:buClr>
              <a:buSzPct val="120000"/>
              <a:buFont typeface="Times" charset="0"/>
              <a:buChar char="•"/>
            </a:pPr>
            <a:endParaRPr lang="fr-FR" sz="1600" b="1" dirty="0">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Microbicides</a:t>
            </a:r>
          </a:p>
          <a:p>
            <a:pPr marL="297157" indent="-297157">
              <a:spcBef>
                <a:spcPct val="20000"/>
              </a:spcBef>
              <a:buClr>
                <a:srgbClr val="694F07"/>
              </a:buClr>
              <a:buSzPct val="120000"/>
              <a:buFont typeface="Times" charset="0"/>
              <a:buChar char="•"/>
            </a:pPr>
            <a:endParaRPr lang="fr-FR" sz="1600" b="1" dirty="0">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Traitement antiviral (PTME)</a:t>
            </a:r>
          </a:p>
          <a:p>
            <a:pPr marL="297157" indent="-297157">
              <a:spcBef>
                <a:spcPct val="20000"/>
              </a:spcBef>
              <a:buClr>
                <a:srgbClr val="694F07"/>
              </a:buClr>
              <a:buSzPct val="120000"/>
              <a:buFont typeface="Times" charset="0"/>
              <a:buChar char="•"/>
            </a:pPr>
            <a:endParaRPr lang="fr-FR" altLang="ja-JP" sz="1600" b="1" dirty="0">
              <a:solidFill>
                <a:prstClr val="black"/>
              </a:solidFill>
              <a:latin typeface="Calibri"/>
              <a:ea typeface="ＭＳ Ｐ明朝"/>
              <a:cs typeface="Calibri"/>
            </a:endParaRPr>
          </a:p>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Prévention post exposition (PEP)</a:t>
            </a:r>
          </a:p>
        </p:txBody>
      </p:sp>
      <p:sp>
        <p:nvSpPr>
          <p:cNvPr id="198667" name="Rectangle 11"/>
          <p:cNvSpPr>
            <a:spLocks noChangeArrowheads="1"/>
          </p:cNvSpPr>
          <p:nvPr/>
        </p:nvSpPr>
        <p:spPr bwMode="auto">
          <a:xfrm>
            <a:off x="6096004" y="2349500"/>
            <a:ext cx="2506133" cy="2794000"/>
          </a:xfrm>
          <a:prstGeom prst="rect">
            <a:avLst/>
          </a:prstGeom>
          <a:solidFill>
            <a:srgbClr val="F2D6A7"/>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lIns="79242" tIns="39621" rIns="79242" bIns="39621"/>
          <a:lstStyle/>
          <a:p>
            <a:pPr marL="297157" indent="-297157">
              <a:spcBef>
                <a:spcPct val="20000"/>
              </a:spcBef>
              <a:buClr>
                <a:srgbClr val="694F07"/>
              </a:buClr>
              <a:buSzPct val="120000"/>
              <a:buFont typeface="Times" charset="0"/>
              <a:buChar char="•"/>
            </a:pPr>
            <a:r>
              <a:rPr lang="fr-FR" sz="1600" b="1">
                <a:solidFill>
                  <a:prstClr val="black"/>
                </a:solidFill>
                <a:latin typeface="Calibri"/>
                <a:cs typeface="Calibri"/>
              </a:rPr>
              <a:t>Education et changement de comportement</a:t>
            </a:r>
          </a:p>
          <a:p>
            <a:pPr marL="297157" indent="-297157">
              <a:spcBef>
                <a:spcPct val="20000"/>
              </a:spcBef>
              <a:buClr>
                <a:srgbClr val="694F07"/>
              </a:buClr>
              <a:buSzPct val="120000"/>
              <a:buFont typeface="Times" charset="0"/>
              <a:buChar char="•"/>
            </a:pPr>
            <a:endParaRPr lang="fr-FR" sz="1600" b="1">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b="1">
                <a:solidFill>
                  <a:prstClr val="black"/>
                </a:solidFill>
                <a:latin typeface="Calibri"/>
                <a:cs typeface="Calibri"/>
              </a:rPr>
              <a:t>Traitement antirétroviral</a:t>
            </a:r>
          </a:p>
          <a:p>
            <a:pPr marL="297157" indent="-297157">
              <a:spcBef>
                <a:spcPct val="20000"/>
              </a:spcBef>
              <a:buClr>
                <a:srgbClr val="694F07"/>
              </a:buClr>
              <a:buSzPct val="120000"/>
              <a:buFont typeface="Times" charset="0"/>
              <a:buChar char="•"/>
            </a:pPr>
            <a:endParaRPr lang="fr-FR" sz="1600" b="1">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b="1">
                <a:solidFill>
                  <a:prstClr val="black"/>
                </a:solidFill>
                <a:latin typeface="Calibri"/>
                <a:cs typeface="Calibri"/>
              </a:rPr>
              <a:t>Vaccins thérapeutiques</a:t>
            </a:r>
          </a:p>
        </p:txBody>
      </p:sp>
    </p:spTree>
    <p:extLst>
      <p:ext uri="{BB962C8B-B14F-4D97-AF65-F5344CB8AC3E}">
        <p14:creationId xmlns:p14="http://schemas.microsoft.com/office/powerpoint/2010/main" val="34280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lIns="79242" tIns="39621" rIns="79242" bIns="39621"/>
          <a:lstStyle/>
          <a:p>
            <a:r>
              <a:rPr lang="fr-FR" dirty="0"/>
              <a:t>Quelles sont les stratégies </a:t>
            </a:r>
            <a:r>
              <a:rPr lang="fr-FR" dirty="0" smtClean="0"/>
              <a:t>existantes efficaces ?</a:t>
            </a:r>
            <a:endParaRPr lang="fr-FR" dirty="0"/>
          </a:p>
        </p:txBody>
      </p:sp>
      <p:sp>
        <p:nvSpPr>
          <p:cNvPr id="200707" name="Rectangle 3"/>
          <p:cNvSpPr>
            <a:spLocks noGrp="1" noChangeArrowheads="1"/>
          </p:cNvSpPr>
          <p:nvPr>
            <p:ph type="body" idx="1"/>
          </p:nvPr>
        </p:nvSpPr>
        <p:spPr>
          <a:xfrm>
            <a:off x="457200" y="2349500"/>
            <a:ext cx="2387600" cy="2794000"/>
          </a:xfrm>
          <a:solidFill>
            <a:srgbClr val="F2D6A7"/>
          </a:solidFill>
          <a:effectLst>
            <a:outerShdw blurRad="63500" dist="88899" dir="2700000" algn="ctr" rotWithShape="0">
              <a:schemeClr val="bg2">
                <a:alpha val="74998"/>
              </a:schemeClr>
            </a:outerShdw>
          </a:effectLst>
        </p:spPr>
        <p:txBody>
          <a:bodyPr lIns="79242" tIns="39621" rIns="79242" bIns="39621"/>
          <a:lstStyle/>
          <a:p>
            <a:pPr>
              <a:lnSpc>
                <a:spcPct val="90000"/>
              </a:lnSpc>
            </a:pPr>
            <a:r>
              <a:rPr lang="fr-FR" sz="1600" b="1" dirty="0">
                <a:solidFill>
                  <a:schemeClr val="bg2">
                    <a:lumMod val="50000"/>
                  </a:schemeClr>
                </a:solidFill>
              </a:rPr>
              <a:t>Education et changement de comportement</a:t>
            </a:r>
            <a:endParaRPr lang="fr-FR" sz="1600" dirty="0">
              <a:solidFill>
                <a:schemeClr val="bg2">
                  <a:lumMod val="50000"/>
                </a:schemeClr>
              </a:solidFill>
            </a:endParaRPr>
          </a:p>
          <a:p>
            <a:pPr>
              <a:lnSpc>
                <a:spcPct val="90000"/>
              </a:lnSpc>
            </a:pPr>
            <a:endParaRPr lang="fr-FR" sz="1600" dirty="0">
              <a:solidFill>
                <a:srgbClr val="C0C0C0"/>
              </a:solidFill>
            </a:endParaRPr>
          </a:p>
          <a:p>
            <a:pPr>
              <a:lnSpc>
                <a:spcPct val="90000"/>
              </a:lnSpc>
            </a:pPr>
            <a:r>
              <a:rPr lang="fr-FR" sz="1600" b="1" dirty="0">
                <a:solidFill>
                  <a:schemeClr val="tx1"/>
                </a:solidFill>
              </a:rPr>
              <a:t>Circoncision</a:t>
            </a:r>
            <a:endParaRPr lang="fr-FR" sz="1600" dirty="0">
              <a:solidFill>
                <a:schemeClr val="tx1"/>
              </a:solidFill>
            </a:endParaRPr>
          </a:p>
          <a:p>
            <a:pPr>
              <a:lnSpc>
                <a:spcPct val="90000"/>
              </a:lnSpc>
            </a:pPr>
            <a:endParaRPr lang="fr-FR" altLang="ja-JP" sz="1600" dirty="0">
              <a:solidFill>
                <a:srgbClr val="C0C0C0"/>
              </a:solidFill>
            </a:endParaRPr>
          </a:p>
          <a:p>
            <a:pPr>
              <a:lnSpc>
                <a:spcPct val="90000"/>
              </a:lnSpc>
            </a:pPr>
            <a:r>
              <a:rPr lang="fr-FR" sz="1600" dirty="0">
                <a:solidFill>
                  <a:srgbClr val="C0C0C0"/>
                </a:solidFill>
              </a:rPr>
              <a:t>Vaccins préventifs</a:t>
            </a:r>
          </a:p>
          <a:p>
            <a:pPr>
              <a:lnSpc>
                <a:spcPct val="90000"/>
              </a:lnSpc>
            </a:pPr>
            <a:endParaRPr lang="fr-FR" sz="1600" dirty="0">
              <a:solidFill>
                <a:srgbClr val="C0C0C0"/>
              </a:solidFill>
            </a:endParaRPr>
          </a:p>
          <a:p>
            <a:pPr>
              <a:lnSpc>
                <a:spcPct val="90000"/>
              </a:lnSpc>
            </a:pPr>
            <a:r>
              <a:rPr lang="fr-FR" sz="1600" b="1" dirty="0">
                <a:solidFill>
                  <a:schemeClr val="tx1"/>
                </a:solidFill>
              </a:rPr>
              <a:t>Prophylaxie</a:t>
            </a:r>
            <a:br>
              <a:rPr lang="fr-FR" sz="1600" b="1" dirty="0">
                <a:solidFill>
                  <a:schemeClr val="tx1"/>
                </a:solidFill>
              </a:rPr>
            </a:br>
            <a:r>
              <a:rPr lang="fr-FR" sz="1600" b="1" dirty="0">
                <a:solidFill>
                  <a:schemeClr val="tx1"/>
                </a:solidFill>
              </a:rPr>
              <a:t>pré exposition</a:t>
            </a:r>
            <a:br>
              <a:rPr lang="fr-FR" sz="1600" b="1" dirty="0">
                <a:solidFill>
                  <a:schemeClr val="tx1"/>
                </a:solidFill>
              </a:rPr>
            </a:br>
            <a:r>
              <a:rPr lang="fr-FR" sz="1600" b="1" dirty="0">
                <a:solidFill>
                  <a:schemeClr val="tx1"/>
                </a:solidFill>
              </a:rPr>
              <a:t>(</a:t>
            </a:r>
            <a:r>
              <a:rPr lang="fr-FR" sz="1600" b="1" dirty="0" err="1">
                <a:solidFill>
                  <a:schemeClr val="tx1"/>
                </a:solidFill>
              </a:rPr>
              <a:t>PrEP</a:t>
            </a:r>
            <a:r>
              <a:rPr lang="fr-FR" sz="1600" b="1" dirty="0">
                <a:solidFill>
                  <a:schemeClr val="tx1"/>
                </a:solidFill>
              </a:rPr>
              <a:t>)</a:t>
            </a:r>
          </a:p>
        </p:txBody>
      </p:sp>
      <p:sp>
        <p:nvSpPr>
          <p:cNvPr id="200708" name="AutoShape 4"/>
          <p:cNvSpPr>
            <a:spLocks noChangeArrowheads="1"/>
          </p:cNvSpPr>
          <p:nvPr/>
        </p:nvSpPr>
        <p:spPr bwMode="auto">
          <a:xfrm>
            <a:off x="474133" y="1651000"/>
            <a:ext cx="2641600" cy="508000"/>
          </a:xfrm>
          <a:prstGeom prst="homePlate">
            <a:avLst>
              <a:gd name="adj" fmla="val 121875"/>
            </a:avLst>
          </a:prstGeom>
          <a:solidFill>
            <a:srgbClr val="F2D6A7"/>
          </a:solidFill>
          <a:ln w="9525">
            <a:solidFill>
              <a:schemeClr val="tx1"/>
            </a:solidFill>
            <a:miter lim="800000"/>
            <a:headEnd/>
            <a:tailEnd/>
          </a:ln>
          <a:effectLst>
            <a:outerShdw blurRad="63500" dist="88899" dir="2700000" algn="ctr" rotWithShape="0">
              <a:schemeClr val="bg2">
                <a:alpha val="55000"/>
              </a:schemeClr>
            </a:outerShdw>
          </a:effectLst>
        </p:spPr>
        <p:txBody>
          <a:bodyPr wrap="none" lIns="79242" tIns="39621" rIns="79242" bIns="39621" anchor="ctr"/>
          <a:lstStyle/>
          <a:p>
            <a:endParaRPr lang="fr-FR">
              <a:solidFill>
                <a:prstClr val="black"/>
              </a:solidFill>
              <a:latin typeface="Georgia"/>
            </a:endParaRPr>
          </a:p>
        </p:txBody>
      </p:sp>
      <p:sp>
        <p:nvSpPr>
          <p:cNvPr id="200709" name="AutoShape 5"/>
          <p:cNvSpPr>
            <a:spLocks noChangeArrowheads="1"/>
          </p:cNvSpPr>
          <p:nvPr/>
        </p:nvSpPr>
        <p:spPr bwMode="auto">
          <a:xfrm>
            <a:off x="2980271" y="1651000"/>
            <a:ext cx="3183467" cy="508000"/>
          </a:xfrm>
          <a:prstGeom prst="chevron">
            <a:avLst>
              <a:gd name="adj" fmla="val 146875"/>
            </a:avLst>
          </a:prstGeom>
          <a:solidFill>
            <a:srgbClr val="F2D6A7"/>
          </a:solidFill>
          <a:ln w="9525">
            <a:solidFill>
              <a:schemeClr val="tx1"/>
            </a:solidFill>
            <a:miter lim="800000"/>
            <a:headEnd/>
            <a:tailEnd/>
          </a:ln>
          <a:effectLst>
            <a:outerShdw blurRad="63500" dist="88899" dir="2700000" algn="ctr" rotWithShape="0">
              <a:schemeClr val="bg2">
                <a:alpha val="55000"/>
              </a:schemeClr>
            </a:outerShdw>
          </a:effectLst>
        </p:spPr>
        <p:txBody>
          <a:bodyPr wrap="none" lIns="79242" tIns="39621" rIns="79242" bIns="39621" anchor="ctr"/>
          <a:lstStyle/>
          <a:p>
            <a:endParaRPr lang="fr-FR">
              <a:solidFill>
                <a:prstClr val="black"/>
              </a:solidFill>
              <a:latin typeface="Georgia"/>
            </a:endParaRPr>
          </a:p>
        </p:txBody>
      </p:sp>
      <p:sp>
        <p:nvSpPr>
          <p:cNvPr id="200710" name="AutoShape 6"/>
          <p:cNvSpPr>
            <a:spLocks noChangeArrowheads="1"/>
          </p:cNvSpPr>
          <p:nvPr/>
        </p:nvSpPr>
        <p:spPr bwMode="auto">
          <a:xfrm>
            <a:off x="6096000" y="1651000"/>
            <a:ext cx="2641600" cy="508000"/>
          </a:xfrm>
          <a:prstGeom prst="chevron">
            <a:avLst>
              <a:gd name="adj" fmla="val 121875"/>
            </a:avLst>
          </a:prstGeom>
          <a:solidFill>
            <a:srgbClr val="F2D6A7"/>
          </a:solidFill>
          <a:ln w="9525">
            <a:solidFill>
              <a:schemeClr val="tx1"/>
            </a:solidFill>
            <a:miter lim="800000"/>
            <a:headEnd/>
            <a:tailEnd/>
          </a:ln>
          <a:effectLst>
            <a:outerShdw blurRad="63500" dist="88899" dir="2700000" algn="ctr" rotWithShape="0">
              <a:schemeClr val="bg2">
                <a:alpha val="55000"/>
              </a:schemeClr>
            </a:outerShdw>
          </a:effectLst>
        </p:spPr>
        <p:txBody>
          <a:bodyPr wrap="none" lIns="79242" tIns="39621" rIns="79242" bIns="39621" anchor="ctr"/>
          <a:lstStyle/>
          <a:p>
            <a:endParaRPr lang="fr-FR">
              <a:solidFill>
                <a:prstClr val="black"/>
              </a:solidFill>
              <a:latin typeface="Calibri"/>
              <a:cs typeface="Calibri"/>
            </a:endParaRPr>
          </a:p>
        </p:txBody>
      </p:sp>
      <p:sp>
        <p:nvSpPr>
          <p:cNvPr id="200711" name="Text Box 7"/>
          <p:cNvSpPr txBox="1">
            <a:spLocks noChangeArrowheads="1"/>
          </p:cNvSpPr>
          <p:nvPr/>
        </p:nvSpPr>
        <p:spPr bwMode="auto">
          <a:xfrm>
            <a:off x="541871" y="1660073"/>
            <a:ext cx="2167467" cy="2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242" tIns="39621" rIns="79242" bIns="39621">
            <a:spAutoFit/>
          </a:bodyPr>
          <a:lstStyle/>
          <a:p>
            <a:pPr>
              <a:spcBef>
                <a:spcPct val="50000"/>
              </a:spcBef>
            </a:pPr>
            <a:r>
              <a:rPr lang="fr-FR" sz="1400" b="1" dirty="0">
                <a:solidFill>
                  <a:prstClr val="black"/>
                </a:solidFill>
                <a:latin typeface="Calibri"/>
                <a:cs typeface="Calibri"/>
              </a:rPr>
              <a:t>Avant exposition</a:t>
            </a:r>
          </a:p>
        </p:txBody>
      </p:sp>
      <p:sp>
        <p:nvSpPr>
          <p:cNvPr id="200712" name="Text Box 8"/>
          <p:cNvSpPr txBox="1">
            <a:spLocks noChangeArrowheads="1"/>
          </p:cNvSpPr>
          <p:nvPr/>
        </p:nvSpPr>
        <p:spPr bwMode="auto">
          <a:xfrm>
            <a:off x="3702057" y="1660073"/>
            <a:ext cx="2099733" cy="2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242" tIns="39621" rIns="79242" bIns="39621">
            <a:spAutoFit/>
          </a:bodyPr>
          <a:lstStyle/>
          <a:p>
            <a:pPr>
              <a:spcBef>
                <a:spcPct val="50000"/>
              </a:spcBef>
            </a:pPr>
            <a:r>
              <a:rPr lang="fr-FR" sz="1400" b="1" dirty="0">
                <a:solidFill>
                  <a:prstClr val="black"/>
                </a:solidFill>
                <a:latin typeface="Calibri"/>
                <a:cs typeface="Calibri"/>
              </a:rPr>
              <a:t>Au moment du risque</a:t>
            </a:r>
          </a:p>
        </p:txBody>
      </p:sp>
      <p:sp>
        <p:nvSpPr>
          <p:cNvPr id="200713" name="Text Box 9"/>
          <p:cNvSpPr txBox="1">
            <a:spLocks noChangeArrowheads="1"/>
          </p:cNvSpPr>
          <p:nvPr/>
        </p:nvSpPr>
        <p:spPr bwMode="auto">
          <a:xfrm>
            <a:off x="6773337" y="1660073"/>
            <a:ext cx="1557867" cy="29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242" tIns="39621" rIns="79242" bIns="39621">
            <a:spAutoFit/>
          </a:bodyPr>
          <a:lstStyle/>
          <a:p>
            <a:pPr>
              <a:spcBef>
                <a:spcPct val="50000"/>
              </a:spcBef>
            </a:pPr>
            <a:r>
              <a:rPr lang="fr-FR" sz="1400" b="1">
                <a:solidFill>
                  <a:prstClr val="black"/>
                </a:solidFill>
                <a:latin typeface="Calibri"/>
                <a:cs typeface="Calibri"/>
              </a:rPr>
              <a:t>Après infection</a:t>
            </a:r>
          </a:p>
        </p:txBody>
      </p:sp>
      <p:sp>
        <p:nvSpPr>
          <p:cNvPr id="200714" name="Rectangle 10"/>
          <p:cNvSpPr>
            <a:spLocks noChangeArrowheads="1"/>
          </p:cNvSpPr>
          <p:nvPr/>
        </p:nvSpPr>
        <p:spPr bwMode="auto">
          <a:xfrm>
            <a:off x="3115733" y="2349500"/>
            <a:ext cx="2844800" cy="2794000"/>
          </a:xfrm>
          <a:prstGeom prst="rect">
            <a:avLst/>
          </a:prstGeom>
          <a:solidFill>
            <a:srgbClr val="F2D6A7"/>
          </a:solidFill>
          <a:ln>
            <a:noFill/>
          </a:ln>
          <a:effectLst>
            <a:outerShdw blurRad="63500" dist="888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79242" tIns="39621" rIns="79242" bIns="39621"/>
          <a:lstStyle/>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Préservatifs masculins et féminins</a:t>
            </a:r>
            <a:endParaRPr lang="fr-FR" sz="1600" dirty="0">
              <a:solidFill>
                <a:prstClr val="black"/>
              </a:solidFill>
              <a:latin typeface="Calibri"/>
              <a:cs typeface="Calibri"/>
            </a:endParaRPr>
          </a:p>
          <a:p>
            <a:pPr marL="297157" indent="-297157">
              <a:spcBef>
                <a:spcPct val="20000"/>
              </a:spcBef>
              <a:buClr>
                <a:srgbClr val="694F07"/>
              </a:buClr>
              <a:buSzPct val="120000"/>
              <a:buFont typeface="Times" charset="0"/>
              <a:buChar char="•"/>
            </a:pPr>
            <a:endParaRPr lang="fr-FR" sz="1600" dirty="0">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dirty="0">
                <a:solidFill>
                  <a:srgbClr val="C0C0C0"/>
                </a:solidFill>
                <a:latin typeface="Calibri"/>
                <a:cs typeface="Calibri"/>
              </a:rPr>
              <a:t>Microbicides</a:t>
            </a:r>
          </a:p>
          <a:p>
            <a:pPr marL="297157" indent="-297157">
              <a:spcBef>
                <a:spcPct val="20000"/>
              </a:spcBef>
              <a:buClr>
                <a:srgbClr val="694F07"/>
              </a:buClr>
              <a:buSzPct val="120000"/>
              <a:buFont typeface="Times" charset="0"/>
              <a:buChar char="•"/>
            </a:pPr>
            <a:endParaRPr lang="fr-FR" sz="1600" dirty="0">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Traitement antiviral (PTME)</a:t>
            </a:r>
            <a:endParaRPr lang="fr-FR" sz="1600" dirty="0">
              <a:solidFill>
                <a:prstClr val="black"/>
              </a:solidFill>
              <a:latin typeface="Calibri"/>
              <a:cs typeface="Calibri"/>
            </a:endParaRPr>
          </a:p>
          <a:p>
            <a:pPr marL="297157" indent="-297157">
              <a:spcBef>
                <a:spcPct val="20000"/>
              </a:spcBef>
              <a:buClr>
                <a:srgbClr val="694F07"/>
              </a:buClr>
              <a:buSzPct val="120000"/>
              <a:buFont typeface="Times" charset="0"/>
              <a:buChar char="•"/>
            </a:pPr>
            <a:endParaRPr lang="fr-FR" altLang="ja-JP" sz="1600" dirty="0">
              <a:solidFill>
                <a:prstClr val="black"/>
              </a:solidFill>
              <a:latin typeface="Calibri"/>
              <a:ea typeface="ＭＳ Ｐ明朝"/>
              <a:cs typeface="Calibri"/>
            </a:endParaRPr>
          </a:p>
          <a:p>
            <a:pPr marL="297157" indent="-297157">
              <a:spcBef>
                <a:spcPct val="20000"/>
              </a:spcBef>
              <a:buClr>
                <a:srgbClr val="694F07"/>
              </a:buClr>
              <a:buSzPct val="120000"/>
              <a:buFont typeface="Times" charset="0"/>
              <a:buChar char="•"/>
            </a:pPr>
            <a:r>
              <a:rPr lang="fr-FR" sz="1600" b="1" dirty="0">
                <a:solidFill>
                  <a:srgbClr val="C0C0C0"/>
                </a:solidFill>
                <a:latin typeface="Calibri"/>
                <a:cs typeface="Calibri"/>
              </a:rPr>
              <a:t>Prévention post exposition (PEP)</a:t>
            </a:r>
            <a:endParaRPr lang="fr-FR" sz="1600" dirty="0">
              <a:solidFill>
                <a:prstClr val="black"/>
              </a:solidFill>
              <a:latin typeface="Calibri"/>
              <a:cs typeface="Calibri"/>
            </a:endParaRPr>
          </a:p>
        </p:txBody>
      </p:sp>
      <p:sp>
        <p:nvSpPr>
          <p:cNvPr id="200715" name="Rectangle 11"/>
          <p:cNvSpPr>
            <a:spLocks noChangeArrowheads="1"/>
          </p:cNvSpPr>
          <p:nvPr/>
        </p:nvSpPr>
        <p:spPr bwMode="auto">
          <a:xfrm>
            <a:off x="6096004" y="2349500"/>
            <a:ext cx="2506133" cy="2794000"/>
          </a:xfrm>
          <a:prstGeom prst="rect">
            <a:avLst/>
          </a:prstGeom>
          <a:solidFill>
            <a:srgbClr val="F2D6A7"/>
          </a:solidFill>
          <a:ln>
            <a:noFill/>
          </a:ln>
          <a:effectLst>
            <a:outerShdw blurRad="63500" dist="888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lIns="79242" tIns="39621" rIns="79242" bIns="39621"/>
          <a:lstStyle/>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Education thérapeutique et changement de comportement</a:t>
            </a:r>
            <a:endParaRPr lang="fr-FR" sz="1600" dirty="0">
              <a:solidFill>
                <a:prstClr val="black"/>
              </a:solidFill>
              <a:latin typeface="Calibri"/>
              <a:cs typeface="Calibri"/>
            </a:endParaRPr>
          </a:p>
          <a:p>
            <a:pPr marL="297157" indent="-297157">
              <a:spcBef>
                <a:spcPct val="20000"/>
              </a:spcBef>
              <a:buClr>
                <a:srgbClr val="694F07"/>
              </a:buClr>
              <a:buSzPct val="120000"/>
              <a:buFont typeface="Times" charset="0"/>
              <a:buChar char="•"/>
            </a:pPr>
            <a:endParaRPr lang="fr-FR" sz="1600" dirty="0">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b="1" dirty="0">
                <a:solidFill>
                  <a:prstClr val="black"/>
                </a:solidFill>
                <a:latin typeface="Calibri"/>
                <a:cs typeface="Calibri"/>
              </a:rPr>
              <a:t>Traitement antirétroviral</a:t>
            </a:r>
            <a:endParaRPr lang="fr-FR" sz="1600" dirty="0">
              <a:solidFill>
                <a:prstClr val="black"/>
              </a:solidFill>
              <a:latin typeface="Calibri"/>
              <a:cs typeface="Calibri"/>
            </a:endParaRPr>
          </a:p>
          <a:p>
            <a:pPr marL="297157" indent="-297157">
              <a:spcBef>
                <a:spcPct val="20000"/>
              </a:spcBef>
              <a:buClr>
                <a:srgbClr val="694F07"/>
              </a:buClr>
              <a:buSzPct val="120000"/>
              <a:buFont typeface="Times" charset="0"/>
              <a:buChar char="•"/>
            </a:pPr>
            <a:endParaRPr lang="fr-FR" sz="1600" dirty="0">
              <a:solidFill>
                <a:prstClr val="black"/>
              </a:solidFill>
              <a:latin typeface="Calibri"/>
              <a:cs typeface="Calibri"/>
            </a:endParaRPr>
          </a:p>
          <a:p>
            <a:pPr marL="297157" indent="-297157">
              <a:spcBef>
                <a:spcPct val="20000"/>
              </a:spcBef>
              <a:buClr>
                <a:srgbClr val="694F07"/>
              </a:buClr>
              <a:buSzPct val="120000"/>
              <a:buFont typeface="Times" charset="0"/>
              <a:buChar char="•"/>
            </a:pPr>
            <a:r>
              <a:rPr lang="fr-FR" sz="1600" dirty="0">
                <a:solidFill>
                  <a:srgbClr val="C0C0C0"/>
                </a:solidFill>
                <a:latin typeface="Calibri"/>
                <a:cs typeface="Calibri"/>
              </a:rPr>
              <a:t>Vaccins thérapeutiques</a:t>
            </a:r>
            <a:endParaRPr lang="fr-FR" sz="1600" dirty="0">
              <a:solidFill>
                <a:prstClr val="black"/>
              </a:solidFill>
              <a:latin typeface="Calibri"/>
              <a:cs typeface="Calibri"/>
            </a:endParaRPr>
          </a:p>
        </p:txBody>
      </p:sp>
    </p:spTree>
    <p:extLst>
      <p:ext uri="{BB962C8B-B14F-4D97-AF65-F5344CB8AC3E}">
        <p14:creationId xmlns:p14="http://schemas.microsoft.com/office/powerpoint/2010/main" val="286504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r>
              <a:rPr lang="fr-FR" dirty="0" smtClean="0"/>
              <a:t>La question appliquée aux couples séro-différents.</a:t>
            </a:r>
            <a:endParaRPr lang="fr-FR" dirty="0"/>
          </a:p>
        </p:txBody>
      </p:sp>
      <p:sp>
        <p:nvSpPr>
          <p:cNvPr id="5" name="Titre 4"/>
          <p:cNvSpPr>
            <a:spLocks noGrp="1"/>
          </p:cNvSpPr>
          <p:nvPr>
            <p:ph type="title"/>
          </p:nvPr>
        </p:nvSpPr>
        <p:spPr/>
        <p:txBody>
          <a:bodyPr/>
          <a:lstStyle/>
          <a:p>
            <a:r>
              <a:rPr lang="fr-FR" sz="4000" dirty="0" smtClean="0"/>
              <a:t>Risque « résiduel » de transmission</a:t>
            </a:r>
            <a:endParaRPr lang="fr-FR" sz="4000" dirty="0"/>
          </a:p>
        </p:txBody>
      </p:sp>
      <p:sp>
        <p:nvSpPr>
          <p:cNvPr id="4" name="Espace réservé du numéro de diapositive 3"/>
          <p:cNvSpPr>
            <a:spLocks noGrp="1"/>
          </p:cNvSpPr>
          <p:nvPr>
            <p:ph type="sldNum" sz="quarter" idx="11"/>
          </p:nvPr>
        </p:nvSpPr>
        <p:spPr/>
        <p:txBody>
          <a:bodyPr>
            <a:normAutofit/>
          </a:bodyPr>
          <a:lstStyle/>
          <a:p>
            <a:fld id="{A847B961-917D-714F-B9EF-810BDF4968C8}" type="slidenum">
              <a:rPr lang="fr-FR" smtClean="0">
                <a:latin typeface="Tw Cen MT"/>
              </a:rPr>
              <a:pPr/>
              <a:t>15</a:t>
            </a:fld>
            <a:endParaRPr lang="fr-FR">
              <a:latin typeface="Tw Cen MT"/>
            </a:endParaRPr>
          </a:p>
        </p:txBody>
      </p:sp>
    </p:spTree>
    <p:extLst>
      <p:ext uri="{BB962C8B-B14F-4D97-AF65-F5344CB8AC3E}">
        <p14:creationId xmlns:p14="http://schemas.microsoft.com/office/powerpoint/2010/main" val="22812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Conception naturelle ou AMP… un faux débat !</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4" descr="LogoCoreVI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7220" y="120389"/>
            <a:ext cx="1400175" cy="7408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0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402" name="Rectangle 2"/>
          <p:cNvSpPr>
            <a:spLocks noGrp="1" noChangeArrowheads="1"/>
          </p:cNvSpPr>
          <p:nvPr>
            <p:ph type="title"/>
          </p:nvPr>
        </p:nvSpPr>
        <p:spPr/>
        <p:txBody>
          <a:bodyPr/>
          <a:lstStyle/>
          <a:p>
            <a:r>
              <a:rPr lang="fr-FR" dirty="0"/>
              <a:t>Conception naturelle</a:t>
            </a:r>
          </a:p>
        </p:txBody>
      </p:sp>
      <p:sp>
        <p:nvSpPr>
          <p:cNvPr id="1766403" name="Rectangle 3"/>
          <p:cNvSpPr>
            <a:spLocks noGrp="1" noChangeArrowheads="1"/>
          </p:cNvSpPr>
          <p:nvPr>
            <p:ph type="body" idx="1"/>
          </p:nvPr>
        </p:nvSpPr>
        <p:spPr>
          <a:xfrm>
            <a:off x="411538" y="997294"/>
            <a:ext cx="8496300" cy="2280253"/>
          </a:xfrm>
        </p:spPr>
        <p:txBody>
          <a:bodyPr/>
          <a:lstStyle/>
          <a:p>
            <a:pPr>
              <a:lnSpc>
                <a:spcPct val="140000"/>
              </a:lnSpc>
            </a:pPr>
            <a:r>
              <a:rPr lang="fr-FR" sz="2800" b="0" dirty="0"/>
              <a:t>Approche la plus fréquente dans la réalité</a:t>
            </a:r>
          </a:p>
          <a:p>
            <a:pPr>
              <a:lnSpc>
                <a:spcPct val="140000"/>
              </a:lnSpc>
            </a:pPr>
            <a:r>
              <a:rPr lang="fr-FR" sz="2800" b="0" dirty="0"/>
              <a:t>Cas de transmission décrits avant l’arrivée des ARV</a:t>
            </a:r>
          </a:p>
          <a:p>
            <a:pPr>
              <a:lnSpc>
                <a:spcPct val="140000"/>
              </a:lnSpc>
            </a:pPr>
            <a:r>
              <a:rPr lang="fr-FR" sz="2800" b="0" dirty="0"/>
              <a:t>Pas de cas de transmission décrits avec multithérapies</a:t>
            </a:r>
          </a:p>
          <a:p>
            <a:pPr>
              <a:lnSpc>
                <a:spcPct val="140000"/>
              </a:lnSpc>
            </a:pPr>
            <a:r>
              <a:rPr lang="fr-FR" sz="2800" b="0" dirty="0" smtClean="0"/>
              <a:t>Débats intenses depuis </a:t>
            </a:r>
            <a:r>
              <a:rPr lang="fr-FR" sz="2800" b="0" dirty="0"/>
              <a:t>les déclarations suisses de </a:t>
            </a:r>
            <a:r>
              <a:rPr lang="fr-FR" sz="2800" b="0" dirty="0" smtClean="0"/>
              <a:t>2008</a:t>
            </a:r>
            <a:endParaRPr lang="fr-FR" sz="2800" b="0" dirty="0"/>
          </a:p>
        </p:txBody>
      </p:sp>
      <p:pic>
        <p:nvPicPr>
          <p:cNvPr id="2" name="Picture 1" descr="Fac similé déclaration suisse.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991" y="3738093"/>
            <a:ext cx="3388987" cy="13907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ctangle 3"/>
          <p:cNvSpPr/>
          <p:nvPr/>
        </p:nvSpPr>
        <p:spPr>
          <a:xfrm>
            <a:off x="539562" y="5231897"/>
            <a:ext cx="8448939" cy="400110"/>
          </a:xfrm>
          <a:prstGeom prst="rect">
            <a:avLst/>
          </a:prstGeom>
        </p:spPr>
        <p:txBody>
          <a:bodyPr wrap="square">
            <a:spAutoFit/>
          </a:bodyPr>
          <a:lstStyle/>
          <a:p>
            <a:pPr defTabSz="914400" fontAlgn="base">
              <a:spcBef>
                <a:spcPct val="0"/>
              </a:spcBef>
              <a:spcAft>
                <a:spcPct val="0"/>
              </a:spcAft>
            </a:pPr>
            <a:r>
              <a:rPr lang="fr-FR" sz="1000" dirty="0">
                <a:solidFill>
                  <a:srgbClr val="000000"/>
                </a:solidFill>
                <a:latin typeface="Arial Narrow"/>
                <a:ea typeface="ＭＳ Ｐゴシック" charset="0"/>
                <a:cs typeface="Arial Narrow"/>
              </a:rPr>
              <a:t>Vernazza, P., B. Hirschel, et al. (2008). "Les personnes séropositives ne souffrant d’aucune autre MST et suivant un traitement antirétroviral efficace ne transmettent pas le VIH par voie sexuelle." </a:t>
            </a:r>
            <a:r>
              <a:rPr lang="fr-FR" sz="1000" u="sng" dirty="0">
                <a:solidFill>
                  <a:srgbClr val="000000"/>
                </a:solidFill>
                <a:latin typeface="Arial Narrow"/>
                <a:ea typeface="ＭＳ Ｐゴシック" charset="0"/>
                <a:cs typeface="Arial Narrow"/>
              </a:rPr>
              <a:t>Bulletin des médecins suisses</a:t>
            </a:r>
            <a:r>
              <a:rPr lang="fr-FR" sz="1000" dirty="0">
                <a:solidFill>
                  <a:srgbClr val="000000"/>
                </a:solidFill>
                <a:latin typeface="Arial Narrow"/>
                <a:ea typeface="ＭＳ Ｐゴシック" charset="0"/>
                <a:cs typeface="Arial Narrow"/>
              </a:rPr>
              <a:t> </a:t>
            </a:r>
            <a:r>
              <a:rPr lang="fr-FR" sz="1000" b="1" dirty="0">
                <a:solidFill>
                  <a:srgbClr val="000000"/>
                </a:solidFill>
                <a:latin typeface="Arial Narrow"/>
                <a:ea typeface="ＭＳ Ｐゴシック" charset="0"/>
                <a:cs typeface="Arial Narrow"/>
              </a:rPr>
              <a:t>89</a:t>
            </a:r>
            <a:r>
              <a:rPr lang="fr-FR" sz="1000" dirty="0">
                <a:solidFill>
                  <a:srgbClr val="000000"/>
                </a:solidFill>
                <a:latin typeface="Arial Narrow"/>
                <a:ea typeface="ＭＳ Ｐゴシック" charset="0"/>
                <a:cs typeface="Arial Narrow"/>
              </a:rPr>
              <a:t>(5): 165-169.</a:t>
            </a:r>
          </a:p>
        </p:txBody>
      </p:sp>
      <p:pic>
        <p:nvPicPr>
          <p:cNvPr id="3" name="Image 2" descr="drapeaux-suisse-28.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0314" y="397229"/>
            <a:ext cx="1488164" cy="837093"/>
          </a:xfrm>
          <a:prstGeom prst="rect">
            <a:avLst/>
          </a:prstGeom>
        </p:spPr>
      </p:pic>
    </p:spTree>
    <p:extLst>
      <p:ext uri="{BB962C8B-B14F-4D97-AF65-F5344CB8AC3E}">
        <p14:creationId xmlns:p14="http://schemas.microsoft.com/office/powerpoint/2010/main" val="50770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Données biologiques</a:t>
            </a:r>
            <a:endParaRPr lang="fr-FR" dirty="0"/>
          </a:p>
        </p:txBody>
      </p:sp>
      <p:sp>
        <p:nvSpPr>
          <p:cNvPr id="5" name="Espace réservé du texte 4"/>
          <p:cNvSpPr>
            <a:spLocks noGrp="1"/>
          </p:cNvSpPr>
          <p:nvPr>
            <p:ph type="body" idx="1"/>
          </p:nvPr>
        </p:nvSpPr>
        <p:spPr/>
        <p:txBody>
          <a:bodyPr/>
          <a:lstStyle/>
          <a:p>
            <a:r>
              <a:rPr lang="fr-FR" dirty="0" smtClean="0"/>
              <a:t>Risque résiduel</a:t>
            </a:r>
            <a:endParaRPr lang="fr-FR" dirty="0"/>
          </a:p>
        </p:txBody>
      </p:sp>
      <p:pic>
        <p:nvPicPr>
          <p:cNvPr id="6" name="Picture 4" descr="LogoCoreVI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7220" y="120389"/>
            <a:ext cx="1400175" cy="7408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56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Risque résiduel de transmission</a:t>
            </a:r>
            <a:endParaRPr lang="fr-FR" dirty="0"/>
          </a:p>
        </p:txBody>
      </p:sp>
      <p:sp>
        <p:nvSpPr>
          <p:cNvPr id="3" name="Espace réservé du contenu 2"/>
          <p:cNvSpPr>
            <a:spLocks noGrp="1"/>
          </p:cNvSpPr>
          <p:nvPr>
            <p:ph idx="1"/>
          </p:nvPr>
        </p:nvSpPr>
        <p:spPr>
          <a:xfrm>
            <a:off x="677337" y="2617480"/>
            <a:ext cx="7978422" cy="2479146"/>
          </a:xfrm>
        </p:spPr>
        <p:txBody>
          <a:bodyPr/>
          <a:lstStyle/>
          <a:p>
            <a:r>
              <a:rPr lang="fr-FR" dirty="0" smtClean="0"/>
              <a:t>Données de la Pitié : 304 hommes VIH+</a:t>
            </a:r>
          </a:p>
          <a:p>
            <a:pPr lvl="1"/>
            <a:r>
              <a:rPr lang="fr-FR" dirty="0" smtClean="0"/>
              <a:t>Comparaison CV plasmatique vs CV séminale</a:t>
            </a:r>
          </a:p>
          <a:p>
            <a:pPr lvl="2"/>
            <a:r>
              <a:rPr lang="fr-FR" dirty="0" smtClean="0"/>
              <a:t>20 « discordances » (23 échantillons) : 6.6 %</a:t>
            </a:r>
          </a:p>
          <a:p>
            <a:pPr lvl="2"/>
            <a:r>
              <a:rPr lang="fr-FR" dirty="0" smtClean="0"/>
              <a:t>CV = 135 à 2 345 copies/ml</a:t>
            </a:r>
          </a:p>
          <a:p>
            <a:pPr lvl="3"/>
            <a:r>
              <a:rPr lang="fr-FR" dirty="0" smtClean="0"/>
              <a:t>3 échantillons &gt; 1 000 copies/ml</a:t>
            </a:r>
          </a:p>
          <a:p>
            <a:pPr lvl="2"/>
            <a:r>
              <a:rPr lang="fr-FR" dirty="0" smtClean="0"/>
              <a:t>Corrélations</a:t>
            </a:r>
          </a:p>
          <a:p>
            <a:pPr lvl="3"/>
            <a:r>
              <a:rPr lang="fr-FR" dirty="0" smtClean="0"/>
              <a:t>ADN proviral</a:t>
            </a:r>
          </a:p>
          <a:p>
            <a:pPr lvl="3"/>
            <a:r>
              <a:rPr lang="fr-FR" dirty="0" smtClean="0"/>
              <a:t>Pas au traitement, ni aux CD4</a:t>
            </a:r>
            <a:endParaRPr lang="fr-FR" dirty="0"/>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68" y="1057305"/>
            <a:ext cx="4120456" cy="1534543"/>
          </a:xfrm>
          <a:prstGeom prst="rect">
            <a:avLst/>
          </a:prstGeom>
          <a:ln>
            <a:noFill/>
          </a:ln>
          <a:effectLst>
            <a:outerShdw blurRad="190500" algn="tl" rotWithShape="0">
              <a:srgbClr val="000000">
                <a:alpha val="70000"/>
              </a:srgbClr>
            </a:outerShdw>
          </a:effectLst>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0121" y="1777380"/>
            <a:ext cx="2304256" cy="340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11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sz="quarter" idx="1"/>
          </p:nvPr>
        </p:nvSpPr>
        <p:spPr/>
        <p:txBody>
          <a:bodyPr/>
          <a:lstStyle/>
          <a:p>
            <a:pPr marL="514350" indent="-514350">
              <a:buFont typeface="+mj-lt"/>
              <a:buAutoNum type="arabicPeriod"/>
            </a:pPr>
            <a:r>
              <a:rPr lang="fr-FR" sz="2400" dirty="0" smtClean="0"/>
              <a:t>Quizz !</a:t>
            </a:r>
          </a:p>
          <a:p>
            <a:pPr marL="514350" indent="-514350">
              <a:buFont typeface="+mj-lt"/>
              <a:buAutoNum type="arabicPeriod"/>
            </a:pPr>
            <a:r>
              <a:rPr lang="fr-FR" sz="2400" dirty="0" smtClean="0"/>
              <a:t>Stratégies de prévention</a:t>
            </a:r>
          </a:p>
          <a:p>
            <a:pPr marL="514350" indent="-514350">
              <a:buFont typeface="+mj-lt"/>
              <a:buAutoNum type="arabicPeriod"/>
            </a:pPr>
            <a:r>
              <a:rPr lang="fr-FR" sz="2400" dirty="0" smtClean="0"/>
              <a:t>Le </a:t>
            </a:r>
            <a:r>
              <a:rPr lang="fr-FR" sz="2400" dirty="0"/>
              <a:t>risque résiduel de transmission</a:t>
            </a:r>
          </a:p>
          <a:p>
            <a:pPr marL="777875" lvl="1" indent="-457200"/>
            <a:r>
              <a:rPr lang="fr-FR" sz="2000" dirty="0"/>
              <a:t>Et son application aux couples sérodifférents</a:t>
            </a:r>
            <a:r>
              <a:rPr lang="fr-FR" sz="2000" dirty="0" smtClean="0"/>
              <a:t>…</a:t>
            </a:r>
          </a:p>
          <a:p>
            <a:pPr marL="514350" indent="-514350">
              <a:buFont typeface="+mj-lt"/>
              <a:buAutoNum type="arabicPeriod"/>
            </a:pPr>
            <a:r>
              <a:rPr lang="fr-FR" sz="2400" dirty="0" smtClean="0"/>
              <a:t>Où en est l’épidémie de VIH en France ?</a:t>
            </a:r>
          </a:p>
          <a:p>
            <a:pPr lvl="1"/>
            <a:r>
              <a:rPr lang="fr-FR" sz="2000" dirty="0" smtClean="0"/>
              <a:t>Et que fait-on en matière de dépistage ?</a:t>
            </a:r>
          </a:p>
          <a:p>
            <a:pPr marL="514350" indent="-514350">
              <a:buFont typeface="+mj-lt"/>
              <a:buAutoNum type="arabicPeriod"/>
            </a:pPr>
            <a:r>
              <a:rPr lang="fr-FR" sz="2400" dirty="0" smtClean="0"/>
              <a:t>Place de la PrEP dans les futures stratégies de prévention en France</a:t>
            </a:r>
          </a:p>
          <a:p>
            <a:pPr marL="777875" lvl="1" indent="-457200"/>
            <a:r>
              <a:rPr lang="fr-FR" sz="2000" dirty="0" smtClean="0"/>
              <a:t>Etudes </a:t>
            </a:r>
            <a:r>
              <a:rPr lang="fr-FR" sz="2000" dirty="0" err="1" smtClean="0"/>
              <a:t>Proud</a:t>
            </a:r>
            <a:r>
              <a:rPr lang="fr-FR" sz="2000" dirty="0" smtClean="0"/>
              <a:t> et Ipergay</a:t>
            </a:r>
          </a:p>
          <a:p>
            <a:pPr marL="457200" indent="-457200"/>
            <a:r>
              <a:rPr lang="fr-FR" sz="2300" dirty="0" smtClean="0"/>
              <a:t>Conclusion et on va dîner…</a:t>
            </a:r>
          </a:p>
          <a:p>
            <a:pPr marL="514350" indent="-514350">
              <a:buFont typeface="+mj-lt"/>
              <a:buAutoNum type="arabicPeriod"/>
            </a:pPr>
            <a:endParaRPr lang="fr-FR" sz="2400" dirty="0" smtClean="0"/>
          </a:p>
          <a:p>
            <a:endParaRPr lang="fr-FR" sz="2400"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2</a:t>
            </a:fld>
            <a:endParaRPr lang="fr-FR"/>
          </a:p>
        </p:txBody>
      </p:sp>
    </p:spTree>
    <p:extLst>
      <p:ext uri="{BB962C8B-B14F-4D97-AF65-F5344CB8AC3E}">
        <p14:creationId xmlns:p14="http://schemas.microsoft.com/office/powerpoint/2010/main" val="23152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Proportion de CV séminale positive lorsque la CV plasmatique est négative : 2002-2011</a:t>
            </a:r>
            <a:endParaRPr lang="fr-FR" sz="2800"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570" y="1717373"/>
            <a:ext cx="8029460" cy="2880320"/>
          </a:xfrm>
          <a:prstGeom prst="rect">
            <a:avLst/>
          </a:prstGeom>
          <a:ln>
            <a:noFill/>
          </a:ln>
          <a:effectLst>
            <a:outerShdw blurRad="190500" algn="tl" rotWithShape="0">
              <a:srgbClr val="000000">
                <a:alpha val="70000"/>
              </a:srgbClr>
            </a:outerShdw>
          </a:effec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2071" y="2077413"/>
            <a:ext cx="2304256" cy="340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680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2"/>
          <p:cNvSpPr>
            <a:spLocks noGrp="1" noChangeArrowheads="1"/>
          </p:cNvSpPr>
          <p:nvPr>
            <p:ph type="title"/>
          </p:nvPr>
        </p:nvSpPr>
        <p:spPr/>
        <p:txBody>
          <a:bodyPr/>
          <a:lstStyle/>
          <a:p>
            <a:r>
              <a:rPr lang="fr-FR" dirty="0"/>
              <a:t>Les HAART diminuent l’infectivité du sperme : données virologiques</a:t>
            </a:r>
          </a:p>
        </p:txBody>
      </p:sp>
      <p:sp>
        <p:nvSpPr>
          <p:cNvPr id="1772547" name="Rectangle 3"/>
          <p:cNvSpPr>
            <a:spLocks noGrp="1" noChangeArrowheads="1"/>
          </p:cNvSpPr>
          <p:nvPr>
            <p:ph type="body" idx="1"/>
          </p:nvPr>
        </p:nvSpPr>
        <p:spPr>
          <a:xfrm>
            <a:off x="6213068" y="5359626"/>
            <a:ext cx="2924175" cy="377031"/>
          </a:xfrm>
        </p:spPr>
        <p:txBody>
          <a:bodyPr/>
          <a:lstStyle/>
          <a:p>
            <a:pPr>
              <a:lnSpc>
                <a:spcPct val="90000"/>
              </a:lnSpc>
              <a:buFont typeface="Times" charset="0"/>
              <a:buNone/>
            </a:pPr>
            <a:r>
              <a:rPr lang="fr-FR" sz="1600" b="0" i="1" dirty="0"/>
              <a:t>Dulioust et al AIDS 2010</a:t>
            </a:r>
            <a:endParaRPr lang="fr-FR" sz="1600" b="0" dirty="0"/>
          </a:p>
        </p:txBody>
      </p:sp>
      <p:pic>
        <p:nvPicPr>
          <p:cNvPr id="1772548" name="Picture 4" descr="Cliché 2010-07-14 11-44-4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8" y="1537353"/>
            <a:ext cx="6591300" cy="33496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nvGrpSpPr>
          <p:cNvPr id="1772549" name="Group 5"/>
          <p:cNvGrpSpPr>
            <a:grpSpLocks/>
          </p:cNvGrpSpPr>
          <p:nvPr/>
        </p:nvGrpSpPr>
        <p:grpSpPr bwMode="auto">
          <a:xfrm>
            <a:off x="5148064" y="1717373"/>
            <a:ext cx="3810000" cy="1270000"/>
            <a:chOff x="3408" y="2064"/>
            <a:chExt cx="2256" cy="960"/>
          </a:xfrm>
        </p:grpSpPr>
        <p:sp>
          <p:nvSpPr>
            <p:cNvPr id="1772550" name="AutoShape 6"/>
            <p:cNvSpPr>
              <a:spLocks noChangeArrowheads="1"/>
            </p:cNvSpPr>
            <p:nvPr/>
          </p:nvSpPr>
          <p:spPr bwMode="auto">
            <a:xfrm>
              <a:off x="3408" y="2064"/>
              <a:ext cx="2256" cy="960"/>
            </a:xfrm>
            <a:prstGeom prst="wedgeEllipseCallout">
              <a:avLst>
                <a:gd name="adj1" fmla="val -48273"/>
                <a:gd name="adj2" fmla="val 61773"/>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defTabSz="914400" fontAlgn="base">
                <a:spcBef>
                  <a:spcPct val="0"/>
                </a:spcBef>
                <a:spcAft>
                  <a:spcPct val="0"/>
                </a:spcAft>
              </a:pPr>
              <a:endParaRPr lang="fr-FR" dirty="0">
                <a:solidFill>
                  <a:srgbClr val="FFFFFF"/>
                </a:solidFill>
                <a:latin typeface="Futura"/>
                <a:ea typeface="ＭＳ Ｐゴシック"/>
                <a:cs typeface="ＭＳ Ｐゴシック" charset="0"/>
              </a:endParaRPr>
            </a:p>
          </p:txBody>
        </p:sp>
        <p:sp>
          <p:nvSpPr>
            <p:cNvPr id="1772551" name="Rectangle 7"/>
            <p:cNvSpPr>
              <a:spLocks noChangeArrowheads="1"/>
            </p:cNvSpPr>
            <p:nvPr/>
          </p:nvSpPr>
          <p:spPr bwMode="auto">
            <a:xfrm>
              <a:off x="3602" y="2352"/>
              <a:ext cx="1895" cy="489"/>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914400" fontAlgn="base">
                <a:spcBef>
                  <a:spcPct val="0"/>
                </a:spcBef>
                <a:spcAft>
                  <a:spcPct val="0"/>
                </a:spcAft>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ea typeface="ＭＳ Ｐゴシック" charset="0"/>
                  <a:cs typeface="ＭＳ Ｐゴシック" charset="0"/>
                </a:rPr>
                <a:t>Pas de VIH dans le sperme</a:t>
              </a:r>
            </a:p>
            <a:p>
              <a:pPr algn="ctr" defTabSz="914400" fontAlgn="base">
                <a:spcBef>
                  <a:spcPct val="0"/>
                </a:spcBef>
                <a:spcAft>
                  <a:spcPct val="0"/>
                </a:spcAft>
              </a:pP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charset="0"/>
                  <a:ea typeface="ＭＳ Ｐゴシック" charset="0"/>
                  <a:cs typeface="ＭＳ Ｐゴシック" charset="0"/>
                </a:rPr>
                <a:t>chez 216 hommes avec CVP&lt;50</a:t>
              </a:r>
            </a:p>
          </p:txBody>
        </p:sp>
      </p:grpSp>
    </p:spTree>
    <p:extLst>
      <p:ext uri="{BB962C8B-B14F-4D97-AF65-F5344CB8AC3E}">
        <p14:creationId xmlns:p14="http://schemas.microsoft.com/office/powerpoint/2010/main" val="161896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ANRS </a:t>
            </a:r>
            <a:r>
              <a:rPr lang="fr-FR" dirty="0" err="1" smtClean="0"/>
              <a:t>Evarist</a:t>
            </a:r>
            <a:endParaRPr lang="fr-FR" dirty="0"/>
          </a:p>
        </p:txBody>
      </p:sp>
      <p:sp>
        <p:nvSpPr>
          <p:cNvPr id="3" name="Espace réservé du contenu 2"/>
          <p:cNvSpPr>
            <a:spLocks noGrp="1"/>
          </p:cNvSpPr>
          <p:nvPr>
            <p:ph idx="1"/>
          </p:nvPr>
        </p:nvSpPr>
        <p:spPr>
          <a:xfrm>
            <a:off x="677335" y="1897393"/>
            <a:ext cx="8466666" cy="3439255"/>
          </a:xfrm>
        </p:spPr>
        <p:txBody>
          <a:bodyPr/>
          <a:lstStyle/>
          <a:p>
            <a:pPr marL="469900" marR="651510"/>
            <a:r>
              <a:rPr lang="fr-FR" sz="2400" dirty="0" smtClean="0">
                <a:solidFill>
                  <a:srgbClr val="000000"/>
                </a:solidFill>
                <a:latin typeface="Arial"/>
                <a:cs typeface="Arial"/>
              </a:rPr>
              <a:t>Etude du risque résiduel de transmission chez les HSH virologiquement contrôlés</a:t>
            </a:r>
          </a:p>
          <a:p>
            <a:pPr marL="469900" marR="651510"/>
            <a:r>
              <a:rPr lang="fr-FR" sz="2400" dirty="0" smtClean="0">
                <a:solidFill>
                  <a:srgbClr val="000000"/>
                </a:solidFill>
                <a:latin typeface="Arial"/>
                <a:cs typeface="Arial"/>
              </a:rPr>
              <a:t>Prévalence </a:t>
            </a:r>
            <a:r>
              <a:rPr lang="fr-FR" sz="2400" dirty="0">
                <a:solidFill>
                  <a:srgbClr val="000000"/>
                </a:solidFill>
                <a:latin typeface="Arial"/>
                <a:cs typeface="Arial"/>
              </a:rPr>
              <a:t>de </a:t>
            </a:r>
            <a:r>
              <a:rPr lang="fr-FR" sz="2400" dirty="0" smtClean="0">
                <a:solidFill>
                  <a:srgbClr val="000000"/>
                </a:solidFill>
                <a:latin typeface="Arial"/>
                <a:cs typeface="Arial"/>
              </a:rPr>
              <a:t>discordance</a:t>
            </a:r>
          </a:p>
          <a:p>
            <a:pPr marL="869950" marR="651510" lvl="1"/>
            <a:r>
              <a:rPr lang="fr-FR" sz="1800" dirty="0" smtClean="0">
                <a:solidFill>
                  <a:srgbClr val="000000"/>
                </a:solidFill>
                <a:latin typeface="Arial"/>
                <a:cs typeface="Arial"/>
              </a:rPr>
              <a:t>23</a:t>
            </a:r>
            <a:r>
              <a:rPr lang="fr-FR" sz="1800" dirty="0">
                <a:solidFill>
                  <a:srgbClr val="000000"/>
                </a:solidFill>
                <a:latin typeface="Arial"/>
                <a:cs typeface="Arial"/>
              </a:rPr>
              <a:t>/</a:t>
            </a:r>
            <a:r>
              <a:rPr lang="fr-FR" sz="1800" dirty="0" smtClean="0">
                <a:solidFill>
                  <a:srgbClr val="000000"/>
                </a:solidFill>
                <a:latin typeface="Arial"/>
                <a:cs typeface="Arial"/>
              </a:rPr>
              <a:t>304 = </a:t>
            </a:r>
            <a:r>
              <a:rPr lang="fr-FR" sz="1800" dirty="0">
                <a:solidFill>
                  <a:srgbClr val="000000"/>
                </a:solidFill>
                <a:latin typeface="Arial"/>
                <a:cs typeface="Arial"/>
              </a:rPr>
              <a:t>7.6% </a:t>
            </a:r>
            <a:r>
              <a:rPr lang="fr-FR" sz="1800" dirty="0" smtClean="0">
                <a:solidFill>
                  <a:srgbClr val="000000"/>
                </a:solidFill>
                <a:latin typeface="Arial"/>
                <a:cs typeface="Arial"/>
              </a:rPr>
              <a:t>(X 2 par rapport aux hétéro en AMP)</a:t>
            </a:r>
          </a:p>
          <a:p>
            <a:pPr marL="869950" marR="651510" lvl="1"/>
            <a:r>
              <a:rPr lang="fr-FR" sz="1800" dirty="0" smtClean="0">
                <a:solidFill>
                  <a:srgbClr val="000000"/>
                </a:solidFill>
                <a:latin typeface="Arial"/>
                <a:cs typeface="Arial"/>
              </a:rPr>
              <a:t>Médiane</a:t>
            </a:r>
            <a:r>
              <a:rPr lang="fr-FR" sz="1800" spc="10" dirty="0" smtClean="0">
                <a:solidFill>
                  <a:srgbClr val="000000"/>
                </a:solidFill>
                <a:latin typeface="Arial"/>
                <a:cs typeface="Arial"/>
              </a:rPr>
              <a:t> </a:t>
            </a:r>
            <a:r>
              <a:rPr lang="fr-FR" sz="1800" dirty="0">
                <a:solidFill>
                  <a:srgbClr val="000000"/>
                </a:solidFill>
                <a:latin typeface="Arial"/>
                <a:cs typeface="Arial"/>
              </a:rPr>
              <a:t>ARN-VIH</a:t>
            </a:r>
            <a:r>
              <a:rPr lang="fr-FR" sz="1800" spc="-5" dirty="0">
                <a:solidFill>
                  <a:srgbClr val="000000"/>
                </a:solidFill>
                <a:latin typeface="Arial"/>
                <a:cs typeface="Arial"/>
              </a:rPr>
              <a:t> </a:t>
            </a:r>
            <a:r>
              <a:rPr lang="fr-FR" sz="1800" dirty="0">
                <a:solidFill>
                  <a:srgbClr val="000000"/>
                </a:solidFill>
                <a:latin typeface="Arial"/>
                <a:cs typeface="Arial"/>
              </a:rPr>
              <a:t>dans</a:t>
            </a:r>
            <a:r>
              <a:rPr lang="fr-FR" sz="1800" spc="-5" dirty="0">
                <a:solidFill>
                  <a:srgbClr val="000000"/>
                </a:solidFill>
                <a:latin typeface="Arial"/>
                <a:cs typeface="Arial"/>
              </a:rPr>
              <a:t> </a:t>
            </a:r>
            <a:r>
              <a:rPr lang="fr-FR" sz="1800" dirty="0">
                <a:solidFill>
                  <a:srgbClr val="000000"/>
                </a:solidFill>
                <a:latin typeface="Arial"/>
                <a:cs typeface="Arial"/>
              </a:rPr>
              <a:t>le</a:t>
            </a:r>
            <a:r>
              <a:rPr lang="fr-FR" sz="1800" spc="-5" dirty="0">
                <a:solidFill>
                  <a:srgbClr val="000000"/>
                </a:solidFill>
                <a:latin typeface="Arial"/>
                <a:cs typeface="Arial"/>
              </a:rPr>
              <a:t> </a:t>
            </a:r>
            <a:r>
              <a:rPr lang="fr-FR" sz="1800" dirty="0">
                <a:solidFill>
                  <a:srgbClr val="000000"/>
                </a:solidFill>
                <a:latin typeface="Arial"/>
                <a:cs typeface="Arial"/>
              </a:rPr>
              <a:t>liquide</a:t>
            </a:r>
            <a:r>
              <a:rPr lang="fr-FR" sz="1800" spc="10" dirty="0">
                <a:solidFill>
                  <a:srgbClr val="000000"/>
                </a:solidFill>
                <a:latin typeface="Arial"/>
                <a:cs typeface="Arial"/>
              </a:rPr>
              <a:t> </a:t>
            </a:r>
            <a:r>
              <a:rPr lang="fr-FR" sz="1800" dirty="0" smtClean="0">
                <a:solidFill>
                  <a:srgbClr val="000000"/>
                </a:solidFill>
                <a:latin typeface="Arial"/>
                <a:cs typeface="Arial"/>
              </a:rPr>
              <a:t>séminal</a:t>
            </a:r>
            <a:endParaRPr lang="fr-FR" sz="1200" dirty="0">
              <a:solidFill>
                <a:srgbClr val="000000"/>
              </a:solidFill>
              <a:latin typeface="Arial"/>
              <a:cs typeface="Arial"/>
            </a:endParaRPr>
          </a:p>
          <a:p>
            <a:pPr marL="1270000" marR="651510" lvl="2"/>
            <a:r>
              <a:rPr lang="fr-FR" sz="1600" dirty="0" smtClean="0">
                <a:solidFill>
                  <a:srgbClr val="000000"/>
                </a:solidFill>
                <a:latin typeface="Arial"/>
                <a:cs typeface="Arial"/>
              </a:rPr>
              <a:t>145</a:t>
            </a:r>
            <a:r>
              <a:rPr lang="fr-FR" sz="1600" spc="5" dirty="0" smtClean="0">
                <a:solidFill>
                  <a:srgbClr val="000000"/>
                </a:solidFill>
                <a:latin typeface="Arial"/>
                <a:cs typeface="Arial"/>
              </a:rPr>
              <a:t> </a:t>
            </a:r>
            <a:r>
              <a:rPr lang="fr-FR" sz="1600" spc="5" dirty="0">
                <a:solidFill>
                  <a:srgbClr val="000000"/>
                </a:solidFill>
                <a:latin typeface="Arial"/>
                <a:cs typeface="Arial"/>
              </a:rPr>
              <a:t>c</a:t>
            </a:r>
            <a:r>
              <a:rPr lang="fr-FR" sz="1600" dirty="0">
                <a:solidFill>
                  <a:srgbClr val="000000"/>
                </a:solidFill>
                <a:latin typeface="Arial"/>
                <a:cs typeface="Arial"/>
              </a:rPr>
              <a:t>opies/ml</a:t>
            </a:r>
            <a:r>
              <a:rPr lang="fr-FR" sz="1600" spc="5" dirty="0">
                <a:solidFill>
                  <a:srgbClr val="000000"/>
                </a:solidFill>
                <a:latin typeface="Arial"/>
                <a:cs typeface="Arial"/>
              </a:rPr>
              <a:t> </a:t>
            </a:r>
            <a:r>
              <a:rPr lang="fr-FR" sz="1600" dirty="0">
                <a:solidFill>
                  <a:srgbClr val="000000"/>
                </a:solidFill>
                <a:latin typeface="Arial"/>
                <a:cs typeface="Arial"/>
              </a:rPr>
              <a:t>(50</a:t>
            </a:r>
            <a:r>
              <a:rPr lang="fr-FR" sz="1600" spc="5" dirty="0">
                <a:solidFill>
                  <a:srgbClr val="000000"/>
                </a:solidFill>
                <a:latin typeface="Arial"/>
                <a:cs typeface="Arial"/>
              </a:rPr>
              <a:t>-</a:t>
            </a:r>
            <a:r>
              <a:rPr lang="fr-FR" sz="1600" dirty="0">
                <a:solidFill>
                  <a:srgbClr val="000000"/>
                </a:solidFill>
                <a:latin typeface="Arial"/>
                <a:cs typeface="Arial"/>
              </a:rPr>
              <a:t>1450</a:t>
            </a:r>
            <a:r>
              <a:rPr lang="fr-FR" sz="1600" spc="5" dirty="0">
                <a:solidFill>
                  <a:srgbClr val="000000"/>
                </a:solidFill>
                <a:latin typeface="Arial"/>
                <a:cs typeface="Arial"/>
              </a:rPr>
              <a:t> </a:t>
            </a:r>
            <a:r>
              <a:rPr lang="fr-FR" sz="1600" dirty="0" err="1">
                <a:solidFill>
                  <a:srgbClr val="000000"/>
                </a:solidFill>
                <a:latin typeface="Arial"/>
                <a:cs typeface="Arial"/>
              </a:rPr>
              <a:t>cp</a:t>
            </a:r>
            <a:r>
              <a:rPr lang="fr-FR" sz="1600" dirty="0">
                <a:solidFill>
                  <a:srgbClr val="000000"/>
                </a:solidFill>
                <a:latin typeface="Arial"/>
                <a:cs typeface="Arial"/>
              </a:rPr>
              <a:t>/ml</a:t>
            </a:r>
            <a:r>
              <a:rPr lang="fr-FR" sz="1600" dirty="0" smtClean="0">
                <a:solidFill>
                  <a:srgbClr val="000000"/>
                </a:solidFill>
                <a:latin typeface="Arial"/>
                <a:cs typeface="Arial"/>
              </a:rPr>
              <a:t>)</a:t>
            </a:r>
            <a:endParaRPr lang="fr-FR" sz="3200" dirty="0" smtClean="0">
              <a:solidFill>
                <a:srgbClr val="000000"/>
              </a:solidFill>
              <a:latin typeface="Arial"/>
              <a:cs typeface="Arial"/>
            </a:endParaRPr>
          </a:p>
          <a:p>
            <a:pPr marL="469900" marR="651510"/>
            <a:r>
              <a:rPr lang="fr-FR" sz="2400" dirty="0" smtClean="0">
                <a:solidFill>
                  <a:srgbClr val="000000"/>
                </a:solidFill>
                <a:latin typeface="Arial"/>
                <a:cs typeface="Arial"/>
              </a:rPr>
              <a:t>Risque accru</a:t>
            </a:r>
          </a:p>
          <a:p>
            <a:pPr marL="869950" marR="651510" lvl="1"/>
            <a:r>
              <a:rPr lang="fr-FR" sz="1800" dirty="0" smtClean="0">
                <a:solidFill>
                  <a:srgbClr val="000000"/>
                </a:solidFill>
                <a:latin typeface="Arial"/>
                <a:cs typeface="Arial"/>
              </a:rPr>
              <a:t>Taille du réservoir ADN</a:t>
            </a:r>
          </a:p>
          <a:p>
            <a:pPr marL="869950" marR="651510" lvl="1"/>
            <a:r>
              <a:rPr lang="fr-FR" sz="1800" dirty="0" smtClean="0">
                <a:solidFill>
                  <a:srgbClr val="000000"/>
                </a:solidFill>
                <a:latin typeface="Arial"/>
                <a:cs typeface="Arial"/>
              </a:rPr>
              <a:t>Consommation cannabis…</a:t>
            </a:r>
          </a:p>
        </p:txBody>
      </p:sp>
      <p:sp>
        <p:nvSpPr>
          <p:cNvPr id="4" name="ZoneTexte 3"/>
          <p:cNvSpPr txBox="1"/>
          <p:nvPr/>
        </p:nvSpPr>
        <p:spPr>
          <a:xfrm>
            <a:off x="539552" y="5377787"/>
            <a:ext cx="6120680" cy="307777"/>
          </a:xfrm>
          <a:prstGeom prst="rect">
            <a:avLst/>
          </a:prstGeom>
          <a:noFill/>
        </p:spPr>
        <p:txBody>
          <a:bodyPr wrap="square" rtlCol="0">
            <a:spAutoFit/>
          </a:bodyPr>
          <a:lstStyle/>
          <a:p>
            <a:pPr defTabSz="914400" fontAlgn="base">
              <a:spcBef>
                <a:spcPct val="0"/>
              </a:spcBef>
              <a:spcAft>
                <a:spcPct val="0"/>
              </a:spcAft>
            </a:pPr>
            <a:r>
              <a:rPr lang="fr-FR" sz="1400" dirty="0" smtClean="0">
                <a:solidFill>
                  <a:srgbClr val="000000"/>
                </a:solidFill>
                <a:latin typeface="Calibri"/>
                <a:ea typeface="ＭＳ Ｐゴシック" charset="0"/>
                <a:cs typeface="Calibri"/>
              </a:rPr>
              <a:t>Ghosn J. et al. – CID 2014 – In </a:t>
            </a:r>
            <a:r>
              <a:rPr lang="fr-FR" sz="1400" dirty="0" err="1" smtClean="0">
                <a:solidFill>
                  <a:srgbClr val="000000"/>
                </a:solidFill>
                <a:latin typeface="Calibri"/>
                <a:ea typeface="ＭＳ Ｐゴシック" charset="0"/>
                <a:cs typeface="Calibri"/>
              </a:rPr>
              <a:t>press</a:t>
            </a:r>
            <a:endParaRPr lang="fr-FR" sz="1400" dirty="0">
              <a:solidFill>
                <a:srgbClr val="000000"/>
              </a:solidFill>
              <a:latin typeface="Calibri"/>
              <a:ea typeface="ＭＳ Ｐゴシック" charset="0"/>
              <a:cs typeface="Calibri"/>
            </a:endParaRPr>
          </a:p>
        </p:txBody>
      </p:sp>
    </p:spTree>
    <p:extLst>
      <p:ext uri="{BB962C8B-B14F-4D97-AF65-F5344CB8AC3E}">
        <p14:creationId xmlns:p14="http://schemas.microsoft.com/office/powerpoint/2010/main" val="34094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Etudes cliniques</a:t>
            </a:r>
            <a:endParaRPr lang="fr-FR" dirty="0"/>
          </a:p>
        </p:txBody>
      </p:sp>
      <p:sp>
        <p:nvSpPr>
          <p:cNvPr id="5" name="Espace réservé du texte 4"/>
          <p:cNvSpPr>
            <a:spLocks noGrp="1"/>
          </p:cNvSpPr>
          <p:nvPr>
            <p:ph type="body" idx="1"/>
          </p:nvPr>
        </p:nvSpPr>
        <p:spPr/>
        <p:txBody>
          <a:bodyPr/>
          <a:lstStyle/>
          <a:p>
            <a:r>
              <a:rPr lang="fr-FR" dirty="0" smtClean="0"/>
              <a:t>Risque résiduel	</a:t>
            </a:r>
            <a:endParaRPr lang="fr-FR" dirty="0"/>
          </a:p>
        </p:txBody>
      </p:sp>
      <p:pic>
        <p:nvPicPr>
          <p:cNvPr id="6" name="Picture 4" descr="LogoCoreVI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7220" y="120389"/>
            <a:ext cx="1400175" cy="7408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00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685800" y="254002"/>
            <a:ext cx="7772400" cy="503267"/>
          </a:xfrm>
        </p:spPr>
        <p:txBody>
          <a:bodyPr/>
          <a:lstStyle/>
          <a:p>
            <a:pPr eaLnBrk="1" hangingPunct="1">
              <a:lnSpc>
                <a:spcPct val="130000"/>
              </a:lnSpc>
              <a:defRPr/>
            </a:pPr>
            <a:r>
              <a:rPr lang="fr-CH" sz="1600" dirty="0" smtClean="0">
                <a:solidFill>
                  <a:srgbClr val="222268"/>
                </a:solidFill>
                <a:latin typeface="Arial" charset="0"/>
                <a:cs typeface="Arial" charset="0"/>
              </a:rPr>
              <a:t>Etude « Rakai »</a:t>
            </a:r>
            <a:r>
              <a:rPr lang="fr-CH" sz="1400" dirty="0" smtClean="0">
                <a:solidFill>
                  <a:srgbClr val="222268"/>
                </a:solidFill>
                <a:latin typeface="Arial" charset="0"/>
                <a:cs typeface="Arial" charset="0"/>
              </a:rPr>
              <a:t/>
            </a:r>
            <a:br>
              <a:rPr lang="fr-CH" sz="1400" dirty="0" smtClean="0">
                <a:solidFill>
                  <a:srgbClr val="222268"/>
                </a:solidFill>
                <a:latin typeface="Arial" charset="0"/>
                <a:cs typeface="Arial" charset="0"/>
              </a:rPr>
            </a:br>
            <a:r>
              <a:rPr lang="fr-CH" sz="1400" dirty="0" smtClean="0">
                <a:solidFill>
                  <a:srgbClr val="222268"/>
                </a:solidFill>
                <a:latin typeface="Arial" charset="0"/>
                <a:cs typeface="Arial" charset="0"/>
              </a:rPr>
              <a:t> Risque de transmission en fonction de la charge virale</a:t>
            </a:r>
            <a:br>
              <a:rPr lang="fr-CH" sz="1400" dirty="0" smtClean="0">
                <a:solidFill>
                  <a:srgbClr val="222268"/>
                </a:solidFill>
                <a:latin typeface="Arial" charset="0"/>
                <a:cs typeface="Arial" charset="0"/>
              </a:rPr>
            </a:br>
            <a:r>
              <a:rPr lang="fr-CH" sz="1400" dirty="0" smtClean="0">
                <a:solidFill>
                  <a:srgbClr val="222268"/>
                </a:solidFill>
                <a:latin typeface="Arial" charset="0"/>
                <a:cs typeface="Arial" charset="0"/>
              </a:rPr>
              <a:t>en l’absence de traitement</a:t>
            </a:r>
            <a:r>
              <a:rPr lang="de-DE" sz="1400" dirty="0" smtClean="0">
                <a:solidFill>
                  <a:srgbClr val="222268"/>
                </a:solidFill>
                <a:latin typeface="Arial" charset="0"/>
                <a:cs typeface="Arial" charset="0"/>
              </a:rPr>
              <a:t/>
            </a:r>
            <a:br>
              <a:rPr lang="de-DE" sz="1400" dirty="0" smtClean="0">
                <a:solidFill>
                  <a:srgbClr val="222268"/>
                </a:solidFill>
                <a:latin typeface="Arial" charset="0"/>
                <a:cs typeface="Arial" charset="0"/>
              </a:rPr>
            </a:br>
            <a:endParaRPr lang="fr-FR" sz="1400" dirty="0" smtClean="0">
              <a:solidFill>
                <a:srgbClr val="222268"/>
              </a:solidFill>
              <a:latin typeface="Arial" charset="0"/>
              <a:cs typeface="Arial" charset="0"/>
            </a:endParaRPr>
          </a:p>
        </p:txBody>
      </p:sp>
      <p:sp>
        <p:nvSpPr>
          <p:cNvPr id="53253" name="Rectangle 5"/>
          <p:cNvSpPr>
            <a:spLocks noGrp="1" noChangeArrowheads="1"/>
          </p:cNvSpPr>
          <p:nvPr>
            <p:ph type="body" idx="1"/>
          </p:nvPr>
        </p:nvSpPr>
        <p:spPr>
          <a:xfrm>
            <a:off x="685800" y="1714500"/>
            <a:ext cx="7772400" cy="3429000"/>
          </a:xfrm>
        </p:spPr>
        <p:txBody>
          <a:bodyPr/>
          <a:lstStyle/>
          <a:p>
            <a:pPr eaLnBrk="1" hangingPunct="1">
              <a:spcBef>
                <a:spcPct val="30000"/>
              </a:spcBef>
              <a:defRPr/>
            </a:pPr>
            <a:endParaRPr lang="fr-FR" sz="2800" smtClean="0">
              <a:solidFill>
                <a:srgbClr val="A50021"/>
              </a:solidFill>
              <a:latin typeface="Arial" charset="0"/>
              <a:cs typeface="Arial" charset="0"/>
            </a:endParaRPr>
          </a:p>
          <a:p>
            <a:pPr lvl="1" eaLnBrk="1" hangingPunct="1">
              <a:spcBef>
                <a:spcPct val="30000"/>
              </a:spcBef>
              <a:defRPr/>
            </a:pPr>
            <a:endParaRPr lang="fr-FR" smtClean="0">
              <a:solidFill>
                <a:srgbClr val="A50021"/>
              </a:solidFill>
              <a:latin typeface="Arial" charset="0"/>
              <a:ea typeface="ＭＳ Ｐゴシック" charset="0"/>
              <a:cs typeface="Arial" charset="0"/>
            </a:endParaRPr>
          </a:p>
        </p:txBody>
      </p:sp>
      <p:pic>
        <p:nvPicPr>
          <p:cNvPr id="3482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5385" y="1443308"/>
            <a:ext cx="6981825" cy="420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7"/>
          <p:cNvSpPr txBox="1">
            <a:spLocks noChangeArrowheads="1"/>
          </p:cNvSpPr>
          <p:nvPr/>
        </p:nvSpPr>
        <p:spPr bwMode="auto">
          <a:xfrm>
            <a:off x="1828800" y="1079503"/>
            <a:ext cx="5543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defRPr/>
            </a:pPr>
            <a:r>
              <a:rPr lang="fr-FR" sz="1400">
                <a:solidFill>
                  <a:srgbClr val="808080"/>
                </a:solidFill>
                <a:latin typeface="Arial" charset="0"/>
                <a:ea typeface="ＭＳ Ｐゴシック" charset="0"/>
                <a:cs typeface="Arial" charset="0"/>
              </a:rPr>
              <a:t>TC Quinn - NEJM 2000</a:t>
            </a:r>
          </a:p>
        </p:txBody>
      </p:sp>
      <p:grpSp>
        <p:nvGrpSpPr>
          <p:cNvPr id="4" name="Grouper 3"/>
          <p:cNvGrpSpPr/>
          <p:nvPr/>
        </p:nvGrpSpPr>
        <p:grpSpPr>
          <a:xfrm>
            <a:off x="1619672" y="4717707"/>
            <a:ext cx="4570040" cy="508000"/>
            <a:chOff x="1619672" y="5661248"/>
            <a:chExt cx="4570040" cy="609600"/>
          </a:xfrm>
        </p:grpSpPr>
        <p:sp>
          <p:nvSpPr>
            <p:cNvPr id="65542" name="Oval 6"/>
            <p:cNvSpPr>
              <a:spLocks noChangeArrowheads="1"/>
            </p:cNvSpPr>
            <p:nvPr/>
          </p:nvSpPr>
          <p:spPr bwMode="auto">
            <a:xfrm>
              <a:off x="1619672" y="5661248"/>
              <a:ext cx="609600" cy="609600"/>
            </a:xfrm>
            <a:prstGeom prst="ellipse">
              <a:avLst/>
            </a:prstGeom>
            <a:noFill/>
            <a:ln w="635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defTabSz="914400" fontAlgn="base">
                <a:spcBef>
                  <a:spcPct val="0"/>
                </a:spcBef>
                <a:spcAft>
                  <a:spcPct val="0"/>
                </a:spcAft>
              </a:pPr>
              <a:endParaRPr lang="fr-FR">
                <a:solidFill>
                  <a:srgbClr val="000000"/>
                </a:solidFill>
                <a:latin typeface="Constantia" charset="0"/>
                <a:ea typeface="ＭＳ Ｐゴシック" charset="0"/>
                <a:cs typeface="ＭＳ Ｐゴシック" charset="0"/>
              </a:endParaRPr>
            </a:p>
          </p:txBody>
        </p:sp>
        <p:sp>
          <p:nvSpPr>
            <p:cNvPr id="2" name="Oval 6"/>
            <p:cNvSpPr>
              <a:spLocks noChangeArrowheads="1"/>
            </p:cNvSpPr>
            <p:nvPr/>
          </p:nvSpPr>
          <p:spPr bwMode="auto">
            <a:xfrm>
              <a:off x="3563888" y="5661248"/>
              <a:ext cx="609600" cy="609600"/>
            </a:xfrm>
            <a:prstGeom prst="ellipse">
              <a:avLst/>
            </a:prstGeom>
            <a:noFill/>
            <a:ln w="635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defTabSz="914400" fontAlgn="base">
                <a:spcBef>
                  <a:spcPct val="0"/>
                </a:spcBef>
                <a:spcAft>
                  <a:spcPct val="0"/>
                </a:spcAft>
              </a:pPr>
              <a:endParaRPr lang="fr-FR">
                <a:solidFill>
                  <a:srgbClr val="000000"/>
                </a:solidFill>
                <a:latin typeface="Constantia" charset="0"/>
                <a:ea typeface="ＭＳ Ｐゴシック" charset="0"/>
                <a:cs typeface="ＭＳ Ｐゴシック" charset="0"/>
              </a:endParaRPr>
            </a:p>
          </p:txBody>
        </p:sp>
        <p:sp>
          <p:nvSpPr>
            <p:cNvPr id="3" name="Oval 6"/>
            <p:cNvSpPr>
              <a:spLocks noChangeArrowheads="1"/>
            </p:cNvSpPr>
            <p:nvPr/>
          </p:nvSpPr>
          <p:spPr bwMode="auto">
            <a:xfrm>
              <a:off x="5580112" y="5661248"/>
              <a:ext cx="609600" cy="609600"/>
            </a:xfrm>
            <a:prstGeom prst="ellipse">
              <a:avLst/>
            </a:prstGeom>
            <a:noFill/>
            <a:ln w="635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defTabSz="914400" fontAlgn="base">
                <a:spcBef>
                  <a:spcPct val="0"/>
                </a:spcBef>
                <a:spcAft>
                  <a:spcPct val="0"/>
                </a:spcAft>
              </a:pPr>
              <a:endParaRPr lang="fr-FR">
                <a:solidFill>
                  <a:srgbClr val="000000"/>
                </a:solidFill>
                <a:latin typeface="Constantia" charset="0"/>
                <a:ea typeface="ＭＳ Ｐゴシック" charset="0"/>
                <a:cs typeface="ＭＳ Ｐゴシック" charset="0"/>
              </a:endParaRPr>
            </a:p>
          </p:txBody>
        </p:sp>
      </p:grpSp>
    </p:spTree>
    <p:extLst>
      <p:ext uri="{BB962C8B-B14F-4D97-AF65-F5344CB8AC3E}">
        <p14:creationId xmlns:p14="http://schemas.microsoft.com/office/powerpoint/2010/main" val="39469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The » revue</a:t>
            </a:r>
            <a:endParaRPr lang="fr-FR" dirty="0"/>
          </a:p>
        </p:txBody>
      </p:sp>
      <p:pic>
        <p:nvPicPr>
          <p:cNvPr id="4" name="Espace réservé du contenu 3"/>
          <p:cNvPicPr>
            <a:picLocks noGrp="1" noChangeAspect="1"/>
          </p:cNvPicPr>
          <p:nvPr>
            <p:ph idx="1"/>
          </p:nvPr>
        </p:nvPicPr>
        <p:blipFill>
          <a:blip r:embed="rId2" cstate="email">
            <a:extLst>
              <a:ext uri="{28A0092B-C50C-407E-A947-70E740481C1C}">
                <a14:useLocalDpi xmlns:a14="http://schemas.microsoft.com/office/drawing/2010/main"/>
              </a:ext>
            </a:extLst>
          </a:blip>
          <a:srcRect t="-10998" b="-10998"/>
          <a:stretch>
            <a:fillRect/>
          </a:stretch>
        </p:blipFill>
        <p:spPr>
          <a:prstGeom prst="rect">
            <a:avLst/>
          </a:prstGeom>
          <a:ln>
            <a:noFill/>
          </a:ln>
          <a:effectLst>
            <a:outerShdw blurRad="190500" algn="tl" rotWithShape="0">
              <a:srgbClr val="000000">
                <a:alpha val="70000"/>
              </a:srgbClr>
            </a:outerShdw>
          </a:effectLst>
        </p:spPr>
      </p:pic>
      <p:sp>
        <p:nvSpPr>
          <p:cNvPr id="3" name="Rectangle 2"/>
          <p:cNvSpPr/>
          <p:nvPr/>
        </p:nvSpPr>
        <p:spPr>
          <a:xfrm>
            <a:off x="667566" y="5317774"/>
            <a:ext cx="2377574" cy="261610"/>
          </a:xfrm>
          <a:prstGeom prst="rect">
            <a:avLst/>
          </a:prstGeom>
        </p:spPr>
        <p:txBody>
          <a:bodyPr wrap="none">
            <a:spAutoFit/>
          </a:bodyPr>
          <a:lstStyle/>
          <a:p>
            <a:pPr defTabSz="914400" fontAlgn="base">
              <a:spcBef>
                <a:spcPct val="0"/>
              </a:spcBef>
              <a:spcAft>
                <a:spcPct val="0"/>
              </a:spcAft>
            </a:pPr>
            <a:r>
              <a:rPr lang="fr-FR" sz="1100" dirty="0">
                <a:solidFill>
                  <a:srgbClr val="000000"/>
                </a:solidFill>
                <a:latin typeface="Futura"/>
                <a:ea typeface="ＭＳ Ｐゴシック" charset="0"/>
                <a:cs typeface="ＭＳ Ｐゴシック" charset="0"/>
              </a:rPr>
              <a:t>PLoS One Feb 2013,  8(2): e55747.</a:t>
            </a:r>
          </a:p>
        </p:txBody>
      </p:sp>
    </p:spTree>
    <p:extLst>
      <p:ext uri="{BB962C8B-B14F-4D97-AF65-F5344CB8AC3E}">
        <p14:creationId xmlns:p14="http://schemas.microsoft.com/office/powerpoint/2010/main" val="10007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descr="journal.pone.0055747.t001.tif"/>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06" t="3266" r="-542"/>
          <a:stretch/>
        </p:blipFill>
        <p:spPr>
          <a:xfrm>
            <a:off x="603559" y="97193"/>
            <a:ext cx="8353580" cy="5220580"/>
          </a:xfrm>
          <a:prstGeom prst="rect">
            <a:avLst/>
          </a:prstGeom>
          <a:ln>
            <a:noFill/>
          </a:ln>
          <a:effectLst>
            <a:outerShdw blurRad="190500" algn="tl" rotWithShape="0">
              <a:srgbClr val="000000">
                <a:alpha val="70000"/>
              </a:srgbClr>
            </a:outerShdw>
          </a:effectLst>
        </p:spPr>
      </p:pic>
      <p:sp>
        <p:nvSpPr>
          <p:cNvPr id="5" name="Cadre 4"/>
          <p:cNvSpPr/>
          <p:nvPr/>
        </p:nvSpPr>
        <p:spPr>
          <a:xfrm>
            <a:off x="7380312" y="-29770"/>
            <a:ext cx="936104" cy="534754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FR" dirty="0">
              <a:solidFill>
                <a:srgbClr val="000000"/>
              </a:solidFill>
              <a:latin typeface="Futura"/>
              <a:ea typeface="ＭＳ Ｐゴシック"/>
            </a:endParaRPr>
          </a:p>
        </p:txBody>
      </p:sp>
    </p:spTree>
    <p:extLst>
      <p:ext uri="{BB962C8B-B14F-4D97-AF65-F5344CB8AC3E}">
        <p14:creationId xmlns:p14="http://schemas.microsoft.com/office/powerpoint/2010/main" val="147500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risque </a:t>
            </a:r>
            <a:r>
              <a:rPr lang="fr-FR" dirty="0"/>
              <a:t>&lt;</a:t>
            </a:r>
            <a:r>
              <a:rPr lang="fr-FR" dirty="0" smtClean="0"/>
              <a:t> 1/10 000 personnes/années</a:t>
            </a:r>
            <a:endParaRPr lang="fr-FR" dirty="0"/>
          </a:p>
        </p:txBody>
      </p:sp>
      <p:pic>
        <p:nvPicPr>
          <p:cNvPr id="4" name="Espace réservé du contenu 3" descr="journal.pone.0055747.g002.tif"/>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486" r="-1729"/>
          <a:stretch/>
        </p:blipFill>
        <p:spPr>
          <a:xfrm>
            <a:off x="539562" y="997299"/>
            <a:ext cx="4959131" cy="4151313"/>
          </a:xfrm>
          <a:prstGeom prst="rect">
            <a:avLst/>
          </a:prstGeom>
          <a:ln>
            <a:noFill/>
          </a:ln>
          <a:effectLst>
            <a:outerShdw blurRad="190500" algn="tl" rotWithShape="0">
              <a:srgbClr val="000000">
                <a:alpha val="70000"/>
              </a:srgbClr>
            </a:outerShdw>
          </a:effectLst>
        </p:spPr>
      </p:pic>
      <p:grpSp>
        <p:nvGrpSpPr>
          <p:cNvPr id="7" name="Grouper 6"/>
          <p:cNvGrpSpPr/>
          <p:nvPr/>
        </p:nvGrpSpPr>
        <p:grpSpPr>
          <a:xfrm>
            <a:off x="2987824" y="1413128"/>
            <a:ext cx="5904656" cy="3840427"/>
            <a:chOff x="3578611" y="1907208"/>
            <a:chExt cx="6642738" cy="4608512"/>
          </a:xfrm>
        </p:grpSpPr>
        <p:sp>
          <p:nvSpPr>
            <p:cNvPr id="5" name="Cadre 4"/>
            <p:cNvSpPr/>
            <p:nvPr/>
          </p:nvSpPr>
          <p:spPr>
            <a:xfrm>
              <a:off x="3578611" y="1907208"/>
              <a:ext cx="792088" cy="4608512"/>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FR" dirty="0">
                <a:solidFill>
                  <a:srgbClr val="000000"/>
                </a:solidFill>
                <a:latin typeface="Futura"/>
                <a:ea typeface="ＭＳ Ｐゴシック"/>
              </a:endParaRPr>
            </a:p>
          </p:txBody>
        </p:sp>
        <p:sp>
          <p:nvSpPr>
            <p:cNvPr id="3" name="ZoneTexte 2"/>
            <p:cNvSpPr txBox="1"/>
            <p:nvPr/>
          </p:nvSpPr>
          <p:spPr>
            <a:xfrm>
              <a:off x="6575944" y="3856478"/>
              <a:ext cx="3559325" cy="177279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285750" indent="-285750" algn="ctr" defTabSz="914400" fontAlgn="base">
                <a:spcBef>
                  <a:spcPct val="0"/>
                </a:spcBef>
                <a:spcAft>
                  <a:spcPct val="0"/>
                </a:spcAft>
                <a:buFont typeface="Arial"/>
                <a:buChar char="•"/>
              </a:pPr>
              <a:r>
                <a:rPr lang="fr-FR" dirty="0">
                  <a:solidFill>
                    <a:srgbClr val="FFFFFF"/>
                  </a:solidFill>
                  <a:latin typeface="Calibri"/>
                  <a:ea typeface="ＭＳ Ｐゴシック"/>
                  <a:cs typeface="Calibri"/>
                </a:rPr>
                <a:t>Risque « brut » en cas de CV « indétectable » = zéro</a:t>
              </a:r>
            </a:p>
            <a:p>
              <a:pPr marL="285750" indent="-285750" algn="ctr" defTabSz="914400" fontAlgn="base">
                <a:spcBef>
                  <a:spcPct val="0"/>
                </a:spcBef>
                <a:spcAft>
                  <a:spcPct val="0"/>
                </a:spcAft>
                <a:buFont typeface="Arial"/>
                <a:buChar char="•"/>
              </a:pPr>
              <a:r>
                <a:rPr lang="fr-FR" dirty="0">
                  <a:solidFill>
                    <a:srgbClr val="FFFFFF"/>
                  </a:solidFill>
                  <a:latin typeface="Calibri"/>
                  <a:ea typeface="ＭＳ Ｐゴシック"/>
                  <a:cs typeface="Calibri"/>
                </a:rPr>
                <a:t>Risque maximum « tout au long de la vie = 2 à 5%*</a:t>
              </a:r>
            </a:p>
            <a:p>
              <a:pPr marL="285750" indent="-285750" algn="ctr" defTabSz="914400" fontAlgn="base">
                <a:spcBef>
                  <a:spcPct val="0"/>
                </a:spcBef>
                <a:spcAft>
                  <a:spcPct val="0"/>
                </a:spcAft>
                <a:buFont typeface="Arial"/>
                <a:buChar char="•"/>
              </a:pPr>
              <a:endParaRPr lang="fr-FR" dirty="0">
                <a:solidFill>
                  <a:srgbClr val="FFFFFF"/>
                </a:solidFill>
                <a:latin typeface="Calibri"/>
                <a:ea typeface="ＭＳ Ｐゴシック"/>
                <a:cs typeface="Calibri"/>
              </a:endParaRPr>
            </a:p>
          </p:txBody>
        </p:sp>
        <p:sp>
          <p:nvSpPr>
            <p:cNvPr id="6" name="ZoneTexte 5"/>
            <p:cNvSpPr txBox="1"/>
            <p:nvPr/>
          </p:nvSpPr>
          <p:spPr>
            <a:xfrm>
              <a:off x="6505481" y="5728686"/>
              <a:ext cx="3715868" cy="580466"/>
            </a:xfrm>
            <a:prstGeom prst="rect">
              <a:avLst/>
            </a:prstGeom>
            <a:noFill/>
          </p:spPr>
          <p:txBody>
            <a:bodyPr wrap="square" rtlCol="0">
              <a:spAutoFit/>
            </a:bodyPr>
            <a:lstStyle/>
            <a:p>
              <a:pPr algn="ctr" defTabSz="914400" fontAlgn="base">
                <a:lnSpc>
                  <a:spcPct val="90000"/>
                </a:lnSpc>
                <a:spcBef>
                  <a:spcPct val="0"/>
                </a:spcBef>
                <a:spcAft>
                  <a:spcPct val="0"/>
                </a:spcAft>
                <a:defRPr/>
              </a:pPr>
              <a:r>
                <a:rPr lang="fr-FR" sz="1400" dirty="0">
                  <a:solidFill>
                    <a:srgbClr val="A50021"/>
                  </a:solidFill>
                  <a:latin typeface="Arial" charset="0"/>
                  <a:ea typeface="Arial" charset="0"/>
                  <a:cs typeface="Arial" charset="0"/>
                </a:rPr>
                <a:t>* Risque hors partenaire séropositif équivalent : 1%/10an</a:t>
              </a:r>
            </a:p>
          </p:txBody>
        </p:sp>
      </p:grpSp>
      <p:sp>
        <p:nvSpPr>
          <p:cNvPr id="8" name="Rectangle 7"/>
          <p:cNvSpPr/>
          <p:nvPr/>
        </p:nvSpPr>
        <p:spPr>
          <a:xfrm>
            <a:off x="5652120" y="1777380"/>
            <a:ext cx="3168352" cy="843308"/>
          </a:xfrm>
          <a:prstGeom prst="rect">
            <a:avLst/>
          </a:prstGeom>
        </p:spPr>
        <p:txBody>
          <a:bodyPr wrap="square">
            <a:spAutoFit/>
          </a:bodyPr>
          <a:lstStyle/>
          <a:p>
            <a:pPr algn="ctr" defTabSz="914400" fontAlgn="base">
              <a:lnSpc>
                <a:spcPct val="90000"/>
              </a:lnSpc>
              <a:spcBef>
                <a:spcPct val="0"/>
              </a:spcBef>
              <a:spcAft>
                <a:spcPct val="0"/>
              </a:spcAft>
              <a:defRPr/>
            </a:pPr>
            <a:r>
              <a:rPr lang="fr-FR" sz="1400" dirty="0">
                <a:solidFill>
                  <a:srgbClr val="A50021"/>
                </a:solidFill>
                <a:latin typeface="Arial" charset="0"/>
                <a:ea typeface="Arial" charset="0"/>
                <a:cs typeface="Arial" charset="0"/>
              </a:rPr>
              <a:t>0 transmission pour 2848 personnes-année, sans ou avec utilisation inconstante du </a:t>
            </a:r>
            <a:r>
              <a:rPr lang="fr-FR" sz="1400" dirty="0" smtClean="0">
                <a:solidFill>
                  <a:srgbClr val="A50021"/>
                </a:solidFill>
                <a:latin typeface="Arial" charset="0"/>
                <a:ea typeface="Arial" charset="0"/>
                <a:cs typeface="Arial" charset="0"/>
              </a:rPr>
              <a:t>préservatif</a:t>
            </a:r>
          </a:p>
          <a:p>
            <a:pPr algn="ctr" defTabSz="914400" fontAlgn="base">
              <a:lnSpc>
                <a:spcPct val="90000"/>
              </a:lnSpc>
              <a:spcBef>
                <a:spcPct val="0"/>
              </a:spcBef>
              <a:spcAft>
                <a:spcPct val="0"/>
              </a:spcAft>
              <a:defRPr/>
            </a:pPr>
            <a:r>
              <a:rPr lang="fr-FR" sz="1200" b="1" dirty="0" smtClean="0">
                <a:solidFill>
                  <a:srgbClr val="A50021"/>
                </a:solidFill>
                <a:latin typeface="Arial" charset="0"/>
                <a:ea typeface="Arial" charset="0"/>
                <a:cs typeface="Arial" charset="0"/>
              </a:rPr>
              <a:t>IC95</a:t>
            </a:r>
            <a:r>
              <a:rPr lang="fr-FR" sz="1200" b="1" dirty="0">
                <a:solidFill>
                  <a:srgbClr val="A50021"/>
                </a:solidFill>
                <a:latin typeface="Arial" charset="0"/>
                <a:ea typeface="Arial" charset="0"/>
                <a:cs typeface="Arial" charset="0"/>
              </a:rPr>
              <a:t>% : 0,00-0,01</a:t>
            </a:r>
          </a:p>
        </p:txBody>
      </p:sp>
    </p:spTree>
    <p:extLst>
      <p:ext uri="{BB962C8B-B14F-4D97-AF65-F5344CB8AC3E}">
        <p14:creationId xmlns:p14="http://schemas.microsoft.com/office/powerpoint/2010/main" val="140108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est le risque résiduel de contamination dans le cadre conceptionnel ?</a:t>
            </a:r>
            <a:endParaRPr lang="fr-FR" dirty="0"/>
          </a:p>
        </p:txBody>
      </p:sp>
      <p:pic>
        <p:nvPicPr>
          <p:cNvPr id="4" name="Image 3" descr="Titre Vandermaelen.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9623" y="1297329"/>
            <a:ext cx="6912768" cy="3804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74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Spécificité du cadre « conceptionnel »(1)</a:t>
            </a:r>
            <a:endParaRPr lang="fr-FR" dirty="0"/>
          </a:p>
        </p:txBody>
      </p:sp>
      <p:sp>
        <p:nvSpPr>
          <p:cNvPr id="3" name="Espace réservé du contenu 2"/>
          <p:cNvSpPr>
            <a:spLocks noGrp="1"/>
          </p:cNvSpPr>
          <p:nvPr>
            <p:ph idx="1"/>
          </p:nvPr>
        </p:nvSpPr>
        <p:spPr/>
        <p:txBody>
          <a:bodyPr/>
          <a:lstStyle/>
          <a:p>
            <a:r>
              <a:rPr lang="fr-FR" dirty="0" smtClean="0"/>
              <a:t>Combien de rapports non protégés pour obtenir une grossesse ?</a:t>
            </a:r>
          </a:p>
          <a:p>
            <a:pPr lvl="1"/>
            <a:r>
              <a:rPr lang="fr-FR" dirty="0" smtClean="0"/>
              <a:t>« Droit commun » : 7 à 10</a:t>
            </a:r>
          </a:p>
          <a:p>
            <a:pPr lvl="2"/>
            <a:r>
              <a:rPr lang="fr-FR" dirty="0" smtClean="0"/>
              <a:t>Risque de transmission de 0,001 par grossesse pour un risque de base de 0,0001/acte ?</a:t>
            </a:r>
          </a:p>
          <a:p>
            <a:pPr lvl="1"/>
            <a:r>
              <a:rPr lang="fr-FR" dirty="0" smtClean="0"/>
              <a:t>VIH, procréation tardive et </a:t>
            </a:r>
            <a:r>
              <a:rPr lang="fr-FR" dirty="0" smtClean="0">
                <a:latin typeface="Wingdings"/>
                <a:ea typeface="Wingdings"/>
                <a:cs typeface="Wingdings"/>
                <a:sym typeface="Wingdings"/>
              </a:rPr>
              <a:t></a:t>
            </a:r>
            <a:r>
              <a:rPr lang="fr-FR" dirty="0">
                <a:sym typeface="Wingdings"/>
              </a:rPr>
              <a:t> </a:t>
            </a:r>
            <a:r>
              <a:rPr lang="fr-FR" dirty="0" smtClean="0">
                <a:sym typeface="Wingdings"/>
              </a:rPr>
              <a:t>fertilité : combien de rapports nécessaires ?</a:t>
            </a:r>
          </a:p>
          <a:p>
            <a:pPr lvl="2"/>
            <a:endParaRPr lang="fr-FR" dirty="0"/>
          </a:p>
        </p:txBody>
      </p:sp>
    </p:spTree>
    <p:extLst>
      <p:ext uri="{BB962C8B-B14F-4D97-AF65-F5344CB8AC3E}">
        <p14:creationId xmlns:p14="http://schemas.microsoft.com/office/powerpoint/2010/main" val="42879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Quizz</a:t>
            </a:r>
            <a:endParaRPr lang="fr-FR" dirty="0"/>
          </a:p>
        </p:txBody>
      </p:sp>
      <p:sp>
        <p:nvSpPr>
          <p:cNvPr id="3" name="Espace réservé du contenu 2"/>
          <p:cNvSpPr>
            <a:spLocks noGrp="1"/>
          </p:cNvSpPr>
          <p:nvPr>
            <p:ph sz="quarter" idx="1"/>
          </p:nvPr>
        </p:nvSpPr>
        <p:spPr>
          <a:xfrm>
            <a:off x="686244" y="1333500"/>
            <a:ext cx="8337466" cy="3746500"/>
          </a:xfrm>
        </p:spPr>
        <p:txBody>
          <a:bodyPr/>
          <a:lstStyle/>
          <a:p>
            <a:r>
              <a:rPr lang="fr-FR" dirty="0" smtClean="0"/>
              <a:t>Combien de séropositifs VIH qui s’ignorent dans le monde en 2013 ?</a:t>
            </a:r>
          </a:p>
          <a:p>
            <a:pPr lvl="1"/>
            <a:r>
              <a:rPr lang="fr-FR" dirty="0" smtClean="0"/>
              <a:t>2 000 000</a:t>
            </a:r>
          </a:p>
          <a:p>
            <a:pPr lvl="1"/>
            <a:r>
              <a:rPr lang="fr-FR" dirty="0" smtClean="0"/>
              <a:t>7 000 000</a:t>
            </a:r>
          </a:p>
          <a:p>
            <a:pPr lvl="1"/>
            <a:r>
              <a:rPr lang="fr-FR" dirty="0" smtClean="0"/>
              <a:t>10 000 000</a:t>
            </a:r>
          </a:p>
          <a:p>
            <a:pPr lvl="1"/>
            <a:r>
              <a:rPr lang="fr-FR" dirty="0" smtClean="0"/>
              <a:t>14 000 000</a:t>
            </a:r>
          </a:p>
          <a:p>
            <a:pPr lvl="1"/>
            <a:r>
              <a:rPr lang="fr-FR" dirty="0" smtClean="0"/>
              <a:t>20 000 000</a:t>
            </a:r>
            <a:endParaRPr lang="fr-FR"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3</a:t>
            </a:fld>
            <a:endParaRPr lang="fr-FR"/>
          </a:p>
        </p:txBody>
      </p:sp>
    </p:spTree>
    <p:extLst>
      <p:ext uri="{BB962C8B-B14F-4D97-AF65-F5344CB8AC3E}">
        <p14:creationId xmlns:p14="http://schemas.microsoft.com/office/powerpoint/2010/main" val="213237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Spécificité du cadre « conceptionnel »(</a:t>
            </a:r>
            <a:r>
              <a:rPr lang="fr-FR" dirty="0" smtClean="0"/>
              <a:t>2)</a:t>
            </a:r>
            <a:endParaRPr lang="fr-FR" dirty="0"/>
          </a:p>
        </p:txBody>
      </p:sp>
      <p:sp>
        <p:nvSpPr>
          <p:cNvPr id="3" name="Espace réservé du contenu 2"/>
          <p:cNvSpPr>
            <a:spLocks noGrp="1"/>
          </p:cNvSpPr>
          <p:nvPr>
            <p:ph idx="1"/>
          </p:nvPr>
        </p:nvSpPr>
        <p:spPr>
          <a:xfrm>
            <a:off x="677340" y="1185339"/>
            <a:ext cx="8183143" cy="4151313"/>
          </a:xfrm>
        </p:spPr>
        <p:txBody>
          <a:bodyPr/>
          <a:lstStyle/>
          <a:p>
            <a:r>
              <a:rPr lang="fr-FR" dirty="0" smtClean="0"/>
              <a:t>Prendre en compte l’après</a:t>
            </a:r>
          </a:p>
          <a:p>
            <a:pPr lvl="1"/>
            <a:r>
              <a:rPr lang="fr-FR" dirty="0" smtClean="0"/>
              <a:t>Risque de contamination par augmentation des pratiques à risque </a:t>
            </a:r>
            <a:r>
              <a:rPr lang="fr-FR" baseline="30000" dirty="0" smtClean="0"/>
              <a:t>1</a:t>
            </a:r>
          </a:p>
          <a:p>
            <a:pPr lvl="1"/>
            <a:r>
              <a:rPr lang="fr-FR" dirty="0" smtClean="0"/>
              <a:t>Nombre d’enfants souhaités ?</a:t>
            </a:r>
          </a:p>
          <a:p>
            <a:r>
              <a:rPr lang="fr-FR" dirty="0" smtClean="0"/>
              <a:t>Peut-on envisager plus ?</a:t>
            </a:r>
          </a:p>
          <a:p>
            <a:pPr lvl="1"/>
            <a:r>
              <a:rPr lang="fr-FR" dirty="0" smtClean="0"/>
              <a:t>Rapports ciblés autour de l’ovulation</a:t>
            </a:r>
          </a:p>
          <a:p>
            <a:pPr lvl="1"/>
            <a:r>
              <a:rPr lang="fr-FR" dirty="0" smtClean="0"/>
              <a:t>Traitement du partenaire infecté (TasP)</a:t>
            </a:r>
            <a:endParaRPr lang="fr-FR" dirty="0"/>
          </a:p>
          <a:p>
            <a:pPr lvl="1"/>
            <a:r>
              <a:rPr lang="fr-FR" dirty="0" smtClean="0"/>
              <a:t>PrEP ?</a:t>
            </a:r>
          </a:p>
          <a:p>
            <a:pPr marL="914400" lvl="2" indent="0">
              <a:buNone/>
            </a:pPr>
            <a:endParaRPr lang="fr-FR" dirty="0"/>
          </a:p>
        </p:txBody>
      </p:sp>
      <p:sp>
        <p:nvSpPr>
          <p:cNvPr id="4" name="ZoneTexte 3"/>
          <p:cNvSpPr txBox="1"/>
          <p:nvPr/>
        </p:nvSpPr>
        <p:spPr>
          <a:xfrm>
            <a:off x="539560" y="5197760"/>
            <a:ext cx="8448939" cy="261610"/>
          </a:xfrm>
          <a:prstGeom prst="rect">
            <a:avLst/>
          </a:prstGeom>
          <a:noFill/>
        </p:spPr>
        <p:txBody>
          <a:bodyPr wrap="square" rtlCol="0">
            <a:spAutoFit/>
          </a:bodyPr>
          <a:lstStyle/>
          <a:p>
            <a:pPr defTabSz="914400" fontAlgn="base">
              <a:spcBef>
                <a:spcPct val="0"/>
              </a:spcBef>
              <a:spcAft>
                <a:spcPct val="0"/>
              </a:spcAft>
            </a:pPr>
            <a:r>
              <a:rPr lang="fr-FR" sz="1100" baseline="30000" dirty="0" smtClean="0">
                <a:solidFill>
                  <a:srgbClr val="000000"/>
                </a:solidFill>
                <a:latin typeface="Calibri"/>
                <a:ea typeface="ＭＳ Ｐゴシック" charset="0"/>
                <a:cs typeface="Calibri"/>
              </a:rPr>
              <a:t>1 </a:t>
            </a:r>
            <a:r>
              <a:rPr lang="fr-FR" sz="1100" dirty="0" smtClean="0">
                <a:solidFill>
                  <a:srgbClr val="000000"/>
                </a:solidFill>
                <a:latin typeface="Calibri"/>
                <a:ea typeface="ＭＳ Ｐゴシック" charset="0"/>
                <a:cs typeface="Calibri"/>
              </a:rPr>
              <a:t>Mandelbrot L</a:t>
            </a:r>
            <a:r>
              <a:rPr lang="fr-FR" sz="1100" dirty="0">
                <a:solidFill>
                  <a:srgbClr val="000000"/>
                </a:solidFill>
                <a:latin typeface="Calibri"/>
                <a:ea typeface="ＭＳ Ｐゴシック" charset="0"/>
                <a:cs typeface="Calibri"/>
              </a:rPr>
              <a:t> </a:t>
            </a:r>
            <a:r>
              <a:rPr lang="fr-FR" sz="1100" dirty="0" smtClean="0">
                <a:solidFill>
                  <a:srgbClr val="000000"/>
                </a:solidFill>
                <a:latin typeface="Calibri"/>
                <a:ea typeface="ＭＳ Ｐゴシック" charset="0"/>
                <a:cs typeface="Calibri"/>
              </a:rPr>
              <a:t>et al. </a:t>
            </a:r>
            <a:r>
              <a:rPr lang="fr-FR" sz="1100" dirty="0">
                <a:solidFill>
                  <a:srgbClr val="000000"/>
                </a:solidFill>
                <a:latin typeface="Calibri"/>
                <a:ea typeface="ＭＳ Ｐゴシック" charset="0"/>
                <a:cs typeface="Calibri"/>
              </a:rPr>
              <a:t>Natural </a:t>
            </a:r>
            <a:r>
              <a:rPr lang="fr-FR" sz="1100" dirty="0" smtClean="0">
                <a:solidFill>
                  <a:srgbClr val="000000"/>
                </a:solidFill>
                <a:latin typeface="Calibri"/>
                <a:ea typeface="ＭＳ Ｐゴシック" charset="0"/>
                <a:cs typeface="Calibri"/>
              </a:rPr>
              <a:t>conception in </a:t>
            </a:r>
            <a:r>
              <a:rPr lang="fr-FR" sz="1100" dirty="0">
                <a:solidFill>
                  <a:srgbClr val="000000"/>
                </a:solidFill>
                <a:latin typeface="Calibri"/>
                <a:ea typeface="ＭＳ Ｐゴシック" charset="0"/>
                <a:cs typeface="Calibri"/>
              </a:rPr>
              <a:t>HIV-negative women with HIV-infected partners. Lancet 1997</a:t>
            </a:r>
            <a:r>
              <a:rPr lang="fr-FR" sz="1100" dirty="0" smtClean="0">
                <a:solidFill>
                  <a:srgbClr val="000000"/>
                </a:solidFill>
                <a:latin typeface="Calibri"/>
                <a:ea typeface="ＭＳ Ｐゴシック" charset="0"/>
                <a:cs typeface="Calibri"/>
              </a:rPr>
              <a:t>; 349</a:t>
            </a:r>
            <a:r>
              <a:rPr lang="fr-FR" sz="1100" dirty="0">
                <a:solidFill>
                  <a:srgbClr val="000000"/>
                </a:solidFill>
                <a:latin typeface="Calibri"/>
                <a:ea typeface="ＭＳ Ｐゴシック" charset="0"/>
                <a:cs typeface="Calibri"/>
              </a:rPr>
              <a:t>:850–851.</a:t>
            </a:r>
          </a:p>
        </p:txBody>
      </p:sp>
    </p:spTree>
    <p:extLst>
      <p:ext uri="{BB962C8B-B14F-4D97-AF65-F5344CB8AC3E}">
        <p14:creationId xmlns:p14="http://schemas.microsoft.com/office/powerpoint/2010/main" val="307043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Ce qui est en cours</a:t>
            </a:r>
            <a:endParaRPr lang="fr-FR" dirty="0"/>
          </a:p>
        </p:txBody>
      </p:sp>
      <p:sp>
        <p:nvSpPr>
          <p:cNvPr id="5" name="Espace réservé du contenu 4"/>
          <p:cNvSpPr>
            <a:spLocks noGrp="1"/>
          </p:cNvSpPr>
          <p:nvPr>
            <p:ph idx="1"/>
          </p:nvPr>
        </p:nvSpPr>
        <p:spPr>
          <a:xfrm>
            <a:off x="539554" y="1185337"/>
            <a:ext cx="8384932" cy="1492147"/>
          </a:xfrm>
        </p:spPr>
        <p:style>
          <a:lnRef idx="3">
            <a:schemeClr val="lt1"/>
          </a:lnRef>
          <a:fillRef idx="1">
            <a:schemeClr val="accent2"/>
          </a:fillRef>
          <a:effectRef idx="1">
            <a:schemeClr val="accent2"/>
          </a:effectRef>
          <a:fontRef idx="minor">
            <a:schemeClr val="lt1"/>
          </a:fontRef>
        </p:style>
        <p:txBody>
          <a:bodyPr/>
          <a:lstStyle/>
          <a:p>
            <a:pPr marL="0" indent="0" algn="ctr">
              <a:buNone/>
            </a:pPr>
            <a:r>
              <a:rPr lang="fr-FR" sz="2800" i="1" dirty="0" smtClean="0">
                <a:latin typeface="Calibri"/>
                <a:cs typeface="Calibri"/>
              </a:rPr>
              <a:t>Il n’y a pas de résultats publiés sur le risque de transmission vers des partenaires séronégatifs </a:t>
            </a:r>
            <a:r>
              <a:rPr lang="fr-FR" sz="2800" i="1" u="sng" dirty="0" smtClean="0">
                <a:latin typeface="Calibri"/>
                <a:cs typeface="Calibri"/>
              </a:rPr>
              <a:t>en l’absence totale d’utilisation du préservatif</a:t>
            </a:r>
            <a:endParaRPr lang="fr-FR" sz="2800" i="1" u="sng" dirty="0">
              <a:latin typeface="Calibri"/>
              <a:cs typeface="Calibri"/>
            </a:endParaRPr>
          </a:p>
        </p:txBody>
      </p:sp>
      <p:grpSp>
        <p:nvGrpSpPr>
          <p:cNvPr id="10" name="Grouper 9"/>
          <p:cNvGrpSpPr/>
          <p:nvPr/>
        </p:nvGrpSpPr>
        <p:grpSpPr>
          <a:xfrm>
            <a:off x="603559" y="3337554"/>
            <a:ext cx="8159692" cy="2100233"/>
            <a:chOff x="679004" y="4005064"/>
            <a:chExt cx="9179653" cy="2520280"/>
          </a:xfrm>
        </p:grpSpPr>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004" y="4005064"/>
              <a:ext cx="3250332" cy="2340239"/>
            </a:xfrm>
            <a:prstGeom prst="rect">
              <a:avLst/>
            </a:prstGeom>
            <a:ln>
              <a:noFill/>
            </a:ln>
            <a:effectLst>
              <a:outerShdw blurRad="292100" dist="139700" dir="2700000" algn="tl" rotWithShape="0">
                <a:srgbClr val="333333">
                  <a:alpha val="65000"/>
                </a:srgbClr>
              </a:outerShdw>
            </a:effectLst>
          </p:spPr>
        </p:pic>
        <p:sp>
          <p:nvSpPr>
            <p:cNvPr id="7" name="Flèche vers la droite 6"/>
            <p:cNvSpPr/>
            <p:nvPr/>
          </p:nvSpPr>
          <p:spPr>
            <a:xfrm>
              <a:off x="4135388" y="5157192"/>
              <a:ext cx="3672408" cy="648072"/>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FR">
                <a:solidFill>
                  <a:srgbClr val="FFFFFF"/>
                </a:solidFill>
                <a:latin typeface="Futura"/>
                <a:ea typeface="ＭＳ Ｐゴシック"/>
              </a:endParaRPr>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3820" y="4149080"/>
              <a:ext cx="1834837" cy="2376264"/>
            </a:xfrm>
            <a:prstGeom prst="rect">
              <a:avLst/>
            </a:prstGeom>
            <a:ln>
              <a:noFill/>
            </a:ln>
            <a:effectLst>
              <a:outerShdw blurRad="292100" dist="139700" dir="2700000" algn="tl" rotWithShape="0">
                <a:srgbClr val="333333">
                  <a:alpha val="65000"/>
                </a:srgbClr>
              </a:outerShdw>
            </a:effectLst>
          </p:spPr>
        </p:pic>
      </p:grpSp>
      <p:pic>
        <p:nvPicPr>
          <p:cNvPr id="9" name="Image 8"/>
          <p:cNvPicPr>
            <a:picLocks noChangeAspect="1"/>
          </p:cNvPicPr>
          <p:nvPr/>
        </p:nvPicPr>
        <p:blipFill>
          <a:blip r:embed="rId4" cstate="email">
            <a:extLst>
              <a:ext uri="{BEBA8EAE-BF5A-486C-A8C5-ECC9F3942E4B}">
                <a14:imgProps xmlns:a14="http://schemas.microsoft.com/office/drawing/2010/main">
                  <a14:imgLayer r:embed="rId5">
                    <a14:imgEffect>
                      <a14:backgroundRemoval t="0" b="97292" l="216" r="99784">
                        <a14:foregroundMark x1="74029" y1="37361" x2="74029" y2="37361"/>
                        <a14:foregroundMark x1="85827" y1="28958" x2="85827" y2="28958"/>
                        <a14:foregroundMark x1="87626" y1="35278" x2="87626" y2="35278"/>
                        <a14:foregroundMark x1="54173" y1="14236" x2="99137" y2="13958"/>
                        <a14:foregroundMark x1="75324" y1="625" x2="76475" y2="45556"/>
                        <a14:foregroundMark x1="94029" y1="37639" x2="50935" y2="14097"/>
                        <a14:foregroundMark x1="55324" y1="37014" x2="65540" y2="46250"/>
                        <a14:foregroundMark x1="66187" y1="45903" x2="85180" y2="45903"/>
                        <a14:foregroundMark x1="98489" y1="13125" x2="85180" y2="972"/>
                        <a14:foregroundMark x1="64820" y1="625" x2="51583" y2="14236"/>
                        <a14:foregroundMark x1="50576" y1="25833" x2="50432" y2="14375"/>
                        <a14:foregroundMark x1="57338" y1="18681" x2="61223" y2="27569"/>
                        <a14:foregroundMark x1="65683" y1="17708" x2="71223" y2="17569"/>
                        <a14:foregroundMark x1="87986" y1="17083" x2="88129" y2="28819"/>
                        <a14:foregroundMark x1="95683" y1="27708" x2="95683" y2="27708"/>
                        <a14:foregroundMark x1="93022" y1="35764" x2="97122" y2="15347"/>
                        <a14:foregroundMark x1="79281" y1="18819" x2="79281" y2="26875"/>
                        <a14:foregroundMark x1="90719" y1="19444" x2="90719" y2="22153"/>
                        <a14:foregroundMark x1="66835" y1="36111" x2="66835" y2="36111"/>
                        <a14:foregroundMark x1="43237" y1="41181" x2="43237" y2="48125"/>
                        <a14:foregroundMark x1="74029" y1="43681" x2="53381" y2="30208"/>
                        <a14:foregroundMark x1="25324" y1="43681" x2="25324" y2="47986"/>
                        <a14:backgroundMark x1="48921" y1="20069" x2="48921" y2="20069"/>
                        <a14:backgroundMark x1="49568" y1="22639" x2="49568" y2="22639"/>
                        <a14:backgroundMark x1="49784" y1="23889" x2="49784" y2="23889"/>
                        <a14:backgroundMark x1="71223" y1="36250" x2="71223" y2="36250"/>
                      </a14:backgroundRemoval>
                    </a14:imgEffect>
                  </a14:imgLayer>
                </a14:imgProps>
              </a:ext>
              <a:ext uri="{28A0092B-C50C-407E-A947-70E740481C1C}">
                <a14:useLocalDpi xmlns:a14="http://schemas.microsoft.com/office/drawing/2010/main"/>
              </a:ext>
            </a:extLst>
          </a:blip>
          <a:stretch>
            <a:fillRect/>
          </a:stretch>
        </p:blipFill>
        <p:spPr>
          <a:xfrm>
            <a:off x="4379990" y="3217540"/>
            <a:ext cx="2200751" cy="2137420"/>
          </a:xfrm>
          <a:prstGeom prst="rect">
            <a:avLst/>
          </a:prstGeom>
        </p:spPr>
      </p:pic>
    </p:spTree>
    <p:extLst>
      <p:ext uri="{BB962C8B-B14F-4D97-AF65-F5344CB8AC3E}">
        <p14:creationId xmlns:p14="http://schemas.microsoft.com/office/powerpoint/2010/main" val="279219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114" r="-152"/>
          <a:stretch/>
        </p:blipFill>
        <p:spPr>
          <a:xfrm>
            <a:off x="283524" y="91493"/>
            <a:ext cx="8732462" cy="5616343"/>
          </a:xfrm>
        </p:spPr>
      </p:pic>
    </p:spTree>
    <p:extLst>
      <p:ext uri="{BB962C8B-B14F-4D97-AF65-F5344CB8AC3E}">
        <p14:creationId xmlns:p14="http://schemas.microsoft.com/office/powerpoint/2010/main" val="241926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2"/>
          <p:cNvSpPr>
            <a:spLocks noGrp="1"/>
          </p:cNvSpPr>
          <p:nvPr>
            <p:ph type="title"/>
          </p:nvPr>
        </p:nvSpPr>
        <p:spPr/>
        <p:txBody>
          <a:bodyPr>
            <a:noAutofit/>
          </a:bodyPr>
          <a:lstStyle/>
          <a:p>
            <a:pPr>
              <a:defRPr/>
            </a:pPr>
            <a:r>
              <a:rPr lang="fr-FR" sz="2800" dirty="0" smtClean="0"/>
              <a:t>Etude PARTNER : risque de transmission </a:t>
            </a:r>
            <a:br>
              <a:rPr lang="fr-FR" sz="2800" dirty="0" smtClean="0"/>
            </a:br>
            <a:r>
              <a:rPr lang="fr-FR" sz="2800" dirty="0" smtClean="0"/>
              <a:t>du VIH au sein de couples sérodifférents (1) </a:t>
            </a:r>
          </a:p>
        </p:txBody>
      </p:sp>
      <p:sp>
        <p:nvSpPr>
          <p:cNvPr id="457730" name="Espace réservé du contenu 3"/>
          <p:cNvSpPr>
            <a:spLocks noGrp="1"/>
          </p:cNvSpPr>
          <p:nvPr>
            <p:ph idx="1"/>
          </p:nvPr>
        </p:nvSpPr>
        <p:spPr>
          <a:xfrm>
            <a:off x="457200" y="1345338"/>
            <a:ext cx="8686800" cy="3962135"/>
          </a:xfrm>
        </p:spPr>
        <p:txBody>
          <a:bodyPr>
            <a:normAutofit lnSpcReduction="10000"/>
          </a:bodyPr>
          <a:lstStyle/>
          <a:p>
            <a:r>
              <a:rPr lang="fr-FR" altLang="fr-FR" sz="1800" dirty="0" smtClean="0"/>
              <a:t>Etude observationnelle multicentrique (75 sites européens)</a:t>
            </a:r>
            <a:br>
              <a:rPr lang="fr-FR" altLang="fr-FR" sz="1800" dirty="0" smtClean="0"/>
            </a:br>
            <a:endParaRPr lang="fr-FR" altLang="fr-FR" sz="1800" dirty="0" smtClean="0"/>
          </a:p>
          <a:p>
            <a:r>
              <a:rPr lang="fr-FR" altLang="fr-FR" sz="1800" dirty="0" smtClean="0"/>
              <a:t>767 couples sérodifférents (homo masculins et hétéro)</a:t>
            </a:r>
          </a:p>
          <a:p>
            <a:pPr lvl="1"/>
            <a:r>
              <a:rPr lang="fr-FR" altLang="fr-FR" sz="1600" dirty="0" smtClean="0"/>
              <a:t>Partenaire séropositif sous traitement ARV efficace (CV &lt; 200 c/ml)</a:t>
            </a:r>
          </a:p>
          <a:p>
            <a:pPr lvl="1"/>
            <a:r>
              <a:rPr lang="fr-FR" altLang="fr-FR" sz="1600" dirty="0" smtClean="0"/>
              <a:t>Rapports non protégés</a:t>
            </a:r>
          </a:p>
          <a:p>
            <a:pPr lvl="1"/>
            <a:r>
              <a:rPr lang="fr-FR" altLang="fr-FR" sz="1600" dirty="0" smtClean="0"/>
              <a:t>Pas d’utilisation de PEP ni de PrEP</a:t>
            </a:r>
          </a:p>
          <a:p>
            <a:pPr lvl="1"/>
            <a:r>
              <a:rPr lang="fr-FR" altLang="fr-FR" sz="1600" dirty="0" smtClean="0"/>
              <a:t>Estimation du risque de transmission du VIH phylogénétiquement lié </a:t>
            </a:r>
            <a:br>
              <a:rPr lang="fr-FR" altLang="fr-FR" sz="1600" dirty="0" smtClean="0"/>
            </a:br>
            <a:r>
              <a:rPr lang="fr-FR" altLang="fr-FR" sz="1600" dirty="0" smtClean="0"/>
              <a:t>entre les 2 partenaires du couple</a:t>
            </a:r>
          </a:p>
          <a:p>
            <a:pPr lvl="1"/>
            <a:endParaRPr lang="fr-FR" altLang="fr-FR" sz="1800" dirty="0" smtClean="0"/>
          </a:p>
          <a:p>
            <a:r>
              <a:rPr lang="fr-FR" altLang="fr-FR" sz="2800" b="1" dirty="0" smtClean="0"/>
              <a:t>Après 894 couple-années de suivi</a:t>
            </a:r>
          </a:p>
          <a:p>
            <a:pPr lvl="1"/>
            <a:r>
              <a:rPr lang="fr-FR" altLang="fr-FR" b="1" dirty="0" smtClean="0"/>
              <a:t>Aucun cas lié de transmission de VIH</a:t>
            </a:r>
          </a:p>
          <a:p>
            <a:pPr marL="457200" lvl="1" indent="0">
              <a:buNone/>
            </a:pPr>
            <a:r>
              <a:rPr lang="fr-FR" altLang="fr-FR" sz="1600" dirty="0" smtClean="0"/>
              <a:t>(fréquence élevée de rapports non protégés : 44 400 rapports)</a:t>
            </a:r>
          </a:p>
          <a:p>
            <a:pPr marL="457200" lvl="1" indent="0">
              <a:buNone/>
            </a:pPr>
            <a:endParaRPr lang="fr-FR" altLang="fr-FR" sz="1800" dirty="0" smtClean="0"/>
          </a:p>
        </p:txBody>
      </p:sp>
      <p:sp>
        <p:nvSpPr>
          <p:cNvPr id="457731" name="ZoneTexte 5"/>
          <p:cNvSpPr txBox="1">
            <a:spLocks noChangeArrowheads="1"/>
          </p:cNvSpPr>
          <p:nvPr/>
        </p:nvSpPr>
        <p:spPr bwMode="auto">
          <a:xfrm>
            <a:off x="3127785" y="5253990"/>
            <a:ext cx="6027341" cy="461665"/>
          </a:xfrm>
          <a:prstGeom prst="rect">
            <a:avLst/>
          </a:prstGeom>
          <a:noFill/>
          <a:ln w="9525">
            <a:noFill/>
            <a:miter lim="800000"/>
            <a:headEnd/>
            <a:tailEnd/>
          </a:ln>
        </p:spPr>
        <p:txBody>
          <a:bodyPr wrap="square">
            <a:spAutoFit/>
          </a:bodyPr>
          <a:lstStyle/>
          <a:p>
            <a:pPr algn="r" defTabSz="914400" fontAlgn="base">
              <a:spcBef>
                <a:spcPct val="0"/>
              </a:spcBef>
              <a:spcAft>
                <a:spcPct val="0"/>
              </a:spcAft>
            </a:pPr>
            <a:r>
              <a:rPr lang="fr-FR" altLang="fr-FR" sz="1200" i="1" dirty="0" smtClean="0">
                <a:solidFill>
                  <a:srgbClr val="000000"/>
                </a:solidFill>
                <a:latin typeface="Calibri"/>
                <a:ea typeface="ＭＳ Ｐゴシック" charset="0"/>
                <a:cs typeface="Calibri"/>
              </a:rPr>
              <a:t>Etude en cours, données communiquées par A. </a:t>
            </a:r>
            <a:r>
              <a:rPr lang="fr-FR" altLang="fr-FR" sz="1200" i="1" dirty="0" err="1" smtClean="0">
                <a:solidFill>
                  <a:srgbClr val="000000"/>
                </a:solidFill>
                <a:latin typeface="Calibri"/>
                <a:ea typeface="ＭＳ Ｐゴシック" charset="0"/>
                <a:cs typeface="Calibri"/>
              </a:rPr>
              <a:t>Rodger</a:t>
            </a:r>
            <a:r>
              <a:rPr lang="fr-FR" altLang="fr-FR" sz="1200" i="1" dirty="0">
                <a:solidFill>
                  <a:srgbClr val="000000"/>
                </a:solidFill>
                <a:latin typeface="Calibri"/>
                <a:ea typeface="ＭＳ Ｐゴシック" charset="0"/>
                <a:cs typeface="Calibri"/>
              </a:rPr>
              <a:t> </a:t>
            </a:r>
            <a:r>
              <a:rPr lang="fr-FR" altLang="fr-FR" sz="1200" i="1" dirty="0" smtClean="0">
                <a:solidFill>
                  <a:srgbClr val="000000"/>
                </a:solidFill>
                <a:latin typeface="Calibri"/>
                <a:ea typeface="ＭＳ Ｐゴシック" charset="0"/>
                <a:cs typeface="Calibri"/>
              </a:rPr>
              <a:t>à la  </a:t>
            </a:r>
            <a:r>
              <a:rPr lang="fr-FR" altLang="fr-FR" sz="1200" i="1" dirty="0">
                <a:solidFill>
                  <a:srgbClr val="000000"/>
                </a:solidFill>
                <a:latin typeface="Calibri"/>
                <a:ea typeface="ＭＳ Ｐゴシック" charset="0"/>
                <a:cs typeface="Calibri"/>
              </a:rPr>
              <a:t>CROI </a:t>
            </a:r>
            <a:r>
              <a:rPr lang="fr-FR" altLang="fr-FR" sz="1200" i="1" dirty="0" smtClean="0">
                <a:solidFill>
                  <a:srgbClr val="000000"/>
                </a:solidFill>
                <a:latin typeface="Calibri"/>
                <a:ea typeface="ＭＳ Ｐゴシック" charset="0"/>
                <a:cs typeface="Calibri"/>
              </a:rPr>
              <a:t>2014</a:t>
            </a:r>
            <a:r>
              <a:rPr lang="fr-FR" altLang="fr-FR" sz="1200" i="1" dirty="0">
                <a:solidFill>
                  <a:srgbClr val="000000"/>
                </a:solidFill>
                <a:latin typeface="Calibri"/>
                <a:ea typeface="ＭＳ Ｐゴシック" charset="0"/>
                <a:cs typeface="Calibri"/>
              </a:rPr>
              <a:t> </a:t>
            </a:r>
            <a:r>
              <a:rPr lang="fr-FR" altLang="fr-FR" sz="1200" i="1" dirty="0" smtClean="0">
                <a:solidFill>
                  <a:srgbClr val="000000"/>
                </a:solidFill>
                <a:latin typeface="Calibri"/>
                <a:ea typeface="ＭＳ Ｐゴシック" charset="0"/>
                <a:cs typeface="Calibri"/>
              </a:rPr>
              <a:t>(Abs</a:t>
            </a:r>
            <a:r>
              <a:rPr lang="fr-FR" altLang="fr-FR" sz="1200" i="1" dirty="0">
                <a:solidFill>
                  <a:srgbClr val="000000"/>
                </a:solidFill>
                <a:latin typeface="Calibri"/>
                <a:ea typeface="ＭＳ Ｐゴシック" charset="0"/>
                <a:cs typeface="Calibri"/>
              </a:rPr>
              <a:t>. 153LB - http://</a:t>
            </a:r>
            <a:r>
              <a:rPr lang="fr-FR" altLang="fr-FR" sz="1200" i="1" dirty="0" err="1">
                <a:solidFill>
                  <a:srgbClr val="000000"/>
                </a:solidFill>
                <a:latin typeface="Calibri"/>
                <a:ea typeface="ＭＳ Ｐゴシック" charset="0"/>
                <a:cs typeface="Calibri"/>
              </a:rPr>
              <a:t>www.croiwebcasts.org</a:t>
            </a:r>
            <a:r>
              <a:rPr lang="fr-FR" altLang="fr-FR" sz="1200" i="1" dirty="0">
                <a:solidFill>
                  <a:srgbClr val="000000"/>
                </a:solidFill>
                <a:latin typeface="Calibri"/>
                <a:ea typeface="ＭＳ Ｐゴシック" charset="0"/>
                <a:cs typeface="Calibri"/>
              </a:rPr>
              <a:t>/console/</a:t>
            </a:r>
            <a:r>
              <a:rPr lang="fr-FR" altLang="fr-FR" sz="1200" i="1" dirty="0" err="1">
                <a:solidFill>
                  <a:srgbClr val="000000"/>
                </a:solidFill>
                <a:latin typeface="Calibri"/>
                <a:ea typeface="ＭＳ Ｐゴシック" charset="0"/>
                <a:cs typeface="Calibri"/>
              </a:rPr>
              <a:t>player</a:t>
            </a:r>
            <a:r>
              <a:rPr lang="fr-FR" altLang="fr-FR" sz="1200" i="1" dirty="0">
                <a:solidFill>
                  <a:srgbClr val="000000"/>
                </a:solidFill>
                <a:latin typeface="Calibri"/>
                <a:ea typeface="ＭＳ Ｐゴシック" charset="0"/>
                <a:cs typeface="Calibri"/>
              </a:rPr>
              <a:t>/22072?mediaType=</a:t>
            </a:r>
            <a:r>
              <a:rPr lang="fr-FR" altLang="fr-FR" sz="1200" i="1" dirty="0" err="1">
                <a:solidFill>
                  <a:srgbClr val="000000"/>
                </a:solidFill>
                <a:latin typeface="Calibri"/>
                <a:ea typeface="ＭＳ Ｐゴシック" charset="0"/>
                <a:cs typeface="Calibri"/>
              </a:rPr>
              <a:t>slideVideo</a:t>
            </a:r>
            <a:r>
              <a:rPr lang="fr-FR" altLang="fr-FR" sz="1200" i="1" dirty="0">
                <a:solidFill>
                  <a:srgbClr val="000000"/>
                </a:solidFill>
                <a:latin typeface="Calibri"/>
                <a:ea typeface="ＭＳ Ｐゴシック" charset="0"/>
                <a:cs typeface="Calibri"/>
              </a:rPr>
              <a:t>&amp;)</a:t>
            </a:r>
          </a:p>
        </p:txBody>
      </p:sp>
    </p:spTree>
    <p:custDataLst>
      <p:tags r:id="rId1"/>
    </p:custDataLst>
    <p:extLst>
      <p:ext uri="{BB962C8B-B14F-4D97-AF65-F5344CB8AC3E}">
        <p14:creationId xmlns:p14="http://schemas.microsoft.com/office/powerpoint/2010/main" val="20715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773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773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773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77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773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7730">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77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2"/>
          <p:cNvSpPr>
            <a:spLocks noGrp="1"/>
          </p:cNvSpPr>
          <p:nvPr>
            <p:ph type="title"/>
          </p:nvPr>
        </p:nvSpPr>
        <p:spPr>
          <a:xfrm>
            <a:off x="457200" y="-88628"/>
            <a:ext cx="8229600" cy="952500"/>
          </a:xfrm>
        </p:spPr>
        <p:txBody>
          <a:bodyPr>
            <a:noAutofit/>
          </a:bodyPr>
          <a:lstStyle/>
          <a:p>
            <a:pPr>
              <a:defRPr/>
            </a:pPr>
            <a:r>
              <a:rPr lang="fr-FR" sz="2400" dirty="0" smtClean="0"/>
              <a:t>Etude PARTNER : risque de transmission </a:t>
            </a:r>
            <a:br>
              <a:rPr lang="fr-FR" sz="2400" dirty="0" smtClean="0"/>
            </a:br>
            <a:r>
              <a:rPr lang="fr-FR" sz="2400" dirty="0" smtClean="0"/>
              <a:t>du VIH au sein de couples sérodifférents (2) </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746913364"/>
              </p:ext>
            </p:extLst>
          </p:nvPr>
        </p:nvGraphicFramePr>
        <p:xfrm>
          <a:off x="539552" y="1228018"/>
          <a:ext cx="8519694" cy="4358780"/>
        </p:xfrm>
        <a:graphic>
          <a:graphicData uri="http://schemas.openxmlformats.org/drawingml/2006/table">
            <a:tbl>
              <a:tblPr firstRow="1" bandRow="1">
                <a:tableStyleId>{5C22544A-7EE6-4342-B048-85BDC9FD1C3A}</a:tableStyleId>
              </a:tblPr>
              <a:tblGrid>
                <a:gridCol w="2782481"/>
                <a:gridCol w="2150472"/>
                <a:gridCol w="1736469"/>
                <a:gridCol w="1850272"/>
              </a:tblGrid>
              <a:tr h="259090">
                <a:tc>
                  <a:txBody>
                    <a:bodyPr/>
                    <a:lstStyle/>
                    <a:p>
                      <a:endParaRPr lang="fr-FR" sz="1200" b="1" dirty="0">
                        <a:solidFill>
                          <a:schemeClr val="accent6">
                            <a:lumMod val="75000"/>
                          </a:schemeClr>
                        </a:solidFill>
                        <a:latin typeface="Calibri"/>
                        <a:cs typeface="Calibri"/>
                      </a:endParaRPr>
                    </a:p>
                  </a:txBody>
                  <a:tcPr marT="38105" marB="38105"/>
                </a:tc>
                <a:tc>
                  <a:txBody>
                    <a:bodyPr/>
                    <a:lstStyle/>
                    <a:p>
                      <a:pPr algn="ctr"/>
                      <a:r>
                        <a:rPr lang="fr-FR" sz="1200" dirty="0" smtClean="0">
                          <a:solidFill>
                            <a:schemeClr val="accent6">
                              <a:lumMod val="75000"/>
                            </a:schemeClr>
                          </a:solidFill>
                          <a:latin typeface="Calibri"/>
                          <a:cs typeface="Calibri"/>
                        </a:rPr>
                        <a:t>Couples HSH (n = 282)</a:t>
                      </a:r>
                      <a:endParaRPr lang="fr-FR" sz="1200" b="1" dirty="0">
                        <a:solidFill>
                          <a:schemeClr val="accent6">
                            <a:lumMod val="75000"/>
                          </a:schemeClr>
                        </a:solidFill>
                        <a:latin typeface="Calibri"/>
                        <a:cs typeface="Calibri"/>
                      </a:endParaRPr>
                    </a:p>
                  </a:txBody>
                  <a:tcPr marT="38105" marB="38105"/>
                </a:tc>
                <a:tc gridSpan="2">
                  <a:txBody>
                    <a:bodyPr/>
                    <a:lstStyle/>
                    <a:p>
                      <a:pPr algn="ctr"/>
                      <a:r>
                        <a:rPr lang="fr-FR" sz="1200" dirty="0" smtClean="0">
                          <a:solidFill>
                            <a:schemeClr val="accent6">
                              <a:lumMod val="75000"/>
                            </a:schemeClr>
                          </a:solidFill>
                          <a:latin typeface="Calibri"/>
                          <a:cs typeface="Calibri"/>
                        </a:rPr>
                        <a:t>Couples Hétéro (n = 485)</a:t>
                      </a:r>
                      <a:endParaRPr lang="fr-FR" sz="1200" b="1" dirty="0">
                        <a:solidFill>
                          <a:schemeClr val="accent6">
                            <a:lumMod val="75000"/>
                          </a:schemeClr>
                        </a:solidFill>
                        <a:latin typeface="Calibri"/>
                        <a:cs typeface="Calibri"/>
                      </a:endParaRPr>
                    </a:p>
                  </a:txBody>
                  <a:tcPr marT="38105" marB="38105"/>
                </a:tc>
                <a:tc hMerge="1">
                  <a:txBody>
                    <a:bodyPr/>
                    <a:lstStyle/>
                    <a:p>
                      <a:endParaRPr lang="fr-FR" sz="1400" b="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259090">
                <a:tc>
                  <a:txBody>
                    <a:bodyPr/>
                    <a:lstStyle/>
                    <a:p>
                      <a:r>
                        <a:rPr lang="fr-FR" sz="1200" dirty="0" smtClean="0">
                          <a:latin typeface="Calibri"/>
                          <a:cs typeface="Calibri"/>
                        </a:rPr>
                        <a:t>Partenaires négatifs</a:t>
                      </a:r>
                      <a:endParaRPr lang="fr-FR" sz="1200" b="1"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Partenaire</a:t>
                      </a:r>
                      <a:r>
                        <a:rPr lang="fr-FR" sz="1200" baseline="0" dirty="0" smtClean="0">
                          <a:latin typeface="Calibri"/>
                          <a:cs typeface="Calibri"/>
                        </a:rPr>
                        <a:t> négatif</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H négatif (n =</a:t>
                      </a:r>
                      <a:r>
                        <a:rPr lang="fr-FR" sz="1200" baseline="0" dirty="0" smtClean="0">
                          <a:latin typeface="Calibri"/>
                          <a:cs typeface="Calibri"/>
                        </a:rPr>
                        <a:t> 245)</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F négative (n = 240)</a:t>
                      </a:r>
                      <a:endParaRPr lang="fr-FR" sz="1200" b="0" dirty="0">
                        <a:solidFill>
                          <a:schemeClr val="tx1"/>
                        </a:solidFill>
                        <a:latin typeface="Calibri"/>
                        <a:cs typeface="Calibri"/>
                      </a:endParaRPr>
                    </a:p>
                  </a:txBody>
                  <a:tcPr marT="38105" marB="38105"/>
                </a:tc>
              </a:tr>
              <a:tr h="259090">
                <a:tc gridSpan="4">
                  <a:txBody>
                    <a:bodyPr/>
                    <a:lstStyle/>
                    <a:p>
                      <a:r>
                        <a:rPr lang="fr-FR" sz="1200" dirty="0" smtClean="0">
                          <a:latin typeface="Calibri"/>
                          <a:cs typeface="Calibri"/>
                        </a:rPr>
                        <a:t>A l’entrée dans</a:t>
                      </a:r>
                      <a:r>
                        <a:rPr lang="fr-FR" sz="1200" baseline="0" dirty="0" smtClean="0">
                          <a:latin typeface="Calibri"/>
                          <a:cs typeface="Calibri"/>
                        </a:rPr>
                        <a:t> l’étude</a:t>
                      </a:r>
                      <a:endParaRPr lang="fr-FR" sz="1200" b="0" dirty="0">
                        <a:solidFill>
                          <a:schemeClr val="tx1"/>
                        </a:solidFill>
                        <a:latin typeface="Calibri"/>
                        <a:cs typeface="Calibri"/>
                      </a:endParaRPr>
                    </a:p>
                  </a:txBody>
                  <a:tcPr marT="38105" marB="38105"/>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400" b="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41970">
                <a:tc>
                  <a:txBody>
                    <a:bodyPr/>
                    <a:lstStyle/>
                    <a:p>
                      <a:r>
                        <a:rPr lang="fr-FR" sz="1200" dirty="0" smtClean="0">
                          <a:latin typeface="Calibri"/>
                          <a:cs typeface="Calibri"/>
                        </a:rPr>
                        <a:t>Années avec rapports sans préservatifs, médiane (IQR)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1,5 (0,5 - 3,5)</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2,7 (0,6 - 6,9)</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3,5 (0,7 - 10,6)</a:t>
                      </a:r>
                      <a:endParaRPr lang="fr-FR" sz="1200" b="0" dirty="0">
                        <a:solidFill>
                          <a:schemeClr val="tx1"/>
                        </a:solidFill>
                        <a:latin typeface="Calibri"/>
                        <a:cs typeface="Calibri"/>
                      </a:endParaRPr>
                    </a:p>
                  </a:txBody>
                  <a:tcPr marT="38105" marB="38105"/>
                </a:tc>
              </a:tr>
              <a:tr h="259090">
                <a:tc gridSpan="4">
                  <a:txBody>
                    <a:bodyPr/>
                    <a:lstStyle/>
                    <a:p>
                      <a:r>
                        <a:rPr lang="fr-FR" sz="1200" dirty="0" smtClean="0">
                          <a:latin typeface="Calibri"/>
                          <a:cs typeface="Calibri"/>
                        </a:rPr>
                        <a:t>Durant le suivi</a:t>
                      </a:r>
                      <a:endParaRPr lang="fr-FR" sz="1200" b="0" dirty="0">
                        <a:solidFill>
                          <a:schemeClr val="tx1"/>
                        </a:solidFill>
                        <a:latin typeface="Calibri"/>
                        <a:cs typeface="Calibri"/>
                      </a:endParaRPr>
                    </a:p>
                  </a:txBody>
                  <a:tcPr marT="38105" marB="38105"/>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r>
              <a:tr h="259090">
                <a:tc>
                  <a:txBody>
                    <a:bodyPr/>
                    <a:lstStyle/>
                    <a:p>
                      <a:r>
                        <a:rPr lang="fr-FR" sz="1200" dirty="0" smtClean="0">
                          <a:latin typeface="Calibri"/>
                          <a:cs typeface="Calibri"/>
                        </a:rPr>
                        <a:t>Durée médiane, ans (IQR)</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1,1 (0,7 - 1,9)</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1,5 (1,0 - 2,0)</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1,5 (0,9 - 2,0)</a:t>
                      </a:r>
                      <a:endParaRPr lang="fr-FR" sz="1200" b="0" dirty="0">
                        <a:solidFill>
                          <a:schemeClr val="tx1"/>
                        </a:solidFill>
                        <a:latin typeface="Calibri"/>
                        <a:cs typeface="Calibri"/>
                      </a:endParaRPr>
                    </a:p>
                  </a:txBody>
                  <a:tcPr marT="38105" marB="38105"/>
                </a:tc>
              </a:tr>
              <a:tr h="259090">
                <a:tc>
                  <a:txBody>
                    <a:bodyPr/>
                    <a:lstStyle/>
                    <a:p>
                      <a:r>
                        <a:rPr lang="fr-FR" sz="1200" dirty="0" smtClean="0">
                          <a:latin typeface="Calibri"/>
                          <a:cs typeface="Calibri"/>
                        </a:rPr>
                        <a:t>IST,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16 %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5 %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6 %</a:t>
                      </a:r>
                      <a:endParaRPr lang="fr-FR" sz="1200" b="0" dirty="0">
                        <a:solidFill>
                          <a:schemeClr val="tx1"/>
                        </a:solidFill>
                        <a:latin typeface="Calibri"/>
                        <a:cs typeface="Calibri"/>
                      </a:endParaRPr>
                    </a:p>
                  </a:txBody>
                  <a:tcPr marT="38105" marB="38105"/>
                </a:tc>
              </a:tr>
              <a:tr h="441970">
                <a:tc>
                  <a:txBody>
                    <a:bodyPr/>
                    <a:lstStyle/>
                    <a:p>
                      <a:r>
                        <a:rPr lang="fr-FR" sz="1200" dirty="0" smtClean="0">
                          <a:latin typeface="Calibri"/>
                          <a:cs typeface="Calibri"/>
                        </a:rPr>
                        <a:t>Rapports sans préservatifs avec autres partenaires,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34 %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3 %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4 %</a:t>
                      </a:r>
                      <a:endParaRPr lang="fr-FR" sz="1200" b="0" dirty="0">
                        <a:solidFill>
                          <a:schemeClr val="tx1"/>
                        </a:solidFill>
                        <a:latin typeface="Calibri"/>
                        <a:cs typeface="Calibri"/>
                      </a:endParaRPr>
                    </a:p>
                  </a:txBody>
                  <a:tcPr marT="38105" marB="38105"/>
                </a:tc>
              </a:tr>
              <a:tr h="441970">
                <a:tc>
                  <a:txBody>
                    <a:bodyPr/>
                    <a:lstStyle/>
                    <a:p>
                      <a:r>
                        <a:rPr lang="fr-FR" sz="1200" dirty="0" smtClean="0">
                          <a:latin typeface="Calibri"/>
                          <a:cs typeface="Calibri"/>
                        </a:rPr>
                        <a:t>Rapports sans préservatifs/an, médiane (IQR)</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48 (18 - 79)</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37 (14 - 77)</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38 (14 - 71)</a:t>
                      </a:r>
                      <a:endParaRPr lang="fr-FR" sz="1200" b="0" dirty="0">
                        <a:solidFill>
                          <a:schemeClr val="tx1"/>
                        </a:solidFill>
                        <a:latin typeface="Calibri"/>
                        <a:cs typeface="Calibri"/>
                      </a:endParaRPr>
                    </a:p>
                  </a:txBody>
                  <a:tcPr marT="38105" marB="38105"/>
                </a:tc>
              </a:tr>
              <a:tr h="259090">
                <a:tc>
                  <a:txBody>
                    <a:bodyPr/>
                    <a:lstStyle/>
                    <a:p>
                      <a:r>
                        <a:rPr lang="fr-FR" sz="1200" dirty="0" smtClean="0">
                          <a:latin typeface="Calibri"/>
                          <a:cs typeface="Calibri"/>
                        </a:rPr>
                        <a:t>Total rapports sans préservatifs</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16 400</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14 000</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14 000</a:t>
                      </a:r>
                      <a:endParaRPr lang="fr-FR" sz="1200" b="0" dirty="0">
                        <a:solidFill>
                          <a:schemeClr val="tx1"/>
                        </a:solidFill>
                        <a:latin typeface="Calibri"/>
                        <a:cs typeface="Calibri"/>
                      </a:endParaRPr>
                    </a:p>
                  </a:txBody>
                  <a:tcPr marT="38105" marB="38105"/>
                </a:tc>
              </a:tr>
              <a:tr h="259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a:cs typeface="Calibri"/>
                        </a:rPr>
                        <a:t>Partenaires positifs</a:t>
                      </a:r>
                      <a:endParaRPr lang="fr-FR" sz="1200" b="1" dirty="0" smtClean="0">
                        <a:solidFill>
                          <a:schemeClr val="tx1"/>
                        </a:solidFill>
                        <a:latin typeface="Calibri"/>
                        <a:cs typeface="Calibri"/>
                      </a:endParaRPr>
                    </a:p>
                  </a:txBody>
                  <a:tcPr marT="38105" marB="38105"/>
                </a:tc>
                <a:tc>
                  <a:txBody>
                    <a:bodyPr/>
                    <a:lstStyle/>
                    <a:p>
                      <a:pPr algn="ctr"/>
                      <a:r>
                        <a:rPr lang="fr-FR" sz="1200" dirty="0" smtClean="0">
                          <a:latin typeface="Calibri"/>
                          <a:cs typeface="Calibri"/>
                        </a:rPr>
                        <a:t>Partenaire</a:t>
                      </a:r>
                      <a:r>
                        <a:rPr lang="fr-FR" sz="1200" baseline="0" dirty="0" smtClean="0">
                          <a:latin typeface="Calibri"/>
                          <a:cs typeface="Calibri"/>
                        </a:rPr>
                        <a:t> positif</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F positive (n = 245)</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H positif (n = 240)</a:t>
                      </a:r>
                      <a:endParaRPr lang="fr-FR" sz="1200" b="0" dirty="0">
                        <a:solidFill>
                          <a:schemeClr val="tx1"/>
                        </a:solidFill>
                        <a:latin typeface="Calibri"/>
                        <a:cs typeface="Calibri"/>
                      </a:endParaRPr>
                    </a:p>
                  </a:txBody>
                  <a:tcPr marT="38105" marB="38105"/>
                </a:tc>
              </a:tr>
              <a:tr h="259090">
                <a:tc>
                  <a:txBody>
                    <a:bodyPr/>
                    <a:lstStyle/>
                    <a:p>
                      <a:r>
                        <a:rPr lang="fr-FR" sz="1200" dirty="0" smtClean="0">
                          <a:latin typeface="Calibri"/>
                          <a:cs typeface="Calibri"/>
                        </a:rPr>
                        <a:t>Durée ARV, médiane (IQR)</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5 (2 - 11)</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7 (3 - 14)</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10 (4 - 15)</a:t>
                      </a:r>
                      <a:endParaRPr lang="fr-FR" sz="1200" b="0" dirty="0">
                        <a:solidFill>
                          <a:schemeClr val="tx1"/>
                        </a:solidFill>
                        <a:latin typeface="Calibri"/>
                        <a:cs typeface="Calibri"/>
                      </a:endParaRPr>
                    </a:p>
                  </a:txBody>
                  <a:tcPr marT="38105" marB="38105"/>
                </a:tc>
              </a:tr>
              <a:tr h="441970">
                <a:tc>
                  <a:txBody>
                    <a:bodyPr/>
                    <a:lstStyle/>
                    <a:p>
                      <a:r>
                        <a:rPr lang="fr-FR" sz="1200" dirty="0" smtClean="0">
                          <a:latin typeface="Calibri"/>
                          <a:cs typeface="Calibri"/>
                        </a:rPr>
                        <a:t>Interruption ARV ≥ 4 j consécutifs lors du suivi</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2 %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7 %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4 %</a:t>
                      </a:r>
                      <a:endParaRPr lang="fr-FR" sz="1200" b="0" dirty="0">
                        <a:solidFill>
                          <a:schemeClr val="tx1"/>
                        </a:solidFill>
                        <a:latin typeface="Calibri"/>
                        <a:cs typeface="Calibri"/>
                      </a:endParaRPr>
                    </a:p>
                  </a:txBody>
                  <a:tcPr marT="38105" marB="38105"/>
                </a:tc>
              </a:tr>
              <a:tr h="259090">
                <a:tc>
                  <a:txBody>
                    <a:bodyPr/>
                    <a:lstStyle/>
                    <a:p>
                      <a:r>
                        <a:rPr lang="fr-FR" sz="1200" dirty="0" smtClean="0">
                          <a:latin typeface="Calibri"/>
                          <a:cs typeface="Calibri"/>
                        </a:rPr>
                        <a:t>IST lors du suivi,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16 %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4 %</a:t>
                      </a:r>
                      <a:endParaRPr lang="fr-FR" sz="1200" b="0" dirty="0">
                        <a:solidFill>
                          <a:schemeClr val="tx1"/>
                        </a:solidFill>
                        <a:latin typeface="Calibri"/>
                        <a:cs typeface="Calibri"/>
                      </a:endParaRPr>
                    </a:p>
                  </a:txBody>
                  <a:tcPr marT="38105" marB="38105"/>
                </a:tc>
                <a:tc>
                  <a:txBody>
                    <a:bodyPr/>
                    <a:lstStyle/>
                    <a:p>
                      <a:pPr algn="ctr"/>
                      <a:r>
                        <a:rPr lang="fr-FR" sz="1200" dirty="0" smtClean="0">
                          <a:latin typeface="Calibri"/>
                          <a:cs typeface="Calibri"/>
                        </a:rPr>
                        <a:t>5 %</a:t>
                      </a:r>
                      <a:endParaRPr lang="fr-FR" sz="1200" b="0" dirty="0">
                        <a:solidFill>
                          <a:schemeClr val="tx1"/>
                        </a:solidFill>
                        <a:latin typeface="Calibri"/>
                        <a:cs typeface="Calibri"/>
                      </a:endParaRPr>
                    </a:p>
                  </a:txBody>
                  <a:tcPr marT="38105" marB="38105"/>
                </a:tc>
              </a:tr>
            </a:tbl>
          </a:graphicData>
        </a:graphic>
      </p:graphicFrame>
      <p:sp>
        <p:nvSpPr>
          <p:cNvPr id="459854" name="ZoneTexte 7"/>
          <p:cNvSpPr txBox="1">
            <a:spLocks noChangeArrowheads="1"/>
          </p:cNvSpPr>
          <p:nvPr/>
        </p:nvSpPr>
        <p:spPr bwMode="auto">
          <a:xfrm>
            <a:off x="2411760" y="937287"/>
            <a:ext cx="4324722" cy="338554"/>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altLang="fr-FR" sz="1600" b="1" dirty="0">
                <a:solidFill>
                  <a:srgbClr val="000090"/>
                </a:solidFill>
                <a:latin typeface="Calibri"/>
                <a:ea typeface="ＭＳ Ｐゴシック" charset="0"/>
                <a:cs typeface="Calibri"/>
              </a:rPr>
              <a:t>Caractéristiques des partenaires des 767 couples</a:t>
            </a:r>
          </a:p>
        </p:txBody>
      </p:sp>
      <p:sp>
        <p:nvSpPr>
          <p:cNvPr id="3" name="Rectangle 2"/>
          <p:cNvSpPr/>
          <p:nvPr/>
        </p:nvSpPr>
        <p:spPr>
          <a:xfrm>
            <a:off x="3275856" y="1477349"/>
            <a:ext cx="2232248" cy="4080453"/>
          </a:xfrm>
          <a:prstGeom prst="rect">
            <a:avLst/>
          </a:prstGeom>
          <a:solidFill>
            <a:schemeClr val="accent5"/>
          </a:solidFill>
          <a:ln>
            <a:solidFill>
              <a:srgbClr val="CBF6F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FR" sz="2800">
              <a:solidFill>
                <a:srgbClr val="FFFFFF"/>
              </a:solidFill>
              <a:latin typeface="Futura"/>
              <a:ea typeface="ＭＳ Ｐゴシック"/>
            </a:endParaRPr>
          </a:p>
        </p:txBody>
      </p:sp>
      <p:sp>
        <p:nvSpPr>
          <p:cNvPr id="2" name="Cadre 1"/>
          <p:cNvSpPr/>
          <p:nvPr/>
        </p:nvSpPr>
        <p:spPr>
          <a:xfrm>
            <a:off x="5508104" y="3577580"/>
            <a:ext cx="3635896" cy="840093"/>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fr-FR" sz="2800">
              <a:solidFill>
                <a:srgbClr val="000000"/>
              </a:solidFill>
              <a:latin typeface="Futura"/>
              <a:ea typeface="ＭＳ Ｐゴシック"/>
            </a:endParaRPr>
          </a:p>
        </p:txBody>
      </p:sp>
    </p:spTree>
    <p:custDataLst>
      <p:tags r:id="rId1"/>
    </p:custDataLst>
    <p:extLst>
      <p:ext uri="{BB962C8B-B14F-4D97-AF65-F5344CB8AC3E}">
        <p14:creationId xmlns:p14="http://schemas.microsoft.com/office/powerpoint/2010/main" val="70499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ChangeArrowheads="1"/>
          </p:cNvSpPr>
          <p:nvPr/>
        </p:nvSpPr>
        <p:spPr bwMode="auto">
          <a:xfrm>
            <a:off x="452452" y="1170782"/>
            <a:ext cx="8232775" cy="400110"/>
          </a:xfrm>
          <a:prstGeom prst="rect">
            <a:avLst/>
          </a:prstGeom>
          <a:noFill/>
          <a:ln w="9525">
            <a:noFill/>
            <a:miter lim="800000"/>
            <a:headEnd/>
            <a:tailEnd/>
          </a:ln>
        </p:spPr>
        <p:txBody>
          <a:bodyPr>
            <a:spAutoFit/>
          </a:bodyPr>
          <a:lstStyle/>
          <a:p>
            <a:pPr algn="ctr" defTabSz="914400" fontAlgn="base">
              <a:spcBef>
                <a:spcPct val="0"/>
              </a:spcBef>
              <a:spcAft>
                <a:spcPct val="0"/>
              </a:spcAft>
            </a:pPr>
            <a:r>
              <a:rPr lang="fr-FR" altLang="fr-FR" sz="2000" b="1" dirty="0">
                <a:solidFill>
                  <a:srgbClr val="000090"/>
                </a:solidFill>
                <a:latin typeface="Calibri"/>
                <a:ea typeface="ＭＳ Ｐゴシック" charset="0"/>
                <a:cs typeface="Calibri"/>
              </a:rPr>
              <a:t>Taux de transmission du VIH au partenaire séronégatif</a:t>
            </a:r>
          </a:p>
        </p:txBody>
      </p:sp>
      <p:grpSp>
        <p:nvGrpSpPr>
          <p:cNvPr id="463874" name="Groupe 54"/>
          <p:cNvGrpSpPr>
            <a:grpSpLocks/>
          </p:cNvGrpSpPr>
          <p:nvPr/>
        </p:nvGrpSpPr>
        <p:grpSpPr bwMode="auto">
          <a:xfrm>
            <a:off x="611567" y="1597363"/>
            <a:ext cx="4560035" cy="2850885"/>
            <a:chOff x="251137" y="1890713"/>
            <a:chExt cx="4560973" cy="3421062"/>
          </a:xfrm>
        </p:grpSpPr>
        <p:cxnSp>
          <p:nvCxnSpPr>
            <p:cNvPr id="37" name="Straight Connector 36"/>
            <p:cNvCxnSpPr/>
            <p:nvPr/>
          </p:nvCxnSpPr>
          <p:spPr>
            <a:xfrm>
              <a:off x="2206642" y="4664075"/>
              <a:ext cx="2029243" cy="0"/>
            </a:xfrm>
            <a:prstGeom prst="line">
              <a:avLst/>
            </a:prstGeom>
            <a:ln w="28575">
              <a:solidFill>
                <a:srgbClr val="00009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06642" y="3741738"/>
              <a:ext cx="852664" cy="0"/>
            </a:xfrm>
            <a:prstGeom prst="line">
              <a:avLst/>
            </a:prstGeom>
            <a:ln w="28575">
              <a:solidFill>
                <a:srgbClr val="FF66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30460"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22653"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14847"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07039"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426"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85207"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14582" y="3001963"/>
              <a:ext cx="23801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0460" y="2989263"/>
              <a:ext cx="0" cy="23225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99233"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3919" name="TextBox 5"/>
            <p:cNvSpPr txBox="1">
              <a:spLocks noChangeArrowheads="1"/>
            </p:cNvSpPr>
            <p:nvPr/>
          </p:nvSpPr>
          <p:spPr bwMode="auto">
            <a:xfrm>
              <a:off x="2100667" y="2584450"/>
              <a:ext cx="262716"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0</a:t>
              </a:r>
            </a:p>
          </p:txBody>
        </p:sp>
        <p:sp>
          <p:nvSpPr>
            <p:cNvPr id="463920" name="TextBox 7"/>
            <p:cNvSpPr txBox="1">
              <a:spLocks noChangeArrowheads="1"/>
            </p:cNvSpPr>
            <p:nvPr/>
          </p:nvSpPr>
          <p:spPr bwMode="auto">
            <a:xfrm>
              <a:off x="2429810" y="2584450"/>
              <a:ext cx="379133"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0,2</a:t>
              </a:r>
            </a:p>
          </p:txBody>
        </p:sp>
        <p:sp>
          <p:nvSpPr>
            <p:cNvPr id="463921" name="TextBox 9"/>
            <p:cNvSpPr txBox="1">
              <a:spLocks noChangeArrowheads="1"/>
            </p:cNvSpPr>
            <p:nvPr/>
          </p:nvSpPr>
          <p:spPr bwMode="auto">
            <a:xfrm>
              <a:off x="2821924" y="2584450"/>
              <a:ext cx="379133"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0,4</a:t>
              </a:r>
            </a:p>
          </p:txBody>
        </p:sp>
        <p:sp>
          <p:nvSpPr>
            <p:cNvPr id="463922" name="TextBox 11"/>
            <p:cNvSpPr txBox="1">
              <a:spLocks noChangeArrowheads="1"/>
            </p:cNvSpPr>
            <p:nvPr/>
          </p:nvSpPr>
          <p:spPr bwMode="auto">
            <a:xfrm>
              <a:off x="3209273" y="2584450"/>
              <a:ext cx="379133"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0,6</a:t>
              </a:r>
            </a:p>
          </p:txBody>
        </p:sp>
        <p:sp>
          <p:nvSpPr>
            <p:cNvPr id="463923" name="TextBox 13"/>
            <p:cNvSpPr txBox="1">
              <a:spLocks noChangeArrowheads="1"/>
            </p:cNvSpPr>
            <p:nvPr/>
          </p:nvSpPr>
          <p:spPr bwMode="auto">
            <a:xfrm>
              <a:off x="3996674" y="2584450"/>
              <a:ext cx="379133"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1,0</a:t>
              </a:r>
            </a:p>
          </p:txBody>
        </p:sp>
        <p:sp>
          <p:nvSpPr>
            <p:cNvPr id="463924" name="TextBox 15"/>
            <p:cNvSpPr txBox="1">
              <a:spLocks noChangeArrowheads="1"/>
            </p:cNvSpPr>
            <p:nvPr/>
          </p:nvSpPr>
          <p:spPr bwMode="auto">
            <a:xfrm>
              <a:off x="4391959" y="2584450"/>
              <a:ext cx="379133"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1,2</a:t>
              </a:r>
            </a:p>
          </p:txBody>
        </p:sp>
        <p:sp>
          <p:nvSpPr>
            <p:cNvPr id="463925" name="TextBox 26"/>
            <p:cNvSpPr txBox="1">
              <a:spLocks noChangeArrowheads="1"/>
            </p:cNvSpPr>
            <p:nvPr/>
          </p:nvSpPr>
          <p:spPr bwMode="auto">
            <a:xfrm>
              <a:off x="3606149" y="2584450"/>
              <a:ext cx="379133"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0,8</a:t>
              </a:r>
            </a:p>
          </p:txBody>
        </p:sp>
        <p:sp>
          <p:nvSpPr>
            <p:cNvPr id="463926" name="TextBox 29"/>
            <p:cNvSpPr txBox="1">
              <a:spLocks noChangeArrowheads="1"/>
            </p:cNvSpPr>
            <p:nvPr/>
          </p:nvSpPr>
          <p:spPr bwMode="auto">
            <a:xfrm>
              <a:off x="2569767" y="1890713"/>
              <a:ext cx="2242343" cy="627864"/>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400" b="1">
                  <a:solidFill>
                    <a:srgbClr val="000000"/>
                  </a:solidFill>
                  <a:latin typeface="Calibri"/>
                  <a:ea typeface="ＭＳ Ｐゴシック" charset="0"/>
                  <a:cs typeface="Calibri"/>
                </a:rPr>
                <a:t>Taux de transmission</a:t>
              </a:r>
            </a:p>
            <a:p>
              <a:pPr algn="ctr" defTabSz="914400" fontAlgn="base">
                <a:spcBef>
                  <a:spcPct val="0"/>
                </a:spcBef>
                <a:spcAft>
                  <a:spcPct val="0"/>
                </a:spcAft>
              </a:pPr>
              <a:r>
                <a:rPr lang="fr-FR" altLang="fr-FR" sz="1400" b="1">
                  <a:solidFill>
                    <a:srgbClr val="000000"/>
                  </a:solidFill>
                  <a:latin typeface="Calibri"/>
                  <a:ea typeface="ＭＳ Ｐゴシック" charset="0"/>
                  <a:cs typeface="Calibri"/>
                </a:rPr>
                <a:t>intra-couple (pour 100 CAS)</a:t>
              </a:r>
            </a:p>
          </p:txBody>
        </p:sp>
        <p:sp>
          <p:nvSpPr>
            <p:cNvPr id="463927" name="TextBox 30"/>
            <p:cNvSpPr txBox="1">
              <a:spLocks noChangeArrowheads="1"/>
            </p:cNvSpPr>
            <p:nvPr/>
          </p:nvSpPr>
          <p:spPr bwMode="auto">
            <a:xfrm>
              <a:off x="417884" y="3387725"/>
              <a:ext cx="1488814" cy="775597"/>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altLang="fr-FR" dirty="0">
                  <a:solidFill>
                    <a:srgbClr val="000000"/>
                  </a:solidFill>
                  <a:latin typeface="Calibri"/>
                  <a:ea typeface="ＭＳ Ｐゴシック" charset="0"/>
                  <a:cs typeface="Calibri"/>
                </a:rPr>
                <a:t>Tous rapports</a:t>
              </a:r>
              <a:br>
                <a:rPr lang="fr-FR" altLang="fr-FR" dirty="0">
                  <a:solidFill>
                    <a:srgbClr val="000000"/>
                  </a:solidFill>
                  <a:latin typeface="Calibri"/>
                  <a:ea typeface="ＭＳ Ｐゴシック" charset="0"/>
                  <a:cs typeface="Calibri"/>
                </a:rPr>
              </a:br>
              <a:r>
                <a:rPr lang="fr-FR" altLang="fr-FR" dirty="0">
                  <a:solidFill>
                    <a:srgbClr val="000000"/>
                  </a:solidFill>
                  <a:latin typeface="Calibri"/>
                  <a:ea typeface="ＭＳ Ｐゴシック" charset="0"/>
                  <a:cs typeface="Calibri"/>
                </a:rPr>
                <a:t>(CAS = 894)</a:t>
              </a:r>
            </a:p>
          </p:txBody>
        </p:sp>
        <p:sp>
          <p:nvSpPr>
            <p:cNvPr id="463928" name="TextBox 31"/>
            <p:cNvSpPr txBox="1">
              <a:spLocks noChangeArrowheads="1"/>
            </p:cNvSpPr>
            <p:nvPr/>
          </p:nvSpPr>
          <p:spPr bwMode="auto">
            <a:xfrm>
              <a:off x="251137" y="4310063"/>
              <a:ext cx="1655562" cy="775597"/>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altLang="fr-FR">
                  <a:solidFill>
                    <a:srgbClr val="000000"/>
                  </a:solidFill>
                  <a:latin typeface="Calibri"/>
                  <a:ea typeface="ＭＳ Ｐゴシック" charset="0"/>
                  <a:cs typeface="Calibri"/>
                </a:rPr>
                <a:t>Rapports anaux</a:t>
              </a:r>
              <a:br>
                <a:rPr lang="fr-FR" altLang="fr-FR">
                  <a:solidFill>
                    <a:srgbClr val="000000"/>
                  </a:solidFill>
                  <a:latin typeface="Calibri"/>
                  <a:ea typeface="ＭＳ Ｐゴシック" charset="0"/>
                  <a:cs typeface="Calibri"/>
                </a:rPr>
              </a:br>
              <a:r>
                <a:rPr lang="fr-FR" altLang="fr-FR">
                  <a:solidFill>
                    <a:srgbClr val="000000"/>
                  </a:solidFill>
                  <a:latin typeface="Calibri"/>
                  <a:ea typeface="ＭＳ Ｐゴシック" charset="0"/>
                  <a:cs typeface="Calibri"/>
                </a:rPr>
                <a:t>(CAS = 374)</a:t>
              </a:r>
            </a:p>
          </p:txBody>
        </p:sp>
        <p:sp>
          <p:nvSpPr>
            <p:cNvPr id="33" name="Oval 32"/>
            <p:cNvSpPr/>
            <p:nvPr/>
          </p:nvSpPr>
          <p:spPr>
            <a:xfrm>
              <a:off x="2117724" y="3633788"/>
              <a:ext cx="215945" cy="215900"/>
            </a:xfrm>
            <a:prstGeom prst="ellipse">
              <a:avLst/>
            </a:prstGeom>
            <a:solidFill>
              <a:srgbClr val="FF6600"/>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endParaRPr lang="fr-FR" sz="2800">
                <a:solidFill>
                  <a:srgbClr val="000000"/>
                </a:solidFill>
                <a:latin typeface="Calibri"/>
                <a:ea typeface="ＭＳ Ｐゴシック"/>
                <a:cs typeface="Calibri"/>
              </a:endParaRPr>
            </a:p>
          </p:txBody>
        </p:sp>
        <p:sp>
          <p:nvSpPr>
            <p:cNvPr id="34" name="Oval 33"/>
            <p:cNvSpPr/>
            <p:nvPr/>
          </p:nvSpPr>
          <p:spPr>
            <a:xfrm>
              <a:off x="2117724" y="4556125"/>
              <a:ext cx="215945" cy="215900"/>
            </a:xfrm>
            <a:prstGeom prst="ellipse">
              <a:avLst/>
            </a:prstGeom>
            <a:solidFill>
              <a:srgbClr val="000090"/>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endParaRPr lang="fr-FR" sz="2800">
                <a:solidFill>
                  <a:srgbClr val="000000"/>
                </a:solidFill>
                <a:latin typeface="Calibri"/>
                <a:ea typeface="ＭＳ Ｐゴシック"/>
                <a:cs typeface="Calibri"/>
              </a:endParaRPr>
            </a:p>
          </p:txBody>
        </p:sp>
      </p:grpSp>
      <p:sp>
        <p:nvSpPr>
          <p:cNvPr id="463875" name="TextBox 60"/>
          <p:cNvSpPr txBox="1">
            <a:spLocks noChangeArrowheads="1"/>
          </p:cNvSpPr>
          <p:nvPr/>
        </p:nvSpPr>
        <p:spPr bwMode="auto">
          <a:xfrm>
            <a:off x="5948417" y="1575594"/>
            <a:ext cx="2314468" cy="523220"/>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400" b="1">
                <a:solidFill>
                  <a:srgbClr val="000000"/>
                </a:solidFill>
                <a:latin typeface="Calibri"/>
                <a:ea typeface="ＭＳ Ｐゴシック" charset="0"/>
                <a:cs typeface="Calibri"/>
              </a:rPr>
              <a:t>Risque à 10 ans (%) </a:t>
            </a:r>
            <a:br>
              <a:rPr lang="fr-FR" altLang="fr-FR" sz="1400" b="1">
                <a:solidFill>
                  <a:srgbClr val="000000"/>
                </a:solidFill>
                <a:latin typeface="Calibri"/>
                <a:ea typeface="ＭＳ Ｐゴシック" charset="0"/>
                <a:cs typeface="Calibri"/>
              </a:rPr>
            </a:br>
            <a:r>
              <a:rPr lang="fr-FR" altLang="fr-FR" sz="1400" b="1">
                <a:solidFill>
                  <a:srgbClr val="000000"/>
                </a:solidFill>
                <a:latin typeface="Calibri"/>
                <a:ea typeface="ＭＳ Ｐゴシック" charset="0"/>
                <a:cs typeface="Calibri"/>
              </a:rPr>
              <a:t>de transmission intra-couple</a:t>
            </a:r>
          </a:p>
        </p:txBody>
      </p:sp>
      <p:grpSp>
        <p:nvGrpSpPr>
          <p:cNvPr id="463876" name="Groupe 56"/>
          <p:cNvGrpSpPr>
            <a:grpSpLocks/>
          </p:cNvGrpSpPr>
          <p:nvPr/>
        </p:nvGrpSpPr>
        <p:grpSpPr bwMode="auto">
          <a:xfrm>
            <a:off x="2551117" y="4664917"/>
            <a:ext cx="4527296" cy="523220"/>
            <a:chOff x="2551577" y="5216043"/>
            <a:chExt cx="4527349" cy="629623"/>
          </a:xfrm>
        </p:grpSpPr>
        <p:sp>
          <p:nvSpPr>
            <p:cNvPr id="70" name="Oval 69"/>
            <p:cNvSpPr/>
            <p:nvPr/>
          </p:nvSpPr>
          <p:spPr>
            <a:xfrm>
              <a:off x="2551577" y="5422551"/>
              <a:ext cx="216024" cy="216024"/>
            </a:xfrm>
            <a:prstGeom prst="ellipse">
              <a:avLst/>
            </a:prstGeom>
            <a:solidFill>
              <a:srgbClr val="17375E"/>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fr-FR" sz="2800">
                <a:solidFill>
                  <a:srgbClr val="FFFFFF"/>
                </a:solidFill>
                <a:latin typeface="Calibri"/>
                <a:ea typeface="ＭＳ Ｐゴシック"/>
                <a:cs typeface="Calibri"/>
              </a:endParaRPr>
            </a:p>
          </p:txBody>
        </p:sp>
        <p:sp>
          <p:nvSpPr>
            <p:cNvPr id="463906" name="TextBox 71"/>
            <p:cNvSpPr txBox="1">
              <a:spLocks noChangeArrowheads="1"/>
            </p:cNvSpPr>
            <p:nvPr/>
          </p:nvSpPr>
          <p:spPr bwMode="auto">
            <a:xfrm>
              <a:off x="2816225" y="5216043"/>
              <a:ext cx="2984346" cy="629623"/>
            </a:xfrm>
            <a:prstGeom prst="rect">
              <a:avLst/>
            </a:prstGeom>
            <a:noFill/>
            <a:ln w="9525">
              <a:noFill/>
              <a:miter lim="800000"/>
              <a:headEnd/>
              <a:tailEnd/>
            </a:ln>
          </p:spPr>
          <p:txBody>
            <a:bodyPr wrap="none" anchor="ctr">
              <a:spAutoFit/>
            </a:bodyPr>
            <a:lstStyle/>
            <a:p>
              <a:pPr defTabSz="914400" fontAlgn="base">
                <a:spcBef>
                  <a:spcPct val="0"/>
                </a:spcBef>
                <a:spcAft>
                  <a:spcPct val="0"/>
                </a:spcAft>
              </a:pPr>
              <a:r>
                <a:rPr lang="fr-FR" altLang="fr-FR" sz="2800" dirty="0">
                  <a:solidFill>
                    <a:srgbClr val="000000"/>
                  </a:solidFill>
                  <a:latin typeface="Calibri"/>
                  <a:ea typeface="ＭＳ Ｐゴシック" charset="0"/>
                  <a:cs typeface="Calibri"/>
                </a:rPr>
                <a:t>Taux/risque estimé</a:t>
              </a:r>
            </a:p>
          </p:txBody>
        </p:sp>
        <p:sp>
          <p:nvSpPr>
            <p:cNvPr id="463907" name="TextBox 72"/>
            <p:cNvSpPr txBox="1">
              <a:spLocks noChangeArrowheads="1"/>
            </p:cNvSpPr>
            <p:nvPr/>
          </p:nvSpPr>
          <p:spPr bwMode="auto">
            <a:xfrm>
              <a:off x="5829300" y="5216043"/>
              <a:ext cx="1249626" cy="629623"/>
            </a:xfrm>
            <a:prstGeom prst="rect">
              <a:avLst/>
            </a:prstGeom>
            <a:noFill/>
            <a:ln w="9525">
              <a:noFill/>
              <a:miter lim="800000"/>
              <a:headEnd/>
              <a:tailEnd/>
            </a:ln>
          </p:spPr>
          <p:txBody>
            <a:bodyPr wrap="none" anchor="ctr">
              <a:spAutoFit/>
            </a:bodyPr>
            <a:lstStyle/>
            <a:p>
              <a:pPr defTabSz="914400" fontAlgn="base">
                <a:spcBef>
                  <a:spcPct val="0"/>
                </a:spcBef>
                <a:spcAft>
                  <a:spcPct val="0"/>
                </a:spcAft>
              </a:pPr>
              <a:r>
                <a:rPr lang="fr-FR" altLang="fr-FR" sz="2800" dirty="0">
                  <a:solidFill>
                    <a:srgbClr val="000000"/>
                  </a:solidFill>
                  <a:latin typeface="Calibri"/>
                  <a:ea typeface="ＭＳ Ｐゴシック" charset="0"/>
                  <a:cs typeface="Calibri"/>
                </a:rPr>
                <a:t>IC 95 %</a:t>
              </a:r>
            </a:p>
          </p:txBody>
        </p:sp>
      </p:grpSp>
      <p:sp>
        <p:nvSpPr>
          <p:cNvPr id="463877" name="ZoneTexte 57"/>
          <p:cNvSpPr txBox="1">
            <a:spLocks noChangeArrowheads="1"/>
          </p:cNvSpPr>
          <p:nvPr/>
        </p:nvSpPr>
        <p:spPr bwMode="auto">
          <a:xfrm>
            <a:off x="683568" y="5197768"/>
            <a:ext cx="2257136" cy="307777"/>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altLang="fr-FR" sz="1400" dirty="0">
                <a:solidFill>
                  <a:srgbClr val="000000"/>
                </a:solidFill>
                <a:latin typeface="Calibri"/>
                <a:ea typeface="ＭＳ Ｐゴシック" charset="0"/>
                <a:cs typeface="Calibri"/>
              </a:rPr>
              <a:t>CAS : couple-années de suivi</a:t>
            </a:r>
          </a:p>
        </p:txBody>
      </p:sp>
      <p:grpSp>
        <p:nvGrpSpPr>
          <p:cNvPr id="463878" name="Groupe 55"/>
          <p:cNvGrpSpPr>
            <a:grpSpLocks/>
          </p:cNvGrpSpPr>
          <p:nvPr/>
        </p:nvGrpSpPr>
        <p:grpSpPr bwMode="auto">
          <a:xfrm>
            <a:off x="5316549" y="2153709"/>
            <a:ext cx="3193375" cy="2455333"/>
            <a:chOff x="5316538" y="2584450"/>
            <a:chExt cx="3192642" cy="2946400"/>
          </a:xfrm>
        </p:grpSpPr>
        <p:cxnSp>
          <p:nvCxnSpPr>
            <p:cNvPr id="43" name="Straight Connector 42"/>
            <p:cNvCxnSpPr/>
            <p:nvPr/>
          </p:nvCxnSpPr>
          <p:spPr>
            <a:xfrm>
              <a:off x="5814899" y="4664075"/>
              <a:ext cx="2326741" cy="0"/>
            </a:xfrm>
            <a:prstGeom prst="line">
              <a:avLst/>
            </a:prstGeom>
            <a:ln w="28575">
              <a:solidFill>
                <a:srgbClr val="00009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99027" y="3741738"/>
              <a:ext cx="1042748" cy="0"/>
            </a:xfrm>
            <a:prstGeom prst="line">
              <a:avLst/>
            </a:prstGeom>
            <a:ln w="28575">
              <a:solidFill>
                <a:srgbClr val="FF660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24422"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18020"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11620"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303632"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290831"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808550" y="3001963"/>
              <a:ext cx="24822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24422" y="2989263"/>
              <a:ext cx="0" cy="23225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797231"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3892" name="TextBox 53"/>
            <p:cNvSpPr txBox="1">
              <a:spLocks noChangeArrowheads="1"/>
            </p:cNvSpPr>
            <p:nvPr/>
          </p:nvSpPr>
          <p:spPr bwMode="auto">
            <a:xfrm>
              <a:off x="5694821" y="2584450"/>
              <a:ext cx="262602"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0</a:t>
              </a:r>
            </a:p>
          </p:txBody>
        </p:sp>
        <p:sp>
          <p:nvSpPr>
            <p:cNvPr id="463893" name="TextBox 54"/>
            <p:cNvSpPr txBox="1">
              <a:spLocks noChangeArrowheads="1"/>
            </p:cNvSpPr>
            <p:nvPr/>
          </p:nvSpPr>
          <p:spPr bwMode="auto">
            <a:xfrm>
              <a:off x="6185362" y="2584450"/>
              <a:ext cx="262602"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2</a:t>
              </a:r>
            </a:p>
          </p:txBody>
        </p:sp>
        <p:sp>
          <p:nvSpPr>
            <p:cNvPr id="463894" name="TextBox 55"/>
            <p:cNvSpPr txBox="1">
              <a:spLocks noChangeArrowheads="1"/>
            </p:cNvSpPr>
            <p:nvPr/>
          </p:nvSpPr>
          <p:spPr bwMode="auto">
            <a:xfrm>
              <a:off x="6678280" y="2584450"/>
              <a:ext cx="262602"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4</a:t>
              </a:r>
            </a:p>
          </p:txBody>
        </p:sp>
        <p:sp>
          <p:nvSpPr>
            <p:cNvPr id="463895" name="TextBox 56"/>
            <p:cNvSpPr txBox="1">
              <a:spLocks noChangeArrowheads="1"/>
            </p:cNvSpPr>
            <p:nvPr/>
          </p:nvSpPr>
          <p:spPr bwMode="auto">
            <a:xfrm>
              <a:off x="7171199" y="2584450"/>
              <a:ext cx="262602"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6</a:t>
              </a:r>
            </a:p>
          </p:txBody>
        </p:sp>
        <p:sp>
          <p:nvSpPr>
            <p:cNvPr id="463896" name="TextBox 58"/>
            <p:cNvSpPr txBox="1">
              <a:spLocks noChangeArrowheads="1"/>
            </p:cNvSpPr>
            <p:nvPr/>
          </p:nvSpPr>
          <p:spPr bwMode="auto">
            <a:xfrm>
              <a:off x="8118046" y="2584450"/>
              <a:ext cx="340580"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10</a:t>
              </a:r>
            </a:p>
          </p:txBody>
        </p:sp>
        <p:sp>
          <p:nvSpPr>
            <p:cNvPr id="463897" name="TextBox 59"/>
            <p:cNvSpPr txBox="1">
              <a:spLocks noChangeArrowheads="1"/>
            </p:cNvSpPr>
            <p:nvPr/>
          </p:nvSpPr>
          <p:spPr bwMode="auto">
            <a:xfrm>
              <a:off x="7664909" y="2584450"/>
              <a:ext cx="262602" cy="332399"/>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altLang="fr-FR" sz="1200">
                  <a:solidFill>
                    <a:srgbClr val="000000"/>
                  </a:solidFill>
                  <a:latin typeface="Calibri"/>
                  <a:ea typeface="ＭＳ Ｐゴシック" charset="0"/>
                  <a:cs typeface="Calibri"/>
                </a:rPr>
                <a:t>8</a:t>
              </a:r>
            </a:p>
          </p:txBody>
        </p:sp>
        <p:sp>
          <p:nvSpPr>
            <p:cNvPr id="64" name="Oval 63"/>
            <p:cNvSpPr/>
            <p:nvPr/>
          </p:nvSpPr>
          <p:spPr>
            <a:xfrm>
              <a:off x="5711734" y="3633788"/>
              <a:ext cx="215851" cy="215900"/>
            </a:xfrm>
            <a:prstGeom prst="ellipse">
              <a:avLst/>
            </a:prstGeom>
            <a:solidFill>
              <a:srgbClr val="FF6600"/>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endParaRPr lang="fr-FR" sz="2800">
                <a:solidFill>
                  <a:srgbClr val="000000"/>
                </a:solidFill>
                <a:latin typeface="Calibri"/>
                <a:ea typeface="ＭＳ Ｐゴシック"/>
                <a:cs typeface="Calibri"/>
              </a:endParaRPr>
            </a:p>
          </p:txBody>
        </p:sp>
        <p:sp>
          <p:nvSpPr>
            <p:cNvPr id="65" name="Oval 64"/>
            <p:cNvSpPr/>
            <p:nvPr/>
          </p:nvSpPr>
          <p:spPr>
            <a:xfrm>
              <a:off x="5711734" y="4556125"/>
              <a:ext cx="215851" cy="215900"/>
            </a:xfrm>
            <a:prstGeom prst="ellipse">
              <a:avLst/>
            </a:prstGeom>
            <a:solidFill>
              <a:srgbClr val="000090"/>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base">
                <a:spcBef>
                  <a:spcPct val="0"/>
                </a:spcBef>
                <a:spcAft>
                  <a:spcPct val="0"/>
                </a:spcAft>
                <a:defRPr/>
              </a:pPr>
              <a:endParaRPr lang="fr-FR" sz="2800">
                <a:solidFill>
                  <a:srgbClr val="000000"/>
                </a:solidFill>
                <a:latin typeface="Calibri"/>
                <a:ea typeface="ＭＳ Ｐゴシック"/>
                <a:cs typeface="Calibri"/>
              </a:endParaRPr>
            </a:p>
          </p:txBody>
        </p:sp>
        <p:cxnSp>
          <p:nvCxnSpPr>
            <p:cNvPr id="69" name="Straight Connector 68"/>
            <p:cNvCxnSpPr/>
            <p:nvPr/>
          </p:nvCxnSpPr>
          <p:spPr>
            <a:xfrm>
              <a:off x="5316538" y="5530850"/>
              <a:ext cx="40630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3901" name="ZoneTexte 65"/>
            <p:cNvSpPr txBox="1">
              <a:spLocks noChangeArrowheads="1"/>
            </p:cNvSpPr>
            <p:nvPr/>
          </p:nvSpPr>
          <p:spPr bwMode="auto">
            <a:xfrm>
              <a:off x="6557963" y="3789363"/>
              <a:ext cx="590390" cy="4062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altLang="fr-FR" sz="1600" dirty="0" smtClean="0">
                  <a:solidFill>
                    <a:srgbClr val="000000"/>
                  </a:solidFill>
                  <a:latin typeface="Calibri"/>
                  <a:ea typeface="ＭＳ Ｐゴシック" charset="0"/>
                  <a:cs typeface="Calibri"/>
                </a:rPr>
                <a:t>3,9%</a:t>
              </a:r>
              <a:endParaRPr lang="fr-FR" altLang="fr-FR" sz="1600" dirty="0">
                <a:solidFill>
                  <a:srgbClr val="000000"/>
                </a:solidFill>
                <a:latin typeface="Calibri"/>
                <a:ea typeface="ＭＳ Ｐゴシック" charset="0"/>
                <a:cs typeface="Calibri"/>
              </a:endParaRPr>
            </a:p>
          </p:txBody>
        </p:sp>
        <p:sp>
          <p:nvSpPr>
            <p:cNvPr id="463902" name="ZoneTexte 66"/>
            <p:cNvSpPr txBox="1">
              <a:spLocks noChangeArrowheads="1"/>
            </p:cNvSpPr>
            <p:nvPr/>
          </p:nvSpPr>
          <p:spPr bwMode="auto">
            <a:xfrm>
              <a:off x="7872413" y="4664075"/>
              <a:ext cx="636767" cy="40626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altLang="fr-FR" sz="1600">
                  <a:solidFill>
                    <a:srgbClr val="000000"/>
                  </a:solidFill>
                  <a:latin typeface="Calibri"/>
                  <a:ea typeface="ＭＳ Ｐゴシック" charset="0"/>
                  <a:cs typeface="Calibri"/>
                </a:rPr>
                <a:t>9,2 %</a:t>
              </a:r>
            </a:p>
          </p:txBody>
        </p:sp>
      </p:grpSp>
      <p:sp>
        <p:nvSpPr>
          <p:cNvPr id="51255" name="Titre 1"/>
          <p:cNvSpPr>
            <a:spLocks noGrp="1"/>
          </p:cNvSpPr>
          <p:nvPr>
            <p:ph type="title"/>
          </p:nvPr>
        </p:nvSpPr>
        <p:spPr/>
        <p:txBody>
          <a:bodyPr>
            <a:noAutofit/>
          </a:bodyPr>
          <a:lstStyle/>
          <a:p>
            <a:pPr>
              <a:defRPr/>
            </a:pPr>
            <a:r>
              <a:rPr lang="fr-FR" sz="2800" dirty="0" smtClean="0">
                <a:cs typeface="Calibri"/>
              </a:rPr>
              <a:t>Etude PARTNER : risque de transmission </a:t>
            </a:r>
            <a:br>
              <a:rPr lang="fr-FR" sz="2800" dirty="0" smtClean="0">
                <a:cs typeface="Calibri"/>
              </a:rPr>
            </a:br>
            <a:r>
              <a:rPr lang="fr-FR" sz="2800" dirty="0" smtClean="0">
                <a:cs typeface="Calibri"/>
              </a:rPr>
              <a:t>du VIH au sein de couples sérodifférents (3) </a:t>
            </a:r>
          </a:p>
        </p:txBody>
      </p:sp>
      <p:sp>
        <p:nvSpPr>
          <p:cNvPr id="2" name="Cadre 1"/>
          <p:cNvSpPr/>
          <p:nvPr/>
        </p:nvSpPr>
        <p:spPr bwMode="auto">
          <a:xfrm>
            <a:off x="2267754" y="1957400"/>
            <a:ext cx="591723" cy="2705973"/>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fr-FR" sz="2400" smtClean="0">
              <a:solidFill>
                <a:srgbClr val="FFFFFF"/>
              </a:solidFill>
              <a:latin typeface="Calibri"/>
              <a:ea typeface="ＭＳ Ｐゴシック" charset="0"/>
              <a:cs typeface="Calibri"/>
            </a:endParaRPr>
          </a:p>
        </p:txBody>
      </p:sp>
      <p:sp>
        <p:nvSpPr>
          <p:cNvPr id="59" name="Cadre 58"/>
          <p:cNvSpPr/>
          <p:nvPr/>
        </p:nvSpPr>
        <p:spPr bwMode="auto">
          <a:xfrm>
            <a:off x="5528546" y="1992589"/>
            <a:ext cx="600504" cy="2705973"/>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fr-FR" sz="2400" smtClean="0">
              <a:solidFill>
                <a:srgbClr val="FFFFFF"/>
              </a:solidFill>
              <a:latin typeface="Calibri"/>
              <a:ea typeface="ＭＳ Ｐゴシック" charset="0"/>
              <a:cs typeface="Calibri"/>
            </a:endParaRPr>
          </a:p>
        </p:txBody>
      </p:sp>
    </p:spTree>
    <p:custDataLst>
      <p:tags r:id="rId1"/>
    </p:custDataLst>
    <p:extLst>
      <p:ext uri="{BB962C8B-B14F-4D97-AF65-F5344CB8AC3E}">
        <p14:creationId xmlns:p14="http://schemas.microsoft.com/office/powerpoint/2010/main" val="171720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1.94444E-6 3.33333E-6 L 0.09358 -0.00556 " pathEditMode="relative" rAng="0" ptsTypes="AA">
                                      <p:cBhvr>
                                        <p:cTn id="12" dur="2000" fill="hold"/>
                                        <p:tgtEl>
                                          <p:spTgt spid="2"/>
                                        </p:tgtEl>
                                        <p:attrNameLst>
                                          <p:attrName>ppt_x</p:attrName>
                                          <p:attrName>ppt_y</p:attrName>
                                        </p:attrNameLst>
                                      </p:cBhvr>
                                      <p:rCtr x="4670" y="-278"/>
                                    </p:animMotion>
                                  </p:childTnLst>
                                </p:cTn>
                              </p:par>
                              <p:par>
                                <p:cTn id="13" presetID="0" presetClass="path" presetSubtype="0" accel="50000" decel="50000" fill="hold" grpId="0" nodeType="withEffect">
                                  <p:stCondLst>
                                    <p:cond delay="0"/>
                                  </p:stCondLst>
                                  <p:childTnLst>
                                    <p:animMotion origin="layout" path="M 0 3.33333E-6 L 0.11458 -0.00139 " pathEditMode="relative" rAng="0" ptsTypes="AA">
                                      <p:cBhvr>
                                        <p:cTn id="14" dur="2000" fill="hold"/>
                                        <p:tgtEl>
                                          <p:spTgt spid="59"/>
                                        </p:tgtEl>
                                        <p:attrNameLst>
                                          <p:attrName>ppt_x</p:attrName>
                                          <p:attrName>ppt_y</p:attrName>
                                        </p:attrNameLst>
                                      </p:cBhvr>
                                      <p:rCtr x="572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9" grpId="0" animBg="1"/>
      <p:bldP spid="59"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Pourquoi l’étude Partner est essentielle</a:t>
            </a:r>
            <a:endParaRPr lang="fr-FR" dirty="0"/>
          </a:p>
        </p:txBody>
      </p:sp>
      <p:sp>
        <p:nvSpPr>
          <p:cNvPr id="4" name="Espace réservé du contenu 3"/>
          <p:cNvSpPr>
            <a:spLocks noGrp="1"/>
          </p:cNvSpPr>
          <p:nvPr>
            <p:ph idx="1"/>
          </p:nvPr>
        </p:nvSpPr>
        <p:spPr>
          <a:xfrm>
            <a:off x="827587" y="2070275"/>
            <a:ext cx="8137033" cy="3030892"/>
          </a:xfrm>
        </p:spPr>
        <p:txBody>
          <a:bodyPr>
            <a:normAutofit fontScale="92500"/>
          </a:bodyPr>
          <a:lstStyle/>
          <a:p>
            <a:pPr>
              <a:lnSpc>
                <a:spcPct val="120000"/>
              </a:lnSpc>
            </a:pPr>
            <a:r>
              <a:rPr lang="fr-FR" sz="2400" dirty="0" smtClean="0"/>
              <a:t>Elle conforte les données de « l’avis Suisse »</a:t>
            </a:r>
          </a:p>
          <a:p>
            <a:pPr>
              <a:lnSpc>
                <a:spcPct val="120000"/>
              </a:lnSpc>
            </a:pPr>
            <a:r>
              <a:rPr lang="fr-FR" sz="2400" dirty="0" smtClean="0"/>
              <a:t>C’est la première étude qui élimine clairement « l’effet préservatif »</a:t>
            </a:r>
          </a:p>
          <a:p>
            <a:pPr>
              <a:lnSpc>
                <a:spcPct val="120000"/>
              </a:lnSpc>
            </a:pPr>
            <a:r>
              <a:rPr lang="fr-FR" sz="2400" dirty="0" smtClean="0">
                <a:solidFill>
                  <a:srgbClr val="000000"/>
                </a:solidFill>
              </a:rPr>
              <a:t>C’est la première étude s’intéressant spécifiquement aux rapports anaux non-protégés</a:t>
            </a:r>
          </a:p>
          <a:p>
            <a:pPr>
              <a:lnSpc>
                <a:spcPct val="120000"/>
              </a:lnSpc>
            </a:pPr>
            <a:r>
              <a:rPr lang="fr-FR" sz="2400" dirty="0" smtClean="0"/>
              <a:t>Il n’y a aucune transmission, quels que soient le type de rapport ! </a:t>
            </a:r>
            <a:endParaRPr lang="fr-FR" sz="2400" dirty="0"/>
          </a:p>
        </p:txBody>
      </p:sp>
    </p:spTree>
    <p:extLst>
      <p:ext uri="{BB962C8B-B14F-4D97-AF65-F5344CB8AC3E}">
        <p14:creationId xmlns:p14="http://schemas.microsoft.com/office/powerpoint/2010/main" val="229520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r>
              <a:rPr lang="fr-FR" dirty="0" smtClean="0"/>
              <a:t>…et que fait-on en matière de dépistage ?</a:t>
            </a:r>
            <a:endParaRPr lang="fr-FR" dirty="0"/>
          </a:p>
        </p:txBody>
      </p:sp>
      <p:sp>
        <p:nvSpPr>
          <p:cNvPr id="5" name="Titre 4"/>
          <p:cNvSpPr>
            <a:spLocks noGrp="1"/>
          </p:cNvSpPr>
          <p:nvPr>
            <p:ph type="title"/>
          </p:nvPr>
        </p:nvSpPr>
        <p:spPr/>
        <p:txBody>
          <a:bodyPr/>
          <a:lstStyle/>
          <a:p>
            <a:r>
              <a:rPr lang="fr-FR" sz="3200" dirty="0" smtClean="0"/>
              <a:t>I/ Où en-est l’épidémie de VIH en France…</a:t>
            </a:r>
            <a:endParaRPr lang="fr-FR" sz="3200" dirty="0"/>
          </a:p>
        </p:txBody>
      </p:sp>
      <p:sp>
        <p:nvSpPr>
          <p:cNvPr id="4" name="Espace réservé du numéro de diapositive 3"/>
          <p:cNvSpPr>
            <a:spLocks noGrp="1"/>
          </p:cNvSpPr>
          <p:nvPr>
            <p:ph type="sldNum" sz="quarter" idx="11"/>
          </p:nvPr>
        </p:nvSpPr>
        <p:spPr/>
        <p:txBody>
          <a:bodyPr>
            <a:normAutofit/>
          </a:bodyPr>
          <a:lstStyle/>
          <a:p>
            <a:fld id="{A847B961-917D-714F-B9EF-810BDF4968C8}" type="slidenum">
              <a:rPr lang="fr-FR" smtClean="0"/>
              <a:t>37</a:t>
            </a:fld>
            <a:endParaRPr lang="fr-FR"/>
          </a:p>
        </p:txBody>
      </p:sp>
    </p:spTree>
    <p:extLst>
      <p:ext uri="{BB962C8B-B14F-4D97-AF65-F5344CB8AC3E}">
        <p14:creationId xmlns:p14="http://schemas.microsoft.com/office/powerpoint/2010/main" val="22000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847B961-917D-714F-B9EF-810BDF4968C8}" type="slidenum">
              <a:rPr lang="fr-FR" smtClean="0"/>
              <a:t>38</a:t>
            </a:fld>
            <a:endParaRPr lang="fr-F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132" y="1803400"/>
            <a:ext cx="8021952" cy="1849188"/>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1684" y="3232225"/>
            <a:ext cx="2755900" cy="342900"/>
          </a:xfrm>
          <a:prstGeom prst="rect">
            <a:avLst/>
          </a:prstGeom>
          <a:noFill/>
          <a:ln>
            <a:noFill/>
          </a:ln>
        </p:spPr>
      </p:pic>
    </p:spTree>
    <p:extLst>
      <p:ext uri="{BB962C8B-B14F-4D97-AF65-F5344CB8AC3E}">
        <p14:creationId xmlns:p14="http://schemas.microsoft.com/office/powerpoint/2010/main" val="91764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Ampleur de l’épidémie « cachée »</a:t>
            </a:r>
            <a:endParaRPr lang="fr-FR" sz="4000" dirty="0"/>
          </a:p>
        </p:txBody>
      </p:sp>
      <p:sp>
        <p:nvSpPr>
          <p:cNvPr id="3" name="Espace réservé du contenu 2"/>
          <p:cNvSpPr>
            <a:spLocks noGrp="1"/>
          </p:cNvSpPr>
          <p:nvPr>
            <p:ph sz="quarter" idx="1"/>
          </p:nvPr>
        </p:nvSpPr>
        <p:spPr/>
        <p:txBody>
          <a:bodyPr/>
          <a:lstStyle/>
          <a:p>
            <a:endParaRPr lang="fr-FR" dirty="0"/>
          </a:p>
        </p:txBody>
      </p:sp>
      <p:grpSp>
        <p:nvGrpSpPr>
          <p:cNvPr id="13" name="Grouper 12"/>
          <p:cNvGrpSpPr/>
          <p:nvPr/>
        </p:nvGrpSpPr>
        <p:grpSpPr>
          <a:xfrm>
            <a:off x="395288" y="1356746"/>
            <a:ext cx="8280400" cy="3799391"/>
            <a:chOff x="395288" y="1356744"/>
            <a:chExt cx="8280400" cy="3799391"/>
          </a:xfrm>
        </p:grpSpPr>
        <p:sp>
          <p:nvSpPr>
            <p:cNvPr id="5" name="Oval 3"/>
            <p:cNvSpPr>
              <a:spLocks noChangeArrowheads="1"/>
            </p:cNvSpPr>
            <p:nvPr/>
          </p:nvSpPr>
          <p:spPr bwMode="auto">
            <a:xfrm>
              <a:off x="395288" y="1356744"/>
              <a:ext cx="8280400" cy="3799391"/>
            </a:xfrm>
            <a:prstGeom prst="ellipse">
              <a:avLst/>
            </a:prstGeom>
            <a:solidFill>
              <a:srgbClr val="6666FF"/>
            </a:solidFill>
            <a:ln w="9525">
              <a:solidFill>
                <a:schemeClr val="tx1"/>
              </a:solidFill>
              <a:round/>
              <a:headEnd/>
              <a:tailEnd/>
            </a:ln>
          </p:spPr>
          <p:txBody>
            <a:bodyPr wrap="none" anchor="ctr"/>
            <a:lstStyle/>
            <a:p>
              <a:endParaRPr lang="fr-FR">
                <a:solidFill>
                  <a:srgbClr val="000000"/>
                </a:solidFill>
              </a:endParaRPr>
            </a:p>
          </p:txBody>
        </p:sp>
        <p:sp>
          <p:nvSpPr>
            <p:cNvPr id="6" name="Text Box 10"/>
            <p:cNvSpPr txBox="1">
              <a:spLocks noChangeArrowheads="1"/>
            </p:cNvSpPr>
            <p:nvPr/>
          </p:nvSpPr>
          <p:spPr bwMode="auto">
            <a:xfrm>
              <a:off x="1331913" y="2166873"/>
              <a:ext cx="28082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fr-FR" sz="1800">
                <a:solidFill>
                  <a:srgbClr val="000000"/>
                </a:solidFill>
                <a:latin typeface="Arial" charset="0"/>
                <a:cs typeface="Arial" charset="0"/>
              </a:endParaRPr>
            </a:p>
            <a:p>
              <a:pPr eaLnBrk="1" hangingPunct="1">
                <a:lnSpc>
                  <a:spcPct val="80000"/>
                </a:lnSpc>
              </a:pPr>
              <a:endParaRPr lang="fr-FR" sz="1800">
                <a:solidFill>
                  <a:srgbClr val="000000"/>
                </a:solidFill>
                <a:latin typeface="Arial" charset="0"/>
                <a:cs typeface="Arial" charset="0"/>
              </a:endParaRPr>
            </a:p>
          </p:txBody>
        </p:sp>
        <p:sp>
          <p:nvSpPr>
            <p:cNvPr id="7" name="ZoneTexte 11"/>
            <p:cNvSpPr txBox="1">
              <a:spLocks noChangeArrowheads="1"/>
            </p:cNvSpPr>
            <p:nvPr/>
          </p:nvSpPr>
          <p:spPr bwMode="auto">
            <a:xfrm>
              <a:off x="2277328" y="1543798"/>
              <a:ext cx="4444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b="1" dirty="0">
                  <a:solidFill>
                    <a:srgbClr val="000000"/>
                  </a:solidFill>
                  <a:latin typeface="Arial" charset="0"/>
                </a:rPr>
                <a:t>Personnes vivant avec le VIH</a:t>
              </a:r>
            </a:p>
          </p:txBody>
        </p:sp>
        <p:sp>
          <p:nvSpPr>
            <p:cNvPr id="8" name="Oval 11"/>
            <p:cNvSpPr>
              <a:spLocks noChangeArrowheads="1"/>
            </p:cNvSpPr>
            <p:nvPr/>
          </p:nvSpPr>
          <p:spPr bwMode="auto">
            <a:xfrm>
              <a:off x="836341" y="1982451"/>
              <a:ext cx="7532959" cy="3173684"/>
            </a:xfrm>
            <a:prstGeom prst="ellipse">
              <a:avLst/>
            </a:prstGeom>
            <a:solidFill>
              <a:srgbClr val="00CC33"/>
            </a:solidFill>
            <a:ln w="9525">
              <a:solidFill>
                <a:schemeClr val="accent2">
                  <a:lumMod val="60000"/>
                  <a:lumOff val="40000"/>
                </a:schemeClr>
              </a:solidFill>
              <a:round/>
              <a:headEnd/>
              <a:tailEnd/>
            </a:ln>
          </p:spPr>
          <p:txBody>
            <a:bodyPr wrap="none" anchor="ctr"/>
            <a:lstStyle/>
            <a:p>
              <a:pPr algn="ctr">
                <a:defRPr/>
              </a:pPr>
              <a:endParaRPr lang="fr-FR">
                <a:solidFill>
                  <a:srgbClr val="000000"/>
                </a:solidFill>
              </a:endParaRPr>
            </a:p>
          </p:txBody>
        </p:sp>
        <p:sp>
          <p:nvSpPr>
            <p:cNvPr id="9" name="ZoneTexte 6"/>
            <p:cNvSpPr txBox="1">
              <a:spLocks noChangeArrowheads="1"/>
            </p:cNvSpPr>
            <p:nvPr/>
          </p:nvSpPr>
          <p:spPr bwMode="auto">
            <a:xfrm>
              <a:off x="2345474" y="2166873"/>
              <a:ext cx="4221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b="1" dirty="0">
                  <a:solidFill>
                    <a:srgbClr val="000000"/>
                  </a:solidFill>
                  <a:latin typeface="Arial" charset="0"/>
                  <a:cs typeface="Arial" charset="0"/>
                </a:rPr>
                <a:t>Personnes diagnostiquées</a:t>
              </a:r>
            </a:p>
          </p:txBody>
        </p:sp>
        <p:sp>
          <p:nvSpPr>
            <p:cNvPr id="10" name="Oval 5"/>
            <p:cNvSpPr>
              <a:spLocks noChangeArrowheads="1"/>
            </p:cNvSpPr>
            <p:nvPr/>
          </p:nvSpPr>
          <p:spPr bwMode="auto">
            <a:xfrm>
              <a:off x="1443463" y="2509773"/>
              <a:ext cx="6058829" cy="2646362"/>
            </a:xfrm>
            <a:prstGeom prst="ellipse">
              <a:avLst/>
            </a:prstGeom>
            <a:solidFill>
              <a:srgbClr val="FF6600"/>
            </a:solidFill>
            <a:ln w="9525">
              <a:solidFill>
                <a:srgbClr val="FF6600"/>
              </a:solidFill>
              <a:round/>
              <a:headEnd/>
              <a:tailEnd/>
            </a:ln>
          </p:spPr>
          <p:txBody>
            <a:bodyPr wrap="none" anchor="ctr"/>
            <a:lstStyle/>
            <a:p>
              <a:pPr algn="ctr"/>
              <a:endParaRPr lang="fr-FR">
                <a:solidFill>
                  <a:srgbClr val="000000"/>
                </a:solidFill>
              </a:endParaRPr>
            </a:p>
          </p:txBody>
        </p:sp>
        <p:sp>
          <p:nvSpPr>
            <p:cNvPr id="11" name="ZoneTexte 8"/>
            <p:cNvSpPr txBox="1">
              <a:spLocks noChangeArrowheads="1"/>
            </p:cNvSpPr>
            <p:nvPr/>
          </p:nvSpPr>
          <p:spPr bwMode="auto">
            <a:xfrm>
              <a:off x="2700338" y="3373373"/>
              <a:ext cx="3743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b="1">
                  <a:solidFill>
                    <a:srgbClr val="000000"/>
                  </a:solidFill>
                  <a:latin typeface="Arial" charset="0"/>
                </a:rPr>
                <a:t>Personnes suivies</a:t>
              </a:r>
            </a:p>
          </p:txBody>
        </p:sp>
      </p:grpSp>
      <p:sp>
        <p:nvSpPr>
          <p:cNvPr id="14" name="ZoneTexte 13"/>
          <p:cNvSpPr txBox="1"/>
          <p:nvPr/>
        </p:nvSpPr>
        <p:spPr>
          <a:xfrm>
            <a:off x="1331913" y="5070591"/>
            <a:ext cx="6771280" cy="369332"/>
          </a:xfrm>
          <a:prstGeom prst="rect">
            <a:avLst/>
          </a:prstGeom>
          <a:noFill/>
        </p:spPr>
        <p:txBody>
          <a:bodyPr wrap="none" rtlCol="0">
            <a:spAutoFit/>
          </a:bodyPr>
          <a:lstStyle/>
          <a:p>
            <a:r>
              <a:rPr lang="fr-FR" b="1" dirty="0" smtClean="0">
                <a:solidFill>
                  <a:srgbClr val="000000"/>
                </a:solidFill>
                <a:latin typeface="Calibri"/>
                <a:cs typeface="Calibri"/>
              </a:rPr>
              <a:t>29 000 personnes ignorent leur séropositivité (IC95%: </a:t>
            </a:r>
            <a:r>
              <a:rPr lang="fr-FR" b="1" dirty="0" smtClean="0">
                <a:latin typeface="Calibri"/>
                <a:cs typeface="Calibri"/>
              </a:rPr>
              <a:t>24 200-33 900)</a:t>
            </a:r>
            <a:endParaRPr lang="fr-FR" b="1" dirty="0">
              <a:solidFill>
                <a:srgbClr val="000000"/>
              </a:solidFill>
              <a:latin typeface="Calibri"/>
              <a:cs typeface="Calibri"/>
            </a:endParaRPr>
          </a:p>
        </p:txBody>
      </p:sp>
      <p:sp>
        <p:nvSpPr>
          <p:cNvPr id="15" name="Rectangle 14"/>
          <p:cNvSpPr/>
          <p:nvPr/>
        </p:nvSpPr>
        <p:spPr>
          <a:xfrm>
            <a:off x="0" y="5514543"/>
            <a:ext cx="1827828" cy="215444"/>
          </a:xfrm>
          <a:prstGeom prst="rect">
            <a:avLst/>
          </a:prstGeom>
        </p:spPr>
        <p:txBody>
          <a:bodyPr wrap="none">
            <a:spAutoFit/>
          </a:bodyPr>
          <a:lstStyle/>
          <a:p>
            <a:pPr>
              <a:defRPr/>
            </a:pPr>
            <a:r>
              <a:rPr lang="fr-FR" sz="800" b="1" i="1" dirty="0" smtClean="0">
                <a:solidFill>
                  <a:srgbClr val="000000"/>
                </a:solidFill>
                <a:latin typeface="Arial" charset="0"/>
                <a:cs typeface="Arial" charset="0"/>
              </a:rPr>
              <a:t>Virginie </a:t>
            </a:r>
            <a:r>
              <a:rPr lang="fr-FR" sz="800" b="1" i="1" dirty="0" err="1" smtClean="0">
                <a:solidFill>
                  <a:srgbClr val="000000"/>
                </a:solidFill>
                <a:latin typeface="Arial" charset="0"/>
                <a:cs typeface="Arial" charset="0"/>
              </a:rPr>
              <a:t>Supervie</a:t>
            </a:r>
            <a:r>
              <a:rPr lang="fr-FR" sz="800" b="1" i="1" dirty="0" smtClean="0">
                <a:solidFill>
                  <a:srgbClr val="000000"/>
                </a:solidFill>
                <a:latin typeface="Arial" charset="0"/>
                <a:cs typeface="Arial" charset="0"/>
              </a:rPr>
              <a:t> et al. AIDS 2014</a:t>
            </a:r>
            <a:endParaRPr lang="fr-FR" sz="600" b="1" i="1" dirty="0">
              <a:solidFill>
                <a:srgbClr val="000000"/>
              </a:solidFill>
              <a:cs typeface="Arial" charset="0"/>
            </a:endParaRPr>
          </a:p>
        </p:txBody>
      </p:sp>
      <p:sp>
        <p:nvSpPr>
          <p:cNvPr id="16" name="Espace réservé du numéro de diapositive 15"/>
          <p:cNvSpPr>
            <a:spLocks noGrp="1"/>
          </p:cNvSpPr>
          <p:nvPr>
            <p:ph type="sldNum" sz="quarter" idx="12"/>
          </p:nvPr>
        </p:nvSpPr>
        <p:spPr/>
        <p:txBody>
          <a:bodyPr>
            <a:normAutofit fontScale="62500" lnSpcReduction="20000"/>
          </a:bodyPr>
          <a:lstStyle/>
          <a:p>
            <a:fld id="{A847B961-917D-714F-B9EF-810BDF4968C8}" type="slidenum">
              <a:rPr lang="fr-FR" smtClean="0"/>
              <a:t>39</a:t>
            </a:fld>
            <a:endParaRPr lang="fr-FR"/>
          </a:p>
        </p:txBody>
      </p:sp>
      <p:sp>
        <p:nvSpPr>
          <p:cNvPr id="17" name="Oval 5"/>
          <p:cNvSpPr>
            <a:spLocks noChangeArrowheads="1"/>
          </p:cNvSpPr>
          <p:nvPr/>
        </p:nvSpPr>
        <p:spPr bwMode="auto">
          <a:xfrm>
            <a:off x="836345" y="1982451"/>
            <a:ext cx="7532959" cy="3173684"/>
          </a:xfrm>
          <a:prstGeom prst="ellipse">
            <a:avLst/>
          </a:prstGeom>
          <a:solidFill>
            <a:schemeClr val="bg1"/>
          </a:solidFill>
          <a:ln w="9525">
            <a:solidFill>
              <a:srgbClr val="FF6600"/>
            </a:solidFill>
            <a:round/>
            <a:headEnd/>
            <a:tailEnd/>
          </a:ln>
        </p:spPr>
        <p:txBody>
          <a:bodyPr wrap="none" anchor="ctr"/>
          <a:lstStyle/>
          <a:p>
            <a:pPr algn="ctr"/>
            <a:endParaRPr lang="fr-FR">
              <a:solidFill>
                <a:srgbClr val="000000"/>
              </a:solidFill>
            </a:endParaRPr>
          </a:p>
        </p:txBody>
      </p:sp>
    </p:spTree>
    <p:extLst>
      <p:ext uri="{BB962C8B-B14F-4D97-AF65-F5344CB8AC3E}">
        <p14:creationId xmlns:p14="http://schemas.microsoft.com/office/powerpoint/2010/main" val="312487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Quizz</a:t>
            </a:r>
            <a:endParaRPr lang="fr-FR" dirty="0"/>
          </a:p>
        </p:txBody>
      </p:sp>
      <p:sp>
        <p:nvSpPr>
          <p:cNvPr id="3" name="Espace réservé du contenu 2"/>
          <p:cNvSpPr>
            <a:spLocks noGrp="1"/>
          </p:cNvSpPr>
          <p:nvPr>
            <p:ph sz="quarter" idx="1"/>
          </p:nvPr>
        </p:nvSpPr>
        <p:spPr>
          <a:xfrm>
            <a:off x="686244" y="1333500"/>
            <a:ext cx="8337466" cy="3746500"/>
          </a:xfrm>
        </p:spPr>
        <p:txBody>
          <a:bodyPr/>
          <a:lstStyle/>
          <a:p>
            <a:r>
              <a:rPr lang="fr-FR" dirty="0" smtClean="0"/>
              <a:t>Combien de séropositifs VIH qui s’ignorent dans le monde en 2013 ?</a:t>
            </a:r>
          </a:p>
          <a:p>
            <a:pPr lvl="1"/>
            <a:r>
              <a:rPr lang="fr-FR" dirty="0">
                <a:solidFill>
                  <a:schemeClr val="accent6">
                    <a:lumMod val="60000"/>
                    <a:lumOff val="40000"/>
                  </a:schemeClr>
                </a:solidFill>
              </a:rPr>
              <a:t>2 000 000</a:t>
            </a:r>
          </a:p>
          <a:p>
            <a:pPr lvl="1"/>
            <a:r>
              <a:rPr lang="fr-FR" dirty="0">
                <a:solidFill>
                  <a:schemeClr val="accent6">
                    <a:lumMod val="60000"/>
                    <a:lumOff val="40000"/>
                  </a:schemeClr>
                </a:solidFill>
              </a:rPr>
              <a:t>7 000 000</a:t>
            </a:r>
          </a:p>
          <a:p>
            <a:pPr lvl="1"/>
            <a:r>
              <a:rPr lang="fr-FR" dirty="0">
                <a:solidFill>
                  <a:schemeClr val="accent6">
                    <a:lumMod val="60000"/>
                    <a:lumOff val="40000"/>
                  </a:schemeClr>
                </a:solidFill>
              </a:rPr>
              <a:t>10 000 000</a:t>
            </a:r>
          </a:p>
          <a:p>
            <a:pPr lvl="1"/>
            <a:r>
              <a:rPr lang="fr-FR" sz="3200" b="1" dirty="0"/>
              <a:t>14 000 000</a:t>
            </a:r>
          </a:p>
          <a:p>
            <a:pPr lvl="1"/>
            <a:r>
              <a:rPr lang="fr-FR" dirty="0">
                <a:solidFill>
                  <a:srgbClr val="C0BABA"/>
                </a:solidFill>
              </a:rPr>
              <a:t>20 000 000</a:t>
            </a:r>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4</a:t>
            </a:fld>
            <a:endParaRPr lang="fr-FR"/>
          </a:p>
        </p:txBody>
      </p:sp>
    </p:spTree>
    <p:extLst>
      <p:ext uri="{BB962C8B-B14F-4D97-AF65-F5344CB8AC3E}">
        <p14:creationId xmlns:p14="http://schemas.microsoft.com/office/powerpoint/2010/main" val="40695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a:xfrm>
            <a:off x="19150" y="2"/>
            <a:ext cx="8381420" cy="952501"/>
          </a:xfrm>
        </p:spPr>
        <p:txBody>
          <a:bodyPr/>
          <a:lstStyle/>
          <a:p>
            <a:r>
              <a:rPr lang="fr-FR" sz="4000" b="1" dirty="0">
                <a:ea typeface="ＭＳ Ｐゴシック" charset="0"/>
                <a:cs typeface="ＭＳ Ｐゴシック" charset="0"/>
              </a:rPr>
              <a:t>Prévalence du VIH en 2010</a:t>
            </a:r>
          </a:p>
        </p:txBody>
      </p:sp>
      <p:graphicFrame>
        <p:nvGraphicFramePr>
          <p:cNvPr id="4" name="Tableau 3"/>
          <p:cNvGraphicFramePr>
            <a:graphicFrameLocks noGrp="1"/>
          </p:cNvGraphicFramePr>
          <p:nvPr>
            <p:extLst>
              <p:ext uri="{D42A27DB-BD31-4B8C-83A1-F6EECF244321}">
                <p14:modId xmlns:p14="http://schemas.microsoft.com/office/powerpoint/2010/main" val="3365001102"/>
              </p:ext>
            </p:extLst>
          </p:nvPr>
        </p:nvGraphicFramePr>
        <p:xfrm>
          <a:off x="107951" y="1286731"/>
          <a:ext cx="5500316" cy="4350179"/>
        </p:xfrm>
        <a:graphic>
          <a:graphicData uri="http://schemas.openxmlformats.org/drawingml/2006/table">
            <a:tbl>
              <a:tblPr firstRow="1" bandRow="1">
                <a:tableStyleId>{5C22544A-7EE6-4342-B048-85BDC9FD1C3A}</a:tableStyleId>
              </a:tblPr>
              <a:tblGrid>
                <a:gridCol w="2857884"/>
                <a:gridCol w="2642432"/>
              </a:tblGrid>
              <a:tr h="259074">
                <a:tc>
                  <a:txBody>
                    <a:bodyPr/>
                    <a:lstStyle/>
                    <a:p>
                      <a:endParaRPr lang="fr-FR" sz="1200" dirty="0"/>
                    </a:p>
                  </a:txBody>
                  <a:tcPr marL="91436" marR="91436" marT="38097" marB="38097"/>
                </a:tc>
                <a:tc>
                  <a:txBody>
                    <a:bodyPr/>
                    <a:lstStyle/>
                    <a:p>
                      <a:pPr algn="ctr"/>
                      <a:r>
                        <a:rPr lang="fr-FR" sz="1200" dirty="0" smtClean="0"/>
                        <a:t>Nb de</a:t>
                      </a:r>
                      <a:r>
                        <a:rPr lang="fr-FR" sz="1200" baseline="0" dirty="0" smtClean="0"/>
                        <a:t> PVVIH</a:t>
                      </a:r>
                      <a:endParaRPr lang="fr-FR" sz="1200" dirty="0"/>
                    </a:p>
                  </a:txBody>
                  <a:tcPr marL="91436" marR="91436" marT="38097" marB="38097"/>
                </a:tc>
              </a:tr>
              <a:tr h="441954">
                <a:tc>
                  <a:txBody>
                    <a:bodyPr/>
                    <a:lstStyle/>
                    <a:p>
                      <a:r>
                        <a:rPr lang="fr-FR" sz="1200" b="1" dirty="0" smtClean="0">
                          <a:solidFill>
                            <a:srgbClr val="000000"/>
                          </a:solidFill>
                        </a:rPr>
                        <a:t>Total</a:t>
                      </a:r>
                      <a:endParaRPr lang="fr-FR" sz="1200" b="1" dirty="0">
                        <a:solidFill>
                          <a:srgbClr val="000000"/>
                        </a:solidFill>
                      </a:endParaRPr>
                    </a:p>
                  </a:txBody>
                  <a:tcPr marL="91436" marR="91436" marT="38097" marB="38097"/>
                </a:tc>
                <a:tc>
                  <a:txBody>
                    <a:bodyPr/>
                    <a:lstStyle/>
                    <a:p>
                      <a:pPr algn="ctr"/>
                      <a:r>
                        <a:rPr lang="en-GB" sz="1200" b="1" kern="1200" dirty="0" smtClean="0">
                          <a:solidFill>
                            <a:srgbClr val="000000"/>
                          </a:solidFill>
                          <a:effectLst/>
                          <a:latin typeface="+mn-lt"/>
                          <a:ea typeface="+mn-ea"/>
                          <a:cs typeface="+mn-cs"/>
                        </a:rPr>
                        <a:t>149 500</a:t>
                      </a:r>
                      <a:endParaRPr lang="en-US" sz="1200" b="1" dirty="0" smtClean="0">
                        <a:solidFill>
                          <a:srgbClr val="000000"/>
                        </a:solidFill>
                        <a:effectLst/>
                      </a:endParaRPr>
                    </a:p>
                    <a:p>
                      <a:pPr algn="ctr"/>
                      <a:r>
                        <a:rPr lang="en-GB" sz="1200" b="1" kern="1200" dirty="0" smtClean="0">
                          <a:solidFill>
                            <a:srgbClr val="000000"/>
                          </a:solidFill>
                          <a:effectLst/>
                          <a:latin typeface="+mn-lt"/>
                          <a:ea typeface="+mn-ea"/>
                          <a:cs typeface="+mn-cs"/>
                        </a:rPr>
                        <a:t>(143000-155800)</a:t>
                      </a:r>
                      <a:r>
                        <a:rPr lang="en-US" sz="1200" b="1" dirty="0" smtClean="0">
                          <a:solidFill>
                            <a:srgbClr val="000000"/>
                          </a:solidFill>
                          <a:effectLst/>
                        </a:rPr>
                        <a:t> </a:t>
                      </a:r>
                      <a:endParaRPr lang="fr-FR" sz="1200" b="1" dirty="0">
                        <a:solidFill>
                          <a:srgbClr val="000000"/>
                        </a:solidFill>
                      </a:endParaRPr>
                    </a:p>
                  </a:txBody>
                  <a:tcPr marL="91436" marR="91436" marT="38097" marB="38097"/>
                </a:tc>
              </a:tr>
              <a:tr h="275770">
                <a:tc>
                  <a:txBody>
                    <a:bodyPr/>
                    <a:lstStyle/>
                    <a:p>
                      <a:r>
                        <a:rPr lang="fr-FR" sz="1200" b="1" dirty="0" smtClean="0">
                          <a:solidFill>
                            <a:srgbClr val="000000"/>
                          </a:solidFill>
                        </a:rPr>
                        <a:t>Total Hommes</a:t>
                      </a:r>
                      <a:endParaRPr lang="fr-FR" sz="1200" b="1" dirty="0">
                        <a:solidFill>
                          <a:srgbClr val="000000"/>
                        </a:solidFill>
                      </a:endParaRPr>
                    </a:p>
                  </a:txBody>
                  <a:tcPr marL="91436" marR="91436" marT="38097" marB="38097"/>
                </a:tc>
                <a:tc>
                  <a:txBody>
                    <a:bodyPr/>
                    <a:lstStyle/>
                    <a:p>
                      <a:pPr algn="ctr"/>
                      <a:r>
                        <a:rPr lang="fr-FR" sz="1200" b="1" dirty="0" smtClean="0">
                          <a:solidFill>
                            <a:srgbClr val="000000"/>
                          </a:solidFill>
                        </a:rPr>
                        <a:t>100 600</a:t>
                      </a:r>
                      <a:endParaRPr lang="fr-FR" sz="1200" b="1" dirty="0">
                        <a:solidFill>
                          <a:srgbClr val="000000"/>
                        </a:solidFill>
                      </a:endParaRPr>
                    </a:p>
                  </a:txBody>
                  <a:tcPr marL="91436" marR="91436" marT="38097" marB="38097"/>
                </a:tc>
              </a:tr>
              <a:tr h="279703">
                <a:tc>
                  <a:txBody>
                    <a:bodyPr/>
                    <a:lstStyle/>
                    <a:p>
                      <a:r>
                        <a:rPr lang="fr-FR" sz="1200" b="1" dirty="0" smtClean="0">
                          <a:solidFill>
                            <a:srgbClr val="000000"/>
                          </a:solidFill>
                        </a:rPr>
                        <a:t>Total Femmes</a:t>
                      </a:r>
                      <a:endParaRPr lang="fr-FR" sz="1200" b="1" dirty="0">
                        <a:solidFill>
                          <a:srgbClr val="000000"/>
                        </a:solidFill>
                      </a:endParaRPr>
                    </a:p>
                  </a:txBody>
                  <a:tcPr marL="91436" marR="91436" marT="38097" marB="38097"/>
                </a:tc>
                <a:tc>
                  <a:txBody>
                    <a:bodyPr/>
                    <a:lstStyle/>
                    <a:p>
                      <a:pPr algn="ctr"/>
                      <a:r>
                        <a:rPr lang="fr-FR" sz="1200" b="1" dirty="0" smtClean="0">
                          <a:solidFill>
                            <a:srgbClr val="000000"/>
                          </a:solidFill>
                        </a:rPr>
                        <a:t>48 800</a:t>
                      </a:r>
                      <a:endParaRPr lang="fr-FR" sz="1200" b="1" dirty="0">
                        <a:solidFill>
                          <a:srgbClr val="000000"/>
                        </a:solidFill>
                      </a:endParaRPr>
                    </a:p>
                  </a:txBody>
                  <a:tcPr marL="91436" marR="91436" marT="38097" marB="38097"/>
                </a:tc>
              </a:tr>
              <a:tr h="441954">
                <a:tc>
                  <a:txBody>
                    <a:bodyPr/>
                    <a:lstStyle/>
                    <a:p>
                      <a:r>
                        <a:rPr lang="fr-FR" sz="1200" dirty="0" smtClean="0">
                          <a:solidFill>
                            <a:srgbClr val="000000"/>
                          </a:solidFill>
                        </a:rPr>
                        <a:t>HSH</a:t>
                      </a:r>
                      <a:endParaRPr lang="fr-FR" sz="1200" dirty="0">
                        <a:solidFill>
                          <a:srgbClr val="000000"/>
                        </a:solidFill>
                      </a:endParaRPr>
                    </a:p>
                  </a:txBody>
                  <a:tcPr marL="91436" marR="91436" marT="38097" marB="38097"/>
                </a:tc>
                <a:tc>
                  <a:txBody>
                    <a:bodyPr/>
                    <a:lstStyle/>
                    <a:p>
                      <a:pPr algn="ctr"/>
                      <a:r>
                        <a:rPr lang="en-GB" sz="1200" kern="1200" dirty="0" smtClean="0">
                          <a:solidFill>
                            <a:srgbClr val="000000"/>
                          </a:solidFill>
                          <a:effectLst/>
                          <a:latin typeface="+mn-lt"/>
                          <a:ea typeface="+mn-ea"/>
                          <a:cs typeface="+mn-cs"/>
                        </a:rPr>
                        <a:t>53 100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(51200-55600)</a:t>
                      </a:r>
                      <a:r>
                        <a:rPr lang="en-US" sz="1200" dirty="0" smtClean="0">
                          <a:solidFill>
                            <a:srgbClr val="000000"/>
                          </a:solidFill>
                          <a:effectLst/>
                        </a:rPr>
                        <a:t> </a:t>
                      </a:r>
                      <a:endParaRPr lang="fr-FR" sz="1200" dirty="0">
                        <a:solidFill>
                          <a:srgbClr val="000000"/>
                        </a:solidFill>
                      </a:endParaRPr>
                    </a:p>
                  </a:txBody>
                  <a:tcPr marL="91436" marR="91436" marT="38097" marB="38097"/>
                </a:tc>
              </a:tr>
              <a:tr h="441954">
                <a:tc>
                  <a:txBody>
                    <a:bodyPr/>
                    <a:lstStyle/>
                    <a:p>
                      <a:r>
                        <a:rPr lang="fr-FR" sz="1200" dirty="0" smtClean="0">
                          <a:solidFill>
                            <a:srgbClr val="000000"/>
                          </a:solidFill>
                        </a:rPr>
                        <a:t>UDI</a:t>
                      </a:r>
                      <a:endParaRPr lang="fr-FR" sz="1200" dirty="0">
                        <a:solidFill>
                          <a:srgbClr val="000000"/>
                        </a:solidFill>
                      </a:endParaRPr>
                    </a:p>
                  </a:txBody>
                  <a:tcPr marL="91436" marR="91436" marT="38097" marB="38097"/>
                </a:tc>
                <a:tc>
                  <a:txBody>
                    <a:bodyPr/>
                    <a:lstStyle/>
                    <a:p>
                      <a:pPr algn="ctr"/>
                      <a:r>
                        <a:rPr lang="en-GB" sz="1200" kern="1200" dirty="0" smtClean="0">
                          <a:solidFill>
                            <a:srgbClr val="000000"/>
                          </a:solidFill>
                          <a:effectLst/>
                          <a:latin typeface="+mn-lt"/>
                          <a:ea typeface="+mn-ea"/>
                          <a:cs typeface="+mn-cs"/>
                        </a:rPr>
                        <a:t>14 200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(12900-16700)</a:t>
                      </a:r>
                      <a:r>
                        <a:rPr lang="en-US" sz="1200" dirty="0" smtClean="0">
                          <a:solidFill>
                            <a:srgbClr val="000000"/>
                          </a:solidFill>
                          <a:effectLst/>
                        </a:rPr>
                        <a:t> </a:t>
                      </a:r>
                      <a:endParaRPr lang="fr-FR" sz="1200" dirty="0">
                        <a:solidFill>
                          <a:srgbClr val="000000"/>
                        </a:solidFill>
                      </a:endParaRPr>
                    </a:p>
                  </a:txBody>
                  <a:tcPr marL="91436" marR="91436" marT="38097" marB="38097"/>
                </a:tc>
              </a:tr>
              <a:tr h="441954">
                <a:tc>
                  <a:txBody>
                    <a:bodyPr/>
                    <a:lstStyle/>
                    <a:p>
                      <a:r>
                        <a:rPr lang="fr-FR" sz="1200" dirty="0" smtClean="0">
                          <a:solidFill>
                            <a:srgbClr val="000000"/>
                          </a:solidFill>
                        </a:rPr>
                        <a:t>Femmes hétérosexuelles</a:t>
                      </a:r>
                      <a:r>
                        <a:rPr lang="fr-FR" sz="1200" baseline="0" dirty="0" smtClean="0">
                          <a:solidFill>
                            <a:srgbClr val="000000"/>
                          </a:solidFill>
                        </a:rPr>
                        <a:t> étrangères</a:t>
                      </a:r>
                      <a:endParaRPr lang="fr-FR" sz="1200" dirty="0">
                        <a:solidFill>
                          <a:srgbClr val="000000"/>
                        </a:solidFill>
                      </a:endParaRPr>
                    </a:p>
                  </a:txBody>
                  <a:tcPr marL="91436" marR="91436" marT="38097" marB="38097"/>
                </a:tc>
                <a:tc>
                  <a:txBody>
                    <a:bodyPr/>
                    <a:lstStyle/>
                    <a:p>
                      <a:pPr algn="ctr"/>
                      <a:r>
                        <a:rPr lang="en-GB" sz="1200" kern="1200" dirty="0" smtClean="0">
                          <a:solidFill>
                            <a:srgbClr val="000000"/>
                          </a:solidFill>
                          <a:effectLst/>
                          <a:latin typeface="+mn-lt"/>
                          <a:ea typeface="+mn-ea"/>
                          <a:cs typeface="+mn-cs"/>
                        </a:rPr>
                        <a:t>20 300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(18600-22600)</a:t>
                      </a:r>
                      <a:r>
                        <a:rPr lang="en-US" sz="1200" dirty="0" smtClean="0">
                          <a:solidFill>
                            <a:srgbClr val="000000"/>
                          </a:solidFill>
                          <a:effectLst/>
                        </a:rPr>
                        <a:t> </a:t>
                      </a:r>
                      <a:endParaRPr lang="fr-FR" sz="1200" dirty="0">
                        <a:solidFill>
                          <a:srgbClr val="000000"/>
                        </a:solidFill>
                      </a:endParaRPr>
                    </a:p>
                  </a:txBody>
                  <a:tcPr marL="91436" marR="91436" marT="38097" marB="38097"/>
                </a:tc>
              </a:tr>
              <a:tr h="441954">
                <a:tc>
                  <a:txBody>
                    <a:bodyPr/>
                    <a:lstStyle/>
                    <a:p>
                      <a:r>
                        <a:rPr lang="fr-FR" sz="1200" dirty="0" smtClean="0">
                          <a:solidFill>
                            <a:srgbClr val="000000"/>
                          </a:solidFill>
                        </a:rPr>
                        <a:t>Hommes hétérosexuels étrangers</a:t>
                      </a:r>
                      <a:endParaRPr lang="fr-FR" sz="1200" dirty="0">
                        <a:solidFill>
                          <a:srgbClr val="000000"/>
                        </a:solidFill>
                      </a:endParaRPr>
                    </a:p>
                  </a:txBody>
                  <a:tcPr marL="91436" marR="91436" marT="38097" marB="38097"/>
                </a:tc>
                <a:tc>
                  <a:txBody>
                    <a:bodyPr/>
                    <a:lstStyle/>
                    <a:p>
                      <a:pPr algn="ctr"/>
                      <a:r>
                        <a:rPr lang="en-GB" sz="1200" kern="1200" dirty="0" smtClean="0">
                          <a:solidFill>
                            <a:srgbClr val="000000"/>
                          </a:solidFill>
                          <a:effectLst/>
                          <a:latin typeface="+mn-lt"/>
                          <a:ea typeface="+mn-ea"/>
                          <a:cs typeface="+mn-cs"/>
                        </a:rPr>
                        <a:t>13 700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(11400-16400)</a:t>
                      </a:r>
                      <a:r>
                        <a:rPr lang="en-US" sz="1200" dirty="0" smtClean="0">
                          <a:solidFill>
                            <a:srgbClr val="000000"/>
                          </a:solidFill>
                          <a:effectLst/>
                        </a:rPr>
                        <a:t> </a:t>
                      </a:r>
                      <a:endParaRPr lang="fr-FR" sz="1200" dirty="0">
                        <a:solidFill>
                          <a:srgbClr val="000000"/>
                        </a:solidFill>
                      </a:endParaRPr>
                    </a:p>
                  </a:txBody>
                  <a:tcPr marL="91436" marR="91436" marT="38097" marB="38097"/>
                </a:tc>
              </a:tr>
              <a:tr h="441954">
                <a:tc>
                  <a:txBody>
                    <a:bodyPr/>
                    <a:lstStyle/>
                    <a:p>
                      <a:r>
                        <a:rPr lang="fr-FR" sz="1200" dirty="0" smtClean="0">
                          <a:solidFill>
                            <a:srgbClr val="000000"/>
                          </a:solidFill>
                        </a:rPr>
                        <a:t>Femmes hétérosexuelles</a:t>
                      </a:r>
                      <a:r>
                        <a:rPr lang="fr-FR" sz="1200" baseline="0" dirty="0" smtClean="0">
                          <a:solidFill>
                            <a:srgbClr val="000000"/>
                          </a:solidFill>
                        </a:rPr>
                        <a:t> françaises</a:t>
                      </a:r>
                      <a:endParaRPr lang="fr-FR" sz="1200" dirty="0">
                        <a:solidFill>
                          <a:srgbClr val="000000"/>
                        </a:solidFill>
                      </a:endParaRPr>
                    </a:p>
                  </a:txBody>
                  <a:tcPr marL="91436" marR="91436" marT="38097" marB="38097"/>
                </a:tc>
                <a:tc>
                  <a:txBody>
                    <a:bodyPr/>
                    <a:lstStyle/>
                    <a:p>
                      <a:pPr algn="ctr"/>
                      <a:r>
                        <a:rPr lang="en-GB" sz="1200" kern="1200" dirty="0" smtClean="0">
                          <a:solidFill>
                            <a:srgbClr val="000000"/>
                          </a:solidFill>
                          <a:effectLst/>
                          <a:latin typeface="+mn-lt"/>
                          <a:ea typeface="+mn-ea"/>
                          <a:cs typeface="+mn-cs"/>
                        </a:rPr>
                        <a:t>22 300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(19700-24600)</a:t>
                      </a:r>
                      <a:r>
                        <a:rPr lang="en-US" sz="1200" dirty="0" smtClean="0">
                          <a:solidFill>
                            <a:srgbClr val="000000"/>
                          </a:solidFill>
                          <a:effectLst/>
                        </a:rPr>
                        <a:t> </a:t>
                      </a:r>
                      <a:endParaRPr lang="fr-FR" sz="1200" dirty="0">
                        <a:solidFill>
                          <a:srgbClr val="000000"/>
                        </a:solidFill>
                      </a:endParaRPr>
                    </a:p>
                  </a:txBody>
                  <a:tcPr marL="91436" marR="91436" marT="38097" marB="38097"/>
                </a:tc>
              </a:tr>
              <a:tr h="441954">
                <a:tc>
                  <a:txBody>
                    <a:bodyPr/>
                    <a:lstStyle/>
                    <a:p>
                      <a:r>
                        <a:rPr lang="fr-FR" sz="1200" dirty="0" smtClean="0">
                          <a:solidFill>
                            <a:srgbClr val="000000"/>
                          </a:solidFill>
                        </a:rPr>
                        <a:t>Hommes hétérosexuels </a:t>
                      </a:r>
                      <a:r>
                        <a:rPr lang="fr-FR" sz="1200" baseline="0" dirty="0" smtClean="0">
                          <a:solidFill>
                            <a:srgbClr val="000000"/>
                          </a:solidFill>
                        </a:rPr>
                        <a:t>français</a:t>
                      </a:r>
                      <a:endParaRPr lang="fr-FR" sz="1200" dirty="0">
                        <a:solidFill>
                          <a:srgbClr val="000000"/>
                        </a:solidFill>
                      </a:endParaRPr>
                    </a:p>
                  </a:txBody>
                  <a:tcPr marL="91436" marR="91436" marT="38097" marB="38097"/>
                </a:tc>
                <a:tc>
                  <a:txBody>
                    <a:bodyPr/>
                    <a:lstStyle/>
                    <a:p>
                      <a:pPr algn="ctr"/>
                      <a:r>
                        <a:rPr lang="en-GB" sz="1200" kern="1200" dirty="0" smtClean="0">
                          <a:solidFill>
                            <a:srgbClr val="000000"/>
                          </a:solidFill>
                          <a:effectLst/>
                          <a:latin typeface="+mn-lt"/>
                          <a:ea typeface="+mn-ea"/>
                          <a:cs typeface="+mn-cs"/>
                        </a:rPr>
                        <a:t>22</a:t>
                      </a:r>
                      <a:r>
                        <a:rPr lang="en-GB" sz="1200" kern="1200" baseline="0" dirty="0" smtClean="0">
                          <a:solidFill>
                            <a:srgbClr val="000000"/>
                          </a:solidFill>
                          <a:effectLst/>
                          <a:latin typeface="+mn-lt"/>
                          <a:ea typeface="+mn-ea"/>
                          <a:cs typeface="+mn-cs"/>
                        </a:rPr>
                        <a:t> </a:t>
                      </a:r>
                      <a:r>
                        <a:rPr lang="en-GB" sz="1200" kern="1200" dirty="0" smtClean="0">
                          <a:solidFill>
                            <a:srgbClr val="000000"/>
                          </a:solidFill>
                          <a:effectLst/>
                          <a:latin typeface="+mn-lt"/>
                          <a:ea typeface="+mn-ea"/>
                          <a:cs typeface="+mn-cs"/>
                        </a:rPr>
                        <a:t>000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(18400-26500)</a:t>
                      </a:r>
                      <a:r>
                        <a:rPr lang="en-US" sz="1200" dirty="0" smtClean="0">
                          <a:solidFill>
                            <a:srgbClr val="000000"/>
                          </a:solidFill>
                          <a:effectLst/>
                        </a:rPr>
                        <a:t> </a:t>
                      </a:r>
                      <a:endParaRPr lang="fr-FR" sz="1200" dirty="0">
                        <a:solidFill>
                          <a:srgbClr val="000000"/>
                        </a:solidFill>
                      </a:endParaRPr>
                    </a:p>
                  </a:txBody>
                  <a:tcPr marL="91436" marR="91436" marT="38097" marB="38097"/>
                </a:tc>
              </a:tr>
              <a:tr h="4419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Autres (transfusion sanguine,</a:t>
                      </a:r>
                      <a:r>
                        <a:rPr lang="fr-FR" sz="1200" baseline="0" dirty="0" smtClean="0">
                          <a:solidFill>
                            <a:srgbClr val="000000"/>
                          </a:solidFill>
                        </a:rPr>
                        <a:t> hémophilie, transmission périnatale)</a:t>
                      </a:r>
                      <a:endParaRPr lang="fr-FR" sz="1200" dirty="0" smtClean="0">
                        <a:solidFill>
                          <a:srgbClr val="000000"/>
                        </a:solidFill>
                      </a:endParaRPr>
                    </a:p>
                  </a:txBody>
                  <a:tcPr marL="91436" marR="91436" marT="38097" marB="38097"/>
                </a:tc>
                <a:tc>
                  <a:txBody>
                    <a:bodyPr/>
                    <a:lstStyle/>
                    <a:p>
                      <a:pPr algn="ctr"/>
                      <a:r>
                        <a:rPr lang="fr-FR" sz="1200" dirty="0" smtClean="0">
                          <a:solidFill>
                            <a:srgbClr val="000000"/>
                          </a:solidFill>
                        </a:rPr>
                        <a:t>3 800</a:t>
                      </a:r>
                    </a:p>
                    <a:p>
                      <a:pPr algn="ctr"/>
                      <a:r>
                        <a:rPr lang="fr-FR" sz="1200" dirty="0" smtClean="0">
                          <a:solidFill>
                            <a:srgbClr val="000000"/>
                          </a:solidFill>
                        </a:rPr>
                        <a:t>(3000-4700)</a:t>
                      </a:r>
                      <a:endParaRPr lang="fr-FR" sz="1200" dirty="0">
                        <a:solidFill>
                          <a:srgbClr val="000000"/>
                        </a:solidFill>
                      </a:endParaRPr>
                    </a:p>
                  </a:txBody>
                  <a:tcPr marL="91436" marR="91436" marT="38097" marB="38097"/>
                </a:tc>
              </a:tr>
            </a:tbl>
          </a:graphicData>
        </a:graphic>
      </p:graphicFrame>
    </p:spTree>
    <p:extLst>
      <p:ext uri="{BB962C8B-B14F-4D97-AF65-F5344CB8AC3E}">
        <p14:creationId xmlns:p14="http://schemas.microsoft.com/office/powerpoint/2010/main" val="1235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xfrm>
            <a:off x="4" y="2"/>
            <a:ext cx="9109075" cy="952501"/>
          </a:xfrm>
        </p:spPr>
        <p:txBody>
          <a:bodyPr/>
          <a:lstStyle/>
          <a:p>
            <a:r>
              <a:rPr lang="fr-FR" sz="4000" b="1" dirty="0">
                <a:ea typeface="ＭＳ Ｐゴシック" charset="0"/>
                <a:cs typeface="ＭＳ Ｐゴシック" charset="0"/>
              </a:rPr>
              <a:t>Prévalence du VIH en 2010</a:t>
            </a:r>
          </a:p>
        </p:txBody>
      </p:sp>
      <p:graphicFrame>
        <p:nvGraphicFramePr>
          <p:cNvPr id="6" name="Tableau 5"/>
          <p:cNvGraphicFramePr>
            <a:graphicFrameLocks noGrp="1"/>
          </p:cNvGraphicFramePr>
          <p:nvPr>
            <p:extLst>
              <p:ext uri="{D42A27DB-BD31-4B8C-83A1-F6EECF244321}">
                <p14:modId xmlns:p14="http://schemas.microsoft.com/office/powerpoint/2010/main" val="1757554112"/>
              </p:ext>
            </p:extLst>
          </p:nvPr>
        </p:nvGraphicFramePr>
        <p:xfrm>
          <a:off x="18828" y="952503"/>
          <a:ext cx="9125172" cy="4632522"/>
        </p:xfrm>
        <a:graphic>
          <a:graphicData uri="http://schemas.openxmlformats.org/drawingml/2006/table">
            <a:tbl>
              <a:tblPr firstRow="1" bandRow="1">
                <a:tableStyleId>{5C22544A-7EE6-4342-B048-85BDC9FD1C3A}</a:tableStyleId>
              </a:tblPr>
              <a:tblGrid>
                <a:gridCol w="3059594"/>
                <a:gridCol w="2504458"/>
                <a:gridCol w="1854683"/>
                <a:gridCol w="1706437"/>
              </a:tblGrid>
              <a:tr h="440685">
                <a:tc>
                  <a:txBody>
                    <a:bodyPr/>
                    <a:lstStyle/>
                    <a:p>
                      <a:endParaRPr lang="fr-FR" sz="1200" dirty="0"/>
                    </a:p>
                  </a:txBody>
                  <a:tcPr marL="91430" marR="91430" marT="38097" marB="38097"/>
                </a:tc>
                <a:tc>
                  <a:txBody>
                    <a:bodyPr/>
                    <a:lstStyle/>
                    <a:p>
                      <a:pPr algn="ctr"/>
                      <a:r>
                        <a:rPr lang="fr-FR" sz="1200" dirty="0" smtClean="0"/>
                        <a:t>Nb de</a:t>
                      </a:r>
                      <a:r>
                        <a:rPr lang="fr-FR" sz="1200" baseline="0" dirty="0" smtClean="0"/>
                        <a:t> PVVIH</a:t>
                      </a:r>
                      <a:endParaRPr lang="fr-FR" sz="1200" dirty="0"/>
                    </a:p>
                  </a:txBody>
                  <a:tcPr marL="91430" marR="91430" marT="38097" marB="38097"/>
                </a:tc>
                <a:tc>
                  <a:txBody>
                    <a:bodyPr/>
                    <a:lstStyle/>
                    <a:p>
                      <a:pPr algn="ctr"/>
                      <a:r>
                        <a:rPr lang="fr-FR" sz="1200" dirty="0" smtClean="0"/>
                        <a:t>Taille</a:t>
                      </a:r>
                      <a:r>
                        <a:rPr lang="fr-FR" sz="1200" baseline="0" dirty="0" smtClean="0"/>
                        <a:t> pop. 18-64 ans</a:t>
                      </a:r>
                      <a:endParaRPr lang="fr-FR" sz="1200" dirty="0"/>
                    </a:p>
                  </a:txBody>
                  <a:tcPr marL="91430" marR="91430" marT="38097" marB="38097"/>
                </a:tc>
                <a:tc>
                  <a:txBody>
                    <a:bodyPr/>
                    <a:lstStyle/>
                    <a:p>
                      <a:pPr algn="ctr"/>
                      <a:r>
                        <a:rPr lang="fr-FR" sz="1200" dirty="0" smtClean="0"/>
                        <a:t>Taux</a:t>
                      </a:r>
                      <a:r>
                        <a:rPr lang="fr-FR" sz="1200" baseline="0" dirty="0" smtClean="0"/>
                        <a:t> de prévalence(%)</a:t>
                      </a:r>
                      <a:endParaRPr lang="fr-FR" sz="1200" dirty="0"/>
                    </a:p>
                  </a:txBody>
                  <a:tcPr marL="91430" marR="91430" marT="38097" marB="38097"/>
                </a:tc>
              </a:tr>
              <a:tr h="451055">
                <a:tc>
                  <a:txBody>
                    <a:bodyPr/>
                    <a:lstStyle/>
                    <a:p>
                      <a:r>
                        <a:rPr lang="fr-FR" sz="1200" dirty="0" smtClean="0">
                          <a:solidFill>
                            <a:srgbClr val="000000"/>
                          </a:solidFill>
                        </a:rPr>
                        <a:t>Total</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149 500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(143000-155800)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39</a:t>
                      </a:r>
                      <a:r>
                        <a:rPr lang="en-GB" sz="1200" kern="1200" baseline="0" dirty="0" smtClean="0">
                          <a:solidFill>
                            <a:srgbClr val="000000"/>
                          </a:solidFill>
                          <a:effectLst/>
                          <a:latin typeface="+mn-lt"/>
                          <a:ea typeface="+mn-ea"/>
                          <a:cs typeface="+mn-cs"/>
                        </a:rPr>
                        <a:t> </a:t>
                      </a:r>
                      <a:r>
                        <a:rPr lang="en-GB" sz="1200" kern="1200" dirty="0" smtClean="0">
                          <a:solidFill>
                            <a:srgbClr val="000000"/>
                          </a:solidFill>
                          <a:effectLst/>
                          <a:latin typeface="+mn-lt"/>
                          <a:ea typeface="+mn-ea"/>
                          <a:cs typeface="+mn-cs"/>
                        </a:rPr>
                        <a:t>566</a:t>
                      </a:r>
                      <a:r>
                        <a:rPr lang="en-GB" sz="1200" kern="1200" baseline="0" dirty="0" smtClean="0">
                          <a:solidFill>
                            <a:srgbClr val="000000"/>
                          </a:solidFill>
                          <a:effectLst/>
                          <a:latin typeface="+mn-lt"/>
                          <a:ea typeface="+mn-ea"/>
                          <a:cs typeface="+mn-cs"/>
                        </a:rPr>
                        <a:t> </a:t>
                      </a:r>
                      <a:r>
                        <a:rPr lang="en-GB" sz="1200" kern="1200" dirty="0" smtClean="0">
                          <a:solidFill>
                            <a:srgbClr val="000000"/>
                          </a:solidFill>
                          <a:effectLst/>
                          <a:latin typeface="+mn-lt"/>
                          <a:ea typeface="+mn-ea"/>
                          <a:cs typeface="+mn-cs"/>
                        </a:rPr>
                        <a:t>800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b="1" kern="1200" dirty="0" smtClean="0">
                          <a:solidFill>
                            <a:srgbClr val="000000"/>
                          </a:solidFill>
                          <a:effectLst/>
                          <a:latin typeface="+mn-lt"/>
                          <a:ea typeface="+mn-ea"/>
                          <a:cs typeface="+mn-cs"/>
                        </a:rPr>
                        <a:t>0,37</a:t>
                      </a:r>
                      <a:r>
                        <a:rPr lang="en-US" sz="1200" kern="1200" baseline="0" dirty="0" smtClean="0">
                          <a:solidFill>
                            <a:srgbClr val="000000"/>
                          </a:solidFill>
                          <a:effectLst/>
                          <a:latin typeface="+mn-lt"/>
                          <a:ea typeface="+mn-ea"/>
                          <a:cs typeface="+mn-cs"/>
                        </a:rPr>
                        <a:t> </a:t>
                      </a:r>
                      <a:r>
                        <a:rPr lang="en-GB" sz="1200" kern="1200" dirty="0" smtClean="0">
                          <a:solidFill>
                            <a:srgbClr val="000000"/>
                          </a:solidFill>
                          <a:effectLst/>
                          <a:latin typeface="+mn-lt"/>
                          <a:ea typeface="+mn-ea"/>
                          <a:cs typeface="+mn-cs"/>
                        </a:rPr>
                        <a:t>(0,36-0,39)</a:t>
                      </a:r>
                      <a:r>
                        <a:rPr lang="en-US" sz="1200" dirty="0" smtClean="0">
                          <a:solidFill>
                            <a:srgbClr val="000000"/>
                          </a:solidFill>
                          <a:effectLst/>
                        </a:rPr>
                        <a:t> </a:t>
                      </a:r>
                      <a:endParaRPr lang="fr-FR" sz="1200" dirty="0">
                        <a:solidFill>
                          <a:srgbClr val="000000"/>
                        </a:solidFill>
                      </a:endParaRPr>
                    </a:p>
                  </a:txBody>
                  <a:tcPr marL="91430" marR="91430" marT="38097" marB="38097"/>
                </a:tc>
              </a:tr>
              <a:tr h="272311">
                <a:tc>
                  <a:txBody>
                    <a:bodyPr/>
                    <a:lstStyle/>
                    <a:p>
                      <a:r>
                        <a:rPr lang="fr-FR" sz="1200" dirty="0" smtClean="0">
                          <a:solidFill>
                            <a:srgbClr val="000000"/>
                          </a:solidFill>
                        </a:rPr>
                        <a:t>Total Hommes</a:t>
                      </a:r>
                      <a:endParaRPr lang="fr-FR" sz="1200" dirty="0">
                        <a:solidFill>
                          <a:srgbClr val="000000"/>
                        </a:solidFill>
                      </a:endParaRPr>
                    </a:p>
                  </a:txBody>
                  <a:tcPr marL="91430" marR="91430" marT="38097" marB="38097"/>
                </a:tc>
                <a:tc>
                  <a:txBody>
                    <a:bodyPr/>
                    <a:lstStyle/>
                    <a:p>
                      <a:pPr algn="ctr"/>
                      <a:r>
                        <a:rPr lang="fr-FR" sz="1200" dirty="0" smtClean="0">
                          <a:solidFill>
                            <a:srgbClr val="000000"/>
                          </a:solidFill>
                        </a:rPr>
                        <a:t>100 600</a:t>
                      </a:r>
                      <a:endParaRPr lang="fr-FR" sz="1200" dirty="0">
                        <a:solidFill>
                          <a:srgbClr val="000000"/>
                        </a:solidFill>
                      </a:endParaRPr>
                    </a:p>
                  </a:txBody>
                  <a:tcPr marL="91430" marR="91430" marT="38097" marB="38097"/>
                </a:tc>
                <a:tc>
                  <a:txBody>
                    <a:bodyPr/>
                    <a:lstStyle/>
                    <a:p>
                      <a:pPr algn="ctr"/>
                      <a:r>
                        <a:rPr lang="fr-FR" sz="1200" dirty="0" smtClean="0">
                          <a:solidFill>
                            <a:srgbClr val="000000"/>
                          </a:solidFill>
                        </a:rPr>
                        <a:t>19 517 600</a:t>
                      </a:r>
                      <a:endParaRPr lang="fr-FR" sz="1200" dirty="0">
                        <a:solidFill>
                          <a:srgbClr val="000000"/>
                        </a:solidFill>
                      </a:endParaRPr>
                    </a:p>
                  </a:txBody>
                  <a:tcPr marL="91430" marR="91430" marT="38097" marB="38097"/>
                </a:tc>
                <a:tc>
                  <a:txBody>
                    <a:bodyPr/>
                    <a:lstStyle/>
                    <a:p>
                      <a:pPr algn="ctr"/>
                      <a:r>
                        <a:rPr lang="fr-FR" sz="1200" dirty="0" smtClean="0">
                          <a:solidFill>
                            <a:srgbClr val="000000"/>
                          </a:solidFill>
                        </a:rPr>
                        <a:t>0,51</a:t>
                      </a:r>
                      <a:endParaRPr lang="fr-FR" sz="1200" dirty="0">
                        <a:solidFill>
                          <a:srgbClr val="000000"/>
                        </a:solidFill>
                      </a:endParaRPr>
                    </a:p>
                  </a:txBody>
                  <a:tcPr marL="91430" marR="91430" marT="38097" marB="38097"/>
                </a:tc>
              </a:tr>
              <a:tr h="311086">
                <a:tc>
                  <a:txBody>
                    <a:bodyPr/>
                    <a:lstStyle/>
                    <a:p>
                      <a:r>
                        <a:rPr lang="fr-FR" sz="1200" dirty="0" smtClean="0">
                          <a:solidFill>
                            <a:srgbClr val="000000"/>
                          </a:solidFill>
                        </a:rPr>
                        <a:t>Total Femmes</a:t>
                      </a:r>
                      <a:endParaRPr lang="fr-FR" sz="1200" dirty="0">
                        <a:solidFill>
                          <a:srgbClr val="000000"/>
                        </a:solidFill>
                      </a:endParaRPr>
                    </a:p>
                  </a:txBody>
                  <a:tcPr marL="91430" marR="91430" marT="38097" marB="38097"/>
                </a:tc>
                <a:tc>
                  <a:txBody>
                    <a:bodyPr/>
                    <a:lstStyle/>
                    <a:p>
                      <a:pPr algn="ctr"/>
                      <a:r>
                        <a:rPr lang="fr-FR" sz="1200" dirty="0" smtClean="0">
                          <a:solidFill>
                            <a:srgbClr val="000000"/>
                          </a:solidFill>
                        </a:rPr>
                        <a:t>48 800</a:t>
                      </a:r>
                      <a:endParaRPr lang="fr-FR" sz="1200" dirty="0">
                        <a:solidFill>
                          <a:srgbClr val="000000"/>
                        </a:solidFill>
                      </a:endParaRPr>
                    </a:p>
                  </a:txBody>
                  <a:tcPr marL="91430" marR="91430" marT="38097" marB="38097"/>
                </a:tc>
                <a:tc>
                  <a:txBody>
                    <a:bodyPr/>
                    <a:lstStyle/>
                    <a:p>
                      <a:pPr algn="ctr"/>
                      <a:r>
                        <a:rPr lang="fr-FR" sz="1200" dirty="0" smtClean="0">
                          <a:solidFill>
                            <a:srgbClr val="000000"/>
                          </a:solidFill>
                        </a:rPr>
                        <a:t>20 049 200</a:t>
                      </a:r>
                      <a:endParaRPr lang="fr-FR" sz="1200" dirty="0">
                        <a:solidFill>
                          <a:srgbClr val="000000"/>
                        </a:solidFill>
                      </a:endParaRPr>
                    </a:p>
                  </a:txBody>
                  <a:tcPr marL="91430" marR="91430" marT="38097" marB="38097"/>
                </a:tc>
                <a:tc>
                  <a:txBody>
                    <a:bodyPr/>
                    <a:lstStyle/>
                    <a:p>
                      <a:pPr algn="ctr"/>
                      <a:r>
                        <a:rPr lang="fr-FR" sz="1200" dirty="0" smtClean="0">
                          <a:solidFill>
                            <a:srgbClr val="000000"/>
                          </a:solidFill>
                        </a:rPr>
                        <a:t>0,24</a:t>
                      </a:r>
                      <a:endParaRPr lang="fr-FR" sz="1200" dirty="0">
                        <a:solidFill>
                          <a:srgbClr val="000000"/>
                        </a:solidFill>
                      </a:endParaRPr>
                    </a:p>
                  </a:txBody>
                  <a:tcPr marL="91430" marR="91430" marT="38097" marB="38097"/>
                </a:tc>
              </a:tr>
              <a:tr h="451055">
                <a:tc>
                  <a:txBody>
                    <a:bodyPr/>
                    <a:lstStyle/>
                    <a:p>
                      <a:r>
                        <a:rPr lang="fr-FR" sz="1200" dirty="0" smtClean="0">
                          <a:solidFill>
                            <a:srgbClr val="000000"/>
                          </a:solidFill>
                        </a:rPr>
                        <a:t>HSH</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53 100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(51200-55600)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312 300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b="1" kern="1200" dirty="0" smtClean="0">
                          <a:solidFill>
                            <a:srgbClr val="000000"/>
                          </a:solidFill>
                          <a:effectLst/>
                          <a:latin typeface="+mn-lt"/>
                          <a:ea typeface="+mn-ea"/>
                          <a:cs typeface="+mn-cs"/>
                        </a:rPr>
                        <a:t>17,00</a:t>
                      </a:r>
                      <a:r>
                        <a:rPr lang="en-US" sz="1200" kern="1200" baseline="0" dirty="0" smtClean="0">
                          <a:solidFill>
                            <a:srgbClr val="000000"/>
                          </a:solidFill>
                          <a:effectLst/>
                          <a:latin typeface="+mn-lt"/>
                          <a:ea typeface="+mn-ea"/>
                          <a:cs typeface="+mn-cs"/>
                        </a:rPr>
                        <a:t> </a:t>
                      </a:r>
                      <a:r>
                        <a:rPr lang="en-GB" sz="1200" kern="1200" dirty="0" smtClean="0">
                          <a:solidFill>
                            <a:srgbClr val="000000"/>
                          </a:solidFill>
                          <a:effectLst/>
                          <a:latin typeface="+mn-lt"/>
                          <a:ea typeface="+mn-ea"/>
                          <a:cs typeface="+mn-cs"/>
                        </a:rPr>
                        <a:t>(16,39-17,80)</a:t>
                      </a:r>
                      <a:r>
                        <a:rPr lang="en-US" sz="1200" dirty="0" smtClean="0">
                          <a:solidFill>
                            <a:srgbClr val="000000"/>
                          </a:solidFill>
                          <a:effectLst/>
                        </a:rPr>
                        <a:t> </a:t>
                      </a:r>
                      <a:endParaRPr lang="fr-FR" sz="1200" dirty="0">
                        <a:solidFill>
                          <a:srgbClr val="000000"/>
                        </a:solidFill>
                      </a:endParaRPr>
                    </a:p>
                  </a:txBody>
                  <a:tcPr marL="91430" marR="91430" marT="38097" marB="38097"/>
                </a:tc>
              </a:tr>
              <a:tr h="451055">
                <a:tc>
                  <a:txBody>
                    <a:bodyPr/>
                    <a:lstStyle/>
                    <a:p>
                      <a:r>
                        <a:rPr lang="fr-FR" sz="1200" dirty="0" smtClean="0">
                          <a:solidFill>
                            <a:srgbClr val="000000"/>
                          </a:solidFill>
                        </a:rPr>
                        <a:t>UDI</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14 200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(12900-16700)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81 000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b="1" kern="1200" dirty="0" smtClean="0">
                          <a:solidFill>
                            <a:srgbClr val="000000"/>
                          </a:solidFill>
                          <a:effectLst/>
                          <a:latin typeface="+mn-lt"/>
                          <a:ea typeface="+mn-ea"/>
                          <a:cs typeface="+mn-cs"/>
                        </a:rPr>
                        <a:t>17,53</a:t>
                      </a:r>
                      <a:r>
                        <a:rPr lang="en-US" sz="1200" b="1" kern="1200" baseline="0" dirty="0" smtClean="0">
                          <a:solidFill>
                            <a:srgbClr val="000000"/>
                          </a:solidFill>
                          <a:effectLst/>
                          <a:latin typeface="+mn-lt"/>
                          <a:ea typeface="+mn-ea"/>
                          <a:cs typeface="+mn-cs"/>
                        </a:rPr>
                        <a:t> </a:t>
                      </a:r>
                      <a:r>
                        <a:rPr lang="en-GB" sz="1200" kern="1200" dirty="0" smtClean="0">
                          <a:solidFill>
                            <a:srgbClr val="000000"/>
                          </a:solidFill>
                          <a:effectLst/>
                          <a:latin typeface="+mn-lt"/>
                          <a:ea typeface="+mn-ea"/>
                          <a:cs typeface="+mn-cs"/>
                        </a:rPr>
                        <a:t>(15,93-20,62)</a:t>
                      </a:r>
                      <a:r>
                        <a:rPr lang="en-US" sz="1200" dirty="0" smtClean="0">
                          <a:solidFill>
                            <a:srgbClr val="000000"/>
                          </a:solidFill>
                          <a:effectLst/>
                        </a:rPr>
                        <a:t> </a:t>
                      </a:r>
                      <a:endParaRPr lang="fr-FR" sz="1200" dirty="0">
                        <a:solidFill>
                          <a:srgbClr val="000000"/>
                        </a:solidFill>
                      </a:endParaRPr>
                    </a:p>
                  </a:txBody>
                  <a:tcPr marL="91430" marR="91430" marT="38097" marB="38097"/>
                </a:tc>
              </a:tr>
              <a:tr h="451055">
                <a:tc>
                  <a:txBody>
                    <a:bodyPr/>
                    <a:lstStyle/>
                    <a:p>
                      <a:r>
                        <a:rPr lang="fr-FR" sz="1200" dirty="0" smtClean="0">
                          <a:solidFill>
                            <a:srgbClr val="000000"/>
                          </a:solidFill>
                        </a:rPr>
                        <a:t>Femmes hétérosexuelles</a:t>
                      </a:r>
                      <a:r>
                        <a:rPr lang="fr-FR" sz="1200" baseline="0" dirty="0" smtClean="0">
                          <a:solidFill>
                            <a:srgbClr val="000000"/>
                          </a:solidFill>
                        </a:rPr>
                        <a:t> étrangères</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20 300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(18600-22600)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1 296 400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1,57</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(1,43-1,74)</a:t>
                      </a:r>
                      <a:r>
                        <a:rPr lang="en-US" sz="1200" dirty="0" smtClean="0">
                          <a:solidFill>
                            <a:srgbClr val="000000"/>
                          </a:solidFill>
                          <a:effectLst/>
                        </a:rPr>
                        <a:t> </a:t>
                      </a:r>
                      <a:endParaRPr lang="fr-FR" sz="1200" dirty="0">
                        <a:solidFill>
                          <a:srgbClr val="000000"/>
                        </a:solidFill>
                      </a:endParaRPr>
                    </a:p>
                  </a:txBody>
                  <a:tcPr marL="91430" marR="91430" marT="38097" marB="38097"/>
                </a:tc>
              </a:tr>
              <a:tr h="451055">
                <a:tc>
                  <a:txBody>
                    <a:bodyPr/>
                    <a:lstStyle/>
                    <a:p>
                      <a:r>
                        <a:rPr lang="fr-FR" sz="1200" dirty="0" smtClean="0">
                          <a:solidFill>
                            <a:srgbClr val="000000"/>
                          </a:solidFill>
                        </a:rPr>
                        <a:t>Hommes hétérosexuels étrangers</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13 700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(11400-16400)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1 312 900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1,04</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(0,87-1,25)</a:t>
                      </a:r>
                      <a:r>
                        <a:rPr lang="en-US" sz="1200" dirty="0" smtClean="0">
                          <a:solidFill>
                            <a:srgbClr val="000000"/>
                          </a:solidFill>
                          <a:effectLst/>
                        </a:rPr>
                        <a:t> </a:t>
                      </a:r>
                      <a:endParaRPr lang="fr-FR" sz="1200" dirty="0">
                        <a:solidFill>
                          <a:srgbClr val="000000"/>
                        </a:solidFill>
                      </a:endParaRPr>
                    </a:p>
                  </a:txBody>
                  <a:tcPr marL="91430" marR="91430" marT="38097" marB="38097"/>
                </a:tc>
              </a:tr>
              <a:tr h="451055">
                <a:tc>
                  <a:txBody>
                    <a:bodyPr/>
                    <a:lstStyle/>
                    <a:p>
                      <a:r>
                        <a:rPr lang="fr-FR" sz="1200" dirty="0" smtClean="0">
                          <a:solidFill>
                            <a:srgbClr val="000000"/>
                          </a:solidFill>
                        </a:rPr>
                        <a:t>Femmes hétérosexuelles</a:t>
                      </a:r>
                      <a:r>
                        <a:rPr lang="fr-FR" sz="1200" baseline="0" dirty="0" smtClean="0">
                          <a:solidFill>
                            <a:srgbClr val="000000"/>
                          </a:solidFill>
                        </a:rPr>
                        <a:t> françaises</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22 300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(19700-24600)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18 752 800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0,12</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(0,11-0,13)</a:t>
                      </a:r>
                      <a:r>
                        <a:rPr lang="en-US" sz="1200" dirty="0" smtClean="0">
                          <a:solidFill>
                            <a:srgbClr val="000000"/>
                          </a:solidFill>
                          <a:effectLst/>
                        </a:rPr>
                        <a:t> </a:t>
                      </a:r>
                      <a:endParaRPr lang="fr-FR" sz="1200" dirty="0">
                        <a:solidFill>
                          <a:srgbClr val="000000"/>
                        </a:solidFill>
                      </a:endParaRPr>
                    </a:p>
                  </a:txBody>
                  <a:tcPr marL="91430" marR="91430" marT="38097" marB="38097"/>
                </a:tc>
              </a:tr>
              <a:tr h="451055">
                <a:tc>
                  <a:txBody>
                    <a:bodyPr/>
                    <a:lstStyle/>
                    <a:p>
                      <a:r>
                        <a:rPr lang="fr-FR" sz="1200" dirty="0" smtClean="0">
                          <a:solidFill>
                            <a:srgbClr val="000000"/>
                          </a:solidFill>
                        </a:rPr>
                        <a:t>Hommes hétérosexuels </a:t>
                      </a:r>
                      <a:r>
                        <a:rPr lang="fr-FR" sz="1200" baseline="0" dirty="0" smtClean="0">
                          <a:solidFill>
                            <a:srgbClr val="000000"/>
                          </a:solidFill>
                        </a:rPr>
                        <a:t>français</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22</a:t>
                      </a:r>
                      <a:r>
                        <a:rPr lang="en-GB" sz="1200" kern="1200" baseline="0" dirty="0" smtClean="0">
                          <a:solidFill>
                            <a:srgbClr val="000000"/>
                          </a:solidFill>
                          <a:effectLst/>
                          <a:latin typeface="+mn-lt"/>
                          <a:ea typeface="+mn-ea"/>
                          <a:cs typeface="+mn-cs"/>
                        </a:rPr>
                        <a:t> </a:t>
                      </a:r>
                      <a:r>
                        <a:rPr lang="en-GB" sz="1200" kern="1200" dirty="0" smtClean="0">
                          <a:solidFill>
                            <a:srgbClr val="000000"/>
                          </a:solidFill>
                          <a:effectLst/>
                          <a:latin typeface="+mn-lt"/>
                          <a:ea typeface="+mn-ea"/>
                          <a:cs typeface="+mn-cs"/>
                        </a:rPr>
                        <a:t>000</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(18400-26500)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17 811 400</a:t>
                      </a:r>
                      <a:r>
                        <a:rPr lang="en-US" sz="1200" dirty="0" smtClean="0">
                          <a:solidFill>
                            <a:srgbClr val="000000"/>
                          </a:solidFill>
                          <a:effectLst/>
                        </a:rPr>
                        <a:t> </a:t>
                      </a:r>
                      <a:endParaRPr lang="fr-FR" sz="1200" dirty="0">
                        <a:solidFill>
                          <a:srgbClr val="000000"/>
                        </a:solidFill>
                      </a:endParaRPr>
                    </a:p>
                  </a:txBody>
                  <a:tcPr marL="91430" marR="91430" marT="38097" marB="38097"/>
                </a:tc>
                <a:tc>
                  <a:txBody>
                    <a:bodyPr/>
                    <a:lstStyle/>
                    <a:p>
                      <a:pPr algn="ctr"/>
                      <a:r>
                        <a:rPr lang="en-GB" sz="1200" kern="1200" dirty="0" smtClean="0">
                          <a:solidFill>
                            <a:srgbClr val="000000"/>
                          </a:solidFill>
                          <a:effectLst/>
                          <a:latin typeface="+mn-lt"/>
                          <a:ea typeface="+mn-ea"/>
                          <a:cs typeface="+mn-cs"/>
                        </a:rPr>
                        <a:t>0,12</a:t>
                      </a:r>
                      <a:endParaRPr lang="en-US" sz="1200" dirty="0" smtClean="0">
                        <a:solidFill>
                          <a:srgbClr val="000000"/>
                        </a:solidFill>
                        <a:effectLst/>
                      </a:endParaRPr>
                    </a:p>
                    <a:p>
                      <a:pPr algn="ctr"/>
                      <a:r>
                        <a:rPr lang="en-GB" sz="1200" kern="1200" dirty="0" smtClean="0">
                          <a:solidFill>
                            <a:srgbClr val="000000"/>
                          </a:solidFill>
                          <a:effectLst/>
                          <a:latin typeface="+mn-lt"/>
                          <a:ea typeface="+mn-ea"/>
                          <a:cs typeface="+mn-cs"/>
                        </a:rPr>
                        <a:t>(0,10-0,15)</a:t>
                      </a:r>
                      <a:r>
                        <a:rPr lang="en-US" sz="1200" dirty="0" smtClean="0">
                          <a:solidFill>
                            <a:srgbClr val="000000"/>
                          </a:solidFill>
                          <a:effectLst/>
                        </a:rPr>
                        <a:t> </a:t>
                      </a:r>
                      <a:endParaRPr lang="fr-FR" sz="1200" dirty="0">
                        <a:solidFill>
                          <a:srgbClr val="000000"/>
                        </a:solidFill>
                      </a:endParaRPr>
                    </a:p>
                  </a:txBody>
                  <a:tcPr marL="91430" marR="91430" marT="38097" marB="38097"/>
                </a:tc>
              </a:tr>
              <a:tr h="4510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Autres (transfusion sanguine,</a:t>
                      </a:r>
                      <a:r>
                        <a:rPr lang="fr-FR" sz="1200" baseline="0" dirty="0" smtClean="0">
                          <a:solidFill>
                            <a:srgbClr val="000000"/>
                          </a:solidFill>
                        </a:rPr>
                        <a:t> hémophilie, transmission périnatale)</a:t>
                      </a:r>
                      <a:endParaRPr lang="fr-FR" sz="1200" dirty="0" smtClean="0">
                        <a:solidFill>
                          <a:srgbClr val="000000"/>
                        </a:solidFill>
                      </a:endParaRPr>
                    </a:p>
                  </a:txBody>
                  <a:tcPr marL="91430" marR="91430" marT="38097" marB="38097"/>
                </a:tc>
                <a:tc>
                  <a:txBody>
                    <a:bodyPr/>
                    <a:lstStyle/>
                    <a:p>
                      <a:pPr algn="ctr"/>
                      <a:r>
                        <a:rPr lang="fr-FR" sz="1200" dirty="0" smtClean="0">
                          <a:solidFill>
                            <a:srgbClr val="000000"/>
                          </a:solidFill>
                        </a:rPr>
                        <a:t>3 800</a:t>
                      </a:r>
                    </a:p>
                    <a:p>
                      <a:pPr algn="ctr"/>
                      <a:r>
                        <a:rPr lang="fr-FR" sz="1200" dirty="0" smtClean="0">
                          <a:solidFill>
                            <a:srgbClr val="000000"/>
                          </a:solidFill>
                        </a:rPr>
                        <a:t>(3000-4700)</a:t>
                      </a:r>
                      <a:endParaRPr lang="fr-FR" sz="1200" dirty="0">
                        <a:solidFill>
                          <a:srgbClr val="000000"/>
                        </a:solidFill>
                      </a:endParaRPr>
                    </a:p>
                  </a:txBody>
                  <a:tcPr marL="91430" marR="91430" marT="38097" marB="38097"/>
                </a:tc>
                <a:tc>
                  <a:txBody>
                    <a:bodyPr/>
                    <a:lstStyle/>
                    <a:p>
                      <a:pPr algn="ctr"/>
                      <a:r>
                        <a:rPr lang="fr-FR" sz="1200" dirty="0" smtClean="0">
                          <a:solidFill>
                            <a:srgbClr val="000000"/>
                          </a:solidFill>
                        </a:rPr>
                        <a:t>-</a:t>
                      </a:r>
                      <a:endParaRPr lang="fr-FR" sz="1200" dirty="0">
                        <a:solidFill>
                          <a:srgbClr val="000000"/>
                        </a:solidFill>
                      </a:endParaRPr>
                    </a:p>
                  </a:txBody>
                  <a:tcPr marL="91430" marR="91430" marT="38097" marB="38097"/>
                </a:tc>
                <a:tc>
                  <a:txBody>
                    <a:bodyPr/>
                    <a:lstStyle/>
                    <a:p>
                      <a:pPr algn="ctr"/>
                      <a:r>
                        <a:rPr lang="fr-FR" sz="1200" dirty="0" smtClean="0">
                          <a:solidFill>
                            <a:srgbClr val="000000"/>
                          </a:solidFill>
                        </a:rPr>
                        <a:t>-</a:t>
                      </a:r>
                      <a:endParaRPr lang="fr-FR" sz="1200" dirty="0">
                        <a:solidFill>
                          <a:srgbClr val="000000"/>
                        </a:solidFill>
                      </a:endParaRPr>
                    </a:p>
                  </a:txBody>
                  <a:tcPr marL="91430" marR="91430" marT="38097" marB="38097"/>
                </a:tc>
              </a:tr>
            </a:tbl>
          </a:graphicData>
        </a:graphic>
      </p:graphicFrame>
      <p:sp>
        <p:nvSpPr>
          <p:cNvPr id="2" name="Cadre 1"/>
          <p:cNvSpPr/>
          <p:nvPr/>
        </p:nvSpPr>
        <p:spPr>
          <a:xfrm>
            <a:off x="7337480" y="2257779"/>
            <a:ext cx="1670454" cy="1106608"/>
          </a:xfrm>
          <a:prstGeom prst="frame">
            <a:avLst>
              <a:gd name="adj1" fmla="val 653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393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t>5,2 millions de sérologies VIH réalisées en 2012 </a:t>
            </a:r>
            <a:endParaRPr lang="fr-FR" sz="2400" b="1" dirty="0"/>
          </a:p>
        </p:txBody>
      </p:sp>
      <p:sp>
        <p:nvSpPr>
          <p:cNvPr id="5" name="Espace réservé du contenu 4"/>
          <p:cNvSpPr>
            <a:spLocks noGrp="1"/>
          </p:cNvSpPr>
          <p:nvPr>
            <p:ph idx="1"/>
          </p:nvPr>
        </p:nvSpPr>
        <p:spPr/>
        <p:txBody>
          <a:bodyPr/>
          <a:lstStyle/>
          <a:p>
            <a:endParaRPr lang="fr-FR" dirty="0"/>
          </a:p>
        </p:txBody>
      </p:sp>
      <p:grpSp>
        <p:nvGrpSpPr>
          <p:cNvPr id="4" name="Groupe 3"/>
          <p:cNvGrpSpPr/>
          <p:nvPr/>
        </p:nvGrpSpPr>
        <p:grpSpPr>
          <a:xfrm>
            <a:off x="377311" y="1537729"/>
            <a:ext cx="8659187" cy="4133484"/>
            <a:chOff x="179388" y="1251912"/>
            <a:chExt cx="8857107" cy="5557851"/>
          </a:xfrm>
        </p:grpSpPr>
        <p:sp>
          <p:nvSpPr>
            <p:cNvPr id="8" name="Text Box 4"/>
            <p:cNvSpPr txBox="1">
              <a:spLocks noChangeArrowheads="1"/>
            </p:cNvSpPr>
            <p:nvPr/>
          </p:nvSpPr>
          <p:spPr bwMode="auto">
            <a:xfrm>
              <a:off x="179388" y="6437312"/>
              <a:ext cx="3585516" cy="37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Narrow" pitchFamily="34" charset="0"/>
                  <a:ea typeface="ＭＳ Ｐゴシック" pitchFamily="1" charset="-128"/>
                </a:defRPr>
              </a:lvl1pPr>
              <a:lvl2pPr marL="742950" indent="-285750" eaLnBrk="0" hangingPunct="0">
                <a:defRPr sz="2400" b="1">
                  <a:solidFill>
                    <a:schemeClr val="tx1"/>
                  </a:solidFill>
                  <a:latin typeface="Arial Narrow" pitchFamily="34" charset="0"/>
                  <a:ea typeface="ＭＳ Ｐゴシック" pitchFamily="1" charset="-128"/>
                </a:defRPr>
              </a:lvl2pPr>
              <a:lvl3pPr marL="1143000" indent="-228600" eaLnBrk="0" hangingPunct="0">
                <a:defRPr sz="2400" b="1">
                  <a:solidFill>
                    <a:schemeClr val="tx1"/>
                  </a:solidFill>
                  <a:latin typeface="Arial Narrow" pitchFamily="34" charset="0"/>
                  <a:ea typeface="ＭＳ Ｐゴシック" pitchFamily="1" charset="-128"/>
                </a:defRPr>
              </a:lvl3pPr>
              <a:lvl4pPr marL="1600200" indent="-228600" eaLnBrk="0" hangingPunct="0">
                <a:defRPr sz="2400" b="1">
                  <a:solidFill>
                    <a:schemeClr val="tx1"/>
                  </a:solidFill>
                  <a:latin typeface="Arial Narrow" pitchFamily="34" charset="0"/>
                  <a:ea typeface="ＭＳ Ｐゴシック" pitchFamily="1" charset="-128"/>
                </a:defRPr>
              </a:lvl4pPr>
              <a:lvl5pPr marL="2057400" indent="-228600" eaLnBrk="0" hangingPunct="0">
                <a:defRPr sz="2400" b="1">
                  <a:solidFill>
                    <a:schemeClr val="tx1"/>
                  </a:solidFill>
                  <a:latin typeface="Arial Narrow" pitchFamily="34" charset="0"/>
                  <a:ea typeface="ＭＳ Ｐゴシック" pitchFamily="1" charset="-128"/>
                </a:defRPr>
              </a:lvl5pPr>
              <a:lvl6pPr marL="2514600" indent="-228600" eaLnBrk="0" fontAlgn="base" hangingPunct="0">
                <a:spcBef>
                  <a:spcPct val="0"/>
                </a:spcBef>
                <a:spcAft>
                  <a:spcPct val="0"/>
                </a:spcAft>
                <a:defRPr sz="2400" b="1">
                  <a:solidFill>
                    <a:schemeClr val="tx1"/>
                  </a:solidFill>
                  <a:latin typeface="Arial Narrow" pitchFamily="34" charset="0"/>
                  <a:ea typeface="ＭＳ Ｐゴシック" pitchFamily="1" charset="-128"/>
                </a:defRPr>
              </a:lvl6pPr>
              <a:lvl7pPr marL="2971800" indent="-228600" eaLnBrk="0" fontAlgn="base" hangingPunct="0">
                <a:spcBef>
                  <a:spcPct val="0"/>
                </a:spcBef>
                <a:spcAft>
                  <a:spcPct val="0"/>
                </a:spcAft>
                <a:defRPr sz="2400" b="1">
                  <a:solidFill>
                    <a:schemeClr val="tx1"/>
                  </a:solidFill>
                  <a:latin typeface="Arial Narrow" pitchFamily="34" charset="0"/>
                  <a:ea typeface="ＭＳ Ｐゴシック" pitchFamily="1" charset="-128"/>
                </a:defRPr>
              </a:lvl7pPr>
              <a:lvl8pPr marL="3429000" indent="-228600" eaLnBrk="0" fontAlgn="base" hangingPunct="0">
                <a:spcBef>
                  <a:spcPct val="0"/>
                </a:spcBef>
                <a:spcAft>
                  <a:spcPct val="0"/>
                </a:spcAft>
                <a:defRPr sz="2400" b="1">
                  <a:solidFill>
                    <a:schemeClr val="tx1"/>
                  </a:solidFill>
                  <a:latin typeface="Arial Narrow" pitchFamily="34" charset="0"/>
                  <a:ea typeface="ＭＳ Ｐゴシック" pitchFamily="1" charset="-128"/>
                </a:defRPr>
              </a:lvl8pPr>
              <a:lvl9pPr marL="3886200" indent="-228600" eaLnBrk="0" fontAlgn="base" hangingPunct="0">
                <a:spcBef>
                  <a:spcPct val="0"/>
                </a:spcBef>
                <a:spcAft>
                  <a:spcPct val="0"/>
                </a:spcAft>
                <a:defRPr sz="2400" b="1">
                  <a:solidFill>
                    <a:schemeClr val="tx1"/>
                  </a:solidFill>
                  <a:latin typeface="Arial Narrow" pitchFamily="34" charset="0"/>
                  <a:ea typeface="ＭＳ Ｐゴシック" pitchFamily="1" charset="-128"/>
                </a:defRPr>
              </a:lvl9pPr>
            </a:lstStyle>
            <a:p>
              <a:r>
                <a:rPr lang="fr-FR" sz="1200" i="1" dirty="0"/>
                <a:t>Source : </a:t>
              </a:r>
              <a:r>
                <a:rPr lang="fr-FR" sz="1200" b="0" i="1" dirty="0"/>
                <a:t>InVS, </a:t>
              </a:r>
              <a:r>
                <a:rPr lang="fr-FR" sz="1200" b="0" i="1" dirty="0" err="1"/>
                <a:t>LaboVIH</a:t>
              </a:r>
              <a:r>
                <a:rPr lang="fr-FR" sz="1200" b="0" i="1" dirty="0"/>
                <a:t> </a:t>
              </a:r>
              <a:r>
                <a:rPr lang="fr-FR" sz="1200" b="0" i="1" dirty="0" smtClean="0"/>
                <a:t>2012, mise à jour décembre 2013</a:t>
              </a:r>
              <a:endParaRPr lang="fr-FR" sz="1200" b="0" i="1" dirty="0"/>
            </a:p>
          </p:txBody>
        </p:sp>
        <p:grpSp>
          <p:nvGrpSpPr>
            <p:cNvPr id="3" name="Groupe 2"/>
            <p:cNvGrpSpPr/>
            <p:nvPr/>
          </p:nvGrpSpPr>
          <p:grpSpPr>
            <a:xfrm>
              <a:off x="514134" y="1251912"/>
              <a:ext cx="8522361" cy="4585585"/>
              <a:chOff x="514134" y="1251912"/>
              <a:chExt cx="8522361" cy="4585585"/>
            </a:xfrm>
          </p:grpSpPr>
          <p:graphicFrame>
            <p:nvGraphicFramePr>
              <p:cNvPr id="9" name="Chart 5"/>
              <p:cNvGraphicFramePr>
                <a:graphicFrameLocks/>
              </p:cNvGraphicFramePr>
              <p:nvPr>
                <p:extLst>
                  <p:ext uri="{D42A27DB-BD31-4B8C-83A1-F6EECF244321}">
                    <p14:modId xmlns:p14="http://schemas.microsoft.com/office/powerpoint/2010/main" val="421250990"/>
                  </p:ext>
                </p:extLst>
              </p:nvPr>
            </p:nvGraphicFramePr>
            <p:xfrm>
              <a:off x="514134" y="1251912"/>
              <a:ext cx="6624735" cy="442901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9"/>
              <p:cNvSpPr txBox="1">
                <a:spLocks noChangeArrowheads="1"/>
              </p:cNvSpPr>
              <p:nvPr/>
            </p:nvSpPr>
            <p:spPr bwMode="auto">
              <a:xfrm>
                <a:off x="7236296" y="1988839"/>
                <a:ext cx="1800199" cy="384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Narrow" charset="0"/>
                    <a:ea typeface="ＭＳ Ｐゴシック" charset="-128"/>
                  </a:defRPr>
                </a:lvl1pPr>
                <a:lvl2pPr marL="742950" indent="-285750">
                  <a:defRPr sz="2400" b="1">
                    <a:solidFill>
                      <a:schemeClr val="tx1"/>
                    </a:solidFill>
                    <a:latin typeface="Arial Narrow" charset="0"/>
                    <a:ea typeface="ＭＳ Ｐゴシック" charset="-128"/>
                  </a:defRPr>
                </a:lvl2pPr>
                <a:lvl3pPr marL="1143000" indent="-228600">
                  <a:defRPr sz="2400" b="1">
                    <a:solidFill>
                      <a:schemeClr val="tx1"/>
                    </a:solidFill>
                    <a:latin typeface="Arial Narrow" charset="0"/>
                    <a:ea typeface="ＭＳ Ｐゴシック" charset="-128"/>
                  </a:defRPr>
                </a:lvl3pPr>
                <a:lvl4pPr marL="1600200" indent="-228600">
                  <a:defRPr sz="2400" b="1">
                    <a:solidFill>
                      <a:schemeClr val="tx1"/>
                    </a:solidFill>
                    <a:latin typeface="Arial Narrow" charset="0"/>
                    <a:ea typeface="ＭＳ Ｐゴシック" charset="-128"/>
                  </a:defRPr>
                </a:lvl4pPr>
                <a:lvl5pPr marL="2057400" indent="-228600">
                  <a:defRPr sz="2400" b="1">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Narrow" charset="0"/>
                    <a:ea typeface="ＭＳ Ｐゴシック" charset="-128"/>
                  </a:defRPr>
                </a:lvl9pPr>
              </a:lstStyle>
              <a:p>
                <a:pPr algn="ctr"/>
                <a:r>
                  <a:rPr lang="fr-FR" sz="1800" dirty="0" smtClean="0">
                    <a:solidFill>
                      <a:srgbClr val="008080"/>
                    </a:solidFill>
                  </a:rPr>
                  <a:t>Stabilisation</a:t>
                </a:r>
              </a:p>
              <a:p>
                <a:pPr algn="ctr"/>
                <a:r>
                  <a:rPr lang="fr-FR" sz="1800" dirty="0" smtClean="0">
                    <a:solidFill>
                      <a:srgbClr val="008080"/>
                    </a:solidFill>
                  </a:rPr>
                  <a:t>en 2011-2012</a:t>
                </a:r>
              </a:p>
              <a:p>
                <a:pPr algn="ctr"/>
                <a:endParaRPr lang="fr-FR" sz="1800" dirty="0" smtClean="0">
                  <a:solidFill>
                    <a:srgbClr val="008080"/>
                  </a:solidFill>
                </a:endParaRPr>
              </a:p>
              <a:p>
                <a:pPr algn="ctr"/>
                <a:endParaRPr lang="fr-FR" sz="1800" dirty="0" smtClean="0">
                  <a:solidFill>
                    <a:srgbClr val="008080"/>
                  </a:solidFill>
                </a:endParaRPr>
              </a:p>
              <a:p>
                <a:pPr algn="ctr"/>
                <a:endParaRPr lang="fr-FR" sz="1800" dirty="0">
                  <a:solidFill>
                    <a:srgbClr val="008080"/>
                  </a:solidFill>
                </a:endParaRPr>
              </a:p>
              <a:p>
                <a:pPr algn="ctr"/>
                <a:r>
                  <a:rPr lang="fr-FR" sz="1800" dirty="0" smtClean="0">
                    <a:solidFill>
                      <a:srgbClr val="008080"/>
                    </a:solidFill>
                  </a:rPr>
                  <a:t>+ dépistage communautaire :</a:t>
                </a:r>
              </a:p>
              <a:p>
                <a:pPr algn="ctr"/>
                <a:r>
                  <a:rPr lang="fr-FR" sz="1800" dirty="0" smtClean="0">
                    <a:solidFill>
                      <a:srgbClr val="008080"/>
                    </a:solidFill>
                  </a:rPr>
                  <a:t>  31 693 TROD  </a:t>
                </a:r>
              </a:p>
              <a:p>
                <a:pPr algn="ctr"/>
                <a:r>
                  <a:rPr lang="fr-FR" sz="1800" dirty="0" smtClean="0">
                    <a:solidFill>
                      <a:srgbClr val="008080"/>
                    </a:solidFill>
                  </a:rPr>
                  <a:t>en 2012</a:t>
                </a:r>
              </a:p>
              <a:p>
                <a:pPr algn="ctr"/>
                <a:endParaRPr lang="fr-FR" sz="1800" dirty="0">
                  <a:solidFill>
                    <a:srgbClr val="008080"/>
                  </a:solidFill>
                </a:endParaRPr>
              </a:p>
            </p:txBody>
          </p:sp>
        </p:grpSp>
      </p:grpSp>
      <p:cxnSp>
        <p:nvCxnSpPr>
          <p:cNvPr id="7" name="Connecteur droit 6"/>
          <p:cNvCxnSpPr/>
          <p:nvPr/>
        </p:nvCxnSpPr>
        <p:spPr>
          <a:xfrm flipV="1">
            <a:off x="5659072" y="-215379"/>
            <a:ext cx="1366495" cy="3193567"/>
          </a:xfrm>
          <a:prstGeom prst="line">
            <a:avLst/>
          </a:prstGeom>
          <a:ln>
            <a:solidFill>
              <a:srgbClr val="FF0000"/>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3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9375"/>
            <a:ext cx="8229600" cy="952500"/>
          </a:xfrm>
        </p:spPr>
        <p:txBody>
          <a:bodyPr/>
          <a:lstStyle/>
          <a:p>
            <a:r>
              <a:rPr lang="fr-FR" sz="2400" b="1" kern="0" dirty="0">
                <a:latin typeface="Arial Narrow"/>
              </a:rPr>
              <a:t>Environ 6 200 personnes [5 800-6 700] </a:t>
            </a:r>
            <a:br>
              <a:rPr lang="fr-FR" sz="2400" b="1" kern="0" dirty="0">
                <a:latin typeface="Arial Narrow"/>
              </a:rPr>
            </a:br>
            <a:r>
              <a:rPr lang="fr-FR" sz="2400" b="1" kern="0" dirty="0">
                <a:latin typeface="Arial Narrow"/>
              </a:rPr>
              <a:t>ont découvert leur séropositivité en 2013</a:t>
            </a:r>
            <a:endParaRPr lang="fr-FR" dirty="0">
              <a:solidFill>
                <a:schemeClr val="tx2"/>
              </a:solidFill>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7" y="1428049"/>
            <a:ext cx="6964883" cy="38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7"/>
          <p:cNvSpPr txBox="1">
            <a:spLocks noChangeArrowheads="1"/>
          </p:cNvSpPr>
          <p:nvPr/>
        </p:nvSpPr>
        <p:spPr bwMode="auto">
          <a:xfrm>
            <a:off x="179392" y="5383613"/>
            <a:ext cx="7356475" cy="21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242" tIns="39621" rIns="79242" bIns="39621">
            <a:spAutoFit/>
          </a:bodyPr>
          <a:lstStyle>
            <a:lvl1pPr>
              <a:defRPr sz="2400" b="1">
                <a:solidFill>
                  <a:schemeClr val="tx1"/>
                </a:solidFill>
                <a:latin typeface="Arial Narrow" charset="0"/>
                <a:ea typeface="ＭＳ Ｐゴシック" charset="-128"/>
              </a:defRPr>
            </a:lvl1pPr>
            <a:lvl2pPr marL="742950" indent="-285750">
              <a:defRPr sz="2400" b="1">
                <a:solidFill>
                  <a:schemeClr val="tx1"/>
                </a:solidFill>
                <a:latin typeface="Arial Narrow" charset="0"/>
                <a:ea typeface="ＭＳ Ｐゴシック" charset="-128"/>
              </a:defRPr>
            </a:lvl2pPr>
            <a:lvl3pPr marL="1143000" indent="-228600">
              <a:defRPr sz="2400" b="1">
                <a:solidFill>
                  <a:schemeClr val="tx1"/>
                </a:solidFill>
                <a:latin typeface="Arial Narrow" charset="0"/>
                <a:ea typeface="ＭＳ Ｐゴシック" charset="-128"/>
              </a:defRPr>
            </a:lvl3pPr>
            <a:lvl4pPr marL="1600200" indent="-228600">
              <a:defRPr sz="2400" b="1">
                <a:solidFill>
                  <a:schemeClr val="tx1"/>
                </a:solidFill>
                <a:latin typeface="Arial Narrow" charset="0"/>
                <a:ea typeface="ＭＳ Ｐゴシック" charset="-128"/>
              </a:defRPr>
            </a:lvl4pPr>
            <a:lvl5pPr marL="2057400" indent="-228600">
              <a:defRPr sz="2400" b="1">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Narrow" charset="0"/>
                <a:ea typeface="ＭＳ Ｐゴシック" charset="-128"/>
              </a:defRPr>
            </a:lvl9pPr>
          </a:lstStyle>
          <a:p>
            <a:r>
              <a:rPr lang="fr-FR" sz="900" dirty="0"/>
              <a:t>Source : </a:t>
            </a:r>
            <a:r>
              <a:rPr lang="fr-FR" sz="900" b="0" dirty="0"/>
              <a:t>InVS, données DO VIH au 31/12/2013 corrigées pour les délais, la sous déclaration et les valeurs manquantes</a:t>
            </a:r>
          </a:p>
        </p:txBody>
      </p:sp>
      <p:sp>
        <p:nvSpPr>
          <p:cNvPr id="5" name="Espace réservé du numéro de diapositive 5"/>
          <p:cNvSpPr>
            <a:spLocks noGrp="1"/>
          </p:cNvSpPr>
          <p:nvPr>
            <p:ph type="sldNum" sz="quarter" idx="4294967295"/>
          </p:nvPr>
        </p:nvSpPr>
        <p:spPr>
          <a:xfrm>
            <a:off x="6553200" y="5296962"/>
            <a:ext cx="2133600" cy="304271"/>
          </a:xfrm>
          <a:prstGeom prst="rect">
            <a:avLst/>
          </a:prstGeom>
        </p:spPr>
        <p:txBody>
          <a:bodyPr lIns="79242" tIns="39621" rIns="79242" bIns="39621"/>
          <a:lstStyle/>
          <a:p>
            <a:pPr>
              <a:defRPr/>
            </a:pPr>
            <a:fld id="{5F287CF8-C529-4390-A507-F30E6E9B20E1}" type="slidenum">
              <a:rPr lang="fr-FR" smtClean="0"/>
              <a:pPr>
                <a:defRPr/>
              </a:pPr>
              <a:t>43</a:t>
            </a:fld>
            <a:endParaRPr lang="fr-FR" dirty="0"/>
          </a:p>
        </p:txBody>
      </p:sp>
    </p:spTree>
    <p:extLst>
      <p:ext uri="{BB962C8B-B14F-4D97-AF65-F5344CB8AC3E}">
        <p14:creationId xmlns:p14="http://schemas.microsoft.com/office/powerpoint/2010/main" val="266789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671" y="69208"/>
            <a:ext cx="9074330" cy="952500"/>
          </a:xfrm>
        </p:spPr>
        <p:txBody>
          <a:bodyPr>
            <a:noAutofit/>
          </a:bodyPr>
          <a:lstStyle/>
          <a:p>
            <a:r>
              <a:rPr lang="fr-FR" sz="2400" b="1" kern="0" dirty="0">
                <a:latin typeface="Arial Narrow"/>
              </a:rPr>
              <a:t>Découvertes de séropositivité par mode de  contamination</a:t>
            </a:r>
            <a:endParaRPr lang="fr-FR" sz="2400"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535" y="1652743"/>
            <a:ext cx="610235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7"/>
          <p:cNvSpPr>
            <a:spLocks noChangeArrowheads="1"/>
          </p:cNvSpPr>
          <p:nvPr/>
        </p:nvSpPr>
        <p:spPr bwMode="auto">
          <a:xfrm>
            <a:off x="6439515" y="1652745"/>
            <a:ext cx="2356012" cy="259344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nchor="ctr">
            <a:spAutoFit/>
          </a:bodyPr>
          <a:lstStyle/>
          <a:p>
            <a:pPr algn="ctr" defTabSz="1007033"/>
            <a:r>
              <a:rPr lang="fr-FR" sz="1700" b="1" dirty="0">
                <a:latin typeface="Arial Narrow" pitchFamily="34" charset="0"/>
              </a:rPr>
              <a:t>En 2013 :</a:t>
            </a:r>
          </a:p>
          <a:p>
            <a:pPr algn="ctr" defTabSz="1007033"/>
            <a:endParaRPr lang="fr-FR" sz="1700" b="1" dirty="0">
              <a:latin typeface="Arial Narrow" pitchFamily="34" charset="0"/>
            </a:endParaRPr>
          </a:p>
          <a:p>
            <a:pPr algn="ctr" defTabSz="1007033">
              <a:spcBef>
                <a:spcPts val="520"/>
              </a:spcBef>
            </a:pPr>
            <a:r>
              <a:rPr lang="fr-FR" sz="1700" b="1" dirty="0">
                <a:solidFill>
                  <a:srgbClr val="FF0000"/>
                </a:solidFill>
                <a:latin typeface="Arial Narrow" pitchFamily="34" charset="0"/>
              </a:rPr>
              <a:t>55% Hétérosexuels</a:t>
            </a:r>
          </a:p>
          <a:p>
            <a:pPr algn="ctr" defTabSz="1007033">
              <a:spcBef>
                <a:spcPts val="1040"/>
              </a:spcBef>
            </a:pPr>
            <a:r>
              <a:rPr lang="fr-FR" sz="1700" b="1" dirty="0">
                <a:solidFill>
                  <a:srgbClr val="00B0F0"/>
                </a:solidFill>
                <a:latin typeface="Arial Narrow" pitchFamily="34" charset="0"/>
              </a:rPr>
              <a:t>43% HSH</a:t>
            </a:r>
          </a:p>
          <a:p>
            <a:pPr algn="ctr" defTabSz="1007033">
              <a:spcBef>
                <a:spcPts val="1040"/>
              </a:spcBef>
            </a:pPr>
            <a:endParaRPr lang="fr-FR" sz="1700" b="1" dirty="0">
              <a:solidFill>
                <a:srgbClr val="33CCFF"/>
              </a:solidFill>
              <a:latin typeface="Arial Narrow" pitchFamily="34" charset="0"/>
            </a:endParaRPr>
          </a:p>
          <a:p>
            <a:pPr algn="ctr" defTabSz="1007033">
              <a:spcBef>
                <a:spcPts val="1040"/>
              </a:spcBef>
            </a:pPr>
            <a:r>
              <a:rPr lang="fr-FR" sz="1700" b="1" dirty="0">
                <a:solidFill>
                  <a:srgbClr val="33CC33"/>
                </a:solidFill>
                <a:latin typeface="Arial Narrow" pitchFamily="34" charset="0"/>
              </a:rPr>
              <a:t>1% UDI</a:t>
            </a:r>
          </a:p>
          <a:p>
            <a:pPr algn="ctr" defTabSz="1007033">
              <a:spcBef>
                <a:spcPts val="520"/>
              </a:spcBef>
            </a:pPr>
            <a:r>
              <a:rPr lang="fr-FR" sz="1700" b="1" dirty="0">
                <a:solidFill>
                  <a:srgbClr val="A6A6A6"/>
                </a:solidFill>
                <a:latin typeface="Arial Narrow" pitchFamily="34" charset="0"/>
              </a:rPr>
              <a:t>1% Autre</a:t>
            </a:r>
          </a:p>
        </p:txBody>
      </p:sp>
      <p:sp>
        <p:nvSpPr>
          <p:cNvPr id="7" name="Text Box 10"/>
          <p:cNvSpPr txBox="1">
            <a:spLocks noChangeArrowheads="1"/>
          </p:cNvSpPr>
          <p:nvPr/>
        </p:nvSpPr>
        <p:spPr bwMode="auto">
          <a:xfrm>
            <a:off x="1606308" y="5377660"/>
            <a:ext cx="7356475" cy="21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242" tIns="39621" rIns="79242" bIns="39621">
            <a:spAutoFit/>
          </a:bodyPr>
          <a:lstStyle>
            <a:lvl1pPr>
              <a:defRPr sz="2400" b="1">
                <a:solidFill>
                  <a:schemeClr val="tx1"/>
                </a:solidFill>
                <a:latin typeface="Arial Narrow" charset="0"/>
                <a:ea typeface="ＭＳ Ｐゴシック" charset="-128"/>
              </a:defRPr>
            </a:lvl1pPr>
            <a:lvl2pPr marL="742950" indent="-285750">
              <a:defRPr sz="2400" b="1">
                <a:solidFill>
                  <a:schemeClr val="tx1"/>
                </a:solidFill>
                <a:latin typeface="Arial Narrow" charset="0"/>
                <a:ea typeface="ＭＳ Ｐゴシック" charset="-128"/>
              </a:defRPr>
            </a:lvl2pPr>
            <a:lvl3pPr marL="1143000" indent="-228600">
              <a:defRPr sz="2400" b="1">
                <a:solidFill>
                  <a:schemeClr val="tx1"/>
                </a:solidFill>
                <a:latin typeface="Arial Narrow" charset="0"/>
                <a:ea typeface="ＭＳ Ｐゴシック" charset="-128"/>
              </a:defRPr>
            </a:lvl3pPr>
            <a:lvl4pPr marL="1600200" indent="-228600">
              <a:defRPr sz="2400" b="1">
                <a:solidFill>
                  <a:schemeClr val="tx1"/>
                </a:solidFill>
                <a:latin typeface="Arial Narrow" charset="0"/>
                <a:ea typeface="ＭＳ Ｐゴシック" charset="-128"/>
              </a:defRPr>
            </a:lvl4pPr>
            <a:lvl5pPr marL="2057400" indent="-228600">
              <a:defRPr sz="2400" b="1">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Narrow" charset="0"/>
                <a:ea typeface="ＭＳ Ｐゴシック" charset="-128"/>
              </a:defRPr>
            </a:lvl9pPr>
          </a:lstStyle>
          <a:p>
            <a:pPr defTabSz="792419">
              <a:defRPr/>
            </a:pPr>
            <a:r>
              <a:rPr lang="fr-FR" sz="900" kern="0" dirty="0"/>
              <a:t>Source : </a:t>
            </a:r>
            <a:r>
              <a:rPr lang="fr-FR" sz="900" b="0" kern="0" dirty="0"/>
              <a:t>InVS, données DO VIH au 31/12/2013 corrigées pour les délais, la sous déclaration et les valeurs manquantes</a:t>
            </a:r>
          </a:p>
        </p:txBody>
      </p:sp>
      <p:sp>
        <p:nvSpPr>
          <p:cNvPr id="3" name="Flèche vers la droite 2"/>
          <p:cNvSpPr/>
          <p:nvPr/>
        </p:nvSpPr>
        <p:spPr>
          <a:xfrm rot="21302680">
            <a:off x="1285570" y="3406917"/>
            <a:ext cx="4718978" cy="2038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vers la droite 7"/>
          <p:cNvSpPr/>
          <p:nvPr/>
        </p:nvSpPr>
        <p:spPr>
          <a:xfrm rot="732164">
            <a:off x="1272040" y="2388372"/>
            <a:ext cx="4718978" cy="20382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269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090" y="1814261"/>
            <a:ext cx="7852833" cy="3126052"/>
          </a:xfrm>
          <a:prstGeom prst="rect">
            <a:avLst/>
          </a:prstGeom>
          <a:solidFill>
            <a:schemeClr val="bg1"/>
          </a:solidFill>
          <a:ln>
            <a:noFill/>
          </a:ln>
          <a:effectLst>
            <a:outerShdw blurRad="63500" sx="102000" sy="102000" algn="ctr" rotWithShape="0">
              <a:prstClr val="black">
                <a:alpha val="40000"/>
              </a:prstClr>
            </a:outerShdw>
          </a:effectLst>
        </p:spPr>
      </p:pic>
      <p:sp>
        <p:nvSpPr>
          <p:cNvPr id="77828" name="Rectangle 2"/>
          <p:cNvSpPr>
            <a:spLocks noGrp="1" noChangeArrowheads="1"/>
          </p:cNvSpPr>
          <p:nvPr>
            <p:ph type="title" idx="4294967295"/>
          </p:nvPr>
        </p:nvSpPr>
        <p:spPr>
          <a:xfrm>
            <a:off x="742245" y="87528"/>
            <a:ext cx="7886700" cy="604719"/>
          </a:xfrm>
          <a:noFill/>
        </p:spPr>
        <p:txBody>
          <a:bodyPr lIns="78417" tIns="38520" rIns="78417" bIns="38520"/>
          <a:lstStyle/>
          <a:p>
            <a:pPr eaLnBrk="1" hangingPunct="1"/>
            <a:r>
              <a:rPr lang="fr-FR" sz="3100" dirty="0">
                <a:latin typeface="Arial Narrow" charset="0"/>
              </a:rPr>
              <a:t>Taux d’</a:t>
            </a:r>
            <a:r>
              <a:rPr lang="fr-FR" altLang="ja-JP" sz="3100" dirty="0">
                <a:latin typeface="Arial Narrow" charset="0"/>
              </a:rPr>
              <a:t>incidence 2009</a:t>
            </a:r>
            <a:br>
              <a:rPr lang="fr-FR" altLang="ja-JP" sz="3100" dirty="0">
                <a:latin typeface="Arial Narrow" charset="0"/>
              </a:rPr>
            </a:br>
            <a:r>
              <a:rPr lang="fr-FR" altLang="ja-JP" sz="2400" dirty="0">
                <a:latin typeface="Arial Narrow" charset="0"/>
              </a:rPr>
              <a:t>pour 100 000 personnes-années</a:t>
            </a:r>
            <a:endParaRPr lang="fr-FR" sz="2400" dirty="0">
              <a:latin typeface="Arial Narrow" charset="0"/>
            </a:endParaRPr>
          </a:p>
        </p:txBody>
      </p:sp>
      <p:sp>
        <p:nvSpPr>
          <p:cNvPr id="77829" name="Text Box 7"/>
          <p:cNvSpPr txBox="1">
            <a:spLocks noChangeArrowheads="1"/>
          </p:cNvSpPr>
          <p:nvPr/>
        </p:nvSpPr>
        <p:spPr bwMode="auto">
          <a:xfrm>
            <a:off x="5077182" y="1117867"/>
            <a:ext cx="2449689" cy="32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242" tIns="39621" rIns="79242" bIns="39621">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spcBef>
                <a:spcPct val="50000"/>
              </a:spcBef>
            </a:pPr>
            <a:r>
              <a:rPr lang="fr-FR" sz="1600">
                <a:latin typeface="Calibri" charset="0"/>
              </a:rPr>
              <a:t>Nationalité étrangère</a:t>
            </a:r>
          </a:p>
        </p:txBody>
      </p:sp>
      <p:sp>
        <p:nvSpPr>
          <p:cNvPr id="77830" name="Text Box 8"/>
          <p:cNvSpPr txBox="1">
            <a:spLocks noChangeArrowheads="1"/>
          </p:cNvSpPr>
          <p:nvPr/>
        </p:nvSpPr>
        <p:spPr bwMode="auto">
          <a:xfrm>
            <a:off x="1116194" y="1117867"/>
            <a:ext cx="2592211" cy="32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242" tIns="39621" rIns="79242" bIns="39621">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spcBef>
                <a:spcPct val="50000"/>
              </a:spcBef>
            </a:pPr>
            <a:r>
              <a:rPr lang="fr-FR" sz="1600">
                <a:latin typeface="Calibri" charset="0"/>
              </a:rPr>
              <a:t>Mode de contamination</a:t>
            </a:r>
          </a:p>
        </p:txBody>
      </p:sp>
      <p:sp>
        <p:nvSpPr>
          <p:cNvPr id="8" name="Ellipse 7"/>
          <p:cNvSpPr>
            <a:spLocks noChangeArrowheads="1"/>
          </p:cNvSpPr>
          <p:nvPr/>
        </p:nvSpPr>
        <p:spPr bwMode="auto">
          <a:xfrm>
            <a:off x="4371948" y="3996797"/>
            <a:ext cx="474865" cy="323769"/>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lIns="79242" tIns="39621" rIns="79242" bIns="39621"/>
          <a:lstStyle/>
          <a:p>
            <a:endParaRPr lang="fr-FR" sz="2100">
              <a:solidFill>
                <a:srgbClr val="000000"/>
              </a:solidFill>
            </a:endParaRPr>
          </a:p>
        </p:txBody>
      </p:sp>
      <p:sp>
        <p:nvSpPr>
          <p:cNvPr id="77832" name="ZoneTexte 1"/>
          <p:cNvSpPr txBox="1">
            <a:spLocks noChangeArrowheads="1"/>
          </p:cNvSpPr>
          <p:nvPr/>
        </p:nvSpPr>
        <p:spPr bwMode="auto">
          <a:xfrm>
            <a:off x="1501422" y="4897439"/>
            <a:ext cx="160032" cy="26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42" tIns="39621" rIns="79242" bIns="39621">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endParaRPr lang="fr-FR"/>
          </a:p>
        </p:txBody>
      </p:sp>
      <p:sp>
        <p:nvSpPr>
          <p:cNvPr id="2" name="ZoneTexte 1"/>
          <p:cNvSpPr txBox="1"/>
          <p:nvPr/>
        </p:nvSpPr>
        <p:spPr>
          <a:xfrm>
            <a:off x="2716254" y="2538232"/>
            <a:ext cx="1417543" cy="634014"/>
          </a:xfrm>
          <a:prstGeom prst="rect">
            <a:avLst/>
          </a:prstGeom>
        </p:spPr>
        <p:style>
          <a:lnRef idx="3">
            <a:schemeClr val="lt1"/>
          </a:lnRef>
          <a:fillRef idx="1">
            <a:schemeClr val="dk1"/>
          </a:fillRef>
          <a:effectRef idx="1">
            <a:schemeClr val="dk1"/>
          </a:effectRef>
          <a:fontRef idx="minor">
            <a:schemeClr val="lt1"/>
          </a:fontRef>
        </p:style>
        <p:txBody>
          <a:bodyPr wrap="square" lIns="79242" tIns="39621" rIns="79242" bIns="39621" rtlCol="0">
            <a:spAutoFit/>
          </a:bodyPr>
          <a:lstStyle/>
          <a:p>
            <a:pPr algn="ctr"/>
            <a:r>
              <a:rPr lang="fr-FR" dirty="0" smtClean="0"/>
              <a:t>Risque = x 200</a:t>
            </a:r>
            <a:endParaRPr lang="fr-FR" dirty="0"/>
          </a:p>
        </p:txBody>
      </p:sp>
    </p:spTree>
    <p:extLst>
      <p:ext uri="{BB962C8B-B14F-4D97-AF65-F5344CB8AC3E}">
        <p14:creationId xmlns:p14="http://schemas.microsoft.com/office/powerpoint/2010/main" val="31742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2.04693E-6 -3.2793E-6 L -0.31013 -0.36637 " pathEditMode="relative" rAng="0" ptsTypes="AA">
                                      <p:cBhvr>
                                        <p:cTn id="11" dur="2000" fill="hold"/>
                                        <p:tgtEl>
                                          <p:spTgt spid="8"/>
                                        </p:tgtEl>
                                        <p:attrNameLst>
                                          <p:attrName>ppt_x</p:attrName>
                                          <p:attrName>ppt_y</p:attrName>
                                        </p:attrNameLst>
                                      </p:cBhvr>
                                      <p:rCtr x="-15514" y="-18319"/>
                                    </p:animMotion>
                                  </p:childTnLst>
                                </p:cTn>
                              </p:par>
                              <p:par>
                                <p:cTn id="12" presetID="9"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35890" y="1416050"/>
            <a:ext cx="7610475" cy="3805238"/>
          </a:xfrm>
          <a:prstGeom prst="rect">
            <a:avLst/>
          </a:prstGeom>
          <a:ln>
            <a:noFill/>
          </a:ln>
          <a:effectLst>
            <a:outerShdw blurRad="292100" dist="139700" dir="2700000" algn="tl" rotWithShape="0">
              <a:srgbClr val="333333">
                <a:alpha val="65000"/>
              </a:srgbClr>
            </a:outerShdw>
          </a:effectLst>
        </p:spPr>
      </p:pic>
      <p:sp>
        <p:nvSpPr>
          <p:cNvPr id="5" name="Titre 4"/>
          <p:cNvSpPr>
            <a:spLocks noGrp="1"/>
          </p:cNvSpPr>
          <p:nvPr>
            <p:ph type="title"/>
          </p:nvPr>
        </p:nvSpPr>
        <p:spPr/>
        <p:txBody>
          <a:bodyPr/>
          <a:lstStyle/>
          <a:p>
            <a:r>
              <a:rPr lang="fr-FR" dirty="0" smtClean="0"/>
              <a:t>Cascade de la prise en charge</a:t>
            </a:r>
            <a:endParaRPr lang="fr-FR" dirty="0"/>
          </a:p>
        </p:txBody>
      </p:sp>
      <p:grpSp>
        <p:nvGrpSpPr>
          <p:cNvPr id="2" name="Grouper 1"/>
          <p:cNvGrpSpPr/>
          <p:nvPr/>
        </p:nvGrpSpPr>
        <p:grpSpPr>
          <a:xfrm>
            <a:off x="2409906" y="1864734"/>
            <a:ext cx="1307171" cy="563756"/>
            <a:chOff x="2409902" y="1864732"/>
            <a:chExt cx="1307171" cy="563756"/>
          </a:xfrm>
        </p:grpSpPr>
        <p:sp>
          <p:nvSpPr>
            <p:cNvPr id="4" name="ZoneTexte 3"/>
            <p:cNvSpPr txBox="1"/>
            <p:nvPr/>
          </p:nvSpPr>
          <p:spPr>
            <a:xfrm>
              <a:off x="2719659" y="1926683"/>
              <a:ext cx="997414" cy="253916"/>
            </a:xfrm>
            <a:prstGeom prst="rect">
              <a:avLst/>
            </a:prstGeom>
            <a:solidFill>
              <a:srgbClr val="FF6600"/>
            </a:solidFill>
            <a:effectLst>
              <a:outerShdw blurRad="50800" dist="38100" dir="5400000" algn="t" rotWithShape="0">
                <a:prstClr val="black">
                  <a:alpha val="40000"/>
                </a:prstClr>
              </a:outerShdw>
            </a:effectLst>
          </p:spPr>
          <p:txBody>
            <a:bodyPr wrap="square" rtlCol="0">
              <a:spAutoFit/>
            </a:bodyPr>
            <a:lstStyle/>
            <a:p>
              <a:r>
                <a:rPr lang="fr-FR" sz="1050" dirty="0" smtClean="0"/>
                <a:t>19% non testés </a:t>
              </a:r>
              <a:endParaRPr lang="fr-FR" sz="1050" dirty="0"/>
            </a:p>
          </p:txBody>
        </p:sp>
        <p:cxnSp>
          <p:nvCxnSpPr>
            <p:cNvPr id="3" name="Connecteur droit avec flèche 2"/>
            <p:cNvCxnSpPr/>
            <p:nvPr/>
          </p:nvCxnSpPr>
          <p:spPr>
            <a:xfrm>
              <a:off x="2409902" y="1864732"/>
              <a:ext cx="786781" cy="56375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0506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96"/>
          <p:cNvSpPr>
            <a:spLocks noChangeArrowheads="1"/>
          </p:cNvSpPr>
          <p:nvPr/>
        </p:nvSpPr>
        <p:spPr bwMode="auto">
          <a:xfrm>
            <a:off x="2767018" y="1767417"/>
            <a:ext cx="587375" cy="2889250"/>
          </a:xfrm>
          <a:prstGeom prst="rect">
            <a:avLst/>
          </a:prstGeom>
          <a:solidFill>
            <a:srgbClr val="FF00CC"/>
          </a:solidFill>
          <a:ln w="12700">
            <a:solidFill>
              <a:schemeClr val="tx2"/>
            </a:solidFill>
            <a:round/>
            <a:headEnd/>
            <a:tailEnd/>
          </a:ln>
        </p:spPr>
        <p:txBody>
          <a:bodyPr/>
          <a:lstStyle/>
          <a:p>
            <a:endParaRPr lang="fr-FR" sz="2000">
              <a:solidFill>
                <a:srgbClr val="000000"/>
              </a:solidFill>
            </a:endParaRPr>
          </a:p>
        </p:txBody>
      </p:sp>
      <p:sp>
        <p:nvSpPr>
          <p:cNvPr id="28674" name="Rectangle 197"/>
          <p:cNvSpPr>
            <a:spLocks noChangeArrowheads="1"/>
          </p:cNvSpPr>
          <p:nvPr/>
        </p:nvSpPr>
        <p:spPr bwMode="auto">
          <a:xfrm>
            <a:off x="5586417" y="1767417"/>
            <a:ext cx="587375" cy="2889250"/>
          </a:xfrm>
          <a:prstGeom prst="rect">
            <a:avLst/>
          </a:prstGeom>
          <a:solidFill>
            <a:srgbClr val="FF00CC"/>
          </a:solidFill>
          <a:ln w="12700">
            <a:solidFill>
              <a:schemeClr val="tx2"/>
            </a:solidFill>
            <a:round/>
            <a:headEnd/>
            <a:tailEnd/>
          </a:ln>
        </p:spPr>
        <p:txBody>
          <a:bodyPr/>
          <a:lstStyle/>
          <a:p>
            <a:endParaRPr lang="fr-FR" sz="2000">
              <a:solidFill>
                <a:srgbClr val="000000"/>
              </a:solidFill>
            </a:endParaRPr>
          </a:p>
        </p:txBody>
      </p:sp>
      <p:sp>
        <p:nvSpPr>
          <p:cNvPr id="28675" name="Rectangle 198"/>
          <p:cNvSpPr>
            <a:spLocks noChangeArrowheads="1"/>
          </p:cNvSpPr>
          <p:nvPr/>
        </p:nvSpPr>
        <p:spPr bwMode="auto">
          <a:xfrm>
            <a:off x="2767018" y="1767417"/>
            <a:ext cx="587375" cy="567532"/>
          </a:xfrm>
          <a:prstGeom prst="rect">
            <a:avLst/>
          </a:prstGeom>
          <a:solidFill>
            <a:srgbClr val="34E9F4"/>
          </a:solidFill>
          <a:ln w="12700">
            <a:solidFill>
              <a:schemeClr val="tx2"/>
            </a:solidFill>
            <a:round/>
            <a:headEnd/>
            <a:tailEnd/>
          </a:ln>
        </p:spPr>
        <p:txBody>
          <a:bodyPr/>
          <a:lstStyle/>
          <a:p>
            <a:endParaRPr lang="fr-FR" sz="2000">
              <a:solidFill>
                <a:srgbClr val="000000"/>
              </a:solidFill>
            </a:endParaRPr>
          </a:p>
        </p:txBody>
      </p:sp>
      <p:sp>
        <p:nvSpPr>
          <p:cNvPr id="28676" name="Rectangle 202"/>
          <p:cNvSpPr>
            <a:spLocks noChangeArrowheads="1"/>
          </p:cNvSpPr>
          <p:nvPr/>
        </p:nvSpPr>
        <p:spPr bwMode="auto">
          <a:xfrm>
            <a:off x="5586417" y="1767419"/>
            <a:ext cx="587375" cy="1184011"/>
          </a:xfrm>
          <a:prstGeom prst="rect">
            <a:avLst/>
          </a:prstGeom>
          <a:solidFill>
            <a:srgbClr val="34E9F4"/>
          </a:solidFill>
          <a:ln w="12700">
            <a:solidFill>
              <a:schemeClr val="tx2"/>
            </a:solidFill>
            <a:round/>
            <a:headEnd/>
            <a:tailEnd/>
          </a:ln>
        </p:spPr>
        <p:txBody>
          <a:bodyPr/>
          <a:lstStyle/>
          <a:p>
            <a:endParaRPr lang="fr-FR" sz="2000">
              <a:solidFill>
                <a:srgbClr val="000000"/>
              </a:solidFill>
            </a:endParaRPr>
          </a:p>
        </p:txBody>
      </p:sp>
      <p:sp>
        <p:nvSpPr>
          <p:cNvPr id="28677" name="ZoneTexte 205"/>
          <p:cNvSpPr txBox="1">
            <a:spLocks noChangeArrowheads="1"/>
          </p:cNvSpPr>
          <p:nvPr/>
        </p:nvSpPr>
        <p:spPr bwMode="auto">
          <a:xfrm>
            <a:off x="322977" y="1529691"/>
            <a:ext cx="2292350" cy="523220"/>
          </a:xfrm>
          <a:prstGeom prst="rect">
            <a:avLst/>
          </a:prstGeom>
          <a:solidFill>
            <a:srgbClr val="FF6600"/>
          </a:solidFill>
          <a:ln>
            <a:noFill/>
          </a:ln>
          <a:effectLst>
            <a:outerShdw blurRad="63500" sx="102000" sy="102000" algn="ctr" rotWithShape="0">
              <a:prstClr val="black">
                <a:alpha val="40000"/>
              </a:prst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1400" dirty="0">
                <a:solidFill>
                  <a:srgbClr val="000000"/>
                </a:solidFill>
                <a:latin typeface="Arial" charset="0"/>
              </a:rPr>
              <a:t>19%</a:t>
            </a:r>
          </a:p>
          <a:p>
            <a:pPr algn="ctr" eaLnBrk="1" hangingPunct="1"/>
            <a:r>
              <a:rPr lang="fr-FR" sz="1400" dirty="0">
                <a:solidFill>
                  <a:srgbClr val="000000"/>
                </a:solidFill>
                <a:latin typeface="Arial" charset="0"/>
              </a:rPr>
              <a:t>ignorent leur séropositivité</a:t>
            </a:r>
          </a:p>
        </p:txBody>
      </p:sp>
      <p:sp>
        <p:nvSpPr>
          <p:cNvPr id="28678" name="ZoneTexte 206"/>
          <p:cNvSpPr txBox="1">
            <a:spLocks noChangeArrowheads="1"/>
          </p:cNvSpPr>
          <p:nvPr/>
        </p:nvSpPr>
        <p:spPr bwMode="auto">
          <a:xfrm>
            <a:off x="322977" y="3302035"/>
            <a:ext cx="2292350" cy="461665"/>
          </a:xfrm>
          <a:prstGeom prst="rect">
            <a:avLst/>
          </a:prstGeom>
          <a:solidFill>
            <a:srgbClr val="FF6600"/>
          </a:solidFill>
          <a:ln>
            <a:noFill/>
          </a:ln>
          <a:effectLst>
            <a:outerShdw blurRad="63500" sx="102000" sy="102000" algn="ctr" rotWithShape="0">
              <a:prstClr val="black">
                <a:alpha val="40000"/>
              </a:prst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1200" dirty="0">
                <a:solidFill>
                  <a:srgbClr val="000000"/>
                </a:solidFill>
                <a:latin typeface="Arial" charset="0"/>
              </a:rPr>
              <a:t>81%</a:t>
            </a:r>
          </a:p>
          <a:p>
            <a:pPr algn="ctr" eaLnBrk="1" hangingPunct="1"/>
            <a:r>
              <a:rPr lang="fr-FR" sz="1200" dirty="0">
                <a:solidFill>
                  <a:srgbClr val="000000"/>
                </a:solidFill>
                <a:latin typeface="Arial" charset="0"/>
              </a:rPr>
              <a:t>connaissent leur séropositivité</a:t>
            </a:r>
          </a:p>
        </p:txBody>
      </p:sp>
      <p:sp>
        <p:nvSpPr>
          <p:cNvPr id="28679" name="ZoneTexte 207"/>
          <p:cNvSpPr txBox="1">
            <a:spLocks noChangeArrowheads="1"/>
          </p:cNvSpPr>
          <p:nvPr/>
        </p:nvSpPr>
        <p:spPr bwMode="auto">
          <a:xfrm>
            <a:off x="1649418" y="4680480"/>
            <a:ext cx="2644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2000">
                <a:solidFill>
                  <a:srgbClr val="000000"/>
                </a:solidFill>
                <a:latin typeface="Arial" charset="0"/>
              </a:rPr>
              <a:t>Personnes vivant avec le VIH : 150 200</a:t>
            </a:r>
          </a:p>
        </p:txBody>
      </p:sp>
      <p:sp>
        <p:nvSpPr>
          <p:cNvPr id="28680" name="ZoneTexte 208"/>
          <p:cNvSpPr txBox="1">
            <a:spLocks noChangeArrowheads="1"/>
          </p:cNvSpPr>
          <p:nvPr/>
        </p:nvSpPr>
        <p:spPr bwMode="auto">
          <a:xfrm>
            <a:off x="4764088" y="4680480"/>
            <a:ext cx="26273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2000">
                <a:solidFill>
                  <a:srgbClr val="000000"/>
                </a:solidFill>
                <a:latin typeface="Arial" charset="0"/>
              </a:rPr>
              <a:t>Nouvelles infections par an : 7 500</a:t>
            </a:r>
          </a:p>
        </p:txBody>
      </p:sp>
      <p:cxnSp>
        <p:nvCxnSpPr>
          <p:cNvPr id="28681" name="Connecteur droit avec flèche 210"/>
          <p:cNvCxnSpPr>
            <a:cxnSpLocks noChangeShapeType="1"/>
          </p:cNvCxnSpPr>
          <p:nvPr/>
        </p:nvCxnSpPr>
        <p:spPr bwMode="auto">
          <a:xfrm>
            <a:off x="3471868" y="1956596"/>
            <a:ext cx="1938337" cy="568854"/>
          </a:xfrm>
          <a:prstGeom prst="straightConnector1">
            <a:avLst/>
          </a:prstGeom>
          <a:noFill/>
          <a:ln w="50800">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8682" name="Connecteur droit avec flèche 211"/>
          <p:cNvCxnSpPr>
            <a:cxnSpLocks noChangeShapeType="1"/>
          </p:cNvCxnSpPr>
          <p:nvPr/>
        </p:nvCxnSpPr>
        <p:spPr bwMode="auto">
          <a:xfrm>
            <a:off x="3530600" y="3377407"/>
            <a:ext cx="1938338" cy="568854"/>
          </a:xfrm>
          <a:prstGeom prst="straightConnector1">
            <a:avLst/>
          </a:prstGeom>
          <a:noFill/>
          <a:ln w="50800">
            <a:solidFill>
              <a:schemeClr val="tx2"/>
            </a:solidFill>
            <a:round/>
            <a:headEnd/>
            <a:tailEnd type="arrow" w="med" len="med"/>
          </a:ln>
          <a:extLst>
            <a:ext uri="{909E8E84-426E-40dd-AFC4-6F175D3DCCD1}">
              <a14:hiddenFill xmlns:a14="http://schemas.microsoft.com/office/drawing/2010/main">
                <a:noFill/>
              </a14:hiddenFill>
            </a:ext>
          </a:extLst>
        </p:spPr>
      </p:cxnSp>
      <p:sp>
        <p:nvSpPr>
          <p:cNvPr id="28683" name="ZoneTexte 212"/>
          <p:cNvSpPr txBox="1">
            <a:spLocks noChangeArrowheads="1"/>
          </p:cNvSpPr>
          <p:nvPr/>
        </p:nvSpPr>
        <p:spPr bwMode="auto">
          <a:xfrm>
            <a:off x="3471863" y="1672167"/>
            <a:ext cx="2290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2000">
                <a:solidFill>
                  <a:srgbClr val="000000"/>
                </a:solidFill>
                <a:latin typeface="Arial" charset="0"/>
              </a:rPr>
              <a:t>contribuent :</a:t>
            </a:r>
          </a:p>
        </p:txBody>
      </p:sp>
      <p:sp>
        <p:nvSpPr>
          <p:cNvPr id="28684" name="ZoneTexte 213"/>
          <p:cNvSpPr txBox="1">
            <a:spLocks noChangeArrowheads="1"/>
          </p:cNvSpPr>
          <p:nvPr/>
        </p:nvSpPr>
        <p:spPr bwMode="auto">
          <a:xfrm>
            <a:off x="6245225" y="2051844"/>
            <a:ext cx="2292350" cy="523220"/>
          </a:xfrm>
          <a:prstGeom prst="rect">
            <a:avLst/>
          </a:prstGeom>
          <a:solidFill>
            <a:srgbClr val="FF6600"/>
          </a:solidFill>
          <a:ln>
            <a:noFill/>
          </a:ln>
          <a:effectLst>
            <a:outerShdw blurRad="63500" sx="102000" sy="102000" algn="ctr" rotWithShape="0">
              <a:prstClr val="black">
                <a:alpha val="40000"/>
              </a:prst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1400" dirty="0">
                <a:solidFill>
                  <a:srgbClr val="000000"/>
                </a:solidFill>
                <a:latin typeface="Arial" charset="0"/>
              </a:rPr>
              <a:t>43</a:t>
            </a:r>
            <a:r>
              <a:rPr lang="fr-FR" sz="1400" dirty="0" smtClean="0">
                <a:solidFill>
                  <a:srgbClr val="000000"/>
                </a:solidFill>
                <a:latin typeface="Arial" charset="0"/>
              </a:rPr>
              <a:t>% « mini »</a:t>
            </a:r>
            <a:endParaRPr lang="fr-FR" sz="1400" dirty="0">
              <a:solidFill>
                <a:srgbClr val="000000"/>
              </a:solidFill>
              <a:latin typeface="Arial" charset="0"/>
            </a:endParaRPr>
          </a:p>
          <a:p>
            <a:pPr algn="ctr" eaLnBrk="1" hangingPunct="1"/>
            <a:r>
              <a:rPr lang="fr-FR" sz="1400" dirty="0">
                <a:solidFill>
                  <a:srgbClr val="000000"/>
                </a:solidFill>
                <a:latin typeface="Arial" charset="0"/>
              </a:rPr>
              <a:t>des nouvelles infections</a:t>
            </a:r>
          </a:p>
        </p:txBody>
      </p:sp>
      <p:sp>
        <p:nvSpPr>
          <p:cNvPr id="28685" name="ZoneTexte 214"/>
          <p:cNvSpPr txBox="1">
            <a:spLocks noChangeArrowheads="1"/>
          </p:cNvSpPr>
          <p:nvPr/>
        </p:nvSpPr>
        <p:spPr bwMode="auto">
          <a:xfrm>
            <a:off x="6245225" y="3763698"/>
            <a:ext cx="2292350" cy="523220"/>
          </a:xfrm>
          <a:prstGeom prst="rect">
            <a:avLst/>
          </a:prstGeom>
          <a:solidFill>
            <a:srgbClr val="FF6600"/>
          </a:solidFill>
          <a:ln>
            <a:noFill/>
          </a:ln>
          <a:effectLst>
            <a:outerShdw blurRad="63500" sx="102000" sy="102000" algn="ctr" rotWithShape="0">
              <a:prstClr val="black">
                <a:alpha val="40000"/>
              </a:prst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1400" dirty="0">
                <a:solidFill>
                  <a:srgbClr val="000000"/>
                </a:solidFill>
                <a:latin typeface="Arial" charset="0"/>
              </a:rPr>
              <a:t>57</a:t>
            </a:r>
            <a:r>
              <a:rPr lang="fr-FR" sz="1400" dirty="0" smtClean="0">
                <a:solidFill>
                  <a:srgbClr val="000000"/>
                </a:solidFill>
                <a:latin typeface="Arial" charset="0"/>
              </a:rPr>
              <a:t>% « maxi »</a:t>
            </a:r>
            <a:endParaRPr lang="fr-FR" sz="1400" dirty="0">
              <a:solidFill>
                <a:srgbClr val="000000"/>
              </a:solidFill>
              <a:latin typeface="Arial" charset="0"/>
            </a:endParaRPr>
          </a:p>
          <a:p>
            <a:pPr algn="ctr" eaLnBrk="1" hangingPunct="1"/>
            <a:r>
              <a:rPr lang="fr-FR" sz="1400" dirty="0">
                <a:solidFill>
                  <a:srgbClr val="000000"/>
                </a:solidFill>
                <a:latin typeface="Arial" charset="0"/>
              </a:rPr>
              <a:t>des nouvelles infections</a:t>
            </a:r>
          </a:p>
        </p:txBody>
      </p:sp>
      <p:sp>
        <p:nvSpPr>
          <p:cNvPr id="2" name="Titre 1"/>
          <p:cNvSpPr>
            <a:spLocks noGrp="1"/>
          </p:cNvSpPr>
          <p:nvPr>
            <p:ph type="title"/>
          </p:nvPr>
        </p:nvSpPr>
        <p:spPr/>
        <p:txBody>
          <a:bodyPr/>
          <a:lstStyle/>
          <a:p>
            <a:pPr rtl="0" eaLnBrk="1" latinLnBrk="0" hangingPunct="1"/>
            <a:r>
              <a:rPr lang="fr-FR" sz="2800" b="1" kern="1200" dirty="0" smtClean="0">
                <a:solidFill>
                  <a:srgbClr val="000000"/>
                </a:solidFill>
                <a:effectLst/>
                <a:ea typeface="+mn-ea"/>
                <a:cs typeface="+mn-cs"/>
              </a:rPr>
              <a:t>Connaissance du statut VIH et transmission du VIH </a:t>
            </a:r>
            <a:r>
              <a:rPr lang="fr-FR" sz="1600" dirty="0"/>
              <a:t/>
            </a:r>
            <a:br>
              <a:rPr lang="fr-FR" sz="1600" dirty="0"/>
            </a:br>
            <a:r>
              <a:rPr lang="fr-FR" sz="1200" b="1" kern="1200" dirty="0" smtClean="0">
                <a:solidFill>
                  <a:srgbClr val="000000"/>
                </a:solidFill>
                <a:effectLst/>
                <a:ea typeface="+mn-ea"/>
                <a:cs typeface="+mn-cs"/>
              </a:rPr>
              <a:t>(adapté à partir de Marks G. </a:t>
            </a:r>
            <a:r>
              <a:rPr lang="fr-FR" sz="1200" b="1" i="1" kern="1200" dirty="0" smtClean="0">
                <a:solidFill>
                  <a:srgbClr val="000000"/>
                </a:solidFill>
                <a:effectLst/>
                <a:ea typeface="+mn-ea"/>
                <a:cs typeface="+mn-cs"/>
              </a:rPr>
              <a:t>et al. AIDS </a:t>
            </a:r>
            <a:r>
              <a:rPr lang="fr-FR" sz="1200" b="1" kern="1200" dirty="0" smtClean="0">
                <a:solidFill>
                  <a:srgbClr val="000000"/>
                </a:solidFill>
                <a:effectLst/>
                <a:ea typeface="+mn-ea"/>
                <a:cs typeface="+mn-cs"/>
              </a:rPr>
              <a:t>(2006) en utilisant des estimations françaises), à comportement sexuel supposé identique</a:t>
            </a:r>
            <a:endParaRPr lang="fr-FR" sz="1200" dirty="0" smtClean="0">
              <a:effectLst/>
            </a:endParaRPr>
          </a:p>
          <a:p>
            <a:endParaRPr lang="fr-FR" sz="1600" dirty="0"/>
          </a:p>
        </p:txBody>
      </p:sp>
    </p:spTree>
    <p:extLst>
      <p:ext uri="{BB962C8B-B14F-4D97-AF65-F5344CB8AC3E}">
        <p14:creationId xmlns:p14="http://schemas.microsoft.com/office/powerpoint/2010/main" val="238383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a:xfrm>
            <a:off x="34930" y="-14551"/>
            <a:ext cx="9109075" cy="952501"/>
          </a:xfrm>
        </p:spPr>
        <p:txBody>
          <a:bodyPr/>
          <a:lstStyle/>
          <a:p>
            <a:r>
              <a:rPr lang="fr-FR" sz="3200" b="1">
                <a:latin typeface="Arial" charset="0"/>
                <a:ea typeface="ＭＳ Ｐゴシック" charset="0"/>
                <a:cs typeface="ＭＳ Ｐゴシック" charset="0"/>
              </a:rPr>
              <a:t>Cascade de la prise en charge du VIH en France en 2010 par groupe de transmission</a:t>
            </a:r>
          </a:p>
        </p:txBody>
      </p:sp>
      <p:sp>
        <p:nvSpPr>
          <p:cNvPr id="38914" name="Rectangle 26"/>
          <p:cNvSpPr>
            <a:spLocks noChangeArrowheads="1"/>
          </p:cNvSpPr>
          <p:nvPr/>
        </p:nvSpPr>
        <p:spPr bwMode="auto">
          <a:xfrm>
            <a:off x="46038" y="5318125"/>
            <a:ext cx="909796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sz="1100" dirty="0">
                <a:solidFill>
                  <a:srgbClr val="000000"/>
                </a:solidFill>
                <a:latin typeface="+mj-lt"/>
              </a:rPr>
              <a:t>Supervie V. &amp; Costagliola D. The </a:t>
            </a:r>
            <a:r>
              <a:rPr lang="fr-FR" sz="1100" dirty="0" err="1">
                <a:solidFill>
                  <a:srgbClr val="000000"/>
                </a:solidFill>
                <a:latin typeface="+mj-lt"/>
              </a:rPr>
              <a:t>spectrum</a:t>
            </a:r>
            <a:r>
              <a:rPr lang="fr-FR" sz="1100" dirty="0">
                <a:solidFill>
                  <a:srgbClr val="000000"/>
                </a:solidFill>
                <a:latin typeface="+mj-lt"/>
              </a:rPr>
              <a:t> of engagement in HIV care in France: </a:t>
            </a:r>
            <a:r>
              <a:rPr lang="fr-FR" sz="1100" dirty="0" err="1">
                <a:solidFill>
                  <a:srgbClr val="000000"/>
                </a:solidFill>
                <a:latin typeface="+mj-lt"/>
              </a:rPr>
              <a:t>strengths</a:t>
            </a:r>
            <a:r>
              <a:rPr lang="fr-FR" sz="1100" dirty="0">
                <a:solidFill>
                  <a:srgbClr val="000000"/>
                </a:solidFill>
                <a:latin typeface="+mj-lt"/>
              </a:rPr>
              <a:t> and gaps. </a:t>
            </a:r>
            <a:r>
              <a:rPr lang="fr-FR" sz="1100" i="1" dirty="0">
                <a:solidFill>
                  <a:srgbClr val="000000"/>
                </a:solidFill>
                <a:latin typeface="+mj-lt"/>
              </a:rPr>
              <a:t>20th </a:t>
            </a:r>
            <a:r>
              <a:rPr lang="fr-FR" sz="1100" i="1" dirty="0" err="1">
                <a:solidFill>
                  <a:srgbClr val="000000"/>
                </a:solidFill>
                <a:latin typeface="+mj-lt"/>
              </a:rPr>
              <a:t>Conference</a:t>
            </a:r>
            <a:r>
              <a:rPr lang="fr-FR" sz="1100" i="1" dirty="0">
                <a:solidFill>
                  <a:srgbClr val="000000"/>
                </a:solidFill>
                <a:latin typeface="+mj-lt"/>
              </a:rPr>
              <a:t> on </a:t>
            </a:r>
            <a:r>
              <a:rPr lang="fr-FR" sz="1100" i="1" dirty="0" err="1">
                <a:solidFill>
                  <a:srgbClr val="000000"/>
                </a:solidFill>
                <a:latin typeface="+mj-lt"/>
              </a:rPr>
              <a:t>Retroviruses</a:t>
            </a:r>
            <a:r>
              <a:rPr lang="fr-FR" sz="1100" i="1" dirty="0">
                <a:solidFill>
                  <a:srgbClr val="000000"/>
                </a:solidFill>
                <a:latin typeface="+mj-lt"/>
              </a:rPr>
              <a:t> and </a:t>
            </a:r>
            <a:r>
              <a:rPr lang="fr-FR" sz="1100" i="1" dirty="0" err="1">
                <a:solidFill>
                  <a:srgbClr val="000000"/>
                </a:solidFill>
                <a:latin typeface="+mj-lt"/>
              </a:rPr>
              <a:t>Opportunistic</a:t>
            </a:r>
            <a:r>
              <a:rPr lang="fr-FR" sz="1100" i="1" dirty="0">
                <a:solidFill>
                  <a:srgbClr val="000000"/>
                </a:solidFill>
                <a:latin typeface="+mj-lt"/>
              </a:rPr>
              <a:t> Infections.</a:t>
            </a:r>
            <a:r>
              <a:rPr lang="fr-FR" sz="1100" dirty="0">
                <a:solidFill>
                  <a:srgbClr val="000000"/>
                </a:solidFill>
                <a:latin typeface="+mj-lt"/>
              </a:rPr>
              <a:t> Atlanta, USA: March 2013. Abstract #: 1030.	</a:t>
            </a:r>
          </a:p>
          <a:p>
            <a:pPr eaLnBrk="0" hangingPunct="0"/>
            <a:r>
              <a:rPr lang="ro-RO" sz="1100" dirty="0">
                <a:solidFill>
                  <a:srgbClr val="000000"/>
                </a:solidFill>
                <a:latin typeface="+mj-lt"/>
              </a:rPr>
              <a:t>	</a:t>
            </a:r>
          </a:p>
        </p:txBody>
      </p:sp>
      <p:pic>
        <p:nvPicPr>
          <p:cNvPr id="38915" name="Image 1" descr="cascade UDI.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5949" y="1366573"/>
            <a:ext cx="7401090" cy="3951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dre 4"/>
          <p:cNvSpPr/>
          <p:nvPr/>
        </p:nvSpPr>
        <p:spPr>
          <a:xfrm>
            <a:off x="933825" y="1868994"/>
            <a:ext cx="2315882" cy="3539713"/>
          </a:xfrm>
          <a:prstGeom prst="frame">
            <a:avLst>
              <a:gd name="adj1" fmla="val 2494"/>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4732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6"/>
          <p:cNvSpPr>
            <a:spLocks noChangeArrowheads="1"/>
          </p:cNvSpPr>
          <p:nvPr/>
        </p:nvSpPr>
        <p:spPr bwMode="auto">
          <a:xfrm>
            <a:off x="46038" y="5318127"/>
            <a:ext cx="9097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sz="1200">
                <a:solidFill>
                  <a:srgbClr val="000000"/>
                </a:solidFill>
                <a:latin typeface="Arial" charset="0"/>
              </a:rPr>
              <a:t>Supervie V. &amp; Costagliola D. The spectrum of engagement in HIV care in France: strengths and gaps. </a:t>
            </a:r>
            <a:r>
              <a:rPr lang="fr-FR" sz="1200" i="1">
                <a:solidFill>
                  <a:srgbClr val="000000"/>
                </a:solidFill>
                <a:latin typeface="Arial" charset="0"/>
              </a:rPr>
              <a:t>20th Conference on Retroviruses and Opportunistic Infections.</a:t>
            </a:r>
            <a:r>
              <a:rPr lang="fr-FR" sz="1200">
                <a:solidFill>
                  <a:srgbClr val="000000"/>
                </a:solidFill>
                <a:latin typeface="Arial" charset="0"/>
              </a:rPr>
              <a:t> Atlanta, USA: March 2013. Abstract #: 1030.	</a:t>
            </a:r>
          </a:p>
          <a:p>
            <a:pPr eaLnBrk="0" hangingPunct="0"/>
            <a:r>
              <a:rPr lang="ro-RO" sz="1200">
                <a:solidFill>
                  <a:srgbClr val="000000"/>
                </a:solidFill>
                <a:latin typeface="Arial" charset="0"/>
              </a:rPr>
              <a:t>	</a:t>
            </a:r>
          </a:p>
        </p:txBody>
      </p:sp>
      <p:sp>
        <p:nvSpPr>
          <p:cNvPr id="39938" name="Titre 1"/>
          <p:cNvSpPr txBox="1">
            <a:spLocks/>
          </p:cNvSpPr>
          <p:nvPr/>
        </p:nvSpPr>
        <p:spPr bwMode="auto">
          <a:xfrm>
            <a:off x="34930" y="-14551"/>
            <a:ext cx="9109075"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algn="ctr"/>
            <a:r>
              <a:rPr lang="fr-FR" sz="3200" b="1">
                <a:solidFill>
                  <a:srgbClr val="000000"/>
                </a:solidFill>
                <a:latin typeface="Arial" charset="0"/>
              </a:rPr>
              <a:t>Cascade de la prise en charge du VIH en France en 2010 par groupe de transmission</a:t>
            </a:r>
          </a:p>
        </p:txBody>
      </p:sp>
      <p:pic>
        <p:nvPicPr>
          <p:cNvPr id="39939" name="Image 2" descr="Cascade UDI HSH.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4265" y="1404098"/>
            <a:ext cx="8014065" cy="3787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dre 4"/>
          <p:cNvSpPr/>
          <p:nvPr/>
        </p:nvSpPr>
        <p:spPr>
          <a:xfrm>
            <a:off x="451438" y="1651413"/>
            <a:ext cx="2551738" cy="3539713"/>
          </a:xfrm>
          <a:prstGeom prst="frame">
            <a:avLst>
              <a:gd name="adj1" fmla="val 2494"/>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07733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en France ?</a:t>
            </a:r>
            <a:endParaRPr lang="fr-FR" dirty="0"/>
          </a:p>
        </p:txBody>
      </p:sp>
      <p:sp>
        <p:nvSpPr>
          <p:cNvPr id="5" name="Espace réservé du texte 4"/>
          <p:cNvSpPr>
            <a:spLocks noGrp="1"/>
          </p:cNvSpPr>
          <p:nvPr>
            <p:ph sz="quarter" idx="1"/>
          </p:nvPr>
        </p:nvSpPr>
        <p:spPr/>
        <p:txBody>
          <a:bodyPr/>
          <a:lstStyle/>
          <a:p>
            <a:r>
              <a:rPr lang="fr-FR" dirty="0" smtClean="0"/>
              <a:t>Un peu moins de 30 000…</a:t>
            </a:r>
            <a:endParaRPr lang="fr-FR"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5</a:t>
            </a:fld>
            <a:endParaRPr lang="fr-FR"/>
          </a:p>
        </p:txBody>
      </p:sp>
    </p:spTree>
    <p:extLst>
      <p:ext uri="{BB962C8B-B14F-4D97-AF65-F5344CB8AC3E}">
        <p14:creationId xmlns:p14="http://schemas.microsoft.com/office/powerpoint/2010/main" val="306864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6"/>
          <p:cNvSpPr>
            <a:spLocks noChangeArrowheads="1"/>
          </p:cNvSpPr>
          <p:nvPr/>
        </p:nvSpPr>
        <p:spPr bwMode="auto">
          <a:xfrm>
            <a:off x="46038" y="5318127"/>
            <a:ext cx="909796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fr-FR" sz="1050" dirty="0">
                <a:solidFill>
                  <a:srgbClr val="000000"/>
                </a:solidFill>
                <a:latin typeface="Arial" charset="0"/>
              </a:rPr>
              <a:t>Supervie V. &amp; Costagliola D. The </a:t>
            </a:r>
            <a:r>
              <a:rPr lang="fr-FR" sz="1050" dirty="0" err="1">
                <a:solidFill>
                  <a:srgbClr val="000000"/>
                </a:solidFill>
                <a:latin typeface="Arial" charset="0"/>
              </a:rPr>
              <a:t>spectrum</a:t>
            </a:r>
            <a:r>
              <a:rPr lang="fr-FR" sz="1050" dirty="0">
                <a:solidFill>
                  <a:srgbClr val="000000"/>
                </a:solidFill>
                <a:latin typeface="Arial" charset="0"/>
              </a:rPr>
              <a:t> of engagement in HIV care in France: </a:t>
            </a:r>
            <a:r>
              <a:rPr lang="fr-FR" sz="1050" dirty="0" err="1">
                <a:solidFill>
                  <a:srgbClr val="000000"/>
                </a:solidFill>
                <a:latin typeface="Arial" charset="0"/>
              </a:rPr>
              <a:t>strengths</a:t>
            </a:r>
            <a:r>
              <a:rPr lang="fr-FR" sz="1050" dirty="0">
                <a:solidFill>
                  <a:srgbClr val="000000"/>
                </a:solidFill>
                <a:latin typeface="Arial" charset="0"/>
              </a:rPr>
              <a:t> and gaps. </a:t>
            </a:r>
            <a:r>
              <a:rPr lang="fr-FR" sz="1050" i="1" dirty="0">
                <a:solidFill>
                  <a:srgbClr val="000000"/>
                </a:solidFill>
                <a:latin typeface="Arial" charset="0"/>
              </a:rPr>
              <a:t>20th </a:t>
            </a:r>
            <a:r>
              <a:rPr lang="fr-FR" sz="1050" i="1" dirty="0" err="1">
                <a:solidFill>
                  <a:srgbClr val="000000"/>
                </a:solidFill>
                <a:latin typeface="Arial" charset="0"/>
              </a:rPr>
              <a:t>Conference</a:t>
            </a:r>
            <a:r>
              <a:rPr lang="fr-FR" sz="1050" i="1" dirty="0">
                <a:solidFill>
                  <a:srgbClr val="000000"/>
                </a:solidFill>
                <a:latin typeface="Arial" charset="0"/>
              </a:rPr>
              <a:t> on </a:t>
            </a:r>
            <a:r>
              <a:rPr lang="fr-FR" sz="1050" i="1" dirty="0" err="1">
                <a:solidFill>
                  <a:srgbClr val="000000"/>
                </a:solidFill>
                <a:latin typeface="Arial" charset="0"/>
              </a:rPr>
              <a:t>Retroviruses</a:t>
            </a:r>
            <a:r>
              <a:rPr lang="fr-FR" sz="1050" i="1" dirty="0">
                <a:solidFill>
                  <a:srgbClr val="000000"/>
                </a:solidFill>
                <a:latin typeface="Arial" charset="0"/>
              </a:rPr>
              <a:t> and </a:t>
            </a:r>
            <a:r>
              <a:rPr lang="fr-FR" sz="1050" i="1" dirty="0" err="1">
                <a:solidFill>
                  <a:srgbClr val="000000"/>
                </a:solidFill>
                <a:latin typeface="Arial" charset="0"/>
              </a:rPr>
              <a:t>Opportunistic</a:t>
            </a:r>
            <a:r>
              <a:rPr lang="fr-FR" sz="1050" i="1" dirty="0">
                <a:solidFill>
                  <a:srgbClr val="000000"/>
                </a:solidFill>
                <a:latin typeface="Arial" charset="0"/>
              </a:rPr>
              <a:t> Infections.</a:t>
            </a:r>
            <a:r>
              <a:rPr lang="fr-FR" sz="1050" dirty="0">
                <a:solidFill>
                  <a:srgbClr val="000000"/>
                </a:solidFill>
                <a:latin typeface="Arial" charset="0"/>
              </a:rPr>
              <a:t> Atlanta, USA: March 2013. Abstract #: 1030.	</a:t>
            </a:r>
          </a:p>
          <a:p>
            <a:pPr eaLnBrk="0" hangingPunct="0"/>
            <a:r>
              <a:rPr lang="ro-RO" sz="1050" dirty="0">
                <a:solidFill>
                  <a:srgbClr val="000000"/>
                </a:solidFill>
                <a:latin typeface="Arial" charset="0"/>
              </a:rPr>
              <a:t>	</a:t>
            </a:r>
          </a:p>
        </p:txBody>
      </p:sp>
      <p:sp>
        <p:nvSpPr>
          <p:cNvPr id="40962" name="Titre 1"/>
          <p:cNvSpPr>
            <a:spLocks noGrp="1"/>
          </p:cNvSpPr>
          <p:nvPr>
            <p:ph type="title"/>
          </p:nvPr>
        </p:nvSpPr>
        <p:spPr>
          <a:xfrm>
            <a:off x="34930" y="-14551"/>
            <a:ext cx="9109075" cy="952501"/>
          </a:xfrm>
        </p:spPr>
        <p:txBody>
          <a:bodyPr/>
          <a:lstStyle/>
          <a:p>
            <a:r>
              <a:rPr lang="fr-FR" sz="3200" b="1" dirty="0">
                <a:latin typeface="Arial" charset="0"/>
                <a:ea typeface="ＭＳ Ｐゴシック" charset="0"/>
                <a:cs typeface="ＭＳ Ｐゴシック" charset="0"/>
              </a:rPr>
              <a:t>Cascade de la prise en charge du VIH en France en 2010 par groupe de transmission</a:t>
            </a:r>
          </a:p>
        </p:txBody>
      </p:sp>
      <p:pic>
        <p:nvPicPr>
          <p:cNvPr id="40963" name="Image 2" descr="cascade group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1032" y="1348884"/>
            <a:ext cx="7927299" cy="3844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827642" y="4181707"/>
            <a:ext cx="7666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smtClean="0"/>
              <a:t>81%</a:t>
            </a:r>
            <a:endParaRPr lang="fr-FR" dirty="0"/>
          </a:p>
        </p:txBody>
      </p:sp>
      <p:sp>
        <p:nvSpPr>
          <p:cNvPr id="7" name="ZoneTexte 6"/>
          <p:cNvSpPr txBox="1"/>
          <p:nvPr/>
        </p:nvSpPr>
        <p:spPr>
          <a:xfrm>
            <a:off x="3469419" y="4181707"/>
            <a:ext cx="7666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smtClean="0"/>
              <a:t>74%</a:t>
            </a:r>
            <a:endParaRPr lang="fr-FR" dirty="0"/>
          </a:p>
        </p:txBody>
      </p:sp>
      <p:sp>
        <p:nvSpPr>
          <p:cNvPr id="8" name="ZoneTexte 7"/>
          <p:cNvSpPr txBox="1"/>
          <p:nvPr/>
        </p:nvSpPr>
        <p:spPr>
          <a:xfrm>
            <a:off x="5297058" y="4181707"/>
            <a:ext cx="7666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smtClean="0"/>
              <a:t>60%</a:t>
            </a:r>
            <a:endParaRPr lang="fr-FR" dirty="0"/>
          </a:p>
        </p:txBody>
      </p:sp>
      <p:sp>
        <p:nvSpPr>
          <p:cNvPr id="9" name="ZoneTexte 8"/>
          <p:cNvSpPr txBox="1"/>
          <p:nvPr/>
        </p:nvSpPr>
        <p:spPr>
          <a:xfrm>
            <a:off x="7140184" y="4181707"/>
            <a:ext cx="76667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smtClean="0"/>
              <a:t>52%</a:t>
            </a:r>
            <a:endParaRPr lang="fr-FR" dirty="0"/>
          </a:p>
        </p:txBody>
      </p:sp>
      <p:sp>
        <p:nvSpPr>
          <p:cNvPr id="10" name="Cadre 9"/>
          <p:cNvSpPr/>
          <p:nvPr/>
        </p:nvSpPr>
        <p:spPr>
          <a:xfrm>
            <a:off x="560295" y="1868994"/>
            <a:ext cx="2510118" cy="3324778"/>
          </a:xfrm>
          <a:prstGeom prst="frame">
            <a:avLst>
              <a:gd name="adj1" fmla="val 2494"/>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50934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34926" y="96573"/>
            <a:ext cx="8081680" cy="952500"/>
          </a:xfrm>
        </p:spPr>
        <p:txBody>
          <a:bodyPr/>
          <a:lstStyle/>
          <a:p>
            <a:r>
              <a:rPr lang="fr-FR" sz="2000" b="1" dirty="0">
                <a:latin typeface="Arial" charset="0"/>
                <a:ea typeface="ＭＳ Ｐゴシック" charset="0"/>
                <a:cs typeface="ＭＳ Ｐゴシック" charset="0"/>
              </a:rPr>
              <a:t>Parcours de soins :</a:t>
            </a:r>
            <a:br>
              <a:rPr lang="fr-FR" sz="2000" b="1" dirty="0">
                <a:latin typeface="Arial" charset="0"/>
                <a:ea typeface="ＭＳ Ｐゴシック" charset="0"/>
                <a:cs typeface="ＭＳ Ｐゴシック" charset="0"/>
              </a:rPr>
            </a:br>
            <a:r>
              <a:rPr lang="fr-FR" sz="2000" b="1" dirty="0">
                <a:latin typeface="Arial" charset="0"/>
                <a:ea typeface="ＭＳ Ｐゴシック" charset="0"/>
                <a:cs typeface="ＭＳ Ｐゴシック" charset="0"/>
              </a:rPr>
              <a:t>Délais moyens (estimés*) entre les étapes de la prise en charge du VIH en France</a:t>
            </a:r>
          </a:p>
        </p:txBody>
      </p:sp>
      <p:grpSp>
        <p:nvGrpSpPr>
          <p:cNvPr id="2" name="Grouper 1"/>
          <p:cNvGrpSpPr/>
          <p:nvPr/>
        </p:nvGrpSpPr>
        <p:grpSpPr>
          <a:xfrm>
            <a:off x="244524" y="1443540"/>
            <a:ext cx="8818624" cy="3865218"/>
            <a:chOff x="0" y="1357313"/>
            <a:chExt cx="9144000" cy="4200261"/>
          </a:xfrm>
        </p:grpSpPr>
        <p:pic>
          <p:nvPicPr>
            <p:cNvPr id="43009" name="Image 1" descr="délais.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357313"/>
              <a:ext cx="9144000" cy="4200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ZoneTexte 1"/>
            <p:cNvSpPr txBox="1">
              <a:spLocks noChangeArrowheads="1"/>
            </p:cNvSpPr>
            <p:nvPr/>
          </p:nvSpPr>
          <p:spPr bwMode="auto">
            <a:xfrm>
              <a:off x="1763713" y="4543972"/>
              <a:ext cx="368966"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44</a:t>
              </a:r>
            </a:p>
          </p:txBody>
        </p:sp>
        <p:sp>
          <p:nvSpPr>
            <p:cNvPr id="43012" name="ZoneTexte 5"/>
            <p:cNvSpPr txBox="1">
              <a:spLocks noChangeArrowheads="1"/>
            </p:cNvSpPr>
            <p:nvPr/>
          </p:nvSpPr>
          <p:spPr bwMode="auto">
            <a:xfrm>
              <a:off x="1763713" y="4063752"/>
              <a:ext cx="368966"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chemeClr val="bg1"/>
                  </a:solidFill>
                  <a:latin typeface="Arial" charset="0"/>
                </a:rPr>
                <a:t>37</a:t>
              </a:r>
            </a:p>
          </p:txBody>
        </p:sp>
        <p:sp>
          <p:nvSpPr>
            <p:cNvPr id="43013" name="ZoneTexte 6"/>
            <p:cNvSpPr txBox="1">
              <a:spLocks noChangeArrowheads="1"/>
            </p:cNvSpPr>
            <p:nvPr/>
          </p:nvSpPr>
          <p:spPr bwMode="auto">
            <a:xfrm>
              <a:off x="1763713" y="3583534"/>
              <a:ext cx="368966"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dirty="0">
                  <a:solidFill>
                    <a:schemeClr val="bg1"/>
                  </a:solidFill>
                  <a:latin typeface="Arial" charset="0"/>
                </a:rPr>
                <a:t>41</a:t>
              </a:r>
            </a:p>
          </p:txBody>
        </p:sp>
        <p:sp>
          <p:nvSpPr>
            <p:cNvPr id="43014" name="ZoneTexte 7"/>
            <p:cNvSpPr txBox="1">
              <a:spLocks noChangeArrowheads="1"/>
            </p:cNvSpPr>
            <p:nvPr/>
          </p:nvSpPr>
          <p:spPr bwMode="auto">
            <a:xfrm>
              <a:off x="1763713" y="3103315"/>
              <a:ext cx="368966"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dirty="0">
                  <a:solidFill>
                    <a:srgbClr val="FFFFFF"/>
                  </a:solidFill>
                  <a:latin typeface="Arial" charset="0"/>
                </a:rPr>
                <a:t>54</a:t>
              </a:r>
            </a:p>
          </p:txBody>
        </p:sp>
        <p:sp>
          <p:nvSpPr>
            <p:cNvPr id="43015" name="ZoneTexte 9"/>
            <p:cNvSpPr txBox="1">
              <a:spLocks noChangeArrowheads="1"/>
            </p:cNvSpPr>
            <p:nvPr/>
          </p:nvSpPr>
          <p:spPr bwMode="auto">
            <a:xfrm>
              <a:off x="1763713" y="2621773"/>
              <a:ext cx="368966"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53</a:t>
              </a:r>
            </a:p>
          </p:txBody>
        </p:sp>
        <p:sp>
          <p:nvSpPr>
            <p:cNvPr id="43016" name="ZoneTexte 10"/>
            <p:cNvSpPr txBox="1">
              <a:spLocks noChangeArrowheads="1"/>
            </p:cNvSpPr>
            <p:nvPr/>
          </p:nvSpPr>
          <p:spPr bwMode="auto">
            <a:xfrm>
              <a:off x="1763713" y="2142878"/>
              <a:ext cx="368966"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50</a:t>
              </a:r>
            </a:p>
          </p:txBody>
        </p:sp>
        <p:sp>
          <p:nvSpPr>
            <p:cNvPr id="43017" name="ZoneTexte 11"/>
            <p:cNvSpPr txBox="1">
              <a:spLocks noChangeArrowheads="1"/>
            </p:cNvSpPr>
            <p:nvPr/>
          </p:nvSpPr>
          <p:spPr bwMode="auto">
            <a:xfrm>
              <a:off x="1763713" y="1663982"/>
              <a:ext cx="368966"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dirty="0">
                  <a:solidFill>
                    <a:srgbClr val="000000"/>
                  </a:solidFill>
                  <a:latin typeface="Arial" charset="0"/>
                </a:rPr>
                <a:t>45</a:t>
              </a:r>
            </a:p>
          </p:txBody>
        </p:sp>
        <p:sp>
          <p:nvSpPr>
            <p:cNvPr id="43018" name="ZoneTexte 12"/>
            <p:cNvSpPr txBox="1">
              <a:spLocks noChangeArrowheads="1"/>
            </p:cNvSpPr>
            <p:nvPr/>
          </p:nvSpPr>
          <p:spPr bwMode="auto">
            <a:xfrm>
              <a:off x="3203576" y="4543972"/>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9</a:t>
              </a:r>
            </a:p>
          </p:txBody>
        </p:sp>
        <p:sp>
          <p:nvSpPr>
            <p:cNvPr id="43019" name="ZoneTexte 13"/>
            <p:cNvSpPr txBox="1">
              <a:spLocks noChangeArrowheads="1"/>
            </p:cNvSpPr>
            <p:nvPr/>
          </p:nvSpPr>
          <p:spPr bwMode="auto">
            <a:xfrm>
              <a:off x="2825750" y="4063752"/>
              <a:ext cx="357123"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11</a:t>
              </a:r>
            </a:p>
          </p:txBody>
        </p:sp>
        <p:sp>
          <p:nvSpPr>
            <p:cNvPr id="43020" name="ZoneTexte 14"/>
            <p:cNvSpPr txBox="1">
              <a:spLocks noChangeArrowheads="1"/>
            </p:cNvSpPr>
            <p:nvPr/>
          </p:nvSpPr>
          <p:spPr bwMode="auto">
            <a:xfrm>
              <a:off x="3059114" y="3583534"/>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8</a:t>
              </a:r>
            </a:p>
          </p:txBody>
        </p:sp>
        <p:sp>
          <p:nvSpPr>
            <p:cNvPr id="43021" name="ZoneTexte 15"/>
            <p:cNvSpPr txBox="1">
              <a:spLocks noChangeArrowheads="1"/>
            </p:cNvSpPr>
            <p:nvPr/>
          </p:nvSpPr>
          <p:spPr bwMode="auto">
            <a:xfrm>
              <a:off x="3492501" y="3103315"/>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7</a:t>
              </a:r>
            </a:p>
          </p:txBody>
        </p:sp>
        <p:sp>
          <p:nvSpPr>
            <p:cNvPr id="43022" name="ZoneTexte 17"/>
            <p:cNvSpPr txBox="1">
              <a:spLocks noChangeArrowheads="1"/>
            </p:cNvSpPr>
            <p:nvPr/>
          </p:nvSpPr>
          <p:spPr bwMode="auto">
            <a:xfrm>
              <a:off x="3492501" y="2621775"/>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9</a:t>
              </a:r>
            </a:p>
          </p:txBody>
        </p:sp>
        <p:sp>
          <p:nvSpPr>
            <p:cNvPr id="43023" name="ZoneTexte 18"/>
            <p:cNvSpPr txBox="1">
              <a:spLocks noChangeArrowheads="1"/>
            </p:cNvSpPr>
            <p:nvPr/>
          </p:nvSpPr>
          <p:spPr bwMode="auto">
            <a:xfrm>
              <a:off x="3524251" y="2142878"/>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9</a:t>
              </a:r>
            </a:p>
          </p:txBody>
        </p:sp>
        <p:sp>
          <p:nvSpPr>
            <p:cNvPr id="43024" name="ZoneTexte 19"/>
            <p:cNvSpPr txBox="1">
              <a:spLocks noChangeArrowheads="1"/>
            </p:cNvSpPr>
            <p:nvPr/>
          </p:nvSpPr>
          <p:spPr bwMode="auto">
            <a:xfrm>
              <a:off x="4067175" y="1663982"/>
              <a:ext cx="368966"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69</a:t>
              </a:r>
            </a:p>
          </p:txBody>
        </p:sp>
        <p:sp>
          <p:nvSpPr>
            <p:cNvPr id="43025" name="ZoneTexte 20"/>
            <p:cNvSpPr txBox="1">
              <a:spLocks noChangeArrowheads="1"/>
            </p:cNvSpPr>
            <p:nvPr/>
          </p:nvSpPr>
          <p:spPr bwMode="auto">
            <a:xfrm>
              <a:off x="5757864" y="1663982"/>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7</a:t>
              </a:r>
            </a:p>
          </p:txBody>
        </p:sp>
        <p:sp>
          <p:nvSpPr>
            <p:cNvPr id="43026" name="ZoneTexte 21"/>
            <p:cNvSpPr txBox="1">
              <a:spLocks noChangeArrowheads="1"/>
            </p:cNvSpPr>
            <p:nvPr/>
          </p:nvSpPr>
          <p:spPr bwMode="auto">
            <a:xfrm>
              <a:off x="3811588" y="2623097"/>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8</a:t>
              </a:r>
            </a:p>
          </p:txBody>
        </p:sp>
        <p:sp>
          <p:nvSpPr>
            <p:cNvPr id="43027" name="ZoneTexte 22"/>
            <p:cNvSpPr txBox="1">
              <a:spLocks noChangeArrowheads="1"/>
            </p:cNvSpPr>
            <p:nvPr/>
          </p:nvSpPr>
          <p:spPr bwMode="auto">
            <a:xfrm>
              <a:off x="3811588" y="2141555"/>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8</a:t>
              </a:r>
            </a:p>
          </p:txBody>
        </p:sp>
        <p:sp>
          <p:nvSpPr>
            <p:cNvPr id="43028" name="ZoneTexte 23"/>
            <p:cNvSpPr txBox="1">
              <a:spLocks noChangeArrowheads="1"/>
            </p:cNvSpPr>
            <p:nvPr/>
          </p:nvSpPr>
          <p:spPr bwMode="auto">
            <a:xfrm>
              <a:off x="3348039" y="3583534"/>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7</a:t>
              </a:r>
            </a:p>
          </p:txBody>
        </p:sp>
        <p:sp>
          <p:nvSpPr>
            <p:cNvPr id="43029" name="ZoneTexte 24"/>
            <p:cNvSpPr txBox="1">
              <a:spLocks noChangeArrowheads="1"/>
            </p:cNvSpPr>
            <p:nvPr/>
          </p:nvSpPr>
          <p:spPr bwMode="auto">
            <a:xfrm>
              <a:off x="3779839" y="3103315"/>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8</a:t>
              </a:r>
            </a:p>
          </p:txBody>
        </p:sp>
        <p:sp>
          <p:nvSpPr>
            <p:cNvPr id="43030" name="ZoneTexte 26"/>
            <p:cNvSpPr txBox="1">
              <a:spLocks noChangeArrowheads="1"/>
            </p:cNvSpPr>
            <p:nvPr/>
          </p:nvSpPr>
          <p:spPr bwMode="auto">
            <a:xfrm>
              <a:off x="3276601" y="4063752"/>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7</a:t>
              </a:r>
            </a:p>
          </p:txBody>
        </p:sp>
        <p:sp>
          <p:nvSpPr>
            <p:cNvPr id="43031" name="ZoneTexte 27"/>
            <p:cNvSpPr txBox="1">
              <a:spLocks noChangeArrowheads="1"/>
            </p:cNvSpPr>
            <p:nvPr/>
          </p:nvSpPr>
          <p:spPr bwMode="auto">
            <a:xfrm>
              <a:off x="3563939" y="4543972"/>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7</a:t>
              </a:r>
            </a:p>
          </p:txBody>
        </p:sp>
        <p:sp>
          <p:nvSpPr>
            <p:cNvPr id="43032" name="ZoneTexte 12"/>
            <p:cNvSpPr txBox="1">
              <a:spLocks noChangeArrowheads="1"/>
            </p:cNvSpPr>
            <p:nvPr/>
          </p:nvSpPr>
          <p:spPr bwMode="auto">
            <a:xfrm>
              <a:off x="2939903" y="4543972"/>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5</a:t>
              </a:r>
            </a:p>
          </p:txBody>
        </p:sp>
        <p:sp>
          <p:nvSpPr>
            <p:cNvPr id="43033" name="ZoneTexte 26"/>
            <p:cNvSpPr txBox="1">
              <a:spLocks noChangeArrowheads="1"/>
            </p:cNvSpPr>
            <p:nvPr/>
          </p:nvSpPr>
          <p:spPr bwMode="auto">
            <a:xfrm>
              <a:off x="2650978" y="4063752"/>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4</a:t>
              </a:r>
            </a:p>
          </p:txBody>
        </p:sp>
        <p:sp>
          <p:nvSpPr>
            <p:cNvPr id="43034" name="ZoneTexte 27"/>
            <p:cNvSpPr txBox="1">
              <a:spLocks noChangeArrowheads="1"/>
            </p:cNvSpPr>
            <p:nvPr/>
          </p:nvSpPr>
          <p:spPr bwMode="auto">
            <a:xfrm>
              <a:off x="2805114" y="3583534"/>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4</a:t>
              </a:r>
            </a:p>
          </p:txBody>
        </p:sp>
        <p:sp>
          <p:nvSpPr>
            <p:cNvPr id="43035" name="ZoneTexte 28"/>
            <p:cNvSpPr txBox="1">
              <a:spLocks noChangeArrowheads="1"/>
            </p:cNvSpPr>
            <p:nvPr/>
          </p:nvSpPr>
          <p:spPr bwMode="auto">
            <a:xfrm>
              <a:off x="3300265" y="3103315"/>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3</a:t>
              </a:r>
            </a:p>
          </p:txBody>
        </p:sp>
        <p:sp>
          <p:nvSpPr>
            <p:cNvPr id="43036" name="ZoneTexte 29"/>
            <p:cNvSpPr txBox="1">
              <a:spLocks noChangeArrowheads="1"/>
            </p:cNvSpPr>
            <p:nvPr/>
          </p:nvSpPr>
          <p:spPr bwMode="auto">
            <a:xfrm>
              <a:off x="3260578" y="2623097"/>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dirty="0">
                  <a:solidFill>
                    <a:srgbClr val="000000"/>
                  </a:solidFill>
                  <a:latin typeface="Arial" charset="0"/>
                </a:rPr>
                <a:t>3</a:t>
              </a:r>
            </a:p>
          </p:txBody>
        </p:sp>
        <p:sp>
          <p:nvSpPr>
            <p:cNvPr id="43037" name="ZoneTexte 30"/>
            <p:cNvSpPr txBox="1">
              <a:spLocks noChangeArrowheads="1"/>
            </p:cNvSpPr>
            <p:nvPr/>
          </p:nvSpPr>
          <p:spPr bwMode="auto">
            <a:xfrm>
              <a:off x="3203576" y="2142878"/>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6</a:t>
              </a:r>
            </a:p>
          </p:txBody>
        </p:sp>
        <p:sp>
          <p:nvSpPr>
            <p:cNvPr id="43038" name="ZoneTexte 20"/>
            <p:cNvSpPr txBox="1">
              <a:spLocks noChangeArrowheads="1"/>
            </p:cNvSpPr>
            <p:nvPr/>
          </p:nvSpPr>
          <p:spPr bwMode="auto">
            <a:xfrm>
              <a:off x="6084889" y="1663982"/>
              <a:ext cx="280222" cy="30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en-US" sz="1200">
                  <a:solidFill>
                    <a:srgbClr val="000000"/>
                  </a:solidFill>
                  <a:latin typeface="Arial" charset="0"/>
                </a:rPr>
                <a:t>8</a:t>
              </a:r>
            </a:p>
          </p:txBody>
        </p:sp>
      </p:grpSp>
      <p:sp>
        <p:nvSpPr>
          <p:cNvPr id="43039" name="ZoneTexte 1"/>
          <p:cNvSpPr txBox="1">
            <a:spLocks noChangeArrowheads="1"/>
          </p:cNvSpPr>
          <p:nvPr/>
        </p:nvSpPr>
        <p:spPr bwMode="auto">
          <a:xfrm>
            <a:off x="-36513" y="5437191"/>
            <a:ext cx="54711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r>
              <a:rPr lang="fr-FR" sz="1000" dirty="0" smtClean="0">
                <a:solidFill>
                  <a:srgbClr val="000000"/>
                </a:solidFill>
                <a:latin typeface="Arial" charset="0"/>
              </a:rPr>
              <a:t>* Virginie Supervie/Inserm Résultats préliminaires communiqués le 23/10/2014 – SFLS, Paris</a:t>
            </a:r>
            <a:endParaRPr lang="fr-FR" sz="1000" dirty="0">
              <a:solidFill>
                <a:srgbClr val="000000"/>
              </a:solidFill>
              <a:latin typeface="Arial" charset="0"/>
            </a:endParaRPr>
          </a:p>
        </p:txBody>
      </p:sp>
      <p:sp>
        <p:nvSpPr>
          <p:cNvPr id="3" name="Cadre 2"/>
          <p:cNvSpPr/>
          <p:nvPr/>
        </p:nvSpPr>
        <p:spPr>
          <a:xfrm>
            <a:off x="1782660" y="1577642"/>
            <a:ext cx="733571" cy="3210497"/>
          </a:xfrm>
          <a:prstGeom prst="frame">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74311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Dépistage précoce/tardif</a:t>
            </a:r>
            <a:endParaRPr lang="fr-FR" dirty="0"/>
          </a:p>
        </p:txBody>
      </p:sp>
      <p:pic>
        <p:nvPicPr>
          <p:cNvPr id="5" name="Espace réservé du contenu 4"/>
          <p:cNvPicPr>
            <a:picLocks noGrp="1" noChangeAspect="1"/>
          </p:cNvPicPr>
          <p:nvPr>
            <p:ph sz="quarter" idx="1"/>
          </p:nvPr>
        </p:nvPicPr>
        <p:blipFill>
          <a:blip r:embed="rId2" cstate="email">
            <a:extLst>
              <a:ext uri="{28A0092B-C50C-407E-A947-70E740481C1C}">
                <a14:useLocalDpi xmlns:a14="http://schemas.microsoft.com/office/drawing/2010/main"/>
              </a:ext>
            </a:extLst>
          </a:blip>
          <a:srcRect l="-35149" r="-35149"/>
          <a:stretch>
            <a:fillRect/>
          </a:stretch>
        </p:blipFill>
        <p:spPr>
          <a:xfrm>
            <a:off x="1430436" y="1352792"/>
            <a:ext cx="9335914" cy="4289867"/>
          </a:xfrm>
          <a:prstGeom prst="rect">
            <a:avLst/>
          </a:prstGeom>
          <a:ln>
            <a:noFill/>
          </a:ln>
          <a:effectLst>
            <a:outerShdw blurRad="292100" dist="139700" dir="2700000" algn="tl" rotWithShape="0">
              <a:srgbClr val="333333">
                <a:alpha val="65000"/>
              </a:srgbClr>
            </a:outerShdw>
          </a:effectLst>
        </p:spPr>
      </p:pic>
      <p:sp>
        <p:nvSpPr>
          <p:cNvPr id="2" name="Espace réservé du numéro de diapositive 1"/>
          <p:cNvSpPr>
            <a:spLocks noGrp="1"/>
          </p:cNvSpPr>
          <p:nvPr>
            <p:ph type="sldNum" sz="quarter" idx="12"/>
          </p:nvPr>
        </p:nvSpPr>
        <p:spPr/>
        <p:txBody>
          <a:bodyPr>
            <a:normAutofit fontScale="62500" lnSpcReduction="20000"/>
          </a:bodyPr>
          <a:lstStyle/>
          <a:p>
            <a:fld id="{A847B961-917D-714F-B9EF-810BDF4968C8}" type="slidenum">
              <a:rPr lang="fr-FR" smtClean="0"/>
              <a:t>52</a:t>
            </a:fld>
            <a:endParaRPr lang="fr-FR"/>
          </a:p>
        </p:txBody>
      </p:sp>
      <p:sp>
        <p:nvSpPr>
          <p:cNvPr id="6" name="ZoneTexte 5"/>
          <p:cNvSpPr txBox="1"/>
          <p:nvPr/>
        </p:nvSpPr>
        <p:spPr>
          <a:xfrm>
            <a:off x="249172" y="1655824"/>
            <a:ext cx="2379188" cy="2308324"/>
          </a:xfrm>
          <a:prstGeom prst="rect">
            <a:avLst/>
          </a:prstGeom>
          <a:noFill/>
        </p:spPr>
        <p:txBody>
          <a:bodyPr wrap="square" rtlCol="0">
            <a:spAutoFit/>
          </a:bodyPr>
          <a:lstStyle/>
          <a:p>
            <a:r>
              <a:rPr lang="fr-FR" sz="1200" b="1" dirty="0" smtClean="0"/>
              <a:t>Diagnostic précoce</a:t>
            </a:r>
          </a:p>
          <a:p>
            <a:pPr marL="171450" indent="-171450">
              <a:buFontTx/>
              <a:buChar char="-"/>
            </a:pPr>
            <a:r>
              <a:rPr lang="fr-FR" sz="1200" dirty="0" smtClean="0"/>
              <a:t>CD4 &gt; 500/mm</a:t>
            </a:r>
            <a:r>
              <a:rPr lang="fr-FR" sz="1200" baseline="30000" dirty="0" smtClean="0"/>
              <a:t>3</a:t>
            </a:r>
          </a:p>
          <a:p>
            <a:pPr marL="171450" indent="-171450">
              <a:buFontTx/>
              <a:buChar char="-"/>
            </a:pPr>
            <a:r>
              <a:rPr lang="fr-FR" sz="1200" dirty="0"/>
              <a:t>Primo-</a:t>
            </a:r>
            <a:r>
              <a:rPr lang="fr-FR" sz="1200" dirty="0" smtClean="0"/>
              <a:t>infection</a:t>
            </a:r>
          </a:p>
          <a:p>
            <a:r>
              <a:rPr lang="fr-FR" sz="1200" dirty="0" smtClean="0"/>
              <a:t>Sida exclu</a:t>
            </a:r>
          </a:p>
          <a:p>
            <a:endParaRPr lang="fr-FR" sz="1200" dirty="0"/>
          </a:p>
          <a:p>
            <a:endParaRPr lang="fr-FR" sz="1200" dirty="0"/>
          </a:p>
          <a:p>
            <a:r>
              <a:rPr lang="fr-FR" sz="1200" b="1" dirty="0" smtClean="0"/>
              <a:t>Diagnostic tardif</a:t>
            </a:r>
          </a:p>
          <a:p>
            <a:pPr marL="171450" indent="-171450">
              <a:buFontTx/>
              <a:buChar char="-"/>
            </a:pPr>
            <a:r>
              <a:rPr lang="fr-FR" sz="1200" dirty="0" smtClean="0"/>
              <a:t>CD4&lt;200/mm</a:t>
            </a:r>
            <a:r>
              <a:rPr lang="fr-FR" sz="1200" baseline="30000" dirty="0" smtClean="0"/>
              <a:t>3</a:t>
            </a:r>
          </a:p>
          <a:p>
            <a:pPr marL="171450" indent="-171450">
              <a:buFontTx/>
              <a:buChar char="-"/>
            </a:pPr>
            <a:r>
              <a:rPr lang="fr-FR" sz="1200" dirty="0" smtClean="0"/>
              <a:t>SIDA</a:t>
            </a:r>
          </a:p>
          <a:p>
            <a:r>
              <a:rPr lang="fr-FR" sz="1200" dirty="0" smtClean="0"/>
              <a:t>Primo-infection exclue</a:t>
            </a:r>
          </a:p>
          <a:p>
            <a:pPr marL="171450" indent="-171450">
              <a:buFontTx/>
              <a:buChar char="-"/>
            </a:pPr>
            <a:endParaRPr lang="fr-FR" sz="1200" dirty="0" smtClean="0"/>
          </a:p>
          <a:p>
            <a:endParaRPr lang="fr-FR" sz="1200" dirty="0" smtClean="0"/>
          </a:p>
        </p:txBody>
      </p:sp>
      <p:sp>
        <p:nvSpPr>
          <p:cNvPr id="7" name="Rectangle 6"/>
          <p:cNvSpPr/>
          <p:nvPr/>
        </p:nvSpPr>
        <p:spPr>
          <a:xfrm>
            <a:off x="4" y="5479038"/>
            <a:ext cx="3054363" cy="235962"/>
          </a:xfrm>
          <a:prstGeom prst="rect">
            <a:avLst/>
          </a:prstGeom>
        </p:spPr>
        <p:txBody>
          <a:bodyPr wrap="square">
            <a:spAutoFit/>
          </a:bodyPr>
          <a:lstStyle/>
          <a:p>
            <a:r>
              <a:rPr lang="fr-FR" sz="1400" baseline="30000" dirty="0"/>
              <a:t>Cazein </a:t>
            </a:r>
            <a:r>
              <a:rPr lang="fr-FR" sz="1400" baseline="30000" dirty="0" smtClean="0"/>
              <a:t>F </a:t>
            </a:r>
            <a:r>
              <a:rPr lang="fr-FR" sz="1400" i="1" baseline="30000" dirty="0" smtClean="0"/>
              <a:t>et </a:t>
            </a:r>
            <a:r>
              <a:rPr lang="fr-FR" sz="1400" i="1" baseline="30000" dirty="0"/>
              <a:t>al</a:t>
            </a:r>
            <a:r>
              <a:rPr lang="fr-FR" sz="1400" baseline="30000" dirty="0"/>
              <a:t>. </a:t>
            </a:r>
            <a:r>
              <a:rPr lang="fr-FR" sz="1400" baseline="30000" dirty="0" smtClean="0"/>
              <a:t>BEH 2014</a:t>
            </a:r>
            <a:r>
              <a:rPr lang="fr-FR" sz="1400" baseline="30000" dirty="0"/>
              <a:t>;(9-10):154-62.</a:t>
            </a:r>
            <a:endParaRPr lang="fr-FR" sz="1400" dirty="0"/>
          </a:p>
        </p:txBody>
      </p:sp>
      <p:sp>
        <p:nvSpPr>
          <p:cNvPr id="8" name="ZoneTexte 7"/>
          <p:cNvSpPr txBox="1"/>
          <p:nvPr/>
        </p:nvSpPr>
        <p:spPr>
          <a:xfrm>
            <a:off x="3600933" y="2146139"/>
            <a:ext cx="5015586" cy="212365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4400" dirty="0" smtClean="0"/>
              <a:t>Dépistage tardif</a:t>
            </a:r>
          </a:p>
          <a:p>
            <a:pPr algn="ctr"/>
            <a:r>
              <a:rPr lang="fr-FR" sz="4400" dirty="0" smtClean="0"/>
              <a:t>Un HSH sur 6</a:t>
            </a:r>
          </a:p>
          <a:p>
            <a:pPr algn="ctr"/>
            <a:r>
              <a:rPr lang="fr-FR" sz="4400" dirty="0" smtClean="0"/>
              <a:t>Un hétérosexuel sur 3</a:t>
            </a:r>
            <a:endParaRPr lang="fr-FR" sz="4400" dirty="0"/>
          </a:p>
        </p:txBody>
      </p:sp>
    </p:spTree>
    <p:extLst>
      <p:ext uri="{BB962C8B-B14F-4D97-AF65-F5344CB8AC3E}">
        <p14:creationId xmlns:p14="http://schemas.microsoft.com/office/powerpoint/2010/main" val="422534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134542" y="69696"/>
            <a:ext cx="8712200" cy="952500"/>
          </a:xfrm>
        </p:spPr>
        <p:txBody>
          <a:bodyPr/>
          <a:lstStyle/>
          <a:p>
            <a:r>
              <a:rPr lang="fr-FR" sz="2400" b="1" dirty="0">
                <a:latin typeface="Arial" charset="0"/>
                <a:ea typeface="ＭＳ Ｐゴシック" charset="0"/>
                <a:cs typeface="Arial" charset="0"/>
              </a:rPr>
              <a:t>Nombre d’années depuis la survenue de l’infection chez les personnes qui ignorent leur séropositivité</a:t>
            </a:r>
            <a:r>
              <a:rPr lang="fr-FR" sz="1400" b="1" dirty="0">
                <a:latin typeface="Arial" charset="0"/>
                <a:ea typeface="ＭＳ Ｐゴシック" charset="0"/>
                <a:cs typeface="Arial" charset="0"/>
              </a:rPr>
              <a:t/>
            </a:r>
            <a:br>
              <a:rPr lang="fr-FR" sz="1400" b="1" dirty="0">
                <a:latin typeface="Arial" charset="0"/>
                <a:ea typeface="ＭＳ Ｐゴシック" charset="0"/>
                <a:cs typeface="Arial" charset="0"/>
              </a:rPr>
            </a:br>
            <a:r>
              <a:rPr lang="fr-FR" sz="1400" b="1" dirty="0">
                <a:solidFill>
                  <a:srgbClr val="FFFFFF"/>
                </a:solidFill>
                <a:latin typeface="Arial" charset="0"/>
                <a:ea typeface="ＭＳ Ｐゴシック" charset="0"/>
                <a:cs typeface="Arial" charset="0"/>
              </a:rPr>
              <a:t>V Supervie, et al. AIDS 2014</a:t>
            </a:r>
            <a:endParaRPr lang="fr-FR" sz="1400" dirty="0">
              <a:solidFill>
                <a:srgbClr val="FFFFFF"/>
              </a:solidFill>
              <a:latin typeface="Arial" charset="0"/>
              <a:ea typeface="ＭＳ Ｐゴシック" charset="0"/>
            </a:endParaRPr>
          </a:p>
        </p:txBody>
      </p:sp>
      <p:pic>
        <p:nvPicPr>
          <p:cNvPr id="25602" name="Espace réservé du contenu 4" descr="Capture d’écran 2014-04-28 à 20.49.17.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95032" y="1450188"/>
            <a:ext cx="8692451" cy="38349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695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 7" descr="Capture d’écran 2014-04-28 à 20.58.2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419" y="1796258"/>
            <a:ext cx="7775847" cy="3401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re 1"/>
          <p:cNvSpPr>
            <a:spLocks noGrp="1"/>
          </p:cNvSpPr>
          <p:nvPr>
            <p:ph type="title"/>
          </p:nvPr>
        </p:nvSpPr>
        <p:spPr>
          <a:xfrm>
            <a:off x="323850" y="165365"/>
            <a:ext cx="8712200" cy="952500"/>
          </a:xfrm>
        </p:spPr>
        <p:txBody>
          <a:bodyPr/>
          <a:lstStyle/>
          <a:p>
            <a:r>
              <a:rPr lang="fr-FR" sz="2400" b="1" dirty="0">
                <a:latin typeface="Arial" charset="0"/>
                <a:ea typeface="ＭＳ Ｐゴシック" charset="0"/>
                <a:cs typeface="Arial" charset="0"/>
              </a:rPr>
              <a:t>Taux des CD4 chez les personnes qui ignorent leur séropositivité</a:t>
            </a:r>
            <a:r>
              <a:rPr lang="fr-FR" sz="1400" b="1" dirty="0">
                <a:latin typeface="Arial" charset="0"/>
                <a:ea typeface="ＭＳ Ｐゴシック" charset="0"/>
                <a:cs typeface="Arial" charset="0"/>
              </a:rPr>
              <a:t/>
            </a:r>
            <a:br>
              <a:rPr lang="fr-FR" sz="1400" b="1" dirty="0">
                <a:latin typeface="Arial" charset="0"/>
                <a:ea typeface="ＭＳ Ｐゴシック" charset="0"/>
                <a:cs typeface="Arial" charset="0"/>
              </a:rPr>
            </a:br>
            <a:endParaRPr lang="fr-FR" sz="140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302447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Probabilité de ne pas être diagnostiqué</a:t>
            </a:r>
            <a:endParaRPr lang="fr-FR" sz="3600" dirty="0"/>
          </a:p>
        </p:txBody>
      </p:sp>
      <p:sp>
        <p:nvSpPr>
          <p:cNvPr id="15" name="Espace réservé du numéro de diapositive 14"/>
          <p:cNvSpPr>
            <a:spLocks noGrp="1"/>
          </p:cNvSpPr>
          <p:nvPr>
            <p:ph type="sldNum" sz="quarter" idx="12"/>
          </p:nvPr>
        </p:nvSpPr>
        <p:spPr/>
        <p:txBody>
          <a:bodyPr>
            <a:normAutofit fontScale="62500" lnSpcReduction="20000"/>
          </a:bodyPr>
          <a:lstStyle/>
          <a:p>
            <a:fld id="{A847B961-917D-714F-B9EF-810BDF4968C8}" type="slidenum">
              <a:rPr lang="fr-FR" smtClean="0"/>
              <a:t>55</a:t>
            </a:fld>
            <a:endParaRPr lang="fr-FR"/>
          </a:p>
        </p:txBody>
      </p:sp>
      <p:sp>
        <p:nvSpPr>
          <p:cNvPr id="6" name="Espace réservé du texte 5"/>
          <p:cNvSpPr>
            <a:spLocks noGrp="1"/>
          </p:cNvSpPr>
          <p:nvPr>
            <p:ph type="body" sz="half" idx="4294967295"/>
          </p:nvPr>
        </p:nvSpPr>
        <p:spPr>
          <a:xfrm>
            <a:off x="103098" y="2816479"/>
            <a:ext cx="2556435" cy="1358396"/>
          </a:xfrm>
        </p:spPr>
        <p:txBody>
          <a:bodyPr/>
          <a:lstStyle/>
          <a:p>
            <a:r>
              <a:rPr lang="fr-FR" sz="2000" dirty="0" smtClean="0"/>
              <a:t>La probabilité de ne pas être dépisté est variable d’un groupe à l’autre</a:t>
            </a:r>
            <a:endParaRPr lang="fr-FR" sz="2000" dirty="0"/>
          </a:p>
        </p:txBody>
      </p:sp>
      <p:grpSp>
        <p:nvGrpSpPr>
          <p:cNvPr id="3" name="Grouper 2"/>
          <p:cNvGrpSpPr/>
          <p:nvPr/>
        </p:nvGrpSpPr>
        <p:grpSpPr>
          <a:xfrm>
            <a:off x="2928474" y="1640379"/>
            <a:ext cx="5740343" cy="3689913"/>
            <a:chOff x="2307121" y="69981"/>
            <a:chExt cx="5740343" cy="3689913"/>
          </a:xfrm>
        </p:grpSpPr>
        <p:pic>
          <p:nvPicPr>
            <p:cNvPr id="4" name="Image 3" descr="distribution cumulé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07121" y="125737"/>
              <a:ext cx="5740343" cy="3634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p:nvCxnSpPr>
          <p:spPr bwMode="auto">
            <a:xfrm flipV="1">
              <a:off x="4418793" y="69981"/>
              <a:ext cx="0" cy="3046165"/>
            </a:xfrm>
            <a:prstGeom prst="line">
              <a:avLst/>
            </a:prstGeom>
            <a:solidFill>
              <a:srgbClr val="00B8FF"/>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ZoneTexte 8"/>
            <p:cNvSpPr txBox="1">
              <a:spLocks noChangeArrowheads="1"/>
            </p:cNvSpPr>
            <p:nvPr/>
          </p:nvSpPr>
          <p:spPr bwMode="auto">
            <a:xfrm>
              <a:off x="3623798" y="2302006"/>
              <a:ext cx="4926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a:solidFill>
                    <a:srgbClr val="008000"/>
                  </a:solidFill>
                  <a:latin typeface="Arial" charset="0"/>
                </a:rPr>
                <a:t>31%</a:t>
              </a:r>
            </a:p>
          </p:txBody>
        </p:sp>
        <p:sp>
          <p:nvSpPr>
            <p:cNvPr id="9" name="ZoneTexte 9"/>
            <p:cNvSpPr txBox="1">
              <a:spLocks noChangeArrowheads="1"/>
            </p:cNvSpPr>
            <p:nvPr/>
          </p:nvSpPr>
          <p:spPr bwMode="auto">
            <a:xfrm>
              <a:off x="3623798" y="2014668"/>
              <a:ext cx="492668"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a:solidFill>
                    <a:srgbClr val="0000FF"/>
                  </a:solidFill>
                  <a:latin typeface="Arial" charset="0"/>
                </a:rPr>
                <a:t>36%</a:t>
              </a:r>
            </a:p>
          </p:txBody>
        </p:sp>
        <p:sp>
          <p:nvSpPr>
            <p:cNvPr id="10" name="ZoneTexte 10"/>
            <p:cNvSpPr txBox="1">
              <a:spLocks noChangeArrowheads="1"/>
            </p:cNvSpPr>
            <p:nvPr/>
          </p:nvSpPr>
          <p:spPr bwMode="auto">
            <a:xfrm>
              <a:off x="3623798" y="1725743"/>
              <a:ext cx="492668"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a:solidFill>
                    <a:srgbClr val="FF00FF"/>
                  </a:solidFill>
                  <a:latin typeface="Arial" charset="0"/>
                </a:rPr>
                <a:t>38%</a:t>
              </a:r>
            </a:p>
          </p:txBody>
        </p:sp>
        <p:sp>
          <p:nvSpPr>
            <p:cNvPr id="11" name="ZoneTexte 11"/>
            <p:cNvSpPr txBox="1">
              <a:spLocks noChangeArrowheads="1"/>
            </p:cNvSpPr>
            <p:nvPr/>
          </p:nvSpPr>
          <p:spPr bwMode="auto">
            <a:xfrm>
              <a:off x="3623798" y="1438406"/>
              <a:ext cx="492668"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a:solidFill>
                    <a:srgbClr val="FFD46F"/>
                  </a:solidFill>
                  <a:latin typeface="Arial" charset="0"/>
                </a:rPr>
                <a:t>47%</a:t>
              </a:r>
            </a:p>
          </p:txBody>
        </p:sp>
        <p:sp>
          <p:nvSpPr>
            <p:cNvPr id="12" name="ZoneTexte 12"/>
            <p:cNvSpPr txBox="1">
              <a:spLocks noChangeArrowheads="1"/>
            </p:cNvSpPr>
            <p:nvPr/>
          </p:nvSpPr>
          <p:spPr bwMode="auto">
            <a:xfrm>
              <a:off x="3623798" y="1170118"/>
              <a:ext cx="492668"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dirty="0">
                  <a:solidFill>
                    <a:srgbClr val="00FFFF"/>
                  </a:solidFill>
                  <a:latin typeface="Arial" charset="0"/>
                </a:rPr>
                <a:t>50%</a:t>
              </a:r>
            </a:p>
          </p:txBody>
        </p:sp>
        <p:sp>
          <p:nvSpPr>
            <p:cNvPr id="13" name="ZoneTexte 13"/>
            <p:cNvSpPr txBox="1">
              <a:spLocks noChangeArrowheads="1"/>
            </p:cNvSpPr>
            <p:nvPr/>
          </p:nvSpPr>
          <p:spPr bwMode="auto">
            <a:xfrm>
              <a:off x="3623798" y="862143"/>
              <a:ext cx="492668"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dirty="0">
                  <a:solidFill>
                    <a:srgbClr val="FF0000"/>
                  </a:solidFill>
                  <a:latin typeface="Arial" charset="0"/>
                </a:rPr>
                <a:t>50%</a:t>
              </a:r>
            </a:p>
          </p:txBody>
        </p:sp>
      </p:grpSp>
      <p:sp>
        <p:nvSpPr>
          <p:cNvPr id="16" name="Rectangle 15"/>
          <p:cNvSpPr/>
          <p:nvPr/>
        </p:nvSpPr>
        <p:spPr>
          <a:xfrm>
            <a:off x="103094" y="5499556"/>
            <a:ext cx="1827828" cy="215444"/>
          </a:xfrm>
          <a:prstGeom prst="rect">
            <a:avLst/>
          </a:prstGeom>
        </p:spPr>
        <p:txBody>
          <a:bodyPr wrap="none">
            <a:spAutoFit/>
          </a:bodyPr>
          <a:lstStyle/>
          <a:p>
            <a:pPr>
              <a:defRPr/>
            </a:pPr>
            <a:r>
              <a:rPr lang="fr-FR" sz="800" b="1" i="1" dirty="0" smtClean="0">
                <a:solidFill>
                  <a:srgbClr val="000000"/>
                </a:solidFill>
                <a:latin typeface="Arial" charset="0"/>
                <a:cs typeface="Arial" charset="0"/>
              </a:rPr>
              <a:t>Virginie </a:t>
            </a:r>
            <a:r>
              <a:rPr lang="fr-FR" sz="800" b="1" i="1" dirty="0" err="1" smtClean="0">
                <a:solidFill>
                  <a:srgbClr val="000000"/>
                </a:solidFill>
                <a:latin typeface="Arial" charset="0"/>
                <a:cs typeface="Arial" charset="0"/>
              </a:rPr>
              <a:t>Supervie</a:t>
            </a:r>
            <a:r>
              <a:rPr lang="fr-FR" sz="800" b="1" i="1" dirty="0" smtClean="0">
                <a:solidFill>
                  <a:srgbClr val="000000"/>
                </a:solidFill>
                <a:latin typeface="Arial" charset="0"/>
                <a:cs typeface="Arial" charset="0"/>
              </a:rPr>
              <a:t> et al. AIDS 2014</a:t>
            </a:r>
            <a:endParaRPr lang="fr-FR" sz="600" b="1" i="1" dirty="0">
              <a:solidFill>
                <a:srgbClr val="000000"/>
              </a:solidFill>
              <a:cs typeface="Arial" charset="0"/>
            </a:endParaRPr>
          </a:p>
        </p:txBody>
      </p:sp>
    </p:spTree>
    <p:extLst>
      <p:ext uri="{BB962C8B-B14F-4D97-AF65-F5344CB8AC3E}">
        <p14:creationId xmlns:p14="http://schemas.microsoft.com/office/powerpoint/2010/main" val="78884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p:txBody>
          <a:bodyPr/>
          <a:lstStyle/>
          <a:p>
            <a:r>
              <a:rPr lang="fr-FR" dirty="0" smtClean="0">
                <a:ea typeface="ＭＳ Ｐゴシック" charset="0"/>
                <a:cs typeface="ＭＳ Ｐゴシック" charset="0"/>
              </a:rPr>
              <a:t>Attendre, c’est mourir un peu…</a:t>
            </a:r>
            <a:endParaRPr lang="fr-FR" dirty="0">
              <a:ea typeface="ＭＳ Ｐゴシック" charset="0"/>
              <a:cs typeface="ＭＳ Ｐゴシック" charset="0"/>
            </a:endParaRPr>
          </a:p>
        </p:txBody>
      </p:sp>
      <p:sp>
        <p:nvSpPr>
          <p:cNvPr id="27650" name="Espace réservé du contenu 2"/>
          <p:cNvSpPr>
            <a:spLocks noGrp="1"/>
          </p:cNvSpPr>
          <p:nvPr>
            <p:ph idx="1"/>
          </p:nvPr>
        </p:nvSpPr>
        <p:spPr/>
        <p:txBody>
          <a:bodyPr/>
          <a:lstStyle/>
          <a:p>
            <a:endParaRPr lang="fr-FR" dirty="0">
              <a:latin typeface="Times New Roman" charset="0"/>
              <a:ea typeface="ＭＳ Ｐゴシック" charset="0"/>
              <a:cs typeface="ＭＳ Ｐゴシック" charset="0"/>
            </a:endParaRPr>
          </a:p>
        </p:txBody>
      </p:sp>
      <p:pic>
        <p:nvPicPr>
          <p:cNvPr id="27651"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70393" y="1333500"/>
            <a:ext cx="5783634" cy="4067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ZoneTexte 4"/>
          <p:cNvSpPr txBox="1">
            <a:spLocks noChangeArrowheads="1"/>
          </p:cNvSpPr>
          <p:nvPr/>
        </p:nvSpPr>
        <p:spPr bwMode="auto">
          <a:xfrm>
            <a:off x="4" y="5467496"/>
            <a:ext cx="3579813" cy="24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pPr>
            <a:r>
              <a:rPr lang="en-GB" sz="1100" dirty="0" err="1">
                <a:solidFill>
                  <a:srgbClr val="000090"/>
                </a:solidFill>
                <a:latin typeface="+mj-lt"/>
              </a:rPr>
              <a:t>Lanoy</a:t>
            </a:r>
            <a:r>
              <a:rPr lang="en-GB" sz="1100" dirty="0">
                <a:solidFill>
                  <a:srgbClr val="000090"/>
                </a:solidFill>
                <a:latin typeface="+mj-lt"/>
              </a:rPr>
              <a:t> </a:t>
            </a:r>
            <a:r>
              <a:rPr lang="en-GB" sz="1100" i="1" dirty="0">
                <a:solidFill>
                  <a:srgbClr val="000090"/>
                </a:solidFill>
                <a:latin typeface="+mj-lt"/>
              </a:rPr>
              <a:t>et al. </a:t>
            </a:r>
            <a:r>
              <a:rPr lang="en-GB" sz="1100" dirty="0">
                <a:solidFill>
                  <a:srgbClr val="000090"/>
                </a:solidFill>
                <a:latin typeface="+mj-lt"/>
              </a:rPr>
              <a:t>Antiviral Therapy 2007</a:t>
            </a:r>
            <a:endParaRPr lang="fr-FR" sz="1200" dirty="0">
              <a:solidFill>
                <a:srgbClr val="000090"/>
              </a:solidFill>
              <a:latin typeface="+mj-lt"/>
            </a:endParaRPr>
          </a:p>
        </p:txBody>
      </p:sp>
      <p:grpSp>
        <p:nvGrpSpPr>
          <p:cNvPr id="5" name="Grouper 4"/>
          <p:cNvGrpSpPr/>
          <p:nvPr/>
        </p:nvGrpSpPr>
        <p:grpSpPr>
          <a:xfrm>
            <a:off x="2755268" y="2577137"/>
            <a:ext cx="3921244" cy="1515087"/>
            <a:chOff x="2755268" y="2577135"/>
            <a:chExt cx="3921244" cy="1515087"/>
          </a:xfrm>
        </p:grpSpPr>
        <p:cxnSp>
          <p:nvCxnSpPr>
            <p:cNvPr id="3" name="Connecteur droit avec flèche 2"/>
            <p:cNvCxnSpPr/>
            <p:nvPr/>
          </p:nvCxnSpPr>
          <p:spPr>
            <a:xfrm>
              <a:off x="2755268" y="2577135"/>
              <a:ext cx="3921244" cy="15150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ZoneTexte 3"/>
            <p:cNvSpPr txBox="1"/>
            <p:nvPr/>
          </p:nvSpPr>
          <p:spPr>
            <a:xfrm>
              <a:off x="4626772" y="3037603"/>
              <a:ext cx="980311" cy="369332"/>
            </a:xfrm>
            <a:prstGeom prst="rect">
              <a:avLst/>
            </a:prstGeom>
            <a:noFill/>
          </p:spPr>
          <p:txBody>
            <a:bodyPr wrap="square" rtlCol="0">
              <a:spAutoFit/>
            </a:bodyPr>
            <a:lstStyle/>
            <a:p>
              <a:r>
                <a:rPr lang="fr-FR" dirty="0" smtClean="0">
                  <a:solidFill>
                    <a:srgbClr val="FF0000"/>
                  </a:solidFill>
                </a:rPr>
                <a:t>4 ans…</a:t>
              </a:r>
              <a:endParaRPr lang="fr-FR" dirty="0">
                <a:solidFill>
                  <a:srgbClr val="FF0000"/>
                </a:solidFill>
              </a:endParaRPr>
            </a:p>
          </p:txBody>
        </p:sp>
      </p:grpSp>
    </p:spTree>
    <p:extLst>
      <p:ext uri="{BB962C8B-B14F-4D97-AF65-F5344CB8AC3E}">
        <p14:creationId xmlns:p14="http://schemas.microsoft.com/office/powerpoint/2010/main" val="130131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b="1" dirty="0" smtClean="0"/>
              <a:t>Diagnostics précoces et tardifs* d’infection </a:t>
            </a:r>
            <a:r>
              <a:rPr lang="fr-FR" sz="2000" b="1" dirty="0"/>
              <a:t>VIH en </a:t>
            </a:r>
            <a:r>
              <a:rPr lang="fr-FR" sz="2000" b="1" dirty="0" smtClean="0"/>
              <a:t>2012</a:t>
            </a:r>
            <a:r>
              <a:rPr lang="fr-FR" sz="2000" b="1" dirty="0"/>
              <a:t/>
            </a:r>
            <a:br>
              <a:rPr lang="fr-FR" sz="2000" b="1" dirty="0"/>
            </a:br>
            <a:r>
              <a:rPr lang="fr-FR" sz="2000" b="1" dirty="0" smtClean="0"/>
              <a:t>par Corevih</a:t>
            </a:r>
            <a:endParaRPr lang="fr-FR" sz="20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43127182"/>
              </p:ext>
            </p:extLst>
          </p:nvPr>
        </p:nvGraphicFramePr>
        <p:xfrm>
          <a:off x="700305" y="1483166"/>
          <a:ext cx="7609464" cy="3271520"/>
        </p:xfrm>
        <a:graphic>
          <a:graphicData uri="http://schemas.openxmlformats.org/drawingml/2006/table">
            <a:tbl>
              <a:tblPr firstRow="1" bandRow="1">
                <a:tableStyleId>{FABFCF23-3B69-468F-B69F-88F6DE6A72F2}</a:tableStyleId>
              </a:tblPr>
              <a:tblGrid>
                <a:gridCol w="1605874"/>
                <a:gridCol w="447076"/>
                <a:gridCol w="766416"/>
                <a:gridCol w="702548"/>
                <a:gridCol w="2122020"/>
                <a:gridCol w="403979"/>
                <a:gridCol w="734131"/>
                <a:gridCol w="827420"/>
              </a:tblGrid>
              <a:tr h="457200">
                <a:tc>
                  <a:txBody>
                    <a:bodyPr/>
                    <a:lstStyle/>
                    <a:p>
                      <a:pPr>
                        <a:lnSpc>
                          <a:spcPts val="1800"/>
                        </a:lnSpc>
                      </a:pPr>
                      <a:r>
                        <a:rPr lang="fr-FR" sz="1100" dirty="0" smtClean="0"/>
                        <a:t>Corevih</a:t>
                      </a:r>
                      <a:endParaRPr lang="fr-FR" sz="1100" dirty="0"/>
                    </a:p>
                  </a:txBody>
                  <a:tcPr marL="81103" marR="81103" marT="38100" marB="38100"/>
                </a:tc>
                <a:tc gridSpan="3">
                  <a:txBody>
                    <a:bodyPr/>
                    <a:lstStyle/>
                    <a:p>
                      <a:pPr algn="ctr">
                        <a:lnSpc>
                          <a:spcPts val="1800"/>
                        </a:lnSpc>
                      </a:pPr>
                      <a:r>
                        <a:rPr lang="fr-FR" sz="1100" dirty="0" smtClean="0"/>
                        <a:t>Découvertes</a:t>
                      </a:r>
                      <a:r>
                        <a:rPr lang="fr-FR" sz="1100" baseline="0" dirty="0" smtClean="0"/>
                        <a:t> de séropositivité</a:t>
                      </a:r>
                      <a:endParaRPr lang="fr-FR" sz="1100" dirty="0"/>
                    </a:p>
                  </a:txBody>
                  <a:tcPr marL="81103" marR="81103" marT="38100" marB="38100"/>
                </a:tc>
                <a:tc hMerge="1">
                  <a:txBody>
                    <a:bodyPr/>
                    <a:lstStyle/>
                    <a:p>
                      <a:endParaRPr lang="fr-FR" dirty="0"/>
                    </a:p>
                  </a:txBody>
                  <a:tcPr/>
                </a:tc>
                <a:tc hMerge="1">
                  <a:txBody>
                    <a:bodyPr/>
                    <a:lstStyle/>
                    <a:p>
                      <a:endParaRPr lang="fr-FR" dirty="0"/>
                    </a:p>
                  </a:txBody>
                  <a:tcPr/>
                </a:tc>
                <a:tc>
                  <a:txBody>
                    <a:bodyPr/>
                    <a:lstStyle/>
                    <a:p>
                      <a:pPr>
                        <a:lnSpc>
                          <a:spcPts val="1800"/>
                        </a:lnSpc>
                      </a:pPr>
                      <a:r>
                        <a:rPr lang="fr-FR" sz="1100" dirty="0" smtClean="0"/>
                        <a:t>Corevih</a:t>
                      </a:r>
                      <a:endParaRPr lang="fr-FR" sz="1100" dirty="0"/>
                    </a:p>
                  </a:txBody>
                  <a:tcPr marL="81103" marR="81103" marT="38100" marB="38100"/>
                </a:tc>
                <a:tc gridSpan="3">
                  <a:txBody>
                    <a:bodyPr/>
                    <a:lstStyle/>
                    <a:p>
                      <a:pPr algn="ctr">
                        <a:lnSpc>
                          <a:spcPts val="1800"/>
                        </a:lnSpc>
                      </a:pPr>
                      <a:r>
                        <a:rPr lang="fr-FR" sz="1100" dirty="0" smtClean="0"/>
                        <a:t>Découvertes</a:t>
                      </a:r>
                      <a:r>
                        <a:rPr lang="fr-FR" sz="1100" baseline="0" dirty="0" smtClean="0"/>
                        <a:t> de séropositivité</a:t>
                      </a:r>
                      <a:endParaRPr lang="fr-FR" sz="1100" dirty="0"/>
                    </a:p>
                  </a:txBody>
                  <a:tcPr marL="81103" marR="81103" marT="38100" marB="38100"/>
                </a:tc>
                <a:tc hMerge="1">
                  <a:txBody>
                    <a:bodyPr/>
                    <a:lstStyle/>
                    <a:p>
                      <a:endParaRPr lang="fr-FR" dirty="0"/>
                    </a:p>
                  </a:txBody>
                  <a:tcPr/>
                </a:tc>
                <a:tc hMerge="1">
                  <a:txBody>
                    <a:bodyPr/>
                    <a:lstStyle/>
                    <a:p>
                      <a:endParaRPr lang="fr-FR" dirty="0"/>
                    </a:p>
                  </a:txBody>
                  <a:tcPr/>
                </a:tc>
              </a:tr>
              <a:tr h="304800">
                <a:tc>
                  <a:txBody>
                    <a:bodyPr/>
                    <a:lstStyle/>
                    <a:p>
                      <a:pPr algn="ctr">
                        <a:lnSpc>
                          <a:spcPts val="1800"/>
                        </a:lnSpc>
                      </a:pPr>
                      <a:endParaRPr lang="fr-FR" sz="1000" dirty="0">
                        <a:latin typeface="+mn-lt"/>
                      </a:endParaRPr>
                    </a:p>
                  </a:txBody>
                  <a:tcPr marL="81103" marR="81103" marT="38100" marB="38100"/>
                </a:tc>
                <a:tc>
                  <a:txBody>
                    <a:bodyPr/>
                    <a:lstStyle/>
                    <a:p>
                      <a:pPr algn="ctr">
                        <a:lnSpc>
                          <a:spcPts val="1800"/>
                        </a:lnSpc>
                      </a:pPr>
                      <a:r>
                        <a:rPr lang="fr-FR" sz="1000" dirty="0" smtClean="0">
                          <a:latin typeface="+mn-lt"/>
                        </a:rPr>
                        <a:t>N</a:t>
                      </a:r>
                    </a:p>
                  </a:txBody>
                  <a:tcPr marL="81103" marR="81103" marT="38100" marB="38100"/>
                </a:tc>
                <a:tc>
                  <a:txBody>
                    <a:bodyPr/>
                    <a:lstStyle/>
                    <a:p>
                      <a:pPr marL="0" algn="ctr" defTabSz="914400" rtl="0" eaLnBrk="1" latinLnBrk="0" hangingPunct="1">
                        <a:lnSpc>
                          <a:spcPts val="1800"/>
                        </a:lnSpc>
                      </a:pPr>
                      <a:r>
                        <a:rPr lang="fr-FR" sz="1000" kern="1200" dirty="0" smtClean="0">
                          <a:solidFill>
                            <a:schemeClr val="dk1"/>
                          </a:solidFill>
                          <a:latin typeface="+mn-lt"/>
                          <a:ea typeface="+mn-ea"/>
                          <a:cs typeface="+mn-cs"/>
                        </a:rPr>
                        <a:t>précoce*</a:t>
                      </a:r>
                      <a:endParaRPr lang="fr-FR" sz="1000" kern="1200" dirty="0">
                        <a:solidFill>
                          <a:schemeClr val="dk1"/>
                        </a:solidFill>
                        <a:latin typeface="+mn-lt"/>
                        <a:ea typeface="+mn-ea"/>
                        <a:cs typeface="+mn-cs"/>
                      </a:endParaRPr>
                    </a:p>
                  </a:txBody>
                  <a:tcPr marL="81103" marR="81103" marT="38100" marB="38100"/>
                </a:tc>
                <a:tc>
                  <a:txBody>
                    <a:bodyPr/>
                    <a:lstStyle/>
                    <a:p>
                      <a:pPr marL="0" algn="ctr" defTabSz="914400" rtl="0" eaLnBrk="1" latinLnBrk="0" hangingPunct="1">
                        <a:lnSpc>
                          <a:spcPts val="1800"/>
                        </a:lnSpc>
                      </a:pPr>
                      <a:r>
                        <a:rPr lang="fr-FR" sz="1000" kern="1200" dirty="0" smtClean="0">
                          <a:solidFill>
                            <a:schemeClr val="dk1"/>
                          </a:solidFill>
                          <a:latin typeface="+mn-lt"/>
                          <a:ea typeface="+mn-ea"/>
                          <a:cs typeface="+mn-cs"/>
                        </a:rPr>
                        <a:t>tardif*</a:t>
                      </a:r>
                      <a:endParaRPr lang="fr-FR" sz="1000" kern="1200" dirty="0">
                        <a:solidFill>
                          <a:schemeClr val="dk1"/>
                        </a:solidFill>
                        <a:latin typeface="+mn-lt"/>
                        <a:ea typeface="+mn-ea"/>
                        <a:cs typeface="+mn-cs"/>
                      </a:endParaRPr>
                    </a:p>
                  </a:txBody>
                  <a:tcPr marL="81103" marR="81103" marT="38100" marB="38100"/>
                </a:tc>
                <a:tc>
                  <a:txBody>
                    <a:bodyPr/>
                    <a:lstStyle/>
                    <a:p>
                      <a:pPr algn="ctr">
                        <a:lnSpc>
                          <a:spcPts val="1800"/>
                        </a:lnSpc>
                      </a:pPr>
                      <a:endParaRPr lang="fr-FR" sz="1000" dirty="0">
                        <a:latin typeface="+mn-lt"/>
                      </a:endParaRPr>
                    </a:p>
                  </a:txBody>
                  <a:tcPr marL="81103" marR="81103" marT="38100" marB="38100"/>
                </a:tc>
                <a:tc>
                  <a:txBody>
                    <a:bodyPr/>
                    <a:lstStyle/>
                    <a:p>
                      <a:pPr algn="ctr">
                        <a:lnSpc>
                          <a:spcPts val="1800"/>
                        </a:lnSpc>
                      </a:pPr>
                      <a:r>
                        <a:rPr lang="fr-FR" sz="1000" dirty="0" smtClean="0">
                          <a:latin typeface="+mn-lt"/>
                        </a:rPr>
                        <a:t>N</a:t>
                      </a:r>
                    </a:p>
                  </a:txBody>
                  <a:tcPr marL="81103" marR="81103" marT="38100" marB="38100"/>
                </a:tc>
                <a:tc>
                  <a:txBody>
                    <a:bodyPr/>
                    <a:lstStyle/>
                    <a:p>
                      <a:pPr marL="0" algn="ctr" defTabSz="914400" rtl="0" eaLnBrk="1" latinLnBrk="0" hangingPunct="1">
                        <a:lnSpc>
                          <a:spcPts val="1800"/>
                        </a:lnSpc>
                      </a:pPr>
                      <a:r>
                        <a:rPr lang="fr-FR" sz="1000" kern="1200" dirty="0" smtClean="0">
                          <a:solidFill>
                            <a:schemeClr val="dk1"/>
                          </a:solidFill>
                          <a:latin typeface="+mn-lt"/>
                          <a:ea typeface="+mn-ea"/>
                          <a:cs typeface="+mn-cs"/>
                        </a:rPr>
                        <a:t>précoce*</a:t>
                      </a:r>
                      <a:endParaRPr lang="fr-FR" sz="1000" kern="1200" dirty="0">
                        <a:solidFill>
                          <a:schemeClr val="dk1"/>
                        </a:solidFill>
                        <a:latin typeface="+mn-lt"/>
                        <a:ea typeface="+mn-ea"/>
                        <a:cs typeface="+mn-cs"/>
                      </a:endParaRPr>
                    </a:p>
                  </a:txBody>
                  <a:tcPr marL="81103" marR="81103" marT="38100" marB="38100"/>
                </a:tc>
                <a:tc>
                  <a:txBody>
                    <a:bodyPr/>
                    <a:lstStyle/>
                    <a:p>
                      <a:pPr marL="0" algn="ctr" defTabSz="914400" rtl="0" eaLnBrk="1" latinLnBrk="0" hangingPunct="1">
                        <a:lnSpc>
                          <a:spcPts val="1800"/>
                        </a:lnSpc>
                      </a:pPr>
                      <a:r>
                        <a:rPr lang="fr-FR" sz="1000" kern="1200" dirty="0" smtClean="0">
                          <a:solidFill>
                            <a:schemeClr val="dk1"/>
                          </a:solidFill>
                          <a:latin typeface="+mn-lt"/>
                          <a:ea typeface="+mn-ea"/>
                          <a:cs typeface="+mn-cs"/>
                        </a:rPr>
                        <a:t>tardif*</a:t>
                      </a:r>
                      <a:endParaRPr lang="fr-FR" sz="1000" kern="1200" dirty="0">
                        <a:solidFill>
                          <a:schemeClr val="dk1"/>
                        </a:solidFill>
                        <a:latin typeface="+mn-lt"/>
                        <a:ea typeface="+mn-ea"/>
                        <a:cs typeface="+mn-cs"/>
                      </a:endParaRPr>
                    </a:p>
                  </a:txBody>
                  <a:tcPr marL="81103" marR="81103" marT="38100" marB="38100"/>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Alsace**</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107 </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41%</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20%</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a:lnSpc>
                          <a:spcPct val="100000"/>
                        </a:lnSpc>
                      </a:pPr>
                      <a:r>
                        <a:rPr lang="fr-FR" sz="1100" dirty="0" err="1" smtClean="0">
                          <a:solidFill>
                            <a:srgbClr val="000000"/>
                          </a:solidFill>
                          <a:latin typeface="+mn-lt"/>
                        </a:rPr>
                        <a:t>IdF</a:t>
                      </a:r>
                      <a:r>
                        <a:rPr lang="fr-FR" sz="1100" dirty="0" smtClean="0">
                          <a:solidFill>
                            <a:srgbClr val="000000"/>
                          </a:solidFill>
                          <a:latin typeface="+mn-lt"/>
                        </a:rPr>
                        <a:t> Sud</a:t>
                      </a:r>
                      <a:endParaRPr lang="fr-FR" sz="1100" dirty="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624</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36%</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26%</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Aquitaine</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218</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42%</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24%</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Sud-est Clermont-Ferrand</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79</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46%</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27%</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dirty="0" smtClean="0">
                          <a:solidFill>
                            <a:srgbClr val="000000"/>
                          </a:solidFill>
                          <a:latin typeface="+mn-lt"/>
                        </a:rPr>
                        <a:t>Basse-Normandie</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64</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Arial" charset="0"/>
                          <a:ea typeface="ＭＳ Ｐゴシック" pitchFamily="1" charset="-128"/>
                          <a:cs typeface="Arial" charset="0"/>
                        </a:rPr>
                        <a:t>38%</a:t>
                      </a:r>
                      <a:endParaRPr kumimoji="0" lang="fr-FR" sz="1100" b="1"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Arial" charset="0"/>
                          <a:ea typeface="ＭＳ Ｐゴシック" pitchFamily="1" charset="-128"/>
                          <a:cs typeface="Arial" charset="0"/>
                        </a:rPr>
                        <a:t>23%</a:t>
                      </a:r>
                      <a:endParaRPr kumimoji="0" lang="fr-FR" sz="1100" b="1"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Sud-est</a:t>
                      </a:r>
                      <a:r>
                        <a:rPr lang="fr-FR" sz="1100" baseline="0" dirty="0" smtClean="0">
                          <a:solidFill>
                            <a:srgbClr val="000000"/>
                          </a:solidFill>
                          <a:latin typeface="+mn-lt"/>
                        </a:rPr>
                        <a:t> Grenoble</a:t>
                      </a:r>
                      <a:endParaRPr lang="fr-FR" sz="1100" dirty="0" smtClean="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149</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35%</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29%</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Bourgogne</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44</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35%</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39%</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Sud-est Lyon</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220</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36%</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29%</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Bretagne</a:t>
                      </a:r>
                    </a:p>
                  </a:txBody>
                  <a:tcPr marL="0" marR="0" marT="0" marB="0" anchor="ctr">
                    <a:solidFill>
                      <a:schemeClr val="accent6">
                        <a:lumMod val="20000"/>
                        <a:lumOff val="80000"/>
                      </a:schemeClr>
                    </a:solidFill>
                  </a:tcPr>
                </a:tc>
                <a:tc>
                  <a:txBody>
                    <a:bodyPr/>
                    <a:lstStyle/>
                    <a:p>
                      <a:pPr algn="ctr" fontAlgn="b">
                        <a:lnSpc>
                          <a:spcPct val="100000"/>
                        </a:lnSpc>
                      </a:pPr>
                      <a:r>
                        <a:rPr lang="fr-FR" sz="1100" b="0" i="0" u="none" strike="noStrike" dirty="0" smtClean="0">
                          <a:solidFill>
                            <a:srgbClr val="000000"/>
                          </a:solidFill>
                          <a:effectLst/>
                          <a:latin typeface="+mn-lt"/>
                        </a:rPr>
                        <a:t>141</a:t>
                      </a:r>
                      <a:endParaRPr lang="fr-FR" sz="1100" b="0" i="0" u="none" strike="noStrike" dirty="0">
                        <a:solidFill>
                          <a:srgbClr val="000000"/>
                        </a:solidFill>
                        <a:effectLst/>
                        <a:latin typeface="+mn-lt"/>
                      </a:endParaRPr>
                    </a:p>
                  </a:txBody>
                  <a:tcPr marL="0" marR="0" marT="0" marB="0" anchor="ctr">
                    <a:solidFill>
                      <a:schemeClr val="accent6">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Arial" charset="0"/>
                          <a:ea typeface="ＭＳ Ｐゴシック" pitchFamily="1" charset="-128"/>
                          <a:cs typeface="Arial" charset="0"/>
                        </a:rPr>
                        <a:t>43%</a:t>
                      </a:r>
                      <a:endParaRPr kumimoji="0" lang="fr-FR" sz="1100" b="1"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solidFill>
                      <a:schemeClr val="accent6">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Arial" charset="0"/>
                          <a:ea typeface="ＭＳ Ｐゴシック" pitchFamily="1" charset="-128"/>
                          <a:cs typeface="Arial" charset="0"/>
                        </a:rPr>
                        <a:t>28%</a:t>
                      </a:r>
                      <a:endParaRPr kumimoji="0" lang="fr-FR" sz="1100" b="1"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Languedoc-Roussillon</a:t>
                      </a:r>
                    </a:p>
                  </a:txBody>
                  <a:tcPr marL="0" marR="0" marT="0" marB="0" anchor="ctr">
                    <a:solidFill>
                      <a:srgbClr val="EAE8E8"/>
                    </a:solidFill>
                  </a:tcPr>
                </a:tc>
                <a:tc>
                  <a:txBody>
                    <a:bodyPr/>
                    <a:lstStyle/>
                    <a:p>
                      <a:pPr algn="ctr" fontAlgn="b">
                        <a:lnSpc>
                          <a:spcPct val="100000"/>
                        </a:lnSpc>
                      </a:pPr>
                      <a:r>
                        <a:rPr lang="fr-FR" sz="1100" b="0" i="0" u="none" strike="noStrike" dirty="0" smtClean="0">
                          <a:solidFill>
                            <a:srgbClr val="000000"/>
                          </a:solidFill>
                          <a:effectLst/>
                          <a:latin typeface="+mn-lt"/>
                        </a:rPr>
                        <a:t>204</a:t>
                      </a:r>
                      <a:endParaRPr lang="fr-FR" sz="1100" b="0" i="0" u="none" strike="noStrike" dirty="0">
                        <a:solidFill>
                          <a:srgbClr val="000000"/>
                        </a:solidFill>
                        <a:effectLst/>
                        <a:latin typeface="+mn-lt"/>
                      </a:endParaRPr>
                    </a:p>
                  </a:txBody>
                  <a:tcPr marL="0" marR="0" marT="0" marB="0" anchor="ctr">
                    <a:solidFill>
                      <a:srgbClr val="EAE8E8"/>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44%</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solidFill>
                      <a:srgbClr val="EAE8E8"/>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24%</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solidFill>
                      <a:srgbClr val="EAE8E8"/>
                    </a:solidFill>
                  </a:tcPr>
                </a:tc>
              </a:tr>
              <a:tr h="330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Centre &amp; Poitou Charentes</a:t>
                      </a:r>
                    </a:p>
                  </a:txBody>
                  <a:tcPr marL="0" marR="0" marT="0" marB="0" anchor="ctr">
                    <a:solidFill>
                      <a:schemeClr val="accent5">
                        <a:lumMod val="20000"/>
                        <a:lumOff val="80000"/>
                      </a:schemeClr>
                    </a:solidFill>
                  </a:tcPr>
                </a:tc>
                <a:tc>
                  <a:txBody>
                    <a:bodyPr/>
                    <a:lstStyle/>
                    <a:p>
                      <a:pPr algn="ctr" fontAlgn="b">
                        <a:lnSpc>
                          <a:spcPct val="100000"/>
                        </a:lnSpc>
                      </a:pPr>
                      <a:r>
                        <a:rPr lang="fr-FR" sz="1100" b="0" i="0" u="none" strike="noStrike" dirty="0" smtClean="0">
                          <a:solidFill>
                            <a:srgbClr val="000000"/>
                          </a:solidFill>
                          <a:effectLst/>
                          <a:latin typeface="+mn-lt"/>
                        </a:rPr>
                        <a:t>252</a:t>
                      </a:r>
                      <a:endParaRPr lang="fr-FR" sz="1100" b="0" i="0" u="none" strike="noStrike" dirty="0">
                        <a:solidFill>
                          <a:srgbClr val="000000"/>
                        </a:solidFill>
                        <a:effectLst/>
                        <a:latin typeface="+mn-lt"/>
                      </a:endParaRPr>
                    </a:p>
                  </a:txBody>
                  <a:tcPr marL="0" marR="0" marT="0" marB="0" anchor="ctr">
                    <a:solidFill>
                      <a:schemeClr val="accent5">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35%</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solidFill>
                      <a:schemeClr val="accent5">
                        <a:lumMod val="20000"/>
                        <a:lumOff val="80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29%</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solidFill>
                      <a:schemeClr val="accent5">
                        <a:lumMod val="20000"/>
                        <a:lumOff val="80000"/>
                      </a:schemeClr>
                    </a:solidFill>
                  </a:tcPr>
                </a:tc>
                <a:tc>
                  <a:txBody>
                    <a:bodyPr/>
                    <a:lstStyle/>
                    <a:p>
                      <a:pPr>
                        <a:lnSpc>
                          <a:spcPct val="100000"/>
                        </a:lnSpc>
                      </a:pPr>
                      <a:r>
                        <a:rPr lang="fr-FR" sz="1100" dirty="0" smtClean="0">
                          <a:solidFill>
                            <a:srgbClr val="000000"/>
                          </a:solidFill>
                          <a:latin typeface="+mn-lt"/>
                        </a:rPr>
                        <a:t>Lorraine &amp; Champagne Ardennes**</a:t>
                      </a:r>
                      <a:endParaRPr lang="fr-FR" sz="1100" dirty="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171</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41%</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25%</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Franche-Comté</a:t>
                      </a:r>
                    </a:p>
                  </a:txBody>
                  <a:tcPr marL="0" marR="0" marT="0" marB="0" anchor="ctr"/>
                </a:tc>
                <a:tc>
                  <a:txBody>
                    <a:bodyPr/>
                    <a:lstStyle/>
                    <a:p>
                      <a:pPr marL="0" algn="ctr" defTabSz="914400" rtl="0" eaLnBrk="1" fontAlgn="b" latinLnBrk="0" hangingPunct="1">
                        <a:lnSpc>
                          <a:spcPct val="100000"/>
                        </a:lnSpc>
                      </a:pPr>
                      <a:r>
                        <a:rPr lang="fr-FR" sz="1100" b="0" i="0" u="none" strike="noStrike" kern="1200" dirty="0" smtClean="0">
                          <a:solidFill>
                            <a:srgbClr val="000000"/>
                          </a:solidFill>
                          <a:effectLst/>
                          <a:latin typeface="+mn-lt"/>
                          <a:ea typeface="+mn-ea"/>
                          <a:cs typeface="+mn-cs"/>
                        </a:rPr>
                        <a:t>46</a:t>
                      </a:r>
                      <a:endParaRPr lang="fr-FR" sz="1100" b="0" i="0" u="none" strike="noStrike" kern="1200" dirty="0">
                        <a:solidFill>
                          <a:srgbClr val="000000"/>
                        </a:solidFill>
                        <a:effectLst/>
                        <a:latin typeface="+mn-lt"/>
                        <a:ea typeface="+mn-ea"/>
                        <a:cs typeface="+mn-cs"/>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35%</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19%</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a:lnSpc>
                          <a:spcPct val="100000"/>
                        </a:lnSpc>
                      </a:pPr>
                      <a:r>
                        <a:rPr lang="fr-FR" sz="1100" dirty="0" smtClean="0">
                          <a:solidFill>
                            <a:srgbClr val="000000"/>
                          </a:solidFill>
                          <a:latin typeface="+mn-lt"/>
                        </a:rPr>
                        <a:t>Martinique</a:t>
                      </a:r>
                      <a:endParaRPr lang="fr-FR" sz="1100" dirty="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69</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49%</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18%</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Guadeloupe</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198</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28%</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43%</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a:lnSpc>
                          <a:spcPct val="100000"/>
                        </a:lnSpc>
                      </a:pPr>
                      <a:r>
                        <a:rPr lang="fr-FR" sz="1100" dirty="0" smtClean="0">
                          <a:solidFill>
                            <a:srgbClr val="000000"/>
                          </a:solidFill>
                          <a:latin typeface="+mn-lt"/>
                        </a:rPr>
                        <a:t>Midi Pyrénées &amp; Limousin**</a:t>
                      </a:r>
                      <a:endParaRPr lang="fr-FR" sz="1100" dirty="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242</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40%</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26%</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Guyane</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207</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32%</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32%</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a:lnSpc>
                          <a:spcPct val="100000"/>
                        </a:lnSpc>
                      </a:pPr>
                      <a:r>
                        <a:rPr lang="fr-FR" sz="1100" dirty="0" smtClean="0">
                          <a:solidFill>
                            <a:srgbClr val="000000"/>
                          </a:solidFill>
                          <a:latin typeface="+mn-lt"/>
                        </a:rPr>
                        <a:t>Nord Pas-de-Calais**</a:t>
                      </a:r>
                      <a:endParaRPr lang="fr-FR" sz="1100" dirty="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160</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42%</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20%</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rgbClr val="000000"/>
                          </a:solidFill>
                          <a:latin typeface="+mn-lt"/>
                        </a:rPr>
                        <a:t>Haute-Normandie</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89</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Arial" charset="0"/>
                          <a:ea typeface="ＭＳ Ｐゴシック" pitchFamily="1" charset="-128"/>
                          <a:cs typeface="Arial" charset="0"/>
                        </a:rPr>
                        <a:t>41%</a:t>
                      </a:r>
                      <a:endParaRPr kumimoji="0" lang="fr-FR" sz="1100" b="1"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1" i="0" u="none" strike="noStrike" cap="none" normalizeH="0" baseline="0" dirty="0" smtClean="0">
                          <a:ln>
                            <a:noFill/>
                          </a:ln>
                          <a:solidFill>
                            <a:srgbClr val="000000"/>
                          </a:solidFill>
                          <a:effectLst/>
                          <a:latin typeface="Arial" charset="0"/>
                          <a:ea typeface="ＭＳ Ｐゴシック" pitchFamily="1" charset="-128"/>
                          <a:cs typeface="Arial" charset="0"/>
                        </a:rPr>
                        <a:t>31%</a:t>
                      </a:r>
                      <a:endParaRPr kumimoji="0" lang="fr-FR" sz="1100" b="1"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a:lnSpc>
                          <a:spcPct val="100000"/>
                        </a:lnSpc>
                      </a:pPr>
                      <a:r>
                        <a:rPr lang="fr-FR" sz="1100" dirty="0" smtClean="0">
                          <a:solidFill>
                            <a:srgbClr val="000000"/>
                          </a:solidFill>
                          <a:latin typeface="+mn-lt"/>
                        </a:rPr>
                        <a:t>Pays-de-la-Loire</a:t>
                      </a:r>
                      <a:endParaRPr lang="fr-FR" sz="1100" dirty="0">
                        <a:solidFill>
                          <a:srgbClr val="000000"/>
                        </a:solidFill>
                        <a:latin typeface="+mn-lt"/>
                      </a:endParaRPr>
                    </a:p>
                  </a:txBody>
                  <a:tcPr marL="0" marR="0" marT="0" marB="0" anchor="ctr">
                    <a:solidFill>
                      <a:srgbClr val="E5EDEB"/>
                    </a:solidFill>
                  </a:tcPr>
                </a:tc>
                <a:tc>
                  <a:txBody>
                    <a:bodyPr/>
                    <a:lstStyle/>
                    <a:p>
                      <a:pPr algn="ctr" fontAlgn="b">
                        <a:lnSpc>
                          <a:spcPct val="100000"/>
                        </a:lnSpc>
                      </a:pPr>
                      <a:r>
                        <a:rPr lang="fr-FR" sz="1100" b="0" i="0" u="none" strike="noStrike" dirty="0" smtClean="0">
                          <a:solidFill>
                            <a:srgbClr val="000000"/>
                          </a:solidFill>
                          <a:effectLst/>
                          <a:latin typeface="+mn-lt"/>
                        </a:rPr>
                        <a:t>196</a:t>
                      </a:r>
                      <a:endParaRPr lang="fr-FR" sz="1100" b="0" i="0" u="none" strike="noStrike" dirty="0">
                        <a:solidFill>
                          <a:srgbClr val="000000"/>
                        </a:solidFill>
                        <a:effectLst/>
                        <a:latin typeface="+mn-lt"/>
                      </a:endParaRPr>
                    </a:p>
                  </a:txBody>
                  <a:tcPr marL="0" marR="0" marT="0" marB="0" anchor="ctr">
                    <a:solidFill>
                      <a:srgbClr val="E5EDEB"/>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36%</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solidFill>
                      <a:srgbClr val="E5EDEB"/>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29%</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solidFill>
                      <a:srgbClr val="E5EDEB"/>
                    </a:solidFill>
                  </a:tcPr>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err="1" smtClean="0">
                          <a:solidFill>
                            <a:srgbClr val="000000"/>
                          </a:solidFill>
                          <a:latin typeface="+mn-lt"/>
                        </a:rPr>
                        <a:t>IdF</a:t>
                      </a:r>
                      <a:r>
                        <a:rPr lang="fr-FR" sz="1100" dirty="0" smtClean="0">
                          <a:solidFill>
                            <a:srgbClr val="000000"/>
                          </a:solidFill>
                          <a:latin typeface="+mn-lt"/>
                        </a:rPr>
                        <a:t> Centre</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643</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43%</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25%</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a:lnSpc>
                          <a:spcPct val="100000"/>
                        </a:lnSpc>
                      </a:pPr>
                      <a:r>
                        <a:rPr lang="fr-FR" sz="1100" dirty="0" smtClean="0">
                          <a:solidFill>
                            <a:srgbClr val="000000"/>
                          </a:solidFill>
                          <a:latin typeface="+mn-lt"/>
                        </a:rPr>
                        <a:t>Picardie</a:t>
                      </a:r>
                      <a:endParaRPr lang="fr-FR" sz="1100" dirty="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83</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26%</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37%</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err="1" smtClean="0">
                          <a:solidFill>
                            <a:srgbClr val="000000"/>
                          </a:solidFill>
                          <a:latin typeface="+mn-lt"/>
                        </a:rPr>
                        <a:t>IdF</a:t>
                      </a:r>
                      <a:r>
                        <a:rPr lang="fr-FR" sz="1100" dirty="0" smtClean="0">
                          <a:solidFill>
                            <a:srgbClr val="000000"/>
                          </a:solidFill>
                          <a:latin typeface="+mn-lt"/>
                        </a:rPr>
                        <a:t> Est</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981</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38%</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26%</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a:lnSpc>
                          <a:spcPct val="100000"/>
                        </a:lnSpc>
                      </a:pPr>
                      <a:r>
                        <a:rPr lang="fr-FR" sz="1100" dirty="0" smtClean="0">
                          <a:solidFill>
                            <a:srgbClr val="000000"/>
                          </a:solidFill>
                          <a:latin typeface="+mn-lt"/>
                        </a:rPr>
                        <a:t>Paca Marseille</a:t>
                      </a:r>
                      <a:endParaRPr lang="fr-FR" sz="1100" dirty="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328</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49%</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17%</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err="1" smtClean="0">
                          <a:solidFill>
                            <a:srgbClr val="000000"/>
                          </a:solidFill>
                          <a:latin typeface="+mn-lt"/>
                        </a:rPr>
                        <a:t>IdF</a:t>
                      </a:r>
                      <a:r>
                        <a:rPr lang="fr-FR" sz="1100" dirty="0" smtClean="0">
                          <a:solidFill>
                            <a:srgbClr val="000000"/>
                          </a:solidFill>
                          <a:latin typeface="+mn-lt"/>
                        </a:rPr>
                        <a:t> Nord</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352</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34%</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32%</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a:lnSpc>
                          <a:spcPct val="100000"/>
                        </a:lnSpc>
                      </a:pPr>
                      <a:r>
                        <a:rPr lang="fr-FR" sz="1100" dirty="0" smtClean="0">
                          <a:solidFill>
                            <a:srgbClr val="000000"/>
                          </a:solidFill>
                          <a:latin typeface="+mn-lt"/>
                        </a:rPr>
                        <a:t>Paca Nice**</a:t>
                      </a:r>
                      <a:endParaRPr lang="fr-FR" sz="1100" dirty="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235</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43%</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24%</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r h="16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err="1" smtClean="0">
                          <a:solidFill>
                            <a:srgbClr val="000000"/>
                          </a:solidFill>
                          <a:latin typeface="+mn-lt"/>
                        </a:rPr>
                        <a:t>IdF</a:t>
                      </a:r>
                      <a:r>
                        <a:rPr lang="fr-FR" sz="1100" dirty="0" smtClean="0">
                          <a:solidFill>
                            <a:srgbClr val="000000"/>
                          </a:solidFill>
                          <a:latin typeface="+mn-lt"/>
                        </a:rPr>
                        <a:t> Ouest</a:t>
                      </a: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248</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37%</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33%</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a:lnSpc>
                          <a:spcPct val="100000"/>
                        </a:lnSpc>
                      </a:pPr>
                      <a:r>
                        <a:rPr lang="fr-FR" sz="1100" dirty="0" smtClean="0">
                          <a:solidFill>
                            <a:srgbClr val="000000"/>
                          </a:solidFill>
                          <a:latin typeface="+mn-lt"/>
                        </a:rPr>
                        <a:t>Réunion</a:t>
                      </a:r>
                      <a:endParaRPr lang="fr-FR" sz="1100" dirty="0">
                        <a:solidFill>
                          <a:srgbClr val="000000"/>
                        </a:solidFill>
                        <a:latin typeface="+mn-lt"/>
                      </a:endParaRPr>
                    </a:p>
                  </a:txBody>
                  <a:tcPr marL="0" marR="0" marT="0" marB="0" anchor="ctr"/>
                </a:tc>
                <a:tc>
                  <a:txBody>
                    <a:bodyPr/>
                    <a:lstStyle/>
                    <a:p>
                      <a:pPr algn="ctr" fontAlgn="b">
                        <a:lnSpc>
                          <a:spcPct val="100000"/>
                        </a:lnSpc>
                      </a:pPr>
                      <a:r>
                        <a:rPr lang="fr-FR" sz="1100" b="0" i="0" u="none" strike="noStrike" dirty="0" smtClean="0">
                          <a:solidFill>
                            <a:srgbClr val="000000"/>
                          </a:solidFill>
                          <a:effectLst/>
                          <a:latin typeface="+mn-lt"/>
                        </a:rPr>
                        <a:t>43</a:t>
                      </a:r>
                      <a:endParaRPr lang="fr-FR" sz="1100" b="0" i="0" u="none" strike="noStrike" dirty="0">
                        <a:solidFill>
                          <a:srgbClr val="000000"/>
                        </a:solidFill>
                        <a:effectLst/>
                        <a:latin typeface="+mn-lt"/>
                      </a:endParaRPr>
                    </a:p>
                  </a:txBody>
                  <a:tcPr marL="0" marR="0" marT="0" marB="0" anchor="ct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19%</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rgbClr val="000000"/>
                          </a:solidFill>
                          <a:effectLst/>
                          <a:latin typeface="Arial" charset="0"/>
                          <a:ea typeface="ＭＳ Ｐゴシック" pitchFamily="1" charset="-128"/>
                          <a:cs typeface="Arial" charset="0"/>
                        </a:rPr>
                        <a:t>35%</a:t>
                      </a:r>
                      <a:endParaRPr kumimoji="0" lang="fr-FR" sz="1100" b="0" i="0" u="none" strike="noStrike" cap="none" normalizeH="0" baseline="0" dirty="0" smtClean="0">
                        <a:ln>
                          <a:noFill/>
                        </a:ln>
                        <a:solidFill>
                          <a:srgbClr val="000000"/>
                        </a:solidFill>
                        <a:effectLst/>
                        <a:latin typeface="Arial Narrow" pitchFamily="34" charset="0"/>
                        <a:ea typeface="ＭＳ Ｐゴシック" pitchFamily="1" charset="-128"/>
                      </a:endParaRPr>
                    </a:p>
                  </a:txBody>
                  <a:tcPr marL="15965" marR="15965" marT="0" marB="0" anchor="ctr" horzOverflow="overflow"/>
                </a:tc>
              </a:tr>
            </a:tbl>
          </a:graphicData>
        </a:graphic>
      </p:graphicFrame>
      <p:grpSp>
        <p:nvGrpSpPr>
          <p:cNvPr id="5" name="Groupe 4"/>
          <p:cNvGrpSpPr/>
          <p:nvPr/>
        </p:nvGrpSpPr>
        <p:grpSpPr>
          <a:xfrm>
            <a:off x="292100" y="5295721"/>
            <a:ext cx="7704138" cy="419257"/>
            <a:chOff x="292100" y="6274872"/>
            <a:chExt cx="7704138" cy="503110"/>
          </a:xfrm>
        </p:grpSpPr>
        <p:sp>
          <p:nvSpPr>
            <p:cNvPr id="7" name="Rectangle 3"/>
            <p:cNvSpPr>
              <a:spLocks noChangeArrowheads="1"/>
            </p:cNvSpPr>
            <p:nvPr/>
          </p:nvSpPr>
          <p:spPr bwMode="auto">
            <a:xfrm>
              <a:off x="292100" y="6582543"/>
              <a:ext cx="7704138" cy="19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defTabSz="762000">
                <a:lnSpc>
                  <a:spcPct val="90000"/>
                </a:lnSpc>
                <a:spcBef>
                  <a:spcPct val="30000"/>
                </a:spcBef>
              </a:pPr>
              <a:r>
                <a:rPr lang="fr-FR" sz="500" i="1" dirty="0" smtClean="0">
                  <a:latin typeface="Arial" charset="0"/>
                </a:rPr>
                <a:t>Source </a:t>
              </a:r>
              <a:r>
                <a:rPr lang="fr-FR" sz="500" i="1" dirty="0">
                  <a:latin typeface="Arial" charset="0"/>
                </a:rPr>
                <a:t>: InVS, données DO VIH au </a:t>
              </a:r>
              <a:r>
                <a:rPr lang="fr-FR" sz="500" i="1" dirty="0" smtClean="0">
                  <a:latin typeface="Arial" charset="0"/>
                </a:rPr>
                <a:t>31/12/2012 </a:t>
              </a:r>
              <a:r>
                <a:rPr lang="fr-FR" sz="500" i="1" dirty="0">
                  <a:latin typeface="Arial" charset="0"/>
                </a:rPr>
                <a:t>corrigées pour les délais, la sous déclaration et les valeurs </a:t>
              </a:r>
              <a:r>
                <a:rPr lang="fr-FR" sz="500" i="1" dirty="0" smtClean="0">
                  <a:latin typeface="Arial" charset="0"/>
                </a:rPr>
                <a:t>manquantes</a:t>
              </a:r>
            </a:p>
          </p:txBody>
        </p:sp>
        <p:sp>
          <p:nvSpPr>
            <p:cNvPr id="3" name="ZoneTexte 2"/>
            <p:cNvSpPr txBox="1"/>
            <p:nvPr/>
          </p:nvSpPr>
          <p:spPr>
            <a:xfrm>
              <a:off x="362508" y="6274872"/>
              <a:ext cx="5361620" cy="406266"/>
            </a:xfrm>
            <a:prstGeom prst="rect">
              <a:avLst/>
            </a:prstGeom>
            <a:noFill/>
          </p:spPr>
          <p:txBody>
            <a:bodyPr wrap="square" rtlCol="0">
              <a:spAutoFit/>
            </a:bodyPr>
            <a:lstStyle/>
            <a:p>
              <a:r>
                <a:rPr lang="fr-FR" sz="800" dirty="0" smtClean="0"/>
                <a:t>* Définition INVS : précoce = primo-infection ou &gt; 500 CD4 – Tardif = Stade C ou CD4&lt;200</a:t>
              </a:r>
            </a:p>
            <a:p>
              <a:r>
                <a:rPr lang="fr-FR" sz="800" dirty="0" smtClean="0"/>
                <a:t>** </a:t>
              </a:r>
              <a:r>
                <a:rPr lang="fr-FR" sz="800" dirty="0"/>
                <a:t>Faible exhaustivité de la DO VIH en 2012 : valeurs à interpréter avec </a:t>
              </a:r>
              <a:r>
                <a:rPr lang="fr-FR" sz="800" dirty="0" smtClean="0"/>
                <a:t>précautions</a:t>
              </a:r>
              <a:endParaRPr lang="fr-FR" sz="800" dirty="0"/>
            </a:p>
          </p:txBody>
        </p:sp>
      </p:grpSp>
    </p:spTree>
    <p:extLst>
      <p:ext uri="{BB962C8B-B14F-4D97-AF65-F5344CB8AC3E}">
        <p14:creationId xmlns:p14="http://schemas.microsoft.com/office/powerpoint/2010/main" val="286369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z="3600" dirty="0" smtClean="0"/>
              <a:t>Résultats de l’enquête Presse G/L 2011</a:t>
            </a:r>
            <a:endParaRPr lang="fr-FR" sz="3600" dirty="0"/>
          </a:p>
        </p:txBody>
      </p:sp>
      <p:sp>
        <p:nvSpPr>
          <p:cNvPr id="7" name="Espace réservé du contenu 6"/>
          <p:cNvSpPr>
            <a:spLocks noGrp="1"/>
          </p:cNvSpPr>
          <p:nvPr>
            <p:ph sz="quarter" idx="1"/>
          </p:nvPr>
        </p:nvSpPr>
        <p:spPr>
          <a:xfrm>
            <a:off x="325645" y="1333500"/>
            <a:ext cx="8662051" cy="3746500"/>
          </a:xfrm>
        </p:spPr>
        <p:txBody>
          <a:bodyPr/>
          <a:lstStyle/>
          <a:p>
            <a:r>
              <a:rPr lang="fr-FR" sz="2000" dirty="0" smtClean="0"/>
              <a:t>10 </a:t>
            </a:r>
            <a:r>
              <a:rPr lang="fr-FR" sz="2000" dirty="0"/>
              <a:t>179 HSH </a:t>
            </a:r>
            <a:endParaRPr lang="fr-FR" sz="2000" dirty="0" smtClean="0"/>
          </a:p>
          <a:p>
            <a:r>
              <a:rPr lang="fr-FR" sz="2000" dirty="0" smtClean="0"/>
              <a:t>8 </a:t>
            </a:r>
            <a:r>
              <a:rPr lang="fr-FR" sz="2000" dirty="0"/>
              <a:t>625 </a:t>
            </a:r>
            <a:r>
              <a:rPr lang="fr-FR" sz="2000" dirty="0" smtClean="0"/>
              <a:t>séronégatifs (ou séro+ &lt; 12 mois)</a:t>
            </a:r>
          </a:p>
          <a:p>
            <a:pPr lvl="1"/>
            <a:r>
              <a:rPr lang="fr-FR" sz="1800" dirty="0" smtClean="0"/>
              <a:t>3 </a:t>
            </a:r>
            <a:r>
              <a:rPr lang="fr-FR" sz="1800" dirty="0"/>
              <a:t>965 (46%</a:t>
            </a:r>
            <a:r>
              <a:rPr lang="fr-FR" sz="1800" dirty="0" smtClean="0"/>
              <a:t>) : pas de test dans les 12 derniers mois</a:t>
            </a:r>
          </a:p>
          <a:p>
            <a:pPr lvl="1"/>
            <a:r>
              <a:rPr lang="fr-FR" sz="1800" dirty="0" smtClean="0"/>
              <a:t>1 </a:t>
            </a:r>
            <a:r>
              <a:rPr lang="fr-FR" sz="1800" dirty="0"/>
              <a:t>227 aucun au cours de leur vie. </a:t>
            </a:r>
            <a:endParaRPr lang="fr-FR" sz="1800" dirty="0" smtClean="0"/>
          </a:p>
          <a:p>
            <a:r>
              <a:rPr lang="fr-FR" sz="2000" dirty="0" smtClean="0"/>
              <a:t>Facteurs de risque pour les non-testés (Analyse MV)</a:t>
            </a:r>
          </a:p>
          <a:p>
            <a:pPr lvl="1"/>
            <a:r>
              <a:rPr lang="fr-FR" sz="1800" dirty="0" smtClean="0"/>
              <a:t>Se définir bisexuel </a:t>
            </a:r>
            <a:r>
              <a:rPr lang="fr-FR" sz="1800" dirty="0"/>
              <a:t>(1,24[1,06-1,44]</a:t>
            </a:r>
            <a:r>
              <a:rPr lang="fr-FR" sz="1800" dirty="0" smtClean="0"/>
              <a:t>)</a:t>
            </a:r>
          </a:p>
          <a:p>
            <a:pPr lvl="1"/>
            <a:r>
              <a:rPr lang="fr-FR" sz="1800" dirty="0" smtClean="0"/>
              <a:t>Homosexualité </a:t>
            </a:r>
            <a:r>
              <a:rPr lang="fr-FR" sz="1800" dirty="0"/>
              <a:t>méconnue de </a:t>
            </a:r>
            <a:r>
              <a:rPr lang="fr-FR" sz="1800" dirty="0" smtClean="0"/>
              <a:t>l'entourage (</a:t>
            </a:r>
            <a:r>
              <a:rPr lang="fr-FR" sz="1800" dirty="0"/>
              <a:t>1,27[1,15-1,39]</a:t>
            </a:r>
            <a:r>
              <a:rPr lang="fr-FR" sz="1800" dirty="0" smtClean="0"/>
              <a:t>)</a:t>
            </a:r>
            <a:endParaRPr lang="fr-FR" sz="1800" dirty="0"/>
          </a:p>
          <a:p>
            <a:pPr lvl="1"/>
            <a:r>
              <a:rPr lang="fr-FR" sz="1800" dirty="0" smtClean="0"/>
              <a:t>Ville &lt; 20 </a:t>
            </a:r>
            <a:r>
              <a:rPr lang="fr-FR" sz="1800" dirty="0"/>
              <a:t>000 habitants (1,26[1,12-</a:t>
            </a:r>
            <a:r>
              <a:rPr lang="fr-FR" sz="1800" dirty="0" smtClean="0"/>
              <a:t>1,42]</a:t>
            </a:r>
          </a:p>
          <a:p>
            <a:pPr lvl="1"/>
            <a:r>
              <a:rPr lang="fr-FR" sz="1800" dirty="0" smtClean="0"/>
              <a:t>Pas de </a:t>
            </a:r>
            <a:r>
              <a:rPr lang="fr-FR" sz="1800" dirty="0"/>
              <a:t>partenaire stable (1,58[1,35-1,85]</a:t>
            </a:r>
            <a:r>
              <a:rPr lang="fr-FR" sz="1800" dirty="0" smtClean="0"/>
              <a:t>)</a:t>
            </a:r>
            <a:endParaRPr lang="fr-FR" sz="1800" dirty="0"/>
          </a:p>
          <a:p>
            <a:pPr lvl="1"/>
            <a:r>
              <a:rPr lang="fr-FR" sz="1800" dirty="0" smtClean="0"/>
              <a:t>Ne </a:t>
            </a:r>
            <a:r>
              <a:rPr lang="fr-FR" sz="1800" dirty="0"/>
              <a:t>pas fréquenter régulièrement les sites internet de rencontre (1,15[1,04-1,27]</a:t>
            </a:r>
            <a:r>
              <a:rPr lang="fr-FR" sz="1800" dirty="0" smtClean="0"/>
              <a:t>)</a:t>
            </a:r>
          </a:p>
          <a:p>
            <a:pPr lvl="1"/>
            <a:r>
              <a:rPr lang="fr-FR" sz="1800" dirty="0" smtClean="0"/>
              <a:t>Avoir un faible nombre de partenaires sexuels</a:t>
            </a:r>
            <a:endParaRPr lang="fr-FR" sz="1800" dirty="0"/>
          </a:p>
        </p:txBody>
      </p:sp>
      <p:sp>
        <p:nvSpPr>
          <p:cNvPr id="5" name="Espace réservé du numéro de diapositive 4"/>
          <p:cNvSpPr>
            <a:spLocks noGrp="1"/>
          </p:cNvSpPr>
          <p:nvPr>
            <p:ph type="sldNum" sz="quarter" idx="12"/>
          </p:nvPr>
        </p:nvSpPr>
        <p:spPr/>
        <p:txBody>
          <a:bodyPr>
            <a:normAutofit fontScale="62500" lnSpcReduction="20000"/>
          </a:bodyPr>
          <a:lstStyle/>
          <a:p>
            <a:fld id="{A847B961-917D-714F-B9EF-810BDF4968C8}" type="slidenum">
              <a:rPr lang="fr-FR" smtClean="0"/>
              <a:t>58</a:t>
            </a:fld>
            <a:endParaRPr lang="fr-FR"/>
          </a:p>
        </p:txBody>
      </p:sp>
      <p:sp>
        <p:nvSpPr>
          <p:cNvPr id="8" name="ZoneTexte 7"/>
          <p:cNvSpPr txBox="1"/>
          <p:nvPr/>
        </p:nvSpPr>
        <p:spPr>
          <a:xfrm>
            <a:off x="71641" y="5451233"/>
            <a:ext cx="4617590" cy="276999"/>
          </a:xfrm>
          <a:prstGeom prst="rect">
            <a:avLst/>
          </a:prstGeom>
          <a:noFill/>
        </p:spPr>
        <p:txBody>
          <a:bodyPr wrap="square" rtlCol="0">
            <a:spAutoFit/>
          </a:bodyPr>
          <a:lstStyle/>
          <a:p>
            <a:r>
              <a:rPr lang="fr-FR" sz="1200" i="1" dirty="0" smtClean="0"/>
              <a:t>A. </a:t>
            </a:r>
            <a:r>
              <a:rPr lang="fr-FR" sz="1200" i="1" dirty="0" err="1" smtClean="0"/>
              <a:t>Velter</a:t>
            </a:r>
            <a:r>
              <a:rPr lang="fr-FR" sz="1200" i="1" dirty="0" smtClean="0"/>
              <a:t> et al. INVS – </a:t>
            </a:r>
            <a:r>
              <a:rPr lang="fr-FR" sz="1200" i="1" dirty="0" err="1" smtClean="0"/>
              <a:t>Afravih</a:t>
            </a:r>
            <a:r>
              <a:rPr lang="fr-FR" sz="1200" i="1" dirty="0" smtClean="0"/>
              <a:t> 2014</a:t>
            </a:r>
            <a:endParaRPr lang="fr-FR" sz="1200" i="1" dirty="0"/>
          </a:p>
        </p:txBody>
      </p:sp>
    </p:spTree>
    <p:extLst>
      <p:ext uri="{BB962C8B-B14F-4D97-AF65-F5344CB8AC3E}">
        <p14:creationId xmlns:p14="http://schemas.microsoft.com/office/powerpoint/2010/main" val="323807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endParaRPr lang="fr-FR"/>
          </a:p>
        </p:txBody>
      </p:sp>
      <p:sp>
        <p:nvSpPr>
          <p:cNvPr id="5" name="Titre 4"/>
          <p:cNvSpPr>
            <a:spLocks noGrp="1"/>
          </p:cNvSpPr>
          <p:nvPr>
            <p:ph type="title"/>
          </p:nvPr>
        </p:nvSpPr>
        <p:spPr/>
        <p:txBody>
          <a:bodyPr/>
          <a:lstStyle/>
          <a:p>
            <a:r>
              <a:rPr lang="fr-FR" dirty="0" smtClean="0"/>
              <a:t>…et il n’y a pas que le VIH…</a:t>
            </a:r>
            <a:endParaRPr lang="fr-FR" dirty="0"/>
          </a:p>
        </p:txBody>
      </p:sp>
      <p:sp>
        <p:nvSpPr>
          <p:cNvPr id="4" name="Espace réservé du numéro de diapositive 3"/>
          <p:cNvSpPr>
            <a:spLocks noGrp="1"/>
          </p:cNvSpPr>
          <p:nvPr>
            <p:ph type="sldNum" sz="quarter" idx="11"/>
          </p:nvPr>
        </p:nvSpPr>
        <p:spPr/>
        <p:txBody>
          <a:bodyPr>
            <a:normAutofit/>
          </a:bodyPr>
          <a:lstStyle/>
          <a:p>
            <a:fld id="{A847B961-917D-714F-B9EF-810BDF4968C8}" type="slidenum">
              <a:rPr lang="fr-FR" smtClean="0"/>
              <a:t>59</a:t>
            </a:fld>
            <a:endParaRPr lang="fr-FR"/>
          </a:p>
        </p:txBody>
      </p:sp>
    </p:spTree>
    <p:extLst>
      <p:ext uri="{BB962C8B-B14F-4D97-AF65-F5344CB8AC3E}">
        <p14:creationId xmlns:p14="http://schemas.microsoft.com/office/powerpoint/2010/main" val="426872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Le risque de transmission pour </a:t>
            </a:r>
            <a:r>
              <a:rPr lang="fr-FR" sz="2800" b="1" dirty="0" smtClean="0"/>
              <a:t>10 000 </a:t>
            </a:r>
            <a:r>
              <a:rPr lang="fr-FR" sz="2800" dirty="0" smtClean="0"/>
              <a:t>expositions</a:t>
            </a:r>
            <a:endParaRPr lang="fr-FR" sz="2800" dirty="0"/>
          </a:p>
        </p:txBody>
      </p:sp>
      <p:sp>
        <p:nvSpPr>
          <p:cNvPr id="3" name="Espace réservé du contenu 2"/>
          <p:cNvSpPr>
            <a:spLocks noGrp="1"/>
          </p:cNvSpPr>
          <p:nvPr>
            <p:ph sz="quarter" idx="1"/>
          </p:nvPr>
        </p:nvSpPr>
        <p:spPr/>
        <p:txBody>
          <a:bodyPr/>
          <a:lstStyle/>
          <a:p>
            <a:pPr marL="514350" indent="-514350">
              <a:buFont typeface="+mj-lt"/>
              <a:buAutoNum type="arabicPeriod"/>
            </a:pPr>
            <a:r>
              <a:rPr lang="fr-FR" dirty="0" smtClean="0"/>
              <a:t>200/10 000 pour la transmission mère-enfant</a:t>
            </a:r>
          </a:p>
          <a:p>
            <a:pPr marL="514350" indent="-514350">
              <a:buFont typeface="+mj-lt"/>
              <a:buAutoNum type="arabicPeriod"/>
            </a:pPr>
            <a:r>
              <a:rPr lang="fr-FR" dirty="0" smtClean="0"/>
              <a:t>1 00/10 000  pour la transmission vaginale</a:t>
            </a:r>
          </a:p>
          <a:p>
            <a:pPr marL="514350" indent="-514350">
              <a:buFont typeface="+mj-lt"/>
              <a:buAutoNum type="arabicPeriod"/>
            </a:pPr>
            <a:r>
              <a:rPr lang="fr-FR" dirty="0" smtClean="0"/>
              <a:t>1 000/10 000 pour la transmission anale réceptive</a:t>
            </a:r>
          </a:p>
          <a:p>
            <a:pPr marL="514350" indent="-514350">
              <a:buFont typeface="+mj-lt"/>
              <a:buAutoNum type="arabicPeriod"/>
            </a:pPr>
            <a:r>
              <a:rPr lang="fr-FR" dirty="0" smtClean="0"/>
              <a:t>9 000/10 000 pour la transfusion</a:t>
            </a:r>
          </a:p>
          <a:p>
            <a:pPr marL="514350" indent="-514350">
              <a:buFont typeface="+mj-lt"/>
              <a:buAutoNum type="arabicPeriod"/>
            </a:pPr>
            <a:r>
              <a:rPr lang="fr-FR" dirty="0" smtClean="0"/>
              <a:t>20/10 000 en cas de piqûre transcutanée (AES)</a:t>
            </a:r>
          </a:p>
          <a:p>
            <a:pPr marL="514350" indent="-514350">
              <a:buFont typeface="+mj-lt"/>
              <a:buAutoNum type="arabicPeriod"/>
            </a:pPr>
            <a:endParaRPr lang="fr-FR" dirty="0" smtClean="0"/>
          </a:p>
          <a:p>
            <a:pPr marL="514350" indent="-514350">
              <a:buFont typeface="+mj-lt"/>
              <a:buAutoNum type="arabicPeriod"/>
            </a:pPr>
            <a:endParaRPr lang="fr-FR" dirty="0" smtClean="0"/>
          </a:p>
          <a:p>
            <a:pPr marL="514350"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6</a:t>
            </a:fld>
            <a:endParaRPr lang="fr-FR"/>
          </a:p>
        </p:txBody>
      </p:sp>
    </p:spTree>
    <p:extLst>
      <p:ext uri="{BB962C8B-B14F-4D97-AF65-F5344CB8AC3E}">
        <p14:creationId xmlns:p14="http://schemas.microsoft.com/office/powerpoint/2010/main" val="35258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410" y="418829"/>
            <a:ext cx="130175"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rial Narrow"/>
                <a:cs typeface="Arial Narrow"/>
              </a:rPr>
              <a:t>6</a:t>
            </a:r>
            <a:endParaRPr sz="1800">
              <a:latin typeface="Arial Narrow"/>
              <a:cs typeface="Arial Narrow"/>
            </a:endParaRPr>
          </a:p>
        </p:txBody>
      </p:sp>
      <p:sp>
        <p:nvSpPr>
          <p:cNvPr id="3" name="object 3"/>
          <p:cNvSpPr txBox="1"/>
          <p:nvPr/>
        </p:nvSpPr>
        <p:spPr>
          <a:xfrm>
            <a:off x="68077" y="311712"/>
            <a:ext cx="348615" cy="430887"/>
          </a:xfrm>
          <a:prstGeom prst="rect">
            <a:avLst/>
          </a:prstGeom>
        </p:spPr>
        <p:txBody>
          <a:bodyPr vert="horz" wrap="square" lIns="0" tIns="0" rIns="0" bIns="0" rtlCol="0">
            <a:spAutoFit/>
          </a:bodyPr>
          <a:lstStyle/>
          <a:p>
            <a:pPr marL="22860">
              <a:lnSpc>
                <a:spcPct val="100000"/>
              </a:lnSpc>
            </a:pPr>
            <a:r>
              <a:rPr sz="1400" b="1" spc="-5" dirty="0">
                <a:solidFill>
                  <a:srgbClr val="FFFFFF"/>
                </a:solidFill>
                <a:latin typeface="Arial Narrow"/>
                <a:cs typeface="Arial Narrow"/>
              </a:rPr>
              <a:t>J</a:t>
            </a:r>
            <a:r>
              <a:rPr sz="1400" b="1" dirty="0">
                <a:solidFill>
                  <a:srgbClr val="FFFFFF"/>
                </a:solidFill>
                <a:latin typeface="Arial Narrow"/>
                <a:cs typeface="Arial Narrow"/>
              </a:rPr>
              <a:t>uin</a:t>
            </a:r>
            <a:endParaRPr sz="1400">
              <a:latin typeface="Arial Narrow"/>
              <a:cs typeface="Arial Narrow"/>
            </a:endParaRPr>
          </a:p>
          <a:p>
            <a:pPr marL="12700">
              <a:lnSpc>
                <a:spcPct val="100000"/>
              </a:lnSpc>
            </a:pPr>
            <a:r>
              <a:rPr sz="1400" b="1" spc="-10" dirty="0">
                <a:solidFill>
                  <a:srgbClr val="FFFFFF"/>
                </a:solidFill>
                <a:latin typeface="Arial Narrow"/>
                <a:cs typeface="Arial Narrow"/>
              </a:rPr>
              <a:t>2014</a:t>
            </a:r>
            <a:endParaRPr sz="1400">
              <a:latin typeface="Arial Narrow"/>
              <a:cs typeface="Arial Narrow"/>
            </a:endParaRPr>
          </a:p>
        </p:txBody>
      </p:sp>
      <p:sp>
        <p:nvSpPr>
          <p:cNvPr id="4" name="object 4"/>
          <p:cNvSpPr/>
          <p:nvPr/>
        </p:nvSpPr>
        <p:spPr>
          <a:xfrm>
            <a:off x="3021776" y="1377837"/>
            <a:ext cx="4508359" cy="4000296"/>
          </a:xfrm>
          <a:prstGeom prst="rect">
            <a:avLst/>
          </a:prstGeom>
          <a:blipFill>
            <a:blip r:embed="rId3" cstate="email">
              <a:extLst>
                <a:ext uri="{28A0092B-C50C-407E-A947-70E740481C1C}">
                  <a14:useLocalDpi xmlns:a14="http://schemas.microsoft.com/office/drawing/2010/main"/>
                </a:ext>
              </a:extLst>
            </a:blip>
            <a:stretch>
              <a:fillRect/>
            </a:stretch>
          </a:blipFill>
          <a:effectLst>
            <a:glow rad="101600">
              <a:schemeClr val="accent2">
                <a:satMod val="175000"/>
                <a:alpha val="40000"/>
              </a:schemeClr>
            </a:glow>
            <a:outerShdw blurRad="50800" dist="38100" dir="5400000" algn="t" rotWithShape="0">
              <a:prstClr val="black">
                <a:alpha val="40000"/>
              </a:prstClr>
            </a:outerShdw>
          </a:effectLst>
        </p:spPr>
        <p:txBody>
          <a:bodyPr wrap="square" lIns="0" tIns="0" rIns="0" bIns="0" rtlCol="0"/>
          <a:lstStyle/>
          <a:p>
            <a:endParaRPr/>
          </a:p>
        </p:txBody>
      </p:sp>
      <p:sp>
        <p:nvSpPr>
          <p:cNvPr id="6" name="object 6"/>
          <p:cNvSpPr txBox="1">
            <a:spLocks noGrp="1"/>
          </p:cNvSpPr>
          <p:nvPr>
            <p:ph type="title"/>
          </p:nvPr>
        </p:nvSpPr>
        <p:spPr>
          <a:xfrm>
            <a:off x="609600" y="220689"/>
            <a:ext cx="8077200" cy="738664"/>
          </a:xfrm>
          <a:prstGeom prst="rect">
            <a:avLst/>
          </a:prstGeom>
        </p:spPr>
        <p:txBody>
          <a:bodyPr vert="horz" wrap="square" lIns="0" tIns="0" rIns="0" bIns="0" rtlCol="0">
            <a:spAutoFit/>
          </a:bodyPr>
          <a:lstStyle/>
          <a:p>
            <a:pPr marL="180975" algn="ctr">
              <a:lnSpc>
                <a:spcPct val="100000"/>
              </a:lnSpc>
            </a:pPr>
            <a:r>
              <a:rPr sz="2400" dirty="0">
                <a:solidFill>
                  <a:srgbClr val="1C6FEE"/>
                </a:solidFill>
              </a:rPr>
              <a:t>Syphil</a:t>
            </a:r>
            <a:r>
              <a:rPr sz="2400" spc="-5" dirty="0">
                <a:solidFill>
                  <a:srgbClr val="1C6FEE"/>
                </a:solidFill>
              </a:rPr>
              <a:t>i</a:t>
            </a:r>
            <a:r>
              <a:rPr sz="2400" dirty="0">
                <a:solidFill>
                  <a:srgbClr val="1C6FEE"/>
                </a:solidFill>
              </a:rPr>
              <a:t>s</a:t>
            </a:r>
            <a:r>
              <a:rPr sz="2400" spc="-55" dirty="0">
                <a:solidFill>
                  <a:srgbClr val="1C6FEE"/>
                </a:solidFill>
              </a:rPr>
              <a:t> </a:t>
            </a:r>
            <a:r>
              <a:rPr sz="2400" dirty="0" smtClean="0">
                <a:solidFill>
                  <a:srgbClr val="1C6FEE"/>
                </a:solidFill>
              </a:rPr>
              <a:t>récentes</a:t>
            </a:r>
            <a:r>
              <a:rPr lang="fr-FR" sz="2400" spc="-5" dirty="0">
                <a:solidFill>
                  <a:srgbClr val="1C6FEE"/>
                </a:solidFill>
              </a:rPr>
              <a:t/>
            </a:r>
            <a:br>
              <a:rPr lang="fr-FR" sz="2400" spc="-5" dirty="0">
                <a:solidFill>
                  <a:srgbClr val="1C6FEE"/>
                </a:solidFill>
              </a:rPr>
            </a:br>
            <a:r>
              <a:rPr lang="fr-FR" sz="2400" spc="-5" dirty="0">
                <a:solidFill>
                  <a:srgbClr val="072B60"/>
                </a:solidFill>
              </a:rPr>
              <a:t>A</a:t>
            </a:r>
            <a:r>
              <a:rPr sz="2400" spc="-5" dirty="0" smtClean="0">
                <a:solidFill>
                  <a:srgbClr val="072B60"/>
                </a:solidFill>
              </a:rPr>
              <a:t>u</a:t>
            </a:r>
            <a:r>
              <a:rPr sz="2400" spc="10" dirty="0" smtClean="0">
                <a:solidFill>
                  <a:srgbClr val="072B60"/>
                </a:solidFill>
              </a:rPr>
              <a:t>g</a:t>
            </a:r>
            <a:r>
              <a:rPr sz="2400" dirty="0" smtClean="0">
                <a:solidFill>
                  <a:srgbClr val="072B60"/>
                </a:solidFill>
              </a:rPr>
              <a:t>me</a:t>
            </a:r>
            <a:r>
              <a:rPr sz="2400" spc="5" dirty="0" smtClean="0">
                <a:solidFill>
                  <a:srgbClr val="072B60"/>
                </a:solidFill>
              </a:rPr>
              <a:t>n</a:t>
            </a:r>
            <a:r>
              <a:rPr sz="2400" dirty="0" smtClean="0">
                <a:solidFill>
                  <a:srgbClr val="072B60"/>
                </a:solidFill>
              </a:rPr>
              <a:t>tati</a:t>
            </a:r>
            <a:r>
              <a:rPr sz="2400" spc="5" dirty="0" smtClean="0">
                <a:solidFill>
                  <a:srgbClr val="072B60"/>
                </a:solidFill>
              </a:rPr>
              <a:t>o</a:t>
            </a:r>
            <a:r>
              <a:rPr sz="2400" dirty="0" smtClean="0">
                <a:solidFill>
                  <a:srgbClr val="072B60"/>
                </a:solidFill>
              </a:rPr>
              <a:t>n</a:t>
            </a:r>
            <a:r>
              <a:rPr sz="2400" spc="-70" dirty="0" smtClean="0">
                <a:solidFill>
                  <a:srgbClr val="072B60"/>
                </a:solidFill>
              </a:rPr>
              <a:t> </a:t>
            </a:r>
            <a:r>
              <a:rPr sz="2400" spc="-5" dirty="0">
                <a:solidFill>
                  <a:srgbClr val="072B60"/>
                </a:solidFill>
              </a:rPr>
              <a:t>che</a:t>
            </a:r>
            <a:r>
              <a:rPr sz="2400" dirty="0">
                <a:solidFill>
                  <a:srgbClr val="072B60"/>
                </a:solidFill>
              </a:rPr>
              <a:t>z</a:t>
            </a:r>
            <a:r>
              <a:rPr sz="2400" spc="-10" dirty="0">
                <a:solidFill>
                  <a:srgbClr val="072B60"/>
                </a:solidFill>
              </a:rPr>
              <a:t> </a:t>
            </a:r>
            <a:r>
              <a:rPr sz="2400" spc="-5" dirty="0" smtClean="0">
                <a:solidFill>
                  <a:srgbClr val="072B60"/>
                </a:solidFill>
              </a:rPr>
              <a:t>le</a:t>
            </a:r>
            <a:r>
              <a:rPr sz="2400" dirty="0" smtClean="0">
                <a:solidFill>
                  <a:srgbClr val="072B60"/>
                </a:solidFill>
              </a:rPr>
              <a:t>s</a:t>
            </a:r>
            <a:r>
              <a:rPr lang="fr-FR" sz="2400" dirty="0" smtClean="0">
                <a:solidFill>
                  <a:srgbClr val="072B60"/>
                </a:solidFill>
              </a:rPr>
              <a:t> </a:t>
            </a:r>
            <a:r>
              <a:rPr sz="2400" dirty="0" smtClean="0">
                <a:solidFill>
                  <a:srgbClr val="072B60"/>
                </a:solidFill>
              </a:rPr>
              <a:t>HSH</a:t>
            </a:r>
            <a:r>
              <a:rPr lang="fr-FR" sz="2400" dirty="0" smtClean="0">
                <a:solidFill>
                  <a:srgbClr val="072B60"/>
                </a:solidFill>
              </a:rPr>
              <a:t> - </a:t>
            </a:r>
            <a:r>
              <a:rPr sz="2400" b="0" dirty="0" smtClean="0">
                <a:solidFill>
                  <a:srgbClr val="072B60"/>
                </a:solidFill>
                <a:latin typeface="Arial Narrow"/>
                <a:cs typeface="Arial Narrow"/>
              </a:rPr>
              <a:t>RésIST</a:t>
            </a:r>
            <a:r>
              <a:rPr sz="2400" b="0" dirty="0">
                <a:solidFill>
                  <a:srgbClr val="072B60"/>
                </a:solidFill>
                <a:latin typeface="Arial Narrow"/>
                <a:cs typeface="Arial Narrow"/>
              </a:rPr>
              <a:t>,</a:t>
            </a:r>
            <a:r>
              <a:rPr sz="2400" b="0" spc="-45" dirty="0">
                <a:solidFill>
                  <a:srgbClr val="072B60"/>
                </a:solidFill>
                <a:latin typeface="Arial Narrow"/>
                <a:cs typeface="Arial Narrow"/>
              </a:rPr>
              <a:t> </a:t>
            </a:r>
            <a:r>
              <a:rPr sz="2400" b="0" dirty="0">
                <a:solidFill>
                  <a:srgbClr val="072B60"/>
                </a:solidFill>
                <a:latin typeface="Arial Narrow"/>
                <a:cs typeface="Arial Narrow"/>
              </a:rPr>
              <a:t>Fra</a:t>
            </a:r>
            <a:r>
              <a:rPr sz="2400" b="0" spc="5" dirty="0">
                <a:solidFill>
                  <a:srgbClr val="072B60"/>
                </a:solidFill>
                <a:latin typeface="Arial Narrow"/>
                <a:cs typeface="Arial Narrow"/>
              </a:rPr>
              <a:t>n</a:t>
            </a:r>
            <a:r>
              <a:rPr sz="2400" b="0" spc="-5" dirty="0">
                <a:solidFill>
                  <a:srgbClr val="072B60"/>
                </a:solidFill>
                <a:latin typeface="Arial Narrow"/>
                <a:cs typeface="Arial Narrow"/>
              </a:rPr>
              <a:t>ce</a:t>
            </a:r>
            <a:r>
              <a:rPr sz="2400" b="0" dirty="0">
                <a:solidFill>
                  <a:srgbClr val="072B60"/>
                </a:solidFill>
                <a:latin typeface="Arial Narrow"/>
                <a:cs typeface="Arial Narrow"/>
              </a:rPr>
              <a:t>,</a:t>
            </a:r>
            <a:r>
              <a:rPr sz="2400" b="0" spc="-30" dirty="0">
                <a:solidFill>
                  <a:srgbClr val="072B60"/>
                </a:solidFill>
                <a:latin typeface="Arial Narrow"/>
                <a:cs typeface="Arial Narrow"/>
              </a:rPr>
              <a:t> </a:t>
            </a:r>
            <a:r>
              <a:rPr sz="2400" b="0" spc="-5" dirty="0">
                <a:solidFill>
                  <a:srgbClr val="072B60"/>
                </a:solidFill>
                <a:latin typeface="Arial Narrow"/>
                <a:cs typeface="Arial Narrow"/>
              </a:rPr>
              <a:t>200</a:t>
            </a:r>
            <a:r>
              <a:rPr sz="2400" b="0" spc="25" dirty="0">
                <a:solidFill>
                  <a:srgbClr val="072B60"/>
                </a:solidFill>
                <a:latin typeface="Arial Narrow"/>
                <a:cs typeface="Arial Narrow"/>
              </a:rPr>
              <a:t>0</a:t>
            </a:r>
            <a:r>
              <a:rPr sz="2400" b="0" dirty="0">
                <a:solidFill>
                  <a:srgbClr val="072B60"/>
                </a:solidFill>
                <a:latin typeface="Arial Narrow"/>
                <a:cs typeface="Arial Narrow"/>
              </a:rPr>
              <a:t>-2012</a:t>
            </a:r>
            <a:endParaRPr sz="2400" dirty="0">
              <a:latin typeface="Arial Narrow"/>
              <a:cs typeface="Arial Narrow"/>
            </a:endParaRPr>
          </a:p>
        </p:txBody>
      </p:sp>
      <p:sp>
        <p:nvSpPr>
          <p:cNvPr id="8" name="Espace réservé du texte 7"/>
          <p:cNvSpPr>
            <a:spLocks noGrp="1"/>
          </p:cNvSpPr>
          <p:nvPr>
            <p:ph type="body" idx="2"/>
          </p:nvPr>
        </p:nvSpPr>
        <p:spPr/>
        <p:txBody>
          <a:bodyPr/>
          <a:lstStyle/>
          <a:p>
            <a:r>
              <a:rPr lang="fr-FR" sz="1600" b="1" dirty="0">
                <a:solidFill>
                  <a:srgbClr val="072B60"/>
                </a:solidFill>
                <a:latin typeface="Arial Narrow"/>
                <a:cs typeface="Arial Narrow"/>
              </a:rPr>
              <a:t>Au</a:t>
            </a:r>
            <a:r>
              <a:rPr lang="fr-FR" sz="1600" b="1" spc="5" dirty="0">
                <a:solidFill>
                  <a:srgbClr val="072B60"/>
                </a:solidFill>
                <a:latin typeface="Arial Narrow"/>
                <a:cs typeface="Arial Narrow"/>
              </a:rPr>
              <a:t>g</a:t>
            </a:r>
            <a:r>
              <a:rPr lang="fr-FR" sz="1600" b="1" dirty="0">
                <a:solidFill>
                  <a:srgbClr val="072B60"/>
                </a:solidFill>
                <a:latin typeface="Arial Narrow"/>
                <a:cs typeface="Arial Narrow"/>
              </a:rPr>
              <a:t>men</a:t>
            </a:r>
            <a:r>
              <a:rPr lang="fr-FR" sz="1600" b="1" spc="5" dirty="0">
                <a:solidFill>
                  <a:srgbClr val="072B60"/>
                </a:solidFill>
                <a:latin typeface="Arial Narrow"/>
                <a:cs typeface="Arial Narrow"/>
              </a:rPr>
              <a:t>t</a:t>
            </a:r>
            <a:r>
              <a:rPr lang="fr-FR" sz="1600" b="1" spc="-5" dirty="0">
                <a:solidFill>
                  <a:srgbClr val="072B60"/>
                </a:solidFill>
                <a:latin typeface="Arial Narrow"/>
                <a:cs typeface="Arial Narrow"/>
              </a:rPr>
              <a:t>atio</a:t>
            </a:r>
            <a:r>
              <a:rPr lang="fr-FR" sz="1600" b="1" dirty="0">
                <a:solidFill>
                  <a:srgbClr val="072B60"/>
                </a:solidFill>
                <a:latin typeface="Arial Narrow"/>
                <a:cs typeface="Arial Narrow"/>
              </a:rPr>
              <a:t>n</a:t>
            </a:r>
            <a:r>
              <a:rPr lang="fr-FR" sz="1600" b="1" spc="-65" dirty="0">
                <a:solidFill>
                  <a:srgbClr val="072B60"/>
                </a:solidFill>
                <a:latin typeface="Arial Narrow"/>
                <a:cs typeface="Arial Narrow"/>
              </a:rPr>
              <a:t> </a:t>
            </a:r>
            <a:r>
              <a:rPr lang="fr-FR" sz="1600" b="1" spc="-5" dirty="0">
                <a:solidFill>
                  <a:srgbClr val="072B60"/>
                </a:solidFill>
                <a:latin typeface="Arial Narrow"/>
                <a:cs typeface="Arial Narrow"/>
              </a:rPr>
              <a:t>seulemen</a:t>
            </a:r>
            <a:r>
              <a:rPr lang="fr-FR" sz="1600" b="1" dirty="0">
                <a:solidFill>
                  <a:srgbClr val="072B60"/>
                </a:solidFill>
                <a:latin typeface="Arial Narrow"/>
                <a:cs typeface="Arial Narrow"/>
              </a:rPr>
              <a:t>t</a:t>
            </a:r>
            <a:r>
              <a:rPr lang="fr-FR" sz="1600" b="1" spc="-20" dirty="0">
                <a:solidFill>
                  <a:srgbClr val="072B60"/>
                </a:solidFill>
                <a:latin typeface="Arial Narrow"/>
                <a:cs typeface="Arial Narrow"/>
              </a:rPr>
              <a:t> </a:t>
            </a:r>
            <a:r>
              <a:rPr lang="fr-FR" sz="1600" b="1" spc="-5" dirty="0">
                <a:solidFill>
                  <a:srgbClr val="072B60"/>
                </a:solidFill>
                <a:latin typeface="Arial Narrow"/>
                <a:cs typeface="Arial Narrow"/>
              </a:rPr>
              <a:t>chez le</a:t>
            </a:r>
            <a:r>
              <a:rPr lang="fr-FR" sz="1600" b="1" dirty="0">
                <a:solidFill>
                  <a:srgbClr val="072B60"/>
                </a:solidFill>
                <a:latin typeface="Arial Narrow"/>
                <a:cs typeface="Arial Narrow"/>
              </a:rPr>
              <a:t>s</a:t>
            </a:r>
            <a:r>
              <a:rPr lang="fr-FR" sz="1600" b="1" spc="-30" dirty="0">
                <a:solidFill>
                  <a:srgbClr val="072B60"/>
                </a:solidFill>
                <a:latin typeface="Arial Narrow"/>
                <a:cs typeface="Arial Narrow"/>
              </a:rPr>
              <a:t> </a:t>
            </a:r>
            <a:r>
              <a:rPr lang="fr-FR" sz="1600" b="1" dirty="0">
                <a:solidFill>
                  <a:srgbClr val="072B60"/>
                </a:solidFill>
                <a:latin typeface="Arial Narrow"/>
                <a:cs typeface="Arial Narrow"/>
              </a:rPr>
              <a:t>h</a:t>
            </a:r>
            <a:r>
              <a:rPr lang="fr-FR" sz="1600" b="1" spc="5" dirty="0">
                <a:solidFill>
                  <a:srgbClr val="072B60"/>
                </a:solidFill>
                <a:latin typeface="Arial Narrow"/>
                <a:cs typeface="Arial Narrow"/>
              </a:rPr>
              <a:t>o</a:t>
            </a:r>
            <a:r>
              <a:rPr lang="fr-FR" sz="1600" b="1" dirty="0">
                <a:solidFill>
                  <a:srgbClr val="072B60"/>
                </a:solidFill>
                <a:latin typeface="Arial Narrow"/>
                <a:cs typeface="Arial Narrow"/>
              </a:rPr>
              <a:t>mm</a:t>
            </a:r>
            <a:r>
              <a:rPr lang="fr-FR" sz="1600" b="1" spc="-5" dirty="0">
                <a:solidFill>
                  <a:srgbClr val="072B60"/>
                </a:solidFill>
                <a:latin typeface="Arial Narrow"/>
                <a:cs typeface="Arial Narrow"/>
              </a:rPr>
              <a:t>e</a:t>
            </a:r>
            <a:r>
              <a:rPr lang="fr-FR" sz="1600" b="1" dirty="0">
                <a:solidFill>
                  <a:srgbClr val="072B60"/>
                </a:solidFill>
                <a:latin typeface="Arial Narrow"/>
                <a:cs typeface="Arial Narrow"/>
              </a:rPr>
              <a:t>s</a:t>
            </a:r>
            <a:r>
              <a:rPr lang="fr-FR" sz="1600" b="1" spc="-30" dirty="0">
                <a:solidFill>
                  <a:srgbClr val="072B60"/>
                </a:solidFill>
                <a:latin typeface="Arial Narrow"/>
                <a:cs typeface="Arial Narrow"/>
              </a:rPr>
              <a:t> </a:t>
            </a:r>
            <a:r>
              <a:rPr lang="fr-FR" sz="1600" b="1" dirty="0">
                <a:solidFill>
                  <a:srgbClr val="072B60"/>
                </a:solidFill>
                <a:latin typeface="Arial Narrow"/>
                <a:cs typeface="Arial Narrow"/>
              </a:rPr>
              <a:t>h</a:t>
            </a:r>
            <a:r>
              <a:rPr lang="fr-FR" sz="1600" b="1" spc="5" dirty="0">
                <a:solidFill>
                  <a:srgbClr val="072B60"/>
                </a:solidFill>
                <a:latin typeface="Arial Narrow"/>
                <a:cs typeface="Arial Narrow"/>
              </a:rPr>
              <a:t>o</a:t>
            </a:r>
            <a:r>
              <a:rPr lang="fr-FR" sz="1600" b="1" dirty="0">
                <a:solidFill>
                  <a:srgbClr val="072B60"/>
                </a:solidFill>
                <a:latin typeface="Arial Narrow"/>
                <a:cs typeface="Arial Narrow"/>
              </a:rPr>
              <a:t>m</a:t>
            </a:r>
            <a:r>
              <a:rPr lang="fr-FR" sz="1600" b="1" spc="5" dirty="0">
                <a:solidFill>
                  <a:srgbClr val="072B60"/>
                </a:solidFill>
                <a:latin typeface="Arial Narrow"/>
                <a:cs typeface="Arial Narrow"/>
              </a:rPr>
              <a:t>o</a:t>
            </a:r>
            <a:r>
              <a:rPr lang="fr-FR" sz="1600" b="1" dirty="0">
                <a:solidFill>
                  <a:srgbClr val="072B60"/>
                </a:solidFill>
                <a:latin typeface="Arial Narrow"/>
                <a:cs typeface="Arial Narrow"/>
              </a:rPr>
              <a:t>/bisexue</a:t>
            </a:r>
            <a:r>
              <a:rPr lang="fr-FR" sz="1600" b="1" spc="-15" dirty="0">
                <a:solidFill>
                  <a:srgbClr val="072B60"/>
                </a:solidFill>
                <a:latin typeface="Arial Narrow"/>
                <a:cs typeface="Arial Narrow"/>
              </a:rPr>
              <a:t>l</a:t>
            </a:r>
            <a:r>
              <a:rPr lang="fr-FR" sz="1600" b="1" dirty="0">
                <a:solidFill>
                  <a:srgbClr val="072B60"/>
                </a:solidFill>
                <a:latin typeface="Arial Narrow"/>
                <a:cs typeface="Arial Narrow"/>
              </a:rPr>
              <a:t>s </a:t>
            </a:r>
            <a:r>
              <a:rPr lang="fr-FR" sz="1600" dirty="0">
                <a:solidFill>
                  <a:srgbClr val="072B60"/>
                </a:solidFill>
                <a:latin typeface="Arial Narrow"/>
                <a:cs typeface="Arial Narrow"/>
              </a:rPr>
              <a:t>(HSH</a:t>
            </a:r>
            <a:r>
              <a:rPr lang="fr-FR" sz="1600" spc="-15" dirty="0">
                <a:solidFill>
                  <a:srgbClr val="072B60"/>
                </a:solidFill>
                <a:latin typeface="Arial Narrow"/>
                <a:cs typeface="Arial Narrow"/>
              </a:rPr>
              <a:t> </a:t>
            </a:r>
            <a:r>
              <a:rPr lang="fr-FR" sz="1600" dirty="0">
                <a:solidFill>
                  <a:srgbClr val="072B60"/>
                </a:solidFill>
                <a:latin typeface="Arial Narrow"/>
                <a:cs typeface="Arial Narrow"/>
              </a:rPr>
              <a:t>:</a:t>
            </a:r>
            <a:r>
              <a:rPr lang="fr-FR" sz="1600" spc="-15" dirty="0">
                <a:solidFill>
                  <a:srgbClr val="072B60"/>
                </a:solidFill>
                <a:latin typeface="Arial Narrow"/>
                <a:cs typeface="Arial Narrow"/>
              </a:rPr>
              <a:t> </a:t>
            </a:r>
            <a:r>
              <a:rPr lang="fr-FR" sz="1600" spc="-5" dirty="0">
                <a:solidFill>
                  <a:srgbClr val="072B60"/>
                </a:solidFill>
                <a:latin typeface="Arial Narrow"/>
                <a:cs typeface="Arial Narrow"/>
              </a:rPr>
              <a:t>88</a:t>
            </a:r>
            <a:r>
              <a:rPr lang="fr-FR" sz="1600" dirty="0">
                <a:solidFill>
                  <a:srgbClr val="072B60"/>
                </a:solidFill>
                <a:latin typeface="Arial Narrow"/>
                <a:cs typeface="Arial Narrow"/>
              </a:rPr>
              <a:t>%</a:t>
            </a:r>
            <a:r>
              <a:rPr lang="fr-FR" sz="1600" spc="-15" dirty="0">
                <a:solidFill>
                  <a:srgbClr val="072B60"/>
                </a:solidFill>
                <a:latin typeface="Arial Narrow"/>
                <a:cs typeface="Arial Narrow"/>
              </a:rPr>
              <a:t> </a:t>
            </a:r>
            <a:r>
              <a:rPr lang="fr-FR" sz="1600" spc="-5" dirty="0">
                <a:solidFill>
                  <a:srgbClr val="072B60"/>
                </a:solidFill>
                <a:latin typeface="Arial Narrow"/>
                <a:cs typeface="Arial Narrow"/>
              </a:rPr>
              <a:t>de</a:t>
            </a:r>
            <a:r>
              <a:rPr lang="fr-FR" sz="1600" dirty="0">
                <a:solidFill>
                  <a:srgbClr val="072B60"/>
                </a:solidFill>
                <a:latin typeface="Arial Narrow"/>
                <a:cs typeface="Arial Narrow"/>
              </a:rPr>
              <a:t>s </a:t>
            </a:r>
            <a:r>
              <a:rPr lang="fr-FR" sz="1600" spc="-5" dirty="0">
                <a:solidFill>
                  <a:srgbClr val="072B60"/>
                </a:solidFill>
                <a:latin typeface="Arial Narrow"/>
                <a:cs typeface="Arial Narrow"/>
              </a:rPr>
              <a:t>c</a:t>
            </a:r>
            <a:r>
              <a:rPr lang="fr-FR" sz="1600" spc="-10" dirty="0">
                <a:solidFill>
                  <a:srgbClr val="072B60"/>
                </a:solidFill>
                <a:latin typeface="Arial Narrow"/>
                <a:cs typeface="Arial Narrow"/>
              </a:rPr>
              <a:t>a</a:t>
            </a:r>
            <a:r>
              <a:rPr lang="fr-FR" sz="1600" dirty="0">
                <a:solidFill>
                  <a:srgbClr val="072B60"/>
                </a:solidFill>
                <a:latin typeface="Arial Narrow"/>
                <a:cs typeface="Arial Narrow"/>
              </a:rPr>
              <a:t>s </a:t>
            </a:r>
            <a:r>
              <a:rPr lang="fr-FR" sz="1600" spc="-5" dirty="0">
                <a:solidFill>
                  <a:srgbClr val="072B60"/>
                </a:solidFill>
                <a:latin typeface="Arial Narrow"/>
                <a:cs typeface="Arial Narrow"/>
              </a:rPr>
              <a:t>e</a:t>
            </a:r>
            <a:r>
              <a:rPr lang="fr-FR" sz="1600" dirty="0">
                <a:solidFill>
                  <a:srgbClr val="072B60"/>
                </a:solidFill>
                <a:latin typeface="Arial Narrow"/>
                <a:cs typeface="Arial Narrow"/>
              </a:rPr>
              <a:t>n</a:t>
            </a:r>
            <a:r>
              <a:rPr lang="fr-FR" sz="1600" spc="-15" dirty="0">
                <a:solidFill>
                  <a:srgbClr val="072B60"/>
                </a:solidFill>
                <a:latin typeface="Arial Narrow"/>
                <a:cs typeface="Arial Narrow"/>
              </a:rPr>
              <a:t> </a:t>
            </a:r>
            <a:r>
              <a:rPr lang="fr-FR" sz="1600" spc="-5" dirty="0">
                <a:solidFill>
                  <a:srgbClr val="072B60"/>
                </a:solidFill>
                <a:latin typeface="Arial Narrow"/>
                <a:cs typeface="Arial Narrow"/>
              </a:rPr>
              <a:t>201</a:t>
            </a:r>
            <a:r>
              <a:rPr lang="fr-FR" sz="1600" spc="-10" dirty="0">
                <a:solidFill>
                  <a:srgbClr val="072B60"/>
                </a:solidFill>
                <a:latin typeface="Arial Narrow"/>
                <a:cs typeface="Arial Narrow"/>
              </a:rPr>
              <a:t>2</a:t>
            </a:r>
            <a:r>
              <a:rPr lang="fr-FR" sz="1600" dirty="0">
                <a:solidFill>
                  <a:srgbClr val="072B60"/>
                </a:solidFill>
                <a:latin typeface="Arial Narrow"/>
                <a:cs typeface="Arial Narrow"/>
              </a:rPr>
              <a:t>)</a:t>
            </a:r>
            <a:endParaRPr lang="fr-FR" sz="1600" dirty="0">
              <a:latin typeface="Arial Narrow"/>
              <a:cs typeface="Arial Narrow"/>
            </a:endParaRPr>
          </a:p>
          <a:p>
            <a:endParaRPr lang="fr-FR" sz="1600" dirty="0"/>
          </a:p>
        </p:txBody>
      </p:sp>
    </p:spTree>
    <p:extLst>
      <p:ext uri="{BB962C8B-B14F-4D97-AF65-F5344CB8AC3E}">
        <p14:creationId xmlns:p14="http://schemas.microsoft.com/office/powerpoint/2010/main" val="23872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8779" y="418829"/>
            <a:ext cx="233045" cy="276999"/>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Arial Narrow"/>
                <a:cs typeface="Arial Narrow"/>
              </a:rPr>
              <a:t>31</a:t>
            </a:r>
            <a:endParaRPr sz="1800">
              <a:latin typeface="Arial Narrow"/>
              <a:cs typeface="Arial Narrow"/>
            </a:endParaRPr>
          </a:p>
        </p:txBody>
      </p:sp>
      <p:sp>
        <p:nvSpPr>
          <p:cNvPr id="3" name="object 3"/>
          <p:cNvSpPr txBox="1"/>
          <p:nvPr/>
        </p:nvSpPr>
        <p:spPr>
          <a:xfrm>
            <a:off x="68077" y="311712"/>
            <a:ext cx="348615" cy="430887"/>
          </a:xfrm>
          <a:prstGeom prst="rect">
            <a:avLst/>
          </a:prstGeom>
        </p:spPr>
        <p:txBody>
          <a:bodyPr vert="horz" wrap="square" lIns="0" tIns="0" rIns="0" bIns="0" rtlCol="0">
            <a:spAutoFit/>
          </a:bodyPr>
          <a:lstStyle/>
          <a:p>
            <a:pPr marL="22860">
              <a:lnSpc>
                <a:spcPct val="100000"/>
              </a:lnSpc>
            </a:pPr>
            <a:r>
              <a:rPr sz="1400" b="1" spc="-5" dirty="0">
                <a:solidFill>
                  <a:srgbClr val="FFFFFF"/>
                </a:solidFill>
                <a:latin typeface="Arial Narrow"/>
                <a:cs typeface="Arial Narrow"/>
              </a:rPr>
              <a:t>J</a:t>
            </a:r>
            <a:r>
              <a:rPr sz="1400" b="1" dirty="0">
                <a:solidFill>
                  <a:srgbClr val="FFFFFF"/>
                </a:solidFill>
                <a:latin typeface="Arial Narrow"/>
                <a:cs typeface="Arial Narrow"/>
              </a:rPr>
              <a:t>uin</a:t>
            </a:r>
            <a:endParaRPr sz="1400">
              <a:latin typeface="Arial Narrow"/>
              <a:cs typeface="Arial Narrow"/>
            </a:endParaRPr>
          </a:p>
          <a:p>
            <a:pPr marL="12700">
              <a:lnSpc>
                <a:spcPct val="100000"/>
              </a:lnSpc>
            </a:pPr>
            <a:r>
              <a:rPr sz="1400" b="1" spc="-10" dirty="0">
                <a:solidFill>
                  <a:srgbClr val="FFFFFF"/>
                </a:solidFill>
                <a:latin typeface="Arial Narrow"/>
                <a:cs typeface="Arial Narrow"/>
              </a:rPr>
              <a:t>2014</a:t>
            </a:r>
            <a:endParaRPr sz="1400">
              <a:latin typeface="Arial Narrow"/>
              <a:cs typeface="Arial Narrow"/>
            </a:endParaRPr>
          </a:p>
        </p:txBody>
      </p:sp>
      <p:sp>
        <p:nvSpPr>
          <p:cNvPr id="4" name="object 4"/>
          <p:cNvSpPr txBox="1">
            <a:spLocks noGrp="1"/>
          </p:cNvSpPr>
          <p:nvPr>
            <p:ph type="title"/>
          </p:nvPr>
        </p:nvSpPr>
        <p:spPr>
          <a:xfrm>
            <a:off x="609600" y="97581"/>
            <a:ext cx="8077200" cy="984885"/>
          </a:xfrm>
          <a:prstGeom prst="rect">
            <a:avLst/>
          </a:prstGeom>
        </p:spPr>
        <p:txBody>
          <a:bodyPr vert="horz" wrap="square" lIns="0" tIns="0" rIns="0" bIns="0" rtlCol="0">
            <a:spAutoFit/>
          </a:bodyPr>
          <a:lstStyle/>
          <a:p>
            <a:pPr marL="1281430" marR="5080" indent="48260">
              <a:lnSpc>
                <a:spcPct val="100000"/>
              </a:lnSpc>
            </a:pPr>
            <a:r>
              <a:rPr sz="3200" dirty="0">
                <a:solidFill>
                  <a:srgbClr val="1C6FEE"/>
                </a:solidFill>
              </a:rPr>
              <a:t>LGV</a:t>
            </a:r>
            <a:r>
              <a:rPr sz="3200" spc="-35" dirty="0">
                <a:solidFill>
                  <a:srgbClr val="1C6FEE"/>
                </a:solidFill>
              </a:rPr>
              <a:t> </a:t>
            </a:r>
            <a:r>
              <a:rPr sz="3200" dirty="0">
                <a:solidFill>
                  <a:srgbClr val="072B60"/>
                </a:solidFill>
              </a:rPr>
              <a:t>: </a:t>
            </a:r>
            <a:r>
              <a:rPr sz="3200" spc="-5" dirty="0">
                <a:solidFill>
                  <a:srgbClr val="072B60"/>
                </a:solidFill>
              </a:rPr>
              <a:t>st</a:t>
            </a:r>
            <a:r>
              <a:rPr sz="3200" spc="5" dirty="0">
                <a:solidFill>
                  <a:srgbClr val="072B60"/>
                </a:solidFill>
              </a:rPr>
              <a:t>a</a:t>
            </a:r>
            <a:r>
              <a:rPr sz="3200" dirty="0">
                <a:solidFill>
                  <a:srgbClr val="072B60"/>
                </a:solidFill>
              </a:rPr>
              <a:t>ble</a:t>
            </a:r>
            <a:r>
              <a:rPr sz="3200" spc="-30" dirty="0">
                <a:solidFill>
                  <a:srgbClr val="072B60"/>
                </a:solidFill>
              </a:rPr>
              <a:t> </a:t>
            </a:r>
            <a:r>
              <a:rPr sz="3200" dirty="0">
                <a:solidFill>
                  <a:srgbClr val="072B60"/>
                </a:solidFill>
              </a:rPr>
              <a:t>(au</a:t>
            </a:r>
            <a:r>
              <a:rPr sz="3200" spc="5" dirty="0">
                <a:solidFill>
                  <a:srgbClr val="072B60"/>
                </a:solidFill>
              </a:rPr>
              <a:t>g</a:t>
            </a:r>
            <a:r>
              <a:rPr sz="3200" dirty="0">
                <a:solidFill>
                  <a:srgbClr val="072B60"/>
                </a:solidFill>
              </a:rPr>
              <a:t>me</a:t>
            </a:r>
            <a:r>
              <a:rPr sz="3200" spc="5" dirty="0">
                <a:solidFill>
                  <a:srgbClr val="072B60"/>
                </a:solidFill>
              </a:rPr>
              <a:t>n</a:t>
            </a:r>
            <a:r>
              <a:rPr sz="3200" dirty="0">
                <a:solidFill>
                  <a:srgbClr val="072B60"/>
                </a:solidFill>
              </a:rPr>
              <a:t>tati</a:t>
            </a:r>
            <a:r>
              <a:rPr sz="3200" spc="5" dirty="0">
                <a:solidFill>
                  <a:srgbClr val="072B60"/>
                </a:solidFill>
              </a:rPr>
              <a:t>o</a:t>
            </a:r>
            <a:r>
              <a:rPr sz="3200" dirty="0">
                <a:solidFill>
                  <a:srgbClr val="072B60"/>
                </a:solidFill>
              </a:rPr>
              <a:t>n</a:t>
            </a:r>
            <a:r>
              <a:rPr sz="3200" spc="-55" dirty="0">
                <a:solidFill>
                  <a:srgbClr val="072B60"/>
                </a:solidFill>
              </a:rPr>
              <a:t> </a:t>
            </a:r>
            <a:r>
              <a:rPr sz="3200" dirty="0">
                <a:solidFill>
                  <a:srgbClr val="072B60"/>
                </a:solidFill>
              </a:rPr>
              <a:t>des rectites</a:t>
            </a:r>
            <a:r>
              <a:rPr sz="3200" spc="-20" dirty="0">
                <a:solidFill>
                  <a:srgbClr val="072B60"/>
                </a:solidFill>
              </a:rPr>
              <a:t> </a:t>
            </a:r>
            <a:r>
              <a:rPr sz="3200" dirty="0">
                <a:solidFill>
                  <a:srgbClr val="072B60"/>
                </a:solidFill>
              </a:rPr>
              <a:t>à </a:t>
            </a:r>
            <a:r>
              <a:rPr sz="3200" spc="-5" dirty="0">
                <a:solidFill>
                  <a:srgbClr val="072B60"/>
                </a:solidFill>
              </a:rPr>
              <a:t>chl</a:t>
            </a:r>
            <a:r>
              <a:rPr sz="3200" spc="5" dirty="0">
                <a:solidFill>
                  <a:srgbClr val="072B60"/>
                </a:solidFill>
              </a:rPr>
              <a:t>a</a:t>
            </a:r>
            <a:r>
              <a:rPr sz="3200" dirty="0">
                <a:solidFill>
                  <a:srgbClr val="072B60"/>
                </a:solidFill>
              </a:rPr>
              <a:t>my</a:t>
            </a:r>
            <a:r>
              <a:rPr sz="3200" spc="5" dirty="0">
                <a:solidFill>
                  <a:srgbClr val="072B60"/>
                </a:solidFill>
              </a:rPr>
              <a:t>d</a:t>
            </a:r>
            <a:r>
              <a:rPr sz="3200" spc="-5" dirty="0">
                <a:solidFill>
                  <a:srgbClr val="072B60"/>
                </a:solidFill>
              </a:rPr>
              <a:t>i</a:t>
            </a:r>
            <a:r>
              <a:rPr sz="3200" dirty="0">
                <a:solidFill>
                  <a:srgbClr val="072B60"/>
                </a:solidFill>
              </a:rPr>
              <a:t>a</a:t>
            </a:r>
            <a:r>
              <a:rPr sz="3200" spc="-55" dirty="0">
                <a:solidFill>
                  <a:srgbClr val="072B60"/>
                </a:solidFill>
              </a:rPr>
              <a:t> </a:t>
            </a:r>
            <a:r>
              <a:rPr sz="3200" dirty="0">
                <a:solidFill>
                  <a:srgbClr val="072B60"/>
                </a:solidFill>
              </a:rPr>
              <a:t>non</a:t>
            </a:r>
            <a:r>
              <a:rPr sz="3200" spc="-15" dirty="0">
                <a:solidFill>
                  <a:srgbClr val="072B60"/>
                </a:solidFill>
              </a:rPr>
              <a:t> </a:t>
            </a:r>
            <a:r>
              <a:rPr sz="3200" dirty="0">
                <a:solidFill>
                  <a:srgbClr val="072B60"/>
                </a:solidFill>
              </a:rPr>
              <a:t>L),</a:t>
            </a:r>
            <a:r>
              <a:rPr sz="3200" spc="-5" dirty="0">
                <a:solidFill>
                  <a:srgbClr val="072B60"/>
                </a:solidFill>
              </a:rPr>
              <a:t> </a:t>
            </a:r>
            <a:r>
              <a:rPr sz="3200" b="0" dirty="0">
                <a:solidFill>
                  <a:srgbClr val="072B60"/>
                </a:solidFill>
                <a:latin typeface="Arial Narrow"/>
                <a:cs typeface="Arial Narrow"/>
              </a:rPr>
              <a:t>CNR,</a:t>
            </a:r>
            <a:r>
              <a:rPr sz="3200" b="0" spc="-5" dirty="0">
                <a:solidFill>
                  <a:srgbClr val="072B60"/>
                </a:solidFill>
                <a:latin typeface="Arial Narrow"/>
                <a:cs typeface="Arial Narrow"/>
              </a:rPr>
              <a:t> </a:t>
            </a:r>
            <a:r>
              <a:rPr sz="3200" b="0" dirty="0">
                <a:solidFill>
                  <a:srgbClr val="072B60"/>
                </a:solidFill>
                <a:latin typeface="Arial Narrow"/>
                <a:cs typeface="Arial Narrow"/>
              </a:rPr>
              <a:t>Fra</a:t>
            </a:r>
            <a:r>
              <a:rPr sz="3200" b="0" spc="5" dirty="0">
                <a:solidFill>
                  <a:srgbClr val="072B60"/>
                </a:solidFill>
                <a:latin typeface="Arial Narrow"/>
                <a:cs typeface="Arial Narrow"/>
              </a:rPr>
              <a:t>n</a:t>
            </a:r>
            <a:r>
              <a:rPr sz="3200" b="0" spc="-5" dirty="0">
                <a:solidFill>
                  <a:srgbClr val="072B60"/>
                </a:solidFill>
                <a:latin typeface="Arial Narrow"/>
                <a:cs typeface="Arial Narrow"/>
              </a:rPr>
              <a:t>ce</a:t>
            </a:r>
            <a:r>
              <a:rPr sz="3200" b="0" dirty="0">
                <a:solidFill>
                  <a:srgbClr val="072B60"/>
                </a:solidFill>
                <a:latin typeface="Arial Narrow"/>
                <a:cs typeface="Arial Narrow"/>
              </a:rPr>
              <a:t>,</a:t>
            </a:r>
            <a:r>
              <a:rPr sz="3200" b="0" spc="-30" dirty="0">
                <a:solidFill>
                  <a:srgbClr val="072B60"/>
                </a:solidFill>
                <a:latin typeface="Arial Narrow"/>
                <a:cs typeface="Arial Narrow"/>
              </a:rPr>
              <a:t> </a:t>
            </a:r>
            <a:r>
              <a:rPr sz="3200" b="0" spc="-5" dirty="0">
                <a:solidFill>
                  <a:srgbClr val="072B60"/>
                </a:solidFill>
                <a:latin typeface="Arial Narrow"/>
                <a:cs typeface="Arial Narrow"/>
              </a:rPr>
              <a:t>200</a:t>
            </a:r>
            <a:r>
              <a:rPr sz="3200" b="0" spc="20" dirty="0">
                <a:solidFill>
                  <a:srgbClr val="072B60"/>
                </a:solidFill>
                <a:latin typeface="Arial Narrow"/>
                <a:cs typeface="Arial Narrow"/>
              </a:rPr>
              <a:t>2</a:t>
            </a:r>
            <a:r>
              <a:rPr sz="3200" b="0" dirty="0">
                <a:solidFill>
                  <a:srgbClr val="072B60"/>
                </a:solidFill>
                <a:latin typeface="Arial Narrow"/>
                <a:cs typeface="Arial Narrow"/>
              </a:rPr>
              <a:t>-2013</a:t>
            </a:r>
            <a:endParaRPr sz="3200">
              <a:latin typeface="Arial Narrow"/>
              <a:cs typeface="Arial Narrow"/>
            </a:endParaRPr>
          </a:p>
        </p:txBody>
      </p:sp>
      <p:sp>
        <p:nvSpPr>
          <p:cNvPr id="8" name="Espace réservé du texte 7"/>
          <p:cNvSpPr>
            <a:spLocks noGrp="1"/>
          </p:cNvSpPr>
          <p:nvPr>
            <p:ph type="body" idx="2"/>
          </p:nvPr>
        </p:nvSpPr>
        <p:spPr>
          <a:xfrm>
            <a:off x="609600" y="1460500"/>
            <a:ext cx="1697536" cy="3619500"/>
          </a:xfrm>
        </p:spPr>
        <p:txBody>
          <a:bodyPr/>
          <a:lstStyle/>
          <a:p>
            <a:pPr marL="12700" marR="5080">
              <a:lnSpc>
                <a:spcPct val="100000"/>
              </a:lnSpc>
              <a:buClr>
                <a:srgbClr val="072B60"/>
              </a:buClr>
              <a:tabLst>
                <a:tab pos="279400" algn="l"/>
              </a:tabLst>
            </a:pPr>
            <a:r>
              <a:rPr lang="fr-FR" sz="1200" b="1" dirty="0">
                <a:solidFill>
                  <a:srgbClr val="072B60"/>
                </a:solidFill>
                <a:latin typeface="Arial Narrow"/>
                <a:cs typeface="Arial Narrow"/>
              </a:rPr>
              <a:t>L</a:t>
            </a:r>
            <a:r>
              <a:rPr lang="fr-FR" sz="1200" b="1" spc="5" dirty="0">
                <a:solidFill>
                  <a:srgbClr val="072B60"/>
                </a:solidFill>
                <a:latin typeface="Arial Narrow"/>
                <a:cs typeface="Arial Narrow"/>
              </a:rPr>
              <a:t>G</a:t>
            </a:r>
            <a:r>
              <a:rPr lang="fr-FR" sz="1200" b="1" dirty="0">
                <a:solidFill>
                  <a:srgbClr val="072B60"/>
                </a:solidFill>
                <a:latin typeface="Arial Narrow"/>
                <a:cs typeface="Arial Narrow"/>
              </a:rPr>
              <a:t>V</a:t>
            </a:r>
            <a:r>
              <a:rPr lang="fr-FR" sz="1200" b="1" spc="-30" dirty="0">
                <a:solidFill>
                  <a:srgbClr val="072B60"/>
                </a:solidFill>
                <a:latin typeface="Arial Narrow"/>
                <a:cs typeface="Arial Narrow"/>
              </a:rPr>
              <a:t> </a:t>
            </a:r>
            <a:r>
              <a:rPr lang="fr-FR" sz="1200" b="1" dirty="0">
                <a:solidFill>
                  <a:srgbClr val="072B60"/>
                </a:solidFill>
                <a:latin typeface="Arial Narrow"/>
                <a:cs typeface="Arial Narrow"/>
              </a:rPr>
              <a:t>:</a:t>
            </a:r>
            <a:r>
              <a:rPr lang="fr-FR" sz="1200" b="1" spc="-10" dirty="0">
                <a:solidFill>
                  <a:srgbClr val="072B60"/>
                </a:solidFill>
                <a:latin typeface="Arial Narrow"/>
                <a:cs typeface="Arial Narrow"/>
              </a:rPr>
              <a:t> </a:t>
            </a:r>
            <a:r>
              <a:rPr lang="fr-FR" sz="1200" b="1" dirty="0">
                <a:solidFill>
                  <a:srgbClr val="072B60"/>
                </a:solidFill>
                <a:latin typeface="Arial Narrow"/>
                <a:cs typeface="Arial Narrow"/>
              </a:rPr>
              <a:t>n</a:t>
            </a:r>
            <a:r>
              <a:rPr lang="fr-FR" sz="1200" b="1" spc="5" dirty="0">
                <a:solidFill>
                  <a:srgbClr val="072B60"/>
                </a:solidFill>
                <a:latin typeface="Arial Narrow"/>
                <a:cs typeface="Arial Narrow"/>
              </a:rPr>
              <a:t>o</a:t>
            </a:r>
            <a:r>
              <a:rPr lang="fr-FR" sz="1200" b="1" dirty="0">
                <a:solidFill>
                  <a:srgbClr val="072B60"/>
                </a:solidFill>
                <a:latin typeface="Arial Narrow"/>
                <a:cs typeface="Arial Narrow"/>
              </a:rPr>
              <a:t>m</a:t>
            </a:r>
            <a:r>
              <a:rPr lang="fr-FR" sz="1200" b="1" spc="5" dirty="0">
                <a:solidFill>
                  <a:srgbClr val="072B60"/>
                </a:solidFill>
                <a:latin typeface="Arial Narrow"/>
                <a:cs typeface="Arial Narrow"/>
              </a:rPr>
              <a:t>b</a:t>
            </a:r>
            <a:r>
              <a:rPr lang="fr-FR" sz="1200" b="1" dirty="0">
                <a:solidFill>
                  <a:srgbClr val="072B60"/>
                </a:solidFill>
                <a:latin typeface="Arial Narrow"/>
                <a:cs typeface="Arial Narrow"/>
              </a:rPr>
              <a:t>re</a:t>
            </a:r>
            <a:r>
              <a:rPr lang="fr-FR" sz="1200" b="1" spc="-30" dirty="0">
                <a:solidFill>
                  <a:srgbClr val="072B60"/>
                </a:solidFill>
                <a:latin typeface="Arial Narrow"/>
                <a:cs typeface="Arial Narrow"/>
              </a:rPr>
              <a:t> </a:t>
            </a:r>
            <a:r>
              <a:rPr lang="fr-FR" sz="1200" b="1" spc="-5" dirty="0">
                <a:solidFill>
                  <a:srgbClr val="072B60"/>
                </a:solidFill>
                <a:latin typeface="Arial Narrow"/>
                <a:cs typeface="Arial Narrow"/>
              </a:rPr>
              <a:t>stabl</a:t>
            </a:r>
            <a:r>
              <a:rPr lang="fr-FR" sz="1200" b="1" dirty="0">
                <a:solidFill>
                  <a:srgbClr val="072B60"/>
                </a:solidFill>
                <a:latin typeface="Arial Narrow"/>
                <a:cs typeface="Arial Narrow"/>
              </a:rPr>
              <a:t>e</a:t>
            </a:r>
            <a:r>
              <a:rPr lang="fr-FR" sz="1200" b="1" spc="-25" dirty="0">
                <a:solidFill>
                  <a:srgbClr val="072B60"/>
                </a:solidFill>
                <a:latin typeface="Arial Narrow"/>
                <a:cs typeface="Arial Narrow"/>
              </a:rPr>
              <a:t> </a:t>
            </a:r>
            <a:r>
              <a:rPr lang="fr-FR" sz="1200" b="1" spc="-5" dirty="0">
                <a:solidFill>
                  <a:srgbClr val="072B60"/>
                </a:solidFill>
                <a:latin typeface="Arial Narrow"/>
                <a:cs typeface="Arial Narrow"/>
              </a:rPr>
              <a:t>en</a:t>
            </a:r>
            <a:r>
              <a:rPr lang="fr-FR" sz="1200" b="1" spc="5" dirty="0">
                <a:solidFill>
                  <a:srgbClr val="072B60"/>
                </a:solidFill>
                <a:latin typeface="Arial Narrow"/>
                <a:cs typeface="Arial Narrow"/>
              </a:rPr>
              <a:t>t</a:t>
            </a:r>
            <a:r>
              <a:rPr lang="fr-FR" sz="1200" b="1" dirty="0">
                <a:solidFill>
                  <a:srgbClr val="072B60"/>
                </a:solidFill>
                <a:latin typeface="Arial Narrow"/>
                <a:cs typeface="Arial Narrow"/>
              </a:rPr>
              <a:t>re</a:t>
            </a:r>
            <a:r>
              <a:rPr lang="fr-FR" sz="1200" b="1" spc="-20" dirty="0">
                <a:solidFill>
                  <a:srgbClr val="072B60"/>
                </a:solidFill>
                <a:latin typeface="Arial Narrow"/>
                <a:cs typeface="Arial Narrow"/>
              </a:rPr>
              <a:t> </a:t>
            </a:r>
            <a:r>
              <a:rPr lang="fr-FR" sz="1200" b="1" spc="-5" dirty="0">
                <a:solidFill>
                  <a:srgbClr val="072B60"/>
                </a:solidFill>
                <a:latin typeface="Arial Narrow"/>
                <a:cs typeface="Arial Narrow"/>
              </a:rPr>
              <a:t>200</a:t>
            </a:r>
            <a:r>
              <a:rPr lang="fr-FR" sz="1200" b="1" dirty="0">
                <a:solidFill>
                  <a:srgbClr val="072B60"/>
                </a:solidFill>
                <a:latin typeface="Arial Narrow"/>
                <a:cs typeface="Arial Narrow"/>
              </a:rPr>
              <a:t>8</a:t>
            </a:r>
            <a:r>
              <a:rPr lang="fr-FR" sz="1200" b="1" spc="-20" dirty="0">
                <a:solidFill>
                  <a:srgbClr val="072B60"/>
                </a:solidFill>
                <a:latin typeface="Arial Narrow"/>
                <a:cs typeface="Arial Narrow"/>
              </a:rPr>
              <a:t> </a:t>
            </a:r>
            <a:r>
              <a:rPr lang="fr-FR" sz="1200" b="1" spc="-5" dirty="0">
                <a:solidFill>
                  <a:srgbClr val="072B60"/>
                </a:solidFill>
                <a:latin typeface="Arial Narrow"/>
                <a:cs typeface="Arial Narrow"/>
              </a:rPr>
              <a:t>et 201</a:t>
            </a:r>
            <a:r>
              <a:rPr lang="fr-FR" sz="1200" b="1" spc="-10" dirty="0">
                <a:solidFill>
                  <a:srgbClr val="072B60"/>
                </a:solidFill>
                <a:latin typeface="Arial Narrow"/>
                <a:cs typeface="Arial Narrow"/>
              </a:rPr>
              <a:t>2</a:t>
            </a:r>
            <a:r>
              <a:rPr lang="fr-FR" sz="1200" b="1" dirty="0">
                <a:solidFill>
                  <a:srgbClr val="072B60"/>
                </a:solidFill>
                <a:latin typeface="Arial Narrow"/>
                <a:cs typeface="Arial Narrow"/>
              </a:rPr>
              <a:t>,</a:t>
            </a:r>
            <a:r>
              <a:rPr lang="fr-FR" sz="1200" b="1" spc="-30" dirty="0">
                <a:solidFill>
                  <a:srgbClr val="072B60"/>
                </a:solidFill>
                <a:latin typeface="Arial Narrow"/>
                <a:cs typeface="Arial Narrow"/>
              </a:rPr>
              <a:t> </a:t>
            </a:r>
            <a:r>
              <a:rPr lang="fr-FR" sz="1200" b="1" spc="-5" dirty="0">
                <a:solidFill>
                  <a:srgbClr val="072B60"/>
                </a:solidFill>
                <a:latin typeface="Arial Narrow"/>
                <a:cs typeface="Arial Narrow"/>
              </a:rPr>
              <a:t>e</a:t>
            </a:r>
            <a:r>
              <a:rPr lang="fr-FR" sz="1200" b="1" dirty="0">
                <a:solidFill>
                  <a:srgbClr val="072B60"/>
                </a:solidFill>
                <a:latin typeface="Arial Narrow"/>
                <a:cs typeface="Arial Narrow"/>
              </a:rPr>
              <a:t>n</a:t>
            </a:r>
            <a:r>
              <a:rPr lang="fr-FR" sz="1200" b="1" spc="-10" dirty="0">
                <a:solidFill>
                  <a:srgbClr val="072B60"/>
                </a:solidFill>
                <a:latin typeface="Arial Narrow"/>
                <a:cs typeface="Arial Narrow"/>
              </a:rPr>
              <a:t> </a:t>
            </a:r>
            <a:r>
              <a:rPr lang="fr-FR" sz="1200" b="1" spc="-5" dirty="0">
                <a:solidFill>
                  <a:srgbClr val="072B60"/>
                </a:solidFill>
                <a:latin typeface="Arial Narrow"/>
                <a:cs typeface="Arial Narrow"/>
              </a:rPr>
              <a:t>au</a:t>
            </a:r>
            <a:r>
              <a:rPr lang="fr-FR" sz="1200" b="1" dirty="0">
                <a:solidFill>
                  <a:srgbClr val="072B60"/>
                </a:solidFill>
                <a:latin typeface="Arial Narrow"/>
                <a:cs typeface="Arial Narrow"/>
              </a:rPr>
              <a:t>gmen</a:t>
            </a:r>
            <a:r>
              <a:rPr lang="fr-FR" sz="1200" b="1" spc="5" dirty="0">
                <a:solidFill>
                  <a:srgbClr val="072B60"/>
                </a:solidFill>
                <a:latin typeface="Arial Narrow"/>
                <a:cs typeface="Arial Narrow"/>
              </a:rPr>
              <a:t>t</a:t>
            </a:r>
            <a:r>
              <a:rPr lang="fr-FR" sz="1200" b="1" spc="-5" dirty="0">
                <a:solidFill>
                  <a:srgbClr val="072B60"/>
                </a:solidFill>
                <a:latin typeface="Arial Narrow"/>
                <a:cs typeface="Arial Narrow"/>
              </a:rPr>
              <a:t>ati</a:t>
            </a:r>
            <a:r>
              <a:rPr lang="fr-FR" sz="1200" b="1" dirty="0">
                <a:solidFill>
                  <a:srgbClr val="072B60"/>
                </a:solidFill>
                <a:latin typeface="Arial Narrow"/>
                <a:cs typeface="Arial Narrow"/>
              </a:rPr>
              <a:t>on</a:t>
            </a:r>
            <a:r>
              <a:rPr lang="fr-FR" sz="1200" b="1" spc="-60" dirty="0">
                <a:solidFill>
                  <a:srgbClr val="072B60"/>
                </a:solidFill>
                <a:latin typeface="Arial Narrow"/>
                <a:cs typeface="Arial Narrow"/>
              </a:rPr>
              <a:t> </a:t>
            </a:r>
            <a:r>
              <a:rPr lang="fr-FR" sz="1200" b="1" spc="-5" dirty="0">
                <a:solidFill>
                  <a:srgbClr val="072B60"/>
                </a:solidFill>
                <a:latin typeface="Arial Narrow"/>
                <a:cs typeface="Arial Narrow"/>
              </a:rPr>
              <a:t>e</a:t>
            </a:r>
            <a:r>
              <a:rPr lang="fr-FR" sz="1200" b="1" dirty="0">
                <a:solidFill>
                  <a:srgbClr val="072B60"/>
                </a:solidFill>
                <a:latin typeface="Arial Narrow"/>
                <a:cs typeface="Arial Narrow"/>
              </a:rPr>
              <a:t>n</a:t>
            </a:r>
            <a:r>
              <a:rPr lang="fr-FR" sz="1200" b="1" spc="-10" dirty="0">
                <a:solidFill>
                  <a:srgbClr val="072B60"/>
                </a:solidFill>
                <a:latin typeface="Arial Narrow"/>
                <a:cs typeface="Arial Narrow"/>
              </a:rPr>
              <a:t> </a:t>
            </a:r>
            <a:r>
              <a:rPr lang="fr-FR" sz="1200" b="1" spc="-5" dirty="0">
                <a:solidFill>
                  <a:srgbClr val="072B60"/>
                </a:solidFill>
                <a:latin typeface="Arial Narrow"/>
                <a:cs typeface="Arial Narrow"/>
              </a:rPr>
              <a:t>2013</a:t>
            </a:r>
            <a:endParaRPr lang="fr-FR" sz="1200" dirty="0">
              <a:latin typeface="Arial Narrow"/>
              <a:cs typeface="Arial Narrow"/>
            </a:endParaRPr>
          </a:p>
          <a:p>
            <a:pPr marL="12700">
              <a:lnSpc>
                <a:spcPct val="100000"/>
              </a:lnSpc>
              <a:spcBef>
                <a:spcPts val="480"/>
              </a:spcBef>
              <a:buClr>
                <a:srgbClr val="072B60"/>
              </a:buClr>
              <a:tabLst>
                <a:tab pos="279400" algn="l"/>
              </a:tabLst>
            </a:pPr>
            <a:r>
              <a:rPr lang="fr-FR" sz="1200" b="1" dirty="0">
                <a:solidFill>
                  <a:srgbClr val="072B60"/>
                </a:solidFill>
                <a:latin typeface="Arial Narrow"/>
                <a:cs typeface="Arial Narrow"/>
              </a:rPr>
              <a:t>Rectit</a:t>
            </a:r>
            <a:r>
              <a:rPr lang="fr-FR" sz="1200" b="1" spc="-5" dirty="0">
                <a:solidFill>
                  <a:srgbClr val="072B60"/>
                </a:solidFill>
                <a:latin typeface="Arial Narrow"/>
                <a:cs typeface="Arial Narrow"/>
              </a:rPr>
              <a:t>e</a:t>
            </a:r>
            <a:r>
              <a:rPr lang="fr-FR" sz="1200" b="1" dirty="0">
                <a:solidFill>
                  <a:srgbClr val="072B60"/>
                </a:solidFill>
                <a:latin typeface="Arial Narrow"/>
                <a:cs typeface="Arial Narrow"/>
              </a:rPr>
              <a:t>s</a:t>
            </a:r>
            <a:r>
              <a:rPr lang="fr-FR" sz="1200" b="1" spc="-30" dirty="0">
                <a:solidFill>
                  <a:srgbClr val="072B60"/>
                </a:solidFill>
                <a:latin typeface="Arial Narrow"/>
                <a:cs typeface="Arial Narrow"/>
              </a:rPr>
              <a:t> </a:t>
            </a:r>
            <a:r>
              <a:rPr lang="fr-FR" sz="1200" b="1" dirty="0">
                <a:solidFill>
                  <a:srgbClr val="072B60"/>
                </a:solidFill>
                <a:latin typeface="Arial Narrow"/>
                <a:cs typeface="Arial Narrow"/>
              </a:rPr>
              <a:t>n</a:t>
            </a:r>
            <a:r>
              <a:rPr lang="fr-FR" sz="1200" b="1" spc="5" dirty="0">
                <a:solidFill>
                  <a:srgbClr val="072B60"/>
                </a:solidFill>
                <a:latin typeface="Arial Narrow"/>
                <a:cs typeface="Arial Narrow"/>
              </a:rPr>
              <a:t>o</a:t>
            </a:r>
            <a:r>
              <a:rPr lang="fr-FR" sz="1200" b="1" dirty="0">
                <a:solidFill>
                  <a:srgbClr val="072B60"/>
                </a:solidFill>
                <a:latin typeface="Arial Narrow"/>
                <a:cs typeface="Arial Narrow"/>
              </a:rPr>
              <a:t>n</a:t>
            </a:r>
            <a:r>
              <a:rPr lang="fr-FR" sz="1200" b="1" spc="-35" dirty="0">
                <a:solidFill>
                  <a:srgbClr val="072B60"/>
                </a:solidFill>
                <a:latin typeface="Arial Narrow"/>
                <a:cs typeface="Arial Narrow"/>
              </a:rPr>
              <a:t> </a:t>
            </a:r>
            <a:r>
              <a:rPr lang="fr-FR" sz="1200" b="1" dirty="0">
                <a:solidFill>
                  <a:srgbClr val="072B60"/>
                </a:solidFill>
                <a:latin typeface="Arial Narrow"/>
                <a:cs typeface="Arial Narrow"/>
              </a:rPr>
              <a:t>L</a:t>
            </a:r>
            <a:r>
              <a:rPr lang="fr-FR" sz="1200" b="1" spc="-35" dirty="0">
                <a:solidFill>
                  <a:srgbClr val="072B60"/>
                </a:solidFill>
                <a:latin typeface="Arial Narrow"/>
                <a:cs typeface="Arial Narrow"/>
              </a:rPr>
              <a:t> </a:t>
            </a:r>
            <a:r>
              <a:rPr lang="fr-FR" sz="1200" b="1" spc="-5" dirty="0">
                <a:solidFill>
                  <a:srgbClr val="072B60"/>
                </a:solidFill>
                <a:latin typeface="Arial Narrow"/>
                <a:cs typeface="Arial Narrow"/>
              </a:rPr>
              <a:t>e</a:t>
            </a:r>
            <a:r>
              <a:rPr lang="fr-FR" sz="1200" b="1" dirty="0">
                <a:solidFill>
                  <a:srgbClr val="072B60"/>
                </a:solidFill>
                <a:latin typeface="Arial Narrow"/>
                <a:cs typeface="Arial Narrow"/>
              </a:rPr>
              <a:t>n</a:t>
            </a:r>
            <a:r>
              <a:rPr lang="fr-FR" sz="1200" b="1" spc="-10" dirty="0">
                <a:solidFill>
                  <a:srgbClr val="072B60"/>
                </a:solidFill>
                <a:latin typeface="Arial Narrow"/>
                <a:cs typeface="Arial Narrow"/>
              </a:rPr>
              <a:t> </a:t>
            </a:r>
            <a:r>
              <a:rPr lang="fr-FR" sz="1200" b="1" spc="-5" dirty="0">
                <a:solidFill>
                  <a:srgbClr val="072B60"/>
                </a:solidFill>
                <a:latin typeface="Arial Narrow"/>
                <a:cs typeface="Arial Narrow"/>
              </a:rPr>
              <a:t>au</a:t>
            </a:r>
            <a:r>
              <a:rPr lang="fr-FR" sz="1200" b="1" dirty="0">
                <a:solidFill>
                  <a:srgbClr val="072B60"/>
                </a:solidFill>
                <a:latin typeface="Arial Narrow"/>
                <a:cs typeface="Arial Narrow"/>
              </a:rPr>
              <a:t>gmen</a:t>
            </a:r>
            <a:r>
              <a:rPr lang="fr-FR" sz="1200" b="1" spc="5" dirty="0">
                <a:solidFill>
                  <a:srgbClr val="072B60"/>
                </a:solidFill>
                <a:latin typeface="Arial Narrow"/>
                <a:cs typeface="Arial Narrow"/>
              </a:rPr>
              <a:t>t</a:t>
            </a:r>
            <a:r>
              <a:rPr lang="fr-FR" sz="1200" b="1" spc="-5" dirty="0">
                <a:solidFill>
                  <a:srgbClr val="072B60"/>
                </a:solidFill>
                <a:latin typeface="Arial Narrow"/>
                <a:cs typeface="Arial Narrow"/>
              </a:rPr>
              <a:t>ati</a:t>
            </a:r>
            <a:r>
              <a:rPr lang="fr-FR" sz="1200" b="1" dirty="0">
                <a:solidFill>
                  <a:srgbClr val="072B60"/>
                </a:solidFill>
                <a:latin typeface="Arial Narrow"/>
                <a:cs typeface="Arial Narrow"/>
              </a:rPr>
              <a:t>on</a:t>
            </a:r>
            <a:endParaRPr lang="fr-FR" sz="1200" dirty="0">
              <a:latin typeface="Arial Narrow"/>
              <a:cs typeface="Arial Narrow"/>
            </a:endParaRPr>
          </a:p>
          <a:p>
            <a:pPr marL="12700">
              <a:lnSpc>
                <a:spcPct val="100000"/>
              </a:lnSpc>
              <a:spcBef>
                <a:spcPts val="480"/>
              </a:spcBef>
              <a:buClr>
                <a:srgbClr val="072B60"/>
              </a:buClr>
              <a:tabLst>
                <a:tab pos="279400" algn="l"/>
              </a:tabLst>
            </a:pPr>
            <a:r>
              <a:rPr lang="fr-FR" sz="1100" b="1" spc="-5" dirty="0" smtClean="0">
                <a:solidFill>
                  <a:srgbClr val="072B60"/>
                </a:solidFill>
                <a:latin typeface="Arial Narrow"/>
                <a:cs typeface="Arial Narrow"/>
              </a:rPr>
              <a:t>HSH :</a:t>
            </a:r>
            <a:br>
              <a:rPr lang="fr-FR" sz="1100" b="1" spc="-5" dirty="0" smtClean="0">
                <a:solidFill>
                  <a:srgbClr val="072B60"/>
                </a:solidFill>
                <a:latin typeface="Arial Narrow"/>
                <a:cs typeface="Arial Narrow"/>
              </a:rPr>
            </a:br>
            <a:r>
              <a:rPr lang="fr-FR" sz="1100" b="1" spc="-5" dirty="0" smtClean="0">
                <a:solidFill>
                  <a:srgbClr val="072B60"/>
                </a:solidFill>
                <a:latin typeface="Arial Narrow"/>
                <a:cs typeface="Arial Narrow"/>
              </a:rPr>
              <a:t>- 98</a:t>
            </a:r>
            <a:r>
              <a:rPr lang="fr-FR" sz="1100" b="1" dirty="0">
                <a:solidFill>
                  <a:srgbClr val="072B60"/>
                </a:solidFill>
                <a:latin typeface="Arial Narrow"/>
                <a:cs typeface="Arial Narrow"/>
              </a:rPr>
              <a:t>% pour</a:t>
            </a:r>
            <a:r>
              <a:rPr lang="fr-FR" sz="1100" b="1" spc="-40" dirty="0">
                <a:solidFill>
                  <a:srgbClr val="072B60"/>
                </a:solidFill>
                <a:latin typeface="Arial Narrow"/>
                <a:cs typeface="Arial Narrow"/>
              </a:rPr>
              <a:t> </a:t>
            </a:r>
            <a:r>
              <a:rPr lang="fr-FR" sz="1100" b="1" spc="-120" dirty="0" smtClean="0">
                <a:solidFill>
                  <a:srgbClr val="072B60"/>
                </a:solidFill>
                <a:latin typeface="Arial Narrow"/>
                <a:cs typeface="Arial Narrow"/>
              </a:rPr>
              <a:t>L</a:t>
            </a:r>
            <a:r>
              <a:rPr lang="fr-FR" sz="1100" b="1" dirty="0" smtClean="0">
                <a:solidFill>
                  <a:srgbClr val="072B60"/>
                </a:solidFill>
                <a:latin typeface="Arial Narrow"/>
                <a:cs typeface="Arial Narrow"/>
              </a:rPr>
              <a:t>VG</a:t>
            </a:r>
            <a:r>
              <a:rPr lang="fr-FR" sz="1100" dirty="0">
                <a:latin typeface="Arial Narrow"/>
                <a:cs typeface="Arial Narrow"/>
              </a:rPr>
              <a:t/>
            </a:r>
            <a:br>
              <a:rPr lang="fr-FR" sz="1100" dirty="0">
                <a:latin typeface="Arial Narrow"/>
                <a:cs typeface="Arial Narrow"/>
              </a:rPr>
            </a:br>
            <a:r>
              <a:rPr lang="fr-FR" sz="1100" dirty="0" smtClean="0">
                <a:latin typeface="Arial Narrow"/>
                <a:cs typeface="Arial Narrow"/>
              </a:rPr>
              <a:t> - </a:t>
            </a:r>
            <a:r>
              <a:rPr lang="fr-FR" sz="1100" b="1" spc="-5" dirty="0" smtClean="0">
                <a:solidFill>
                  <a:srgbClr val="072B60"/>
                </a:solidFill>
                <a:latin typeface="Arial Narrow"/>
                <a:cs typeface="Arial Narrow"/>
              </a:rPr>
              <a:t>90</a:t>
            </a:r>
            <a:r>
              <a:rPr lang="fr-FR" sz="1100" b="1" dirty="0">
                <a:solidFill>
                  <a:srgbClr val="072B60"/>
                </a:solidFill>
                <a:latin typeface="Arial Narrow"/>
                <a:cs typeface="Arial Narrow"/>
              </a:rPr>
              <a:t>% pour</a:t>
            </a:r>
            <a:r>
              <a:rPr lang="fr-FR" sz="1100" b="1" spc="-35" dirty="0">
                <a:solidFill>
                  <a:srgbClr val="072B60"/>
                </a:solidFill>
                <a:latin typeface="Arial Narrow"/>
                <a:cs typeface="Arial Narrow"/>
              </a:rPr>
              <a:t> </a:t>
            </a:r>
            <a:r>
              <a:rPr lang="fr-FR" sz="1100" b="1" dirty="0">
                <a:solidFill>
                  <a:srgbClr val="072B60"/>
                </a:solidFill>
                <a:latin typeface="Arial Narrow"/>
                <a:cs typeface="Arial Narrow"/>
              </a:rPr>
              <a:t>re</a:t>
            </a:r>
            <a:r>
              <a:rPr lang="fr-FR" sz="1100" b="1" spc="-10" dirty="0">
                <a:solidFill>
                  <a:srgbClr val="072B60"/>
                </a:solidFill>
                <a:latin typeface="Arial Narrow"/>
                <a:cs typeface="Arial Narrow"/>
              </a:rPr>
              <a:t>c</a:t>
            </a:r>
            <a:r>
              <a:rPr lang="fr-FR" sz="1100" b="1" dirty="0">
                <a:solidFill>
                  <a:srgbClr val="072B60"/>
                </a:solidFill>
                <a:latin typeface="Arial Narrow"/>
                <a:cs typeface="Arial Narrow"/>
              </a:rPr>
              <a:t>ti</a:t>
            </a:r>
            <a:r>
              <a:rPr lang="fr-FR" sz="1100" b="1" spc="5" dirty="0">
                <a:solidFill>
                  <a:srgbClr val="072B60"/>
                </a:solidFill>
                <a:latin typeface="Arial Narrow"/>
                <a:cs typeface="Arial Narrow"/>
              </a:rPr>
              <a:t>t</a:t>
            </a:r>
            <a:r>
              <a:rPr lang="fr-FR" sz="1100" b="1" spc="-5" dirty="0">
                <a:solidFill>
                  <a:srgbClr val="072B60"/>
                </a:solidFill>
                <a:latin typeface="Arial Narrow"/>
                <a:cs typeface="Arial Narrow"/>
              </a:rPr>
              <a:t>e</a:t>
            </a:r>
            <a:r>
              <a:rPr lang="fr-FR" sz="1100" b="1" dirty="0">
                <a:solidFill>
                  <a:srgbClr val="072B60"/>
                </a:solidFill>
                <a:latin typeface="Arial Narrow"/>
                <a:cs typeface="Arial Narrow"/>
              </a:rPr>
              <a:t>s</a:t>
            </a:r>
            <a:r>
              <a:rPr lang="fr-FR" sz="1100" b="1" spc="-20" dirty="0">
                <a:solidFill>
                  <a:srgbClr val="072B60"/>
                </a:solidFill>
                <a:latin typeface="Arial Narrow"/>
                <a:cs typeface="Arial Narrow"/>
              </a:rPr>
              <a:t> </a:t>
            </a:r>
            <a:r>
              <a:rPr lang="fr-FR" sz="1100" b="1" dirty="0">
                <a:solidFill>
                  <a:srgbClr val="072B60"/>
                </a:solidFill>
                <a:latin typeface="Arial Narrow"/>
                <a:cs typeface="Arial Narrow"/>
              </a:rPr>
              <a:t>n</a:t>
            </a:r>
            <a:r>
              <a:rPr lang="fr-FR" sz="1100" b="1" spc="5" dirty="0">
                <a:solidFill>
                  <a:srgbClr val="072B60"/>
                </a:solidFill>
                <a:latin typeface="Arial Narrow"/>
                <a:cs typeface="Arial Narrow"/>
              </a:rPr>
              <a:t>o</a:t>
            </a:r>
            <a:r>
              <a:rPr lang="fr-FR" sz="1100" b="1" dirty="0">
                <a:solidFill>
                  <a:srgbClr val="072B60"/>
                </a:solidFill>
                <a:latin typeface="Arial Narrow"/>
                <a:cs typeface="Arial Narrow"/>
              </a:rPr>
              <a:t>n</a:t>
            </a:r>
            <a:r>
              <a:rPr lang="fr-FR" sz="1100" b="1" spc="-20" dirty="0">
                <a:solidFill>
                  <a:srgbClr val="072B60"/>
                </a:solidFill>
                <a:latin typeface="Arial Narrow"/>
                <a:cs typeface="Arial Narrow"/>
              </a:rPr>
              <a:t> </a:t>
            </a:r>
            <a:r>
              <a:rPr lang="fr-FR" sz="1100" b="1" dirty="0">
                <a:solidFill>
                  <a:srgbClr val="072B60"/>
                </a:solidFill>
                <a:latin typeface="Arial Narrow"/>
                <a:cs typeface="Arial Narrow"/>
              </a:rPr>
              <a:t>L</a:t>
            </a:r>
            <a:endParaRPr lang="fr-FR" sz="1100" dirty="0">
              <a:latin typeface="Arial Narrow"/>
              <a:cs typeface="Arial Narrow"/>
            </a:endParaRPr>
          </a:p>
          <a:p>
            <a:endParaRPr lang="fr-FR" sz="1100" dirty="0"/>
          </a:p>
        </p:txBody>
      </p:sp>
      <p:sp>
        <p:nvSpPr>
          <p:cNvPr id="7" name="Espace réservé du contenu 6"/>
          <p:cNvSpPr>
            <a:spLocks noGrp="1"/>
          </p:cNvSpPr>
          <p:nvPr>
            <p:ph sz="quarter" idx="1"/>
          </p:nvPr>
        </p:nvSpPr>
        <p:spPr/>
        <p:txBody>
          <a:bodyPr/>
          <a:lstStyle/>
          <a:p>
            <a:endParaRPr lang="fr-FR"/>
          </a:p>
        </p:txBody>
      </p:sp>
      <p:sp>
        <p:nvSpPr>
          <p:cNvPr id="6" name="object 6"/>
          <p:cNvSpPr/>
          <p:nvPr/>
        </p:nvSpPr>
        <p:spPr>
          <a:xfrm>
            <a:off x="2923733" y="1373149"/>
            <a:ext cx="4803775" cy="4169833"/>
          </a:xfrm>
          <a:prstGeom prst="rect">
            <a:avLst/>
          </a:prstGeom>
          <a:blipFill>
            <a:blip r:embed="rId3" cstate="email">
              <a:extLst>
                <a:ext uri="{28A0092B-C50C-407E-A947-70E740481C1C}">
                  <a14:useLocalDpi xmlns:a14="http://schemas.microsoft.com/office/drawing/2010/main"/>
                </a:ext>
              </a:extLst>
            </a:blip>
            <a:stretch>
              <a:fillRect/>
            </a:stretch>
          </a:blipFill>
          <a:effectLst>
            <a:glow rad="101600">
              <a:schemeClr val="accent2">
                <a:satMod val="175000"/>
                <a:alpha val="40000"/>
              </a:schemeClr>
            </a:glow>
          </a:effectLst>
        </p:spPr>
        <p:txBody>
          <a:bodyPr wrap="square" lIns="0" tIns="0" rIns="0" bIns="0" rtlCol="0"/>
          <a:lstStyle/>
          <a:p>
            <a:endParaRPr/>
          </a:p>
        </p:txBody>
      </p:sp>
    </p:spTree>
    <p:extLst>
      <p:ext uri="{BB962C8B-B14F-4D97-AF65-F5344CB8AC3E}">
        <p14:creationId xmlns:p14="http://schemas.microsoft.com/office/powerpoint/2010/main" val="343797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p:txBody>
          <a:bodyPr/>
          <a:lstStyle/>
          <a:p>
            <a:r>
              <a:rPr lang="fr-FR" dirty="0" smtClean="0"/>
              <a:t>Le dépistage « généralisé »</a:t>
            </a:r>
          </a:p>
          <a:p>
            <a:r>
              <a:rPr lang="fr-FR" dirty="0" smtClean="0"/>
              <a:t>Le dépistage des populations les plus isolées</a:t>
            </a:r>
            <a:endParaRPr lang="fr-FR" dirty="0"/>
          </a:p>
          <a:p>
            <a:r>
              <a:rPr lang="fr-FR" dirty="0" smtClean="0"/>
              <a:t>Le dépistage communautaire</a:t>
            </a:r>
          </a:p>
          <a:p>
            <a:r>
              <a:rPr lang="fr-FR" dirty="0" smtClean="0"/>
              <a:t>L’</a:t>
            </a:r>
            <a:r>
              <a:rPr lang="fr-FR" dirty="0" err="1" smtClean="0"/>
              <a:t>auto-test</a:t>
            </a:r>
            <a:endParaRPr lang="fr-FR" dirty="0" smtClean="0"/>
          </a:p>
        </p:txBody>
      </p:sp>
      <p:sp>
        <p:nvSpPr>
          <p:cNvPr id="6" name="Titre 5"/>
          <p:cNvSpPr>
            <a:spLocks noGrp="1"/>
          </p:cNvSpPr>
          <p:nvPr>
            <p:ph type="title"/>
          </p:nvPr>
        </p:nvSpPr>
        <p:spPr/>
        <p:txBody>
          <a:bodyPr/>
          <a:lstStyle/>
          <a:p>
            <a:r>
              <a:rPr lang="fr-FR" sz="3600" dirty="0" smtClean="0"/>
              <a:t>Il faut donc dépister plus et mieux……</a:t>
            </a:r>
            <a:endParaRPr lang="fr-FR" sz="3600" dirty="0"/>
          </a:p>
        </p:txBody>
      </p:sp>
      <p:sp>
        <p:nvSpPr>
          <p:cNvPr id="5" name="Espace réservé du numéro de diapositive 4"/>
          <p:cNvSpPr>
            <a:spLocks noGrp="1"/>
          </p:cNvSpPr>
          <p:nvPr>
            <p:ph type="sldNum" sz="quarter" idx="11"/>
          </p:nvPr>
        </p:nvSpPr>
        <p:spPr/>
        <p:txBody>
          <a:bodyPr>
            <a:normAutofit/>
          </a:bodyPr>
          <a:lstStyle/>
          <a:p>
            <a:fld id="{A847B961-917D-714F-B9EF-810BDF4968C8}" type="slidenum">
              <a:rPr lang="fr-FR" smtClean="0"/>
              <a:t>62</a:t>
            </a:fld>
            <a:endParaRPr lang="fr-FR"/>
          </a:p>
        </p:txBody>
      </p:sp>
      <p:pic>
        <p:nvPicPr>
          <p:cNvPr id="8" name="Picture 4" descr="Affichette dépistage Migran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484292" y="3294205"/>
            <a:ext cx="1532205" cy="23205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963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Dépistage généralisé</a:t>
            </a:r>
            <a:endParaRPr lang="fr-FR" dirty="0"/>
          </a:p>
        </p:txBody>
      </p:sp>
      <p:sp>
        <p:nvSpPr>
          <p:cNvPr id="6" name="Espace réservé du contenu 5"/>
          <p:cNvSpPr>
            <a:spLocks noGrp="1"/>
          </p:cNvSpPr>
          <p:nvPr>
            <p:ph sz="quarter" idx="1"/>
          </p:nvPr>
        </p:nvSpPr>
        <p:spPr/>
        <p:txBody>
          <a:bodyPr/>
          <a:lstStyle/>
          <a:p>
            <a:r>
              <a:rPr lang="fr-FR" sz="2400" dirty="0" smtClean="0"/>
              <a:t>Une recommandation nationale de 2009</a:t>
            </a:r>
            <a:r>
              <a:rPr lang="fr-FR" sz="2000" dirty="0" smtClean="0"/>
              <a:t>…et un échec patent !</a:t>
            </a:r>
          </a:p>
          <a:p>
            <a:pPr lvl="1"/>
            <a:r>
              <a:rPr lang="fr-FR" sz="1700" dirty="0" smtClean="0"/>
              <a:t>Dépister toutes les personnes (15-70 ans) jamais testées</a:t>
            </a:r>
          </a:p>
          <a:p>
            <a:pPr lvl="2"/>
            <a:r>
              <a:rPr lang="fr-FR" sz="1800" dirty="0" smtClean="0"/>
              <a:t>4% d’augmentation de sérologies réalisées 2009-2012</a:t>
            </a:r>
          </a:p>
          <a:p>
            <a:pPr lvl="2"/>
            <a:r>
              <a:rPr lang="fr-FR" sz="1800" dirty="0" smtClean="0"/>
              <a:t>Pas de majoration du nombre absolu de positifs dépistés</a:t>
            </a:r>
          </a:p>
          <a:p>
            <a:r>
              <a:rPr lang="fr-FR" sz="2400" dirty="0" smtClean="0"/>
              <a:t>Aller plus loin</a:t>
            </a:r>
          </a:p>
          <a:p>
            <a:pPr lvl="1"/>
            <a:r>
              <a:rPr lang="fr-FR" sz="2000" dirty="0" smtClean="0"/>
              <a:t>Dépistage combiné ?</a:t>
            </a:r>
          </a:p>
          <a:p>
            <a:pPr lvl="1"/>
            <a:r>
              <a:rPr lang="fr-FR" sz="2000" dirty="0" smtClean="0"/>
              <a:t>Sélectionnés, motivés…</a:t>
            </a:r>
          </a:p>
          <a:p>
            <a:pPr lvl="2"/>
            <a:r>
              <a:rPr lang="fr-FR" sz="1700" dirty="0" smtClean="0"/>
              <a:t>Des résultats sur une semaine…</a:t>
            </a:r>
          </a:p>
          <a:p>
            <a:pPr lvl="2"/>
            <a:r>
              <a:rPr lang="fr-FR" sz="1700" dirty="0" smtClean="0"/>
              <a:t>Surtout pour les populations à risque</a:t>
            </a:r>
            <a:endParaRPr lang="fr-FR" sz="1700"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63</a:t>
            </a:fld>
            <a:endParaRPr lang="fr-FR"/>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5070" y="2907855"/>
            <a:ext cx="5192935" cy="1030950"/>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713" y="3931289"/>
            <a:ext cx="1293339" cy="168696"/>
          </a:xfrm>
          <a:prstGeom prst="rect">
            <a:avLst/>
          </a:prstGeom>
        </p:spPr>
      </p:pic>
    </p:spTree>
    <p:extLst>
      <p:ext uri="{BB962C8B-B14F-4D97-AF65-F5344CB8AC3E}">
        <p14:creationId xmlns:p14="http://schemas.microsoft.com/office/powerpoint/2010/main" val="375283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Dépistage ciblé</a:t>
            </a:r>
            <a:endParaRPr lang="fr-FR" dirty="0"/>
          </a:p>
        </p:txBody>
      </p:sp>
      <p:pic>
        <p:nvPicPr>
          <p:cNvPr id="5" name="Espace réservé du contenu 4"/>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2332172" y="1459727"/>
            <a:ext cx="4407930" cy="2025450"/>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64</a:t>
            </a:fld>
            <a:endParaRPr lang="fr-F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6607" y="3896331"/>
            <a:ext cx="4776782" cy="1631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506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Dépistage ciblé : HIDES</a:t>
            </a:r>
            <a:endParaRPr lang="fr-FR" dirty="0"/>
          </a:p>
        </p:txBody>
      </p:sp>
      <p:sp>
        <p:nvSpPr>
          <p:cNvPr id="3" name="Espace réservé du contenu 2"/>
          <p:cNvSpPr>
            <a:spLocks noGrp="1"/>
          </p:cNvSpPr>
          <p:nvPr>
            <p:ph sz="quarter" idx="1"/>
          </p:nvPr>
        </p:nvSpPr>
        <p:spPr/>
        <p:txBody>
          <a:bodyPr/>
          <a:lstStyle/>
          <a:p>
            <a:endParaRPr lang="fr-FR"/>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65</a:t>
            </a:fld>
            <a:endParaRPr lang="fr-F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415" y="1434368"/>
            <a:ext cx="7720889" cy="3977975"/>
          </a:xfrm>
          <a:prstGeom prst="rect">
            <a:avLst/>
          </a:prstGeom>
          <a:ln>
            <a:noFill/>
          </a:ln>
          <a:effectLst>
            <a:outerShdw blurRad="292100" dist="139700" dir="2700000" algn="tl" rotWithShape="0">
              <a:srgbClr val="333333">
                <a:alpha val="65000"/>
              </a:srgbClr>
            </a:outerShdw>
          </a:effectLst>
        </p:spPr>
      </p:pic>
      <p:sp>
        <p:nvSpPr>
          <p:cNvPr id="6" name="Cadre 5"/>
          <p:cNvSpPr/>
          <p:nvPr/>
        </p:nvSpPr>
        <p:spPr>
          <a:xfrm>
            <a:off x="4550303" y="2311583"/>
            <a:ext cx="1023361" cy="2649640"/>
          </a:xfrm>
          <a:prstGeom prst="frame">
            <a:avLst>
              <a:gd name="adj1" fmla="val 1786"/>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9518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Opportunités manquées…</a:t>
            </a:r>
            <a:endParaRPr lang="fr-FR" dirty="0"/>
          </a:p>
        </p:txBody>
      </p:sp>
      <p:pic>
        <p:nvPicPr>
          <p:cNvPr id="5" name="Espace réservé du contenu 4"/>
          <p:cNvPicPr>
            <a:picLocks noGrp="1" noChangeAspect="1"/>
          </p:cNvPicPr>
          <p:nvPr>
            <p:ph sz="quarter" idx="1"/>
          </p:nvPr>
        </p:nvPicPr>
        <p:blipFill>
          <a:blip r:embed="rId2" cstate="email">
            <a:extLst>
              <a:ext uri="{28A0092B-C50C-407E-A947-70E740481C1C}">
                <a14:useLocalDpi xmlns:a14="http://schemas.microsoft.com/office/drawing/2010/main"/>
              </a:ext>
            </a:extLst>
          </a:blip>
          <a:srcRect l="-28973" r="-28973"/>
          <a:stretch>
            <a:fillRect/>
          </a:stretch>
        </p:blipFill>
        <p:spPr>
          <a:xfrm>
            <a:off x="-618684" y="1860087"/>
            <a:ext cx="5485489" cy="3227659"/>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66</a:t>
            </a:fld>
            <a:endParaRPr lang="fr-FR"/>
          </a:p>
        </p:txBody>
      </p:sp>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5491" y="2295294"/>
            <a:ext cx="4348116" cy="2033549"/>
          </a:xfrm>
          <a:prstGeom prst="rect">
            <a:avLst/>
          </a:prstGeom>
          <a:ln>
            <a:noFill/>
          </a:ln>
          <a:effectLst>
            <a:outerShdw blurRad="292100" dist="139700" dir="2700000" algn="tl" rotWithShape="0">
              <a:srgbClr val="333333">
                <a:alpha val="65000"/>
              </a:srgbClr>
            </a:outerShdw>
          </a:effectLst>
        </p:spPr>
      </p:pic>
      <p:sp>
        <p:nvSpPr>
          <p:cNvPr id="7" name="Cadre 6"/>
          <p:cNvSpPr/>
          <p:nvPr/>
        </p:nvSpPr>
        <p:spPr>
          <a:xfrm>
            <a:off x="2602065" y="2295293"/>
            <a:ext cx="1301031" cy="1886415"/>
          </a:xfrm>
          <a:prstGeom prst="frame">
            <a:avLst>
              <a:gd name="adj1" fmla="val 4337"/>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14265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143172"/>
            <a:ext cx="7488632" cy="825500"/>
          </a:xfrm>
        </p:spPr>
        <p:txBody>
          <a:bodyPr/>
          <a:lstStyle/>
          <a:p>
            <a:r>
              <a:rPr lang="fr-FR" sz="3600" dirty="0" smtClean="0"/>
              <a:t>Le dépistage généralisé est faisable là où il est nécessaire…</a:t>
            </a:r>
            <a:endParaRPr lang="fr-FR" sz="3600" dirty="0"/>
          </a:p>
        </p:txBody>
      </p:sp>
      <p:pic>
        <p:nvPicPr>
          <p:cNvPr id="6" name="Espace réservé du contenu 5" descr="File_attente_depistage_Kenya.tiff"/>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612648" y="1638224"/>
            <a:ext cx="8153400" cy="3206902"/>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67</a:t>
            </a:fld>
            <a:endParaRPr lang="fr-FR"/>
          </a:p>
        </p:txBody>
      </p:sp>
    </p:spTree>
    <p:extLst>
      <p:ext uri="{BB962C8B-B14F-4D97-AF65-F5344CB8AC3E}">
        <p14:creationId xmlns:p14="http://schemas.microsoft.com/office/powerpoint/2010/main" val="212473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p:txBody>
          <a:bodyPr/>
          <a:lstStyle/>
          <a:p>
            <a:endParaRPr lang="fr-FR" dirty="0"/>
          </a:p>
        </p:txBody>
      </p:sp>
      <p:sp>
        <p:nvSpPr>
          <p:cNvPr id="3" name="Titre 2"/>
          <p:cNvSpPr>
            <a:spLocks noGrp="1"/>
          </p:cNvSpPr>
          <p:nvPr>
            <p:ph type="title"/>
          </p:nvPr>
        </p:nvSpPr>
        <p:spPr/>
        <p:txBody>
          <a:bodyPr/>
          <a:lstStyle/>
          <a:p>
            <a:r>
              <a:rPr lang="fr-FR" dirty="0" smtClean="0"/>
              <a:t>Donc il faut cibler…</a:t>
            </a:r>
            <a:endParaRPr lang="fr-FR" dirty="0"/>
          </a:p>
        </p:txBody>
      </p:sp>
      <p:sp>
        <p:nvSpPr>
          <p:cNvPr id="2" name="Espace réservé du numéro de diapositive 1"/>
          <p:cNvSpPr>
            <a:spLocks noGrp="1"/>
          </p:cNvSpPr>
          <p:nvPr>
            <p:ph type="sldNum" sz="quarter" idx="11"/>
          </p:nvPr>
        </p:nvSpPr>
        <p:spPr/>
        <p:txBody>
          <a:bodyPr/>
          <a:lstStyle/>
          <a:p>
            <a:fld id="{A847B961-917D-714F-B9EF-810BDF4968C8}" type="slidenum">
              <a:rPr lang="fr-FR" smtClean="0"/>
              <a:t>68</a:t>
            </a:fld>
            <a:endParaRPr lang="fr-FR"/>
          </a:p>
        </p:txBody>
      </p:sp>
      <p:pic>
        <p:nvPicPr>
          <p:cNvPr id="5" name="Image 5" descr="décidé.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2367" y="1989585"/>
            <a:ext cx="2033587" cy="30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descr="dign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9933014">
            <a:off x="282575" y="2286000"/>
            <a:ext cx="2025650" cy="3048000"/>
          </a:xfrm>
          <a:prstGeom prst="roundRect">
            <a:avLst>
              <a:gd name="adj" fmla="val 860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Dépistage_HSH_1ffiche.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49362" y="136439"/>
            <a:ext cx="3001137" cy="37062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0251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txBox="1">
            <a:spLocks noGrp="1"/>
          </p:cNvSpPr>
          <p:nvPr/>
        </p:nvSpPr>
        <p:spPr bwMode="auto">
          <a:xfrm>
            <a:off x="148121" y="1016001"/>
            <a:ext cx="298450" cy="24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6000"/>
              </a:lnSpc>
              <a:buClr>
                <a:srgbClr val="000000"/>
              </a:buClr>
              <a:buSzPct val="100000"/>
              <a:buFont typeface="Times New Roman" charset="0"/>
              <a:buNone/>
            </a:pPr>
            <a:fld id="{CB66FE22-7E6B-5842-A2B9-B09E240C88D8}" type="slidenum">
              <a:rPr lang="fr-FR" sz="1200">
                <a:solidFill>
                  <a:srgbClr val="434341"/>
                </a:solidFill>
                <a:latin typeface="+mj-lt"/>
              </a:rPr>
              <a:pPr eaLnBrk="1" hangingPunct="1">
                <a:lnSpc>
                  <a:spcPct val="96000"/>
                </a:lnSpc>
                <a:buClr>
                  <a:srgbClr val="000000"/>
                </a:buClr>
                <a:buSzPct val="100000"/>
                <a:buFont typeface="Times New Roman" charset="0"/>
                <a:buNone/>
              </a:pPr>
              <a:t>69</a:t>
            </a:fld>
            <a:endParaRPr lang="fr-FR" sz="1200">
              <a:solidFill>
                <a:srgbClr val="434341"/>
              </a:solidFill>
              <a:latin typeface="+mj-lt"/>
            </a:endParaRPr>
          </a:p>
        </p:txBody>
      </p:sp>
      <p:graphicFrame>
        <p:nvGraphicFramePr>
          <p:cNvPr id="10" name="Tableau 9"/>
          <p:cNvGraphicFramePr>
            <a:graphicFrameLocks noGrp="1"/>
          </p:cNvGraphicFramePr>
          <p:nvPr>
            <p:extLst>
              <p:ext uri="{D42A27DB-BD31-4B8C-83A1-F6EECF244321}">
                <p14:modId xmlns:p14="http://schemas.microsoft.com/office/powerpoint/2010/main" val="2223422025"/>
              </p:ext>
            </p:extLst>
          </p:nvPr>
        </p:nvGraphicFramePr>
        <p:xfrm>
          <a:off x="344488" y="3353901"/>
          <a:ext cx="8450262" cy="1497544"/>
        </p:xfrm>
        <a:graphic>
          <a:graphicData uri="http://schemas.openxmlformats.org/drawingml/2006/table">
            <a:tbl>
              <a:tblPr/>
              <a:tblGrid>
                <a:gridCol w="6515830"/>
                <a:gridCol w="1934432"/>
              </a:tblGrid>
              <a:tr h="374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a:ln>
                            <a:noFill/>
                          </a:ln>
                          <a:solidFill>
                            <a:srgbClr val="000090"/>
                          </a:solidFill>
                          <a:effectLst/>
                          <a:latin typeface="Calibri" charset="0"/>
                          <a:ea typeface="ＭＳ Ｐゴシック" charset="0"/>
                          <a:cs typeface="Times New Roman" charset="0"/>
                        </a:rPr>
                        <a:t>Positive </a:t>
                      </a:r>
                      <a:r>
                        <a:rPr kumimoji="0" lang="fr-FR" sz="1900" b="1" i="0" u="none" strike="noStrike" cap="none" normalizeH="0" baseline="0" dirty="0" err="1">
                          <a:ln>
                            <a:noFill/>
                          </a:ln>
                          <a:solidFill>
                            <a:srgbClr val="000090"/>
                          </a:solidFill>
                          <a:effectLst/>
                          <a:latin typeface="Calibri" charset="0"/>
                          <a:ea typeface="ＭＳ Ｐゴシック" charset="0"/>
                          <a:cs typeface="Times New Roman" charset="0"/>
                        </a:rPr>
                        <a:t>rapid</a:t>
                      </a:r>
                      <a:r>
                        <a:rPr kumimoji="0" lang="fr-FR" sz="1900" b="1" i="0" u="none" strike="noStrike" cap="none" normalizeH="0" baseline="0" dirty="0">
                          <a:ln>
                            <a:noFill/>
                          </a:ln>
                          <a:solidFill>
                            <a:srgbClr val="000090"/>
                          </a:solidFill>
                          <a:effectLst/>
                          <a:latin typeface="Calibri" charset="0"/>
                          <a:ea typeface="ＭＳ Ｐゴシック" charset="0"/>
                          <a:cs typeface="Times New Roman" charset="0"/>
                        </a:rPr>
                        <a:t> HIV test, n (%)</a:t>
                      </a:r>
                    </a:p>
                  </a:txBody>
                  <a:tcPr marL="89322" marR="89322" marT="36293" marB="36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C4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a:ln>
                            <a:noFill/>
                          </a:ln>
                          <a:solidFill>
                            <a:srgbClr val="000090"/>
                          </a:solidFill>
                          <a:effectLst/>
                          <a:latin typeface="Calibri" charset="0"/>
                          <a:ea typeface="ＭＳ Ｐゴシック" charset="0"/>
                          <a:cs typeface="Times New Roman" charset="0"/>
                        </a:rPr>
                        <a:t>15 (2.8%)</a:t>
                      </a:r>
                    </a:p>
                  </a:txBody>
                  <a:tcPr marL="89322" marR="89322" marT="36293" marB="36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err="1">
                          <a:ln>
                            <a:noFill/>
                          </a:ln>
                          <a:solidFill>
                            <a:srgbClr val="000090"/>
                          </a:solidFill>
                          <a:effectLst/>
                          <a:latin typeface="Calibri" charset="0"/>
                          <a:ea typeface="ＭＳ Ｐゴシック" charset="0"/>
                          <a:cs typeface="Times New Roman" charset="0"/>
                        </a:rPr>
                        <a:t>Loss</a:t>
                      </a:r>
                      <a:r>
                        <a:rPr kumimoji="0" lang="fr-FR" sz="1900" b="1" i="0" u="none" strike="noStrike" cap="none" normalizeH="0" baseline="0" dirty="0">
                          <a:ln>
                            <a:noFill/>
                          </a:ln>
                          <a:solidFill>
                            <a:srgbClr val="000090"/>
                          </a:solidFill>
                          <a:effectLst/>
                          <a:latin typeface="Calibri" charset="0"/>
                          <a:ea typeface="ＭＳ Ｐゴシック" charset="0"/>
                          <a:cs typeface="Times New Roman" charset="0"/>
                        </a:rPr>
                        <a:t> to </a:t>
                      </a:r>
                      <a:r>
                        <a:rPr kumimoji="0" lang="fr-FR" sz="1900" b="1" i="0" u="none" strike="noStrike" cap="none" normalizeH="0" baseline="0" dirty="0" err="1">
                          <a:ln>
                            <a:noFill/>
                          </a:ln>
                          <a:solidFill>
                            <a:srgbClr val="000090"/>
                          </a:solidFill>
                          <a:effectLst/>
                          <a:latin typeface="Calibri" charset="0"/>
                          <a:ea typeface="ＭＳ Ｐゴシック" charset="0"/>
                          <a:cs typeface="Times New Roman" charset="0"/>
                        </a:rPr>
                        <a:t>follow</a:t>
                      </a:r>
                      <a:r>
                        <a:rPr kumimoji="0" lang="fr-FR" sz="1900" b="1" i="0" u="none" strike="noStrike" cap="none" normalizeH="0" baseline="0" dirty="0">
                          <a:ln>
                            <a:noFill/>
                          </a:ln>
                          <a:solidFill>
                            <a:srgbClr val="000090"/>
                          </a:solidFill>
                          <a:effectLst/>
                          <a:latin typeface="Calibri" charset="0"/>
                          <a:ea typeface="ＭＳ Ｐゴシック" charset="0"/>
                          <a:cs typeface="Times New Roman" charset="0"/>
                        </a:rPr>
                        <a:t>-up, n (%)</a:t>
                      </a:r>
                    </a:p>
                  </a:txBody>
                  <a:tcPr marL="89322" marR="89322" marT="36293" marB="36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C4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a:ln>
                            <a:noFill/>
                          </a:ln>
                          <a:solidFill>
                            <a:srgbClr val="000090"/>
                          </a:solidFill>
                          <a:effectLst/>
                          <a:latin typeface="Calibri" charset="0"/>
                          <a:ea typeface="ＭＳ Ｐゴシック" charset="0"/>
                          <a:cs typeface="Times New Roman" charset="0"/>
                        </a:rPr>
                        <a:t> 3 (20%)</a:t>
                      </a:r>
                    </a:p>
                  </a:txBody>
                  <a:tcPr marL="89322" marR="89322" marT="36293" marB="36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a:ln>
                            <a:noFill/>
                          </a:ln>
                          <a:solidFill>
                            <a:srgbClr val="000090"/>
                          </a:solidFill>
                          <a:effectLst/>
                          <a:latin typeface="Calibri" charset="0"/>
                          <a:ea typeface="ＭＳ Ｐゴシック" charset="0"/>
                          <a:cs typeface="Times New Roman" charset="0"/>
                        </a:rPr>
                        <a:t>Linkage to care, n (%)</a:t>
                      </a:r>
                    </a:p>
                  </a:txBody>
                  <a:tcPr marL="89322" marR="89322" marT="36293" marB="36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C4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a:ln>
                            <a:noFill/>
                          </a:ln>
                          <a:solidFill>
                            <a:srgbClr val="000090"/>
                          </a:solidFill>
                          <a:effectLst/>
                          <a:latin typeface="Calibri" charset="0"/>
                          <a:ea typeface="ＭＳ Ｐゴシック" charset="0"/>
                          <a:cs typeface="Times New Roman" charset="0"/>
                        </a:rPr>
                        <a:t> 12 (80%)</a:t>
                      </a:r>
                    </a:p>
                  </a:txBody>
                  <a:tcPr marL="89322" marR="89322" marT="36293" marB="36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000090"/>
                          </a:solidFill>
                          <a:effectLst/>
                          <a:latin typeface="Calibri" charset="0"/>
                          <a:ea typeface="ＭＳ Ｐゴシック" charset="0"/>
                          <a:cs typeface="Times New Roman" charset="0"/>
                        </a:rPr>
                        <a:t>CD4 count at diagnosis (cells/mm</a:t>
                      </a:r>
                      <a:r>
                        <a:rPr kumimoji="0" lang="en-US" sz="1900" b="1" i="0" u="none" strike="noStrike" cap="none" normalizeH="0" baseline="30000" dirty="0">
                          <a:ln>
                            <a:noFill/>
                          </a:ln>
                          <a:solidFill>
                            <a:srgbClr val="000090"/>
                          </a:solidFill>
                          <a:effectLst/>
                          <a:latin typeface="Calibri" charset="0"/>
                          <a:ea typeface="ＭＳ Ｐゴシック" charset="0"/>
                          <a:cs typeface="Times New Roman" charset="0"/>
                        </a:rPr>
                        <a:t>3</a:t>
                      </a:r>
                      <a:r>
                        <a:rPr kumimoji="0" lang="en-US" sz="1900" b="1" i="0" u="none" strike="noStrike" cap="none" normalizeH="0" baseline="0" dirty="0">
                          <a:ln>
                            <a:noFill/>
                          </a:ln>
                          <a:solidFill>
                            <a:srgbClr val="000090"/>
                          </a:solidFill>
                          <a:effectLst/>
                          <a:latin typeface="Calibri" charset="0"/>
                          <a:ea typeface="ＭＳ Ｐゴシック" charset="0"/>
                          <a:cs typeface="Times New Roman" charset="0"/>
                        </a:rPr>
                        <a:t>), median IQR)</a:t>
                      </a:r>
                    </a:p>
                  </a:txBody>
                  <a:tcPr marL="89322" marR="89322" marT="36293" marB="36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C4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dirty="0">
                          <a:ln>
                            <a:noFill/>
                          </a:ln>
                          <a:solidFill>
                            <a:srgbClr val="000090"/>
                          </a:solidFill>
                          <a:effectLst/>
                          <a:latin typeface="Calibri" charset="0"/>
                          <a:ea typeface="ＭＳ Ｐゴシック" charset="0"/>
                          <a:cs typeface="Times New Roman" charset="0"/>
                        </a:rPr>
                        <a:t>550 (484-571)</a:t>
                      </a:r>
                    </a:p>
                  </a:txBody>
                  <a:tcPr marL="89322" marR="89322" marT="36293" marB="36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Rectangle à coins arrondis 13"/>
          <p:cNvSpPr/>
          <p:nvPr/>
        </p:nvSpPr>
        <p:spPr bwMode="auto">
          <a:xfrm>
            <a:off x="2528753" y="2771504"/>
            <a:ext cx="4461814" cy="357353"/>
          </a:xfrm>
          <a:prstGeom prst="roundRect">
            <a:avLst>
              <a:gd name="adj" fmla="val 50000"/>
            </a:avLst>
          </a:prstGeom>
          <a:gradFill>
            <a:gsLst>
              <a:gs pos="0">
                <a:schemeClr val="accent2">
                  <a:tint val="100000"/>
                  <a:shade val="100000"/>
                  <a:satMod val="130000"/>
                </a:schemeClr>
              </a:gs>
              <a:gs pos="100000">
                <a:srgbClr val="A41210">
                  <a:alpha val="77000"/>
                </a:srgbClr>
              </a:gs>
            </a:gsLst>
          </a:gradFill>
          <a:ln>
            <a:noFill/>
            <a:headEnd type="none" w="med" len="med"/>
            <a:tailEnd type="none" w="med" len="me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anchor="ctr"/>
          <a:lstStyle/>
          <a:p>
            <a:pPr marL="342900" indent="-342900">
              <a:lnSpc>
                <a:spcPct val="96000"/>
              </a:lnSpc>
              <a:spcBef>
                <a:spcPts val="2400"/>
              </a:spcBef>
              <a:buClr>
                <a:srgbClr val="821210"/>
              </a:buClr>
              <a:buSzPct val="90000"/>
              <a:buFont typeface="Times New Roman" pitchFamily="18" charset="0"/>
              <a:buNone/>
              <a:defRPr/>
            </a:pPr>
            <a:r>
              <a:rPr lang="fr-FR" sz="2800" b="1" dirty="0">
                <a:solidFill>
                  <a:srgbClr val="FFFFFF"/>
                </a:solidFill>
                <a:latin typeface="Calibri" pitchFamily="34" charset="0"/>
              </a:rPr>
              <a:t>Patient inclus = 532</a:t>
            </a:r>
          </a:p>
        </p:txBody>
      </p:sp>
      <p:pic>
        <p:nvPicPr>
          <p:cNvPr id="49172" name="Espace réservé du contenu 4" descr="Capture d’écran 2012-03-25 à 09.32.40.png"/>
          <p:cNvPicPr>
            <a:picLocks noChangeAspect="1"/>
          </p:cNvPicPr>
          <p:nvPr/>
        </p:nvPicPr>
        <p:blipFill>
          <a:blip r:embed="rId3" cstate="email">
            <a:extLst>
              <a:ext uri="{28A0092B-C50C-407E-A947-70E740481C1C}">
                <a14:useLocalDpi xmlns:a14="http://schemas.microsoft.com/office/drawing/2010/main"/>
              </a:ext>
            </a:extLst>
          </a:blip>
          <a:srcRect t="-17354" b="-17354"/>
          <a:stretch>
            <a:fillRect/>
          </a:stretch>
        </p:blipFill>
        <p:spPr bwMode="auto">
          <a:xfrm>
            <a:off x="179388" y="1253564"/>
            <a:ext cx="3149802" cy="1389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4" name="Titre 3"/>
          <p:cNvSpPr>
            <a:spLocks noGrp="1"/>
          </p:cNvSpPr>
          <p:nvPr>
            <p:ph type="title" idx="4294967295"/>
          </p:nvPr>
        </p:nvSpPr>
        <p:spPr/>
        <p:txBody>
          <a:bodyPr/>
          <a:lstStyle/>
          <a:p>
            <a:r>
              <a:rPr lang="fr-FR" dirty="0" smtClean="0"/>
              <a:t>Dépistage communautaire</a:t>
            </a:r>
            <a:endParaRPr lang="fr-FR" dirty="0"/>
          </a:p>
        </p:txBody>
      </p:sp>
      <p:sp>
        <p:nvSpPr>
          <p:cNvPr id="9" name="Rectangle 26"/>
          <p:cNvSpPr>
            <a:spLocks noChangeArrowheads="1"/>
          </p:cNvSpPr>
          <p:nvPr/>
        </p:nvSpPr>
        <p:spPr bwMode="auto">
          <a:xfrm>
            <a:off x="4" y="5454871"/>
            <a:ext cx="41107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100" dirty="0" err="1" smtClean="0">
                <a:solidFill>
                  <a:srgbClr val="000000"/>
                </a:solidFill>
                <a:latin typeface="+mj-lt"/>
              </a:rPr>
              <a:t>Virgine</a:t>
            </a:r>
            <a:r>
              <a:rPr lang="fr-FR" sz="1100" dirty="0" smtClean="0">
                <a:solidFill>
                  <a:srgbClr val="000000"/>
                </a:solidFill>
                <a:latin typeface="+mj-lt"/>
              </a:rPr>
              <a:t> Supervie et al. BMJ open, </a:t>
            </a:r>
            <a:r>
              <a:rPr lang="fr-FR" sz="1100" dirty="0" smtClean="0"/>
              <a:t>2012;2:</a:t>
            </a:r>
            <a:r>
              <a:rPr lang="fr-FR" sz="1100" dirty="0"/>
              <a:t>e000693</a:t>
            </a:r>
          </a:p>
          <a:p>
            <a:pPr eaLnBrk="0" hangingPunct="0"/>
            <a:r>
              <a:rPr lang="ro-RO" sz="1100" dirty="0">
                <a:solidFill>
                  <a:srgbClr val="000000"/>
                </a:solidFill>
                <a:latin typeface="+mj-lt"/>
              </a:rPr>
              <a:t>	</a:t>
            </a:r>
          </a:p>
        </p:txBody>
      </p:sp>
    </p:spTree>
    <p:extLst>
      <p:ext uri="{BB962C8B-B14F-4D97-AF65-F5344CB8AC3E}">
        <p14:creationId xmlns:p14="http://schemas.microsoft.com/office/powerpoint/2010/main" val="130889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Le risque de transmission pour 10 000 exposition</a:t>
            </a:r>
            <a:endParaRPr lang="fr-FR" sz="2800" dirty="0"/>
          </a:p>
        </p:txBody>
      </p:sp>
      <p:sp>
        <p:nvSpPr>
          <p:cNvPr id="3" name="Espace réservé du contenu 2"/>
          <p:cNvSpPr>
            <a:spLocks noGrp="1"/>
          </p:cNvSpPr>
          <p:nvPr>
            <p:ph sz="quarter" idx="1"/>
          </p:nvPr>
        </p:nvSpPr>
        <p:spPr/>
        <p:txBody>
          <a:bodyPr/>
          <a:lstStyle/>
          <a:p>
            <a:pPr marL="514350" indent="-514350">
              <a:buFont typeface="+mj-lt"/>
              <a:buAutoNum type="arabicPeriod"/>
            </a:pPr>
            <a:r>
              <a:rPr lang="fr-FR" dirty="0" smtClean="0">
                <a:solidFill>
                  <a:schemeClr val="bg1">
                    <a:lumMod val="75000"/>
                  </a:schemeClr>
                </a:solidFill>
              </a:rPr>
              <a:t>200/10 000 pour la transmission mère-enfant</a:t>
            </a:r>
          </a:p>
          <a:p>
            <a:pPr marL="514350" indent="-514350">
              <a:buFont typeface="+mj-lt"/>
              <a:buAutoNum type="arabicPeriod"/>
            </a:pPr>
            <a:r>
              <a:rPr lang="fr-FR" dirty="0" smtClean="0">
                <a:solidFill>
                  <a:schemeClr val="bg1">
                    <a:lumMod val="75000"/>
                  </a:schemeClr>
                </a:solidFill>
              </a:rPr>
              <a:t>1 00/10 000  pour la transmission vaginale</a:t>
            </a:r>
          </a:p>
          <a:p>
            <a:pPr marL="514350" indent="-514350">
              <a:buFont typeface="+mj-lt"/>
              <a:buAutoNum type="arabicPeriod"/>
            </a:pPr>
            <a:r>
              <a:rPr lang="fr-FR" dirty="0" smtClean="0">
                <a:solidFill>
                  <a:schemeClr val="bg1">
                    <a:lumMod val="75000"/>
                  </a:schemeClr>
                </a:solidFill>
              </a:rPr>
              <a:t>1 000/10 000 pour la transmission anale réceptive</a:t>
            </a:r>
          </a:p>
          <a:p>
            <a:pPr marL="514350" indent="-514350">
              <a:buFont typeface="+mj-lt"/>
              <a:buAutoNum type="arabicPeriod"/>
            </a:pPr>
            <a:r>
              <a:rPr lang="fr-FR" dirty="0" smtClean="0"/>
              <a:t>9 000/10 000 pour la transfusion</a:t>
            </a:r>
          </a:p>
          <a:p>
            <a:pPr marL="514350" indent="-514350">
              <a:buFont typeface="+mj-lt"/>
              <a:buAutoNum type="arabicPeriod"/>
            </a:pPr>
            <a:r>
              <a:rPr lang="fr-FR" dirty="0" smtClean="0"/>
              <a:t>20/10 000 en cas de piqûre transcutanée (AES)</a:t>
            </a:r>
          </a:p>
          <a:p>
            <a:pPr marL="514350" indent="-514350">
              <a:buFont typeface="+mj-lt"/>
              <a:buAutoNum type="arabicPeriod"/>
            </a:pPr>
            <a:endParaRPr lang="fr-FR" dirty="0" smtClean="0"/>
          </a:p>
          <a:p>
            <a:pPr marL="514350" indent="-514350">
              <a:buFont typeface="+mj-lt"/>
              <a:buAutoNum type="arabicPeriod"/>
            </a:pPr>
            <a:endParaRPr lang="fr-FR" dirty="0" smtClean="0"/>
          </a:p>
          <a:p>
            <a:pPr marL="514350"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7</a:t>
            </a:fld>
            <a:endParaRPr lang="fr-FR"/>
          </a:p>
        </p:txBody>
      </p:sp>
    </p:spTree>
    <p:extLst>
      <p:ext uri="{BB962C8B-B14F-4D97-AF65-F5344CB8AC3E}">
        <p14:creationId xmlns:p14="http://schemas.microsoft.com/office/powerpoint/2010/main" val="146980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TROD ciblé est faisable et utile</a:t>
            </a:r>
            <a:endParaRPr lang="fr-FR" dirty="0"/>
          </a:p>
        </p:txBody>
      </p:sp>
      <p:sp>
        <p:nvSpPr>
          <p:cNvPr id="2" name="Espace réservé du numéro de diapositive 1"/>
          <p:cNvSpPr>
            <a:spLocks noGrp="1"/>
          </p:cNvSpPr>
          <p:nvPr>
            <p:ph type="sldNum" sz="quarter" idx="12"/>
          </p:nvPr>
        </p:nvSpPr>
        <p:spPr/>
        <p:txBody>
          <a:bodyPr>
            <a:normAutofit fontScale="62500" lnSpcReduction="20000"/>
          </a:bodyPr>
          <a:lstStyle/>
          <a:p>
            <a:pPr>
              <a:defRPr/>
            </a:pPr>
            <a:fld id="{0F070D6C-55A8-FF47-B67D-352EF8529C4C}" type="slidenum">
              <a:rPr lang="fr-FR" smtClean="0"/>
              <a:pPr>
                <a:defRPr/>
              </a:pPr>
              <a:t>70</a:t>
            </a:fld>
            <a:endParaRPr lang="fr-FR"/>
          </a:p>
        </p:txBody>
      </p:sp>
      <p:sp>
        <p:nvSpPr>
          <p:cNvPr id="6" name="Espace réservé du texte 5"/>
          <p:cNvSpPr>
            <a:spLocks noGrp="1"/>
          </p:cNvSpPr>
          <p:nvPr>
            <p:ph type="body" idx="4294967295"/>
          </p:nvPr>
        </p:nvSpPr>
        <p:spPr>
          <a:xfrm>
            <a:off x="612775" y="3712882"/>
            <a:ext cx="8153400" cy="1392518"/>
          </a:xfrm>
        </p:spPr>
        <p:txBody>
          <a:bodyPr/>
          <a:lstStyle/>
          <a:p>
            <a:r>
              <a:rPr lang="fr-FR" sz="1800" dirty="0" smtClean="0"/>
              <a:t>Comparaison offre communautaire/offre standardisée</a:t>
            </a:r>
          </a:p>
          <a:p>
            <a:r>
              <a:rPr lang="fr-FR" sz="1800" dirty="0" smtClean="0"/>
              <a:t>Dans l’offre communautaire	</a:t>
            </a:r>
          </a:p>
          <a:p>
            <a:pPr lvl="1"/>
            <a:r>
              <a:rPr lang="fr-FR" sz="1800" dirty="0" smtClean="0"/>
              <a:t>HSH moins souvent testées antérieurement</a:t>
            </a:r>
          </a:p>
          <a:p>
            <a:pPr lvl="1"/>
            <a:r>
              <a:rPr lang="fr-FR" sz="1800" dirty="0" smtClean="0"/>
              <a:t>Plus de partenaires occasionnels (saunas et backrooms)</a:t>
            </a:r>
          </a:p>
          <a:p>
            <a:pPr lvl="1"/>
            <a:r>
              <a:rPr lang="fr-FR" sz="1800" dirty="0" smtClean="0"/>
              <a:t>Utilisation des préservatifs identique (± 50%)</a:t>
            </a:r>
          </a:p>
          <a:p>
            <a:pPr lvl="1"/>
            <a:endParaRPr lang="fr-FR" sz="1600" dirty="0"/>
          </a:p>
        </p:txBody>
      </p:sp>
      <p:pic>
        <p:nvPicPr>
          <p:cNvPr id="5" name="Espace réservé du contenu 4"/>
          <p:cNvPicPr>
            <a:picLocks noGrp="1" noChangeAspect="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1841914" y="1368240"/>
            <a:ext cx="4913799" cy="2257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350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TROD 2011/2012</a:t>
            </a:r>
            <a:endParaRPr lang="fr-FR" dirty="0"/>
          </a:p>
        </p:txBody>
      </p:sp>
      <p:pic>
        <p:nvPicPr>
          <p:cNvPr id="5" name="Espace réservé du contenu 4"/>
          <p:cNvPicPr>
            <a:picLocks noGrp="1" noChangeAspect="1"/>
          </p:cNvPicPr>
          <p:nvPr>
            <p:ph sz="quarter" idx="1"/>
          </p:nvPr>
        </p:nvPicPr>
        <p:blipFill>
          <a:blip r:embed="rId2" cstate="email">
            <a:extLst>
              <a:ext uri="{28A0092B-C50C-407E-A947-70E740481C1C}">
                <a14:useLocalDpi xmlns:a14="http://schemas.microsoft.com/office/drawing/2010/main"/>
              </a:ext>
            </a:extLst>
          </a:blip>
          <a:srcRect l="-61116" r="-61116"/>
          <a:stretch>
            <a:fillRect/>
          </a:stretch>
        </p:blipFill>
        <p:spPr>
          <a:xfrm>
            <a:off x="612648" y="1387707"/>
            <a:ext cx="8153400" cy="3746500"/>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71</a:t>
            </a:fld>
            <a:endParaRPr lang="fr-FR"/>
          </a:p>
        </p:txBody>
      </p:sp>
      <p:sp>
        <p:nvSpPr>
          <p:cNvPr id="6" name="ZoneTexte 5"/>
          <p:cNvSpPr txBox="1"/>
          <p:nvPr/>
        </p:nvSpPr>
        <p:spPr>
          <a:xfrm>
            <a:off x="1" y="5420733"/>
            <a:ext cx="9144000" cy="276999"/>
          </a:xfrm>
          <a:prstGeom prst="rect">
            <a:avLst/>
          </a:prstGeom>
          <a:noFill/>
        </p:spPr>
        <p:txBody>
          <a:bodyPr wrap="square" rtlCol="0">
            <a:spAutoFit/>
          </a:bodyPr>
          <a:lstStyle/>
          <a:p>
            <a:r>
              <a:rPr lang="fr-FR" sz="1200" dirty="0" smtClean="0"/>
              <a:t>DGS : Bilan d’activité 2012 : Soutien </a:t>
            </a:r>
            <a:r>
              <a:rPr lang="fr-FR" sz="1200" dirty="0"/>
              <a:t>aux activités de dépistage </a:t>
            </a:r>
            <a:r>
              <a:rPr lang="fr-FR" sz="1200" dirty="0" smtClean="0"/>
              <a:t>communautaire </a:t>
            </a:r>
            <a:r>
              <a:rPr lang="fr-FR" sz="1200" dirty="0"/>
              <a:t>de l’infection à </a:t>
            </a:r>
            <a:r>
              <a:rPr lang="fr-FR" sz="1200" dirty="0" smtClean="0"/>
              <a:t>VIH par </a:t>
            </a:r>
            <a:r>
              <a:rPr lang="fr-FR" sz="1200" dirty="0"/>
              <a:t>Tests Rapides d'Orientation Diagnostique </a:t>
            </a:r>
          </a:p>
        </p:txBody>
      </p:sp>
    </p:spTree>
    <p:extLst>
      <p:ext uri="{BB962C8B-B14F-4D97-AF65-F5344CB8AC3E}">
        <p14:creationId xmlns:p14="http://schemas.microsoft.com/office/powerpoint/2010/main" val="130570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 y="5420733"/>
            <a:ext cx="9144000" cy="276999"/>
          </a:xfrm>
          <a:prstGeom prst="rect">
            <a:avLst/>
          </a:prstGeom>
          <a:noFill/>
        </p:spPr>
        <p:txBody>
          <a:bodyPr wrap="square" rtlCol="0">
            <a:spAutoFit/>
          </a:bodyPr>
          <a:lstStyle/>
          <a:p>
            <a:r>
              <a:rPr lang="fr-FR" sz="1200" dirty="0" smtClean="0"/>
              <a:t>DGS : Bilan d’activité 2012 : Soutien </a:t>
            </a:r>
            <a:r>
              <a:rPr lang="fr-FR" sz="1200" dirty="0"/>
              <a:t>aux activités de dépistage </a:t>
            </a:r>
            <a:r>
              <a:rPr lang="fr-FR" sz="1200" dirty="0" smtClean="0"/>
              <a:t>communautaire </a:t>
            </a:r>
            <a:r>
              <a:rPr lang="fr-FR" sz="1200" dirty="0"/>
              <a:t>de l’infection à </a:t>
            </a:r>
            <a:r>
              <a:rPr lang="fr-FR" sz="1200" dirty="0" smtClean="0"/>
              <a:t>VIH par </a:t>
            </a:r>
            <a:r>
              <a:rPr lang="fr-FR" sz="1200" dirty="0"/>
              <a:t>Tests Rapides d'Orientation Diagnostique </a:t>
            </a:r>
          </a:p>
        </p:txBody>
      </p:sp>
      <p:pic>
        <p:nvPicPr>
          <p:cNvPr id="7" name="Espace réservé du contenu 6"/>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rcRect l="-74584" r="-74584"/>
          <a:stretch>
            <a:fillRect/>
          </a:stretch>
        </p:blipFill>
        <p:spPr>
          <a:xfrm>
            <a:off x="4" y="304505"/>
            <a:ext cx="10877665" cy="4998304"/>
          </a:xfrm>
        </p:spPr>
      </p:pic>
      <p:sp>
        <p:nvSpPr>
          <p:cNvPr id="2" name="Titre 1"/>
          <p:cNvSpPr>
            <a:spLocks noGrp="1"/>
          </p:cNvSpPr>
          <p:nvPr>
            <p:ph type="title" idx="4294967295"/>
          </p:nvPr>
        </p:nvSpPr>
        <p:spPr>
          <a:xfrm>
            <a:off x="4" y="7427"/>
            <a:ext cx="4366839" cy="1002630"/>
          </a:xfrm>
        </p:spPr>
        <p:txBody>
          <a:bodyPr/>
          <a:lstStyle/>
          <a:p>
            <a:r>
              <a:rPr lang="fr-FR" dirty="0" smtClean="0"/>
              <a:t>Bilan TROD 2012</a:t>
            </a:r>
            <a:endParaRPr lang="fr-FR" dirty="0"/>
          </a:p>
        </p:txBody>
      </p:sp>
    </p:spTree>
    <p:extLst>
      <p:ext uri="{BB962C8B-B14F-4D97-AF65-F5344CB8AC3E}">
        <p14:creationId xmlns:p14="http://schemas.microsoft.com/office/powerpoint/2010/main" val="179945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p:txBody>
          <a:bodyPr/>
          <a:lstStyle/>
          <a:p>
            <a:r>
              <a:rPr lang="fr-FR" dirty="0" smtClean="0"/>
              <a:t>Le </a:t>
            </a:r>
            <a:r>
              <a:rPr lang="fr-FR" dirty="0" err="1" smtClean="0"/>
              <a:t>CheckPoint</a:t>
            </a:r>
            <a:r>
              <a:rPr lang="fr-FR" dirty="0" smtClean="0"/>
              <a:t> et le 190</a:t>
            </a:r>
            <a:endParaRPr lang="fr-FR" dirty="0"/>
          </a:p>
        </p:txBody>
      </p:sp>
      <p:sp>
        <p:nvSpPr>
          <p:cNvPr id="6" name="Titre 5"/>
          <p:cNvSpPr>
            <a:spLocks noGrp="1"/>
          </p:cNvSpPr>
          <p:nvPr>
            <p:ph type="title"/>
          </p:nvPr>
        </p:nvSpPr>
        <p:spPr/>
        <p:txBody>
          <a:bodyPr/>
          <a:lstStyle/>
          <a:p>
            <a:r>
              <a:rPr lang="fr-FR" dirty="0" smtClean="0"/>
              <a:t>Des expériences intéressantes !</a:t>
            </a:r>
            <a:endParaRPr lang="fr-FR" dirty="0"/>
          </a:p>
        </p:txBody>
      </p:sp>
      <p:sp>
        <p:nvSpPr>
          <p:cNvPr id="5" name="Espace réservé du numéro de diapositive 4"/>
          <p:cNvSpPr>
            <a:spLocks noGrp="1"/>
          </p:cNvSpPr>
          <p:nvPr>
            <p:ph type="sldNum" sz="quarter" idx="11"/>
          </p:nvPr>
        </p:nvSpPr>
        <p:spPr/>
        <p:txBody>
          <a:bodyPr>
            <a:normAutofit/>
          </a:bodyPr>
          <a:lstStyle/>
          <a:p>
            <a:fld id="{A847B961-917D-714F-B9EF-810BDF4968C8}" type="slidenum">
              <a:rPr lang="fr-FR" smtClean="0"/>
              <a:t>73</a:t>
            </a:fld>
            <a:endParaRPr lang="fr-FR"/>
          </a:p>
        </p:txBody>
      </p:sp>
      <p:pic>
        <p:nvPicPr>
          <p:cNvPr id="8"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8497" y="3104445"/>
            <a:ext cx="3892120" cy="2439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388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7193"/>
            <a:ext cx="8229600" cy="900100"/>
          </a:xfrm>
        </p:spPr>
        <p:txBody>
          <a:bodyPr>
            <a:noAutofit/>
          </a:bodyPr>
          <a:lstStyle/>
          <a:p>
            <a:r>
              <a:rPr lang="fr-FR" sz="3000" dirty="0" smtClean="0">
                <a:solidFill>
                  <a:srgbClr val="000090"/>
                </a:solidFill>
                <a:latin typeface="Arial" pitchFamily="34" charset="0"/>
                <a:cs typeface="Arial" pitchFamily="34" charset="0"/>
              </a:rPr>
              <a:t>Résultats du Checkpoint</a:t>
            </a:r>
            <a:endParaRPr lang="fr-FR" sz="3000" dirty="0">
              <a:solidFill>
                <a:srgbClr val="000090"/>
              </a:solidFill>
              <a:latin typeface="Arial" pitchFamily="34" charset="0"/>
              <a:cs typeface="Arial" pitchFamily="34" charset="0"/>
            </a:endParaRPr>
          </a:p>
        </p:txBody>
      </p:sp>
      <p:sp>
        <p:nvSpPr>
          <p:cNvPr id="3" name="Espace réservé du contenu 2"/>
          <p:cNvSpPr>
            <a:spLocks noGrp="1"/>
          </p:cNvSpPr>
          <p:nvPr>
            <p:ph idx="1"/>
          </p:nvPr>
        </p:nvSpPr>
        <p:spPr>
          <a:xfrm>
            <a:off x="179512" y="1191396"/>
            <a:ext cx="8640960" cy="4320480"/>
          </a:xfrm>
        </p:spPr>
        <p:txBody>
          <a:bodyPr>
            <a:normAutofit/>
          </a:bodyPr>
          <a:lstStyle/>
          <a:p>
            <a:pPr marL="0" indent="0" algn="just">
              <a:buNone/>
            </a:pPr>
            <a:r>
              <a:rPr lang="fr-FR" sz="1400" b="1" dirty="0">
                <a:latin typeface="Arial" pitchFamily="34" charset="0"/>
                <a:cs typeface="Arial" pitchFamily="34" charset="0"/>
              </a:rPr>
              <a:t>De janvier 2010 à décembre 2013 : </a:t>
            </a:r>
            <a:endParaRPr lang="fr-FR" sz="1400" b="1" dirty="0" smtClean="0">
              <a:latin typeface="Arial" pitchFamily="34" charset="0"/>
              <a:cs typeface="Arial" pitchFamily="34" charset="0"/>
            </a:endParaRPr>
          </a:p>
          <a:p>
            <a:pPr algn="just"/>
            <a:r>
              <a:rPr lang="fr-FR" sz="1600" b="1" dirty="0" smtClean="0">
                <a:latin typeface="Arial" pitchFamily="34" charset="0"/>
                <a:cs typeface="Arial" pitchFamily="34" charset="0"/>
              </a:rPr>
              <a:t>13 755 </a:t>
            </a:r>
            <a:r>
              <a:rPr lang="fr-FR" sz="1600" b="1" dirty="0">
                <a:latin typeface="Arial" pitchFamily="34" charset="0"/>
                <a:cs typeface="Arial" pitchFamily="34" charset="0"/>
              </a:rPr>
              <a:t>TROD VIH </a:t>
            </a:r>
            <a:r>
              <a:rPr lang="fr-FR" sz="1400" b="1" dirty="0" smtClean="0">
                <a:latin typeface="Arial" pitchFamily="34" charset="0"/>
                <a:cs typeface="Arial" pitchFamily="34" charset="0"/>
              </a:rPr>
              <a:t>ont été réalisés à </a:t>
            </a:r>
            <a:r>
              <a:rPr lang="fr-FR" sz="1400" b="1" dirty="0">
                <a:latin typeface="Arial" pitchFamily="34" charset="0"/>
                <a:cs typeface="Arial" pitchFamily="34" charset="0"/>
              </a:rPr>
              <a:t>la demande de </a:t>
            </a:r>
            <a:r>
              <a:rPr lang="fr-FR" sz="1600" b="1" dirty="0" smtClean="0">
                <a:latin typeface="Arial" pitchFamily="34" charset="0"/>
                <a:cs typeface="Arial" pitchFamily="34" charset="0"/>
              </a:rPr>
              <a:t>12 090 gays</a:t>
            </a:r>
            <a:r>
              <a:rPr lang="fr-FR" sz="1400" b="1" dirty="0" smtClean="0">
                <a:latin typeface="Arial" pitchFamily="34" charset="0"/>
                <a:cs typeface="Arial" pitchFamily="34" charset="0"/>
              </a:rPr>
              <a:t>.</a:t>
            </a:r>
          </a:p>
          <a:p>
            <a:pPr algn="just"/>
            <a:r>
              <a:rPr lang="fr-FR" sz="1400" b="1" dirty="0">
                <a:latin typeface="Arial" pitchFamily="34" charset="0"/>
                <a:cs typeface="Arial" pitchFamily="34" charset="0"/>
              </a:rPr>
              <a:t>246 </a:t>
            </a:r>
            <a:r>
              <a:rPr lang="fr-FR" sz="1400" b="1" dirty="0" smtClean="0">
                <a:latin typeface="Arial" pitchFamily="34" charset="0"/>
                <a:cs typeface="Arial" pitchFamily="34" charset="0"/>
              </a:rPr>
              <a:t>sujets </a:t>
            </a:r>
            <a:r>
              <a:rPr lang="fr-FR" sz="1400" b="1" dirty="0">
                <a:latin typeface="Arial" pitchFamily="34" charset="0"/>
                <a:cs typeface="Arial" pitchFamily="34" charset="0"/>
              </a:rPr>
              <a:t>diagnostiqués VIH</a:t>
            </a:r>
            <a:r>
              <a:rPr lang="fr-FR" sz="1400" b="1" dirty="0" smtClean="0">
                <a:latin typeface="Arial" pitchFamily="34" charset="0"/>
                <a:cs typeface="Arial" pitchFamily="34" charset="0"/>
              </a:rPr>
              <a:t>+ (2,03 %)</a:t>
            </a:r>
          </a:p>
          <a:p>
            <a:pPr lvl="1" algn="just"/>
            <a:r>
              <a:rPr lang="fr-FR" sz="1100" b="1" dirty="0" smtClean="0">
                <a:latin typeface="Arial" pitchFamily="34" charset="0"/>
                <a:cs typeface="Arial" pitchFamily="34" charset="0"/>
              </a:rPr>
              <a:t>Hommes </a:t>
            </a:r>
            <a:r>
              <a:rPr lang="fr-FR" sz="1100" b="1" dirty="0">
                <a:latin typeface="Arial" pitchFamily="34" charset="0"/>
                <a:cs typeface="Arial" pitchFamily="34" charset="0"/>
              </a:rPr>
              <a:t>jeunes (médiane : 30 ans) vivant en région parisienne, pour la majorité asymptomatiques.</a:t>
            </a:r>
          </a:p>
          <a:p>
            <a:pPr algn="just"/>
            <a:endParaRPr lang="fr-FR" sz="1200" dirty="0">
              <a:latin typeface="Arial" pitchFamily="34" charset="0"/>
              <a:cs typeface="Arial" pitchFamily="34" charset="0"/>
            </a:endParaRPr>
          </a:p>
          <a:p>
            <a:pPr algn="just"/>
            <a:endParaRPr lang="fr-FR" sz="1200" dirty="0">
              <a:latin typeface="Arial" pitchFamily="34" charset="0"/>
              <a:cs typeface="Arial" pitchFamily="34" charset="0"/>
            </a:endParaRPr>
          </a:p>
        </p:txBody>
      </p:sp>
      <p:sp>
        <p:nvSpPr>
          <p:cNvPr id="6" name="Espace réservé du numéro de diapositive 5"/>
          <p:cNvSpPr>
            <a:spLocks noGrp="1"/>
          </p:cNvSpPr>
          <p:nvPr>
            <p:ph type="sldNum" sz="quarter" idx="12"/>
          </p:nvPr>
        </p:nvSpPr>
        <p:spPr/>
        <p:txBody>
          <a:bodyPr>
            <a:normAutofit fontScale="62500" lnSpcReduction="20000"/>
          </a:bodyPr>
          <a:lstStyle/>
          <a:p>
            <a:fld id="{E49F43B7-5F0F-4D8F-BCFB-9027C3C251AB}" type="slidenum">
              <a:rPr lang="fr-FR" smtClean="0">
                <a:latin typeface="Arial" pitchFamily="34" charset="0"/>
                <a:cs typeface="Arial" pitchFamily="34" charset="0"/>
              </a:rPr>
              <a:t>74</a:t>
            </a:fld>
            <a:endParaRPr lang="fr-FR" dirty="0">
              <a:latin typeface="Arial" pitchFamily="34" charset="0"/>
              <a:cs typeface="Arial" pitchFamily="34" charset="0"/>
            </a:endParaRPr>
          </a:p>
        </p:txBody>
      </p:sp>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02" y="2844824"/>
            <a:ext cx="4463131" cy="2603948"/>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9346" y="2847921"/>
            <a:ext cx="4643093" cy="2520280"/>
          </a:xfrm>
          <a:prstGeom prst="rect">
            <a:avLst/>
          </a:prstGeom>
        </p:spPr>
      </p:pic>
      <p:sp>
        <p:nvSpPr>
          <p:cNvPr id="7" name="Rectangle 26"/>
          <p:cNvSpPr>
            <a:spLocks noChangeArrowheads="1"/>
          </p:cNvSpPr>
          <p:nvPr/>
        </p:nvSpPr>
        <p:spPr bwMode="auto">
          <a:xfrm>
            <a:off x="4" y="5454871"/>
            <a:ext cx="33129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fr-FR" sz="1100" dirty="0" smtClean="0">
                <a:solidFill>
                  <a:srgbClr val="000000"/>
                </a:solidFill>
                <a:latin typeface="+mj-lt"/>
              </a:rPr>
              <a:t>Nelly Reydellet et al. – SFLS Paris 2014 – 23/10/14 </a:t>
            </a:r>
            <a:r>
              <a:rPr lang="ro-RO" sz="1100" dirty="0">
                <a:solidFill>
                  <a:srgbClr val="000000"/>
                </a:solidFill>
                <a:latin typeface="+mj-lt"/>
              </a:rPr>
              <a:t>	</a:t>
            </a:r>
          </a:p>
        </p:txBody>
      </p:sp>
    </p:spTree>
    <p:extLst>
      <p:ext uri="{BB962C8B-B14F-4D97-AF65-F5344CB8AC3E}">
        <p14:creationId xmlns:p14="http://schemas.microsoft.com/office/powerpoint/2010/main" val="59538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952500"/>
          </a:xfrm>
        </p:spPr>
        <p:txBody>
          <a:bodyPr>
            <a:normAutofit/>
          </a:bodyPr>
          <a:lstStyle/>
          <a:p>
            <a:r>
              <a:rPr lang="fr-FR" sz="3000" dirty="0" smtClean="0">
                <a:solidFill>
                  <a:srgbClr val="000090"/>
                </a:solidFill>
                <a:latin typeface="Arial" pitchFamily="34" charset="0"/>
                <a:cs typeface="Arial" pitchFamily="34" charset="0"/>
              </a:rPr>
              <a:t>Le TROD peut être </a:t>
            </a:r>
            <a:r>
              <a:rPr lang="fr-FR" sz="3000" b="1" dirty="0" smtClean="0">
                <a:solidFill>
                  <a:srgbClr val="000090"/>
                </a:solidFill>
                <a:latin typeface="Arial" pitchFamily="34" charset="0"/>
                <a:cs typeface="Arial" pitchFamily="34" charset="0"/>
              </a:rPr>
              <a:t>précocement</a:t>
            </a:r>
            <a:r>
              <a:rPr lang="fr-FR" sz="3000" dirty="0" smtClean="0">
                <a:solidFill>
                  <a:srgbClr val="000090"/>
                </a:solidFill>
                <a:latin typeface="Arial" pitchFamily="34" charset="0"/>
                <a:cs typeface="Arial" pitchFamily="34" charset="0"/>
              </a:rPr>
              <a:t> positif</a:t>
            </a:r>
            <a:endParaRPr lang="fr-FR" sz="3000" dirty="0">
              <a:solidFill>
                <a:srgbClr val="000090"/>
              </a:solidFill>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normAutofit fontScale="62500" lnSpcReduction="20000"/>
          </a:bodyPr>
          <a:lstStyle/>
          <a:p>
            <a:fld id="{E49F43B7-5F0F-4D8F-BCFB-9027C3C251AB}" type="slidenum">
              <a:rPr lang="fr-FR" smtClean="0"/>
              <a:pPr/>
              <a:t>75</a:t>
            </a:fld>
            <a:endParaRPr lang="fr-FR"/>
          </a:p>
        </p:txBody>
      </p:sp>
      <p:sp>
        <p:nvSpPr>
          <p:cNvPr id="3" name="Rectangle 2"/>
          <p:cNvSpPr/>
          <p:nvPr/>
        </p:nvSpPr>
        <p:spPr>
          <a:xfrm>
            <a:off x="179512" y="1238724"/>
            <a:ext cx="8640960" cy="338554"/>
          </a:xfrm>
          <a:prstGeom prst="rect">
            <a:avLst/>
          </a:prstGeom>
        </p:spPr>
        <p:txBody>
          <a:bodyPr wrap="square">
            <a:spAutoFit/>
          </a:bodyPr>
          <a:lstStyle/>
          <a:p>
            <a:pPr algn="just"/>
            <a:r>
              <a:rPr lang="fr-FR" sz="1600" b="1" dirty="0" smtClean="0">
                <a:latin typeface="Arial" pitchFamily="34" charset="0"/>
                <a:cs typeface="Arial" pitchFamily="34" charset="0"/>
              </a:rPr>
              <a:t>Fiebig : Résultats pour les 246 patients VIH +</a:t>
            </a:r>
            <a:endParaRPr lang="fr-FR" sz="1600" b="1" dirty="0">
              <a:latin typeface="Arial" pitchFamily="34" charset="0"/>
              <a:cs typeface="Arial" pitchFamily="34" charset="0"/>
            </a:endParaRPr>
          </a:p>
        </p:txBody>
      </p:sp>
      <p:pic>
        <p:nvPicPr>
          <p:cNvPr id="9" name="Picture 2" descr="\\Kiss\commun kiosque\Pôles d'activité\Gestion (Nicolas B)\Sans-titre-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55576" y="1653797"/>
            <a:ext cx="7488832" cy="4084025"/>
          </a:xfrm>
          <a:prstGeom prst="rect">
            <a:avLst/>
          </a:prstGeom>
          <a:noFill/>
          <a:extLst>
            <a:ext uri="{909E8E84-426E-40dd-AFC4-6F175D3DCCD1}">
              <a14:hiddenFill xmlns:a14="http://schemas.microsoft.com/office/drawing/2010/main">
                <a:solidFill>
                  <a:srgbClr val="FFFFFF"/>
                </a:solidFill>
              </a14:hiddenFill>
            </a:ext>
          </a:extLst>
        </p:spPr>
      </p:pic>
      <p:sp>
        <p:nvSpPr>
          <p:cNvPr id="4" name="Cadre 3"/>
          <p:cNvSpPr/>
          <p:nvPr/>
        </p:nvSpPr>
        <p:spPr>
          <a:xfrm>
            <a:off x="4330438" y="2413790"/>
            <a:ext cx="2200713" cy="2074596"/>
          </a:xfrm>
          <a:prstGeom prst="frame">
            <a:avLst>
              <a:gd name="adj1" fmla="val 3704"/>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Cadre 7"/>
          <p:cNvSpPr/>
          <p:nvPr/>
        </p:nvSpPr>
        <p:spPr>
          <a:xfrm>
            <a:off x="4488196" y="1719627"/>
            <a:ext cx="2865823" cy="2768758"/>
          </a:xfrm>
          <a:prstGeom prst="frame">
            <a:avLst>
              <a:gd name="adj1" fmla="val 3704"/>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4661728" y="1956274"/>
            <a:ext cx="2547779"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4000" dirty="0" smtClean="0"/>
              <a:t>80 % d’infections récentes !</a:t>
            </a:r>
            <a:endParaRPr lang="fr-FR" sz="4000" dirty="0"/>
          </a:p>
        </p:txBody>
      </p:sp>
      <p:sp>
        <p:nvSpPr>
          <p:cNvPr id="10" name="Rectangle 26"/>
          <p:cNvSpPr>
            <a:spLocks noChangeArrowheads="1"/>
          </p:cNvSpPr>
          <p:nvPr/>
        </p:nvSpPr>
        <p:spPr bwMode="auto">
          <a:xfrm>
            <a:off x="4" y="5454869"/>
            <a:ext cx="33129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fr-FR" sz="1100" dirty="0" smtClean="0">
                <a:solidFill>
                  <a:srgbClr val="000000"/>
                </a:solidFill>
                <a:latin typeface="+mj-lt"/>
              </a:rPr>
              <a:t>Nelly Reydellet et al. – SFLS Paris </a:t>
            </a:r>
            <a:r>
              <a:rPr lang="ro-RO" sz="1100" dirty="0">
                <a:solidFill>
                  <a:srgbClr val="000000"/>
                </a:solidFill>
                <a:latin typeface="+mj-lt"/>
              </a:rPr>
              <a:t>	</a:t>
            </a:r>
          </a:p>
        </p:txBody>
      </p:sp>
    </p:spTree>
    <p:extLst>
      <p:ext uri="{BB962C8B-B14F-4D97-AF65-F5344CB8AC3E}">
        <p14:creationId xmlns:p14="http://schemas.microsoft.com/office/powerpoint/2010/main" val="289246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Aller au plus près des populations isolées : une expérience d’out-</a:t>
            </a:r>
            <a:r>
              <a:rPr lang="fr-FR" dirty="0" err="1" smtClean="0"/>
              <a:t>reach</a:t>
            </a:r>
            <a:r>
              <a:rPr lang="fr-FR" dirty="0" smtClean="0"/>
              <a:t> en Guyane (AIDES)</a:t>
            </a:r>
            <a:endParaRPr lang="fr-FR" dirty="0"/>
          </a:p>
        </p:txBody>
      </p:sp>
      <p:sp>
        <p:nvSpPr>
          <p:cNvPr id="3" name="Titre 2"/>
          <p:cNvSpPr>
            <a:spLocks noGrp="1"/>
          </p:cNvSpPr>
          <p:nvPr>
            <p:ph type="title"/>
          </p:nvPr>
        </p:nvSpPr>
        <p:spPr>
          <a:xfrm>
            <a:off x="1371600" y="1333500"/>
            <a:ext cx="7772400" cy="825500"/>
          </a:xfrm>
        </p:spPr>
        <p:txBody>
          <a:bodyPr/>
          <a:lstStyle/>
          <a:p>
            <a:r>
              <a:rPr lang="fr-FR" dirty="0"/>
              <a:t>Des expériences intéressantes </a:t>
            </a:r>
            <a:r>
              <a:rPr lang="fr-FR" dirty="0" smtClean="0"/>
              <a:t>! </a:t>
            </a:r>
            <a:endParaRPr lang="fr-FR" dirty="0"/>
          </a:p>
        </p:txBody>
      </p:sp>
      <p:sp>
        <p:nvSpPr>
          <p:cNvPr id="4" name="Espace réservé du numéro de diapositive 3"/>
          <p:cNvSpPr>
            <a:spLocks noGrp="1"/>
          </p:cNvSpPr>
          <p:nvPr>
            <p:ph type="sldNum" sz="quarter" idx="11"/>
          </p:nvPr>
        </p:nvSpPr>
        <p:spPr/>
        <p:txBody>
          <a:bodyPr/>
          <a:lstStyle/>
          <a:p>
            <a:fld id="{A847B961-917D-714F-B9EF-810BDF4968C8}" type="slidenum">
              <a:rPr lang="fr-FR" smtClean="0"/>
              <a:t>76</a:t>
            </a:fld>
            <a:endParaRPr lang="fr-FR"/>
          </a:p>
        </p:txBody>
      </p:sp>
    </p:spTree>
    <p:extLst>
      <p:ext uri="{BB962C8B-B14F-4D97-AF65-F5344CB8AC3E}">
        <p14:creationId xmlns:p14="http://schemas.microsoft.com/office/powerpoint/2010/main" val="333935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t>Cibler les publics les moins </a:t>
            </a:r>
            <a:r>
              <a:rPr lang="fr-FR" sz="2800" dirty="0" err="1" smtClean="0"/>
              <a:t>accesibles</a:t>
            </a:r>
            <a:endParaRPr lang="fr-FR" sz="2800" dirty="0"/>
          </a:p>
        </p:txBody>
      </p:sp>
      <p:sp>
        <p:nvSpPr>
          <p:cNvPr id="3" name="Espace réservé du contenu 2"/>
          <p:cNvSpPr>
            <a:spLocks noGrp="1"/>
          </p:cNvSpPr>
          <p:nvPr>
            <p:ph sz="half" idx="1"/>
          </p:nvPr>
        </p:nvSpPr>
        <p:spPr>
          <a:xfrm>
            <a:off x="205084" y="1908943"/>
            <a:ext cx="4819482" cy="3225695"/>
          </a:xfrm>
        </p:spPr>
        <p:txBody>
          <a:bodyPr>
            <a:normAutofit/>
          </a:bodyPr>
          <a:lstStyle/>
          <a:p>
            <a:r>
              <a:rPr lang="fr-FR" sz="2400" dirty="0" smtClean="0"/>
              <a:t>Site d’orpaillage</a:t>
            </a:r>
          </a:p>
          <a:p>
            <a:pPr lvl="1"/>
            <a:r>
              <a:rPr lang="fr-FR" sz="2000" dirty="0" smtClean="0"/>
              <a:t>Travailleurs mobiles</a:t>
            </a:r>
          </a:p>
          <a:p>
            <a:pPr lvl="1"/>
            <a:r>
              <a:rPr lang="fr-FR" sz="2000" dirty="0" smtClean="0"/>
              <a:t>Travailleuses du sexe</a:t>
            </a:r>
          </a:p>
          <a:p>
            <a:r>
              <a:rPr lang="fr-FR" sz="2400" dirty="0" smtClean="0"/>
              <a:t>Populations éloignées de la prévention</a:t>
            </a:r>
          </a:p>
          <a:p>
            <a:pPr lvl="1"/>
            <a:r>
              <a:rPr lang="fr-FR" sz="2000" dirty="0" smtClean="0"/>
              <a:t>Piroguiers (mobiles, </a:t>
            </a:r>
            <a:r>
              <a:rPr lang="fr-FR" sz="2000" dirty="0" err="1" smtClean="0"/>
              <a:t>multipartenariat</a:t>
            </a:r>
            <a:r>
              <a:rPr lang="fr-FR" sz="2000" dirty="0" smtClean="0"/>
              <a:t>…)</a:t>
            </a:r>
          </a:p>
        </p:txBody>
      </p:sp>
      <p:pic>
        <p:nvPicPr>
          <p:cNvPr id="6" name="Espace réservé du contenu 5"/>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153683" y="1324641"/>
            <a:ext cx="2987511" cy="2031921"/>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5848" y="3447987"/>
            <a:ext cx="2844800" cy="2133600"/>
          </a:xfrm>
          <a:prstGeom prst="rect">
            <a:avLst/>
          </a:prstGeom>
          <a:ln>
            <a:noFill/>
          </a:ln>
          <a:effectLst>
            <a:outerShdw blurRad="292100" dist="139700" dir="2700000" algn="tl" rotWithShape="0">
              <a:srgbClr val="333333">
                <a:alpha val="65000"/>
              </a:srgbClr>
            </a:outerShdw>
          </a:effectLst>
        </p:spPr>
      </p:pic>
      <p:sp>
        <p:nvSpPr>
          <p:cNvPr id="7" name="Rectangle 26"/>
          <p:cNvSpPr>
            <a:spLocks noChangeArrowheads="1"/>
          </p:cNvSpPr>
          <p:nvPr/>
        </p:nvSpPr>
        <p:spPr bwMode="auto">
          <a:xfrm>
            <a:off x="4" y="5454871"/>
            <a:ext cx="33129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fr-FR" sz="1100" dirty="0" smtClean="0">
                <a:solidFill>
                  <a:srgbClr val="000000"/>
                </a:solidFill>
                <a:latin typeface="+mj-lt"/>
              </a:rPr>
              <a:t>Delphine Nicot et al. – SFLS Paris 2014 – 23/10/14 </a:t>
            </a:r>
            <a:r>
              <a:rPr lang="ro-RO" sz="1100" dirty="0">
                <a:solidFill>
                  <a:srgbClr val="000000"/>
                </a:solidFill>
                <a:latin typeface="+mj-lt"/>
              </a:rPr>
              <a:t>	</a:t>
            </a:r>
          </a:p>
        </p:txBody>
      </p:sp>
    </p:spTree>
    <p:extLst>
      <p:ext uri="{BB962C8B-B14F-4D97-AF65-F5344CB8AC3E}">
        <p14:creationId xmlns:p14="http://schemas.microsoft.com/office/powerpoint/2010/main" val="34844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Des résultats probants</a:t>
            </a:r>
            <a:endParaRPr lang="fr-FR" dirty="0"/>
          </a:p>
        </p:txBody>
      </p:sp>
      <p:sp>
        <p:nvSpPr>
          <p:cNvPr id="3" name="Espace réservé du contenu 2"/>
          <p:cNvSpPr>
            <a:spLocks noGrp="1"/>
          </p:cNvSpPr>
          <p:nvPr>
            <p:ph sz="half" idx="1"/>
          </p:nvPr>
        </p:nvSpPr>
        <p:spPr>
          <a:xfrm>
            <a:off x="173535" y="1324639"/>
            <a:ext cx="4322267" cy="3810000"/>
          </a:xfrm>
        </p:spPr>
        <p:txBody>
          <a:bodyPr>
            <a:normAutofit fontScale="55000" lnSpcReduction="20000"/>
          </a:bodyPr>
          <a:lstStyle/>
          <a:p>
            <a:pPr>
              <a:buNone/>
            </a:pPr>
            <a:r>
              <a:rPr lang="fr-FR" b="1" dirty="0" smtClean="0"/>
              <a:t>2012 : 933 tests effectués </a:t>
            </a:r>
          </a:p>
          <a:p>
            <a:pPr>
              <a:buFontTx/>
              <a:buChar char="-"/>
            </a:pPr>
            <a:r>
              <a:rPr lang="fr-FR" dirty="0" smtClean="0"/>
              <a:t>50% de </a:t>
            </a:r>
            <a:r>
              <a:rPr lang="fr-FR" b="1" dirty="0" err="1" smtClean="0"/>
              <a:t>primotestants</a:t>
            </a:r>
            <a:endParaRPr lang="fr-FR" b="1" dirty="0" smtClean="0"/>
          </a:p>
          <a:p>
            <a:pPr>
              <a:buFontTx/>
              <a:buChar char="-"/>
            </a:pPr>
            <a:r>
              <a:rPr lang="fr-FR" dirty="0" smtClean="0"/>
              <a:t>10 VIH +, 9 référés</a:t>
            </a:r>
          </a:p>
          <a:p>
            <a:pPr>
              <a:buNone/>
            </a:pPr>
            <a:endParaRPr lang="fr-FR" dirty="0" smtClean="0"/>
          </a:p>
          <a:p>
            <a:pPr>
              <a:buNone/>
            </a:pPr>
            <a:r>
              <a:rPr lang="fr-FR" b="1" dirty="0" smtClean="0"/>
              <a:t>2013 : 1792 tests effectués </a:t>
            </a:r>
          </a:p>
          <a:p>
            <a:pPr>
              <a:buFontTx/>
              <a:buChar char="-"/>
            </a:pPr>
            <a:r>
              <a:rPr lang="fr-FR" dirty="0" smtClean="0"/>
              <a:t>30% de </a:t>
            </a:r>
            <a:r>
              <a:rPr lang="fr-FR" b="1" dirty="0" err="1" smtClean="0"/>
              <a:t>primotestants</a:t>
            </a:r>
            <a:endParaRPr lang="fr-FR" b="1" dirty="0" smtClean="0"/>
          </a:p>
          <a:p>
            <a:pPr>
              <a:buFontTx/>
              <a:buChar char="-"/>
            </a:pPr>
            <a:r>
              <a:rPr lang="fr-FR" dirty="0" smtClean="0"/>
              <a:t>22 VIH +, 19 référés</a:t>
            </a:r>
          </a:p>
          <a:p>
            <a:pPr>
              <a:buFontTx/>
              <a:buChar char="-"/>
            </a:pPr>
            <a:endParaRPr lang="fr-FR" dirty="0" smtClean="0"/>
          </a:p>
          <a:p>
            <a:pPr>
              <a:buNone/>
            </a:pPr>
            <a:r>
              <a:rPr lang="fr-FR" b="1" dirty="0" smtClean="0"/>
              <a:t>2014 (30/09) : 1357 tests effectués </a:t>
            </a:r>
          </a:p>
          <a:p>
            <a:pPr>
              <a:buFontTx/>
              <a:buChar char="-"/>
            </a:pPr>
            <a:r>
              <a:rPr lang="fr-FR" dirty="0" smtClean="0"/>
              <a:t>6 VIH +, 5 référés</a:t>
            </a:r>
          </a:p>
          <a:p>
            <a:pPr marL="0" indent="0">
              <a:buNone/>
            </a:pPr>
            <a:endParaRPr lang="fr-FR" b="1" dirty="0"/>
          </a:p>
          <a:p>
            <a:pPr marL="0" indent="0">
              <a:buNone/>
            </a:pPr>
            <a:r>
              <a:rPr lang="fr-FR" b="1" dirty="0" smtClean="0"/>
              <a:t>Des retours vers le soin via le contact associatif</a:t>
            </a:r>
          </a:p>
          <a:p>
            <a:pPr>
              <a:buFontTx/>
              <a:buChar char="-"/>
            </a:pPr>
            <a:endParaRPr lang="fr-FR" dirty="0" smtClean="0"/>
          </a:p>
          <a:p>
            <a:endParaRPr lang="fr-FR"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9650" y="1559609"/>
            <a:ext cx="3556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2409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Aller au plus près des migrants</a:t>
            </a:r>
            <a:endParaRPr lang="fr-FR" dirty="0"/>
          </a:p>
        </p:txBody>
      </p:sp>
      <p:sp>
        <p:nvSpPr>
          <p:cNvPr id="3" name="Titre 2"/>
          <p:cNvSpPr>
            <a:spLocks noGrp="1"/>
          </p:cNvSpPr>
          <p:nvPr>
            <p:ph type="title"/>
          </p:nvPr>
        </p:nvSpPr>
        <p:spPr>
          <a:xfrm>
            <a:off x="1371600" y="1333500"/>
            <a:ext cx="7772400" cy="825500"/>
          </a:xfrm>
        </p:spPr>
        <p:txBody>
          <a:bodyPr/>
          <a:lstStyle/>
          <a:p>
            <a:r>
              <a:rPr lang="fr-FR" dirty="0"/>
              <a:t>Des expériences intéressantes </a:t>
            </a:r>
            <a:r>
              <a:rPr lang="fr-FR" dirty="0" smtClean="0"/>
              <a:t>! </a:t>
            </a:r>
            <a:endParaRPr lang="fr-FR" dirty="0"/>
          </a:p>
        </p:txBody>
      </p:sp>
      <p:sp>
        <p:nvSpPr>
          <p:cNvPr id="4" name="Espace réservé du numéro de diapositive 3"/>
          <p:cNvSpPr>
            <a:spLocks noGrp="1"/>
          </p:cNvSpPr>
          <p:nvPr>
            <p:ph type="sldNum" sz="quarter" idx="11"/>
          </p:nvPr>
        </p:nvSpPr>
        <p:spPr/>
        <p:txBody>
          <a:bodyPr/>
          <a:lstStyle/>
          <a:p>
            <a:fld id="{A847B961-917D-714F-B9EF-810BDF4968C8}" type="slidenum">
              <a:rPr lang="fr-FR" smtClean="0"/>
              <a:t>79</a:t>
            </a:fld>
            <a:endParaRPr lang="fr-FR"/>
          </a:p>
        </p:txBody>
      </p:sp>
    </p:spTree>
    <p:extLst>
      <p:ext uri="{BB962C8B-B14F-4D97-AF65-F5344CB8AC3E}">
        <p14:creationId xmlns:p14="http://schemas.microsoft.com/office/powerpoint/2010/main" val="248577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risque de transmission</a:t>
            </a:r>
            <a:endParaRPr lang="fr-FR" dirty="0"/>
          </a:p>
        </p:txBody>
      </p:sp>
      <p:pic>
        <p:nvPicPr>
          <p:cNvPr id="4" name="Espace réservé du contenu 3"/>
          <p:cNvPicPr>
            <a:picLocks noGrp="1" noChangeAspect="1"/>
          </p:cNvPicPr>
          <p:nvPr>
            <p:ph idx="1"/>
          </p:nvPr>
        </p:nvPicPr>
        <p:blipFill>
          <a:blip r:embed="rId3" cstate="email">
            <a:extLst>
              <a:ext uri="{28A0092B-C50C-407E-A947-70E740481C1C}">
                <a14:useLocalDpi xmlns:a14="http://schemas.microsoft.com/office/drawing/2010/main"/>
              </a:ext>
            </a:extLst>
          </a:blip>
          <a:srcRect t="-37877" b="-37877"/>
          <a:stretch>
            <a:fillRect/>
          </a:stretch>
        </p:blipFill>
        <p:spPr>
          <a:xfrm>
            <a:off x="683577" y="997300"/>
            <a:ext cx="3816423" cy="1749071"/>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1417340"/>
            <a:ext cx="3048000" cy="469900"/>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2437454"/>
            <a:ext cx="8095294" cy="2219523"/>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0194" y="4777720"/>
            <a:ext cx="2378260" cy="759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ZoneTexte 7"/>
          <p:cNvSpPr txBox="1"/>
          <p:nvPr/>
        </p:nvSpPr>
        <p:spPr>
          <a:xfrm>
            <a:off x="6732240" y="5497799"/>
            <a:ext cx="1728192" cy="276999"/>
          </a:xfrm>
          <a:prstGeom prst="rect">
            <a:avLst/>
          </a:prstGeom>
          <a:noFill/>
        </p:spPr>
        <p:txBody>
          <a:bodyPr wrap="square" rtlCol="0">
            <a:spAutoFit/>
          </a:bodyPr>
          <a:lstStyle/>
          <a:p>
            <a:pPr defTabSz="914400" fontAlgn="base">
              <a:spcBef>
                <a:spcPct val="0"/>
              </a:spcBef>
              <a:spcAft>
                <a:spcPct val="0"/>
              </a:spcAft>
            </a:pPr>
            <a:r>
              <a:rPr lang="fr-FR" sz="1200" dirty="0" err="1" smtClean="0">
                <a:solidFill>
                  <a:srgbClr val="000000"/>
                </a:solidFill>
                <a:latin typeface="Calibri"/>
                <a:ea typeface="ＭＳ Ｐゴシック" charset="0"/>
                <a:cs typeface="Calibri"/>
              </a:rPr>
              <a:t>www.info-vih.com</a:t>
            </a:r>
            <a:endParaRPr lang="fr-FR" sz="1200" dirty="0">
              <a:solidFill>
                <a:srgbClr val="000000"/>
              </a:solidFill>
              <a:latin typeface="Calibri"/>
              <a:ea typeface="ＭＳ Ｐゴシック" charset="0"/>
              <a:cs typeface="Calibri"/>
            </a:endParaRPr>
          </a:p>
        </p:txBody>
      </p:sp>
    </p:spTree>
    <p:extLst>
      <p:ext uri="{BB962C8B-B14F-4D97-AF65-F5344CB8AC3E}">
        <p14:creationId xmlns:p14="http://schemas.microsoft.com/office/powerpoint/2010/main" val="29257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Pour les migrants</a:t>
            </a:r>
            <a:endParaRPr lang="fr-FR" dirty="0"/>
          </a:p>
        </p:txBody>
      </p:sp>
      <p:sp>
        <p:nvSpPr>
          <p:cNvPr id="6" name="Espace réservé du contenu 5"/>
          <p:cNvSpPr>
            <a:spLocks noGrp="1"/>
          </p:cNvSpPr>
          <p:nvPr>
            <p:ph sz="quarter" idx="1"/>
          </p:nvPr>
        </p:nvSpPr>
        <p:spPr/>
        <p:txBody>
          <a:bodyPr/>
          <a:lstStyle/>
          <a:p>
            <a:r>
              <a:rPr lang="fr-FR" dirty="0" smtClean="0"/>
              <a:t>Action prévention/dépistage polyvalents</a:t>
            </a:r>
          </a:p>
          <a:p>
            <a:pPr lvl="1"/>
            <a:r>
              <a:rPr lang="fr-FR" dirty="0" smtClean="0"/>
              <a:t>Expérience du COREVIH IDF Centre</a:t>
            </a:r>
          </a:p>
          <a:p>
            <a:pPr lvl="2"/>
            <a:r>
              <a:rPr lang="fr-FR" dirty="0" smtClean="0"/>
              <a:t>En foyer, foyers de jeunes travailleurs (FJT)</a:t>
            </a:r>
          </a:p>
          <a:p>
            <a:pPr lvl="2"/>
            <a:r>
              <a:rPr lang="fr-FR" dirty="0" smtClean="0"/>
              <a:t>Actions simultanées : HTA, diabète, VIH, hépatites</a:t>
            </a:r>
          </a:p>
          <a:p>
            <a:pPr lvl="1"/>
            <a:r>
              <a:rPr lang="fr-FR" dirty="0" smtClean="0"/>
              <a:t>Expérience Réseau Louis Guilloux Rennes</a:t>
            </a:r>
          </a:p>
          <a:p>
            <a:pPr lvl="2"/>
            <a:r>
              <a:rPr lang="fr-FR" dirty="0" smtClean="0"/>
              <a:t>Centre médical orienté « primo-arrivants »</a:t>
            </a:r>
          </a:p>
          <a:p>
            <a:pPr lvl="2"/>
            <a:r>
              <a:rPr lang="fr-FR" dirty="0" smtClean="0"/>
              <a:t>Santé globale</a:t>
            </a:r>
          </a:p>
          <a:p>
            <a:pPr lvl="2"/>
            <a:r>
              <a:rPr lang="fr-FR" dirty="0" smtClean="0"/>
              <a:t>Interprétariat</a:t>
            </a:r>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80</a:t>
            </a:fld>
            <a:endParaRPr lang="fr-FR"/>
          </a:p>
        </p:txBody>
      </p:sp>
    </p:spTree>
    <p:extLst>
      <p:ext uri="{BB962C8B-B14F-4D97-AF65-F5344CB8AC3E}">
        <p14:creationId xmlns:p14="http://schemas.microsoft.com/office/powerpoint/2010/main" val="119640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Dispositif Flash-test 2013</a:t>
            </a:r>
            <a:endParaRPr lang="fr-FR" dirty="0"/>
          </a:p>
        </p:txBody>
      </p:sp>
      <p:pic>
        <p:nvPicPr>
          <p:cNvPr id="5" name="Espace réservé du contenu 4"/>
          <p:cNvPicPr>
            <a:picLocks noGrp="1" noChangeAspect="1"/>
          </p:cNvPicPr>
          <p:nvPr>
            <p:ph sz="quarter" idx="1"/>
          </p:nvPr>
        </p:nvPicPr>
        <p:blipFill rotWithShape="1">
          <a:blip r:embed="rId2" cstate="email">
            <a:extLst>
              <a:ext uri="{28A0092B-C50C-407E-A947-70E740481C1C}">
                <a14:useLocalDpi xmlns:a14="http://schemas.microsoft.com/office/drawing/2010/main"/>
              </a:ext>
            </a:extLst>
          </a:blip>
          <a:srcRect/>
          <a:stretch/>
        </p:blipFill>
        <p:spPr>
          <a:xfrm>
            <a:off x="1565188" y="3728394"/>
            <a:ext cx="6019890" cy="1188305"/>
          </a:xfrm>
          <a:prstGeom prst="rect">
            <a:avLst/>
          </a:prstGeom>
          <a:ln>
            <a:noFill/>
          </a:ln>
          <a:effectLst>
            <a:outerShdw blurRad="292100" dist="139700" dir="2700000" algn="tl" rotWithShape="0">
              <a:srgbClr val="333333">
                <a:alpha val="65000"/>
              </a:srgbClr>
            </a:outerShdw>
          </a:effectLst>
        </p:spPr>
      </p:pic>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81</a:t>
            </a:fld>
            <a:endParaRPr lang="fr-FR"/>
          </a:p>
        </p:txBody>
      </p:sp>
      <p:sp>
        <p:nvSpPr>
          <p:cNvPr id="6" name="Espace réservé du texte 5"/>
          <p:cNvSpPr>
            <a:spLocks noGrp="1"/>
          </p:cNvSpPr>
          <p:nvPr>
            <p:ph type="body" idx="4294967295"/>
          </p:nvPr>
        </p:nvSpPr>
        <p:spPr/>
        <p:txBody>
          <a:bodyPr/>
          <a:lstStyle/>
          <a:p>
            <a:r>
              <a:rPr lang="fr-FR" sz="2800" dirty="0" smtClean="0"/>
              <a:t>4 régions, une semaine</a:t>
            </a:r>
          </a:p>
          <a:p>
            <a:r>
              <a:rPr lang="fr-FR" sz="2800" dirty="0" smtClean="0"/>
              <a:t>Classique + communautaire</a:t>
            </a:r>
          </a:p>
          <a:p>
            <a:pPr lvl="1"/>
            <a:r>
              <a:rPr lang="fr-FR" sz="2400" dirty="0" smtClean="0"/>
              <a:t>8713 dépistages</a:t>
            </a:r>
          </a:p>
          <a:p>
            <a:pPr lvl="2"/>
            <a:r>
              <a:rPr lang="fr-FR" sz="2100" dirty="0" smtClean="0"/>
              <a:t>62% hommes, 15% HSH, 0,3% Trans</a:t>
            </a:r>
          </a:p>
          <a:p>
            <a:pPr lvl="2"/>
            <a:r>
              <a:rPr lang="fr-FR" sz="2100" dirty="0" smtClean="0"/>
              <a:t>80% des séro+ en Île-de-France</a:t>
            </a:r>
            <a:endParaRPr lang="fr-FR" sz="2100" dirty="0"/>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7612" y="1604537"/>
            <a:ext cx="4095717" cy="1006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560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r>
              <a:rPr lang="fr-FR" dirty="0" smtClean="0"/>
              <a:t>Ils arrivent !</a:t>
            </a:r>
          </a:p>
          <a:p>
            <a:r>
              <a:rPr lang="fr-FR" sz="3600" dirty="0" smtClean="0"/>
              <a:t>En fait ils sont déjà là…</a:t>
            </a:r>
            <a:endParaRPr lang="fr-FR" sz="3600" dirty="0"/>
          </a:p>
        </p:txBody>
      </p:sp>
      <p:sp>
        <p:nvSpPr>
          <p:cNvPr id="5" name="Titre 4"/>
          <p:cNvSpPr>
            <a:spLocks noGrp="1"/>
          </p:cNvSpPr>
          <p:nvPr>
            <p:ph type="title"/>
          </p:nvPr>
        </p:nvSpPr>
        <p:spPr/>
        <p:txBody>
          <a:bodyPr/>
          <a:lstStyle/>
          <a:p>
            <a:r>
              <a:rPr lang="fr-FR" dirty="0" err="1" smtClean="0"/>
              <a:t>Auto-tests</a:t>
            </a:r>
            <a:endParaRPr lang="fr-FR" dirty="0"/>
          </a:p>
        </p:txBody>
      </p:sp>
      <p:sp>
        <p:nvSpPr>
          <p:cNvPr id="4" name="Espace réservé du numéro de diapositive 3"/>
          <p:cNvSpPr>
            <a:spLocks noGrp="1"/>
          </p:cNvSpPr>
          <p:nvPr>
            <p:ph type="sldNum" sz="quarter" idx="11"/>
          </p:nvPr>
        </p:nvSpPr>
        <p:spPr/>
        <p:txBody>
          <a:bodyPr>
            <a:normAutofit/>
          </a:bodyPr>
          <a:lstStyle/>
          <a:p>
            <a:fld id="{A847B961-917D-714F-B9EF-810BDF4968C8}" type="slidenum">
              <a:rPr lang="fr-FR" smtClean="0"/>
              <a:t>82</a:t>
            </a:fld>
            <a:endParaRPr lang="fr-FR"/>
          </a:p>
        </p:txBody>
      </p:sp>
    </p:spTree>
    <p:extLst>
      <p:ext uri="{BB962C8B-B14F-4D97-AF65-F5344CB8AC3E}">
        <p14:creationId xmlns:p14="http://schemas.microsoft.com/office/powerpoint/2010/main" val="7947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847B961-917D-714F-B9EF-810BDF4968C8}" type="slidenum">
              <a:rPr lang="fr-FR" smtClean="0"/>
              <a:t>83</a:t>
            </a:fld>
            <a:endParaRPr lang="fr-F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4" y="0"/>
            <a:ext cx="6694529" cy="5715000"/>
          </a:xfrm>
          <a:prstGeom prst="rect">
            <a:avLst/>
          </a:prstGeom>
        </p:spPr>
      </p:pic>
    </p:spTree>
    <p:extLst>
      <p:ext uri="{BB962C8B-B14F-4D97-AF65-F5344CB8AC3E}">
        <p14:creationId xmlns:p14="http://schemas.microsoft.com/office/powerpoint/2010/main" val="248575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Les </a:t>
            </a:r>
            <a:r>
              <a:rPr lang="fr-FR" dirty="0" err="1" smtClean="0"/>
              <a:t>auto-tests</a:t>
            </a:r>
            <a:endParaRPr lang="fr-FR" dirty="0"/>
          </a:p>
        </p:txBody>
      </p:sp>
      <p:sp>
        <p:nvSpPr>
          <p:cNvPr id="6" name="Espace réservé du contenu 5"/>
          <p:cNvSpPr>
            <a:spLocks noGrp="1"/>
          </p:cNvSpPr>
          <p:nvPr>
            <p:ph sz="quarter" idx="1"/>
          </p:nvPr>
        </p:nvSpPr>
        <p:spPr/>
        <p:txBody>
          <a:bodyPr/>
          <a:lstStyle/>
          <a:p>
            <a:r>
              <a:rPr lang="fr-FR" sz="2800" dirty="0" smtClean="0"/>
              <a:t>Une utilisation déjà ancienne en France</a:t>
            </a:r>
          </a:p>
          <a:p>
            <a:pPr lvl="1"/>
            <a:r>
              <a:rPr lang="fr-FR" sz="2400" dirty="0" smtClean="0"/>
              <a:t>Accès Web et « envoi discret »</a:t>
            </a:r>
          </a:p>
          <a:p>
            <a:r>
              <a:rPr lang="fr-FR" sz="2800" dirty="0" smtClean="0"/>
              <a:t>Une demande bien identifiée</a:t>
            </a:r>
          </a:p>
          <a:p>
            <a:pPr lvl="1"/>
            <a:r>
              <a:rPr lang="fr-FR" sz="2400" dirty="0" smtClean="0"/>
              <a:t>Enquête </a:t>
            </a:r>
            <a:r>
              <a:rPr lang="fr-FR" sz="2400" dirty="0" err="1" smtClean="0"/>
              <a:t>Webtest</a:t>
            </a:r>
            <a:r>
              <a:rPr lang="fr-FR" sz="2400" dirty="0" smtClean="0"/>
              <a:t> 2009</a:t>
            </a:r>
          </a:p>
          <a:p>
            <a:pPr lvl="2"/>
            <a:r>
              <a:rPr lang="fr-FR" sz="2000" dirty="0" smtClean="0"/>
              <a:t>Sites de rencontre ( &gt;90 % gay ou bi)</a:t>
            </a:r>
          </a:p>
          <a:p>
            <a:pPr lvl="3"/>
            <a:r>
              <a:rPr lang="fr-FR" sz="1800" dirty="0" smtClean="0"/>
              <a:t>&gt; 9000 réponses</a:t>
            </a:r>
          </a:p>
          <a:p>
            <a:pPr lvl="3"/>
            <a:r>
              <a:rPr lang="fr-FR" sz="1800" dirty="0" smtClean="0"/>
              <a:t>13% n’avaient jamais fait de test</a:t>
            </a:r>
          </a:p>
          <a:p>
            <a:pPr lvl="2"/>
            <a:r>
              <a:rPr lang="fr-FR" sz="2000" dirty="0" smtClean="0"/>
              <a:t>30% connaissaient l’autotest (82 personnes l’avaient déjà utilisé)</a:t>
            </a:r>
          </a:p>
          <a:p>
            <a:pPr lvl="2"/>
            <a:r>
              <a:rPr lang="fr-FR" sz="2000" dirty="0" smtClean="0"/>
              <a:t>85% de ceux qui ne connaissaient pas étaient intéressés</a:t>
            </a:r>
            <a:endParaRPr lang="fr-FR" sz="2000"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84</a:t>
            </a:fld>
            <a:endParaRPr lang="fr-FR"/>
          </a:p>
        </p:txBody>
      </p:sp>
      <p:sp>
        <p:nvSpPr>
          <p:cNvPr id="7" name="Rectangle 26"/>
          <p:cNvSpPr>
            <a:spLocks noChangeArrowheads="1"/>
          </p:cNvSpPr>
          <p:nvPr/>
        </p:nvSpPr>
        <p:spPr bwMode="auto">
          <a:xfrm>
            <a:off x="0" y="5454870"/>
            <a:ext cx="489984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1000" dirty="0" smtClean="0">
                <a:solidFill>
                  <a:srgbClr val="000000"/>
                </a:solidFill>
                <a:latin typeface="+mj-lt"/>
              </a:rPr>
              <a:t>Tim Greacen et al. – S</a:t>
            </a:r>
            <a:r>
              <a:rPr lang="en-US" sz="1000" dirty="0" smtClean="0">
                <a:latin typeface="+mj-lt"/>
              </a:rPr>
              <a:t>ex </a:t>
            </a:r>
            <a:r>
              <a:rPr lang="en-US" sz="1000" dirty="0" err="1">
                <a:latin typeface="+mj-lt"/>
              </a:rPr>
              <a:t>Transm</a:t>
            </a:r>
            <a:r>
              <a:rPr lang="en-US" sz="1000" dirty="0">
                <a:latin typeface="+mj-lt"/>
              </a:rPr>
              <a:t> </a:t>
            </a:r>
            <a:r>
              <a:rPr lang="en-US" sz="1000" dirty="0" smtClean="0">
                <a:latin typeface="+mj-lt"/>
              </a:rPr>
              <a:t>Infect 2012;88:368-374</a:t>
            </a:r>
            <a:endParaRPr lang="en-US" sz="1000" dirty="0">
              <a:latin typeface="+mj-lt"/>
            </a:endParaRPr>
          </a:p>
          <a:p>
            <a:pPr marL="12700" marR="46355" algn="just">
              <a:lnSpc>
                <a:spcPct val="100000"/>
              </a:lnSpc>
              <a:spcBef>
                <a:spcPts val="1680"/>
              </a:spcBef>
            </a:pPr>
            <a:r>
              <a:rPr lang="ro-RO" sz="1000" dirty="0">
                <a:solidFill>
                  <a:srgbClr val="000000"/>
                </a:solidFill>
                <a:latin typeface="+mj-lt"/>
              </a:rPr>
              <a:t>	</a:t>
            </a: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629" y="3035227"/>
            <a:ext cx="3103737" cy="988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571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sldNum" sz="quarter" idx="4294967295"/>
          </p:nvPr>
        </p:nvSpPr>
        <p:spPr>
          <a:xfrm>
            <a:off x="158103" y="1073559"/>
            <a:ext cx="368502" cy="161583"/>
          </a:xfrm>
          <a:prstGeom prst="rect">
            <a:avLst/>
          </a:prstGeom>
        </p:spPr>
        <p:txBody>
          <a:bodyPr vert="horz" wrap="square" lIns="0" tIns="0" rIns="0" bIns="0" rtlCol="0">
            <a:spAutoFit/>
          </a:bodyPr>
          <a:lstStyle/>
          <a:p>
            <a:pPr marL="25400">
              <a:lnSpc>
                <a:spcPct val="100000"/>
              </a:lnSpc>
            </a:pPr>
            <a:fld id="{81D60167-4931-47E6-BA6A-407CBD079E47}" type="slidenum">
              <a:rPr sz="1050" dirty="0"/>
              <a:t>85</a:t>
            </a:fld>
            <a:endParaRPr sz="1050" dirty="0"/>
          </a:p>
        </p:txBody>
      </p:sp>
      <p:sp>
        <p:nvSpPr>
          <p:cNvPr id="4" name="object 4"/>
          <p:cNvSpPr txBox="1"/>
          <p:nvPr/>
        </p:nvSpPr>
        <p:spPr>
          <a:xfrm>
            <a:off x="7554214" y="1652562"/>
            <a:ext cx="127000" cy="246221"/>
          </a:xfrm>
          <a:prstGeom prst="rect">
            <a:avLst/>
          </a:prstGeom>
        </p:spPr>
        <p:txBody>
          <a:bodyPr vert="horz" wrap="square" lIns="0" tIns="0" rIns="0" bIns="0" rtlCol="0">
            <a:spAutoFit/>
          </a:bodyPr>
          <a:lstStyle/>
          <a:p>
            <a:pPr marL="12700">
              <a:lnSpc>
                <a:spcPct val="100000"/>
              </a:lnSpc>
            </a:pPr>
            <a:r>
              <a:rPr sz="1600" spc="-10" dirty="0">
                <a:latin typeface="Times New Roman"/>
                <a:cs typeface="Times New Roman"/>
              </a:rPr>
              <a:t>n</a:t>
            </a:r>
            <a:endParaRPr sz="1600">
              <a:latin typeface="Times New Roman"/>
              <a:cs typeface="Times New Roman"/>
            </a:endParaRPr>
          </a:p>
        </p:txBody>
      </p:sp>
      <p:sp>
        <p:nvSpPr>
          <p:cNvPr id="5" name="object 5"/>
          <p:cNvSpPr txBox="1"/>
          <p:nvPr/>
        </p:nvSpPr>
        <p:spPr>
          <a:xfrm>
            <a:off x="8183371" y="1652562"/>
            <a:ext cx="194310" cy="246221"/>
          </a:xfrm>
          <a:prstGeom prst="rect">
            <a:avLst/>
          </a:prstGeom>
        </p:spPr>
        <p:txBody>
          <a:bodyPr vert="horz" wrap="square" lIns="0" tIns="0" rIns="0" bIns="0" rtlCol="0">
            <a:spAutoFit/>
          </a:bodyPr>
          <a:lstStyle/>
          <a:p>
            <a:pPr marL="12700">
              <a:lnSpc>
                <a:spcPct val="100000"/>
              </a:lnSpc>
            </a:pPr>
            <a:r>
              <a:rPr sz="1600" spc="-15" dirty="0">
                <a:latin typeface="Times New Roman"/>
                <a:cs typeface="Times New Roman"/>
              </a:rPr>
              <a:t>%</a:t>
            </a:r>
            <a:endParaRPr sz="1600">
              <a:latin typeface="Times New Roman"/>
              <a:cs typeface="Times New Roman"/>
            </a:endParaRPr>
          </a:p>
        </p:txBody>
      </p:sp>
      <p:sp>
        <p:nvSpPr>
          <p:cNvPr id="6" name="object 6"/>
          <p:cNvSpPr txBox="1"/>
          <p:nvPr/>
        </p:nvSpPr>
        <p:spPr>
          <a:xfrm>
            <a:off x="905972" y="1931963"/>
            <a:ext cx="6200775" cy="3321935"/>
          </a:xfrm>
          <a:prstGeom prst="rect">
            <a:avLst/>
          </a:prstGeom>
        </p:spPr>
        <p:txBody>
          <a:bodyPr vert="horz" wrap="square" lIns="0" tIns="0" rIns="0" bIns="0" rtlCol="0">
            <a:spAutoFit/>
          </a:bodyPr>
          <a:lstStyle/>
          <a:p>
            <a:pPr marL="12700" marR="5080">
              <a:lnSpc>
                <a:spcPct val="100000"/>
              </a:lnSpc>
            </a:pPr>
            <a:r>
              <a:rPr sz="1400" b="1" i="1" spc="-10" dirty="0">
                <a:latin typeface="Calibri"/>
                <a:cs typeface="Calibri"/>
              </a:rPr>
              <a:t>vous</a:t>
            </a:r>
            <a:r>
              <a:rPr sz="1400" b="1" i="1" spc="-5" dirty="0">
                <a:latin typeface="Calibri"/>
                <a:cs typeface="Calibri"/>
              </a:rPr>
              <a:t> </a:t>
            </a:r>
            <a:r>
              <a:rPr sz="1400" b="1" i="1" spc="-10" dirty="0">
                <a:latin typeface="Calibri"/>
                <a:cs typeface="Calibri"/>
              </a:rPr>
              <a:t>vous</a:t>
            </a:r>
            <a:r>
              <a:rPr sz="1400" b="1" i="1" spc="10" dirty="0">
                <a:latin typeface="Calibri"/>
                <a:cs typeface="Calibri"/>
              </a:rPr>
              <a:t> </a:t>
            </a:r>
            <a:r>
              <a:rPr sz="1400" b="1" i="1" spc="-10" dirty="0">
                <a:latin typeface="Calibri"/>
                <a:cs typeface="Calibri"/>
              </a:rPr>
              <a:t>faites</a:t>
            </a:r>
            <a:r>
              <a:rPr sz="1400" b="1" i="1" spc="20" dirty="0">
                <a:latin typeface="Calibri"/>
                <a:cs typeface="Calibri"/>
              </a:rPr>
              <a:t> </a:t>
            </a:r>
            <a:r>
              <a:rPr sz="1400" b="1" i="1" spc="-10" dirty="0">
                <a:latin typeface="Calibri"/>
                <a:cs typeface="Calibri"/>
              </a:rPr>
              <a:t>dépister</a:t>
            </a:r>
            <a:r>
              <a:rPr sz="1400" b="1" i="1" spc="20" dirty="0">
                <a:latin typeface="Calibri"/>
                <a:cs typeface="Calibri"/>
              </a:rPr>
              <a:t> </a:t>
            </a:r>
            <a:r>
              <a:rPr sz="1400" b="1" i="1" spc="-10" dirty="0">
                <a:latin typeface="Calibri"/>
                <a:cs typeface="Calibri"/>
              </a:rPr>
              <a:t>d'habitu</a:t>
            </a:r>
            <a:r>
              <a:rPr sz="1400" b="1" i="1" spc="-5" dirty="0">
                <a:latin typeface="Calibri"/>
                <a:cs typeface="Calibri"/>
              </a:rPr>
              <a:t>d</a:t>
            </a:r>
            <a:r>
              <a:rPr sz="1400" b="1" i="1" spc="-10" dirty="0">
                <a:latin typeface="Calibri"/>
                <a:cs typeface="Calibri"/>
              </a:rPr>
              <a:t>e</a:t>
            </a:r>
            <a:r>
              <a:rPr sz="1400" b="1" i="1" spc="-5" dirty="0">
                <a:latin typeface="Calibri"/>
                <a:cs typeface="Calibri"/>
              </a:rPr>
              <a:t> </a:t>
            </a:r>
            <a:r>
              <a:rPr sz="1400" b="1" i="1" spc="-10" dirty="0">
                <a:latin typeface="Calibri"/>
                <a:cs typeface="Calibri"/>
              </a:rPr>
              <a:t>chez</a:t>
            </a:r>
            <a:r>
              <a:rPr sz="1400" b="1" i="1" spc="15" dirty="0">
                <a:latin typeface="Calibri"/>
                <a:cs typeface="Calibri"/>
              </a:rPr>
              <a:t> </a:t>
            </a:r>
            <a:r>
              <a:rPr sz="1400" b="1" i="1" spc="-10" dirty="0">
                <a:latin typeface="Calibri"/>
                <a:cs typeface="Calibri"/>
              </a:rPr>
              <a:t>votre</a:t>
            </a:r>
            <a:r>
              <a:rPr sz="1400" b="1" i="1" spc="5" dirty="0">
                <a:latin typeface="Calibri"/>
                <a:cs typeface="Calibri"/>
              </a:rPr>
              <a:t> </a:t>
            </a:r>
            <a:r>
              <a:rPr sz="1400" b="1" i="1" spc="-25" dirty="0">
                <a:latin typeface="Calibri"/>
                <a:cs typeface="Calibri"/>
              </a:rPr>
              <a:t>m</a:t>
            </a:r>
            <a:r>
              <a:rPr sz="1400" b="1" i="1" spc="-10" dirty="0">
                <a:latin typeface="Calibri"/>
                <a:cs typeface="Calibri"/>
              </a:rPr>
              <a:t>édecin</a:t>
            </a:r>
            <a:r>
              <a:rPr sz="1400" b="1" i="1" spc="25" dirty="0">
                <a:latin typeface="Calibri"/>
                <a:cs typeface="Calibri"/>
              </a:rPr>
              <a:t> </a:t>
            </a:r>
            <a:r>
              <a:rPr sz="1400" b="1" i="1" spc="-10" dirty="0">
                <a:latin typeface="Calibri"/>
                <a:cs typeface="Calibri"/>
              </a:rPr>
              <a:t>ou</a:t>
            </a:r>
            <a:r>
              <a:rPr sz="1400" b="1" i="1" spc="-5" dirty="0">
                <a:latin typeface="Calibri"/>
                <a:cs typeface="Calibri"/>
              </a:rPr>
              <a:t> </a:t>
            </a:r>
            <a:r>
              <a:rPr sz="1400" b="1" i="1" spc="-10" dirty="0">
                <a:latin typeface="Calibri"/>
                <a:cs typeface="Calibri"/>
              </a:rPr>
              <a:t>d</a:t>
            </a:r>
            <a:r>
              <a:rPr sz="1400" b="1" i="1" spc="-5" dirty="0">
                <a:latin typeface="Calibri"/>
                <a:cs typeface="Calibri"/>
              </a:rPr>
              <a:t>a</a:t>
            </a:r>
            <a:r>
              <a:rPr sz="1400" b="1" i="1" spc="-10" dirty="0">
                <a:latin typeface="Calibri"/>
                <a:cs typeface="Calibri"/>
              </a:rPr>
              <a:t>ns</a:t>
            </a:r>
            <a:r>
              <a:rPr sz="1400" b="1" i="1" spc="-15" dirty="0">
                <a:latin typeface="Calibri"/>
                <a:cs typeface="Calibri"/>
              </a:rPr>
              <a:t> </a:t>
            </a:r>
            <a:r>
              <a:rPr sz="1400" b="1" i="1" spc="-10" dirty="0">
                <a:latin typeface="Calibri"/>
                <a:cs typeface="Calibri"/>
              </a:rPr>
              <a:t>un</a:t>
            </a:r>
            <a:r>
              <a:rPr sz="1400" b="1" i="1" spc="5" dirty="0">
                <a:latin typeface="Calibri"/>
                <a:cs typeface="Calibri"/>
              </a:rPr>
              <a:t> </a:t>
            </a:r>
            <a:r>
              <a:rPr sz="1400" b="1" i="1" spc="-10" dirty="0">
                <a:latin typeface="Calibri"/>
                <a:cs typeface="Calibri"/>
              </a:rPr>
              <a:t>centre et</a:t>
            </a:r>
            <a:r>
              <a:rPr sz="1400" b="1" i="1" spc="5" dirty="0">
                <a:latin typeface="Calibri"/>
                <a:cs typeface="Calibri"/>
              </a:rPr>
              <a:t> </a:t>
            </a:r>
            <a:r>
              <a:rPr sz="1400" b="1" i="1" spc="-10" dirty="0">
                <a:latin typeface="Calibri"/>
                <a:cs typeface="Calibri"/>
              </a:rPr>
              <a:t>c'est</a:t>
            </a:r>
            <a:r>
              <a:rPr sz="1400" b="1" i="1" spc="20" dirty="0">
                <a:latin typeface="Calibri"/>
                <a:cs typeface="Calibri"/>
              </a:rPr>
              <a:t> </a:t>
            </a:r>
            <a:r>
              <a:rPr sz="1400" b="1" i="1" spc="-10" dirty="0">
                <a:latin typeface="Calibri"/>
                <a:cs typeface="Calibri"/>
              </a:rPr>
              <a:t>très</a:t>
            </a:r>
            <a:r>
              <a:rPr sz="1400" b="1" i="1" spc="20" dirty="0">
                <a:latin typeface="Calibri"/>
                <a:cs typeface="Calibri"/>
              </a:rPr>
              <a:t> </a:t>
            </a:r>
            <a:r>
              <a:rPr sz="1400" b="1" i="1" spc="-10" dirty="0">
                <a:latin typeface="Calibri"/>
                <a:cs typeface="Calibri"/>
              </a:rPr>
              <a:t>bien</a:t>
            </a:r>
            <a:r>
              <a:rPr sz="1400" b="1" i="1" spc="5" dirty="0">
                <a:latin typeface="Calibri"/>
                <a:cs typeface="Calibri"/>
              </a:rPr>
              <a:t> </a:t>
            </a:r>
            <a:r>
              <a:rPr sz="1400" b="1" i="1" spc="-10" dirty="0">
                <a:latin typeface="Calibri"/>
                <a:cs typeface="Calibri"/>
              </a:rPr>
              <a:t>co</a:t>
            </a:r>
            <a:r>
              <a:rPr sz="1400" b="1" i="1" spc="-25" dirty="0">
                <a:latin typeface="Calibri"/>
                <a:cs typeface="Calibri"/>
              </a:rPr>
              <a:t>mm</a:t>
            </a:r>
            <a:r>
              <a:rPr sz="1400" b="1" i="1" spc="-10" dirty="0">
                <a:latin typeface="Calibri"/>
                <a:cs typeface="Calibri"/>
              </a:rPr>
              <a:t>e</a:t>
            </a:r>
            <a:r>
              <a:rPr sz="1400" b="1" i="1" spc="25" dirty="0">
                <a:latin typeface="Calibri"/>
                <a:cs typeface="Calibri"/>
              </a:rPr>
              <a:t> </a:t>
            </a:r>
            <a:r>
              <a:rPr sz="1400" b="1" i="1" spc="-10" dirty="0">
                <a:latin typeface="Calibri"/>
                <a:cs typeface="Calibri"/>
              </a:rPr>
              <a:t>ça</a:t>
            </a:r>
            <a:endParaRPr sz="1400" dirty="0">
              <a:latin typeface="Calibri"/>
              <a:cs typeface="Calibri"/>
            </a:endParaRPr>
          </a:p>
          <a:p>
            <a:pPr marL="12700">
              <a:lnSpc>
                <a:spcPct val="100000"/>
              </a:lnSpc>
              <a:spcBef>
                <a:spcPts val="720"/>
              </a:spcBef>
            </a:pPr>
            <a:r>
              <a:rPr sz="1400" b="1" i="1" spc="-10" dirty="0">
                <a:latin typeface="Calibri"/>
                <a:cs typeface="Calibri"/>
              </a:rPr>
              <a:t>vous</a:t>
            </a:r>
            <a:r>
              <a:rPr sz="1400" b="1" i="1" spc="-5" dirty="0">
                <a:latin typeface="Calibri"/>
                <a:cs typeface="Calibri"/>
              </a:rPr>
              <a:t> </a:t>
            </a:r>
            <a:r>
              <a:rPr sz="1400" b="1" i="1" spc="-10" dirty="0">
                <a:latin typeface="Calibri"/>
                <a:cs typeface="Calibri"/>
              </a:rPr>
              <a:t>pensez</a:t>
            </a:r>
            <a:r>
              <a:rPr sz="1400" b="1" i="1" spc="10" dirty="0">
                <a:latin typeface="Calibri"/>
                <a:cs typeface="Calibri"/>
              </a:rPr>
              <a:t> </a:t>
            </a:r>
            <a:r>
              <a:rPr sz="1400" b="1" i="1" spc="-10" dirty="0">
                <a:latin typeface="Calibri"/>
                <a:cs typeface="Calibri"/>
              </a:rPr>
              <a:t>que</a:t>
            </a:r>
            <a:r>
              <a:rPr sz="1400" b="1" i="1" spc="5" dirty="0">
                <a:latin typeface="Calibri"/>
                <a:cs typeface="Calibri"/>
              </a:rPr>
              <a:t> </a:t>
            </a:r>
            <a:r>
              <a:rPr sz="1400" b="1" i="1" spc="-10" dirty="0">
                <a:latin typeface="Calibri"/>
                <a:cs typeface="Calibri"/>
              </a:rPr>
              <a:t>ce</a:t>
            </a:r>
            <a:r>
              <a:rPr sz="1400" b="1" i="1" spc="5" dirty="0">
                <a:latin typeface="Calibri"/>
                <a:cs typeface="Calibri"/>
              </a:rPr>
              <a:t> </a:t>
            </a:r>
            <a:r>
              <a:rPr sz="1400" b="1" i="1" spc="-10" dirty="0">
                <a:latin typeface="Calibri"/>
                <a:cs typeface="Calibri"/>
              </a:rPr>
              <a:t>n'est</a:t>
            </a:r>
            <a:r>
              <a:rPr sz="1400" b="1" i="1" spc="10" dirty="0">
                <a:latin typeface="Calibri"/>
                <a:cs typeface="Calibri"/>
              </a:rPr>
              <a:t> </a:t>
            </a:r>
            <a:r>
              <a:rPr sz="1400" b="1" i="1" spc="-10" dirty="0">
                <a:latin typeface="Calibri"/>
                <a:cs typeface="Calibri"/>
              </a:rPr>
              <a:t>pas</a:t>
            </a:r>
            <a:r>
              <a:rPr sz="1400" b="1" i="1" spc="-5" dirty="0">
                <a:latin typeface="Calibri"/>
                <a:cs typeface="Calibri"/>
              </a:rPr>
              <a:t> </a:t>
            </a:r>
            <a:r>
              <a:rPr sz="1400" b="1" i="1" spc="-10" dirty="0">
                <a:latin typeface="Calibri"/>
                <a:cs typeface="Calibri"/>
              </a:rPr>
              <a:t>fia</a:t>
            </a:r>
            <a:r>
              <a:rPr sz="1400" b="1" i="1" spc="-5" dirty="0">
                <a:latin typeface="Calibri"/>
                <a:cs typeface="Calibri"/>
              </a:rPr>
              <a:t>b</a:t>
            </a:r>
            <a:r>
              <a:rPr sz="1400" b="1" i="1" spc="-10" dirty="0">
                <a:latin typeface="Calibri"/>
                <a:cs typeface="Calibri"/>
              </a:rPr>
              <a:t>le</a:t>
            </a:r>
            <a:endParaRPr sz="1400" dirty="0">
              <a:latin typeface="Calibri"/>
              <a:cs typeface="Calibri"/>
            </a:endParaRPr>
          </a:p>
          <a:p>
            <a:pPr marL="12700" marR="957580">
              <a:lnSpc>
                <a:spcPct val="140000"/>
              </a:lnSpc>
            </a:pPr>
            <a:r>
              <a:rPr sz="1400" i="1" spc="-10" dirty="0">
                <a:latin typeface="Calibri"/>
                <a:cs typeface="Calibri"/>
              </a:rPr>
              <a:t>vous</a:t>
            </a:r>
            <a:r>
              <a:rPr sz="1400" i="1" spc="-5" dirty="0">
                <a:latin typeface="Calibri"/>
                <a:cs typeface="Calibri"/>
              </a:rPr>
              <a:t> </a:t>
            </a:r>
            <a:r>
              <a:rPr sz="1400" i="1" spc="-10" dirty="0">
                <a:latin typeface="Calibri"/>
                <a:cs typeface="Calibri"/>
              </a:rPr>
              <a:t>n'aimeriez</a:t>
            </a:r>
            <a:r>
              <a:rPr sz="1400" i="1" spc="10" dirty="0">
                <a:latin typeface="Calibri"/>
                <a:cs typeface="Calibri"/>
              </a:rPr>
              <a:t> </a:t>
            </a:r>
            <a:r>
              <a:rPr sz="1400" i="1" spc="-10" dirty="0">
                <a:latin typeface="Calibri"/>
                <a:cs typeface="Calibri"/>
              </a:rPr>
              <a:t>pas</a:t>
            </a:r>
            <a:r>
              <a:rPr sz="1400" i="1" spc="-15" dirty="0">
                <a:latin typeface="Calibri"/>
                <a:cs typeface="Calibri"/>
              </a:rPr>
              <a:t> </a:t>
            </a:r>
            <a:r>
              <a:rPr sz="1400" i="1" spc="-10" dirty="0">
                <a:latin typeface="Calibri"/>
                <a:cs typeface="Calibri"/>
              </a:rPr>
              <a:t>déco</a:t>
            </a:r>
            <a:r>
              <a:rPr sz="1400" i="1" spc="-5" dirty="0">
                <a:latin typeface="Calibri"/>
                <a:cs typeface="Calibri"/>
              </a:rPr>
              <a:t>u</a:t>
            </a:r>
            <a:r>
              <a:rPr sz="1400" i="1" spc="-10" dirty="0">
                <a:latin typeface="Calibri"/>
                <a:cs typeface="Calibri"/>
              </a:rPr>
              <a:t>vrir</a:t>
            </a:r>
            <a:r>
              <a:rPr sz="1400" i="1" spc="20" dirty="0">
                <a:latin typeface="Calibri"/>
                <a:cs typeface="Calibri"/>
              </a:rPr>
              <a:t> </a:t>
            </a:r>
            <a:r>
              <a:rPr sz="1400" i="1" spc="-10" dirty="0">
                <a:latin typeface="Calibri"/>
                <a:cs typeface="Calibri"/>
              </a:rPr>
              <a:t>les</a:t>
            </a:r>
            <a:r>
              <a:rPr sz="1400" i="1" spc="5" dirty="0">
                <a:latin typeface="Calibri"/>
                <a:cs typeface="Calibri"/>
              </a:rPr>
              <a:t> </a:t>
            </a:r>
            <a:r>
              <a:rPr sz="1400" i="1" spc="-10" dirty="0">
                <a:latin typeface="Calibri"/>
                <a:cs typeface="Calibri"/>
              </a:rPr>
              <a:t>résultats</a:t>
            </a:r>
            <a:r>
              <a:rPr sz="1400" i="1" spc="20" dirty="0">
                <a:latin typeface="Calibri"/>
                <a:cs typeface="Calibri"/>
              </a:rPr>
              <a:t> </a:t>
            </a:r>
            <a:r>
              <a:rPr sz="1400" i="1" spc="-10" dirty="0">
                <a:latin typeface="Calibri"/>
                <a:cs typeface="Calibri"/>
              </a:rPr>
              <a:t>tout</a:t>
            </a:r>
            <a:r>
              <a:rPr sz="1400" i="1" spc="-5" dirty="0">
                <a:latin typeface="Calibri"/>
                <a:cs typeface="Calibri"/>
              </a:rPr>
              <a:t> </a:t>
            </a:r>
            <a:r>
              <a:rPr sz="1400" i="1" spc="-10" dirty="0">
                <a:latin typeface="Calibri"/>
                <a:cs typeface="Calibri"/>
              </a:rPr>
              <a:t>seul</a:t>
            </a:r>
            <a:r>
              <a:rPr sz="1400" i="1" spc="5" dirty="0">
                <a:latin typeface="Calibri"/>
                <a:cs typeface="Calibri"/>
              </a:rPr>
              <a:t> </a:t>
            </a:r>
            <a:r>
              <a:rPr sz="1400" i="1" spc="-10" dirty="0">
                <a:latin typeface="Calibri"/>
                <a:cs typeface="Calibri"/>
              </a:rPr>
              <a:t>à</a:t>
            </a:r>
            <a:r>
              <a:rPr sz="1400" i="1" dirty="0">
                <a:latin typeface="Calibri"/>
                <a:cs typeface="Calibri"/>
              </a:rPr>
              <a:t> </a:t>
            </a:r>
            <a:r>
              <a:rPr sz="1400" i="1" spc="-10" dirty="0">
                <a:latin typeface="Calibri"/>
                <a:cs typeface="Calibri"/>
              </a:rPr>
              <a:t>la</a:t>
            </a:r>
            <a:r>
              <a:rPr sz="1400" i="1" spc="10" dirty="0">
                <a:latin typeface="Calibri"/>
                <a:cs typeface="Calibri"/>
              </a:rPr>
              <a:t> </a:t>
            </a:r>
            <a:r>
              <a:rPr sz="1400" i="1" spc="-10" dirty="0" smtClean="0">
                <a:latin typeface="Calibri"/>
                <a:cs typeface="Calibri"/>
              </a:rPr>
              <a:t>mais</a:t>
            </a:r>
            <a:r>
              <a:rPr sz="1400" i="1" spc="-5" dirty="0" smtClean="0">
                <a:latin typeface="Calibri"/>
                <a:cs typeface="Calibri"/>
              </a:rPr>
              <a:t>o</a:t>
            </a:r>
            <a:r>
              <a:rPr sz="1400" i="1" spc="-10" dirty="0" smtClean="0">
                <a:latin typeface="Calibri"/>
                <a:cs typeface="Calibri"/>
              </a:rPr>
              <a:t>n</a:t>
            </a:r>
            <a:endParaRPr lang="fr-FR" sz="1400" i="1" spc="-10" dirty="0" smtClean="0">
              <a:latin typeface="Calibri"/>
              <a:cs typeface="Calibri"/>
            </a:endParaRPr>
          </a:p>
          <a:p>
            <a:pPr marL="12700" marR="957580">
              <a:lnSpc>
                <a:spcPct val="140000"/>
              </a:lnSpc>
            </a:pPr>
            <a:r>
              <a:rPr sz="1400" i="1" spc="-10" dirty="0" smtClean="0">
                <a:latin typeface="Calibri"/>
                <a:cs typeface="Calibri"/>
              </a:rPr>
              <a:t>vous</a:t>
            </a:r>
            <a:r>
              <a:rPr sz="1400" i="1" spc="-5" dirty="0" smtClean="0">
                <a:latin typeface="Calibri"/>
                <a:cs typeface="Calibri"/>
              </a:rPr>
              <a:t> </a:t>
            </a:r>
            <a:r>
              <a:rPr sz="1400" i="1" spc="-10" dirty="0">
                <a:latin typeface="Calibri"/>
                <a:cs typeface="Calibri"/>
              </a:rPr>
              <a:t>n'avez</a:t>
            </a:r>
            <a:r>
              <a:rPr sz="1400" i="1" spc="-5" dirty="0">
                <a:latin typeface="Calibri"/>
                <a:cs typeface="Calibri"/>
              </a:rPr>
              <a:t> </a:t>
            </a:r>
            <a:r>
              <a:rPr sz="1400" i="1" spc="-10" dirty="0">
                <a:latin typeface="Calibri"/>
                <a:cs typeface="Calibri"/>
              </a:rPr>
              <a:t>pas</a:t>
            </a:r>
            <a:r>
              <a:rPr sz="1400" i="1" spc="-15" dirty="0">
                <a:latin typeface="Calibri"/>
                <a:cs typeface="Calibri"/>
              </a:rPr>
              <a:t> </a:t>
            </a:r>
            <a:r>
              <a:rPr sz="1400" i="1" spc="-10" dirty="0">
                <a:latin typeface="Calibri"/>
                <a:cs typeface="Calibri"/>
              </a:rPr>
              <a:t>bes</a:t>
            </a:r>
            <a:r>
              <a:rPr sz="1400" i="1" spc="-5" dirty="0">
                <a:latin typeface="Calibri"/>
                <a:cs typeface="Calibri"/>
              </a:rPr>
              <a:t>o</a:t>
            </a:r>
            <a:r>
              <a:rPr sz="1400" i="1" spc="-10" dirty="0">
                <a:latin typeface="Calibri"/>
                <a:cs typeface="Calibri"/>
              </a:rPr>
              <a:t>in</a:t>
            </a:r>
            <a:r>
              <a:rPr sz="1400" i="1" spc="10" dirty="0">
                <a:latin typeface="Calibri"/>
                <a:cs typeface="Calibri"/>
              </a:rPr>
              <a:t> </a:t>
            </a:r>
            <a:r>
              <a:rPr sz="1400" i="1" spc="-10" dirty="0">
                <a:latin typeface="Calibri"/>
                <a:cs typeface="Calibri"/>
              </a:rPr>
              <a:t>de</a:t>
            </a:r>
            <a:r>
              <a:rPr sz="1400" i="1" spc="-5" dirty="0">
                <a:latin typeface="Calibri"/>
                <a:cs typeface="Calibri"/>
              </a:rPr>
              <a:t> </a:t>
            </a:r>
            <a:r>
              <a:rPr sz="1400" i="1" spc="-10" dirty="0">
                <a:latin typeface="Calibri"/>
                <a:cs typeface="Calibri"/>
              </a:rPr>
              <a:t>vo</a:t>
            </a:r>
            <a:r>
              <a:rPr sz="1400" i="1" spc="-5" dirty="0">
                <a:latin typeface="Calibri"/>
                <a:cs typeface="Calibri"/>
              </a:rPr>
              <a:t>u</a:t>
            </a:r>
            <a:r>
              <a:rPr sz="1400" i="1" spc="-10" dirty="0">
                <a:latin typeface="Calibri"/>
                <a:cs typeface="Calibri"/>
              </a:rPr>
              <a:t>s</a:t>
            </a:r>
            <a:r>
              <a:rPr sz="1400" i="1" spc="-5" dirty="0">
                <a:latin typeface="Calibri"/>
                <a:cs typeface="Calibri"/>
              </a:rPr>
              <a:t> </a:t>
            </a:r>
            <a:r>
              <a:rPr sz="1400" i="1" spc="-10" dirty="0">
                <a:latin typeface="Calibri"/>
                <a:cs typeface="Calibri"/>
              </a:rPr>
              <a:t>faire</a:t>
            </a:r>
            <a:r>
              <a:rPr sz="1400" i="1" spc="20" dirty="0">
                <a:latin typeface="Calibri"/>
                <a:cs typeface="Calibri"/>
              </a:rPr>
              <a:t> </a:t>
            </a:r>
            <a:r>
              <a:rPr sz="1400" i="1" spc="-10" dirty="0">
                <a:latin typeface="Calibri"/>
                <a:cs typeface="Calibri"/>
              </a:rPr>
              <a:t>dépister</a:t>
            </a:r>
            <a:endParaRPr sz="1400" dirty="0">
              <a:latin typeface="Calibri"/>
              <a:cs typeface="Calibri"/>
            </a:endParaRPr>
          </a:p>
          <a:p>
            <a:pPr marL="12700">
              <a:lnSpc>
                <a:spcPct val="140000"/>
              </a:lnSpc>
              <a:spcBef>
                <a:spcPts val="720"/>
              </a:spcBef>
            </a:pPr>
            <a:r>
              <a:rPr sz="1400" i="1" spc="-10" dirty="0">
                <a:latin typeface="Calibri"/>
                <a:cs typeface="Calibri"/>
              </a:rPr>
              <a:t>vous</a:t>
            </a:r>
            <a:r>
              <a:rPr sz="1400" i="1" spc="-5" dirty="0">
                <a:latin typeface="Calibri"/>
                <a:cs typeface="Calibri"/>
              </a:rPr>
              <a:t> </a:t>
            </a:r>
            <a:r>
              <a:rPr sz="1400" i="1" spc="-10" dirty="0">
                <a:latin typeface="Calibri"/>
                <a:cs typeface="Calibri"/>
              </a:rPr>
              <a:t>auriez</a:t>
            </a:r>
            <a:r>
              <a:rPr sz="1400" i="1" spc="10" dirty="0">
                <a:latin typeface="Calibri"/>
                <a:cs typeface="Calibri"/>
              </a:rPr>
              <a:t> </a:t>
            </a:r>
            <a:r>
              <a:rPr sz="1400" i="1" spc="-10" dirty="0">
                <a:latin typeface="Calibri"/>
                <a:cs typeface="Calibri"/>
              </a:rPr>
              <a:t>peur</a:t>
            </a:r>
            <a:r>
              <a:rPr sz="1400" i="1" spc="-5" dirty="0">
                <a:latin typeface="Calibri"/>
                <a:cs typeface="Calibri"/>
              </a:rPr>
              <a:t> </a:t>
            </a:r>
            <a:r>
              <a:rPr sz="1400" i="1" spc="-10" dirty="0">
                <a:latin typeface="Calibri"/>
                <a:cs typeface="Calibri"/>
              </a:rPr>
              <a:t>de</a:t>
            </a:r>
            <a:r>
              <a:rPr sz="1400" i="1" spc="-5" dirty="0">
                <a:latin typeface="Calibri"/>
                <a:cs typeface="Calibri"/>
              </a:rPr>
              <a:t> </a:t>
            </a:r>
            <a:r>
              <a:rPr sz="1400" i="1" spc="-10" dirty="0">
                <a:latin typeface="Calibri"/>
                <a:cs typeface="Calibri"/>
              </a:rPr>
              <a:t>ne</a:t>
            </a:r>
            <a:r>
              <a:rPr sz="1400" i="1" spc="5" dirty="0">
                <a:latin typeface="Calibri"/>
                <a:cs typeface="Calibri"/>
              </a:rPr>
              <a:t> </a:t>
            </a:r>
            <a:r>
              <a:rPr sz="1400" i="1" spc="-10" dirty="0">
                <a:latin typeface="Calibri"/>
                <a:cs typeface="Calibri"/>
              </a:rPr>
              <a:t>pas</a:t>
            </a:r>
            <a:r>
              <a:rPr sz="1400" i="1" spc="-15" dirty="0">
                <a:latin typeface="Calibri"/>
                <a:cs typeface="Calibri"/>
              </a:rPr>
              <a:t> </a:t>
            </a:r>
            <a:r>
              <a:rPr sz="1400" i="1" spc="-10" dirty="0">
                <a:latin typeface="Calibri"/>
                <a:cs typeface="Calibri"/>
              </a:rPr>
              <a:t>bien</a:t>
            </a:r>
            <a:r>
              <a:rPr sz="1400" i="1" spc="10" dirty="0">
                <a:latin typeface="Calibri"/>
                <a:cs typeface="Calibri"/>
              </a:rPr>
              <a:t> </a:t>
            </a:r>
            <a:r>
              <a:rPr sz="1400" i="1" spc="-10" dirty="0">
                <a:latin typeface="Calibri"/>
                <a:cs typeface="Calibri"/>
              </a:rPr>
              <a:t>l'utiliser</a:t>
            </a:r>
            <a:endParaRPr sz="1400" dirty="0">
              <a:latin typeface="Calibri"/>
              <a:cs typeface="Calibri"/>
            </a:endParaRPr>
          </a:p>
          <a:p>
            <a:pPr marL="12700" marR="1355090">
              <a:lnSpc>
                <a:spcPct val="140000"/>
              </a:lnSpc>
            </a:pPr>
            <a:r>
              <a:rPr sz="1400" i="1" spc="-10" dirty="0">
                <a:latin typeface="Calibri"/>
                <a:cs typeface="Calibri"/>
              </a:rPr>
              <a:t>vous</a:t>
            </a:r>
            <a:r>
              <a:rPr sz="1400" i="1" spc="-5" dirty="0">
                <a:latin typeface="Calibri"/>
                <a:cs typeface="Calibri"/>
              </a:rPr>
              <a:t> </a:t>
            </a:r>
            <a:r>
              <a:rPr sz="1400" i="1" spc="-10" dirty="0">
                <a:latin typeface="Calibri"/>
                <a:cs typeface="Calibri"/>
              </a:rPr>
              <a:t>n'arrivez</a:t>
            </a:r>
            <a:r>
              <a:rPr sz="1400" i="1" spc="-5" dirty="0">
                <a:latin typeface="Calibri"/>
                <a:cs typeface="Calibri"/>
              </a:rPr>
              <a:t> </a:t>
            </a:r>
            <a:r>
              <a:rPr sz="1400" i="1" spc="-10" dirty="0">
                <a:latin typeface="Calibri"/>
                <a:cs typeface="Calibri"/>
              </a:rPr>
              <a:t>pas</a:t>
            </a:r>
            <a:r>
              <a:rPr sz="1400" i="1" spc="-5" dirty="0">
                <a:latin typeface="Calibri"/>
                <a:cs typeface="Calibri"/>
              </a:rPr>
              <a:t> </a:t>
            </a:r>
            <a:r>
              <a:rPr sz="1400" i="1" spc="-10" dirty="0">
                <a:latin typeface="Calibri"/>
                <a:cs typeface="Calibri"/>
              </a:rPr>
              <a:t>à</a:t>
            </a:r>
            <a:r>
              <a:rPr sz="1400" i="1" dirty="0">
                <a:latin typeface="Calibri"/>
                <a:cs typeface="Calibri"/>
              </a:rPr>
              <a:t> </a:t>
            </a:r>
            <a:r>
              <a:rPr sz="1400" i="1" spc="-10" dirty="0">
                <a:latin typeface="Calibri"/>
                <a:cs typeface="Calibri"/>
              </a:rPr>
              <a:t>vo</a:t>
            </a:r>
            <a:r>
              <a:rPr sz="1400" i="1" spc="-5" dirty="0">
                <a:latin typeface="Calibri"/>
                <a:cs typeface="Calibri"/>
              </a:rPr>
              <a:t>u</a:t>
            </a:r>
            <a:r>
              <a:rPr sz="1400" i="1" spc="-10" dirty="0">
                <a:latin typeface="Calibri"/>
                <a:cs typeface="Calibri"/>
              </a:rPr>
              <a:t>s</a:t>
            </a:r>
            <a:r>
              <a:rPr sz="1400" i="1" spc="-5" dirty="0">
                <a:latin typeface="Calibri"/>
                <a:cs typeface="Calibri"/>
              </a:rPr>
              <a:t> </a:t>
            </a:r>
            <a:r>
              <a:rPr sz="1400" i="1" spc="-10" dirty="0">
                <a:latin typeface="Calibri"/>
                <a:cs typeface="Calibri"/>
              </a:rPr>
              <a:t>faire</a:t>
            </a:r>
            <a:r>
              <a:rPr sz="1400" i="1" spc="20" dirty="0">
                <a:latin typeface="Calibri"/>
                <a:cs typeface="Calibri"/>
              </a:rPr>
              <a:t> </a:t>
            </a:r>
            <a:r>
              <a:rPr sz="1400" i="1" spc="-10" dirty="0">
                <a:latin typeface="Calibri"/>
                <a:cs typeface="Calibri"/>
              </a:rPr>
              <a:t>dépister,</a:t>
            </a:r>
            <a:r>
              <a:rPr sz="1400" i="1" spc="15" dirty="0">
                <a:latin typeface="Calibri"/>
                <a:cs typeface="Calibri"/>
              </a:rPr>
              <a:t> </a:t>
            </a:r>
            <a:r>
              <a:rPr sz="1400" i="1" spc="-10" dirty="0">
                <a:latin typeface="Calibri"/>
                <a:cs typeface="Calibri"/>
              </a:rPr>
              <a:t>cela</a:t>
            </a:r>
            <a:r>
              <a:rPr sz="1400" i="1" spc="10" dirty="0">
                <a:latin typeface="Calibri"/>
                <a:cs typeface="Calibri"/>
              </a:rPr>
              <a:t> </a:t>
            </a:r>
            <a:r>
              <a:rPr sz="1400" i="1" spc="-10" dirty="0">
                <a:latin typeface="Calibri"/>
                <a:cs typeface="Calibri"/>
              </a:rPr>
              <a:t>vous</a:t>
            </a:r>
            <a:r>
              <a:rPr sz="1400" i="1" spc="-5" dirty="0">
                <a:latin typeface="Calibri"/>
                <a:cs typeface="Calibri"/>
              </a:rPr>
              <a:t> </a:t>
            </a:r>
            <a:r>
              <a:rPr sz="1400" i="1" spc="-10" dirty="0" smtClean="0">
                <a:latin typeface="Calibri"/>
                <a:cs typeface="Calibri"/>
              </a:rPr>
              <a:t>angoisse</a:t>
            </a:r>
            <a:endParaRPr lang="fr-FR" sz="1400" i="1" spc="-10" dirty="0" smtClean="0">
              <a:latin typeface="Calibri"/>
              <a:cs typeface="Calibri"/>
            </a:endParaRPr>
          </a:p>
          <a:p>
            <a:pPr marL="12700" marR="1355090">
              <a:lnSpc>
                <a:spcPct val="140000"/>
              </a:lnSpc>
            </a:pPr>
            <a:r>
              <a:rPr sz="1400" i="1" spc="-10" dirty="0" smtClean="0">
                <a:latin typeface="Calibri"/>
                <a:cs typeface="Calibri"/>
              </a:rPr>
              <a:t>ça</a:t>
            </a:r>
            <a:r>
              <a:rPr sz="1400" i="1" dirty="0" smtClean="0">
                <a:latin typeface="Calibri"/>
                <a:cs typeface="Calibri"/>
              </a:rPr>
              <a:t> </a:t>
            </a:r>
            <a:r>
              <a:rPr sz="1400" i="1" spc="-10" dirty="0">
                <a:latin typeface="Calibri"/>
                <a:cs typeface="Calibri"/>
              </a:rPr>
              <a:t>co</a:t>
            </a:r>
            <a:r>
              <a:rPr sz="1400" i="1" spc="-5" dirty="0">
                <a:latin typeface="Calibri"/>
                <a:cs typeface="Calibri"/>
              </a:rPr>
              <a:t>û</a:t>
            </a:r>
            <a:r>
              <a:rPr sz="1400" i="1" spc="-10" dirty="0">
                <a:latin typeface="Calibri"/>
                <a:cs typeface="Calibri"/>
              </a:rPr>
              <a:t>te</a:t>
            </a:r>
            <a:r>
              <a:rPr sz="1400" i="1" spc="5" dirty="0">
                <a:latin typeface="Calibri"/>
                <a:cs typeface="Calibri"/>
              </a:rPr>
              <a:t> </a:t>
            </a:r>
            <a:r>
              <a:rPr sz="1400" i="1" spc="-10" dirty="0">
                <a:latin typeface="Calibri"/>
                <a:cs typeface="Calibri"/>
              </a:rPr>
              <a:t>de</a:t>
            </a:r>
            <a:r>
              <a:rPr sz="1400" i="1" spc="5" dirty="0">
                <a:latin typeface="Calibri"/>
                <a:cs typeface="Calibri"/>
              </a:rPr>
              <a:t> </a:t>
            </a:r>
            <a:r>
              <a:rPr sz="1400" i="1" spc="-10" dirty="0">
                <a:latin typeface="Calibri"/>
                <a:cs typeface="Calibri"/>
              </a:rPr>
              <a:t>l'ar</a:t>
            </a:r>
            <a:r>
              <a:rPr sz="1400" i="1" spc="-5" dirty="0">
                <a:latin typeface="Calibri"/>
                <a:cs typeface="Calibri"/>
              </a:rPr>
              <a:t>g</a:t>
            </a:r>
            <a:r>
              <a:rPr sz="1400" i="1" spc="-10" dirty="0">
                <a:latin typeface="Calibri"/>
                <a:cs typeface="Calibri"/>
              </a:rPr>
              <a:t>ent</a:t>
            </a:r>
            <a:r>
              <a:rPr sz="1400" i="1" spc="-5" dirty="0">
                <a:latin typeface="Calibri"/>
                <a:cs typeface="Calibri"/>
              </a:rPr>
              <a:t> </a:t>
            </a:r>
            <a:r>
              <a:rPr sz="1400" i="1" spc="-10" dirty="0">
                <a:latin typeface="Calibri"/>
                <a:cs typeface="Calibri"/>
              </a:rPr>
              <a:t>et</a:t>
            </a:r>
            <a:r>
              <a:rPr sz="1400" i="1" dirty="0">
                <a:latin typeface="Calibri"/>
                <a:cs typeface="Calibri"/>
              </a:rPr>
              <a:t> </a:t>
            </a:r>
            <a:r>
              <a:rPr sz="1400" i="1" spc="-10" dirty="0">
                <a:latin typeface="Calibri"/>
                <a:cs typeface="Calibri"/>
              </a:rPr>
              <a:t>vous</a:t>
            </a:r>
            <a:r>
              <a:rPr sz="1400" i="1" spc="-5" dirty="0">
                <a:latin typeface="Calibri"/>
                <a:cs typeface="Calibri"/>
              </a:rPr>
              <a:t> </a:t>
            </a:r>
            <a:r>
              <a:rPr sz="1400" i="1" spc="-10" dirty="0">
                <a:latin typeface="Calibri"/>
                <a:cs typeface="Calibri"/>
              </a:rPr>
              <a:t>n'en</a:t>
            </a:r>
            <a:r>
              <a:rPr sz="1400" i="1" spc="-15" dirty="0">
                <a:latin typeface="Calibri"/>
                <a:cs typeface="Calibri"/>
              </a:rPr>
              <a:t> </a:t>
            </a:r>
            <a:r>
              <a:rPr sz="1400" i="1" spc="-10" dirty="0">
                <a:latin typeface="Calibri"/>
                <a:cs typeface="Calibri"/>
              </a:rPr>
              <a:t>avez</a:t>
            </a:r>
            <a:r>
              <a:rPr sz="1400" i="1" spc="5" dirty="0">
                <a:latin typeface="Calibri"/>
                <a:cs typeface="Calibri"/>
              </a:rPr>
              <a:t> </a:t>
            </a:r>
            <a:r>
              <a:rPr sz="1400" i="1" spc="-10" dirty="0">
                <a:latin typeface="Calibri"/>
                <a:cs typeface="Calibri"/>
              </a:rPr>
              <a:t>pas</a:t>
            </a:r>
            <a:endParaRPr sz="1400" dirty="0">
              <a:latin typeface="Calibri"/>
              <a:cs typeface="Calibri"/>
            </a:endParaRPr>
          </a:p>
          <a:p>
            <a:pPr marL="12700">
              <a:lnSpc>
                <a:spcPct val="140000"/>
              </a:lnSpc>
              <a:spcBef>
                <a:spcPts val="720"/>
              </a:spcBef>
            </a:pPr>
            <a:r>
              <a:rPr sz="1400" i="1" spc="-10" dirty="0">
                <a:latin typeface="Calibri"/>
                <a:cs typeface="Calibri"/>
              </a:rPr>
              <a:t>vo</a:t>
            </a:r>
            <a:r>
              <a:rPr sz="1400" i="1" spc="-5" dirty="0">
                <a:latin typeface="Calibri"/>
                <a:cs typeface="Calibri"/>
              </a:rPr>
              <a:t>u</a:t>
            </a:r>
            <a:r>
              <a:rPr sz="1400" i="1" spc="-10" dirty="0">
                <a:latin typeface="Calibri"/>
                <a:cs typeface="Calibri"/>
              </a:rPr>
              <a:t>s</a:t>
            </a:r>
            <a:r>
              <a:rPr sz="1400" i="1" spc="-5" dirty="0">
                <a:latin typeface="Calibri"/>
                <a:cs typeface="Calibri"/>
              </a:rPr>
              <a:t> </a:t>
            </a:r>
            <a:r>
              <a:rPr sz="1400" i="1" spc="-10" dirty="0">
                <a:latin typeface="Calibri"/>
                <a:cs typeface="Calibri"/>
              </a:rPr>
              <a:t>n</a:t>
            </a:r>
            <a:r>
              <a:rPr sz="1400" i="1" dirty="0">
                <a:latin typeface="Calibri"/>
                <a:cs typeface="Calibri"/>
              </a:rPr>
              <a:t>'</a:t>
            </a:r>
            <a:r>
              <a:rPr sz="1400" i="1" spc="-10" dirty="0">
                <a:latin typeface="Calibri"/>
                <a:cs typeface="Calibri"/>
              </a:rPr>
              <a:t>achetez</a:t>
            </a:r>
            <a:r>
              <a:rPr sz="1400" i="1" spc="-5" dirty="0">
                <a:latin typeface="Calibri"/>
                <a:cs typeface="Calibri"/>
              </a:rPr>
              <a:t> </a:t>
            </a:r>
            <a:r>
              <a:rPr sz="1400" i="1" spc="-10" dirty="0">
                <a:latin typeface="Calibri"/>
                <a:cs typeface="Calibri"/>
              </a:rPr>
              <a:t>jamais</a:t>
            </a:r>
            <a:r>
              <a:rPr sz="1400" i="1" spc="5" dirty="0">
                <a:latin typeface="Calibri"/>
                <a:cs typeface="Calibri"/>
              </a:rPr>
              <a:t> </a:t>
            </a:r>
            <a:r>
              <a:rPr sz="1400" i="1" spc="-10" dirty="0">
                <a:latin typeface="Calibri"/>
                <a:cs typeface="Calibri"/>
              </a:rPr>
              <a:t>rien</a:t>
            </a:r>
            <a:r>
              <a:rPr sz="1400" i="1" spc="5" dirty="0">
                <a:latin typeface="Calibri"/>
                <a:cs typeface="Calibri"/>
              </a:rPr>
              <a:t> </a:t>
            </a:r>
            <a:r>
              <a:rPr sz="1400" i="1" spc="-10" dirty="0">
                <a:latin typeface="Calibri"/>
                <a:cs typeface="Calibri"/>
              </a:rPr>
              <a:t>sur</a:t>
            </a:r>
            <a:r>
              <a:rPr sz="1400" i="1" spc="-5" dirty="0">
                <a:latin typeface="Calibri"/>
                <a:cs typeface="Calibri"/>
              </a:rPr>
              <a:t> </a:t>
            </a:r>
            <a:r>
              <a:rPr sz="1400" i="1" spc="-20" dirty="0">
                <a:latin typeface="Calibri"/>
                <a:cs typeface="Calibri"/>
              </a:rPr>
              <a:t>I</a:t>
            </a:r>
            <a:r>
              <a:rPr sz="1400" i="1" spc="-10" dirty="0">
                <a:latin typeface="Calibri"/>
                <a:cs typeface="Calibri"/>
              </a:rPr>
              <a:t>nternet</a:t>
            </a:r>
            <a:endParaRPr sz="1400" dirty="0">
              <a:latin typeface="Calibri"/>
              <a:cs typeface="Calibri"/>
            </a:endParaRPr>
          </a:p>
          <a:p>
            <a:pPr marL="12700" marR="2235835">
              <a:lnSpc>
                <a:spcPct val="140000"/>
              </a:lnSpc>
            </a:pPr>
            <a:r>
              <a:rPr sz="1400" i="1" spc="-10" dirty="0">
                <a:latin typeface="Calibri"/>
                <a:cs typeface="Calibri"/>
              </a:rPr>
              <a:t>c'est</a:t>
            </a:r>
            <a:r>
              <a:rPr sz="1400" i="1" spc="5" dirty="0">
                <a:latin typeface="Calibri"/>
                <a:cs typeface="Calibri"/>
              </a:rPr>
              <a:t> </a:t>
            </a:r>
            <a:r>
              <a:rPr sz="1400" i="1" spc="-10" dirty="0">
                <a:latin typeface="Calibri"/>
                <a:cs typeface="Calibri"/>
              </a:rPr>
              <a:t>plus</a:t>
            </a:r>
            <a:r>
              <a:rPr sz="1400" i="1" spc="-5" dirty="0">
                <a:latin typeface="Calibri"/>
                <a:cs typeface="Calibri"/>
              </a:rPr>
              <a:t> </a:t>
            </a:r>
            <a:r>
              <a:rPr sz="1400" i="1" spc="-10" dirty="0">
                <a:latin typeface="Calibri"/>
                <a:cs typeface="Calibri"/>
              </a:rPr>
              <a:t>cher</a:t>
            </a:r>
            <a:r>
              <a:rPr sz="1400" i="1" spc="5" dirty="0">
                <a:latin typeface="Calibri"/>
                <a:cs typeface="Calibri"/>
              </a:rPr>
              <a:t> </a:t>
            </a:r>
            <a:r>
              <a:rPr sz="1400" i="1" spc="-10" dirty="0">
                <a:latin typeface="Calibri"/>
                <a:cs typeface="Calibri"/>
              </a:rPr>
              <a:t>que</a:t>
            </a:r>
            <a:r>
              <a:rPr sz="1400" i="1" spc="-5" dirty="0">
                <a:latin typeface="Calibri"/>
                <a:cs typeface="Calibri"/>
              </a:rPr>
              <a:t> </a:t>
            </a:r>
            <a:r>
              <a:rPr sz="1400" i="1" spc="-10" dirty="0">
                <a:latin typeface="Calibri"/>
                <a:cs typeface="Calibri"/>
              </a:rPr>
              <a:t>d</a:t>
            </a:r>
            <a:r>
              <a:rPr sz="1400" i="1" dirty="0">
                <a:latin typeface="Calibri"/>
                <a:cs typeface="Calibri"/>
              </a:rPr>
              <a:t>'</a:t>
            </a:r>
            <a:r>
              <a:rPr sz="1400" i="1" spc="-10" dirty="0">
                <a:latin typeface="Calibri"/>
                <a:cs typeface="Calibri"/>
              </a:rPr>
              <a:t>autres</a:t>
            </a:r>
            <a:r>
              <a:rPr sz="1400" i="1" spc="-15" dirty="0">
                <a:latin typeface="Calibri"/>
                <a:cs typeface="Calibri"/>
              </a:rPr>
              <a:t> </a:t>
            </a:r>
            <a:r>
              <a:rPr sz="1400" i="1" spc="-10" dirty="0">
                <a:latin typeface="Calibri"/>
                <a:cs typeface="Calibri"/>
              </a:rPr>
              <a:t>moyens</a:t>
            </a:r>
            <a:r>
              <a:rPr sz="1400" i="1" spc="10" dirty="0">
                <a:latin typeface="Calibri"/>
                <a:cs typeface="Calibri"/>
              </a:rPr>
              <a:t> </a:t>
            </a:r>
            <a:r>
              <a:rPr sz="1400" i="1" spc="-10" dirty="0">
                <a:latin typeface="Calibri"/>
                <a:cs typeface="Calibri"/>
              </a:rPr>
              <a:t>de</a:t>
            </a:r>
            <a:r>
              <a:rPr sz="1400" i="1" spc="-5" dirty="0">
                <a:latin typeface="Calibri"/>
                <a:cs typeface="Calibri"/>
              </a:rPr>
              <a:t> </a:t>
            </a:r>
            <a:r>
              <a:rPr sz="1400" i="1" spc="-10" dirty="0" smtClean="0">
                <a:latin typeface="Calibri"/>
                <a:cs typeface="Calibri"/>
              </a:rPr>
              <a:t>dé</a:t>
            </a:r>
            <a:r>
              <a:rPr sz="1400" i="1" spc="-5" dirty="0" smtClean="0">
                <a:latin typeface="Calibri"/>
                <a:cs typeface="Calibri"/>
              </a:rPr>
              <a:t>pista</a:t>
            </a:r>
            <a:r>
              <a:rPr sz="1400" i="1" spc="-10" dirty="0" smtClean="0">
                <a:latin typeface="Calibri"/>
                <a:cs typeface="Calibri"/>
              </a:rPr>
              <a:t>ge</a:t>
            </a:r>
            <a:endParaRPr lang="fr-FR" sz="1400" i="1" spc="-10" dirty="0" smtClean="0">
              <a:latin typeface="Calibri"/>
              <a:cs typeface="Calibri"/>
            </a:endParaRPr>
          </a:p>
          <a:p>
            <a:pPr marL="12700" marR="2235835">
              <a:lnSpc>
                <a:spcPct val="140000"/>
              </a:lnSpc>
            </a:pPr>
            <a:r>
              <a:rPr sz="1400" i="1" spc="-10" dirty="0" smtClean="0">
                <a:latin typeface="Calibri"/>
                <a:cs typeface="Calibri"/>
              </a:rPr>
              <a:t>vous</a:t>
            </a:r>
            <a:r>
              <a:rPr sz="1400" i="1" spc="-5" dirty="0" smtClean="0">
                <a:latin typeface="Calibri"/>
                <a:cs typeface="Calibri"/>
              </a:rPr>
              <a:t> </a:t>
            </a:r>
            <a:r>
              <a:rPr sz="1400" i="1" spc="-10" dirty="0">
                <a:latin typeface="Calibri"/>
                <a:cs typeface="Calibri"/>
              </a:rPr>
              <a:t>n'avez</a:t>
            </a:r>
            <a:r>
              <a:rPr sz="1400" i="1" spc="-5" dirty="0">
                <a:latin typeface="Calibri"/>
                <a:cs typeface="Calibri"/>
              </a:rPr>
              <a:t> </a:t>
            </a:r>
            <a:r>
              <a:rPr sz="1400" i="1" spc="-10" dirty="0">
                <a:latin typeface="Calibri"/>
                <a:cs typeface="Calibri"/>
              </a:rPr>
              <a:t>pas</a:t>
            </a:r>
            <a:r>
              <a:rPr sz="1400" i="1" spc="-15" dirty="0">
                <a:latin typeface="Calibri"/>
                <a:cs typeface="Calibri"/>
              </a:rPr>
              <a:t> </a:t>
            </a:r>
            <a:r>
              <a:rPr sz="1400" i="1" spc="-10" dirty="0">
                <a:latin typeface="Calibri"/>
                <a:cs typeface="Calibri"/>
              </a:rPr>
              <a:t>envie</a:t>
            </a:r>
            <a:r>
              <a:rPr sz="1400" i="1" spc="15" dirty="0">
                <a:latin typeface="Calibri"/>
                <a:cs typeface="Calibri"/>
              </a:rPr>
              <a:t> </a:t>
            </a:r>
            <a:r>
              <a:rPr sz="1400" i="1" spc="-10" dirty="0">
                <a:latin typeface="Calibri"/>
                <a:cs typeface="Calibri"/>
              </a:rPr>
              <a:t>de</a:t>
            </a:r>
            <a:r>
              <a:rPr sz="1400" i="1" spc="5" dirty="0">
                <a:latin typeface="Calibri"/>
                <a:cs typeface="Calibri"/>
              </a:rPr>
              <a:t> </a:t>
            </a:r>
            <a:r>
              <a:rPr sz="1400" i="1" spc="-10" dirty="0">
                <a:latin typeface="Calibri"/>
                <a:cs typeface="Calibri"/>
              </a:rPr>
              <a:t>vous</a:t>
            </a:r>
            <a:r>
              <a:rPr sz="1400" i="1" spc="-5" dirty="0">
                <a:latin typeface="Calibri"/>
                <a:cs typeface="Calibri"/>
              </a:rPr>
              <a:t> </a:t>
            </a:r>
            <a:r>
              <a:rPr sz="1400" i="1" spc="-10" dirty="0">
                <a:latin typeface="Calibri"/>
                <a:cs typeface="Calibri"/>
              </a:rPr>
              <a:t>faire</a:t>
            </a:r>
            <a:r>
              <a:rPr sz="1400" i="1" spc="5" dirty="0">
                <a:latin typeface="Calibri"/>
                <a:cs typeface="Calibri"/>
              </a:rPr>
              <a:t> </a:t>
            </a:r>
            <a:r>
              <a:rPr sz="1400" i="1" spc="-10" dirty="0">
                <a:latin typeface="Calibri"/>
                <a:cs typeface="Calibri"/>
              </a:rPr>
              <a:t>dépister</a:t>
            </a:r>
            <a:endParaRPr sz="1400" dirty="0">
              <a:latin typeface="Calibri"/>
              <a:cs typeface="Calibri"/>
            </a:endParaRPr>
          </a:p>
        </p:txBody>
      </p:sp>
      <p:sp>
        <p:nvSpPr>
          <p:cNvPr id="7" name="object 7"/>
          <p:cNvSpPr txBox="1"/>
          <p:nvPr/>
        </p:nvSpPr>
        <p:spPr>
          <a:xfrm>
            <a:off x="7380478" y="1932279"/>
            <a:ext cx="476884" cy="246221"/>
          </a:xfrm>
          <a:prstGeom prst="rect">
            <a:avLst/>
          </a:prstGeom>
        </p:spPr>
        <p:txBody>
          <a:bodyPr vert="horz" wrap="square" lIns="0" tIns="0" rIns="0" bIns="0" rtlCol="0">
            <a:spAutoFit/>
          </a:bodyPr>
          <a:lstStyle/>
          <a:p>
            <a:pPr marL="12700">
              <a:lnSpc>
                <a:spcPct val="100000"/>
              </a:lnSpc>
            </a:pPr>
            <a:r>
              <a:rPr sz="1600" b="1" spc="-10" dirty="0">
                <a:latin typeface="Arial"/>
                <a:cs typeface="Arial"/>
              </a:rPr>
              <a:t>1020</a:t>
            </a:r>
            <a:endParaRPr sz="1600">
              <a:latin typeface="Arial"/>
              <a:cs typeface="Arial"/>
            </a:endParaRPr>
          </a:p>
        </p:txBody>
      </p:sp>
      <p:sp>
        <p:nvSpPr>
          <p:cNvPr id="8" name="object 8"/>
          <p:cNvSpPr txBox="1"/>
          <p:nvPr/>
        </p:nvSpPr>
        <p:spPr>
          <a:xfrm>
            <a:off x="8070595" y="1932279"/>
            <a:ext cx="420370" cy="246221"/>
          </a:xfrm>
          <a:prstGeom prst="rect">
            <a:avLst/>
          </a:prstGeom>
        </p:spPr>
        <p:txBody>
          <a:bodyPr vert="horz" wrap="square" lIns="0" tIns="0" rIns="0" bIns="0" rtlCol="0">
            <a:spAutoFit/>
          </a:bodyPr>
          <a:lstStyle/>
          <a:p>
            <a:pPr marL="12700">
              <a:lnSpc>
                <a:spcPct val="100000"/>
              </a:lnSpc>
            </a:pPr>
            <a:r>
              <a:rPr sz="1600" b="1" spc="-10" dirty="0">
                <a:latin typeface="Arial"/>
                <a:cs typeface="Arial"/>
              </a:rPr>
              <a:t>44.6</a:t>
            </a:r>
            <a:endParaRPr sz="1600">
              <a:latin typeface="Arial"/>
              <a:cs typeface="Arial"/>
            </a:endParaRPr>
          </a:p>
        </p:txBody>
      </p:sp>
      <p:sp>
        <p:nvSpPr>
          <p:cNvPr id="9" name="object 9"/>
          <p:cNvSpPr txBox="1"/>
          <p:nvPr/>
        </p:nvSpPr>
        <p:spPr>
          <a:xfrm>
            <a:off x="7436866" y="2415195"/>
            <a:ext cx="1054100" cy="2954654"/>
          </a:xfrm>
          <a:prstGeom prst="rect">
            <a:avLst/>
          </a:prstGeom>
        </p:spPr>
        <p:txBody>
          <a:bodyPr vert="horz" wrap="square" lIns="0" tIns="0" rIns="0" bIns="0" rtlCol="0">
            <a:spAutoFit/>
          </a:bodyPr>
          <a:lstStyle/>
          <a:p>
            <a:pPr marL="12700">
              <a:lnSpc>
                <a:spcPct val="100000"/>
              </a:lnSpc>
              <a:tabLst>
                <a:tab pos="645795" algn="l"/>
              </a:tabLst>
            </a:pPr>
            <a:r>
              <a:rPr sz="1600" b="1" spc="-10" dirty="0">
                <a:latin typeface="Arial"/>
                <a:cs typeface="Arial"/>
              </a:rPr>
              <a:t>753	32.9</a:t>
            </a:r>
            <a:endParaRPr sz="1600" dirty="0">
              <a:latin typeface="Arial"/>
              <a:cs typeface="Arial"/>
            </a:endParaRPr>
          </a:p>
          <a:p>
            <a:pPr marL="12700">
              <a:lnSpc>
                <a:spcPct val="100000"/>
              </a:lnSpc>
              <a:spcBef>
                <a:spcPts val="720"/>
              </a:spcBef>
              <a:tabLst>
                <a:tab pos="645795" algn="l"/>
              </a:tabLst>
            </a:pPr>
            <a:r>
              <a:rPr sz="1600" spc="-10" dirty="0">
                <a:latin typeface="Arial"/>
                <a:cs typeface="Arial"/>
              </a:rPr>
              <a:t>443	19.4</a:t>
            </a:r>
            <a:endParaRPr sz="1600" dirty="0">
              <a:latin typeface="Arial"/>
              <a:cs typeface="Arial"/>
            </a:endParaRPr>
          </a:p>
          <a:p>
            <a:pPr marL="12700">
              <a:lnSpc>
                <a:spcPct val="100000"/>
              </a:lnSpc>
              <a:spcBef>
                <a:spcPts val="720"/>
              </a:spcBef>
              <a:tabLst>
                <a:tab pos="645795" algn="l"/>
              </a:tabLst>
            </a:pPr>
            <a:r>
              <a:rPr sz="1600" spc="-10" dirty="0">
                <a:latin typeface="Arial"/>
                <a:cs typeface="Arial"/>
              </a:rPr>
              <a:t>309	13.5</a:t>
            </a:r>
            <a:endParaRPr sz="1600" dirty="0">
              <a:latin typeface="Arial"/>
              <a:cs typeface="Arial"/>
            </a:endParaRPr>
          </a:p>
          <a:p>
            <a:pPr marL="12700">
              <a:lnSpc>
                <a:spcPct val="100000"/>
              </a:lnSpc>
              <a:spcBef>
                <a:spcPts val="720"/>
              </a:spcBef>
              <a:tabLst>
                <a:tab pos="702310" algn="l"/>
              </a:tabLst>
            </a:pPr>
            <a:r>
              <a:rPr sz="1600" spc="-10" dirty="0">
                <a:latin typeface="Arial"/>
                <a:cs typeface="Arial"/>
              </a:rPr>
              <a:t>227	9.9</a:t>
            </a:r>
            <a:endParaRPr sz="1600" dirty="0">
              <a:latin typeface="Arial"/>
              <a:cs typeface="Arial"/>
            </a:endParaRPr>
          </a:p>
          <a:p>
            <a:pPr marL="12700">
              <a:lnSpc>
                <a:spcPct val="100000"/>
              </a:lnSpc>
              <a:spcBef>
                <a:spcPts val="720"/>
              </a:spcBef>
              <a:tabLst>
                <a:tab pos="702310" algn="l"/>
              </a:tabLst>
            </a:pPr>
            <a:r>
              <a:rPr sz="1600" spc="-10" dirty="0">
                <a:latin typeface="Arial"/>
                <a:cs typeface="Arial"/>
              </a:rPr>
              <a:t>171	7.5</a:t>
            </a:r>
            <a:endParaRPr sz="1600" dirty="0">
              <a:latin typeface="Arial"/>
              <a:cs typeface="Arial"/>
            </a:endParaRPr>
          </a:p>
          <a:p>
            <a:pPr marL="12700">
              <a:lnSpc>
                <a:spcPct val="100000"/>
              </a:lnSpc>
              <a:spcBef>
                <a:spcPts val="720"/>
              </a:spcBef>
              <a:tabLst>
                <a:tab pos="702310" algn="l"/>
              </a:tabLst>
            </a:pPr>
            <a:r>
              <a:rPr sz="1600" spc="-10" dirty="0">
                <a:latin typeface="Arial"/>
                <a:cs typeface="Arial"/>
              </a:rPr>
              <a:t>154	6.7</a:t>
            </a:r>
            <a:endParaRPr sz="1600" dirty="0">
              <a:latin typeface="Arial"/>
              <a:cs typeface="Arial"/>
            </a:endParaRPr>
          </a:p>
          <a:p>
            <a:pPr marL="12700">
              <a:lnSpc>
                <a:spcPct val="100000"/>
              </a:lnSpc>
              <a:spcBef>
                <a:spcPts val="720"/>
              </a:spcBef>
              <a:tabLst>
                <a:tab pos="702310" algn="l"/>
              </a:tabLst>
            </a:pPr>
            <a:r>
              <a:rPr sz="1600" spc="-15" dirty="0">
                <a:latin typeface="Arial"/>
                <a:cs typeface="Arial"/>
              </a:rPr>
              <a:t>11</a:t>
            </a:r>
            <a:r>
              <a:rPr sz="1600" spc="-10" dirty="0">
                <a:latin typeface="Arial"/>
                <a:cs typeface="Arial"/>
              </a:rPr>
              <a:t>8</a:t>
            </a:r>
            <a:r>
              <a:rPr sz="1600" dirty="0">
                <a:latin typeface="Arial"/>
                <a:cs typeface="Arial"/>
              </a:rPr>
              <a:t>	</a:t>
            </a:r>
            <a:r>
              <a:rPr sz="1600" spc="-15" dirty="0">
                <a:latin typeface="Arial"/>
                <a:cs typeface="Arial"/>
              </a:rPr>
              <a:t>4.2</a:t>
            </a:r>
            <a:endParaRPr sz="1600" dirty="0">
              <a:latin typeface="Arial"/>
              <a:cs typeface="Arial"/>
            </a:endParaRPr>
          </a:p>
          <a:p>
            <a:pPr marL="12700">
              <a:lnSpc>
                <a:spcPct val="100000"/>
              </a:lnSpc>
              <a:spcBef>
                <a:spcPts val="720"/>
              </a:spcBef>
              <a:tabLst>
                <a:tab pos="702310" algn="l"/>
              </a:tabLst>
            </a:pPr>
            <a:r>
              <a:rPr sz="1600" spc="-10" dirty="0">
                <a:latin typeface="Arial"/>
                <a:cs typeface="Arial"/>
              </a:rPr>
              <a:t>130	5.7</a:t>
            </a:r>
            <a:endParaRPr sz="1600" dirty="0">
              <a:latin typeface="Arial"/>
              <a:cs typeface="Arial"/>
            </a:endParaRPr>
          </a:p>
          <a:p>
            <a:pPr marL="68580">
              <a:lnSpc>
                <a:spcPct val="100000"/>
              </a:lnSpc>
              <a:spcBef>
                <a:spcPts val="720"/>
              </a:spcBef>
              <a:tabLst>
                <a:tab pos="702310" algn="l"/>
              </a:tabLst>
            </a:pPr>
            <a:r>
              <a:rPr sz="1600" spc="-10" dirty="0">
                <a:latin typeface="Arial"/>
                <a:cs typeface="Arial"/>
              </a:rPr>
              <a:t>83	3.6</a:t>
            </a:r>
            <a:endParaRPr sz="1600" dirty="0">
              <a:latin typeface="Arial"/>
              <a:cs typeface="Arial"/>
            </a:endParaRPr>
          </a:p>
        </p:txBody>
      </p:sp>
      <p:sp>
        <p:nvSpPr>
          <p:cNvPr id="11" name="Titre 10"/>
          <p:cNvSpPr>
            <a:spLocks noGrp="1"/>
          </p:cNvSpPr>
          <p:nvPr>
            <p:ph type="title"/>
          </p:nvPr>
        </p:nvSpPr>
        <p:spPr/>
        <p:txBody>
          <a:bodyPr/>
          <a:lstStyle/>
          <a:p>
            <a:pPr rtl="0" eaLnBrk="1" latinLnBrk="0" hangingPunct="1"/>
            <a:r>
              <a:rPr lang="fr-FR" sz="4000" b="1" kern="1200" spc="-20" dirty="0" smtClean="0">
                <a:solidFill>
                  <a:srgbClr val="333399"/>
                </a:solidFill>
                <a:effectLst/>
                <a:ea typeface="+mn-ea"/>
                <a:cs typeface="Times New Roman"/>
              </a:rPr>
              <a:t>Motifs</a:t>
            </a:r>
            <a:r>
              <a:rPr lang="fr-FR" sz="4000" b="1" kern="1200" spc="5" dirty="0" smtClean="0">
                <a:solidFill>
                  <a:srgbClr val="333399"/>
                </a:solidFill>
                <a:effectLst/>
                <a:ea typeface="+mn-ea"/>
                <a:cs typeface="Times New Roman"/>
              </a:rPr>
              <a:t> </a:t>
            </a:r>
            <a:r>
              <a:rPr lang="fr-FR" sz="4000" b="1" kern="1200" spc="-25" dirty="0" smtClean="0">
                <a:solidFill>
                  <a:srgbClr val="333399"/>
                </a:solidFill>
                <a:effectLst/>
                <a:ea typeface="+mn-ea"/>
                <a:cs typeface="Times New Roman"/>
              </a:rPr>
              <a:t>pour</a:t>
            </a:r>
            <a:r>
              <a:rPr lang="fr-FR" sz="4000" b="1" kern="1200" spc="-70" dirty="0" smtClean="0">
                <a:solidFill>
                  <a:srgbClr val="333399"/>
                </a:solidFill>
                <a:effectLst/>
                <a:ea typeface="+mn-ea"/>
                <a:cs typeface="Times New Roman"/>
              </a:rPr>
              <a:t> </a:t>
            </a:r>
            <a:r>
              <a:rPr lang="fr-FR" sz="4000" b="1" kern="1200" spc="-20" dirty="0" smtClean="0">
                <a:solidFill>
                  <a:srgbClr val="333399"/>
                </a:solidFill>
                <a:effectLst/>
                <a:ea typeface="+mn-ea"/>
                <a:cs typeface="Times New Roman"/>
              </a:rPr>
              <a:t>ne</a:t>
            </a:r>
            <a:r>
              <a:rPr lang="fr-FR" sz="4000" b="1" kern="1200" spc="-5" dirty="0" smtClean="0">
                <a:solidFill>
                  <a:srgbClr val="333399"/>
                </a:solidFill>
                <a:effectLst/>
                <a:ea typeface="+mn-ea"/>
                <a:cs typeface="Times New Roman"/>
              </a:rPr>
              <a:t> </a:t>
            </a:r>
            <a:r>
              <a:rPr lang="fr-FR" sz="4000" b="1" kern="1200" spc="-20" dirty="0" smtClean="0">
                <a:solidFill>
                  <a:srgbClr val="333399"/>
                </a:solidFill>
                <a:effectLst/>
                <a:ea typeface="+mn-ea"/>
                <a:cs typeface="Times New Roman"/>
              </a:rPr>
              <a:t>pas</a:t>
            </a:r>
            <a:r>
              <a:rPr lang="fr-FR" sz="4000" b="1" kern="1200" spc="10" dirty="0" smtClean="0">
                <a:solidFill>
                  <a:srgbClr val="333399"/>
                </a:solidFill>
                <a:effectLst/>
                <a:ea typeface="+mn-ea"/>
                <a:cs typeface="Times New Roman"/>
              </a:rPr>
              <a:t> </a:t>
            </a:r>
            <a:r>
              <a:rPr lang="fr-FR" sz="4000" b="1" kern="1200" spc="-20" dirty="0" smtClean="0">
                <a:solidFill>
                  <a:srgbClr val="333399"/>
                </a:solidFill>
                <a:effectLst/>
                <a:ea typeface="+mn-ea"/>
                <a:cs typeface="Times New Roman"/>
              </a:rPr>
              <a:t>se</a:t>
            </a:r>
            <a:r>
              <a:rPr lang="fr-FR" sz="4000" b="1" kern="1200" spc="-5" dirty="0" smtClean="0">
                <a:solidFill>
                  <a:srgbClr val="333399"/>
                </a:solidFill>
                <a:effectLst/>
                <a:ea typeface="+mn-ea"/>
                <a:cs typeface="Times New Roman"/>
              </a:rPr>
              <a:t> </a:t>
            </a:r>
            <a:r>
              <a:rPr lang="fr-FR" sz="4000" b="1" kern="1200" spc="-15" dirty="0" smtClean="0">
                <a:solidFill>
                  <a:srgbClr val="333399"/>
                </a:solidFill>
                <a:effectLst/>
                <a:ea typeface="+mn-ea"/>
                <a:cs typeface="Times New Roman"/>
              </a:rPr>
              <a:t>le</a:t>
            </a:r>
            <a:r>
              <a:rPr lang="fr-FR" sz="4000" b="1" kern="1200" spc="-5" dirty="0" smtClean="0">
                <a:solidFill>
                  <a:srgbClr val="333399"/>
                </a:solidFill>
                <a:effectLst/>
                <a:ea typeface="+mn-ea"/>
                <a:cs typeface="Times New Roman"/>
              </a:rPr>
              <a:t> </a:t>
            </a:r>
            <a:r>
              <a:rPr lang="fr-FR" sz="4000" b="1" kern="1200" spc="-25" dirty="0" smtClean="0">
                <a:solidFill>
                  <a:srgbClr val="333399"/>
                </a:solidFill>
                <a:effectLst/>
                <a:ea typeface="+mn-ea"/>
                <a:cs typeface="Times New Roman"/>
              </a:rPr>
              <a:t>p</a:t>
            </a:r>
            <a:r>
              <a:rPr lang="fr-FR" sz="4000" b="1" kern="1200" spc="-95" dirty="0" smtClean="0">
                <a:solidFill>
                  <a:srgbClr val="333399"/>
                </a:solidFill>
                <a:effectLst/>
                <a:ea typeface="+mn-ea"/>
                <a:cs typeface="Times New Roman"/>
              </a:rPr>
              <a:t>r</a:t>
            </a:r>
            <a:r>
              <a:rPr lang="fr-FR" sz="4000" b="1" kern="1200" spc="-20" dirty="0" smtClean="0">
                <a:solidFill>
                  <a:srgbClr val="333399"/>
                </a:solidFill>
                <a:effectLst/>
                <a:ea typeface="+mn-ea"/>
                <a:cs typeface="Times New Roman"/>
              </a:rPr>
              <a:t>ocu</a:t>
            </a:r>
            <a:r>
              <a:rPr lang="fr-FR" sz="4000" b="1" kern="1200" spc="-85" dirty="0" smtClean="0">
                <a:solidFill>
                  <a:srgbClr val="333399"/>
                </a:solidFill>
                <a:effectLst/>
                <a:ea typeface="+mn-ea"/>
                <a:cs typeface="Times New Roman"/>
              </a:rPr>
              <a:t>r</a:t>
            </a:r>
            <a:r>
              <a:rPr lang="fr-FR" sz="4000" b="1" kern="1200" spc="-20" dirty="0" smtClean="0">
                <a:solidFill>
                  <a:srgbClr val="333399"/>
                </a:solidFill>
                <a:effectLst/>
                <a:ea typeface="+mn-ea"/>
                <a:cs typeface="Times New Roman"/>
              </a:rPr>
              <a:t>er</a:t>
            </a:r>
            <a:endParaRPr lang="fr-FR" dirty="0" smtClean="0">
              <a:effectLst/>
            </a:endParaRPr>
          </a:p>
        </p:txBody>
      </p:sp>
    </p:spTree>
    <p:extLst>
      <p:ext uri="{BB962C8B-B14F-4D97-AF65-F5344CB8AC3E}">
        <p14:creationId xmlns:p14="http://schemas.microsoft.com/office/powerpoint/2010/main" val="271337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est le besoin ?</a:t>
            </a:r>
            <a:endParaRPr lang="fr-FR" dirty="0"/>
          </a:p>
        </p:txBody>
      </p:sp>
      <p:sp>
        <p:nvSpPr>
          <p:cNvPr id="3" name="Espace réservé du contenu 2"/>
          <p:cNvSpPr>
            <a:spLocks noGrp="1"/>
          </p:cNvSpPr>
          <p:nvPr>
            <p:ph sz="quarter" idx="1"/>
          </p:nvPr>
        </p:nvSpPr>
        <p:spPr>
          <a:xfrm>
            <a:off x="239063" y="1333500"/>
            <a:ext cx="8526989" cy="3746500"/>
          </a:xfrm>
        </p:spPr>
        <p:txBody>
          <a:bodyPr/>
          <a:lstStyle/>
          <a:p>
            <a:r>
              <a:rPr lang="fr-FR" dirty="0" smtClean="0"/>
              <a:t>Vivre son homosexualité dans l’intimité</a:t>
            </a:r>
          </a:p>
          <a:p>
            <a:pPr lvl="1"/>
            <a:r>
              <a:rPr lang="fr-FR" dirty="0" smtClean="0"/>
              <a:t>Souhait de ne pas avoir de contact avec les soignants…</a:t>
            </a:r>
          </a:p>
          <a:p>
            <a:pPr lvl="1"/>
            <a:r>
              <a:rPr lang="fr-FR" dirty="0" smtClean="0"/>
              <a:t>…et encore moins avec les associations identitaires !!!</a:t>
            </a:r>
          </a:p>
          <a:p>
            <a:pPr lvl="2"/>
            <a:r>
              <a:rPr lang="fr-FR" dirty="0" smtClean="0"/>
              <a:t>« Living </a:t>
            </a:r>
            <a:r>
              <a:rPr lang="fr-FR" dirty="0" err="1"/>
              <a:t>one’s</a:t>
            </a:r>
            <a:r>
              <a:rPr lang="fr-FR" dirty="0"/>
              <a:t> </a:t>
            </a:r>
            <a:r>
              <a:rPr lang="fr-FR" dirty="0" err="1"/>
              <a:t>sex</a:t>
            </a:r>
            <a:r>
              <a:rPr lang="fr-FR" dirty="0"/>
              <a:t>-life </a:t>
            </a:r>
            <a:r>
              <a:rPr lang="fr-FR" dirty="0" err="1"/>
              <a:t>with</a:t>
            </a:r>
            <a:r>
              <a:rPr lang="fr-FR" dirty="0"/>
              <a:t> men in </a:t>
            </a:r>
            <a:r>
              <a:rPr lang="fr-FR" dirty="0" err="1"/>
              <a:t>absolute</a:t>
            </a:r>
            <a:r>
              <a:rPr lang="fr-FR" dirty="0"/>
              <a:t> </a:t>
            </a:r>
            <a:r>
              <a:rPr lang="fr-FR" dirty="0" err="1" smtClean="0"/>
              <a:t>secrecy</a:t>
            </a:r>
            <a:r>
              <a:rPr lang="fr-FR" dirty="0" smtClean="0"/>
              <a:t> »</a:t>
            </a:r>
            <a:br>
              <a:rPr lang="fr-FR" dirty="0" smtClean="0"/>
            </a:br>
            <a:r>
              <a:rPr lang="fr-FR" dirty="0" smtClean="0"/>
              <a:t>OR </a:t>
            </a:r>
            <a:r>
              <a:rPr lang="fr-FR" dirty="0"/>
              <a:t>= 3.90, 95% CI 1.73 to </a:t>
            </a:r>
            <a:r>
              <a:rPr lang="fr-FR" dirty="0" smtClean="0"/>
              <a:t>8.76</a:t>
            </a:r>
            <a:endParaRPr lang="fr-FR" dirty="0"/>
          </a:p>
          <a:p>
            <a:pPr lvl="1"/>
            <a:endParaRPr lang="fr-FR" dirty="0" smtClean="0"/>
          </a:p>
          <a:p>
            <a:r>
              <a:rPr lang="fr-FR" dirty="0" smtClean="0"/>
              <a:t>Des niches à exploiter</a:t>
            </a:r>
          </a:p>
          <a:p>
            <a:pPr lvl="1"/>
            <a:r>
              <a:rPr lang="fr-FR" dirty="0" smtClean="0"/>
              <a:t>Milieu rural etc…</a:t>
            </a:r>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86</a:t>
            </a:fld>
            <a:endParaRPr lang="fr-FR"/>
          </a:p>
        </p:txBody>
      </p:sp>
    </p:spTree>
    <p:extLst>
      <p:ext uri="{BB962C8B-B14F-4D97-AF65-F5344CB8AC3E}">
        <p14:creationId xmlns:p14="http://schemas.microsoft.com/office/powerpoint/2010/main" val="8935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Quels vont être les obstacles ?</a:t>
            </a:r>
            <a:endParaRPr lang="fr-FR" dirty="0"/>
          </a:p>
        </p:txBody>
      </p:sp>
      <p:sp>
        <p:nvSpPr>
          <p:cNvPr id="3" name="Espace réservé du contenu 2"/>
          <p:cNvSpPr>
            <a:spLocks noGrp="1"/>
          </p:cNvSpPr>
          <p:nvPr>
            <p:ph sz="quarter" idx="1"/>
          </p:nvPr>
        </p:nvSpPr>
        <p:spPr/>
        <p:txBody>
          <a:bodyPr/>
          <a:lstStyle/>
          <a:p>
            <a:r>
              <a:rPr lang="fr-FR" dirty="0" smtClean="0"/>
              <a:t>Le prix ?</a:t>
            </a:r>
          </a:p>
          <a:p>
            <a:pPr lvl="1"/>
            <a:r>
              <a:rPr lang="fr-FR" dirty="0" smtClean="0"/>
              <a:t>Entre 20 et 30 €</a:t>
            </a:r>
          </a:p>
          <a:p>
            <a:r>
              <a:rPr lang="fr-FR" dirty="0" smtClean="0"/>
              <a:t>Le packaging ?</a:t>
            </a:r>
          </a:p>
          <a:p>
            <a:pPr lvl="1"/>
            <a:r>
              <a:rPr lang="fr-FR" dirty="0" smtClean="0"/>
              <a:t>Boite « mono-test »</a:t>
            </a:r>
          </a:p>
          <a:p>
            <a:r>
              <a:rPr lang="fr-FR" dirty="0" smtClean="0"/>
              <a:t>Le mode de distribution ?</a:t>
            </a:r>
          </a:p>
          <a:p>
            <a:pPr lvl="1"/>
            <a:r>
              <a:rPr lang="fr-FR" dirty="0" smtClean="0"/>
              <a:t>Pharmaciens</a:t>
            </a:r>
          </a:p>
          <a:p>
            <a:pPr lvl="2"/>
            <a:r>
              <a:rPr lang="fr-FR" dirty="0" smtClean="0"/>
              <a:t>L’occasion de faire participer un vaste réseau sous-utilisé dans le domaine de la prévention…</a:t>
            </a:r>
            <a:endParaRPr lang="fr-FR" dirty="0"/>
          </a:p>
        </p:txBody>
      </p:sp>
      <p:sp>
        <p:nvSpPr>
          <p:cNvPr id="4" name="Espace réservé du numéro de diapositive 3"/>
          <p:cNvSpPr>
            <a:spLocks noGrp="1"/>
          </p:cNvSpPr>
          <p:nvPr>
            <p:ph type="sldNum" sz="quarter" idx="12"/>
          </p:nvPr>
        </p:nvSpPr>
        <p:spPr/>
        <p:txBody>
          <a:bodyPr>
            <a:normAutofit fontScale="62500" lnSpcReduction="20000"/>
          </a:bodyPr>
          <a:lstStyle/>
          <a:p>
            <a:fld id="{A847B961-917D-714F-B9EF-810BDF4968C8}" type="slidenum">
              <a:rPr lang="fr-FR" smtClean="0"/>
              <a:t>87</a:t>
            </a:fld>
            <a:endParaRPr lang="fr-FR"/>
          </a:p>
        </p:txBody>
      </p:sp>
    </p:spTree>
    <p:extLst>
      <p:ext uri="{BB962C8B-B14F-4D97-AF65-F5344CB8AC3E}">
        <p14:creationId xmlns:p14="http://schemas.microsoft.com/office/powerpoint/2010/main" val="190127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238" y="129034"/>
            <a:ext cx="7849012" cy="984885"/>
          </a:xfrm>
          <a:prstGeom prst="rect">
            <a:avLst/>
          </a:prstGeom>
        </p:spPr>
        <p:txBody>
          <a:bodyPr vert="horz" wrap="square" lIns="0" tIns="0" rIns="0" bIns="0" rtlCol="0">
            <a:spAutoFit/>
          </a:bodyPr>
          <a:lstStyle/>
          <a:p>
            <a:pPr marL="4445" algn="ctr">
              <a:lnSpc>
                <a:spcPct val="100000"/>
              </a:lnSpc>
            </a:pPr>
            <a:r>
              <a:rPr lang="fr-FR" sz="3200" dirty="0" smtClean="0">
                <a:latin typeface="Calibri"/>
                <a:cs typeface="Calibri"/>
              </a:rPr>
              <a:t>Quel apport de l’</a:t>
            </a:r>
            <a:r>
              <a:rPr lang="fr-FR" sz="3200" dirty="0" err="1" smtClean="0">
                <a:latin typeface="Calibri"/>
                <a:cs typeface="Calibri"/>
              </a:rPr>
              <a:t>auto-test</a:t>
            </a:r>
            <a:r>
              <a:rPr lang="fr-FR" sz="3200" dirty="0" smtClean="0">
                <a:latin typeface="Calibri"/>
                <a:cs typeface="Calibri"/>
              </a:rPr>
              <a:t> en France ?</a:t>
            </a:r>
          </a:p>
          <a:p>
            <a:pPr marL="4445" algn="ctr">
              <a:lnSpc>
                <a:spcPct val="100000"/>
              </a:lnSpc>
            </a:pPr>
            <a:r>
              <a:rPr lang="fr-FR" sz="3200" dirty="0" smtClean="0">
                <a:latin typeface="Calibri"/>
                <a:cs typeface="Calibri"/>
              </a:rPr>
              <a:t>Tout va dépendre de l’utilisation !!</a:t>
            </a:r>
            <a:endParaRPr sz="3200" dirty="0">
              <a:latin typeface="Calibri"/>
              <a:cs typeface="Calibri"/>
            </a:endParaRPr>
          </a:p>
        </p:txBody>
      </p:sp>
      <p:sp>
        <p:nvSpPr>
          <p:cNvPr id="3" name="object 3"/>
          <p:cNvSpPr txBox="1"/>
          <p:nvPr/>
        </p:nvSpPr>
        <p:spPr>
          <a:xfrm>
            <a:off x="78744" y="1497499"/>
            <a:ext cx="8949055" cy="4196790"/>
          </a:xfrm>
          <a:prstGeom prst="rect">
            <a:avLst/>
          </a:prstGeom>
        </p:spPr>
        <p:txBody>
          <a:bodyPr vert="horz" wrap="square" lIns="0" tIns="0" rIns="0" bIns="0" rtlCol="0">
            <a:spAutoFit/>
          </a:bodyPr>
          <a:lstStyle/>
          <a:p>
            <a:pPr marL="355600" indent="-342900">
              <a:lnSpc>
                <a:spcPts val="2735"/>
              </a:lnSpc>
              <a:buFont typeface="Arial"/>
              <a:buChar char="•"/>
              <a:tabLst>
                <a:tab pos="355600" algn="l"/>
              </a:tabLst>
            </a:pPr>
            <a:r>
              <a:rPr lang="fr-FR" sz="2000" dirty="0" smtClean="0">
                <a:latin typeface="Calibri"/>
                <a:cs typeface="Calibri"/>
              </a:rPr>
              <a:t>Adaptation du modèle FDA à la France : </a:t>
            </a:r>
            <a:r>
              <a:rPr lang="fr-FR" sz="2000" dirty="0">
                <a:latin typeface="Calibri"/>
                <a:cs typeface="Calibri"/>
              </a:rPr>
              <a:t>T</a:t>
            </a:r>
            <a:r>
              <a:rPr lang="fr-FR" sz="2000" dirty="0" smtClean="0">
                <a:latin typeface="Calibri"/>
                <a:cs typeface="Calibri"/>
              </a:rPr>
              <a:t>ravail pour le CNS</a:t>
            </a:r>
          </a:p>
          <a:p>
            <a:pPr marL="355600" indent="-342900">
              <a:lnSpc>
                <a:spcPts val="2735"/>
              </a:lnSpc>
              <a:buFont typeface="Arial"/>
              <a:buChar char="•"/>
              <a:tabLst>
                <a:tab pos="355600" algn="l"/>
              </a:tabLst>
            </a:pPr>
            <a:r>
              <a:rPr sz="2000" dirty="0" smtClean="0">
                <a:latin typeface="Calibri"/>
                <a:cs typeface="Calibri"/>
              </a:rPr>
              <a:t>Impact</a:t>
            </a:r>
            <a:r>
              <a:rPr sz="2000" spc="-25" dirty="0" smtClean="0">
                <a:latin typeface="Calibri"/>
                <a:cs typeface="Calibri"/>
              </a:rPr>
              <a:t> </a:t>
            </a:r>
            <a:r>
              <a:rPr sz="2000" dirty="0">
                <a:latin typeface="Calibri"/>
                <a:cs typeface="Calibri"/>
              </a:rPr>
              <a:t>dép</a:t>
            </a:r>
            <a:r>
              <a:rPr sz="2000" spc="5" dirty="0">
                <a:latin typeface="Calibri"/>
                <a:cs typeface="Calibri"/>
              </a:rPr>
              <a:t>e</a:t>
            </a:r>
            <a:r>
              <a:rPr sz="2000" dirty="0">
                <a:latin typeface="Calibri"/>
                <a:cs typeface="Calibri"/>
              </a:rPr>
              <a:t>nda</a:t>
            </a:r>
            <a:r>
              <a:rPr sz="2000" spc="-25" dirty="0">
                <a:latin typeface="Calibri"/>
                <a:cs typeface="Calibri"/>
              </a:rPr>
              <a:t>n</a:t>
            </a:r>
            <a:r>
              <a:rPr sz="2000" dirty="0">
                <a:latin typeface="Calibri"/>
                <a:cs typeface="Calibri"/>
              </a:rPr>
              <a:t>t</a:t>
            </a:r>
            <a:r>
              <a:rPr sz="2000" spc="5" dirty="0">
                <a:latin typeface="Calibri"/>
                <a:cs typeface="Calibri"/>
              </a:rPr>
              <a:t> </a:t>
            </a:r>
            <a:r>
              <a:rPr sz="2000" dirty="0">
                <a:latin typeface="Calibri"/>
                <a:cs typeface="Calibri"/>
              </a:rPr>
              <a:t>de la</a:t>
            </a:r>
            <a:r>
              <a:rPr sz="2000" spc="-10" dirty="0">
                <a:latin typeface="Calibri"/>
                <a:cs typeface="Calibri"/>
              </a:rPr>
              <a:t> </a:t>
            </a:r>
            <a:r>
              <a:rPr sz="2000" dirty="0">
                <a:latin typeface="Calibri"/>
                <a:cs typeface="Calibri"/>
              </a:rPr>
              <a:t>sensibili</a:t>
            </a:r>
            <a:r>
              <a:rPr sz="2000" spc="-25" dirty="0">
                <a:latin typeface="Calibri"/>
                <a:cs typeface="Calibri"/>
              </a:rPr>
              <a:t>t</a:t>
            </a:r>
            <a:r>
              <a:rPr sz="2000" dirty="0">
                <a:latin typeface="Calibri"/>
                <a:cs typeface="Calibri"/>
              </a:rPr>
              <a:t>é</a:t>
            </a:r>
            <a:r>
              <a:rPr sz="2000" spc="-10" dirty="0">
                <a:latin typeface="Calibri"/>
                <a:cs typeface="Calibri"/>
              </a:rPr>
              <a:t> </a:t>
            </a:r>
            <a:r>
              <a:rPr sz="2000" dirty="0">
                <a:latin typeface="Calibri"/>
                <a:cs typeface="Calibri"/>
              </a:rPr>
              <a:t>de l</a:t>
            </a:r>
            <a:r>
              <a:rPr sz="2000" spc="-180" dirty="0">
                <a:latin typeface="Calibri"/>
                <a:cs typeface="Calibri"/>
              </a:rPr>
              <a:t>’</a:t>
            </a:r>
            <a:r>
              <a:rPr sz="2000" dirty="0">
                <a:latin typeface="Calibri"/>
                <a:cs typeface="Calibri"/>
              </a:rPr>
              <a:t>au</a:t>
            </a:r>
            <a:r>
              <a:rPr sz="2000" spc="-25" dirty="0">
                <a:latin typeface="Calibri"/>
                <a:cs typeface="Calibri"/>
              </a:rPr>
              <a:t>t</a:t>
            </a:r>
            <a:r>
              <a:rPr sz="2000" dirty="0">
                <a:latin typeface="Calibri"/>
                <a:cs typeface="Calibri"/>
              </a:rPr>
              <a:t>o</a:t>
            </a:r>
            <a:r>
              <a:rPr sz="2000" spc="-30" dirty="0">
                <a:latin typeface="Calibri"/>
                <a:cs typeface="Calibri"/>
              </a:rPr>
              <a:t>t</a:t>
            </a:r>
            <a:r>
              <a:rPr sz="2000" dirty="0">
                <a:latin typeface="Calibri"/>
                <a:cs typeface="Calibri"/>
              </a:rPr>
              <a:t>e</a:t>
            </a:r>
            <a:r>
              <a:rPr sz="2000" spc="-25" dirty="0">
                <a:latin typeface="Calibri"/>
                <a:cs typeface="Calibri"/>
              </a:rPr>
              <a:t>s</a:t>
            </a:r>
            <a:r>
              <a:rPr sz="2000" dirty="0">
                <a:latin typeface="Calibri"/>
                <a:cs typeface="Calibri"/>
              </a:rPr>
              <a:t>t </a:t>
            </a:r>
            <a:r>
              <a:rPr sz="2000" spc="-10" dirty="0">
                <a:latin typeface="Calibri"/>
                <a:cs typeface="Calibri"/>
              </a:rPr>
              <a:t>e</a:t>
            </a:r>
            <a:r>
              <a:rPr sz="2000" dirty="0">
                <a:latin typeface="Calibri"/>
                <a:cs typeface="Calibri"/>
              </a:rPr>
              <a:t>t</a:t>
            </a:r>
            <a:r>
              <a:rPr sz="2000" spc="-15" dirty="0">
                <a:latin typeface="Calibri"/>
                <a:cs typeface="Calibri"/>
              </a:rPr>
              <a:t> </a:t>
            </a:r>
            <a:r>
              <a:rPr sz="2000" dirty="0">
                <a:latin typeface="Calibri"/>
                <a:cs typeface="Calibri"/>
              </a:rPr>
              <a:t>de qui </a:t>
            </a:r>
            <a:r>
              <a:rPr sz="2000" dirty="0" smtClean="0">
                <a:latin typeface="Calibri"/>
                <a:cs typeface="Calibri"/>
              </a:rPr>
              <a:t>utilise</a:t>
            </a:r>
            <a:r>
              <a:rPr sz="2000" spc="-45" dirty="0" smtClean="0">
                <a:latin typeface="Calibri"/>
                <a:cs typeface="Calibri"/>
              </a:rPr>
              <a:t>r</a:t>
            </a:r>
            <a:r>
              <a:rPr sz="2000" dirty="0" smtClean="0">
                <a:latin typeface="Calibri"/>
                <a:cs typeface="Calibri"/>
              </a:rPr>
              <a:t>a</a:t>
            </a:r>
            <a:r>
              <a:rPr lang="fr-FR" sz="2000" dirty="0" smtClean="0">
                <a:latin typeface="Calibri"/>
                <a:cs typeface="Calibri"/>
              </a:rPr>
              <a:t> </a:t>
            </a:r>
            <a:r>
              <a:rPr sz="2000" dirty="0" smtClean="0">
                <a:latin typeface="Calibri"/>
                <a:cs typeface="Calibri"/>
              </a:rPr>
              <a:t>l</a:t>
            </a:r>
            <a:r>
              <a:rPr sz="2000" spc="-185" dirty="0" smtClean="0">
                <a:latin typeface="Calibri"/>
                <a:cs typeface="Calibri"/>
              </a:rPr>
              <a:t>’</a:t>
            </a:r>
            <a:r>
              <a:rPr sz="2000" dirty="0" smtClean="0">
                <a:latin typeface="Calibri"/>
                <a:cs typeface="Calibri"/>
              </a:rPr>
              <a:t>au</a:t>
            </a:r>
            <a:r>
              <a:rPr sz="2000" spc="-25" dirty="0" smtClean="0">
                <a:latin typeface="Calibri"/>
                <a:cs typeface="Calibri"/>
              </a:rPr>
              <a:t>t</a:t>
            </a:r>
            <a:r>
              <a:rPr sz="2000" dirty="0" smtClean="0">
                <a:latin typeface="Calibri"/>
                <a:cs typeface="Calibri"/>
              </a:rPr>
              <a:t>o</a:t>
            </a:r>
            <a:r>
              <a:rPr sz="2000" spc="-35" dirty="0" smtClean="0">
                <a:latin typeface="Calibri"/>
                <a:cs typeface="Calibri"/>
              </a:rPr>
              <a:t>t</a:t>
            </a:r>
            <a:r>
              <a:rPr sz="2000" dirty="0" smtClean="0">
                <a:latin typeface="Calibri"/>
                <a:cs typeface="Calibri"/>
              </a:rPr>
              <a:t>e</a:t>
            </a:r>
            <a:r>
              <a:rPr sz="2000" spc="-25" dirty="0" smtClean="0">
                <a:latin typeface="Calibri"/>
                <a:cs typeface="Calibri"/>
              </a:rPr>
              <a:t>s</a:t>
            </a:r>
            <a:r>
              <a:rPr sz="2000" dirty="0" smtClean="0">
                <a:latin typeface="Calibri"/>
                <a:cs typeface="Calibri"/>
              </a:rPr>
              <a:t>t.</a:t>
            </a:r>
            <a:endParaRPr sz="3200" dirty="0">
              <a:latin typeface="Times New Roman"/>
              <a:cs typeface="Times New Roman"/>
            </a:endParaRPr>
          </a:p>
          <a:p>
            <a:pPr marL="812800" marR="146685" lvl="1" indent="-342900">
              <a:lnSpc>
                <a:spcPct val="90000"/>
              </a:lnSpc>
              <a:buFont typeface="Arial"/>
              <a:buChar char="•"/>
              <a:tabLst>
                <a:tab pos="355600" algn="l"/>
              </a:tabLst>
            </a:pPr>
            <a:r>
              <a:rPr sz="2000" dirty="0">
                <a:latin typeface="Calibri"/>
                <a:cs typeface="Calibri"/>
              </a:rPr>
              <a:t>Si</a:t>
            </a:r>
            <a:r>
              <a:rPr sz="2000" spc="-15" dirty="0">
                <a:latin typeface="Calibri"/>
                <a:cs typeface="Calibri"/>
              </a:rPr>
              <a:t> </a:t>
            </a:r>
            <a:r>
              <a:rPr sz="2000" dirty="0">
                <a:latin typeface="Calibri"/>
                <a:cs typeface="Calibri"/>
              </a:rPr>
              <a:t>l</a:t>
            </a:r>
            <a:r>
              <a:rPr sz="2000" spc="-180" dirty="0">
                <a:latin typeface="Calibri"/>
                <a:cs typeface="Calibri"/>
              </a:rPr>
              <a:t>’</a:t>
            </a:r>
            <a:r>
              <a:rPr sz="2000" dirty="0">
                <a:latin typeface="Calibri"/>
                <a:cs typeface="Calibri"/>
              </a:rPr>
              <a:t>au</a:t>
            </a:r>
            <a:r>
              <a:rPr sz="2000" spc="-25" dirty="0">
                <a:latin typeface="Calibri"/>
                <a:cs typeface="Calibri"/>
              </a:rPr>
              <a:t>t</a:t>
            </a:r>
            <a:r>
              <a:rPr sz="2000" dirty="0">
                <a:latin typeface="Calibri"/>
                <a:cs typeface="Calibri"/>
              </a:rPr>
              <a:t>o</a:t>
            </a:r>
            <a:r>
              <a:rPr sz="2000" spc="-30" dirty="0">
                <a:latin typeface="Calibri"/>
                <a:cs typeface="Calibri"/>
              </a:rPr>
              <a:t>t</a:t>
            </a:r>
            <a:r>
              <a:rPr sz="2000" dirty="0">
                <a:latin typeface="Calibri"/>
                <a:cs typeface="Calibri"/>
              </a:rPr>
              <a:t>e</a:t>
            </a:r>
            <a:r>
              <a:rPr sz="2000" spc="-25" dirty="0">
                <a:latin typeface="Calibri"/>
                <a:cs typeface="Calibri"/>
              </a:rPr>
              <a:t>s</a:t>
            </a:r>
            <a:r>
              <a:rPr sz="2000" dirty="0">
                <a:latin typeface="Calibri"/>
                <a:cs typeface="Calibri"/>
              </a:rPr>
              <a:t>t</a:t>
            </a:r>
            <a:r>
              <a:rPr sz="2000" spc="-15" dirty="0">
                <a:latin typeface="Calibri"/>
                <a:cs typeface="Calibri"/>
              </a:rPr>
              <a:t> </a:t>
            </a:r>
            <a:r>
              <a:rPr sz="2000" dirty="0">
                <a:latin typeface="Calibri"/>
                <a:cs typeface="Calibri"/>
              </a:rPr>
              <a:t>e</a:t>
            </a:r>
            <a:r>
              <a:rPr sz="2000" spc="-25" dirty="0">
                <a:latin typeface="Calibri"/>
                <a:cs typeface="Calibri"/>
              </a:rPr>
              <a:t>s</a:t>
            </a:r>
            <a:r>
              <a:rPr sz="2000" dirty="0">
                <a:latin typeface="Calibri"/>
                <a:cs typeface="Calibri"/>
              </a:rPr>
              <a:t>t seuleme</a:t>
            </a:r>
            <a:r>
              <a:rPr sz="2000" spc="-20" dirty="0">
                <a:latin typeface="Calibri"/>
                <a:cs typeface="Calibri"/>
              </a:rPr>
              <a:t>n</a:t>
            </a:r>
            <a:r>
              <a:rPr sz="2000" dirty="0">
                <a:latin typeface="Calibri"/>
                <a:cs typeface="Calibri"/>
              </a:rPr>
              <a:t>t</a:t>
            </a:r>
            <a:r>
              <a:rPr sz="2000" spc="-15" dirty="0">
                <a:latin typeface="Calibri"/>
                <a:cs typeface="Calibri"/>
              </a:rPr>
              <a:t> </a:t>
            </a:r>
            <a:r>
              <a:rPr sz="2000" dirty="0">
                <a:latin typeface="Calibri"/>
                <a:cs typeface="Calibri"/>
              </a:rPr>
              <a:t>utilisé</a:t>
            </a:r>
            <a:r>
              <a:rPr sz="2000" spc="-15" dirty="0">
                <a:latin typeface="Calibri"/>
                <a:cs typeface="Calibri"/>
              </a:rPr>
              <a:t> </a:t>
            </a:r>
            <a:r>
              <a:rPr sz="2000" dirty="0">
                <a:latin typeface="Calibri"/>
                <a:cs typeface="Calibri"/>
              </a:rPr>
              <a:t>par ceux</a:t>
            </a:r>
            <a:r>
              <a:rPr sz="2000" spc="-10" dirty="0">
                <a:latin typeface="Calibri"/>
                <a:cs typeface="Calibri"/>
              </a:rPr>
              <a:t> </a:t>
            </a:r>
            <a:r>
              <a:rPr sz="2000" dirty="0">
                <a:latin typeface="Calibri"/>
                <a:cs typeface="Calibri"/>
              </a:rPr>
              <a:t>qui</a:t>
            </a:r>
            <a:r>
              <a:rPr sz="2000" spc="10" dirty="0">
                <a:latin typeface="Calibri"/>
                <a:cs typeface="Calibri"/>
              </a:rPr>
              <a:t> </a:t>
            </a:r>
            <a:r>
              <a:rPr sz="2000" spc="-5" dirty="0">
                <a:latin typeface="Calibri"/>
                <a:cs typeface="Calibri"/>
              </a:rPr>
              <a:t>utilise</a:t>
            </a:r>
            <a:r>
              <a:rPr sz="2000" spc="-15" dirty="0">
                <a:latin typeface="Calibri"/>
                <a:cs typeface="Calibri"/>
              </a:rPr>
              <a:t>n</a:t>
            </a:r>
            <a:r>
              <a:rPr sz="2000" spc="-10" dirty="0">
                <a:latin typeface="Calibri"/>
                <a:cs typeface="Calibri"/>
              </a:rPr>
              <a:t>t</a:t>
            </a:r>
            <a:r>
              <a:rPr sz="2000" spc="-15" dirty="0">
                <a:latin typeface="Calibri"/>
                <a:cs typeface="Calibri"/>
              </a:rPr>
              <a:t> </a:t>
            </a:r>
            <a:r>
              <a:rPr sz="2000" dirty="0">
                <a:latin typeface="Calibri"/>
                <a:cs typeface="Calibri"/>
              </a:rPr>
              <a:t>les</a:t>
            </a:r>
            <a:r>
              <a:rPr sz="2000" spc="-5" dirty="0">
                <a:latin typeface="Calibri"/>
                <a:cs typeface="Calibri"/>
              </a:rPr>
              <a:t> </a:t>
            </a:r>
            <a:r>
              <a:rPr sz="2000" dirty="0">
                <a:latin typeface="Calibri"/>
                <a:cs typeface="Calibri"/>
              </a:rPr>
              <a:t>méth</a:t>
            </a:r>
            <a:r>
              <a:rPr sz="2000" spc="-15" dirty="0">
                <a:latin typeface="Calibri"/>
                <a:cs typeface="Calibri"/>
              </a:rPr>
              <a:t>o</a:t>
            </a:r>
            <a:r>
              <a:rPr sz="2000" spc="-5" dirty="0">
                <a:latin typeface="Calibri"/>
                <a:cs typeface="Calibri"/>
              </a:rPr>
              <a:t>des </a:t>
            </a:r>
            <a:r>
              <a:rPr sz="2000" spc="-20" dirty="0">
                <a:latin typeface="Calibri"/>
                <a:cs typeface="Calibri"/>
              </a:rPr>
              <a:t>d</a:t>
            </a:r>
            <a:r>
              <a:rPr sz="2000" spc="-15" dirty="0">
                <a:latin typeface="Calibri"/>
                <a:cs typeface="Calibri"/>
              </a:rPr>
              <a:t>e</a:t>
            </a:r>
            <a:r>
              <a:rPr sz="2000" dirty="0">
                <a:latin typeface="Calibri"/>
                <a:cs typeface="Calibri"/>
              </a:rPr>
              <a:t> </a:t>
            </a:r>
            <a:r>
              <a:rPr sz="2000" spc="-20" dirty="0">
                <a:latin typeface="Calibri"/>
                <a:cs typeface="Calibri"/>
              </a:rPr>
              <a:t>d</a:t>
            </a:r>
            <a:r>
              <a:rPr sz="2000" spc="-10" dirty="0">
                <a:latin typeface="Calibri"/>
                <a:cs typeface="Calibri"/>
              </a:rPr>
              <a:t>é</a:t>
            </a:r>
            <a:r>
              <a:rPr sz="2000" spc="-5" dirty="0">
                <a:latin typeface="Calibri"/>
                <a:cs typeface="Calibri"/>
              </a:rPr>
              <a:t>pi</a:t>
            </a:r>
            <a:r>
              <a:rPr sz="2000" spc="-25" dirty="0">
                <a:latin typeface="Calibri"/>
                <a:cs typeface="Calibri"/>
              </a:rPr>
              <a:t>s</a:t>
            </a:r>
            <a:r>
              <a:rPr sz="2000" spc="-35" dirty="0">
                <a:latin typeface="Calibri"/>
                <a:cs typeface="Calibri"/>
              </a:rPr>
              <a:t>t</a:t>
            </a:r>
            <a:r>
              <a:rPr sz="2000" spc="-15" dirty="0">
                <a:latin typeface="Calibri"/>
                <a:cs typeface="Calibri"/>
              </a:rPr>
              <a:t>a</a:t>
            </a:r>
            <a:r>
              <a:rPr sz="2000" spc="-40" dirty="0">
                <a:latin typeface="Calibri"/>
                <a:cs typeface="Calibri"/>
              </a:rPr>
              <a:t>g</a:t>
            </a:r>
            <a:r>
              <a:rPr sz="2000" spc="-15" dirty="0">
                <a:latin typeface="Calibri"/>
                <a:cs typeface="Calibri"/>
              </a:rPr>
              <a:t>e</a:t>
            </a:r>
            <a:r>
              <a:rPr sz="2000" spc="-10" dirty="0">
                <a:latin typeface="Calibri"/>
                <a:cs typeface="Calibri"/>
              </a:rPr>
              <a:t> </a:t>
            </a:r>
            <a:r>
              <a:rPr sz="2000" dirty="0" smtClean="0">
                <a:latin typeface="Calibri"/>
                <a:cs typeface="Calibri"/>
              </a:rPr>
              <a:t>cl</a:t>
            </a:r>
            <a:r>
              <a:rPr sz="2000" spc="5" dirty="0" smtClean="0">
                <a:latin typeface="Calibri"/>
                <a:cs typeface="Calibri"/>
              </a:rPr>
              <a:t>a</a:t>
            </a:r>
            <a:r>
              <a:rPr sz="2000" spc="-5" dirty="0" smtClean="0">
                <a:latin typeface="Calibri"/>
                <a:cs typeface="Calibri"/>
              </a:rPr>
              <a:t>ssique</a:t>
            </a:r>
            <a:r>
              <a:rPr sz="2000" dirty="0" smtClean="0">
                <a:latin typeface="Calibri"/>
                <a:cs typeface="Calibri"/>
              </a:rPr>
              <a:t>s</a:t>
            </a:r>
            <a:endParaRPr lang="fr-FR" sz="2000" spc="5" dirty="0">
              <a:latin typeface="Calibri"/>
              <a:cs typeface="Calibri"/>
            </a:endParaRPr>
          </a:p>
          <a:p>
            <a:pPr marL="469900" marR="146685" lvl="1">
              <a:lnSpc>
                <a:spcPct val="90000"/>
              </a:lnSpc>
              <a:tabLst>
                <a:tab pos="355600" algn="l"/>
              </a:tabLst>
            </a:pPr>
            <a:r>
              <a:rPr lang="fr-FR" sz="2000" spc="5" dirty="0">
                <a:latin typeface="Calibri"/>
                <a:cs typeface="Calibri"/>
              </a:rPr>
              <a:t>	</a:t>
            </a:r>
            <a:r>
              <a:rPr sz="2000" spc="-5" dirty="0" smtClean="0">
                <a:latin typeface="Wingdings"/>
                <a:cs typeface="Wingdings"/>
              </a:rPr>
              <a:t></a:t>
            </a:r>
            <a:r>
              <a:rPr lang="fr-FR" sz="2000" spc="-5" dirty="0" smtClean="0">
                <a:latin typeface="Wingdings"/>
                <a:cs typeface="Wingdings"/>
              </a:rPr>
              <a:t> </a:t>
            </a:r>
            <a:r>
              <a:rPr sz="2000" spc="-5" dirty="0" smtClean="0">
                <a:solidFill>
                  <a:srgbClr val="FF0000"/>
                </a:solidFill>
                <a:latin typeface="Calibri"/>
                <a:cs typeface="Calibri"/>
              </a:rPr>
              <a:t>diminutio</a:t>
            </a:r>
            <a:r>
              <a:rPr sz="2000" dirty="0" smtClean="0">
                <a:solidFill>
                  <a:srgbClr val="FF0000"/>
                </a:solidFill>
                <a:latin typeface="Calibri"/>
                <a:cs typeface="Calibri"/>
              </a:rPr>
              <a:t>n</a:t>
            </a:r>
            <a:r>
              <a:rPr sz="2000" spc="-5" dirty="0" smtClean="0">
                <a:solidFill>
                  <a:srgbClr val="FF0000"/>
                </a:solidFill>
                <a:latin typeface="Calibri"/>
                <a:cs typeface="Calibri"/>
              </a:rPr>
              <a:t> </a:t>
            </a:r>
            <a:r>
              <a:rPr sz="2000" spc="-5" dirty="0">
                <a:solidFill>
                  <a:srgbClr val="FF0000"/>
                </a:solidFill>
                <a:latin typeface="Calibri"/>
                <a:cs typeface="Calibri"/>
              </a:rPr>
              <a:t>d</a:t>
            </a:r>
            <a:r>
              <a:rPr sz="2000" dirty="0">
                <a:solidFill>
                  <a:srgbClr val="FF0000"/>
                </a:solidFill>
                <a:latin typeface="Calibri"/>
                <a:cs typeface="Calibri"/>
              </a:rPr>
              <a:t>u</a:t>
            </a:r>
            <a:r>
              <a:rPr sz="2000" spc="10" dirty="0">
                <a:solidFill>
                  <a:srgbClr val="FF0000"/>
                </a:solidFill>
                <a:latin typeface="Calibri"/>
                <a:cs typeface="Calibri"/>
              </a:rPr>
              <a:t> </a:t>
            </a:r>
            <a:r>
              <a:rPr sz="2000" spc="-5" dirty="0">
                <a:solidFill>
                  <a:srgbClr val="FF0000"/>
                </a:solidFill>
                <a:latin typeface="Calibri"/>
                <a:cs typeface="Calibri"/>
              </a:rPr>
              <a:t>nomb</a:t>
            </a:r>
            <a:r>
              <a:rPr sz="2000" spc="-35" dirty="0">
                <a:solidFill>
                  <a:srgbClr val="FF0000"/>
                </a:solidFill>
                <a:latin typeface="Calibri"/>
                <a:cs typeface="Calibri"/>
              </a:rPr>
              <a:t>r</a:t>
            </a:r>
            <a:r>
              <a:rPr sz="2000" spc="-15" dirty="0">
                <a:solidFill>
                  <a:srgbClr val="FF0000"/>
                </a:solidFill>
                <a:latin typeface="Calibri"/>
                <a:cs typeface="Calibri"/>
              </a:rPr>
              <a:t>e</a:t>
            </a:r>
            <a:r>
              <a:rPr sz="2000" dirty="0">
                <a:solidFill>
                  <a:srgbClr val="FF0000"/>
                </a:solidFill>
                <a:latin typeface="Calibri"/>
                <a:cs typeface="Calibri"/>
              </a:rPr>
              <a:t> </a:t>
            </a:r>
            <a:r>
              <a:rPr sz="2000" spc="-20" dirty="0">
                <a:solidFill>
                  <a:srgbClr val="FF0000"/>
                </a:solidFill>
                <a:latin typeface="Calibri"/>
                <a:cs typeface="Calibri"/>
              </a:rPr>
              <a:t>d</a:t>
            </a:r>
            <a:r>
              <a:rPr sz="2000" spc="-15" dirty="0">
                <a:solidFill>
                  <a:srgbClr val="FF0000"/>
                </a:solidFill>
                <a:latin typeface="Calibri"/>
                <a:cs typeface="Calibri"/>
              </a:rPr>
              <a:t>e</a:t>
            </a:r>
            <a:r>
              <a:rPr sz="2000" spc="5" dirty="0">
                <a:solidFill>
                  <a:srgbClr val="FF0000"/>
                </a:solidFill>
                <a:latin typeface="Calibri"/>
                <a:cs typeface="Calibri"/>
              </a:rPr>
              <a:t> </a:t>
            </a:r>
            <a:r>
              <a:rPr sz="2000" spc="-5" dirty="0">
                <a:solidFill>
                  <a:srgbClr val="FF0000"/>
                </a:solidFill>
                <a:latin typeface="Calibri"/>
                <a:cs typeface="Calibri"/>
              </a:rPr>
              <a:t>n</a:t>
            </a:r>
            <a:r>
              <a:rPr sz="2000" spc="-10" dirty="0">
                <a:solidFill>
                  <a:srgbClr val="FF0000"/>
                </a:solidFill>
                <a:latin typeface="Calibri"/>
                <a:cs typeface="Calibri"/>
              </a:rPr>
              <a:t>o</a:t>
            </a:r>
            <a:r>
              <a:rPr sz="2000" spc="-5" dirty="0">
                <a:solidFill>
                  <a:srgbClr val="FF0000"/>
                </a:solidFill>
                <a:latin typeface="Calibri"/>
                <a:cs typeface="Calibri"/>
              </a:rPr>
              <a:t>u</a:t>
            </a:r>
            <a:r>
              <a:rPr sz="2000" spc="-30" dirty="0">
                <a:solidFill>
                  <a:srgbClr val="FF0000"/>
                </a:solidFill>
                <a:latin typeface="Calibri"/>
                <a:cs typeface="Calibri"/>
              </a:rPr>
              <a:t>v</a:t>
            </a:r>
            <a:r>
              <a:rPr sz="2000" spc="-15" dirty="0">
                <a:solidFill>
                  <a:srgbClr val="FF0000"/>
                </a:solidFill>
                <a:latin typeface="Calibri"/>
                <a:cs typeface="Calibri"/>
              </a:rPr>
              <a:t>ea</a:t>
            </a:r>
            <a:r>
              <a:rPr sz="2000" spc="-5" dirty="0">
                <a:solidFill>
                  <a:srgbClr val="FF0000"/>
                </a:solidFill>
                <a:latin typeface="Calibri"/>
                <a:cs typeface="Calibri"/>
              </a:rPr>
              <a:t>ux diagn</a:t>
            </a:r>
            <a:r>
              <a:rPr sz="2000" spc="-10" dirty="0">
                <a:solidFill>
                  <a:srgbClr val="FF0000"/>
                </a:solidFill>
                <a:latin typeface="Calibri"/>
                <a:cs typeface="Calibri"/>
              </a:rPr>
              <a:t>o</a:t>
            </a:r>
            <a:r>
              <a:rPr sz="2000" spc="-30" dirty="0">
                <a:solidFill>
                  <a:srgbClr val="FF0000"/>
                </a:solidFill>
                <a:latin typeface="Calibri"/>
                <a:cs typeface="Calibri"/>
              </a:rPr>
              <a:t>s</a:t>
            </a:r>
            <a:r>
              <a:rPr sz="2000" dirty="0">
                <a:solidFill>
                  <a:srgbClr val="FF0000"/>
                </a:solidFill>
                <a:latin typeface="Calibri"/>
                <a:cs typeface="Calibri"/>
              </a:rPr>
              <a:t>tics</a:t>
            </a:r>
            <a:r>
              <a:rPr sz="2000" spc="-15" dirty="0">
                <a:solidFill>
                  <a:srgbClr val="FF0000"/>
                </a:solidFill>
                <a:latin typeface="Calibri"/>
                <a:cs typeface="Calibri"/>
              </a:rPr>
              <a:t> </a:t>
            </a:r>
            <a:r>
              <a:rPr sz="2000" dirty="0">
                <a:solidFill>
                  <a:srgbClr val="FF0000"/>
                </a:solidFill>
                <a:latin typeface="Calibri"/>
                <a:cs typeface="Calibri"/>
              </a:rPr>
              <a:t>V</a:t>
            </a:r>
            <a:r>
              <a:rPr sz="2000" spc="-15" dirty="0">
                <a:solidFill>
                  <a:srgbClr val="FF0000"/>
                </a:solidFill>
                <a:latin typeface="Calibri"/>
                <a:cs typeface="Calibri"/>
              </a:rPr>
              <a:t>I</a:t>
            </a:r>
            <a:r>
              <a:rPr sz="2000" dirty="0">
                <a:solidFill>
                  <a:srgbClr val="FF0000"/>
                </a:solidFill>
                <a:latin typeface="Calibri"/>
                <a:cs typeface="Calibri"/>
              </a:rPr>
              <a:t>H </a:t>
            </a:r>
            <a:endParaRPr lang="fr-FR" sz="2000" dirty="0">
              <a:solidFill>
                <a:srgbClr val="FF0000"/>
              </a:solidFill>
              <a:latin typeface="Calibri"/>
              <a:cs typeface="Calibri"/>
            </a:endParaRPr>
          </a:p>
          <a:p>
            <a:pPr marL="1727200" marR="146685" lvl="3" indent="-342900">
              <a:lnSpc>
                <a:spcPct val="90000"/>
              </a:lnSpc>
              <a:buFont typeface="Arial"/>
              <a:buChar char="•"/>
              <a:tabLst>
                <a:tab pos="355600" algn="l"/>
              </a:tabLst>
            </a:pPr>
            <a:r>
              <a:rPr lang="fr-FR" sz="2000" spc="-10" dirty="0" smtClean="0">
                <a:solidFill>
                  <a:srgbClr val="FF0000"/>
                </a:solidFill>
                <a:latin typeface="Calibri"/>
                <a:cs typeface="Calibri"/>
              </a:rPr>
              <a:t>Moins </a:t>
            </a:r>
            <a:r>
              <a:rPr sz="2000" spc="-10" dirty="0" smtClean="0">
                <a:solidFill>
                  <a:srgbClr val="FF0000"/>
                </a:solidFill>
                <a:latin typeface="Calibri"/>
                <a:cs typeface="Calibri"/>
              </a:rPr>
              <a:t>2</a:t>
            </a:r>
            <a:r>
              <a:rPr sz="2000" dirty="0" smtClean="0">
                <a:solidFill>
                  <a:srgbClr val="FF0000"/>
                </a:solidFill>
                <a:latin typeface="Calibri"/>
                <a:cs typeface="Calibri"/>
              </a:rPr>
              <a:t>5</a:t>
            </a:r>
            <a:r>
              <a:rPr sz="2000" dirty="0">
                <a:solidFill>
                  <a:srgbClr val="FF0000"/>
                </a:solidFill>
                <a:latin typeface="Calibri"/>
                <a:cs typeface="Calibri"/>
              </a:rPr>
              <a:t>%</a:t>
            </a:r>
            <a:r>
              <a:rPr sz="2000" spc="-10" dirty="0">
                <a:solidFill>
                  <a:srgbClr val="FF0000"/>
                </a:solidFill>
                <a:latin typeface="Calibri"/>
                <a:cs typeface="Calibri"/>
              </a:rPr>
              <a:t> </a:t>
            </a:r>
            <a:r>
              <a:rPr lang="fr-FR" sz="2000" spc="-10" dirty="0" smtClean="0">
                <a:solidFill>
                  <a:srgbClr val="FF0000"/>
                </a:solidFill>
                <a:latin typeface="Calibri"/>
                <a:cs typeface="Calibri"/>
              </a:rPr>
              <a:t>de diagnostic </a:t>
            </a:r>
            <a:r>
              <a:rPr sz="2000" dirty="0" smtClean="0">
                <a:latin typeface="Calibri"/>
                <a:cs typeface="Calibri"/>
              </a:rPr>
              <a:t>ch</a:t>
            </a:r>
            <a:r>
              <a:rPr sz="2000" spc="-25" dirty="0" smtClean="0">
                <a:latin typeface="Calibri"/>
                <a:cs typeface="Calibri"/>
              </a:rPr>
              <a:t>e</a:t>
            </a:r>
            <a:r>
              <a:rPr sz="2000" dirty="0" smtClean="0">
                <a:latin typeface="Calibri"/>
                <a:cs typeface="Calibri"/>
              </a:rPr>
              <a:t>z </a:t>
            </a:r>
            <a:r>
              <a:rPr sz="2000" dirty="0">
                <a:latin typeface="Calibri"/>
                <a:cs typeface="Calibri"/>
              </a:rPr>
              <a:t>les</a:t>
            </a:r>
            <a:r>
              <a:rPr sz="2000" spc="-20" dirty="0">
                <a:latin typeface="Calibri"/>
                <a:cs typeface="Calibri"/>
              </a:rPr>
              <a:t> </a:t>
            </a:r>
            <a:r>
              <a:rPr sz="2000" dirty="0" smtClean="0">
                <a:latin typeface="Calibri"/>
                <a:cs typeface="Calibri"/>
              </a:rPr>
              <a:t>HSH</a:t>
            </a:r>
            <a:endParaRPr lang="fr-FR" sz="2000" dirty="0" smtClean="0">
              <a:latin typeface="Calibri"/>
              <a:cs typeface="Calibri"/>
            </a:endParaRPr>
          </a:p>
          <a:p>
            <a:pPr marL="1727200" marR="146685" lvl="3" indent="-342900">
              <a:lnSpc>
                <a:spcPct val="90000"/>
              </a:lnSpc>
              <a:buFont typeface="Arial"/>
              <a:buChar char="•"/>
              <a:tabLst>
                <a:tab pos="355600" algn="l"/>
              </a:tabLst>
            </a:pPr>
            <a:r>
              <a:rPr lang="fr-FR" sz="2000" dirty="0">
                <a:solidFill>
                  <a:srgbClr val="FF0000"/>
                </a:solidFill>
                <a:latin typeface="Calibri"/>
                <a:cs typeface="Calibri"/>
              </a:rPr>
              <a:t>A</a:t>
            </a:r>
            <a:r>
              <a:rPr sz="2000" dirty="0" smtClean="0">
                <a:solidFill>
                  <a:srgbClr val="FF0000"/>
                </a:solidFill>
                <a:latin typeface="Calibri"/>
                <a:cs typeface="Calibri"/>
              </a:rPr>
              <a:t>u</a:t>
            </a:r>
            <a:r>
              <a:rPr sz="2000" spc="-10" dirty="0" smtClean="0">
                <a:solidFill>
                  <a:srgbClr val="FF0000"/>
                </a:solidFill>
                <a:latin typeface="Calibri"/>
                <a:cs typeface="Calibri"/>
              </a:rPr>
              <a:t>g</a:t>
            </a:r>
            <a:r>
              <a:rPr sz="2000" dirty="0" smtClean="0">
                <a:solidFill>
                  <a:srgbClr val="FF0000"/>
                </a:solidFill>
                <a:latin typeface="Calibri"/>
                <a:cs typeface="Calibri"/>
              </a:rPr>
              <a:t>me</a:t>
            </a:r>
            <a:r>
              <a:rPr sz="2000" spc="-25" dirty="0" smtClean="0">
                <a:solidFill>
                  <a:srgbClr val="FF0000"/>
                </a:solidFill>
                <a:latin typeface="Calibri"/>
                <a:cs typeface="Calibri"/>
              </a:rPr>
              <a:t>nta</a:t>
            </a:r>
            <a:r>
              <a:rPr sz="2000" dirty="0" smtClean="0">
                <a:solidFill>
                  <a:srgbClr val="FF0000"/>
                </a:solidFill>
                <a:latin typeface="Calibri"/>
                <a:cs typeface="Calibri"/>
              </a:rPr>
              <a:t>ti</a:t>
            </a:r>
            <a:r>
              <a:rPr sz="2000" spc="-10" dirty="0" smtClean="0">
                <a:solidFill>
                  <a:srgbClr val="FF0000"/>
                </a:solidFill>
                <a:latin typeface="Calibri"/>
                <a:cs typeface="Calibri"/>
              </a:rPr>
              <a:t>o</a:t>
            </a:r>
            <a:r>
              <a:rPr sz="2000" dirty="0" smtClean="0">
                <a:solidFill>
                  <a:srgbClr val="FF0000"/>
                </a:solidFill>
                <a:latin typeface="Calibri"/>
                <a:cs typeface="Calibri"/>
              </a:rPr>
              <a:t>n</a:t>
            </a:r>
            <a:r>
              <a:rPr sz="2000" spc="-30" dirty="0" smtClean="0">
                <a:solidFill>
                  <a:srgbClr val="FF0000"/>
                </a:solidFill>
                <a:latin typeface="Calibri"/>
                <a:cs typeface="Calibri"/>
              </a:rPr>
              <a:t> </a:t>
            </a:r>
            <a:r>
              <a:rPr sz="2000" dirty="0">
                <a:solidFill>
                  <a:srgbClr val="FF0000"/>
                </a:solidFill>
                <a:latin typeface="Calibri"/>
                <a:cs typeface="Calibri"/>
              </a:rPr>
              <a:t>de la </a:t>
            </a:r>
            <a:r>
              <a:rPr sz="2000" spc="-10" dirty="0">
                <a:solidFill>
                  <a:srgbClr val="FF0000"/>
                </a:solidFill>
                <a:latin typeface="Calibri"/>
                <a:cs typeface="Calibri"/>
              </a:rPr>
              <a:t>t</a:t>
            </a:r>
            <a:r>
              <a:rPr sz="2000" spc="-55" dirty="0">
                <a:solidFill>
                  <a:srgbClr val="FF0000"/>
                </a:solidFill>
                <a:latin typeface="Calibri"/>
                <a:cs typeface="Calibri"/>
              </a:rPr>
              <a:t>r</a:t>
            </a:r>
            <a:r>
              <a:rPr sz="2000" dirty="0">
                <a:solidFill>
                  <a:srgbClr val="FF0000"/>
                </a:solidFill>
                <a:latin typeface="Calibri"/>
                <a:cs typeface="Calibri"/>
              </a:rPr>
              <a:t>ansmissi</a:t>
            </a:r>
            <a:r>
              <a:rPr sz="2000" spc="-10" dirty="0">
                <a:solidFill>
                  <a:srgbClr val="FF0000"/>
                </a:solidFill>
                <a:latin typeface="Calibri"/>
                <a:cs typeface="Calibri"/>
              </a:rPr>
              <a:t>o</a:t>
            </a:r>
            <a:r>
              <a:rPr sz="2000" dirty="0">
                <a:solidFill>
                  <a:srgbClr val="FF0000"/>
                </a:solidFill>
                <a:latin typeface="Calibri"/>
                <a:cs typeface="Calibri"/>
              </a:rPr>
              <a:t>n</a:t>
            </a:r>
            <a:r>
              <a:rPr sz="2000" spc="-20" dirty="0">
                <a:solidFill>
                  <a:srgbClr val="FF0000"/>
                </a:solidFill>
                <a:latin typeface="Calibri"/>
                <a:cs typeface="Calibri"/>
              </a:rPr>
              <a:t> </a:t>
            </a:r>
            <a:r>
              <a:rPr sz="2000" spc="-5" dirty="0">
                <a:latin typeface="Calibri"/>
                <a:cs typeface="Calibri"/>
              </a:rPr>
              <a:t>d</a:t>
            </a:r>
            <a:r>
              <a:rPr sz="2000" dirty="0">
                <a:latin typeface="Calibri"/>
                <a:cs typeface="Calibri"/>
              </a:rPr>
              <a:t>u</a:t>
            </a:r>
            <a:r>
              <a:rPr sz="2000" spc="-5" dirty="0">
                <a:latin typeface="Calibri"/>
                <a:cs typeface="Calibri"/>
              </a:rPr>
              <a:t> V</a:t>
            </a:r>
            <a:r>
              <a:rPr sz="2000" spc="-10" dirty="0">
                <a:latin typeface="Calibri"/>
                <a:cs typeface="Calibri"/>
              </a:rPr>
              <a:t>I</a:t>
            </a:r>
            <a:r>
              <a:rPr sz="2000" dirty="0">
                <a:latin typeface="Calibri"/>
                <a:cs typeface="Calibri"/>
              </a:rPr>
              <a:t>H</a:t>
            </a:r>
            <a:r>
              <a:rPr sz="2000" spc="10" dirty="0">
                <a:latin typeface="Calibri"/>
                <a:cs typeface="Calibri"/>
              </a:rPr>
              <a:t> </a:t>
            </a:r>
            <a:r>
              <a:rPr sz="2000" spc="-5" dirty="0" smtClean="0">
                <a:latin typeface="Calibri"/>
                <a:cs typeface="Calibri"/>
              </a:rPr>
              <a:t>(</a:t>
            </a:r>
            <a:r>
              <a:rPr lang="fr-FR" sz="2000" dirty="0" smtClean="0">
                <a:latin typeface="Calibri"/>
                <a:cs typeface="Calibri"/>
              </a:rPr>
              <a:t>+ </a:t>
            </a:r>
            <a:r>
              <a:rPr sz="2000" spc="-15" dirty="0" smtClean="0">
                <a:latin typeface="Calibri"/>
                <a:cs typeface="Calibri"/>
              </a:rPr>
              <a:t>1</a:t>
            </a:r>
            <a:r>
              <a:rPr sz="2000" spc="-25" dirty="0" smtClean="0">
                <a:latin typeface="Calibri"/>
                <a:cs typeface="Calibri"/>
              </a:rPr>
              <a:t>0</a:t>
            </a:r>
            <a:r>
              <a:rPr sz="2000" spc="-15" dirty="0" smtClean="0">
                <a:latin typeface="Calibri"/>
                <a:cs typeface="Calibri"/>
              </a:rPr>
              <a:t>0</a:t>
            </a:r>
            <a:r>
              <a:rPr sz="2000" spc="-10" dirty="0" smtClean="0">
                <a:latin typeface="Calibri"/>
                <a:cs typeface="Calibri"/>
              </a:rPr>
              <a:t> t</a:t>
            </a:r>
            <a:r>
              <a:rPr sz="2000" spc="-55" dirty="0" smtClean="0">
                <a:latin typeface="Calibri"/>
                <a:cs typeface="Calibri"/>
              </a:rPr>
              <a:t>r</a:t>
            </a:r>
            <a:r>
              <a:rPr sz="2000" dirty="0" smtClean="0">
                <a:latin typeface="Calibri"/>
                <a:cs typeface="Calibri"/>
              </a:rPr>
              <a:t>ansmissi</a:t>
            </a:r>
            <a:r>
              <a:rPr sz="2000" spc="-10" dirty="0" smtClean="0">
                <a:latin typeface="Calibri"/>
                <a:cs typeface="Calibri"/>
              </a:rPr>
              <a:t>o</a:t>
            </a:r>
            <a:r>
              <a:rPr sz="2000" spc="-5" dirty="0" smtClean="0">
                <a:latin typeface="Calibri"/>
                <a:cs typeface="Calibri"/>
              </a:rPr>
              <a:t>n</a:t>
            </a:r>
            <a:r>
              <a:rPr sz="2000" dirty="0" smtClean="0">
                <a:latin typeface="Calibri"/>
                <a:cs typeface="Calibri"/>
              </a:rPr>
              <a:t>s </a:t>
            </a:r>
            <a:r>
              <a:rPr sz="2000" spc="-5" dirty="0" smtClean="0">
                <a:latin typeface="Calibri"/>
                <a:cs typeface="Calibri"/>
              </a:rPr>
              <a:t>H</a:t>
            </a:r>
            <a:r>
              <a:rPr sz="2000" dirty="0" smtClean="0">
                <a:latin typeface="Calibri"/>
                <a:cs typeface="Calibri"/>
              </a:rPr>
              <a:t>S</a:t>
            </a:r>
            <a:r>
              <a:rPr sz="2000" spc="5" dirty="0" smtClean="0">
                <a:latin typeface="Calibri"/>
                <a:cs typeface="Calibri"/>
              </a:rPr>
              <a:t>H</a:t>
            </a:r>
            <a:r>
              <a:rPr sz="2000" spc="-10" dirty="0" smtClean="0">
                <a:latin typeface="Calibri"/>
                <a:cs typeface="Calibri"/>
              </a:rPr>
              <a:t>)</a:t>
            </a:r>
            <a:endParaRPr lang="fr-FR" sz="2000" spc="-10" dirty="0" smtClean="0">
              <a:latin typeface="Calibri"/>
              <a:cs typeface="Calibri"/>
            </a:endParaRPr>
          </a:p>
          <a:p>
            <a:pPr marL="1384300" marR="146685" lvl="3">
              <a:lnSpc>
                <a:spcPct val="90000"/>
              </a:lnSpc>
              <a:tabLst>
                <a:tab pos="355600" algn="l"/>
              </a:tabLst>
            </a:pPr>
            <a:endParaRPr sz="3200" dirty="0">
              <a:latin typeface="Times New Roman"/>
              <a:cs typeface="Times New Roman"/>
            </a:endParaRPr>
          </a:p>
          <a:p>
            <a:pPr marL="812800" marR="5080" lvl="1" indent="-342900">
              <a:lnSpc>
                <a:spcPct val="90000"/>
              </a:lnSpc>
              <a:buFont typeface="Arial"/>
              <a:buChar char="•"/>
              <a:tabLst>
                <a:tab pos="355600" algn="l"/>
              </a:tabLst>
            </a:pPr>
            <a:r>
              <a:rPr sz="2000" dirty="0">
                <a:latin typeface="Calibri"/>
                <a:cs typeface="Calibri"/>
              </a:rPr>
              <a:t>Si</a:t>
            </a:r>
            <a:r>
              <a:rPr sz="2000" spc="-15" dirty="0">
                <a:latin typeface="Calibri"/>
                <a:cs typeface="Calibri"/>
              </a:rPr>
              <a:t> </a:t>
            </a:r>
            <a:r>
              <a:rPr sz="2000" dirty="0">
                <a:latin typeface="Calibri"/>
                <a:cs typeface="Calibri"/>
              </a:rPr>
              <a:t>l</a:t>
            </a:r>
            <a:r>
              <a:rPr sz="2000" spc="-180" dirty="0">
                <a:latin typeface="Calibri"/>
                <a:cs typeface="Calibri"/>
              </a:rPr>
              <a:t>’</a:t>
            </a:r>
            <a:r>
              <a:rPr sz="2000" dirty="0">
                <a:latin typeface="Calibri"/>
                <a:cs typeface="Calibri"/>
              </a:rPr>
              <a:t>au</a:t>
            </a:r>
            <a:r>
              <a:rPr sz="2000" spc="-25" dirty="0">
                <a:latin typeface="Calibri"/>
                <a:cs typeface="Calibri"/>
              </a:rPr>
              <a:t>t</a:t>
            </a:r>
            <a:r>
              <a:rPr sz="2000" dirty="0">
                <a:latin typeface="Calibri"/>
                <a:cs typeface="Calibri"/>
              </a:rPr>
              <a:t>o</a:t>
            </a:r>
            <a:r>
              <a:rPr sz="2000" spc="-30" dirty="0">
                <a:latin typeface="Calibri"/>
                <a:cs typeface="Calibri"/>
              </a:rPr>
              <a:t>t</a:t>
            </a:r>
            <a:r>
              <a:rPr sz="2000" dirty="0">
                <a:latin typeface="Calibri"/>
                <a:cs typeface="Calibri"/>
              </a:rPr>
              <a:t>e</a:t>
            </a:r>
            <a:r>
              <a:rPr sz="2000" spc="-25" dirty="0">
                <a:latin typeface="Calibri"/>
                <a:cs typeface="Calibri"/>
              </a:rPr>
              <a:t>s</a:t>
            </a:r>
            <a:r>
              <a:rPr sz="2000" dirty="0">
                <a:latin typeface="Calibri"/>
                <a:cs typeface="Calibri"/>
              </a:rPr>
              <a:t>t</a:t>
            </a:r>
            <a:r>
              <a:rPr sz="2000" spc="-15" dirty="0">
                <a:latin typeface="Calibri"/>
                <a:cs typeface="Calibri"/>
              </a:rPr>
              <a:t> </a:t>
            </a:r>
            <a:r>
              <a:rPr sz="2000" dirty="0">
                <a:latin typeface="Calibri"/>
                <a:cs typeface="Calibri"/>
              </a:rPr>
              <a:t>à une sensibili</a:t>
            </a:r>
            <a:r>
              <a:rPr sz="2000" spc="-25" dirty="0">
                <a:latin typeface="Calibri"/>
                <a:cs typeface="Calibri"/>
              </a:rPr>
              <a:t>t</a:t>
            </a:r>
            <a:r>
              <a:rPr sz="2000" dirty="0">
                <a:latin typeface="Calibri"/>
                <a:cs typeface="Calibri"/>
              </a:rPr>
              <a:t>é p</a:t>
            </a:r>
            <a:r>
              <a:rPr sz="2000" spc="-35" dirty="0">
                <a:latin typeface="Calibri"/>
                <a:cs typeface="Calibri"/>
              </a:rPr>
              <a:t>r</a:t>
            </a:r>
            <a:r>
              <a:rPr sz="2000" dirty="0">
                <a:latin typeface="Calibri"/>
                <a:cs typeface="Calibri"/>
              </a:rPr>
              <a:t>oche</a:t>
            </a:r>
            <a:r>
              <a:rPr sz="2000" spc="-10" dirty="0">
                <a:latin typeface="Calibri"/>
                <a:cs typeface="Calibri"/>
              </a:rPr>
              <a:t> </a:t>
            </a:r>
            <a:r>
              <a:rPr sz="2000" dirty="0">
                <a:latin typeface="Calibri"/>
                <a:cs typeface="Calibri"/>
              </a:rPr>
              <a:t>des </a:t>
            </a:r>
            <a:r>
              <a:rPr sz="2000" spc="-25" dirty="0">
                <a:latin typeface="Calibri"/>
                <a:cs typeface="Calibri"/>
              </a:rPr>
              <a:t>t</a:t>
            </a:r>
            <a:r>
              <a:rPr sz="2000" dirty="0">
                <a:latin typeface="Calibri"/>
                <a:cs typeface="Calibri"/>
              </a:rPr>
              <a:t>e</a:t>
            </a:r>
            <a:r>
              <a:rPr sz="2000" spc="-25" dirty="0">
                <a:latin typeface="Calibri"/>
                <a:cs typeface="Calibri"/>
              </a:rPr>
              <a:t>s</a:t>
            </a:r>
            <a:r>
              <a:rPr sz="2000" dirty="0">
                <a:latin typeface="Calibri"/>
                <a:cs typeface="Calibri"/>
              </a:rPr>
              <a:t>ts</a:t>
            </a:r>
            <a:r>
              <a:rPr sz="2000" spc="-20" dirty="0">
                <a:latin typeface="Calibri"/>
                <a:cs typeface="Calibri"/>
              </a:rPr>
              <a:t> </a:t>
            </a:r>
            <a:r>
              <a:rPr sz="2000" dirty="0">
                <a:latin typeface="Calibri"/>
                <a:cs typeface="Calibri"/>
              </a:rPr>
              <a:t>utilisés</a:t>
            </a:r>
            <a:r>
              <a:rPr sz="2000" spc="-15" dirty="0">
                <a:latin typeface="Calibri"/>
                <a:cs typeface="Calibri"/>
              </a:rPr>
              <a:t> </a:t>
            </a:r>
            <a:r>
              <a:rPr sz="2000" dirty="0">
                <a:latin typeface="Calibri"/>
                <a:cs typeface="Calibri"/>
              </a:rPr>
              <a:t>dans</a:t>
            </a:r>
            <a:r>
              <a:rPr sz="2000" spc="5" dirty="0">
                <a:latin typeface="Calibri"/>
                <a:cs typeface="Calibri"/>
              </a:rPr>
              <a:t> </a:t>
            </a:r>
            <a:r>
              <a:rPr sz="2000" dirty="0">
                <a:latin typeface="Calibri"/>
                <a:cs typeface="Calibri"/>
              </a:rPr>
              <a:t>le dépi</a:t>
            </a:r>
            <a:r>
              <a:rPr sz="2000" spc="-25" dirty="0">
                <a:latin typeface="Calibri"/>
                <a:cs typeface="Calibri"/>
              </a:rPr>
              <a:t>st</a:t>
            </a:r>
            <a:r>
              <a:rPr sz="2000" dirty="0">
                <a:latin typeface="Calibri"/>
                <a:cs typeface="Calibri"/>
              </a:rPr>
              <a:t>a</a:t>
            </a:r>
            <a:r>
              <a:rPr sz="2000" spc="-25" dirty="0">
                <a:latin typeface="Calibri"/>
                <a:cs typeface="Calibri"/>
              </a:rPr>
              <a:t>g</a:t>
            </a:r>
            <a:r>
              <a:rPr sz="2000" dirty="0">
                <a:latin typeface="Calibri"/>
                <a:cs typeface="Calibri"/>
              </a:rPr>
              <a:t>e</a:t>
            </a:r>
            <a:r>
              <a:rPr sz="2000" spc="-10" dirty="0">
                <a:latin typeface="Calibri"/>
                <a:cs typeface="Calibri"/>
              </a:rPr>
              <a:t> </a:t>
            </a:r>
            <a:r>
              <a:rPr sz="2000" dirty="0">
                <a:latin typeface="Calibri"/>
                <a:cs typeface="Calibri"/>
              </a:rPr>
              <a:t>classiques </a:t>
            </a:r>
            <a:r>
              <a:rPr sz="2000" spc="-15" dirty="0">
                <a:latin typeface="Calibri"/>
                <a:cs typeface="Calibri"/>
              </a:rPr>
              <a:t>e</a:t>
            </a:r>
            <a:r>
              <a:rPr sz="2000" dirty="0">
                <a:latin typeface="Calibri"/>
                <a:cs typeface="Calibri"/>
              </a:rPr>
              <a:t>t</a:t>
            </a:r>
            <a:r>
              <a:rPr sz="2000" spc="-15" dirty="0">
                <a:latin typeface="Calibri"/>
                <a:cs typeface="Calibri"/>
              </a:rPr>
              <a:t> </a:t>
            </a:r>
            <a:r>
              <a:rPr sz="2000" dirty="0">
                <a:latin typeface="Calibri"/>
                <a:cs typeface="Calibri"/>
              </a:rPr>
              <a:t>e</a:t>
            </a:r>
            <a:r>
              <a:rPr sz="2000" spc="-25" dirty="0">
                <a:latin typeface="Calibri"/>
                <a:cs typeface="Calibri"/>
              </a:rPr>
              <a:t>s</a:t>
            </a:r>
            <a:r>
              <a:rPr sz="2000" dirty="0">
                <a:latin typeface="Calibri"/>
                <a:cs typeface="Calibri"/>
              </a:rPr>
              <a:t>t</a:t>
            </a:r>
            <a:r>
              <a:rPr sz="2000" spc="-15" dirty="0">
                <a:latin typeface="Calibri"/>
                <a:cs typeface="Calibri"/>
              </a:rPr>
              <a:t> </a:t>
            </a:r>
            <a:r>
              <a:rPr sz="2000" dirty="0">
                <a:latin typeface="Calibri"/>
                <a:cs typeface="Calibri"/>
              </a:rPr>
              <a:t>utilisé par</a:t>
            </a:r>
            <a:r>
              <a:rPr sz="2000" spc="-10" dirty="0">
                <a:latin typeface="Calibri"/>
                <a:cs typeface="Calibri"/>
              </a:rPr>
              <a:t> </a:t>
            </a:r>
            <a:r>
              <a:rPr sz="2000" dirty="0">
                <a:latin typeface="Calibri"/>
                <a:cs typeface="Calibri"/>
              </a:rPr>
              <a:t>c</a:t>
            </a:r>
            <a:r>
              <a:rPr sz="2000" spc="5" dirty="0">
                <a:latin typeface="Calibri"/>
                <a:cs typeface="Calibri"/>
              </a:rPr>
              <a:t>e</a:t>
            </a:r>
            <a:r>
              <a:rPr sz="2000" dirty="0">
                <a:latin typeface="Calibri"/>
                <a:cs typeface="Calibri"/>
              </a:rPr>
              <a:t>ux</a:t>
            </a:r>
            <a:r>
              <a:rPr sz="2000" spc="-10" dirty="0">
                <a:latin typeface="Calibri"/>
                <a:cs typeface="Calibri"/>
              </a:rPr>
              <a:t> </a:t>
            </a:r>
            <a:r>
              <a:rPr sz="2000" u="sng" dirty="0">
                <a:latin typeface="Calibri"/>
                <a:cs typeface="Calibri"/>
              </a:rPr>
              <a:t>n</a:t>
            </a:r>
            <a:r>
              <a:rPr sz="2000" u="sng" spc="-50" dirty="0">
                <a:latin typeface="Calibri"/>
                <a:cs typeface="Calibri"/>
              </a:rPr>
              <a:t>’</a:t>
            </a:r>
            <a:r>
              <a:rPr sz="2000" u="sng" dirty="0">
                <a:latin typeface="Calibri"/>
                <a:cs typeface="Calibri"/>
              </a:rPr>
              <a:t>utilisa</a:t>
            </a:r>
            <a:r>
              <a:rPr sz="2000" u="sng" spc="-25" dirty="0">
                <a:latin typeface="Calibri"/>
                <a:cs typeface="Calibri"/>
              </a:rPr>
              <a:t>n</a:t>
            </a:r>
            <a:r>
              <a:rPr sz="2000" u="sng" dirty="0">
                <a:latin typeface="Calibri"/>
                <a:cs typeface="Calibri"/>
              </a:rPr>
              <a:t>t</a:t>
            </a:r>
            <a:r>
              <a:rPr sz="2000" u="sng" spc="-15" dirty="0">
                <a:latin typeface="Calibri"/>
                <a:cs typeface="Calibri"/>
              </a:rPr>
              <a:t> </a:t>
            </a:r>
            <a:r>
              <a:rPr sz="2000" u="sng" dirty="0">
                <a:latin typeface="Calibri"/>
                <a:cs typeface="Calibri"/>
              </a:rPr>
              <a:t>pas les méth</a:t>
            </a:r>
            <a:r>
              <a:rPr sz="2000" u="sng" spc="-15" dirty="0">
                <a:latin typeface="Calibri"/>
                <a:cs typeface="Calibri"/>
              </a:rPr>
              <a:t>o</a:t>
            </a:r>
            <a:r>
              <a:rPr sz="2000" u="sng" spc="-5" dirty="0">
                <a:latin typeface="Calibri"/>
                <a:cs typeface="Calibri"/>
              </a:rPr>
              <a:t>de</a:t>
            </a:r>
            <a:r>
              <a:rPr sz="2000" u="sng" dirty="0">
                <a:latin typeface="Calibri"/>
                <a:cs typeface="Calibri"/>
              </a:rPr>
              <a:t>s</a:t>
            </a:r>
            <a:r>
              <a:rPr sz="2000" u="sng" spc="-10" dirty="0">
                <a:latin typeface="Calibri"/>
                <a:cs typeface="Calibri"/>
              </a:rPr>
              <a:t> </a:t>
            </a:r>
            <a:r>
              <a:rPr sz="2000" u="sng" spc="-20" dirty="0">
                <a:latin typeface="Calibri"/>
                <a:cs typeface="Calibri"/>
              </a:rPr>
              <a:t>d</a:t>
            </a:r>
            <a:r>
              <a:rPr sz="2000" u="sng" spc="-15" dirty="0">
                <a:latin typeface="Calibri"/>
                <a:cs typeface="Calibri"/>
              </a:rPr>
              <a:t>e</a:t>
            </a:r>
            <a:r>
              <a:rPr sz="2000" u="sng" spc="15" dirty="0">
                <a:latin typeface="Calibri"/>
                <a:cs typeface="Calibri"/>
              </a:rPr>
              <a:t> </a:t>
            </a:r>
            <a:r>
              <a:rPr sz="2000" u="sng" spc="-5" dirty="0">
                <a:latin typeface="Calibri"/>
                <a:cs typeface="Calibri"/>
              </a:rPr>
              <a:t>dépi</a:t>
            </a:r>
            <a:r>
              <a:rPr sz="2000" u="sng" spc="-20" dirty="0">
                <a:latin typeface="Calibri"/>
                <a:cs typeface="Calibri"/>
              </a:rPr>
              <a:t>s</a:t>
            </a:r>
            <a:r>
              <a:rPr sz="2000" u="sng" spc="-35" dirty="0">
                <a:latin typeface="Calibri"/>
                <a:cs typeface="Calibri"/>
              </a:rPr>
              <a:t>t</a:t>
            </a:r>
            <a:r>
              <a:rPr sz="2000" u="sng" spc="-15" dirty="0">
                <a:latin typeface="Calibri"/>
                <a:cs typeface="Calibri"/>
              </a:rPr>
              <a:t>a</a:t>
            </a:r>
            <a:r>
              <a:rPr sz="2000" u="sng" spc="-40" dirty="0">
                <a:latin typeface="Calibri"/>
                <a:cs typeface="Calibri"/>
              </a:rPr>
              <a:t>g</a:t>
            </a:r>
            <a:r>
              <a:rPr sz="2000" u="sng" spc="-15" dirty="0">
                <a:latin typeface="Calibri"/>
                <a:cs typeface="Calibri"/>
              </a:rPr>
              <a:t>e</a:t>
            </a:r>
            <a:r>
              <a:rPr sz="2000" u="sng" spc="-10" dirty="0">
                <a:latin typeface="Calibri"/>
                <a:cs typeface="Calibri"/>
              </a:rPr>
              <a:t> </a:t>
            </a:r>
            <a:r>
              <a:rPr sz="2000" u="sng" dirty="0" smtClean="0">
                <a:latin typeface="Calibri"/>
                <a:cs typeface="Calibri"/>
              </a:rPr>
              <a:t>cl</a:t>
            </a:r>
            <a:r>
              <a:rPr sz="2000" u="sng" spc="5" dirty="0" smtClean="0">
                <a:latin typeface="Calibri"/>
                <a:cs typeface="Calibri"/>
              </a:rPr>
              <a:t>a</a:t>
            </a:r>
            <a:r>
              <a:rPr sz="2000" u="sng" spc="-5" dirty="0" smtClean="0">
                <a:latin typeface="Calibri"/>
                <a:cs typeface="Calibri"/>
              </a:rPr>
              <a:t>ssique</a:t>
            </a:r>
            <a:r>
              <a:rPr sz="2000" u="sng" dirty="0" smtClean="0">
                <a:latin typeface="Calibri"/>
                <a:cs typeface="Calibri"/>
              </a:rPr>
              <a:t>s</a:t>
            </a:r>
            <a:endParaRPr lang="fr-FR" sz="2000" u="sng" spc="-10" dirty="0">
              <a:latin typeface="Calibri"/>
              <a:cs typeface="Calibri"/>
            </a:endParaRPr>
          </a:p>
          <a:p>
            <a:pPr marL="927100" marR="5080" lvl="2">
              <a:lnSpc>
                <a:spcPct val="90000"/>
              </a:lnSpc>
              <a:tabLst>
                <a:tab pos="355600" algn="l"/>
              </a:tabLst>
            </a:pPr>
            <a:r>
              <a:rPr lang="fr-FR" sz="2000" spc="-10" dirty="0">
                <a:latin typeface="Calibri"/>
                <a:cs typeface="Calibri"/>
              </a:rPr>
              <a:t> </a:t>
            </a:r>
            <a:r>
              <a:rPr sz="2000" spc="-5" dirty="0" smtClean="0">
                <a:latin typeface="Wingdings"/>
                <a:cs typeface="Wingdings"/>
              </a:rPr>
              <a:t></a:t>
            </a:r>
            <a:r>
              <a:rPr lang="fr-FR" sz="2000" spc="-5" dirty="0" smtClean="0">
                <a:latin typeface="Wingdings"/>
                <a:cs typeface="Wingdings"/>
              </a:rPr>
              <a:t> </a:t>
            </a:r>
            <a:r>
              <a:rPr sz="2000" spc="-15" dirty="0" smtClean="0">
                <a:latin typeface="Calibri"/>
                <a:cs typeface="Calibri"/>
              </a:rPr>
              <a:t>augm</a:t>
            </a:r>
            <a:r>
              <a:rPr sz="2000" spc="-10" dirty="0" smtClean="0">
                <a:latin typeface="Calibri"/>
                <a:cs typeface="Calibri"/>
              </a:rPr>
              <a:t>e</a:t>
            </a:r>
            <a:r>
              <a:rPr sz="2000" spc="-25" dirty="0" smtClean="0">
                <a:latin typeface="Calibri"/>
                <a:cs typeface="Calibri"/>
              </a:rPr>
              <a:t>n</a:t>
            </a:r>
            <a:r>
              <a:rPr sz="2000" spc="-35" dirty="0" smtClean="0">
                <a:latin typeface="Calibri"/>
                <a:cs typeface="Calibri"/>
              </a:rPr>
              <a:t>t</a:t>
            </a:r>
            <a:r>
              <a:rPr sz="2000" spc="-25" dirty="0" smtClean="0">
                <a:latin typeface="Calibri"/>
                <a:cs typeface="Calibri"/>
              </a:rPr>
              <a:t>a</a:t>
            </a:r>
            <a:r>
              <a:rPr sz="2000" dirty="0" smtClean="0">
                <a:latin typeface="Calibri"/>
                <a:cs typeface="Calibri"/>
              </a:rPr>
              <a:t>tion</a:t>
            </a:r>
            <a:r>
              <a:rPr sz="2000" spc="-25" dirty="0" smtClean="0">
                <a:latin typeface="Calibri"/>
                <a:cs typeface="Calibri"/>
              </a:rPr>
              <a:t> </a:t>
            </a:r>
            <a:r>
              <a:rPr sz="2000" spc="-5" dirty="0">
                <a:latin typeface="Calibri"/>
                <a:cs typeface="Calibri"/>
              </a:rPr>
              <a:t>d</a:t>
            </a:r>
            <a:r>
              <a:rPr sz="2000" dirty="0">
                <a:latin typeface="Calibri"/>
                <a:cs typeface="Calibri"/>
              </a:rPr>
              <a:t>u </a:t>
            </a:r>
            <a:r>
              <a:rPr sz="2000" spc="-5" dirty="0">
                <a:latin typeface="Calibri"/>
                <a:cs typeface="Calibri"/>
              </a:rPr>
              <a:t>nomb</a:t>
            </a:r>
            <a:r>
              <a:rPr sz="2000" spc="-40" dirty="0">
                <a:latin typeface="Calibri"/>
                <a:cs typeface="Calibri"/>
              </a:rPr>
              <a:t>r</a:t>
            </a:r>
            <a:r>
              <a:rPr sz="2000" spc="-15" dirty="0">
                <a:latin typeface="Calibri"/>
                <a:cs typeface="Calibri"/>
              </a:rPr>
              <a:t>e</a:t>
            </a:r>
            <a:r>
              <a:rPr sz="2000" dirty="0">
                <a:latin typeface="Calibri"/>
                <a:cs typeface="Calibri"/>
              </a:rPr>
              <a:t> </a:t>
            </a:r>
            <a:r>
              <a:rPr sz="2000" spc="-20" dirty="0">
                <a:latin typeface="Calibri"/>
                <a:cs typeface="Calibri"/>
              </a:rPr>
              <a:t>de</a:t>
            </a:r>
            <a:r>
              <a:rPr sz="2000" spc="-15" dirty="0">
                <a:latin typeface="Calibri"/>
                <a:cs typeface="Calibri"/>
              </a:rPr>
              <a:t> </a:t>
            </a:r>
            <a:r>
              <a:rPr sz="2000" dirty="0">
                <a:latin typeface="Calibri"/>
                <a:cs typeface="Calibri"/>
              </a:rPr>
              <a:t>nou</a:t>
            </a:r>
            <a:r>
              <a:rPr sz="2000" spc="-35" dirty="0">
                <a:latin typeface="Calibri"/>
                <a:cs typeface="Calibri"/>
              </a:rPr>
              <a:t>v</a:t>
            </a:r>
            <a:r>
              <a:rPr sz="2000" dirty="0">
                <a:latin typeface="Calibri"/>
                <a:cs typeface="Calibri"/>
              </a:rPr>
              <a:t>eaux</a:t>
            </a:r>
            <a:r>
              <a:rPr sz="2000" spc="10" dirty="0">
                <a:latin typeface="Calibri"/>
                <a:cs typeface="Calibri"/>
              </a:rPr>
              <a:t> </a:t>
            </a:r>
            <a:r>
              <a:rPr sz="2000" dirty="0">
                <a:latin typeface="Calibri"/>
                <a:cs typeface="Calibri"/>
              </a:rPr>
              <a:t>diagno</a:t>
            </a:r>
            <a:r>
              <a:rPr sz="2000" spc="-35" dirty="0">
                <a:latin typeface="Calibri"/>
                <a:cs typeface="Calibri"/>
              </a:rPr>
              <a:t>s</a:t>
            </a:r>
            <a:r>
              <a:rPr sz="2000" dirty="0">
                <a:latin typeface="Calibri"/>
                <a:cs typeface="Calibri"/>
              </a:rPr>
              <a:t>tics</a:t>
            </a:r>
            <a:r>
              <a:rPr sz="2000" spc="-25" dirty="0">
                <a:latin typeface="Calibri"/>
                <a:cs typeface="Calibri"/>
              </a:rPr>
              <a:t> </a:t>
            </a:r>
            <a:r>
              <a:rPr sz="2000" dirty="0" smtClean="0">
                <a:latin typeface="Calibri"/>
                <a:cs typeface="Calibri"/>
              </a:rPr>
              <a:t>V</a:t>
            </a:r>
            <a:r>
              <a:rPr sz="2000" spc="-10" dirty="0" smtClean="0">
                <a:latin typeface="Calibri"/>
                <a:cs typeface="Calibri"/>
              </a:rPr>
              <a:t>I</a:t>
            </a:r>
            <a:r>
              <a:rPr sz="2000" dirty="0" smtClean="0">
                <a:latin typeface="Calibri"/>
                <a:cs typeface="Calibri"/>
              </a:rPr>
              <a:t>H</a:t>
            </a:r>
            <a:endParaRPr lang="fr-FR" sz="2000" spc="10" dirty="0">
              <a:latin typeface="Calibri"/>
              <a:cs typeface="Calibri"/>
            </a:endParaRPr>
          </a:p>
          <a:p>
            <a:pPr marL="1727200" marR="5080" lvl="3" indent="-342900">
              <a:lnSpc>
                <a:spcPct val="90000"/>
              </a:lnSpc>
              <a:buFont typeface="Arial"/>
              <a:buChar char="•"/>
              <a:tabLst>
                <a:tab pos="355600" algn="l"/>
              </a:tabLst>
            </a:pPr>
            <a:r>
              <a:rPr lang="fr-FR" sz="2000" dirty="0" smtClean="0">
                <a:solidFill>
                  <a:srgbClr val="FF0000"/>
                </a:solidFill>
                <a:latin typeface="Calibri"/>
                <a:cs typeface="Calibri"/>
              </a:rPr>
              <a:t>Plus </a:t>
            </a:r>
            <a:r>
              <a:rPr sz="2000" spc="-15" dirty="0" smtClean="0">
                <a:solidFill>
                  <a:srgbClr val="FF0000"/>
                </a:solidFill>
                <a:latin typeface="Calibri"/>
                <a:cs typeface="Calibri"/>
              </a:rPr>
              <a:t>4</a:t>
            </a:r>
            <a:r>
              <a:rPr sz="2000" spc="-25" dirty="0" smtClean="0">
                <a:solidFill>
                  <a:srgbClr val="FF0000"/>
                </a:solidFill>
                <a:latin typeface="Calibri"/>
                <a:cs typeface="Calibri"/>
              </a:rPr>
              <a:t>0</a:t>
            </a:r>
            <a:r>
              <a:rPr sz="2000" spc="-20" dirty="0">
                <a:solidFill>
                  <a:srgbClr val="FF0000"/>
                </a:solidFill>
                <a:latin typeface="Calibri"/>
                <a:cs typeface="Calibri"/>
              </a:rPr>
              <a:t>%</a:t>
            </a:r>
            <a:r>
              <a:rPr sz="2000" spc="-5" dirty="0">
                <a:solidFill>
                  <a:srgbClr val="FF0000"/>
                </a:solidFill>
                <a:latin typeface="Calibri"/>
                <a:cs typeface="Calibri"/>
              </a:rPr>
              <a:t> </a:t>
            </a:r>
            <a:r>
              <a:rPr lang="fr-FR" sz="2000" spc="-5" dirty="0" smtClean="0">
                <a:solidFill>
                  <a:srgbClr val="FF0000"/>
                </a:solidFill>
                <a:latin typeface="Calibri"/>
                <a:cs typeface="Calibri"/>
              </a:rPr>
              <a:t>de diagnostics </a:t>
            </a:r>
            <a:r>
              <a:rPr sz="2000" spc="-15" dirty="0" smtClean="0">
                <a:latin typeface="Calibri"/>
                <a:cs typeface="Calibri"/>
              </a:rPr>
              <a:t>ch</a:t>
            </a:r>
            <a:r>
              <a:rPr sz="2000" spc="-30" dirty="0" smtClean="0">
                <a:latin typeface="Calibri"/>
                <a:cs typeface="Calibri"/>
              </a:rPr>
              <a:t>e</a:t>
            </a:r>
            <a:r>
              <a:rPr sz="2000" dirty="0" smtClean="0">
                <a:latin typeface="Calibri"/>
                <a:cs typeface="Calibri"/>
              </a:rPr>
              <a:t>z</a:t>
            </a:r>
            <a:r>
              <a:rPr sz="2000" spc="-15" dirty="0" smtClean="0">
                <a:latin typeface="Calibri"/>
                <a:cs typeface="Calibri"/>
              </a:rPr>
              <a:t> </a:t>
            </a:r>
            <a:r>
              <a:rPr sz="2000" dirty="0">
                <a:latin typeface="Calibri"/>
                <a:cs typeface="Calibri"/>
              </a:rPr>
              <a:t>les</a:t>
            </a:r>
            <a:r>
              <a:rPr sz="2000" spc="-5" dirty="0">
                <a:latin typeface="Calibri"/>
                <a:cs typeface="Calibri"/>
              </a:rPr>
              <a:t> </a:t>
            </a:r>
            <a:r>
              <a:rPr sz="2000" spc="-5" dirty="0" smtClean="0">
                <a:latin typeface="Calibri"/>
                <a:cs typeface="Calibri"/>
              </a:rPr>
              <a:t>H</a:t>
            </a:r>
            <a:r>
              <a:rPr sz="2000" dirty="0" smtClean="0">
                <a:latin typeface="Calibri"/>
                <a:cs typeface="Calibri"/>
              </a:rPr>
              <a:t>S</a:t>
            </a:r>
            <a:r>
              <a:rPr sz="2000" spc="-5" dirty="0" smtClean="0">
                <a:latin typeface="Calibri"/>
                <a:cs typeface="Calibri"/>
              </a:rPr>
              <a:t>H</a:t>
            </a:r>
            <a:endParaRPr lang="fr-FR" sz="2000" dirty="0">
              <a:latin typeface="Calibri"/>
              <a:cs typeface="Calibri"/>
            </a:endParaRPr>
          </a:p>
          <a:p>
            <a:pPr marL="1727200" marR="5080" lvl="3" indent="-342900">
              <a:lnSpc>
                <a:spcPct val="90000"/>
              </a:lnSpc>
              <a:buFont typeface="Arial"/>
              <a:buChar char="•"/>
              <a:tabLst>
                <a:tab pos="355600" algn="l"/>
              </a:tabLst>
            </a:pPr>
            <a:r>
              <a:rPr lang="fr-FR" sz="2000" spc="-5" dirty="0">
                <a:solidFill>
                  <a:srgbClr val="FF0000"/>
                </a:solidFill>
                <a:latin typeface="Calibri"/>
                <a:cs typeface="Calibri"/>
              </a:rPr>
              <a:t>D</a:t>
            </a:r>
            <a:r>
              <a:rPr sz="2000" spc="-5" dirty="0" smtClean="0">
                <a:solidFill>
                  <a:srgbClr val="FF0000"/>
                </a:solidFill>
                <a:latin typeface="Calibri"/>
                <a:cs typeface="Calibri"/>
              </a:rPr>
              <a:t>iminution</a:t>
            </a:r>
            <a:r>
              <a:rPr sz="2000" spc="-5" dirty="0" smtClean="0">
                <a:latin typeface="Calibri"/>
                <a:cs typeface="Calibri"/>
              </a:rPr>
              <a:t> </a:t>
            </a:r>
            <a:r>
              <a:rPr sz="2000" spc="-20" dirty="0">
                <a:solidFill>
                  <a:srgbClr val="FF0000"/>
                </a:solidFill>
                <a:latin typeface="Calibri"/>
                <a:cs typeface="Calibri"/>
              </a:rPr>
              <a:t>d</a:t>
            </a:r>
            <a:r>
              <a:rPr sz="2000" spc="-15" dirty="0">
                <a:solidFill>
                  <a:srgbClr val="FF0000"/>
                </a:solidFill>
                <a:latin typeface="Calibri"/>
                <a:cs typeface="Calibri"/>
              </a:rPr>
              <a:t>e</a:t>
            </a:r>
            <a:r>
              <a:rPr sz="2000" dirty="0">
                <a:solidFill>
                  <a:srgbClr val="FF0000"/>
                </a:solidFill>
                <a:latin typeface="Calibri"/>
                <a:cs typeface="Calibri"/>
              </a:rPr>
              <a:t> la</a:t>
            </a:r>
            <a:r>
              <a:rPr sz="2000" spc="-15" dirty="0">
                <a:solidFill>
                  <a:srgbClr val="FF0000"/>
                </a:solidFill>
                <a:latin typeface="Calibri"/>
                <a:cs typeface="Calibri"/>
              </a:rPr>
              <a:t> </a:t>
            </a:r>
            <a:r>
              <a:rPr sz="2000" spc="-10" dirty="0">
                <a:solidFill>
                  <a:srgbClr val="FF0000"/>
                </a:solidFill>
                <a:latin typeface="Calibri"/>
                <a:cs typeface="Calibri"/>
              </a:rPr>
              <a:t>t</a:t>
            </a:r>
            <a:r>
              <a:rPr sz="2000" spc="-55" dirty="0">
                <a:solidFill>
                  <a:srgbClr val="FF0000"/>
                </a:solidFill>
                <a:latin typeface="Calibri"/>
                <a:cs typeface="Calibri"/>
              </a:rPr>
              <a:t>r</a:t>
            </a:r>
            <a:r>
              <a:rPr sz="2000" dirty="0">
                <a:solidFill>
                  <a:srgbClr val="FF0000"/>
                </a:solidFill>
                <a:latin typeface="Calibri"/>
                <a:cs typeface="Calibri"/>
              </a:rPr>
              <a:t>ansmissi</a:t>
            </a:r>
            <a:r>
              <a:rPr sz="2000" spc="-10" dirty="0">
                <a:solidFill>
                  <a:srgbClr val="FF0000"/>
                </a:solidFill>
                <a:latin typeface="Calibri"/>
                <a:cs typeface="Calibri"/>
              </a:rPr>
              <a:t>o</a:t>
            </a:r>
            <a:r>
              <a:rPr sz="2000" dirty="0">
                <a:solidFill>
                  <a:srgbClr val="FF0000"/>
                </a:solidFill>
                <a:latin typeface="Calibri"/>
                <a:cs typeface="Calibri"/>
              </a:rPr>
              <a:t>n</a:t>
            </a:r>
            <a:r>
              <a:rPr sz="2000" spc="-5" dirty="0">
                <a:solidFill>
                  <a:srgbClr val="FF0000"/>
                </a:solidFill>
                <a:latin typeface="Calibri"/>
                <a:cs typeface="Calibri"/>
              </a:rPr>
              <a:t> </a:t>
            </a:r>
            <a:r>
              <a:rPr sz="2000" spc="-5" dirty="0">
                <a:latin typeface="Calibri"/>
                <a:cs typeface="Calibri"/>
              </a:rPr>
              <a:t>d</a:t>
            </a:r>
            <a:r>
              <a:rPr sz="2000" dirty="0">
                <a:latin typeface="Calibri"/>
                <a:cs typeface="Calibri"/>
              </a:rPr>
              <a:t>u </a:t>
            </a:r>
            <a:r>
              <a:rPr sz="2000" spc="-15" dirty="0">
                <a:latin typeface="Calibri"/>
                <a:cs typeface="Calibri"/>
              </a:rPr>
              <a:t>V</a:t>
            </a:r>
            <a:r>
              <a:rPr sz="2000" dirty="0">
                <a:latin typeface="Calibri"/>
                <a:cs typeface="Calibri"/>
              </a:rPr>
              <a:t>IH</a:t>
            </a:r>
            <a:r>
              <a:rPr sz="2000" spc="-5" dirty="0">
                <a:latin typeface="Calibri"/>
                <a:cs typeface="Calibri"/>
              </a:rPr>
              <a:t> </a:t>
            </a:r>
            <a:r>
              <a:rPr sz="2000" spc="-5" dirty="0" smtClean="0">
                <a:latin typeface="Calibri"/>
                <a:cs typeface="Calibri"/>
              </a:rPr>
              <a:t>(</a:t>
            </a:r>
            <a:r>
              <a:rPr lang="fr-FR" sz="2000" spc="-5" dirty="0" smtClean="0">
                <a:latin typeface="Calibri"/>
                <a:cs typeface="Calibri"/>
              </a:rPr>
              <a:t>- </a:t>
            </a:r>
            <a:r>
              <a:rPr sz="2000" spc="-30" dirty="0" smtClean="0">
                <a:latin typeface="Calibri"/>
                <a:cs typeface="Calibri"/>
              </a:rPr>
              <a:t>2</a:t>
            </a:r>
            <a:r>
              <a:rPr sz="2000" spc="-15" dirty="0" smtClean="0">
                <a:latin typeface="Calibri"/>
                <a:cs typeface="Calibri"/>
              </a:rPr>
              <a:t>00</a:t>
            </a:r>
            <a:r>
              <a:rPr sz="2000" spc="-5" dirty="0" smtClean="0">
                <a:latin typeface="Calibri"/>
                <a:cs typeface="Calibri"/>
              </a:rPr>
              <a:t> </a:t>
            </a:r>
            <a:r>
              <a:rPr sz="2000" spc="-10" dirty="0" smtClean="0">
                <a:latin typeface="Calibri"/>
                <a:cs typeface="Calibri"/>
              </a:rPr>
              <a:t>t</a:t>
            </a:r>
            <a:r>
              <a:rPr sz="2000" spc="-55" dirty="0" smtClean="0">
                <a:latin typeface="Calibri"/>
                <a:cs typeface="Calibri"/>
              </a:rPr>
              <a:t>r</a:t>
            </a:r>
            <a:r>
              <a:rPr sz="2000" dirty="0" smtClean="0">
                <a:latin typeface="Calibri"/>
                <a:cs typeface="Calibri"/>
              </a:rPr>
              <a:t>ansmissi</a:t>
            </a:r>
            <a:r>
              <a:rPr sz="2000" spc="-10" dirty="0" smtClean="0">
                <a:latin typeface="Calibri"/>
                <a:cs typeface="Calibri"/>
              </a:rPr>
              <a:t>o</a:t>
            </a:r>
            <a:r>
              <a:rPr sz="2000" spc="-5" dirty="0" smtClean="0">
                <a:latin typeface="Calibri"/>
                <a:cs typeface="Calibri"/>
              </a:rPr>
              <a:t>n</a:t>
            </a:r>
            <a:r>
              <a:rPr sz="2000" dirty="0" smtClean="0">
                <a:latin typeface="Calibri"/>
                <a:cs typeface="Calibri"/>
              </a:rPr>
              <a:t>s</a:t>
            </a:r>
            <a:r>
              <a:rPr sz="2000" spc="-20" dirty="0" smtClean="0">
                <a:latin typeface="Calibri"/>
                <a:cs typeface="Calibri"/>
              </a:rPr>
              <a:t> </a:t>
            </a:r>
            <a:r>
              <a:rPr sz="2000" spc="-5" dirty="0" smtClean="0">
                <a:latin typeface="Calibri"/>
                <a:cs typeface="Calibri"/>
              </a:rPr>
              <a:t>HS</a:t>
            </a:r>
            <a:r>
              <a:rPr sz="2000" dirty="0" smtClean="0">
                <a:latin typeface="Calibri"/>
                <a:cs typeface="Calibri"/>
              </a:rPr>
              <a:t>H</a:t>
            </a:r>
            <a:r>
              <a:rPr sz="2000" spc="-5" dirty="0" smtClean="0">
                <a:latin typeface="Calibri"/>
                <a:cs typeface="Calibri"/>
              </a:rPr>
              <a:t>)</a:t>
            </a:r>
            <a:endParaRPr sz="2000" dirty="0">
              <a:latin typeface="Calibri"/>
              <a:cs typeface="Calibri"/>
            </a:endParaRPr>
          </a:p>
        </p:txBody>
      </p:sp>
    </p:spTree>
    <p:extLst>
      <p:ext uri="{BB962C8B-B14F-4D97-AF65-F5344CB8AC3E}">
        <p14:creationId xmlns:p14="http://schemas.microsoft.com/office/powerpoint/2010/main" val="189334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p:txBody>
          <a:bodyPr/>
          <a:lstStyle/>
          <a:p>
            <a:endParaRPr lang="fr-FR"/>
          </a:p>
        </p:txBody>
      </p:sp>
      <p:sp>
        <p:nvSpPr>
          <p:cNvPr id="5" name="Titre 4"/>
          <p:cNvSpPr>
            <a:spLocks noGrp="1"/>
          </p:cNvSpPr>
          <p:nvPr>
            <p:ph type="title"/>
          </p:nvPr>
        </p:nvSpPr>
        <p:spPr/>
        <p:txBody>
          <a:bodyPr/>
          <a:lstStyle/>
          <a:p>
            <a:r>
              <a:rPr lang="fr-FR" dirty="0" smtClean="0"/>
              <a:t>II/ Et la PrEP dans tout cela ?</a:t>
            </a:r>
            <a:endParaRPr lang="fr-FR" dirty="0"/>
          </a:p>
        </p:txBody>
      </p:sp>
      <p:sp>
        <p:nvSpPr>
          <p:cNvPr id="4" name="Espace réservé du numéro de diapositive 3"/>
          <p:cNvSpPr>
            <a:spLocks noGrp="1"/>
          </p:cNvSpPr>
          <p:nvPr>
            <p:ph type="sldNum" sz="quarter" idx="11"/>
          </p:nvPr>
        </p:nvSpPr>
        <p:spPr/>
        <p:txBody>
          <a:bodyPr>
            <a:normAutofit/>
          </a:bodyPr>
          <a:lstStyle/>
          <a:p>
            <a:fld id="{A847B961-917D-714F-B9EF-810BDF4968C8}" type="slidenum">
              <a:rPr lang="fr-FR" smtClean="0"/>
              <a:t>89</a:t>
            </a:fld>
            <a:endParaRPr lang="fr-FR"/>
          </a:p>
        </p:txBody>
      </p:sp>
    </p:spTree>
    <p:extLst>
      <p:ext uri="{BB962C8B-B14F-4D97-AF65-F5344CB8AC3E}">
        <p14:creationId xmlns:p14="http://schemas.microsoft.com/office/powerpoint/2010/main" val="124522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Quelles stratégies de prévention possibles ?</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2162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403355" y="2373929"/>
            <a:ext cx="6216649" cy="276469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2" name="Titre 1"/>
          <p:cNvSpPr>
            <a:spLocks noGrp="1"/>
          </p:cNvSpPr>
          <p:nvPr>
            <p:ph type="title"/>
          </p:nvPr>
        </p:nvSpPr>
        <p:spPr>
          <a:xfrm>
            <a:off x="224693" y="96576"/>
            <a:ext cx="8701822" cy="780521"/>
          </a:xfrm>
        </p:spPr>
        <p:txBody>
          <a:bodyPr/>
          <a:lstStyle/>
          <a:p>
            <a:pPr>
              <a:defRPr/>
            </a:pPr>
            <a:r>
              <a:rPr lang="fr-FR" dirty="0" smtClean="0"/>
              <a:t>Etat des lieux : PrEP en 2015</a:t>
            </a:r>
            <a:endParaRPr lang="fr-FR" dirty="0"/>
          </a:p>
        </p:txBody>
      </p:sp>
      <p:sp>
        <p:nvSpPr>
          <p:cNvPr id="410626" name="Espace réservé du contenu 2"/>
          <p:cNvSpPr>
            <a:spLocks noGrp="1"/>
          </p:cNvSpPr>
          <p:nvPr>
            <p:ph idx="1"/>
          </p:nvPr>
        </p:nvSpPr>
        <p:spPr>
          <a:xfrm>
            <a:off x="419100" y="842698"/>
            <a:ext cx="8724900" cy="4259792"/>
          </a:xfrm>
          <a:noFill/>
        </p:spPr>
        <p:txBody>
          <a:bodyPr/>
          <a:lstStyle/>
          <a:p>
            <a:pPr>
              <a:buClr>
                <a:srgbClr val="0000FF"/>
              </a:buClr>
            </a:pPr>
            <a:r>
              <a:rPr lang="fr-FR" sz="1600" dirty="0" smtClean="0"/>
              <a:t>Modèle primate</a:t>
            </a:r>
          </a:p>
          <a:p>
            <a:pPr lvl="1">
              <a:buClr>
                <a:srgbClr val="0000FF"/>
              </a:buClr>
            </a:pPr>
            <a:r>
              <a:rPr lang="fr-FR" sz="1600" dirty="0" smtClean="0"/>
              <a:t>Protection pré-exposition : bithérapie &gt; monothérapie TFV</a:t>
            </a:r>
          </a:p>
          <a:p>
            <a:pPr lvl="1">
              <a:buClr>
                <a:srgbClr val="0000FF"/>
              </a:buClr>
            </a:pPr>
            <a:r>
              <a:rPr lang="fr-FR" sz="1600" dirty="0" smtClean="0"/>
              <a:t>[TFV] x 10-100 muqueuse rectale/vaginale</a:t>
            </a:r>
          </a:p>
          <a:p>
            <a:pPr lvl="1">
              <a:buClr>
                <a:srgbClr val="0000FF"/>
              </a:buClr>
            </a:pPr>
            <a:r>
              <a:rPr lang="fr-FR" sz="1600" dirty="0" smtClean="0"/>
              <a:t>Administration intermittente possible</a:t>
            </a:r>
          </a:p>
          <a:p>
            <a:pPr>
              <a:buClr>
                <a:srgbClr val="0000FF"/>
              </a:buClr>
            </a:pPr>
            <a:r>
              <a:rPr lang="fr-FR" sz="1600" dirty="0" smtClean="0"/>
              <a:t>Chez l’Homme : Corrélation observance/efficacité</a:t>
            </a:r>
          </a:p>
          <a:p>
            <a:pPr>
              <a:buClr>
                <a:srgbClr val="0000FF"/>
              </a:buClr>
            </a:pPr>
            <a:endParaRPr lang="fr-FR" sz="1600" dirty="0" smtClean="0"/>
          </a:p>
          <a:p>
            <a:pPr>
              <a:buClr>
                <a:srgbClr val="0000FF"/>
              </a:buClr>
            </a:pPr>
            <a:endParaRPr lang="fr-FR" sz="1600" dirty="0"/>
          </a:p>
          <a:p>
            <a:pPr>
              <a:buClr>
                <a:srgbClr val="0000FF"/>
              </a:buClr>
            </a:pPr>
            <a:endParaRPr lang="fr-FR" sz="1600" dirty="0" smtClean="0"/>
          </a:p>
          <a:p>
            <a:pPr>
              <a:buClr>
                <a:srgbClr val="0000FF"/>
              </a:buClr>
            </a:pPr>
            <a:endParaRPr lang="fr-FR" sz="1600" dirty="0"/>
          </a:p>
          <a:p>
            <a:pPr>
              <a:buClr>
                <a:srgbClr val="0000FF"/>
              </a:buClr>
            </a:pPr>
            <a:endParaRPr lang="fr-FR" sz="1600" dirty="0" smtClean="0"/>
          </a:p>
          <a:p>
            <a:pPr>
              <a:buClr>
                <a:srgbClr val="0000FF"/>
              </a:buClr>
            </a:pPr>
            <a:endParaRPr lang="fr-FR" sz="1600" dirty="0"/>
          </a:p>
          <a:p>
            <a:pPr>
              <a:buClr>
                <a:srgbClr val="0000FF"/>
              </a:buClr>
            </a:pPr>
            <a:endParaRPr lang="fr-FR" sz="1600" dirty="0" smtClean="0"/>
          </a:p>
          <a:p>
            <a:pPr>
              <a:buClr>
                <a:srgbClr val="0000FF"/>
              </a:buClr>
            </a:pPr>
            <a:endParaRPr lang="fr-FR" sz="1800" dirty="0" smtClean="0"/>
          </a:p>
          <a:p>
            <a:pPr>
              <a:buClr>
                <a:srgbClr val="0000FF"/>
              </a:buClr>
            </a:pPr>
            <a:endParaRPr lang="fr-FR" sz="1800" dirty="0" smtClean="0"/>
          </a:p>
          <a:p>
            <a:pPr>
              <a:buClr>
                <a:srgbClr val="0000FF"/>
              </a:buClr>
            </a:pPr>
            <a:endParaRPr lang="fr-FR" sz="1800" dirty="0" smtClean="0"/>
          </a:p>
          <a:p>
            <a:pPr>
              <a:buClr>
                <a:srgbClr val="0000FF"/>
              </a:buClr>
            </a:pPr>
            <a:endParaRPr lang="fr-FR" sz="1800" dirty="0" smtClean="0"/>
          </a:p>
          <a:p>
            <a:pPr marL="0" indent="0">
              <a:buClr>
                <a:srgbClr val="0000FF"/>
              </a:buClr>
              <a:buNone/>
            </a:pPr>
            <a:endParaRPr lang="fr-FR" sz="1800" dirty="0" smtClean="0"/>
          </a:p>
          <a:p>
            <a:pPr>
              <a:buClr>
                <a:srgbClr val="0000FF"/>
              </a:buClr>
            </a:pPr>
            <a:r>
              <a:rPr lang="fr-FR" sz="1600" dirty="0" smtClean="0"/>
              <a:t>PrEP TDF/FTC approuvé aux USA en PrEP depuis juillet 2012 mais peu </a:t>
            </a:r>
            <a:r>
              <a:rPr lang="fr-FR" sz="1800" dirty="0" smtClean="0"/>
              <a:t>utilisée</a:t>
            </a:r>
          </a:p>
        </p:txBody>
      </p:sp>
      <p:grpSp>
        <p:nvGrpSpPr>
          <p:cNvPr id="410628" name="Grouper 82"/>
          <p:cNvGrpSpPr>
            <a:grpSpLocks/>
          </p:cNvGrpSpPr>
          <p:nvPr/>
        </p:nvGrpSpPr>
        <p:grpSpPr bwMode="auto">
          <a:xfrm>
            <a:off x="1815029" y="2490540"/>
            <a:ext cx="5225937" cy="2175946"/>
            <a:chOff x="3437354" y="3473351"/>
            <a:chExt cx="5225618" cy="2611598"/>
          </a:xfrm>
        </p:grpSpPr>
        <p:grpSp>
          <p:nvGrpSpPr>
            <p:cNvPr id="410630" name="Grouper 5"/>
            <p:cNvGrpSpPr>
              <a:grpSpLocks/>
            </p:cNvGrpSpPr>
            <p:nvPr/>
          </p:nvGrpSpPr>
          <p:grpSpPr bwMode="auto">
            <a:xfrm>
              <a:off x="3437354" y="3473351"/>
              <a:ext cx="5225618" cy="2363318"/>
              <a:chOff x="3924974" y="3790871"/>
              <a:chExt cx="5225618" cy="2363318"/>
            </a:xfrm>
          </p:grpSpPr>
          <p:sp>
            <p:nvSpPr>
              <p:cNvPr id="410633" name="ZoneTexte 6"/>
              <p:cNvSpPr txBox="1">
                <a:spLocks noChangeArrowheads="1"/>
              </p:cNvSpPr>
              <p:nvPr/>
            </p:nvSpPr>
            <p:spPr bwMode="auto">
              <a:xfrm>
                <a:off x="7493519" y="4703904"/>
                <a:ext cx="1657073" cy="29551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Partners PrEP (TDF/FTC)</a:t>
                </a:r>
              </a:p>
            </p:txBody>
          </p:sp>
          <p:grpSp>
            <p:nvGrpSpPr>
              <p:cNvPr id="410634" name="Groupe 2068"/>
              <p:cNvGrpSpPr>
                <a:grpSpLocks/>
              </p:cNvGrpSpPr>
              <p:nvPr/>
            </p:nvGrpSpPr>
            <p:grpSpPr bwMode="auto">
              <a:xfrm>
                <a:off x="3924974" y="3790871"/>
                <a:ext cx="4940727" cy="2363318"/>
                <a:chOff x="3924974" y="3790871"/>
                <a:chExt cx="4940727" cy="2363318"/>
              </a:xfrm>
            </p:grpSpPr>
            <p:grpSp>
              <p:nvGrpSpPr>
                <p:cNvPr id="410635" name="Groupe 2066"/>
                <p:cNvGrpSpPr>
                  <a:grpSpLocks/>
                </p:cNvGrpSpPr>
                <p:nvPr/>
              </p:nvGrpSpPr>
              <p:grpSpPr bwMode="auto">
                <a:xfrm>
                  <a:off x="4507431" y="3894932"/>
                  <a:ext cx="2986088" cy="1963738"/>
                  <a:chOff x="3463132" y="3692526"/>
                  <a:chExt cx="2986088" cy="1963738"/>
                </a:xfrm>
              </p:grpSpPr>
              <p:sp>
                <p:nvSpPr>
                  <p:cNvPr id="410664" name="Line 8"/>
                  <p:cNvSpPr>
                    <a:spLocks noChangeShapeType="1"/>
                  </p:cNvSpPr>
                  <p:nvPr/>
                </p:nvSpPr>
                <p:spPr bwMode="auto">
                  <a:xfrm flipV="1">
                    <a:off x="3510757" y="3692526"/>
                    <a:ext cx="0" cy="11842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65" name="Line 9"/>
                  <p:cNvSpPr>
                    <a:spLocks noChangeShapeType="1"/>
                  </p:cNvSpPr>
                  <p:nvPr/>
                </p:nvSpPr>
                <p:spPr bwMode="auto">
                  <a:xfrm>
                    <a:off x="3510757" y="4876801"/>
                    <a:ext cx="2795588"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66" name="Freeform 10"/>
                  <p:cNvSpPr>
                    <a:spLocks/>
                  </p:cNvSpPr>
                  <p:nvPr/>
                </p:nvSpPr>
                <p:spPr bwMode="auto">
                  <a:xfrm>
                    <a:off x="3510757" y="4876801"/>
                    <a:ext cx="2795588" cy="725488"/>
                  </a:xfrm>
                  <a:custGeom>
                    <a:avLst/>
                    <a:gdLst>
                      <a:gd name="T0" fmla="*/ 2795588 w 1761"/>
                      <a:gd name="T1" fmla="*/ 725488 h 457"/>
                      <a:gd name="T2" fmla="*/ 0 w 1761"/>
                      <a:gd name="T3" fmla="*/ 725488 h 457"/>
                      <a:gd name="T4" fmla="*/ 0 w 1761"/>
                      <a:gd name="T5" fmla="*/ 0 h 457"/>
                      <a:gd name="T6" fmla="*/ 0 60000 65536"/>
                      <a:gd name="T7" fmla="*/ 0 60000 65536"/>
                      <a:gd name="T8" fmla="*/ 0 60000 65536"/>
                      <a:gd name="T9" fmla="*/ 0 w 1761"/>
                      <a:gd name="T10" fmla="*/ 0 h 457"/>
                      <a:gd name="T11" fmla="*/ 1761 w 1761"/>
                      <a:gd name="T12" fmla="*/ 457 h 457"/>
                    </a:gdLst>
                    <a:ahLst/>
                    <a:cxnLst>
                      <a:cxn ang="T6">
                        <a:pos x="T0" y="T1"/>
                      </a:cxn>
                      <a:cxn ang="T7">
                        <a:pos x="T2" y="T3"/>
                      </a:cxn>
                      <a:cxn ang="T8">
                        <a:pos x="T4" y="T5"/>
                      </a:cxn>
                    </a:cxnLst>
                    <a:rect l="T9" t="T10" r="T11" b="T12"/>
                    <a:pathLst>
                      <a:path w="1761" h="457">
                        <a:moveTo>
                          <a:pt x="1761" y="457"/>
                        </a:moveTo>
                        <a:lnTo>
                          <a:pt x="0" y="457"/>
                        </a:lnTo>
                        <a:lnTo>
                          <a:pt x="0" y="0"/>
                        </a:lnTo>
                      </a:path>
                    </a:pathLst>
                  </a:custGeom>
                  <a:noFill/>
                  <a:ln w="6350">
                    <a:solidFill>
                      <a:srgbClr val="FFFFFF"/>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67" name="Line 11"/>
                  <p:cNvSpPr>
                    <a:spLocks noChangeShapeType="1"/>
                  </p:cNvSpPr>
                  <p:nvPr/>
                </p:nvSpPr>
                <p:spPr bwMode="auto">
                  <a:xfrm flipV="1">
                    <a:off x="6296820"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68" name="Line 12"/>
                  <p:cNvSpPr>
                    <a:spLocks noChangeShapeType="1"/>
                  </p:cNvSpPr>
                  <p:nvPr/>
                </p:nvSpPr>
                <p:spPr bwMode="auto">
                  <a:xfrm flipV="1">
                    <a:off x="5985670"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69" name="Line 13"/>
                  <p:cNvSpPr>
                    <a:spLocks noChangeShapeType="1"/>
                  </p:cNvSpPr>
                  <p:nvPr/>
                </p:nvSpPr>
                <p:spPr bwMode="auto">
                  <a:xfrm flipV="1">
                    <a:off x="5676107"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0" name="Line 14"/>
                  <p:cNvSpPr>
                    <a:spLocks noChangeShapeType="1"/>
                  </p:cNvSpPr>
                  <p:nvPr/>
                </p:nvSpPr>
                <p:spPr bwMode="auto">
                  <a:xfrm flipV="1">
                    <a:off x="5368132"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1" name="Line 15"/>
                  <p:cNvSpPr>
                    <a:spLocks noChangeShapeType="1"/>
                  </p:cNvSpPr>
                  <p:nvPr/>
                </p:nvSpPr>
                <p:spPr bwMode="auto">
                  <a:xfrm flipV="1">
                    <a:off x="5058570"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2" name="Line 16"/>
                  <p:cNvSpPr>
                    <a:spLocks noChangeShapeType="1"/>
                  </p:cNvSpPr>
                  <p:nvPr/>
                </p:nvSpPr>
                <p:spPr bwMode="auto">
                  <a:xfrm flipV="1">
                    <a:off x="4749007"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3" name="Line 17"/>
                  <p:cNvSpPr>
                    <a:spLocks noChangeShapeType="1"/>
                  </p:cNvSpPr>
                  <p:nvPr/>
                </p:nvSpPr>
                <p:spPr bwMode="auto">
                  <a:xfrm flipV="1">
                    <a:off x="4439445"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4" name="Line 18"/>
                  <p:cNvSpPr>
                    <a:spLocks noChangeShapeType="1"/>
                  </p:cNvSpPr>
                  <p:nvPr/>
                </p:nvSpPr>
                <p:spPr bwMode="auto">
                  <a:xfrm flipV="1">
                    <a:off x="4129882"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5" name="Line 19"/>
                  <p:cNvSpPr>
                    <a:spLocks noChangeShapeType="1"/>
                  </p:cNvSpPr>
                  <p:nvPr/>
                </p:nvSpPr>
                <p:spPr bwMode="auto">
                  <a:xfrm flipV="1">
                    <a:off x="3821907"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6" name="Line 20"/>
                  <p:cNvSpPr>
                    <a:spLocks noChangeShapeType="1"/>
                  </p:cNvSpPr>
                  <p:nvPr/>
                </p:nvSpPr>
                <p:spPr bwMode="auto">
                  <a:xfrm flipV="1">
                    <a:off x="3510757" y="5602289"/>
                    <a:ext cx="0" cy="53975"/>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7" name="Line 21"/>
                  <p:cNvSpPr>
                    <a:spLocks noChangeShapeType="1"/>
                  </p:cNvSpPr>
                  <p:nvPr/>
                </p:nvSpPr>
                <p:spPr bwMode="auto">
                  <a:xfrm>
                    <a:off x="3463132" y="3702051"/>
                    <a:ext cx="47625"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8" name="Line 22"/>
                  <p:cNvSpPr>
                    <a:spLocks noChangeShapeType="1"/>
                  </p:cNvSpPr>
                  <p:nvPr/>
                </p:nvSpPr>
                <p:spPr bwMode="auto">
                  <a:xfrm>
                    <a:off x="3463132" y="3937001"/>
                    <a:ext cx="47625"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79" name="Line 23"/>
                  <p:cNvSpPr>
                    <a:spLocks noChangeShapeType="1"/>
                  </p:cNvSpPr>
                  <p:nvPr/>
                </p:nvSpPr>
                <p:spPr bwMode="auto">
                  <a:xfrm>
                    <a:off x="3463132" y="4171951"/>
                    <a:ext cx="47625"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0" name="Line 24"/>
                  <p:cNvSpPr>
                    <a:spLocks noChangeShapeType="1"/>
                  </p:cNvSpPr>
                  <p:nvPr/>
                </p:nvSpPr>
                <p:spPr bwMode="auto">
                  <a:xfrm>
                    <a:off x="3463132" y="4641851"/>
                    <a:ext cx="47625"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1" name="Line 25"/>
                  <p:cNvSpPr>
                    <a:spLocks noChangeShapeType="1"/>
                  </p:cNvSpPr>
                  <p:nvPr/>
                </p:nvSpPr>
                <p:spPr bwMode="auto">
                  <a:xfrm>
                    <a:off x="3463132" y="4405314"/>
                    <a:ext cx="47625"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2" name="Line 26"/>
                  <p:cNvSpPr>
                    <a:spLocks noChangeShapeType="1"/>
                  </p:cNvSpPr>
                  <p:nvPr/>
                </p:nvSpPr>
                <p:spPr bwMode="auto">
                  <a:xfrm>
                    <a:off x="3463132" y="4876801"/>
                    <a:ext cx="47625"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3" name="Line 27"/>
                  <p:cNvSpPr>
                    <a:spLocks noChangeShapeType="1"/>
                  </p:cNvSpPr>
                  <p:nvPr/>
                </p:nvSpPr>
                <p:spPr bwMode="auto">
                  <a:xfrm>
                    <a:off x="3463132" y="5119689"/>
                    <a:ext cx="47625"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4" name="Line 28"/>
                  <p:cNvSpPr>
                    <a:spLocks noChangeShapeType="1"/>
                  </p:cNvSpPr>
                  <p:nvPr/>
                </p:nvSpPr>
                <p:spPr bwMode="auto">
                  <a:xfrm>
                    <a:off x="3463132" y="5602289"/>
                    <a:ext cx="47625"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5" name="Line 29"/>
                  <p:cNvSpPr>
                    <a:spLocks noChangeShapeType="1"/>
                  </p:cNvSpPr>
                  <p:nvPr/>
                </p:nvSpPr>
                <p:spPr bwMode="auto">
                  <a:xfrm>
                    <a:off x="3463132" y="5360989"/>
                    <a:ext cx="47625" cy="0"/>
                  </a:xfrm>
                  <a:prstGeom prst="line">
                    <a:avLst/>
                  </a:prstGeom>
                  <a:noFill/>
                  <a:ln w="6350">
                    <a:solidFill>
                      <a:srgbClr val="FFFFFF"/>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6" name="Line 30"/>
                  <p:cNvSpPr>
                    <a:spLocks noChangeShapeType="1"/>
                  </p:cNvSpPr>
                  <p:nvPr/>
                </p:nvSpPr>
                <p:spPr bwMode="auto">
                  <a:xfrm flipH="1">
                    <a:off x="3769520" y="3946526"/>
                    <a:ext cx="2465388" cy="1273175"/>
                  </a:xfrm>
                  <a:prstGeom prst="line">
                    <a:avLst/>
                  </a:prstGeom>
                  <a:noFill/>
                  <a:ln w="19050">
                    <a:solidFill>
                      <a:srgbClr val="FF0000"/>
                    </a:solidFill>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7" name="Freeform 31"/>
                  <p:cNvSpPr>
                    <a:spLocks/>
                  </p:cNvSpPr>
                  <p:nvPr/>
                </p:nvSpPr>
                <p:spPr bwMode="auto">
                  <a:xfrm>
                    <a:off x="6373020" y="3927476"/>
                    <a:ext cx="76200" cy="76200"/>
                  </a:xfrm>
                  <a:custGeom>
                    <a:avLst/>
                    <a:gdLst>
                      <a:gd name="T0" fmla="*/ 76200 w 48"/>
                      <a:gd name="T1" fmla="*/ 38100 h 48"/>
                      <a:gd name="T2" fmla="*/ 76200 w 48"/>
                      <a:gd name="T3" fmla="*/ 28575 h 48"/>
                      <a:gd name="T4" fmla="*/ 73025 w 48"/>
                      <a:gd name="T5" fmla="*/ 19050 h 48"/>
                      <a:gd name="T6" fmla="*/ 65088 w 48"/>
                      <a:gd name="T7" fmla="*/ 11112 h 48"/>
                      <a:gd name="T8" fmla="*/ 57150 w 48"/>
                      <a:gd name="T9" fmla="*/ 4763 h 48"/>
                      <a:gd name="T10" fmla="*/ 47625 w 48"/>
                      <a:gd name="T11" fmla="*/ 1588 h 48"/>
                      <a:gd name="T12" fmla="*/ 38100 w 48"/>
                      <a:gd name="T13" fmla="*/ 0 h 48"/>
                      <a:gd name="T14" fmla="*/ 28575 w 48"/>
                      <a:gd name="T15" fmla="*/ 1588 h 48"/>
                      <a:gd name="T16" fmla="*/ 19050 w 48"/>
                      <a:gd name="T17" fmla="*/ 4763 h 48"/>
                      <a:gd name="T18" fmla="*/ 11112 w 48"/>
                      <a:gd name="T19" fmla="*/ 11112 h 48"/>
                      <a:gd name="T20" fmla="*/ 6350 w 48"/>
                      <a:gd name="T21" fmla="*/ 19050 h 48"/>
                      <a:gd name="T22" fmla="*/ 1588 w 48"/>
                      <a:gd name="T23" fmla="*/ 28575 h 48"/>
                      <a:gd name="T24" fmla="*/ 0 w 48"/>
                      <a:gd name="T25" fmla="*/ 38100 h 48"/>
                      <a:gd name="T26" fmla="*/ 1588 w 48"/>
                      <a:gd name="T27" fmla="*/ 47625 h 48"/>
                      <a:gd name="T28" fmla="*/ 6350 w 48"/>
                      <a:gd name="T29" fmla="*/ 57150 h 48"/>
                      <a:gd name="T30" fmla="*/ 11112 w 48"/>
                      <a:gd name="T31" fmla="*/ 63500 h 48"/>
                      <a:gd name="T32" fmla="*/ 19050 w 48"/>
                      <a:gd name="T33" fmla="*/ 71438 h 48"/>
                      <a:gd name="T34" fmla="*/ 28575 w 48"/>
                      <a:gd name="T35" fmla="*/ 76200 h 48"/>
                      <a:gd name="T36" fmla="*/ 38100 w 48"/>
                      <a:gd name="T37" fmla="*/ 76200 h 48"/>
                      <a:gd name="T38" fmla="*/ 47625 w 48"/>
                      <a:gd name="T39" fmla="*/ 76200 h 48"/>
                      <a:gd name="T40" fmla="*/ 57150 w 48"/>
                      <a:gd name="T41" fmla="*/ 71438 h 48"/>
                      <a:gd name="T42" fmla="*/ 65088 w 48"/>
                      <a:gd name="T43" fmla="*/ 63500 h 48"/>
                      <a:gd name="T44" fmla="*/ 73025 w 48"/>
                      <a:gd name="T45" fmla="*/ 57150 h 48"/>
                      <a:gd name="T46" fmla="*/ 76200 w 48"/>
                      <a:gd name="T47" fmla="*/ 47625 h 48"/>
                      <a:gd name="T48" fmla="*/ 76200 w 48"/>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8" y="18"/>
                        </a:lnTo>
                        <a:lnTo>
                          <a:pt x="46" y="12"/>
                        </a:lnTo>
                        <a:lnTo>
                          <a:pt x="41" y="7"/>
                        </a:lnTo>
                        <a:lnTo>
                          <a:pt x="36" y="3"/>
                        </a:lnTo>
                        <a:lnTo>
                          <a:pt x="30" y="1"/>
                        </a:lnTo>
                        <a:lnTo>
                          <a:pt x="24" y="0"/>
                        </a:lnTo>
                        <a:lnTo>
                          <a:pt x="18" y="1"/>
                        </a:lnTo>
                        <a:lnTo>
                          <a:pt x="12" y="3"/>
                        </a:lnTo>
                        <a:lnTo>
                          <a:pt x="7" y="7"/>
                        </a:lnTo>
                        <a:lnTo>
                          <a:pt x="4" y="12"/>
                        </a:lnTo>
                        <a:lnTo>
                          <a:pt x="1" y="18"/>
                        </a:lnTo>
                        <a:lnTo>
                          <a:pt x="0" y="24"/>
                        </a:lnTo>
                        <a:lnTo>
                          <a:pt x="1" y="30"/>
                        </a:lnTo>
                        <a:lnTo>
                          <a:pt x="4" y="36"/>
                        </a:lnTo>
                        <a:lnTo>
                          <a:pt x="7" y="40"/>
                        </a:lnTo>
                        <a:lnTo>
                          <a:pt x="12" y="45"/>
                        </a:lnTo>
                        <a:lnTo>
                          <a:pt x="18" y="48"/>
                        </a:lnTo>
                        <a:lnTo>
                          <a:pt x="24" y="48"/>
                        </a:lnTo>
                        <a:lnTo>
                          <a:pt x="30" y="48"/>
                        </a:lnTo>
                        <a:lnTo>
                          <a:pt x="36" y="45"/>
                        </a:lnTo>
                        <a:lnTo>
                          <a:pt x="41" y="40"/>
                        </a:lnTo>
                        <a:lnTo>
                          <a:pt x="46" y="36"/>
                        </a:lnTo>
                        <a:lnTo>
                          <a:pt x="48" y="30"/>
                        </a:lnTo>
                        <a:lnTo>
                          <a:pt x="48" y="24"/>
                        </a:lnTo>
                        <a:close/>
                      </a:path>
                    </a:pathLst>
                  </a:custGeom>
                  <a:solidFill>
                    <a:srgbClr val="00B0F0"/>
                  </a:solidFill>
                  <a:ln w="0">
                    <a:solidFill>
                      <a:srgbClr val="00B0F0"/>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8" name="Freeform 32"/>
                  <p:cNvSpPr>
                    <a:spLocks/>
                  </p:cNvSpPr>
                  <p:nvPr/>
                </p:nvSpPr>
                <p:spPr bwMode="auto">
                  <a:xfrm>
                    <a:off x="6373020" y="4089401"/>
                    <a:ext cx="76200" cy="77788"/>
                  </a:xfrm>
                  <a:custGeom>
                    <a:avLst/>
                    <a:gdLst>
                      <a:gd name="T0" fmla="*/ 76200 w 48"/>
                      <a:gd name="T1" fmla="*/ 39688 h 49"/>
                      <a:gd name="T2" fmla="*/ 76200 w 48"/>
                      <a:gd name="T3" fmla="*/ 28575 h 49"/>
                      <a:gd name="T4" fmla="*/ 73025 w 48"/>
                      <a:gd name="T5" fmla="*/ 20638 h 49"/>
                      <a:gd name="T6" fmla="*/ 65088 w 48"/>
                      <a:gd name="T7" fmla="*/ 11113 h 49"/>
                      <a:gd name="T8" fmla="*/ 57150 w 48"/>
                      <a:gd name="T9" fmla="*/ 4763 h 49"/>
                      <a:gd name="T10" fmla="*/ 47625 w 48"/>
                      <a:gd name="T11" fmla="*/ 1588 h 49"/>
                      <a:gd name="T12" fmla="*/ 38100 w 48"/>
                      <a:gd name="T13" fmla="*/ 0 h 49"/>
                      <a:gd name="T14" fmla="*/ 28575 w 48"/>
                      <a:gd name="T15" fmla="*/ 1588 h 49"/>
                      <a:gd name="T16" fmla="*/ 19050 w 48"/>
                      <a:gd name="T17" fmla="*/ 4763 h 49"/>
                      <a:gd name="T18" fmla="*/ 11112 w 48"/>
                      <a:gd name="T19" fmla="*/ 11113 h 49"/>
                      <a:gd name="T20" fmla="*/ 6350 w 48"/>
                      <a:gd name="T21" fmla="*/ 20638 h 49"/>
                      <a:gd name="T22" fmla="*/ 1588 w 48"/>
                      <a:gd name="T23" fmla="*/ 28575 h 49"/>
                      <a:gd name="T24" fmla="*/ 0 w 48"/>
                      <a:gd name="T25" fmla="*/ 39688 h 49"/>
                      <a:gd name="T26" fmla="*/ 1588 w 48"/>
                      <a:gd name="T27" fmla="*/ 49213 h 49"/>
                      <a:gd name="T28" fmla="*/ 6350 w 48"/>
                      <a:gd name="T29" fmla="*/ 58738 h 49"/>
                      <a:gd name="T30" fmla="*/ 11112 w 48"/>
                      <a:gd name="T31" fmla="*/ 66675 h 49"/>
                      <a:gd name="T32" fmla="*/ 19050 w 48"/>
                      <a:gd name="T33" fmla="*/ 71438 h 49"/>
                      <a:gd name="T34" fmla="*/ 28575 w 48"/>
                      <a:gd name="T35" fmla="*/ 76200 h 49"/>
                      <a:gd name="T36" fmla="*/ 38100 w 48"/>
                      <a:gd name="T37" fmla="*/ 77788 h 49"/>
                      <a:gd name="T38" fmla="*/ 47625 w 48"/>
                      <a:gd name="T39" fmla="*/ 76200 h 49"/>
                      <a:gd name="T40" fmla="*/ 57150 w 48"/>
                      <a:gd name="T41" fmla="*/ 71438 h 49"/>
                      <a:gd name="T42" fmla="*/ 65088 w 48"/>
                      <a:gd name="T43" fmla="*/ 66675 h 49"/>
                      <a:gd name="T44" fmla="*/ 73025 w 48"/>
                      <a:gd name="T45" fmla="*/ 58738 h 49"/>
                      <a:gd name="T46" fmla="*/ 76200 w 48"/>
                      <a:gd name="T47" fmla="*/ 49213 h 49"/>
                      <a:gd name="T48" fmla="*/ 76200 w 48"/>
                      <a:gd name="T49" fmla="*/ 3968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48" y="25"/>
                        </a:moveTo>
                        <a:lnTo>
                          <a:pt x="48" y="18"/>
                        </a:lnTo>
                        <a:lnTo>
                          <a:pt x="46" y="13"/>
                        </a:lnTo>
                        <a:lnTo>
                          <a:pt x="41" y="7"/>
                        </a:lnTo>
                        <a:lnTo>
                          <a:pt x="36" y="3"/>
                        </a:lnTo>
                        <a:lnTo>
                          <a:pt x="30" y="1"/>
                        </a:lnTo>
                        <a:lnTo>
                          <a:pt x="24" y="0"/>
                        </a:lnTo>
                        <a:lnTo>
                          <a:pt x="18" y="1"/>
                        </a:lnTo>
                        <a:lnTo>
                          <a:pt x="12" y="3"/>
                        </a:lnTo>
                        <a:lnTo>
                          <a:pt x="7" y="7"/>
                        </a:lnTo>
                        <a:lnTo>
                          <a:pt x="4" y="13"/>
                        </a:lnTo>
                        <a:lnTo>
                          <a:pt x="1" y="18"/>
                        </a:lnTo>
                        <a:lnTo>
                          <a:pt x="0" y="25"/>
                        </a:lnTo>
                        <a:lnTo>
                          <a:pt x="1" y="31"/>
                        </a:lnTo>
                        <a:lnTo>
                          <a:pt x="4" y="37"/>
                        </a:lnTo>
                        <a:lnTo>
                          <a:pt x="7" y="42"/>
                        </a:lnTo>
                        <a:lnTo>
                          <a:pt x="12" y="45"/>
                        </a:lnTo>
                        <a:lnTo>
                          <a:pt x="18" y="48"/>
                        </a:lnTo>
                        <a:lnTo>
                          <a:pt x="24" y="49"/>
                        </a:lnTo>
                        <a:lnTo>
                          <a:pt x="30" y="48"/>
                        </a:lnTo>
                        <a:lnTo>
                          <a:pt x="36" y="45"/>
                        </a:lnTo>
                        <a:lnTo>
                          <a:pt x="41" y="42"/>
                        </a:lnTo>
                        <a:lnTo>
                          <a:pt x="46" y="37"/>
                        </a:lnTo>
                        <a:lnTo>
                          <a:pt x="48" y="31"/>
                        </a:lnTo>
                        <a:lnTo>
                          <a:pt x="48" y="25"/>
                        </a:lnTo>
                        <a:close/>
                      </a:path>
                    </a:pathLst>
                  </a:custGeom>
                  <a:solidFill>
                    <a:srgbClr val="00FF00"/>
                  </a:solidFill>
                  <a:ln w="0">
                    <a:solidFill>
                      <a:srgbClr val="00FF00"/>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89" name="Freeform 33"/>
                  <p:cNvSpPr>
                    <a:spLocks/>
                  </p:cNvSpPr>
                  <p:nvPr/>
                </p:nvSpPr>
                <p:spPr bwMode="auto">
                  <a:xfrm>
                    <a:off x="6373020" y="4252914"/>
                    <a:ext cx="76200" cy="76200"/>
                  </a:xfrm>
                  <a:custGeom>
                    <a:avLst/>
                    <a:gdLst>
                      <a:gd name="T0" fmla="*/ 76200 w 48"/>
                      <a:gd name="T1" fmla="*/ 38100 h 48"/>
                      <a:gd name="T2" fmla="*/ 76200 w 48"/>
                      <a:gd name="T3" fmla="*/ 28575 h 48"/>
                      <a:gd name="T4" fmla="*/ 73025 w 48"/>
                      <a:gd name="T5" fmla="*/ 19050 h 48"/>
                      <a:gd name="T6" fmla="*/ 65088 w 48"/>
                      <a:gd name="T7" fmla="*/ 11112 h 48"/>
                      <a:gd name="T8" fmla="*/ 57150 w 48"/>
                      <a:gd name="T9" fmla="*/ 6350 h 48"/>
                      <a:gd name="T10" fmla="*/ 47625 w 48"/>
                      <a:gd name="T11" fmla="*/ 1588 h 48"/>
                      <a:gd name="T12" fmla="*/ 38100 w 48"/>
                      <a:gd name="T13" fmla="*/ 0 h 48"/>
                      <a:gd name="T14" fmla="*/ 28575 w 48"/>
                      <a:gd name="T15" fmla="*/ 1588 h 48"/>
                      <a:gd name="T16" fmla="*/ 19050 w 48"/>
                      <a:gd name="T17" fmla="*/ 6350 h 48"/>
                      <a:gd name="T18" fmla="*/ 11112 w 48"/>
                      <a:gd name="T19" fmla="*/ 11112 h 48"/>
                      <a:gd name="T20" fmla="*/ 6350 w 48"/>
                      <a:gd name="T21" fmla="*/ 19050 h 48"/>
                      <a:gd name="T22" fmla="*/ 1588 w 48"/>
                      <a:gd name="T23" fmla="*/ 28575 h 48"/>
                      <a:gd name="T24" fmla="*/ 0 w 48"/>
                      <a:gd name="T25" fmla="*/ 38100 h 48"/>
                      <a:gd name="T26" fmla="*/ 1588 w 48"/>
                      <a:gd name="T27" fmla="*/ 47625 h 48"/>
                      <a:gd name="T28" fmla="*/ 6350 w 48"/>
                      <a:gd name="T29" fmla="*/ 57150 h 48"/>
                      <a:gd name="T30" fmla="*/ 11112 w 48"/>
                      <a:gd name="T31" fmla="*/ 65088 h 48"/>
                      <a:gd name="T32" fmla="*/ 19050 w 48"/>
                      <a:gd name="T33" fmla="*/ 73025 h 48"/>
                      <a:gd name="T34" fmla="*/ 28575 w 48"/>
                      <a:gd name="T35" fmla="*/ 74613 h 48"/>
                      <a:gd name="T36" fmla="*/ 38100 w 48"/>
                      <a:gd name="T37" fmla="*/ 76200 h 48"/>
                      <a:gd name="T38" fmla="*/ 47625 w 48"/>
                      <a:gd name="T39" fmla="*/ 74613 h 48"/>
                      <a:gd name="T40" fmla="*/ 57150 w 48"/>
                      <a:gd name="T41" fmla="*/ 73025 h 48"/>
                      <a:gd name="T42" fmla="*/ 65088 w 48"/>
                      <a:gd name="T43" fmla="*/ 65088 h 48"/>
                      <a:gd name="T44" fmla="*/ 73025 w 48"/>
                      <a:gd name="T45" fmla="*/ 57150 h 48"/>
                      <a:gd name="T46" fmla="*/ 76200 w 48"/>
                      <a:gd name="T47" fmla="*/ 47625 h 48"/>
                      <a:gd name="T48" fmla="*/ 76200 w 48"/>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8" y="18"/>
                        </a:lnTo>
                        <a:lnTo>
                          <a:pt x="46" y="12"/>
                        </a:lnTo>
                        <a:lnTo>
                          <a:pt x="41" y="7"/>
                        </a:lnTo>
                        <a:lnTo>
                          <a:pt x="36" y="4"/>
                        </a:lnTo>
                        <a:lnTo>
                          <a:pt x="30" y="1"/>
                        </a:lnTo>
                        <a:lnTo>
                          <a:pt x="24" y="0"/>
                        </a:lnTo>
                        <a:lnTo>
                          <a:pt x="18" y="1"/>
                        </a:lnTo>
                        <a:lnTo>
                          <a:pt x="12" y="4"/>
                        </a:lnTo>
                        <a:lnTo>
                          <a:pt x="7" y="7"/>
                        </a:lnTo>
                        <a:lnTo>
                          <a:pt x="4" y="12"/>
                        </a:lnTo>
                        <a:lnTo>
                          <a:pt x="1" y="18"/>
                        </a:lnTo>
                        <a:lnTo>
                          <a:pt x="0" y="24"/>
                        </a:lnTo>
                        <a:lnTo>
                          <a:pt x="1" y="30"/>
                        </a:lnTo>
                        <a:lnTo>
                          <a:pt x="4" y="36"/>
                        </a:lnTo>
                        <a:lnTo>
                          <a:pt x="7" y="41"/>
                        </a:lnTo>
                        <a:lnTo>
                          <a:pt x="12" y="46"/>
                        </a:lnTo>
                        <a:lnTo>
                          <a:pt x="18" y="47"/>
                        </a:lnTo>
                        <a:lnTo>
                          <a:pt x="24" y="48"/>
                        </a:lnTo>
                        <a:lnTo>
                          <a:pt x="30" y="47"/>
                        </a:lnTo>
                        <a:lnTo>
                          <a:pt x="36" y="46"/>
                        </a:lnTo>
                        <a:lnTo>
                          <a:pt x="41" y="41"/>
                        </a:lnTo>
                        <a:lnTo>
                          <a:pt x="46" y="36"/>
                        </a:lnTo>
                        <a:lnTo>
                          <a:pt x="48" y="30"/>
                        </a:lnTo>
                        <a:lnTo>
                          <a:pt x="48" y="24"/>
                        </a:lnTo>
                        <a:close/>
                      </a:path>
                    </a:pathLst>
                  </a:custGeom>
                  <a:solidFill>
                    <a:srgbClr val="7A1979"/>
                  </a:solidFill>
                  <a:ln w="0">
                    <a:solidFill>
                      <a:srgbClr val="7A1979"/>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0" name="Freeform 34"/>
                  <p:cNvSpPr>
                    <a:spLocks/>
                  </p:cNvSpPr>
                  <p:nvPr/>
                </p:nvSpPr>
                <p:spPr bwMode="auto">
                  <a:xfrm>
                    <a:off x="6373020" y="4414839"/>
                    <a:ext cx="76200" cy="79375"/>
                  </a:xfrm>
                  <a:custGeom>
                    <a:avLst/>
                    <a:gdLst>
                      <a:gd name="T0" fmla="*/ 11112 w 48"/>
                      <a:gd name="T1" fmla="*/ 12700 h 50"/>
                      <a:gd name="T2" fmla="*/ 6350 w 48"/>
                      <a:gd name="T3" fmla="*/ 19050 h 50"/>
                      <a:gd name="T4" fmla="*/ 1588 w 48"/>
                      <a:gd name="T5" fmla="*/ 28575 h 50"/>
                      <a:gd name="T6" fmla="*/ 0 w 48"/>
                      <a:gd name="T7" fmla="*/ 41275 h 50"/>
                      <a:gd name="T8" fmla="*/ 1588 w 48"/>
                      <a:gd name="T9" fmla="*/ 50800 h 50"/>
                      <a:gd name="T10" fmla="*/ 6350 w 48"/>
                      <a:gd name="T11" fmla="*/ 57150 h 50"/>
                      <a:gd name="T12" fmla="*/ 11112 w 48"/>
                      <a:gd name="T13" fmla="*/ 66675 h 50"/>
                      <a:gd name="T14" fmla="*/ 19050 w 48"/>
                      <a:gd name="T15" fmla="*/ 73025 h 50"/>
                      <a:gd name="T16" fmla="*/ 28575 w 48"/>
                      <a:gd name="T17" fmla="*/ 77788 h 50"/>
                      <a:gd name="T18" fmla="*/ 38100 w 48"/>
                      <a:gd name="T19" fmla="*/ 79375 h 50"/>
                      <a:gd name="T20" fmla="*/ 47625 w 48"/>
                      <a:gd name="T21" fmla="*/ 77788 h 50"/>
                      <a:gd name="T22" fmla="*/ 57150 w 48"/>
                      <a:gd name="T23" fmla="*/ 73025 h 50"/>
                      <a:gd name="T24" fmla="*/ 65088 w 48"/>
                      <a:gd name="T25" fmla="*/ 66675 h 50"/>
                      <a:gd name="T26" fmla="*/ 73025 w 48"/>
                      <a:gd name="T27" fmla="*/ 57150 h 50"/>
                      <a:gd name="T28" fmla="*/ 76200 w 48"/>
                      <a:gd name="T29" fmla="*/ 50800 h 50"/>
                      <a:gd name="T30" fmla="*/ 76200 w 48"/>
                      <a:gd name="T31" fmla="*/ 41275 h 50"/>
                      <a:gd name="T32" fmla="*/ 76200 w 48"/>
                      <a:gd name="T33" fmla="*/ 28575 h 50"/>
                      <a:gd name="T34" fmla="*/ 73025 w 48"/>
                      <a:gd name="T35" fmla="*/ 19050 h 50"/>
                      <a:gd name="T36" fmla="*/ 65088 w 48"/>
                      <a:gd name="T37" fmla="*/ 12700 h 50"/>
                      <a:gd name="T38" fmla="*/ 57150 w 48"/>
                      <a:gd name="T39" fmla="*/ 6350 h 50"/>
                      <a:gd name="T40" fmla="*/ 47625 w 48"/>
                      <a:gd name="T41" fmla="*/ 3175 h 50"/>
                      <a:gd name="T42" fmla="*/ 38100 w 48"/>
                      <a:gd name="T43" fmla="*/ 0 h 50"/>
                      <a:gd name="T44" fmla="*/ 28575 w 48"/>
                      <a:gd name="T45" fmla="*/ 3175 h 50"/>
                      <a:gd name="T46" fmla="*/ 19050 w 48"/>
                      <a:gd name="T47" fmla="*/ 6350 h 50"/>
                      <a:gd name="T48" fmla="*/ 11112 w 48"/>
                      <a:gd name="T49" fmla="*/ 1270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50"/>
                      <a:gd name="T77" fmla="*/ 48 w 48"/>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50">
                        <a:moveTo>
                          <a:pt x="7" y="8"/>
                        </a:moveTo>
                        <a:lnTo>
                          <a:pt x="4" y="12"/>
                        </a:lnTo>
                        <a:lnTo>
                          <a:pt x="1" y="18"/>
                        </a:lnTo>
                        <a:lnTo>
                          <a:pt x="0" y="26"/>
                        </a:lnTo>
                        <a:lnTo>
                          <a:pt x="1" y="32"/>
                        </a:lnTo>
                        <a:lnTo>
                          <a:pt x="4" y="36"/>
                        </a:lnTo>
                        <a:lnTo>
                          <a:pt x="7" y="42"/>
                        </a:lnTo>
                        <a:lnTo>
                          <a:pt x="12" y="46"/>
                        </a:lnTo>
                        <a:lnTo>
                          <a:pt x="18" y="49"/>
                        </a:lnTo>
                        <a:lnTo>
                          <a:pt x="24" y="50"/>
                        </a:lnTo>
                        <a:lnTo>
                          <a:pt x="30" y="49"/>
                        </a:lnTo>
                        <a:lnTo>
                          <a:pt x="36" y="46"/>
                        </a:lnTo>
                        <a:lnTo>
                          <a:pt x="41" y="42"/>
                        </a:lnTo>
                        <a:lnTo>
                          <a:pt x="46" y="36"/>
                        </a:lnTo>
                        <a:lnTo>
                          <a:pt x="48" y="32"/>
                        </a:lnTo>
                        <a:lnTo>
                          <a:pt x="48" y="26"/>
                        </a:lnTo>
                        <a:lnTo>
                          <a:pt x="48" y="18"/>
                        </a:lnTo>
                        <a:lnTo>
                          <a:pt x="46" y="12"/>
                        </a:lnTo>
                        <a:lnTo>
                          <a:pt x="41" y="8"/>
                        </a:lnTo>
                        <a:lnTo>
                          <a:pt x="36" y="4"/>
                        </a:lnTo>
                        <a:lnTo>
                          <a:pt x="30" y="2"/>
                        </a:lnTo>
                        <a:lnTo>
                          <a:pt x="24" y="0"/>
                        </a:lnTo>
                        <a:lnTo>
                          <a:pt x="18" y="2"/>
                        </a:lnTo>
                        <a:lnTo>
                          <a:pt x="12" y="4"/>
                        </a:lnTo>
                        <a:lnTo>
                          <a:pt x="7" y="8"/>
                        </a:lnTo>
                        <a:close/>
                      </a:path>
                    </a:pathLst>
                  </a:custGeom>
                  <a:solidFill>
                    <a:srgbClr val="B5B7EE"/>
                  </a:solidFill>
                  <a:ln w="0">
                    <a:solidFill>
                      <a:srgbClr val="B5B7EE"/>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1" name="Freeform 35"/>
                  <p:cNvSpPr>
                    <a:spLocks/>
                  </p:cNvSpPr>
                  <p:nvPr/>
                </p:nvSpPr>
                <p:spPr bwMode="auto">
                  <a:xfrm>
                    <a:off x="6373020" y="4579939"/>
                    <a:ext cx="76200" cy="76200"/>
                  </a:xfrm>
                  <a:custGeom>
                    <a:avLst/>
                    <a:gdLst>
                      <a:gd name="T0" fmla="*/ 11112 w 48"/>
                      <a:gd name="T1" fmla="*/ 11112 h 48"/>
                      <a:gd name="T2" fmla="*/ 6350 w 48"/>
                      <a:gd name="T3" fmla="*/ 19050 h 48"/>
                      <a:gd name="T4" fmla="*/ 1588 w 48"/>
                      <a:gd name="T5" fmla="*/ 28575 h 48"/>
                      <a:gd name="T6" fmla="*/ 0 w 48"/>
                      <a:gd name="T7" fmla="*/ 38100 h 48"/>
                      <a:gd name="T8" fmla="*/ 1588 w 48"/>
                      <a:gd name="T9" fmla="*/ 47625 h 48"/>
                      <a:gd name="T10" fmla="*/ 6350 w 48"/>
                      <a:gd name="T11" fmla="*/ 57150 h 48"/>
                      <a:gd name="T12" fmla="*/ 11112 w 48"/>
                      <a:gd name="T13" fmla="*/ 65088 h 48"/>
                      <a:gd name="T14" fmla="*/ 19050 w 48"/>
                      <a:gd name="T15" fmla="*/ 69850 h 48"/>
                      <a:gd name="T16" fmla="*/ 28575 w 48"/>
                      <a:gd name="T17" fmla="*/ 74613 h 48"/>
                      <a:gd name="T18" fmla="*/ 38100 w 48"/>
                      <a:gd name="T19" fmla="*/ 76200 h 48"/>
                      <a:gd name="T20" fmla="*/ 47625 w 48"/>
                      <a:gd name="T21" fmla="*/ 74613 h 48"/>
                      <a:gd name="T22" fmla="*/ 57150 w 48"/>
                      <a:gd name="T23" fmla="*/ 69850 h 48"/>
                      <a:gd name="T24" fmla="*/ 65088 w 48"/>
                      <a:gd name="T25" fmla="*/ 65088 h 48"/>
                      <a:gd name="T26" fmla="*/ 73025 w 48"/>
                      <a:gd name="T27" fmla="*/ 57150 h 48"/>
                      <a:gd name="T28" fmla="*/ 76200 w 48"/>
                      <a:gd name="T29" fmla="*/ 47625 h 48"/>
                      <a:gd name="T30" fmla="*/ 76200 w 48"/>
                      <a:gd name="T31" fmla="*/ 38100 h 48"/>
                      <a:gd name="T32" fmla="*/ 76200 w 48"/>
                      <a:gd name="T33" fmla="*/ 28575 h 48"/>
                      <a:gd name="T34" fmla="*/ 73025 w 48"/>
                      <a:gd name="T35" fmla="*/ 19050 h 48"/>
                      <a:gd name="T36" fmla="*/ 65088 w 48"/>
                      <a:gd name="T37" fmla="*/ 11112 h 48"/>
                      <a:gd name="T38" fmla="*/ 57150 w 48"/>
                      <a:gd name="T39" fmla="*/ 3175 h 48"/>
                      <a:gd name="T40" fmla="*/ 47625 w 48"/>
                      <a:gd name="T41" fmla="*/ 1588 h 48"/>
                      <a:gd name="T42" fmla="*/ 38100 w 48"/>
                      <a:gd name="T43" fmla="*/ 0 h 48"/>
                      <a:gd name="T44" fmla="*/ 28575 w 48"/>
                      <a:gd name="T45" fmla="*/ 1588 h 48"/>
                      <a:gd name="T46" fmla="*/ 19050 w 48"/>
                      <a:gd name="T47" fmla="*/ 3175 h 48"/>
                      <a:gd name="T48" fmla="*/ 11112 w 48"/>
                      <a:gd name="T49" fmla="*/ 11112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7" y="7"/>
                        </a:moveTo>
                        <a:lnTo>
                          <a:pt x="4" y="12"/>
                        </a:lnTo>
                        <a:lnTo>
                          <a:pt x="1" y="18"/>
                        </a:lnTo>
                        <a:lnTo>
                          <a:pt x="0" y="24"/>
                        </a:lnTo>
                        <a:lnTo>
                          <a:pt x="1" y="30"/>
                        </a:lnTo>
                        <a:lnTo>
                          <a:pt x="4" y="36"/>
                        </a:lnTo>
                        <a:lnTo>
                          <a:pt x="7" y="41"/>
                        </a:lnTo>
                        <a:lnTo>
                          <a:pt x="12" y="44"/>
                        </a:lnTo>
                        <a:lnTo>
                          <a:pt x="18" y="47"/>
                        </a:lnTo>
                        <a:lnTo>
                          <a:pt x="24" y="48"/>
                        </a:lnTo>
                        <a:lnTo>
                          <a:pt x="30" y="47"/>
                        </a:lnTo>
                        <a:lnTo>
                          <a:pt x="36" y="44"/>
                        </a:lnTo>
                        <a:lnTo>
                          <a:pt x="41" y="41"/>
                        </a:lnTo>
                        <a:lnTo>
                          <a:pt x="46" y="36"/>
                        </a:lnTo>
                        <a:lnTo>
                          <a:pt x="48" y="30"/>
                        </a:lnTo>
                        <a:lnTo>
                          <a:pt x="48" y="24"/>
                        </a:lnTo>
                        <a:lnTo>
                          <a:pt x="48" y="18"/>
                        </a:lnTo>
                        <a:lnTo>
                          <a:pt x="46" y="12"/>
                        </a:lnTo>
                        <a:lnTo>
                          <a:pt x="41" y="7"/>
                        </a:lnTo>
                        <a:lnTo>
                          <a:pt x="36" y="2"/>
                        </a:lnTo>
                        <a:lnTo>
                          <a:pt x="30" y="1"/>
                        </a:lnTo>
                        <a:lnTo>
                          <a:pt x="24" y="0"/>
                        </a:lnTo>
                        <a:lnTo>
                          <a:pt x="18" y="1"/>
                        </a:lnTo>
                        <a:lnTo>
                          <a:pt x="12" y="2"/>
                        </a:lnTo>
                        <a:lnTo>
                          <a:pt x="7" y="7"/>
                        </a:lnTo>
                        <a:close/>
                      </a:path>
                    </a:pathLst>
                  </a:custGeom>
                  <a:solidFill>
                    <a:srgbClr val="FFFB0C"/>
                  </a:solidFill>
                  <a:ln w="0">
                    <a:solidFill>
                      <a:srgbClr val="FFFB0C"/>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2" name="Freeform 36"/>
                  <p:cNvSpPr>
                    <a:spLocks/>
                  </p:cNvSpPr>
                  <p:nvPr/>
                </p:nvSpPr>
                <p:spPr bwMode="auto">
                  <a:xfrm>
                    <a:off x="6373020" y="4741864"/>
                    <a:ext cx="76200" cy="77788"/>
                  </a:xfrm>
                  <a:custGeom>
                    <a:avLst/>
                    <a:gdLst>
                      <a:gd name="T0" fmla="*/ 11112 w 48"/>
                      <a:gd name="T1" fmla="*/ 11113 h 49"/>
                      <a:gd name="T2" fmla="*/ 6350 w 48"/>
                      <a:gd name="T3" fmla="*/ 19050 h 49"/>
                      <a:gd name="T4" fmla="*/ 1588 w 48"/>
                      <a:gd name="T5" fmla="*/ 28575 h 49"/>
                      <a:gd name="T6" fmla="*/ 0 w 48"/>
                      <a:gd name="T7" fmla="*/ 38100 h 49"/>
                      <a:gd name="T8" fmla="*/ 1588 w 48"/>
                      <a:gd name="T9" fmla="*/ 49213 h 49"/>
                      <a:gd name="T10" fmla="*/ 6350 w 48"/>
                      <a:gd name="T11" fmla="*/ 57150 h 49"/>
                      <a:gd name="T12" fmla="*/ 11112 w 48"/>
                      <a:gd name="T13" fmla="*/ 66675 h 49"/>
                      <a:gd name="T14" fmla="*/ 19050 w 48"/>
                      <a:gd name="T15" fmla="*/ 73025 h 49"/>
                      <a:gd name="T16" fmla="*/ 28575 w 48"/>
                      <a:gd name="T17" fmla="*/ 76200 h 49"/>
                      <a:gd name="T18" fmla="*/ 38100 w 48"/>
                      <a:gd name="T19" fmla="*/ 77788 h 49"/>
                      <a:gd name="T20" fmla="*/ 47625 w 48"/>
                      <a:gd name="T21" fmla="*/ 76200 h 49"/>
                      <a:gd name="T22" fmla="*/ 57150 w 48"/>
                      <a:gd name="T23" fmla="*/ 73025 h 49"/>
                      <a:gd name="T24" fmla="*/ 65088 w 48"/>
                      <a:gd name="T25" fmla="*/ 66675 h 49"/>
                      <a:gd name="T26" fmla="*/ 73025 w 48"/>
                      <a:gd name="T27" fmla="*/ 57150 h 49"/>
                      <a:gd name="T28" fmla="*/ 76200 w 48"/>
                      <a:gd name="T29" fmla="*/ 49213 h 49"/>
                      <a:gd name="T30" fmla="*/ 76200 w 48"/>
                      <a:gd name="T31" fmla="*/ 38100 h 49"/>
                      <a:gd name="T32" fmla="*/ 76200 w 48"/>
                      <a:gd name="T33" fmla="*/ 28575 h 49"/>
                      <a:gd name="T34" fmla="*/ 73025 w 48"/>
                      <a:gd name="T35" fmla="*/ 19050 h 49"/>
                      <a:gd name="T36" fmla="*/ 65088 w 48"/>
                      <a:gd name="T37" fmla="*/ 11113 h 49"/>
                      <a:gd name="T38" fmla="*/ 57150 w 48"/>
                      <a:gd name="T39" fmla="*/ 6350 h 49"/>
                      <a:gd name="T40" fmla="*/ 47625 w 48"/>
                      <a:gd name="T41" fmla="*/ 1588 h 49"/>
                      <a:gd name="T42" fmla="*/ 38100 w 48"/>
                      <a:gd name="T43" fmla="*/ 0 h 49"/>
                      <a:gd name="T44" fmla="*/ 28575 w 48"/>
                      <a:gd name="T45" fmla="*/ 1588 h 49"/>
                      <a:gd name="T46" fmla="*/ 19050 w 48"/>
                      <a:gd name="T47" fmla="*/ 6350 h 49"/>
                      <a:gd name="T48" fmla="*/ 11112 w 48"/>
                      <a:gd name="T49" fmla="*/ 11113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7" y="7"/>
                        </a:moveTo>
                        <a:lnTo>
                          <a:pt x="4" y="12"/>
                        </a:lnTo>
                        <a:lnTo>
                          <a:pt x="1" y="18"/>
                        </a:lnTo>
                        <a:lnTo>
                          <a:pt x="0" y="24"/>
                        </a:lnTo>
                        <a:lnTo>
                          <a:pt x="1" y="31"/>
                        </a:lnTo>
                        <a:lnTo>
                          <a:pt x="4" y="36"/>
                        </a:lnTo>
                        <a:lnTo>
                          <a:pt x="7" y="42"/>
                        </a:lnTo>
                        <a:lnTo>
                          <a:pt x="12" y="46"/>
                        </a:lnTo>
                        <a:lnTo>
                          <a:pt x="18" y="48"/>
                        </a:lnTo>
                        <a:lnTo>
                          <a:pt x="24" y="49"/>
                        </a:lnTo>
                        <a:lnTo>
                          <a:pt x="30" y="48"/>
                        </a:lnTo>
                        <a:lnTo>
                          <a:pt x="36" y="46"/>
                        </a:lnTo>
                        <a:lnTo>
                          <a:pt x="41" y="42"/>
                        </a:lnTo>
                        <a:lnTo>
                          <a:pt x="46" y="36"/>
                        </a:lnTo>
                        <a:lnTo>
                          <a:pt x="48" y="31"/>
                        </a:lnTo>
                        <a:lnTo>
                          <a:pt x="48" y="24"/>
                        </a:lnTo>
                        <a:lnTo>
                          <a:pt x="48" y="18"/>
                        </a:lnTo>
                        <a:lnTo>
                          <a:pt x="46" y="12"/>
                        </a:lnTo>
                        <a:lnTo>
                          <a:pt x="41" y="7"/>
                        </a:lnTo>
                        <a:lnTo>
                          <a:pt x="36" y="4"/>
                        </a:lnTo>
                        <a:lnTo>
                          <a:pt x="30" y="1"/>
                        </a:lnTo>
                        <a:lnTo>
                          <a:pt x="24" y="0"/>
                        </a:lnTo>
                        <a:lnTo>
                          <a:pt x="18" y="1"/>
                        </a:lnTo>
                        <a:lnTo>
                          <a:pt x="12" y="4"/>
                        </a:lnTo>
                        <a:lnTo>
                          <a:pt x="7" y="7"/>
                        </a:lnTo>
                        <a:close/>
                      </a:path>
                    </a:pathLst>
                  </a:custGeom>
                  <a:solidFill>
                    <a:srgbClr val="F8F8F8"/>
                  </a:solidFill>
                  <a:ln w="0">
                    <a:solidFill>
                      <a:schemeClr val="bg1"/>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3" name="Freeform 37"/>
                  <p:cNvSpPr>
                    <a:spLocks/>
                  </p:cNvSpPr>
                  <p:nvPr/>
                </p:nvSpPr>
                <p:spPr bwMode="auto">
                  <a:xfrm>
                    <a:off x="6373020" y="4905376"/>
                    <a:ext cx="76200" cy="77788"/>
                  </a:xfrm>
                  <a:custGeom>
                    <a:avLst/>
                    <a:gdLst>
                      <a:gd name="T0" fmla="*/ 11112 w 48"/>
                      <a:gd name="T1" fmla="*/ 12700 h 49"/>
                      <a:gd name="T2" fmla="*/ 6350 w 48"/>
                      <a:gd name="T3" fmla="*/ 19050 h 49"/>
                      <a:gd name="T4" fmla="*/ 1588 w 48"/>
                      <a:gd name="T5" fmla="*/ 28575 h 49"/>
                      <a:gd name="T6" fmla="*/ 0 w 48"/>
                      <a:gd name="T7" fmla="*/ 38100 h 49"/>
                      <a:gd name="T8" fmla="*/ 1588 w 48"/>
                      <a:gd name="T9" fmla="*/ 47625 h 49"/>
                      <a:gd name="T10" fmla="*/ 6350 w 48"/>
                      <a:gd name="T11" fmla="*/ 58738 h 49"/>
                      <a:gd name="T12" fmla="*/ 11112 w 48"/>
                      <a:gd name="T13" fmla="*/ 65088 h 49"/>
                      <a:gd name="T14" fmla="*/ 19050 w 48"/>
                      <a:gd name="T15" fmla="*/ 71438 h 49"/>
                      <a:gd name="T16" fmla="*/ 28575 w 48"/>
                      <a:gd name="T17" fmla="*/ 74613 h 49"/>
                      <a:gd name="T18" fmla="*/ 38100 w 48"/>
                      <a:gd name="T19" fmla="*/ 77788 h 49"/>
                      <a:gd name="T20" fmla="*/ 47625 w 48"/>
                      <a:gd name="T21" fmla="*/ 74613 h 49"/>
                      <a:gd name="T22" fmla="*/ 57150 w 48"/>
                      <a:gd name="T23" fmla="*/ 71438 h 49"/>
                      <a:gd name="T24" fmla="*/ 65088 w 48"/>
                      <a:gd name="T25" fmla="*/ 65088 h 49"/>
                      <a:gd name="T26" fmla="*/ 73025 w 48"/>
                      <a:gd name="T27" fmla="*/ 58738 h 49"/>
                      <a:gd name="T28" fmla="*/ 76200 w 48"/>
                      <a:gd name="T29" fmla="*/ 47625 h 49"/>
                      <a:gd name="T30" fmla="*/ 76200 w 48"/>
                      <a:gd name="T31" fmla="*/ 38100 h 49"/>
                      <a:gd name="T32" fmla="*/ 76200 w 48"/>
                      <a:gd name="T33" fmla="*/ 28575 h 49"/>
                      <a:gd name="T34" fmla="*/ 73025 w 48"/>
                      <a:gd name="T35" fmla="*/ 19050 h 49"/>
                      <a:gd name="T36" fmla="*/ 65088 w 48"/>
                      <a:gd name="T37" fmla="*/ 12700 h 49"/>
                      <a:gd name="T38" fmla="*/ 57150 w 48"/>
                      <a:gd name="T39" fmla="*/ 4763 h 49"/>
                      <a:gd name="T40" fmla="*/ 47625 w 48"/>
                      <a:gd name="T41" fmla="*/ 0 h 49"/>
                      <a:gd name="T42" fmla="*/ 38100 w 48"/>
                      <a:gd name="T43" fmla="*/ 0 h 49"/>
                      <a:gd name="T44" fmla="*/ 28575 w 48"/>
                      <a:gd name="T45" fmla="*/ 0 h 49"/>
                      <a:gd name="T46" fmla="*/ 19050 w 48"/>
                      <a:gd name="T47" fmla="*/ 4763 h 49"/>
                      <a:gd name="T48" fmla="*/ 11112 w 48"/>
                      <a:gd name="T49" fmla="*/ 1270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7" y="8"/>
                        </a:moveTo>
                        <a:lnTo>
                          <a:pt x="4" y="12"/>
                        </a:lnTo>
                        <a:lnTo>
                          <a:pt x="1" y="18"/>
                        </a:lnTo>
                        <a:lnTo>
                          <a:pt x="0" y="24"/>
                        </a:lnTo>
                        <a:lnTo>
                          <a:pt x="1" y="30"/>
                        </a:lnTo>
                        <a:lnTo>
                          <a:pt x="4" y="37"/>
                        </a:lnTo>
                        <a:lnTo>
                          <a:pt x="7" y="41"/>
                        </a:lnTo>
                        <a:lnTo>
                          <a:pt x="12" y="45"/>
                        </a:lnTo>
                        <a:lnTo>
                          <a:pt x="18" y="47"/>
                        </a:lnTo>
                        <a:lnTo>
                          <a:pt x="24" y="49"/>
                        </a:lnTo>
                        <a:lnTo>
                          <a:pt x="30" y="47"/>
                        </a:lnTo>
                        <a:lnTo>
                          <a:pt x="36" y="45"/>
                        </a:lnTo>
                        <a:lnTo>
                          <a:pt x="41" y="41"/>
                        </a:lnTo>
                        <a:lnTo>
                          <a:pt x="46" y="37"/>
                        </a:lnTo>
                        <a:lnTo>
                          <a:pt x="48" y="30"/>
                        </a:lnTo>
                        <a:lnTo>
                          <a:pt x="48" y="24"/>
                        </a:lnTo>
                        <a:lnTo>
                          <a:pt x="48" y="18"/>
                        </a:lnTo>
                        <a:lnTo>
                          <a:pt x="46" y="12"/>
                        </a:lnTo>
                        <a:lnTo>
                          <a:pt x="41" y="8"/>
                        </a:lnTo>
                        <a:lnTo>
                          <a:pt x="36" y="3"/>
                        </a:lnTo>
                        <a:lnTo>
                          <a:pt x="30" y="0"/>
                        </a:lnTo>
                        <a:lnTo>
                          <a:pt x="24" y="0"/>
                        </a:lnTo>
                        <a:lnTo>
                          <a:pt x="18" y="0"/>
                        </a:lnTo>
                        <a:lnTo>
                          <a:pt x="12" y="3"/>
                        </a:lnTo>
                        <a:lnTo>
                          <a:pt x="7" y="8"/>
                        </a:lnTo>
                        <a:close/>
                      </a:path>
                    </a:pathLst>
                  </a:custGeom>
                  <a:solidFill>
                    <a:srgbClr val="D02DDF"/>
                  </a:solidFill>
                  <a:ln w="0">
                    <a:solidFill>
                      <a:srgbClr val="D02DDF"/>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4" name="Freeform 38"/>
                  <p:cNvSpPr>
                    <a:spLocks/>
                  </p:cNvSpPr>
                  <p:nvPr/>
                </p:nvSpPr>
                <p:spPr bwMode="auto">
                  <a:xfrm>
                    <a:off x="6373020" y="5068889"/>
                    <a:ext cx="76200" cy="76200"/>
                  </a:xfrm>
                  <a:custGeom>
                    <a:avLst/>
                    <a:gdLst>
                      <a:gd name="T0" fmla="*/ 11112 w 48"/>
                      <a:gd name="T1" fmla="*/ 11112 h 48"/>
                      <a:gd name="T2" fmla="*/ 6350 w 48"/>
                      <a:gd name="T3" fmla="*/ 19050 h 48"/>
                      <a:gd name="T4" fmla="*/ 1588 w 48"/>
                      <a:gd name="T5" fmla="*/ 28575 h 48"/>
                      <a:gd name="T6" fmla="*/ 0 w 48"/>
                      <a:gd name="T7" fmla="*/ 38100 h 48"/>
                      <a:gd name="T8" fmla="*/ 1588 w 48"/>
                      <a:gd name="T9" fmla="*/ 49212 h 48"/>
                      <a:gd name="T10" fmla="*/ 6350 w 48"/>
                      <a:gd name="T11" fmla="*/ 57150 h 48"/>
                      <a:gd name="T12" fmla="*/ 11112 w 48"/>
                      <a:gd name="T13" fmla="*/ 65088 h 48"/>
                      <a:gd name="T14" fmla="*/ 19050 w 48"/>
                      <a:gd name="T15" fmla="*/ 71438 h 48"/>
                      <a:gd name="T16" fmla="*/ 28575 w 48"/>
                      <a:gd name="T17" fmla="*/ 76200 h 48"/>
                      <a:gd name="T18" fmla="*/ 38100 w 48"/>
                      <a:gd name="T19" fmla="*/ 76200 h 48"/>
                      <a:gd name="T20" fmla="*/ 47625 w 48"/>
                      <a:gd name="T21" fmla="*/ 76200 h 48"/>
                      <a:gd name="T22" fmla="*/ 57150 w 48"/>
                      <a:gd name="T23" fmla="*/ 71438 h 48"/>
                      <a:gd name="T24" fmla="*/ 65088 w 48"/>
                      <a:gd name="T25" fmla="*/ 65088 h 48"/>
                      <a:gd name="T26" fmla="*/ 73025 w 48"/>
                      <a:gd name="T27" fmla="*/ 57150 h 48"/>
                      <a:gd name="T28" fmla="*/ 76200 w 48"/>
                      <a:gd name="T29" fmla="*/ 49212 h 48"/>
                      <a:gd name="T30" fmla="*/ 76200 w 48"/>
                      <a:gd name="T31" fmla="*/ 38100 h 48"/>
                      <a:gd name="T32" fmla="*/ 76200 w 48"/>
                      <a:gd name="T33" fmla="*/ 28575 h 48"/>
                      <a:gd name="T34" fmla="*/ 73025 w 48"/>
                      <a:gd name="T35" fmla="*/ 19050 h 48"/>
                      <a:gd name="T36" fmla="*/ 65088 w 48"/>
                      <a:gd name="T37" fmla="*/ 11112 h 48"/>
                      <a:gd name="T38" fmla="*/ 57150 w 48"/>
                      <a:gd name="T39" fmla="*/ 4763 h 48"/>
                      <a:gd name="T40" fmla="*/ 47625 w 48"/>
                      <a:gd name="T41" fmla="*/ 1588 h 48"/>
                      <a:gd name="T42" fmla="*/ 38100 w 48"/>
                      <a:gd name="T43" fmla="*/ 0 h 48"/>
                      <a:gd name="T44" fmla="*/ 28575 w 48"/>
                      <a:gd name="T45" fmla="*/ 1588 h 48"/>
                      <a:gd name="T46" fmla="*/ 19050 w 48"/>
                      <a:gd name="T47" fmla="*/ 4763 h 48"/>
                      <a:gd name="T48" fmla="*/ 11112 w 48"/>
                      <a:gd name="T49" fmla="*/ 11112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7" y="7"/>
                        </a:moveTo>
                        <a:lnTo>
                          <a:pt x="4" y="12"/>
                        </a:lnTo>
                        <a:lnTo>
                          <a:pt x="1" y="18"/>
                        </a:lnTo>
                        <a:lnTo>
                          <a:pt x="0" y="24"/>
                        </a:lnTo>
                        <a:lnTo>
                          <a:pt x="1" y="31"/>
                        </a:lnTo>
                        <a:lnTo>
                          <a:pt x="4" y="36"/>
                        </a:lnTo>
                        <a:lnTo>
                          <a:pt x="7" y="41"/>
                        </a:lnTo>
                        <a:lnTo>
                          <a:pt x="12" y="45"/>
                        </a:lnTo>
                        <a:lnTo>
                          <a:pt x="18" y="48"/>
                        </a:lnTo>
                        <a:lnTo>
                          <a:pt x="24" y="48"/>
                        </a:lnTo>
                        <a:lnTo>
                          <a:pt x="30" y="48"/>
                        </a:lnTo>
                        <a:lnTo>
                          <a:pt x="36" y="45"/>
                        </a:lnTo>
                        <a:lnTo>
                          <a:pt x="41" y="41"/>
                        </a:lnTo>
                        <a:lnTo>
                          <a:pt x="46" y="36"/>
                        </a:lnTo>
                        <a:lnTo>
                          <a:pt x="48" y="31"/>
                        </a:lnTo>
                        <a:lnTo>
                          <a:pt x="48" y="24"/>
                        </a:lnTo>
                        <a:lnTo>
                          <a:pt x="48" y="18"/>
                        </a:lnTo>
                        <a:lnTo>
                          <a:pt x="46" y="12"/>
                        </a:lnTo>
                        <a:lnTo>
                          <a:pt x="41" y="7"/>
                        </a:lnTo>
                        <a:lnTo>
                          <a:pt x="36" y="3"/>
                        </a:lnTo>
                        <a:lnTo>
                          <a:pt x="30" y="1"/>
                        </a:lnTo>
                        <a:lnTo>
                          <a:pt x="24" y="0"/>
                        </a:lnTo>
                        <a:lnTo>
                          <a:pt x="18" y="1"/>
                        </a:lnTo>
                        <a:lnTo>
                          <a:pt x="12" y="3"/>
                        </a:lnTo>
                        <a:lnTo>
                          <a:pt x="7" y="7"/>
                        </a:lnTo>
                        <a:close/>
                      </a:path>
                    </a:pathLst>
                  </a:custGeom>
                  <a:solidFill>
                    <a:srgbClr val="FF7C80"/>
                  </a:solidFill>
                  <a:ln w="0">
                    <a:solidFill>
                      <a:srgbClr val="FF7C80"/>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5" name="Freeform 39"/>
                  <p:cNvSpPr>
                    <a:spLocks/>
                  </p:cNvSpPr>
                  <p:nvPr/>
                </p:nvSpPr>
                <p:spPr bwMode="auto">
                  <a:xfrm>
                    <a:off x="6373020" y="5232401"/>
                    <a:ext cx="76200" cy="77788"/>
                  </a:xfrm>
                  <a:custGeom>
                    <a:avLst/>
                    <a:gdLst>
                      <a:gd name="T0" fmla="*/ 11112 w 48"/>
                      <a:gd name="T1" fmla="*/ 11113 h 49"/>
                      <a:gd name="T2" fmla="*/ 6350 w 48"/>
                      <a:gd name="T3" fmla="*/ 19050 h 49"/>
                      <a:gd name="T4" fmla="*/ 1588 w 48"/>
                      <a:gd name="T5" fmla="*/ 28575 h 49"/>
                      <a:gd name="T6" fmla="*/ 0 w 48"/>
                      <a:gd name="T7" fmla="*/ 38100 h 49"/>
                      <a:gd name="T8" fmla="*/ 1588 w 48"/>
                      <a:gd name="T9" fmla="*/ 49213 h 49"/>
                      <a:gd name="T10" fmla="*/ 6350 w 48"/>
                      <a:gd name="T11" fmla="*/ 57150 h 49"/>
                      <a:gd name="T12" fmla="*/ 11112 w 48"/>
                      <a:gd name="T13" fmla="*/ 66675 h 49"/>
                      <a:gd name="T14" fmla="*/ 19050 w 48"/>
                      <a:gd name="T15" fmla="*/ 73025 h 49"/>
                      <a:gd name="T16" fmla="*/ 28575 w 48"/>
                      <a:gd name="T17" fmla="*/ 76200 h 49"/>
                      <a:gd name="T18" fmla="*/ 38100 w 48"/>
                      <a:gd name="T19" fmla="*/ 77788 h 49"/>
                      <a:gd name="T20" fmla="*/ 47625 w 48"/>
                      <a:gd name="T21" fmla="*/ 76200 h 49"/>
                      <a:gd name="T22" fmla="*/ 57150 w 48"/>
                      <a:gd name="T23" fmla="*/ 73025 h 49"/>
                      <a:gd name="T24" fmla="*/ 65088 w 48"/>
                      <a:gd name="T25" fmla="*/ 66675 h 49"/>
                      <a:gd name="T26" fmla="*/ 73025 w 48"/>
                      <a:gd name="T27" fmla="*/ 57150 h 49"/>
                      <a:gd name="T28" fmla="*/ 76200 w 48"/>
                      <a:gd name="T29" fmla="*/ 49213 h 49"/>
                      <a:gd name="T30" fmla="*/ 76200 w 48"/>
                      <a:gd name="T31" fmla="*/ 38100 h 49"/>
                      <a:gd name="T32" fmla="*/ 76200 w 48"/>
                      <a:gd name="T33" fmla="*/ 28575 h 49"/>
                      <a:gd name="T34" fmla="*/ 73025 w 48"/>
                      <a:gd name="T35" fmla="*/ 19050 h 49"/>
                      <a:gd name="T36" fmla="*/ 65088 w 48"/>
                      <a:gd name="T37" fmla="*/ 11113 h 49"/>
                      <a:gd name="T38" fmla="*/ 57150 w 48"/>
                      <a:gd name="T39" fmla="*/ 6350 h 49"/>
                      <a:gd name="T40" fmla="*/ 47625 w 48"/>
                      <a:gd name="T41" fmla="*/ 1588 h 49"/>
                      <a:gd name="T42" fmla="*/ 38100 w 48"/>
                      <a:gd name="T43" fmla="*/ 0 h 49"/>
                      <a:gd name="T44" fmla="*/ 28575 w 48"/>
                      <a:gd name="T45" fmla="*/ 1588 h 49"/>
                      <a:gd name="T46" fmla="*/ 19050 w 48"/>
                      <a:gd name="T47" fmla="*/ 6350 h 49"/>
                      <a:gd name="T48" fmla="*/ 11112 w 48"/>
                      <a:gd name="T49" fmla="*/ 11113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7" y="7"/>
                        </a:moveTo>
                        <a:lnTo>
                          <a:pt x="4" y="12"/>
                        </a:lnTo>
                        <a:lnTo>
                          <a:pt x="1" y="18"/>
                        </a:lnTo>
                        <a:lnTo>
                          <a:pt x="0" y="24"/>
                        </a:lnTo>
                        <a:lnTo>
                          <a:pt x="1" y="31"/>
                        </a:lnTo>
                        <a:lnTo>
                          <a:pt x="4" y="36"/>
                        </a:lnTo>
                        <a:lnTo>
                          <a:pt x="7" y="42"/>
                        </a:lnTo>
                        <a:lnTo>
                          <a:pt x="12" y="46"/>
                        </a:lnTo>
                        <a:lnTo>
                          <a:pt x="18" y="48"/>
                        </a:lnTo>
                        <a:lnTo>
                          <a:pt x="24" y="49"/>
                        </a:lnTo>
                        <a:lnTo>
                          <a:pt x="30" y="48"/>
                        </a:lnTo>
                        <a:lnTo>
                          <a:pt x="36" y="46"/>
                        </a:lnTo>
                        <a:lnTo>
                          <a:pt x="41" y="42"/>
                        </a:lnTo>
                        <a:lnTo>
                          <a:pt x="46" y="36"/>
                        </a:lnTo>
                        <a:lnTo>
                          <a:pt x="48" y="31"/>
                        </a:lnTo>
                        <a:lnTo>
                          <a:pt x="48" y="24"/>
                        </a:lnTo>
                        <a:lnTo>
                          <a:pt x="48" y="18"/>
                        </a:lnTo>
                        <a:lnTo>
                          <a:pt x="46" y="12"/>
                        </a:lnTo>
                        <a:lnTo>
                          <a:pt x="41" y="7"/>
                        </a:lnTo>
                        <a:lnTo>
                          <a:pt x="36" y="4"/>
                        </a:lnTo>
                        <a:lnTo>
                          <a:pt x="30" y="1"/>
                        </a:lnTo>
                        <a:lnTo>
                          <a:pt x="24" y="0"/>
                        </a:lnTo>
                        <a:lnTo>
                          <a:pt x="18" y="1"/>
                        </a:lnTo>
                        <a:lnTo>
                          <a:pt x="12" y="4"/>
                        </a:lnTo>
                        <a:lnTo>
                          <a:pt x="7" y="7"/>
                        </a:lnTo>
                        <a:close/>
                      </a:path>
                    </a:pathLst>
                  </a:custGeom>
                  <a:solidFill>
                    <a:srgbClr val="FF1F0B"/>
                  </a:solidFill>
                  <a:ln w="0">
                    <a:solidFill>
                      <a:srgbClr val="FF1F0B"/>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6" name="Freeform 40"/>
                  <p:cNvSpPr>
                    <a:spLocks/>
                  </p:cNvSpPr>
                  <p:nvPr/>
                </p:nvSpPr>
                <p:spPr bwMode="auto">
                  <a:xfrm>
                    <a:off x="4344195" y="5429251"/>
                    <a:ext cx="76200" cy="76200"/>
                  </a:xfrm>
                  <a:custGeom>
                    <a:avLst/>
                    <a:gdLst>
                      <a:gd name="T0" fmla="*/ 9525 w 48"/>
                      <a:gd name="T1" fmla="*/ 11112 h 48"/>
                      <a:gd name="T2" fmla="*/ 4763 w 48"/>
                      <a:gd name="T3" fmla="*/ 19050 h 48"/>
                      <a:gd name="T4" fmla="*/ 0 w 48"/>
                      <a:gd name="T5" fmla="*/ 28575 h 48"/>
                      <a:gd name="T6" fmla="*/ 0 w 48"/>
                      <a:gd name="T7" fmla="*/ 38100 h 48"/>
                      <a:gd name="T8" fmla="*/ 0 w 48"/>
                      <a:gd name="T9" fmla="*/ 47625 h 48"/>
                      <a:gd name="T10" fmla="*/ 4763 w 48"/>
                      <a:gd name="T11" fmla="*/ 57150 h 48"/>
                      <a:gd name="T12" fmla="*/ 9525 w 48"/>
                      <a:gd name="T13" fmla="*/ 65088 h 48"/>
                      <a:gd name="T14" fmla="*/ 19050 w 48"/>
                      <a:gd name="T15" fmla="*/ 73025 h 48"/>
                      <a:gd name="T16" fmla="*/ 26988 w 48"/>
                      <a:gd name="T17" fmla="*/ 76200 h 48"/>
                      <a:gd name="T18" fmla="*/ 38100 w 48"/>
                      <a:gd name="T19" fmla="*/ 76200 h 48"/>
                      <a:gd name="T20" fmla="*/ 47625 w 48"/>
                      <a:gd name="T21" fmla="*/ 76200 h 48"/>
                      <a:gd name="T22" fmla="*/ 57150 w 48"/>
                      <a:gd name="T23" fmla="*/ 73025 h 48"/>
                      <a:gd name="T24" fmla="*/ 65088 w 48"/>
                      <a:gd name="T25" fmla="*/ 65088 h 48"/>
                      <a:gd name="T26" fmla="*/ 71438 w 48"/>
                      <a:gd name="T27" fmla="*/ 57150 h 48"/>
                      <a:gd name="T28" fmla="*/ 74613 w 48"/>
                      <a:gd name="T29" fmla="*/ 47625 h 48"/>
                      <a:gd name="T30" fmla="*/ 76200 w 48"/>
                      <a:gd name="T31" fmla="*/ 38100 h 48"/>
                      <a:gd name="T32" fmla="*/ 74613 w 48"/>
                      <a:gd name="T33" fmla="*/ 28575 h 48"/>
                      <a:gd name="T34" fmla="*/ 71438 w 48"/>
                      <a:gd name="T35" fmla="*/ 19050 h 48"/>
                      <a:gd name="T36" fmla="*/ 65088 w 48"/>
                      <a:gd name="T37" fmla="*/ 11112 h 48"/>
                      <a:gd name="T38" fmla="*/ 57150 w 48"/>
                      <a:gd name="T39" fmla="*/ 6350 h 48"/>
                      <a:gd name="T40" fmla="*/ 47625 w 48"/>
                      <a:gd name="T41" fmla="*/ 1588 h 48"/>
                      <a:gd name="T42" fmla="*/ 38100 w 48"/>
                      <a:gd name="T43" fmla="*/ 0 h 48"/>
                      <a:gd name="T44" fmla="*/ 26988 w 48"/>
                      <a:gd name="T45" fmla="*/ 1588 h 48"/>
                      <a:gd name="T46" fmla="*/ 19050 w 48"/>
                      <a:gd name="T47" fmla="*/ 6350 h 48"/>
                      <a:gd name="T48" fmla="*/ 9525 w 48"/>
                      <a:gd name="T49" fmla="*/ 11112 h 48"/>
                      <a:gd name="T50" fmla="*/ 9525 w 48"/>
                      <a:gd name="T51" fmla="*/ 11112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48"/>
                      <a:gd name="T80" fmla="*/ 48 w 48"/>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48">
                        <a:moveTo>
                          <a:pt x="6" y="7"/>
                        </a:moveTo>
                        <a:lnTo>
                          <a:pt x="3" y="12"/>
                        </a:lnTo>
                        <a:lnTo>
                          <a:pt x="0" y="18"/>
                        </a:lnTo>
                        <a:lnTo>
                          <a:pt x="0" y="24"/>
                        </a:lnTo>
                        <a:lnTo>
                          <a:pt x="0" y="30"/>
                        </a:lnTo>
                        <a:lnTo>
                          <a:pt x="3" y="36"/>
                        </a:lnTo>
                        <a:lnTo>
                          <a:pt x="6" y="41"/>
                        </a:lnTo>
                        <a:lnTo>
                          <a:pt x="12" y="46"/>
                        </a:lnTo>
                        <a:lnTo>
                          <a:pt x="17" y="48"/>
                        </a:lnTo>
                        <a:lnTo>
                          <a:pt x="24" y="48"/>
                        </a:lnTo>
                        <a:lnTo>
                          <a:pt x="30" y="48"/>
                        </a:lnTo>
                        <a:lnTo>
                          <a:pt x="36" y="46"/>
                        </a:lnTo>
                        <a:lnTo>
                          <a:pt x="41" y="41"/>
                        </a:lnTo>
                        <a:lnTo>
                          <a:pt x="45" y="36"/>
                        </a:lnTo>
                        <a:lnTo>
                          <a:pt x="47" y="30"/>
                        </a:lnTo>
                        <a:lnTo>
                          <a:pt x="48" y="24"/>
                        </a:lnTo>
                        <a:lnTo>
                          <a:pt x="47" y="18"/>
                        </a:lnTo>
                        <a:lnTo>
                          <a:pt x="45" y="12"/>
                        </a:lnTo>
                        <a:lnTo>
                          <a:pt x="41" y="7"/>
                        </a:lnTo>
                        <a:lnTo>
                          <a:pt x="36" y="4"/>
                        </a:lnTo>
                        <a:lnTo>
                          <a:pt x="30" y="1"/>
                        </a:lnTo>
                        <a:lnTo>
                          <a:pt x="24" y="0"/>
                        </a:lnTo>
                        <a:lnTo>
                          <a:pt x="17" y="1"/>
                        </a:lnTo>
                        <a:lnTo>
                          <a:pt x="12" y="4"/>
                        </a:lnTo>
                        <a:lnTo>
                          <a:pt x="6" y="7"/>
                        </a:lnTo>
                        <a:close/>
                      </a:path>
                    </a:pathLst>
                  </a:custGeom>
                  <a:solidFill>
                    <a:srgbClr val="D02DDF"/>
                  </a:solidFill>
                  <a:ln w="0">
                    <a:solidFill>
                      <a:srgbClr val="D02DDF"/>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7" name="Freeform 41"/>
                  <p:cNvSpPr>
                    <a:spLocks/>
                  </p:cNvSpPr>
                  <p:nvPr/>
                </p:nvSpPr>
                <p:spPr bwMode="auto">
                  <a:xfrm>
                    <a:off x="5972970" y="4100514"/>
                    <a:ext cx="76200" cy="76200"/>
                  </a:xfrm>
                  <a:custGeom>
                    <a:avLst/>
                    <a:gdLst>
                      <a:gd name="T0" fmla="*/ 76200 w 48"/>
                      <a:gd name="T1" fmla="*/ 38100 h 48"/>
                      <a:gd name="T2" fmla="*/ 74613 w 48"/>
                      <a:gd name="T3" fmla="*/ 28575 h 48"/>
                      <a:gd name="T4" fmla="*/ 69850 w 48"/>
                      <a:gd name="T5" fmla="*/ 19050 h 48"/>
                      <a:gd name="T6" fmla="*/ 65088 w 48"/>
                      <a:gd name="T7" fmla="*/ 11112 h 48"/>
                      <a:gd name="T8" fmla="*/ 57150 w 48"/>
                      <a:gd name="T9" fmla="*/ 3175 h 48"/>
                      <a:gd name="T10" fmla="*/ 47625 w 48"/>
                      <a:gd name="T11" fmla="*/ 0 h 48"/>
                      <a:gd name="T12" fmla="*/ 38100 w 48"/>
                      <a:gd name="T13" fmla="*/ 0 h 48"/>
                      <a:gd name="T14" fmla="*/ 28575 w 48"/>
                      <a:gd name="T15" fmla="*/ 0 h 48"/>
                      <a:gd name="T16" fmla="*/ 19050 w 48"/>
                      <a:gd name="T17" fmla="*/ 3175 h 48"/>
                      <a:gd name="T18" fmla="*/ 11112 w 48"/>
                      <a:gd name="T19" fmla="*/ 11112 h 48"/>
                      <a:gd name="T20" fmla="*/ 3175 w 48"/>
                      <a:gd name="T21" fmla="*/ 19050 h 48"/>
                      <a:gd name="T22" fmla="*/ 0 w 48"/>
                      <a:gd name="T23" fmla="*/ 28575 h 48"/>
                      <a:gd name="T24" fmla="*/ 0 w 48"/>
                      <a:gd name="T25" fmla="*/ 38100 h 48"/>
                      <a:gd name="T26" fmla="*/ 0 w 48"/>
                      <a:gd name="T27" fmla="*/ 47625 h 48"/>
                      <a:gd name="T28" fmla="*/ 3175 w 48"/>
                      <a:gd name="T29" fmla="*/ 57150 h 48"/>
                      <a:gd name="T30" fmla="*/ 11112 w 48"/>
                      <a:gd name="T31" fmla="*/ 65088 h 48"/>
                      <a:gd name="T32" fmla="*/ 19050 w 48"/>
                      <a:gd name="T33" fmla="*/ 71438 h 48"/>
                      <a:gd name="T34" fmla="*/ 28575 w 48"/>
                      <a:gd name="T35" fmla="*/ 74613 h 48"/>
                      <a:gd name="T36" fmla="*/ 38100 w 48"/>
                      <a:gd name="T37" fmla="*/ 76200 h 48"/>
                      <a:gd name="T38" fmla="*/ 47625 w 48"/>
                      <a:gd name="T39" fmla="*/ 74613 h 48"/>
                      <a:gd name="T40" fmla="*/ 57150 w 48"/>
                      <a:gd name="T41" fmla="*/ 71438 h 48"/>
                      <a:gd name="T42" fmla="*/ 65088 w 48"/>
                      <a:gd name="T43" fmla="*/ 65088 h 48"/>
                      <a:gd name="T44" fmla="*/ 69850 w 48"/>
                      <a:gd name="T45" fmla="*/ 57150 h 48"/>
                      <a:gd name="T46" fmla="*/ 74613 w 48"/>
                      <a:gd name="T47" fmla="*/ 47625 h 48"/>
                      <a:gd name="T48" fmla="*/ 76200 w 48"/>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18"/>
                        </a:lnTo>
                        <a:lnTo>
                          <a:pt x="44" y="12"/>
                        </a:lnTo>
                        <a:lnTo>
                          <a:pt x="41" y="7"/>
                        </a:lnTo>
                        <a:lnTo>
                          <a:pt x="36" y="2"/>
                        </a:lnTo>
                        <a:lnTo>
                          <a:pt x="30" y="0"/>
                        </a:lnTo>
                        <a:lnTo>
                          <a:pt x="24" y="0"/>
                        </a:lnTo>
                        <a:lnTo>
                          <a:pt x="18" y="0"/>
                        </a:lnTo>
                        <a:lnTo>
                          <a:pt x="12" y="2"/>
                        </a:lnTo>
                        <a:lnTo>
                          <a:pt x="7" y="7"/>
                        </a:lnTo>
                        <a:lnTo>
                          <a:pt x="2" y="12"/>
                        </a:lnTo>
                        <a:lnTo>
                          <a:pt x="0" y="18"/>
                        </a:lnTo>
                        <a:lnTo>
                          <a:pt x="0" y="24"/>
                        </a:lnTo>
                        <a:lnTo>
                          <a:pt x="0" y="30"/>
                        </a:lnTo>
                        <a:lnTo>
                          <a:pt x="2" y="36"/>
                        </a:lnTo>
                        <a:lnTo>
                          <a:pt x="7" y="41"/>
                        </a:lnTo>
                        <a:lnTo>
                          <a:pt x="12" y="45"/>
                        </a:lnTo>
                        <a:lnTo>
                          <a:pt x="18" y="47"/>
                        </a:lnTo>
                        <a:lnTo>
                          <a:pt x="24" y="48"/>
                        </a:lnTo>
                        <a:lnTo>
                          <a:pt x="30" y="47"/>
                        </a:lnTo>
                        <a:lnTo>
                          <a:pt x="36" y="45"/>
                        </a:lnTo>
                        <a:lnTo>
                          <a:pt x="41" y="41"/>
                        </a:lnTo>
                        <a:lnTo>
                          <a:pt x="44" y="36"/>
                        </a:lnTo>
                        <a:lnTo>
                          <a:pt x="47" y="30"/>
                        </a:lnTo>
                        <a:lnTo>
                          <a:pt x="48" y="24"/>
                        </a:lnTo>
                        <a:close/>
                      </a:path>
                    </a:pathLst>
                  </a:custGeom>
                  <a:solidFill>
                    <a:srgbClr val="7A1979"/>
                  </a:solidFill>
                  <a:ln w="0">
                    <a:solidFill>
                      <a:srgbClr val="7A1979"/>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8" name="Freeform 42"/>
                  <p:cNvSpPr>
                    <a:spLocks/>
                  </p:cNvSpPr>
                  <p:nvPr/>
                </p:nvSpPr>
                <p:spPr bwMode="auto">
                  <a:xfrm>
                    <a:off x="6053932" y="4056064"/>
                    <a:ext cx="77788" cy="76200"/>
                  </a:xfrm>
                  <a:custGeom>
                    <a:avLst/>
                    <a:gdLst>
                      <a:gd name="T0" fmla="*/ 9525 w 49"/>
                      <a:gd name="T1" fmla="*/ 12700 h 48"/>
                      <a:gd name="T2" fmla="*/ 4763 w 49"/>
                      <a:gd name="T3" fmla="*/ 19050 h 48"/>
                      <a:gd name="T4" fmla="*/ 0 w 49"/>
                      <a:gd name="T5" fmla="*/ 28575 h 48"/>
                      <a:gd name="T6" fmla="*/ 0 w 49"/>
                      <a:gd name="T7" fmla="*/ 38100 h 48"/>
                      <a:gd name="T8" fmla="*/ 0 w 49"/>
                      <a:gd name="T9" fmla="*/ 47625 h 48"/>
                      <a:gd name="T10" fmla="*/ 4763 w 49"/>
                      <a:gd name="T11" fmla="*/ 57150 h 48"/>
                      <a:gd name="T12" fmla="*/ 9525 w 49"/>
                      <a:gd name="T13" fmla="*/ 65088 h 48"/>
                      <a:gd name="T14" fmla="*/ 20638 w 49"/>
                      <a:gd name="T15" fmla="*/ 73025 h 48"/>
                      <a:gd name="T16" fmla="*/ 26988 w 49"/>
                      <a:gd name="T17" fmla="*/ 76200 h 48"/>
                      <a:gd name="T18" fmla="*/ 39688 w 49"/>
                      <a:gd name="T19" fmla="*/ 76200 h 48"/>
                      <a:gd name="T20" fmla="*/ 49213 w 49"/>
                      <a:gd name="T21" fmla="*/ 76200 h 48"/>
                      <a:gd name="T22" fmla="*/ 58738 w 49"/>
                      <a:gd name="T23" fmla="*/ 73025 h 48"/>
                      <a:gd name="T24" fmla="*/ 65088 w 49"/>
                      <a:gd name="T25" fmla="*/ 65088 h 48"/>
                      <a:gd name="T26" fmla="*/ 71438 w 49"/>
                      <a:gd name="T27" fmla="*/ 57150 h 48"/>
                      <a:gd name="T28" fmla="*/ 74613 w 49"/>
                      <a:gd name="T29" fmla="*/ 47625 h 48"/>
                      <a:gd name="T30" fmla="*/ 77788 w 49"/>
                      <a:gd name="T31" fmla="*/ 38100 h 48"/>
                      <a:gd name="T32" fmla="*/ 74613 w 49"/>
                      <a:gd name="T33" fmla="*/ 28575 h 48"/>
                      <a:gd name="T34" fmla="*/ 71438 w 49"/>
                      <a:gd name="T35" fmla="*/ 19050 h 48"/>
                      <a:gd name="T36" fmla="*/ 65088 w 49"/>
                      <a:gd name="T37" fmla="*/ 12700 h 48"/>
                      <a:gd name="T38" fmla="*/ 58738 w 49"/>
                      <a:gd name="T39" fmla="*/ 6350 h 48"/>
                      <a:gd name="T40" fmla="*/ 49213 w 49"/>
                      <a:gd name="T41" fmla="*/ 3175 h 48"/>
                      <a:gd name="T42" fmla="*/ 39688 w 49"/>
                      <a:gd name="T43" fmla="*/ 0 h 48"/>
                      <a:gd name="T44" fmla="*/ 26988 w 49"/>
                      <a:gd name="T45" fmla="*/ 3175 h 48"/>
                      <a:gd name="T46" fmla="*/ 20638 w 49"/>
                      <a:gd name="T47" fmla="*/ 6350 h 48"/>
                      <a:gd name="T48" fmla="*/ 9525 w 49"/>
                      <a:gd name="T49" fmla="*/ 127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8"/>
                      <a:gd name="T77" fmla="*/ 49 w 49"/>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8">
                        <a:moveTo>
                          <a:pt x="6" y="8"/>
                        </a:moveTo>
                        <a:lnTo>
                          <a:pt x="3" y="12"/>
                        </a:lnTo>
                        <a:lnTo>
                          <a:pt x="0" y="18"/>
                        </a:lnTo>
                        <a:lnTo>
                          <a:pt x="0" y="24"/>
                        </a:lnTo>
                        <a:lnTo>
                          <a:pt x="0" y="30"/>
                        </a:lnTo>
                        <a:lnTo>
                          <a:pt x="3" y="36"/>
                        </a:lnTo>
                        <a:lnTo>
                          <a:pt x="6" y="41"/>
                        </a:lnTo>
                        <a:lnTo>
                          <a:pt x="13" y="46"/>
                        </a:lnTo>
                        <a:lnTo>
                          <a:pt x="17" y="48"/>
                        </a:lnTo>
                        <a:lnTo>
                          <a:pt x="25" y="48"/>
                        </a:lnTo>
                        <a:lnTo>
                          <a:pt x="31" y="48"/>
                        </a:lnTo>
                        <a:lnTo>
                          <a:pt x="37" y="46"/>
                        </a:lnTo>
                        <a:lnTo>
                          <a:pt x="41" y="41"/>
                        </a:lnTo>
                        <a:lnTo>
                          <a:pt x="45" y="36"/>
                        </a:lnTo>
                        <a:lnTo>
                          <a:pt x="47" y="30"/>
                        </a:lnTo>
                        <a:lnTo>
                          <a:pt x="49" y="24"/>
                        </a:lnTo>
                        <a:lnTo>
                          <a:pt x="47" y="18"/>
                        </a:lnTo>
                        <a:lnTo>
                          <a:pt x="45" y="12"/>
                        </a:lnTo>
                        <a:lnTo>
                          <a:pt x="41" y="8"/>
                        </a:lnTo>
                        <a:lnTo>
                          <a:pt x="37" y="4"/>
                        </a:lnTo>
                        <a:lnTo>
                          <a:pt x="31" y="2"/>
                        </a:lnTo>
                        <a:lnTo>
                          <a:pt x="25" y="0"/>
                        </a:lnTo>
                        <a:lnTo>
                          <a:pt x="17" y="2"/>
                        </a:lnTo>
                        <a:lnTo>
                          <a:pt x="13" y="4"/>
                        </a:lnTo>
                        <a:lnTo>
                          <a:pt x="6" y="8"/>
                        </a:lnTo>
                        <a:close/>
                      </a:path>
                    </a:pathLst>
                  </a:custGeom>
                  <a:solidFill>
                    <a:srgbClr val="B5B7EE"/>
                  </a:solidFill>
                  <a:ln w="0">
                    <a:solidFill>
                      <a:srgbClr val="B5B7EE"/>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699" name="Freeform 43"/>
                  <p:cNvSpPr>
                    <a:spLocks/>
                  </p:cNvSpPr>
                  <p:nvPr/>
                </p:nvSpPr>
                <p:spPr bwMode="auto">
                  <a:xfrm>
                    <a:off x="5974557" y="3960814"/>
                    <a:ext cx="76200" cy="76200"/>
                  </a:xfrm>
                  <a:custGeom>
                    <a:avLst/>
                    <a:gdLst>
                      <a:gd name="T0" fmla="*/ 11112 w 48"/>
                      <a:gd name="T1" fmla="*/ 11112 h 48"/>
                      <a:gd name="T2" fmla="*/ 6350 w 48"/>
                      <a:gd name="T3" fmla="*/ 19050 h 48"/>
                      <a:gd name="T4" fmla="*/ 1588 w 48"/>
                      <a:gd name="T5" fmla="*/ 28575 h 48"/>
                      <a:gd name="T6" fmla="*/ 0 w 48"/>
                      <a:gd name="T7" fmla="*/ 38100 h 48"/>
                      <a:gd name="T8" fmla="*/ 1588 w 48"/>
                      <a:gd name="T9" fmla="*/ 47625 h 48"/>
                      <a:gd name="T10" fmla="*/ 6350 w 48"/>
                      <a:gd name="T11" fmla="*/ 57150 h 48"/>
                      <a:gd name="T12" fmla="*/ 11112 w 48"/>
                      <a:gd name="T13" fmla="*/ 65088 h 48"/>
                      <a:gd name="T14" fmla="*/ 19050 w 48"/>
                      <a:gd name="T15" fmla="*/ 71438 h 48"/>
                      <a:gd name="T16" fmla="*/ 28575 w 48"/>
                      <a:gd name="T17" fmla="*/ 74613 h 48"/>
                      <a:gd name="T18" fmla="*/ 38100 w 48"/>
                      <a:gd name="T19" fmla="*/ 76200 h 48"/>
                      <a:gd name="T20" fmla="*/ 47625 w 48"/>
                      <a:gd name="T21" fmla="*/ 74613 h 48"/>
                      <a:gd name="T22" fmla="*/ 57150 w 48"/>
                      <a:gd name="T23" fmla="*/ 71438 h 48"/>
                      <a:gd name="T24" fmla="*/ 65088 w 48"/>
                      <a:gd name="T25" fmla="*/ 65088 h 48"/>
                      <a:gd name="T26" fmla="*/ 73025 w 48"/>
                      <a:gd name="T27" fmla="*/ 57150 h 48"/>
                      <a:gd name="T28" fmla="*/ 76200 w 48"/>
                      <a:gd name="T29" fmla="*/ 47625 h 48"/>
                      <a:gd name="T30" fmla="*/ 76200 w 48"/>
                      <a:gd name="T31" fmla="*/ 38100 h 48"/>
                      <a:gd name="T32" fmla="*/ 76200 w 48"/>
                      <a:gd name="T33" fmla="*/ 28575 h 48"/>
                      <a:gd name="T34" fmla="*/ 73025 w 48"/>
                      <a:gd name="T35" fmla="*/ 19050 h 48"/>
                      <a:gd name="T36" fmla="*/ 65088 w 48"/>
                      <a:gd name="T37" fmla="*/ 11112 h 48"/>
                      <a:gd name="T38" fmla="*/ 57150 w 48"/>
                      <a:gd name="T39" fmla="*/ 4763 h 48"/>
                      <a:gd name="T40" fmla="*/ 47625 w 48"/>
                      <a:gd name="T41" fmla="*/ 0 h 48"/>
                      <a:gd name="T42" fmla="*/ 38100 w 48"/>
                      <a:gd name="T43" fmla="*/ 0 h 48"/>
                      <a:gd name="T44" fmla="*/ 28575 w 48"/>
                      <a:gd name="T45" fmla="*/ 0 h 48"/>
                      <a:gd name="T46" fmla="*/ 19050 w 48"/>
                      <a:gd name="T47" fmla="*/ 4763 h 48"/>
                      <a:gd name="T48" fmla="*/ 11112 w 48"/>
                      <a:gd name="T49" fmla="*/ 11112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7" y="7"/>
                        </a:moveTo>
                        <a:lnTo>
                          <a:pt x="4" y="12"/>
                        </a:lnTo>
                        <a:lnTo>
                          <a:pt x="1" y="18"/>
                        </a:lnTo>
                        <a:lnTo>
                          <a:pt x="0" y="24"/>
                        </a:lnTo>
                        <a:lnTo>
                          <a:pt x="1" y="30"/>
                        </a:lnTo>
                        <a:lnTo>
                          <a:pt x="4" y="36"/>
                        </a:lnTo>
                        <a:lnTo>
                          <a:pt x="7" y="41"/>
                        </a:lnTo>
                        <a:lnTo>
                          <a:pt x="12" y="45"/>
                        </a:lnTo>
                        <a:lnTo>
                          <a:pt x="18" y="47"/>
                        </a:lnTo>
                        <a:lnTo>
                          <a:pt x="24" y="48"/>
                        </a:lnTo>
                        <a:lnTo>
                          <a:pt x="30" y="47"/>
                        </a:lnTo>
                        <a:lnTo>
                          <a:pt x="36" y="45"/>
                        </a:lnTo>
                        <a:lnTo>
                          <a:pt x="41" y="41"/>
                        </a:lnTo>
                        <a:lnTo>
                          <a:pt x="46" y="36"/>
                        </a:lnTo>
                        <a:lnTo>
                          <a:pt x="48" y="30"/>
                        </a:lnTo>
                        <a:lnTo>
                          <a:pt x="48" y="24"/>
                        </a:lnTo>
                        <a:lnTo>
                          <a:pt x="48" y="18"/>
                        </a:lnTo>
                        <a:lnTo>
                          <a:pt x="46" y="12"/>
                        </a:lnTo>
                        <a:lnTo>
                          <a:pt x="41" y="7"/>
                        </a:lnTo>
                        <a:lnTo>
                          <a:pt x="36" y="3"/>
                        </a:lnTo>
                        <a:lnTo>
                          <a:pt x="30" y="0"/>
                        </a:lnTo>
                        <a:lnTo>
                          <a:pt x="24" y="0"/>
                        </a:lnTo>
                        <a:lnTo>
                          <a:pt x="18" y="0"/>
                        </a:lnTo>
                        <a:lnTo>
                          <a:pt x="12" y="3"/>
                        </a:lnTo>
                        <a:lnTo>
                          <a:pt x="7" y="7"/>
                        </a:lnTo>
                        <a:close/>
                      </a:path>
                    </a:pathLst>
                  </a:custGeom>
                  <a:solidFill>
                    <a:srgbClr val="FFFB0C"/>
                  </a:solidFill>
                  <a:ln w="0">
                    <a:solidFill>
                      <a:srgbClr val="FFFB0C"/>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700" name="Freeform 44"/>
                  <p:cNvSpPr>
                    <a:spLocks/>
                  </p:cNvSpPr>
                  <p:nvPr/>
                </p:nvSpPr>
                <p:spPr bwMode="auto">
                  <a:xfrm>
                    <a:off x="5052220" y="4329114"/>
                    <a:ext cx="79375" cy="76200"/>
                  </a:xfrm>
                  <a:custGeom>
                    <a:avLst/>
                    <a:gdLst>
                      <a:gd name="T0" fmla="*/ 79375 w 50"/>
                      <a:gd name="T1" fmla="*/ 38100 h 48"/>
                      <a:gd name="T2" fmla="*/ 76200 w 50"/>
                      <a:gd name="T3" fmla="*/ 28575 h 48"/>
                      <a:gd name="T4" fmla="*/ 73025 w 50"/>
                      <a:gd name="T5" fmla="*/ 19050 h 48"/>
                      <a:gd name="T6" fmla="*/ 66675 w 50"/>
                      <a:gd name="T7" fmla="*/ 12700 h 48"/>
                      <a:gd name="T8" fmla="*/ 58738 w 50"/>
                      <a:gd name="T9" fmla="*/ 6350 h 48"/>
                      <a:gd name="T10" fmla="*/ 49212 w 50"/>
                      <a:gd name="T11" fmla="*/ 3175 h 48"/>
                      <a:gd name="T12" fmla="*/ 39688 w 50"/>
                      <a:gd name="T13" fmla="*/ 0 h 48"/>
                      <a:gd name="T14" fmla="*/ 28575 w 50"/>
                      <a:gd name="T15" fmla="*/ 3175 h 48"/>
                      <a:gd name="T16" fmla="*/ 20637 w 50"/>
                      <a:gd name="T17" fmla="*/ 6350 h 48"/>
                      <a:gd name="T18" fmla="*/ 11112 w 50"/>
                      <a:gd name="T19" fmla="*/ 12700 h 48"/>
                      <a:gd name="T20" fmla="*/ 6350 w 50"/>
                      <a:gd name="T21" fmla="*/ 19050 h 48"/>
                      <a:gd name="T22" fmla="*/ 1588 w 50"/>
                      <a:gd name="T23" fmla="*/ 28575 h 48"/>
                      <a:gd name="T24" fmla="*/ 0 w 50"/>
                      <a:gd name="T25" fmla="*/ 38100 h 48"/>
                      <a:gd name="T26" fmla="*/ 1588 w 50"/>
                      <a:gd name="T27" fmla="*/ 50800 h 48"/>
                      <a:gd name="T28" fmla="*/ 6350 w 50"/>
                      <a:gd name="T29" fmla="*/ 57150 h 48"/>
                      <a:gd name="T30" fmla="*/ 11112 w 50"/>
                      <a:gd name="T31" fmla="*/ 65088 h 48"/>
                      <a:gd name="T32" fmla="*/ 20637 w 50"/>
                      <a:gd name="T33" fmla="*/ 73025 h 48"/>
                      <a:gd name="T34" fmla="*/ 28575 w 50"/>
                      <a:gd name="T35" fmla="*/ 74613 h 48"/>
                      <a:gd name="T36" fmla="*/ 39688 w 50"/>
                      <a:gd name="T37" fmla="*/ 76200 h 48"/>
                      <a:gd name="T38" fmla="*/ 49212 w 50"/>
                      <a:gd name="T39" fmla="*/ 74613 h 48"/>
                      <a:gd name="T40" fmla="*/ 58738 w 50"/>
                      <a:gd name="T41" fmla="*/ 73025 h 48"/>
                      <a:gd name="T42" fmla="*/ 66675 w 50"/>
                      <a:gd name="T43" fmla="*/ 65088 h 48"/>
                      <a:gd name="T44" fmla="*/ 73025 w 50"/>
                      <a:gd name="T45" fmla="*/ 57150 h 48"/>
                      <a:gd name="T46" fmla="*/ 76200 w 50"/>
                      <a:gd name="T47" fmla="*/ 50800 h 48"/>
                      <a:gd name="T48" fmla="*/ 79375 w 50"/>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8"/>
                      <a:gd name="T77" fmla="*/ 50 w 5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8">
                        <a:moveTo>
                          <a:pt x="50" y="24"/>
                        </a:moveTo>
                        <a:lnTo>
                          <a:pt x="48" y="18"/>
                        </a:lnTo>
                        <a:lnTo>
                          <a:pt x="46" y="12"/>
                        </a:lnTo>
                        <a:lnTo>
                          <a:pt x="42" y="8"/>
                        </a:lnTo>
                        <a:lnTo>
                          <a:pt x="37" y="4"/>
                        </a:lnTo>
                        <a:lnTo>
                          <a:pt x="31" y="2"/>
                        </a:lnTo>
                        <a:lnTo>
                          <a:pt x="25" y="0"/>
                        </a:lnTo>
                        <a:lnTo>
                          <a:pt x="18" y="2"/>
                        </a:lnTo>
                        <a:lnTo>
                          <a:pt x="13" y="4"/>
                        </a:lnTo>
                        <a:lnTo>
                          <a:pt x="7" y="8"/>
                        </a:lnTo>
                        <a:lnTo>
                          <a:pt x="4" y="12"/>
                        </a:lnTo>
                        <a:lnTo>
                          <a:pt x="1" y="18"/>
                        </a:lnTo>
                        <a:lnTo>
                          <a:pt x="0" y="24"/>
                        </a:lnTo>
                        <a:lnTo>
                          <a:pt x="1" y="32"/>
                        </a:lnTo>
                        <a:lnTo>
                          <a:pt x="4" y="36"/>
                        </a:lnTo>
                        <a:lnTo>
                          <a:pt x="7" y="41"/>
                        </a:lnTo>
                        <a:lnTo>
                          <a:pt x="13" y="46"/>
                        </a:lnTo>
                        <a:lnTo>
                          <a:pt x="18" y="47"/>
                        </a:lnTo>
                        <a:lnTo>
                          <a:pt x="25" y="48"/>
                        </a:lnTo>
                        <a:lnTo>
                          <a:pt x="31" y="47"/>
                        </a:lnTo>
                        <a:lnTo>
                          <a:pt x="37" y="46"/>
                        </a:lnTo>
                        <a:lnTo>
                          <a:pt x="42" y="41"/>
                        </a:lnTo>
                        <a:lnTo>
                          <a:pt x="46" y="36"/>
                        </a:lnTo>
                        <a:lnTo>
                          <a:pt x="48" y="32"/>
                        </a:lnTo>
                        <a:lnTo>
                          <a:pt x="50" y="24"/>
                        </a:lnTo>
                        <a:close/>
                      </a:path>
                    </a:pathLst>
                  </a:custGeom>
                  <a:solidFill>
                    <a:srgbClr val="00FF00"/>
                  </a:solidFill>
                  <a:ln w="0">
                    <a:solidFill>
                      <a:srgbClr val="00FF00"/>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701" name="Freeform 45"/>
                  <p:cNvSpPr>
                    <a:spLocks/>
                  </p:cNvSpPr>
                  <p:nvPr/>
                </p:nvSpPr>
                <p:spPr bwMode="auto">
                  <a:xfrm>
                    <a:off x="5050632" y="4391026"/>
                    <a:ext cx="76200" cy="76200"/>
                  </a:xfrm>
                  <a:custGeom>
                    <a:avLst/>
                    <a:gdLst>
                      <a:gd name="T0" fmla="*/ 76200 w 48"/>
                      <a:gd name="T1" fmla="*/ 38100 h 48"/>
                      <a:gd name="T2" fmla="*/ 76200 w 48"/>
                      <a:gd name="T3" fmla="*/ 28575 h 48"/>
                      <a:gd name="T4" fmla="*/ 73025 w 48"/>
                      <a:gd name="T5" fmla="*/ 19050 h 48"/>
                      <a:gd name="T6" fmla="*/ 65088 w 48"/>
                      <a:gd name="T7" fmla="*/ 11112 h 48"/>
                      <a:gd name="T8" fmla="*/ 57150 w 48"/>
                      <a:gd name="T9" fmla="*/ 4763 h 48"/>
                      <a:gd name="T10" fmla="*/ 47625 w 48"/>
                      <a:gd name="T11" fmla="*/ 1588 h 48"/>
                      <a:gd name="T12" fmla="*/ 38100 w 48"/>
                      <a:gd name="T13" fmla="*/ 0 h 48"/>
                      <a:gd name="T14" fmla="*/ 28575 w 48"/>
                      <a:gd name="T15" fmla="*/ 1588 h 48"/>
                      <a:gd name="T16" fmla="*/ 19050 w 48"/>
                      <a:gd name="T17" fmla="*/ 4763 h 48"/>
                      <a:gd name="T18" fmla="*/ 11112 w 48"/>
                      <a:gd name="T19" fmla="*/ 11112 h 48"/>
                      <a:gd name="T20" fmla="*/ 6350 w 48"/>
                      <a:gd name="T21" fmla="*/ 19050 h 48"/>
                      <a:gd name="T22" fmla="*/ 1588 w 48"/>
                      <a:gd name="T23" fmla="*/ 28575 h 48"/>
                      <a:gd name="T24" fmla="*/ 0 w 48"/>
                      <a:gd name="T25" fmla="*/ 38100 h 48"/>
                      <a:gd name="T26" fmla="*/ 1588 w 48"/>
                      <a:gd name="T27" fmla="*/ 47625 h 48"/>
                      <a:gd name="T28" fmla="*/ 6350 w 48"/>
                      <a:gd name="T29" fmla="*/ 57150 h 48"/>
                      <a:gd name="T30" fmla="*/ 11112 w 48"/>
                      <a:gd name="T31" fmla="*/ 65088 h 48"/>
                      <a:gd name="T32" fmla="*/ 19050 w 48"/>
                      <a:gd name="T33" fmla="*/ 69850 h 48"/>
                      <a:gd name="T34" fmla="*/ 28575 w 48"/>
                      <a:gd name="T35" fmla="*/ 74613 h 48"/>
                      <a:gd name="T36" fmla="*/ 38100 w 48"/>
                      <a:gd name="T37" fmla="*/ 76200 h 48"/>
                      <a:gd name="T38" fmla="*/ 47625 w 48"/>
                      <a:gd name="T39" fmla="*/ 74613 h 48"/>
                      <a:gd name="T40" fmla="*/ 57150 w 48"/>
                      <a:gd name="T41" fmla="*/ 69850 h 48"/>
                      <a:gd name="T42" fmla="*/ 65088 w 48"/>
                      <a:gd name="T43" fmla="*/ 65088 h 48"/>
                      <a:gd name="T44" fmla="*/ 73025 w 48"/>
                      <a:gd name="T45" fmla="*/ 57150 h 48"/>
                      <a:gd name="T46" fmla="*/ 76200 w 48"/>
                      <a:gd name="T47" fmla="*/ 47625 h 48"/>
                      <a:gd name="T48" fmla="*/ 76200 w 48"/>
                      <a:gd name="T49" fmla="*/ 3810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8" y="18"/>
                        </a:lnTo>
                        <a:lnTo>
                          <a:pt x="46" y="12"/>
                        </a:lnTo>
                        <a:lnTo>
                          <a:pt x="41" y="7"/>
                        </a:lnTo>
                        <a:lnTo>
                          <a:pt x="36" y="3"/>
                        </a:lnTo>
                        <a:lnTo>
                          <a:pt x="30" y="1"/>
                        </a:lnTo>
                        <a:lnTo>
                          <a:pt x="24" y="0"/>
                        </a:lnTo>
                        <a:lnTo>
                          <a:pt x="18" y="1"/>
                        </a:lnTo>
                        <a:lnTo>
                          <a:pt x="12" y="3"/>
                        </a:lnTo>
                        <a:lnTo>
                          <a:pt x="7" y="7"/>
                        </a:lnTo>
                        <a:lnTo>
                          <a:pt x="4" y="12"/>
                        </a:lnTo>
                        <a:lnTo>
                          <a:pt x="1" y="18"/>
                        </a:lnTo>
                        <a:lnTo>
                          <a:pt x="0" y="24"/>
                        </a:lnTo>
                        <a:lnTo>
                          <a:pt x="1" y="30"/>
                        </a:lnTo>
                        <a:lnTo>
                          <a:pt x="4" y="36"/>
                        </a:lnTo>
                        <a:lnTo>
                          <a:pt x="7" y="41"/>
                        </a:lnTo>
                        <a:lnTo>
                          <a:pt x="12" y="44"/>
                        </a:lnTo>
                        <a:lnTo>
                          <a:pt x="18" y="47"/>
                        </a:lnTo>
                        <a:lnTo>
                          <a:pt x="24" y="48"/>
                        </a:lnTo>
                        <a:lnTo>
                          <a:pt x="30" y="47"/>
                        </a:lnTo>
                        <a:lnTo>
                          <a:pt x="36" y="44"/>
                        </a:lnTo>
                        <a:lnTo>
                          <a:pt x="41" y="41"/>
                        </a:lnTo>
                        <a:lnTo>
                          <a:pt x="46" y="36"/>
                        </a:lnTo>
                        <a:lnTo>
                          <a:pt x="48" y="30"/>
                        </a:lnTo>
                        <a:lnTo>
                          <a:pt x="48" y="24"/>
                        </a:lnTo>
                        <a:close/>
                      </a:path>
                    </a:pathLst>
                  </a:custGeom>
                  <a:solidFill>
                    <a:srgbClr val="00B0F0"/>
                  </a:solidFill>
                  <a:ln w="0">
                    <a:solidFill>
                      <a:srgbClr val="00B0F0"/>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702" name="Freeform 46"/>
                  <p:cNvSpPr>
                    <a:spLocks/>
                  </p:cNvSpPr>
                  <p:nvPr/>
                </p:nvSpPr>
                <p:spPr bwMode="auto">
                  <a:xfrm>
                    <a:off x="4188620" y="4681539"/>
                    <a:ext cx="76200" cy="76200"/>
                  </a:xfrm>
                  <a:custGeom>
                    <a:avLst/>
                    <a:gdLst>
                      <a:gd name="T0" fmla="*/ 11112 w 48"/>
                      <a:gd name="T1" fmla="*/ 9525 h 48"/>
                      <a:gd name="T2" fmla="*/ 4763 w 48"/>
                      <a:gd name="T3" fmla="*/ 19050 h 48"/>
                      <a:gd name="T4" fmla="*/ 1588 w 48"/>
                      <a:gd name="T5" fmla="*/ 25400 h 48"/>
                      <a:gd name="T6" fmla="*/ 0 w 48"/>
                      <a:gd name="T7" fmla="*/ 38100 h 48"/>
                      <a:gd name="T8" fmla="*/ 1588 w 48"/>
                      <a:gd name="T9" fmla="*/ 47625 h 48"/>
                      <a:gd name="T10" fmla="*/ 4763 w 48"/>
                      <a:gd name="T11" fmla="*/ 57150 h 48"/>
                      <a:gd name="T12" fmla="*/ 11112 w 48"/>
                      <a:gd name="T13" fmla="*/ 63500 h 48"/>
                      <a:gd name="T14" fmla="*/ 19050 w 48"/>
                      <a:gd name="T15" fmla="*/ 69850 h 48"/>
                      <a:gd name="T16" fmla="*/ 28575 w 48"/>
                      <a:gd name="T17" fmla="*/ 73025 h 48"/>
                      <a:gd name="T18" fmla="*/ 38100 w 48"/>
                      <a:gd name="T19" fmla="*/ 76200 h 48"/>
                      <a:gd name="T20" fmla="*/ 49212 w 48"/>
                      <a:gd name="T21" fmla="*/ 73025 h 48"/>
                      <a:gd name="T22" fmla="*/ 57150 w 48"/>
                      <a:gd name="T23" fmla="*/ 69850 h 48"/>
                      <a:gd name="T24" fmla="*/ 63500 w 48"/>
                      <a:gd name="T25" fmla="*/ 63500 h 48"/>
                      <a:gd name="T26" fmla="*/ 71438 w 48"/>
                      <a:gd name="T27" fmla="*/ 57150 h 48"/>
                      <a:gd name="T28" fmla="*/ 76200 w 48"/>
                      <a:gd name="T29" fmla="*/ 47625 h 48"/>
                      <a:gd name="T30" fmla="*/ 76200 w 48"/>
                      <a:gd name="T31" fmla="*/ 38100 h 48"/>
                      <a:gd name="T32" fmla="*/ 76200 w 48"/>
                      <a:gd name="T33" fmla="*/ 25400 h 48"/>
                      <a:gd name="T34" fmla="*/ 71438 w 48"/>
                      <a:gd name="T35" fmla="*/ 19050 h 48"/>
                      <a:gd name="T36" fmla="*/ 63500 w 48"/>
                      <a:gd name="T37" fmla="*/ 9525 h 48"/>
                      <a:gd name="T38" fmla="*/ 57150 w 48"/>
                      <a:gd name="T39" fmla="*/ 3175 h 48"/>
                      <a:gd name="T40" fmla="*/ 49212 w 48"/>
                      <a:gd name="T41" fmla="*/ 0 h 48"/>
                      <a:gd name="T42" fmla="*/ 38100 w 48"/>
                      <a:gd name="T43" fmla="*/ 0 h 48"/>
                      <a:gd name="T44" fmla="*/ 28575 w 48"/>
                      <a:gd name="T45" fmla="*/ 0 h 48"/>
                      <a:gd name="T46" fmla="*/ 19050 w 48"/>
                      <a:gd name="T47" fmla="*/ 3175 h 48"/>
                      <a:gd name="T48" fmla="*/ 11112 w 48"/>
                      <a:gd name="T49" fmla="*/ 9525 h 48"/>
                      <a:gd name="T50" fmla="*/ 11112 w 48"/>
                      <a:gd name="T51" fmla="*/ 9525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48"/>
                      <a:gd name="T80" fmla="*/ 48 w 48"/>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48">
                        <a:moveTo>
                          <a:pt x="7" y="6"/>
                        </a:moveTo>
                        <a:lnTo>
                          <a:pt x="3" y="12"/>
                        </a:lnTo>
                        <a:lnTo>
                          <a:pt x="1" y="16"/>
                        </a:lnTo>
                        <a:lnTo>
                          <a:pt x="0" y="24"/>
                        </a:lnTo>
                        <a:lnTo>
                          <a:pt x="1" y="30"/>
                        </a:lnTo>
                        <a:lnTo>
                          <a:pt x="3" y="36"/>
                        </a:lnTo>
                        <a:lnTo>
                          <a:pt x="7" y="40"/>
                        </a:lnTo>
                        <a:lnTo>
                          <a:pt x="12" y="44"/>
                        </a:lnTo>
                        <a:lnTo>
                          <a:pt x="18" y="46"/>
                        </a:lnTo>
                        <a:lnTo>
                          <a:pt x="24" y="48"/>
                        </a:lnTo>
                        <a:lnTo>
                          <a:pt x="31" y="46"/>
                        </a:lnTo>
                        <a:lnTo>
                          <a:pt x="36" y="44"/>
                        </a:lnTo>
                        <a:lnTo>
                          <a:pt x="40" y="40"/>
                        </a:lnTo>
                        <a:lnTo>
                          <a:pt x="45" y="36"/>
                        </a:lnTo>
                        <a:lnTo>
                          <a:pt x="48" y="30"/>
                        </a:lnTo>
                        <a:lnTo>
                          <a:pt x="48" y="24"/>
                        </a:lnTo>
                        <a:lnTo>
                          <a:pt x="48" y="16"/>
                        </a:lnTo>
                        <a:lnTo>
                          <a:pt x="45" y="12"/>
                        </a:lnTo>
                        <a:lnTo>
                          <a:pt x="40" y="6"/>
                        </a:lnTo>
                        <a:lnTo>
                          <a:pt x="36" y="2"/>
                        </a:lnTo>
                        <a:lnTo>
                          <a:pt x="31" y="0"/>
                        </a:lnTo>
                        <a:lnTo>
                          <a:pt x="24" y="0"/>
                        </a:lnTo>
                        <a:lnTo>
                          <a:pt x="18" y="0"/>
                        </a:lnTo>
                        <a:lnTo>
                          <a:pt x="12" y="2"/>
                        </a:lnTo>
                        <a:lnTo>
                          <a:pt x="7" y="6"/>
                        </a:lnTo>
                        <a:close/>
                      </a:path>
                    </a:pathLst>
                  </a:custGeom>
                  <a:solidFill>
                    <a:srgbClr val="FF1F0B"/>
                  </a:solidFill>
                  <a:ln w="0">
                    <a:solidFill>
                      <a:srgbClr val="FF1F0B"/>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703" name="Freeform 47"/>
                  <p:cNvSpPr>
                    <a:spLocks/>
                  </p:cNvSpPr>
                  <p:nvPr/>
                </p:nvSpPr>
                <p:spPr bwMode="auto">
                  <a:xfrm>
                    <a:off x="4217195" y="4778376"/>
                    <a:ext cx="76200" cy="76200"/>
                  </a:xfrm>
                  <a:custGeom>
                    <a:avLst/>
                    <a:gdLst>
                      <a:gd name="T0" fmla="*/ 11112 w 48"/>
                      <a:gd name="T1" fmla="*/ 11112 h 48"/>
                      <a:gd name="T2" fmla="*/ 4763 w 48"/>
                      <a:gd name="T3" fmla="*/ 19050 h 48"/>
                      <a:gd name="T4" fmla="*/ 1588 w 48"/>
                      <a:gd name="T5" fmla="*/ 28575 h 48"/>
                      <a:gd name="T6" fmla="*/ 0 w 48"/>
                      <a:gd name="T7" fmla="*/ 38100 h 48"/>
                      <a:gd name="T8" fmla="*/ 1588 w 48"/>
                      <a:gd name="T9" fmla="*/ 47625 h 48"/>
                      <a:gd name="T10" fmla="*/ 4763 w 48"/>
                      <a:gd name="T11" fmla="*/ 57150 h 48"/>
                      <a:gd name="T12" fmla="*/ 11112 w 48"/>
                      <a:gd name="T13" fmla="*/ 65088 h 48"/>
                      <a:gd name="T14" fmla="*/ 19050 w 48"/>
                      <a:gd name="T15" fmla="*/ 69850 h 48"/>
                      <a:gd name="T16" fmla="*/ 28575 w 48"/>
                      <a:gd name="T17" fmla="*/ 74613 h 48"/>
                      <a:gd name="T18" fmla="*/ 38100 w 48"/>
                      <a:gd name="T19" fmla="*/ 76200 h 48"/>
                      <a:gd name="T20" fmla="*/ 47625 w 48"/>
                      <a:gd name="T21" fmla="*/ 74613 h 48"/>
                      <a:gd name="T22" fmla="*/ 57150 w 48"/>
                      <a:gd name="T23" fmla="*/ 69850 h 48"/>
                      <a:gd name="T24" fmla="*/ 63500 w 48"/>
                      <a:gd name="T25" fmla="*/ 65088 h 48"/>
                      <a:gd name="T26" fmla="*/ 71438 w 48"/>
                      <a:gd name="T27" fmla="*/ 57150 h 48"/>
                      <a:gd name="T28" fmla="*/ 76200 w 48"/>
                      <a:gd name="T29" fmla="*/ 47625 h 48"/>
                      <a:gd name="T30" fmla="*/ 76200 w 48"/>
                      <a:gd name="T31" fmla="*/ 38100 h 48"/>
                      <a:gd name="T32" fmla="*/ 76200 w 48"/>
                      <a:gd name="T33" fmla="*/ 28575 h 48"/>
                      <a:gd name="T34" fmla="*/ 71438 w 48"/>
                      <a:gd name="T35" fmla="*/ 19050 h 48"/>
                      <a:gd name="T36" fmla="*/ 63500 w 48"/>
                      <a:gd name="T37" fmla="*/ 11112 h 48"/>
                      <a:gd name="T38" fmla="*/ 57150 w 48"/>
                      <a:gd name="T39" fmla="*/ 3175 h 48"/>
                      <a:gd name="T40" fmla="*/ 47625 w 48"/>
                      <a:gd name="T41" fmla="*/ 0 h 48"/>
                      <a:gd name="T42" fmla="*/ 38100 w 48"/>
                      <a:gd name="T43" fmla="*/ 0 h 48"/>
                      <a:gd name="T44" fmla="*/ 28575 w 48"/>
                      <a:gd name="T45" fmla="*/ 0 h 48"/>
                      <a:gd name="T46" fmla="*/ 19050 w 48"/>
                      <a:gd name="T47" fmla="*/ 3175 h 48"/>
                      <a:gd name="T48" fmla="*/ 11112 w 48"/>
                      <a:gd name="T49" fmla="*/ 11112 h 48"/>
                      <a:gd name="T50" fmla="*/ 11112 w 48"/>
                      <a:gd name="T51" fmla="*/ 11112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48"/>
                      <a:gd name="T80" fmla="*/ 48 w 48"/>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48">
                        <a:moveTo>
                          <a:pt x="7" y="7"/>
                        </a:moveTo>
                        <a:lnTo>
                          <a:pt x="3" y="12"/>
                        </a:lnTo>
                        <a:lnTo>
                          <a:pt x="1" y="18"/>
                        </a:lnTo>
                        <a:lnTo>
                          <a:pt x="0" y="24"/>
                        </a:lnTo>
                        <a:lnTo>
                          <a:pt x="1" y="30"/>
                        </a:lnTo>
                        <a:lnTo>
                          <a:pt x="3" y="36"/>
                        </a:lnTo>
                        <a:lnTo>
                          <a:pt x="7" y="41"/>
                        </a:lnTo>
                        <a:lnTo>
                          <a:pt x="12" y="44"/>
                        </a:lnTo>
                        <a:lnTo>
                          <a:pt x="18" y="47"/>
                        </a:lnTo>
                        <a:lnTo>
                          <a:pt x="24" y="48"/>
                        </a:lnTo>
                        <a:lnTo>
                          <a:pt x="30" y="47"/>
                        </a:lnTo>
                        <a:lnTo>
                          <a:pt x="36" y="44"/>
                        </a:lnTo>
                        <a:lnTo>
                          <a:pt x="40" y="41"/>
                        </a:lnTo>
                        <a:lnTo>
                          <a:pt x="45" y="36"/>
                        </a:lnTo>
                        <a:lnTo>
                          <a:pt x="48" y="30"/>
                        </a:lnTo>
                        <a:lnTo>
                          <a:pt x="48" y="24"/>
                        </a:lnTo>
                        <a:lnTo>
                          <a:pt x="48" y="18"/>
                        </a:lnTo>
                        <a:lnTo>
                          <a:pt x="45" y="12"/>
                        </a:lnTo>
                        <a:lnTo>
                          <a:pt x="40" y="7"/>
                        </a:lnTo>
                        <a:lnTo>
                          <a:pt x="36" y="2"/>
                        </a:lnTo>
                        <a:lnTo>
                          <a:pt x="30" y="0"/>
                        </a:lnTo>
                        <a:lnTo>
                          <a:pt x="24" y="0"/>
                        </a:lnTo>
                        <a:lnTo>
                          <a:pt x="18" y="0"/>
                        </a:lnTo>
                        <a:lnTo>
                          <a:pt x="12" y="2"/>
                        </a:lnTo>
                        <a:lnTo>
                          <a:pt x="7" y="7"/>
                        </a:lnTo>
                        <a:close/>
                      </a:path>
                    </a:pathLst>
                  </a:custGeom>
                  <a:solidFill>
                    <a:srgbClr val="F8F8F8"/>
                  </a:solidFill>
                  <a:ln w="0">
                    <a:solidFill>
                      <a:schemeClr val="bg1"/>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sp>
                <p:nvSpPr>
                  <p:cNvPr id="410704" name="Freeform 48"/>
                  <p:cNvSpPr>
                    <a:spLocks/>
                  </p:cNvSpPr>
                  <p:nvPr/>
                </p:nvSpPr>
                <p:spPr bwMode="auto">
                  <a:xfrm>
                    <a:off x="4371182" y="4905376"/>
                    <a:ext cx="76200" cy="77788"/>
                  </a:xfrm>
                  <a:custGeom>
                    <a:avLst/>
                    <a:gdLst>
                      <a:gd name="T0" fmla="*/ 11112 w 48"/>
                      <a:gd name="T1" fmla="*/ 12700 h 49"/>
                      <a:gd name="T2" fmla="*/ 6350 w 48"/>
                      <a:gd name="T3" fmla="*/ 19050 h 49"/>
                      <a:gd name="T4" fmla="*/ 1588 w 48"/>
                      <a:gd name="T5" fmla="*/ 28575 h 49"/>
                      <a:gd name="T6" fmla="*/ 0 w 48"/>
                      <a:gd name="T7" fmla="*/ 38100 h 49"/>
                      <a:gd name="T8" fmla="*/ 1588 w 48"/>
                      <a:gd name="T9" fmla="*/ 47625 h 49"/>
                      <a:gd name="T10" fmla="*/ 6350 w 48"/>
                      <a:gd name="T11" fmla="*/ 58738 h 49"/>
                      <a:gd name="T12" fmla="*/ 11112 w 48"/>
                      <a:gd name="T13" fmla="*/ 65088 h 49"/>
                      <a:gd name="T14" fmla="*/ 19050 w 48"/>
                      <a:gd name="T15" fmla="*/ 73025 h 49"/>
                      <a:gd name="T16" fmla="*/ 28575 w 48"/>
                      <a:gd name="T17" fmla="*/ 77788 h 49"/>
                      <a:gd name="T18" fmla="*/ 38100 w 48"/>
                      <a:gd name="T19" fmla="*/ 77788 h 49"/>
                      <a:gd name="T20" fmla="*/ 47625 w 48"/>
                      <a:gd name="T21" fmla="*/ 77788 h 49"/>
                      <a:gd name="T22" fmla="*/ 57150 w 48"/>
                      <a:gd name="T23" fmla="*/ 73025 h 49"/>
                      <a:gd name="T24" fmla="*/ 65088 w 48"/>
                      <a:gd name="T25" fmla="*/ 65088 h 49"/>
                      <a:gd name="T26" fmla="*/ 73025 w 48"/>
                      <a:gd name="T27" fmla="*/ 58738 h 49"/>
                      <a:gd name="T28" fmla="*/ 76200 w 48"/>
                      <a:gd name="T29" fmla="*/ 47625 h 49"/>
                      <a:gd name="T30" fmla="*/ 76200 w 48"/>
                      <a:gd name="T31" fmla="*/ 38100 h 49"/>
                      <a:gd name="T32" fmla="*/ 76200 w 48"/>
                      <a:gd name="T33" fmla="*/ 28575 h 49"/>
                      <a:gd name="T34" fmla="*/ 73025 w 48"/>
                      <a:gd name="T35" fmla="*/ 19050 h 49"/>
                      <a:gd name="T36" fmla="*/ 65088 w 48"/>
                      <a:gd name="T37" fmla="*/ 12700 h 49"/>
                      <a:gd name="T38" fmla="*/ 57150 w 48"/>
                      <a:gd name="T39" fmla="*/ 6350 h 49"/>
                      <a:gd name="T40" fmla="*/ 47625 w 48"/>
                      <a:gd name="T41" fmla="*/ 3175 h 49"/>
                      <a:gd name="T42" fmla="*/ 38100 w 48"/>
                      <a:gd name="T43" fmla="*/ 0 h 49"/>
                      <a:gd name="T44" fmla="*/ 28575 w 48"/>
                      <a:gd name="T45" fmla="*/ 3175 h 49"/>
                      <a:gd name="T46" fmla="*/ 19050 w 48"/>
                      <a:gd name="T47" fmla="*/ 6350 h 49"/>
                      <a:gd name="T48" fmla="*/ 11112 w 48"/>
                      <a:gd name="T49" fmla="*/ 12700 h 49"/>
                      <a:gd name="T50" fmla="*/ 11112 w 48"/>
                      <a:gd name="T51" fmla="*/ 1270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49"/>
                      <a:gd name="T80" fmla="*/ 48 w 4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49">
                        <a:moveTo>
                          <a:pt x="7" y="8"/>
                        </a:moveTo>
                        <a:lnTo>
                          <a:pt x="4" y="12"/>
                        </a:lnTo>
                        <a:lnTo>
                          <a:pt x="1" y="18"/>
                        </a:lnTo>
                        <a:lnTo>
                          <a:pt x="0" y="24"/>
                        </a:lnTo>
                        <a:lnTo>
                          <a:pt x="1" y="30"/>
                        </a:lnTo>
                        <a:lnTo>
                          <a:pt x="4" y="37"/>
                        </a:lnTo>
                        <a:lnTo>
                          <a:pt x="7" y="41"/>
                        </a:lnTo>
                        <a:lnTo>
                          <a:pt x="12" y="46"/>
                        </a:lnTo>
                        <a:lnTo>
                          <a:pt x="18" y="49"/>
                        </a:lnTo>
                        <a:lnTo>
                          <a:pt x="24" y="49"/>
                        </a:lnTo>
                        <a:lnTo>
                          <a:pt x="30" y="49"/>
                        </a:lnTo>
                        <a:lnTo>
                          <a:pt x="36" y="46"/>
                        </a:lnTo>
                        <a:lnTo>
                          <a:pt x="41" y="41"/>
                        </a:lnTo>
                        <a:lnTo>
                          <a:pt x="46" y="37"/>
                        </a:lnTo>
                        <a:lnTo>
                          <a:pt x="48" y="30"/>
                        </a:lnTo>
                        <a:lnTo>
                          <a:pt x="48" y="24"/>
                        </a:lnTo>
                        <a:lnTo>
                          <a:pt x="48" y="18"/>
                        </a:lnTo>
                        <a:lnTo>
                          <a:pt x="46" y="12"/>
                        </a:lnTo>
                        <a:lnTo>
                          <a:pt x="41" y="8"/>
                        </a:lnTo>
                        <a:lnTo>
                          <a:pt x="36" y="4"/>
                        </a:lnTo>
                        <a:lnTo>
                          <a:pt x="30" y="2"/>
                        </a:lnTo>
                        <a:lnTo>
                          <a:pt x="24" y="0"/>
                        </a:lnTo>
                        <a:lnTo>
                          <a:pt x="18" y="2"/>
                        </a:lnTo>
                        <a:lnTo>
                          <a:pt x="12" y="4"/>
                        </a:lnTo>
                        <a:lnTo>
                          <a:pt x="7" y="8"/>
                        </a:lnTo>
                        <a:close/>
                      </a:path>
                    </a:pathLst>
                  </a:custGeom>
                  <a:solidFill>
                    <a:srgbClr val="FF7C80"/>
                  </a:solidFill>
                  <a:ln w="0">
                    <a:solidFill>
                      <a:srgbClr val="FF7C80"/>
                    </a:solidFill>
                    <a:prstDash val="solid"/>
                    <a:round/>
                    <a:headEnd/>
                    <a:tailEnd/>
                  </a:ln>
                </p:spPr>
                <p:txBody>
                  <a:bodyPr/>
                  <a:lstStyle/>
                  <a:p>
                    <a:pPr defTabSz="914400" fontAlgn="base">
                      <a:spcBef>
                        <a:spcPct val="0"/>
                      </a:spcBef>
                      <a:spcAft>
                        <a:spcPct val="0"/>
                      </a:spcAft>
                    </a:pPr>
                    <a:endParaRPr lang="fr-FR">
                      <a:solidFill>
                        <a:srgbClr val="FFFFFF"/>
                      </a:solidFill>
                      <a:latin typeface="Arial" charset="0"/>
                      <a:ea typeface="ＭＳ Ｐゴシック" pitchFamily="-84" charset="-128"/>
                      <a:cs typeface="Arial" charset="0"/>
                    </a:endParaRPr>
                  </a:p>
                </p:txBody>
              </p:sp>
            </p:grpSp>
            <p:sp>
              <p:nvSpPr>
                <p:cNvPr id="410636" name="ZoneTexte 9"/>
                <p:cNvSpPr txBox="1">
                  <a:spLocks noChangeArrowheads="1"/>
                </p:cNvSpPr>
                <p:nvPr/>
              </p:nvSpPr>
              <p:spPr bwMode="auto">
                <a:xfrm>
                  <a:off x="7493519" y="4051052"/>
                  <a:ext cx="992518" cy="29551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CAPRISA 004</a:t>
                  </a:r>
                </a:p>
              </p:txBody>
            </p:sp>
            <p:sp>
              <p:nvSpPr>
                <p:cNvPr id="410637" name="ZoneTexte 10"/>
                <p:cNvSpPr txBox="1">
                  <a:spLocks noChangeArrowheads="1"/>
                </p:cNvSpPr>
                <p:nvPr/>
              </p:nvSpPr>
              <p:spPr bwMode="auto">
                <a:xfrm>
                  <a:off x="7493519" y="4214265"/>
                  <a:ext cx="518059" cy="29551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iPrEX</a:t>
                  </a:r>
                </a:p>
              </p:txBody>
            </p:sp>
            <p:sp>
              <p:nvSpPr>
                <p:cNvPr id="410638" name="ZoneTexte 11"/>
                <p:cNvSpPr txBox="1">
                  <a:spLocks noChangeArrowheads="1"/>
                </p:cNvSpPr>
                <p:nvPr/>
              </p:nvSpPr>
              <p:spPr bwMode="auto">
                <a:xfrm>
                  <a:off x="7493519" y="4377477"/>
                  <a:ext cx="505236" cy="29551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TDF2</a:t>
                  </a:r>
                </a:p>
              </p:txBody>
            </p:sp>
            <p:sp>
              <p:nvSpPr>
                <p:cNvPr id="410639" name="ZoneTexte 12"/>
                <p:cNvSpPr txBox="1">
                  <a:spLocks noChangeArrowheads="1"/>
                </p:cNvSpPr>
                <p:nvPr/>
              </p:nvSpPr>
              <p:spPr bwMode="auto">
                <a:xfrm>
                  <a:off x="7493519" y="4540691"/>
                  <a:ext cx="1372182" cy="29551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Partners PrEP (TDF)</a:t>
                  </a:r>
                </a:p>
              </p:txBody>
            </p:sp>
            <p:sp>
              <p:nvSpPr>
                <p:cNvPr id="410640" name="ZoneTexte 13"/>
                <p:cNvSpPr txBox="1">
                  <a:spLocks noChangeArrowheads="1"/>
                </p:cNvSpPr>
                <p:nvPr/>
              </p:nvSpPr>
              <p:spPr bwMode="auto">
                <a:xfrm>
                  <a:off x="7493519" y="4867117"/>
                  <a:ext cx="738095" cy="29551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FemPrEP</a:t>
                  </a:r>
                </a:p>
              </p:txBody>
            </p:sp>
            <p:sp>
              <p:nvSpPr>
                <p:cNvPr id="410641" name="ZoneTexte 14"/>
                <p:cNvSpPr txBox="1">
                  <a:spLocks noChangeArrowheads="1"/>
                </p:cNvSpPr>
                <p:nvPr/>
              </p:nvSpPr>
              <p:spPr bwMode="auto">
                <a:xfrm>
                  <a:off x="7493519" y="5030329"/>
                  <a:ext cx="954049" cy="29551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VOICE (TDF)</a:t>
                  </a:r>
                </a:p>
              </p:txBody>
            </p:sp>
            <p:sp>
              <p:nvSpPr>
                <p:cNvPr id="410642" name="ZoneTexte 15"/>
                <p:cNvSpPr txBox="1">
                  <a:spLocks noChangeArrowheads="1"/>
                </p:cNvSpPr>
                <p:nvPr/>
              </p:nvSpPr>
              <p:spPr bwMode="auto">
                <a:xfrm>
                  <a:off x="7493519" y="5193542"/>
                  <a:ext cx="1238877" cy="29551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VOICE (TDF/FTC)</a:t>
                  </a:r>
                </a:p>
              </p:txBody>
            </p:sp>
            <p:sp>
              <p:nvSpPr>
                <p:cNvPr id="410643" name="ZoneTexte 16"/>
                <p:cNvSpPr txBox="1">
                  <a:spLocks noChangeArrowheads="1"/>
                </p:cNvSpPr>
                <p:nvPr/>
              </p:nvSpPr>
              <p:spPr bwMode="auto">
                <a:xfrm>
                  <a:off x="7493519" y="5356756"/>
                  <a:ext cx="1153660" cy="29551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VOICE (TFV gel)</a:t>
                  </a:r>
                </a:p>
              </p:txBody>
            </p:sp>
            <p:sp>
              <p:nvSpPr>
                <p:cNvPr id="410644" name="ZoneTexte 17"/>
                <p:cNvSpPr txBox="1">
                  <a:spLocks noChangeArrowheads="1"/>
                </p:cNvSpPr>
                <p:nvPr/>
              </p:nvSpPr>
              <p:spPr bwMode="auto">
                <a:xfrm>
                  <a:off x="4427071" y="5858671"/>
                  <a:ext cx="255971"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0</a:t>
                  </a:r>
                </a:p>
              </p:txBody>
            </p:sp>
            <p:sp>
              <p:nvSpPr>
                <p:cNvPr id="410645" name="ZoneTexte 18"/>
                <p:cNvSpPr txBox="1">
                  <a:spLocks noChangeArrowheads="1"/>
                </p:cNvSpPr>
                <p:nvPr/>
              </p:nvSpPr>
              <p:spPr bwMode="auto">
                <a:xfrm>
                  <a:off x="4702563" y="5858670"/>
                  <a:ext cx="327288"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10</a:t>
                  </a:r>
                </a:p>
              </p:txBody>
            </p:sp>
            <p:sp>
              <p:nvSpPr>
                <p:cNvPr id="410646" name="ZoneTexte 19"/>
                <p:cNvSpPr txBox="1">
                  <a:spLocks noChangeArrowheads="1"/>
                </p:cNvSpPr>
                <p:nvPr/>
              </p:nvSpPr>
              <p:spPr bwMode="auto">
                <a:xfrm>
                  <a:off x="5017877" y="5858670"/>
                  <a:ext cx="327288"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20</a:t>
                  </a:r>
                </a:p>
              </p:txBody>
            </p:sp>
            <p:sp>
              <p:nvSpPr>
                <p:cNvPr id="410647" name="ZoneTexte 20"/>
                <p:cNvSpPr txBox="1">
                  <a:spLocks noChangeArrowheads="1"/>
                </p:cNvSpPr>
                <p:nvPr/>
              </p:nvSpPr>
              <p:spPr bwMode="auto">
                <a:xfrm>
                  <a:off x="5328038" y="5858670"/>
                  <a:ext cx="327288"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30</a:t>
                  </a:r>
                </a:p>
              </p:txBody>
            </p:sp>
            <p:sp>
              <p:nvSpPr>
                <p:cNvPr id="410648" name="ZoneTexte 21"/>
                <p:cNvSpPr txBox="1">
                  <a:spLocks noChangeArrowheads="1"/>
                </p:cNvSpPr>
                <p:nvPr/>
              </p:nvSpPr>
              <p:spPr bwMode="auto">
                <a:xfrm>
                  <a:off x="5629663" y="5858670"/>
                  <a:ext cx="327288"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40</a:t>
                  </a:r>
                </a:p>
              </p:txBody>
            </p:sp>
            <p:sp>
              <p:nvSpPr>
                <p:cNvPr id="410649" name="ZoneTexte 22"/>
                <p:cNvSpPr txBox="1">
                  <a:spLocks noChangeArrowheads="1"/>
                </p:cNvSpPr>
                <p:nvPr/>
              </p:nvSpPr>
              <p:spPr bwMode="auto">
                <a:xfrm>
                  <a:off x="5947487" y="5858670"/>
                  <a:ext cx="327288"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50</a:t>
                  </a:r>
                </a:p>
              </p:txBody>
            </p:sp>
            <p:sp>
              <p:nvSpPr>
                <p:cNvPr id="410650" name="ZoneTexte 23"/>
                <p:cNvSpPr txBox="1">
                  <a:spLocks noChangeArrowheads="1"/>
                </p:cNvSpPr>
                <p:nvPr/>
              </p:nvSpPr>
              <p:spPr bwMode="auto">
                <a:xfrm>
                  <a:off x="6248788" y="5858670"/>
                  <a:ext cx="327288"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60</a:t>
                  </a:r>
                </a:p>
              </p:txBody>
            </p:sp>
            <p:sp>
              <p:nvSpPr>
                <p:cNvPr id="410651" name="ZoneTexte 24"/>
                <p:cNvSpPr txBox="1">
                  <a:spLocks noChangeArrowheads="1"/>
                </p:cNvSpPr>
                <p:nvPr/>
              </p:nvSpPr>
              <p:spPr bwMode="auto">
                <a:xfrm>
                  <a:off x="6556763" y="5858670"/>
                  <a:ext cx="327288"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70</a:t>
                  </a:r>
                </a:p>
              </p:txBody>
            </p:sp>
            <p:sp>
              <p:nvSpPr>
                <p:cNvPr id="410652" name="ZoneTexte 25"/>
                <p:cNvSpPr txBox="1">
                  <a:spLocks noChangeArrowheads="1"/>
                </p:cNvSpPr>
                <p:nvPr/>
              </p:nvSpPr>
              <p:spPr bwMode="auto">
                <a:xfrm>
                  <a:off x="6866326" y="5858670"/>
                  <a:ext cx="327288"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80</a:t>
                  </a:r>
                </a:p>
              </p:txBody>
            </p:sp>
            <p:sp>
              <p:nvSpPr>
                <p:cNvPr id="410653" name="ZoneTexte 26"/>
                <p:cNvSpPr txBox="1">
                  <a:spLocks noChangeArrowheads="1"/>
                </p:cNvSpPr>
                <p:nvPr/>
              </p:nvSpPr>
              <p:spPr bwMode="auto">
                <a:xfrm>
                  <a:off x="7177476" y="5858670"/>
                  <a:ext cx="327288" cy="29551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90</a:t>
                  </a:r>
                </a:p>
              </p:txBody>
            </p:sp>
            <p:sp>
              <p:nvSpPr>
                <p:cNvPr id="410654" name="ZoneTexte 27"/>
                <p:cNvSpPr txBox="1">
                  <a:spLocks noChangeArrowheads="1"/>
                </p:cNvSpPr>
                <p:nvPr/>
              </p:nvSpPr>
              <p:spPr bwMode="auto">
                <a:xfrm>
                  <a:off x="4172885" y="5681585"/>
                  <a:ext cx="369990" cy="295518"/>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-60</a:t>
                  </a:r>
                </a:p>
              </p:txBody>
            </p:sp>
            <p:sp>
              <p:nvSpPr>
                <p:cNvPr id="410655" name="ZoneTexte 28"/>
                <p:cNvSpPr txBox="1">
                  <a:spLocks noChangeArrowheads="1"/>
                </p:cNvSpPr>
                <p:nvPr/>
              </p:nvSpPr>
              <p:spPr bwMode="auto">
                <a:xfrm>
                  <a:off x="4172885" y="5445245"/>
                  <a:ext cx="369990" cy="295518"/>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-40</a:t>
                  </a:r>
                </a:p>
              </p:txBody>
            </p:sp>
            <p:sp>
              <p:nvSpPr>
                <p:cNvPr id="410656" name="ZoneTexte 29"/>
                <p:cNvSpPr txBox="1">
                  <a:spLocks noChangeArrowheads="1"/>
                </p:cNvSpPr>
                <p:nvPr/>
              </p:nvSpPr>
              <p:spPr bwMode="auto">
                <a:xfrm>
                  <a:off x="4172885" y="5208905"/>
                  <a:ext cx="369990" cy="295518"/>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-20</a:t>
                  </a:r>
                </a:p>
              </p:txBody>
            </p:sp>
            <p:sp>
              <p:nvSpPr>
                <p:cNvPr id="410657" name="ZoneTexte 30"/>
                <p:cNvSpPr txBox="1">
                  <a:spLocks noChangeArrowheads="1"/>
                </p:cNvSpPr>
                <p:nvPr/>
              </p:nvSpPr>
              <p:spPr bwMode="auto">
                <a:xfrm>
                  <a:off x="4286904" y="4972565"/>
                  <a:ext cx="255971" cy="295518"/>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0</a:t>
                  </a:r>
                </a:p>
              </p:txBody>
            </p:sp>
            <p:sp>
              <p:nvSpPr>
                <p:cNvPr id="410658" name="ZoneTexte 31"/>
                <p:cNvSpPr txBox="1">
                  <a:spLocks noChangeArrowheads="1"/>
                </p:cNvSpPr>
                <p:nvPr/>
              </p:nvSpPr>
              <p:spPr bwMode="auto">
                <a:xfrm>
                  <a:off x="4215587" y="4736227"/>
                  <a:ext cx="327288" cy="295518"/>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20</a:t>
                  </a:r>
                </a:p>
              </p:txBody>
            </p:sp>
            <p:sp>
              <p:nvSpPr>
                <p:cNvPr id="410659" name="ZoneTexte 32"/>
                <p:cNvSpPr txBox="1">
                  <a:spLocks noChangeArrowheads="1"/>
                </p:cNvSpPr>
                <p:nvPr/>
              </p:nvSpPr>
              <p:spPr bwMode="auto">
                <a:xfrm>
                  <a:off x="4215587" y="4499888"/>
                  <a:ext cx="327288" cy="295518"/>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40</a:t>
                  </a:r>
                </a:p>
              </p:txBody>
            </p:sp>
            <p:sp>
              <p:nvSpPr>
                <p:cNvPr id="410660" name="ZoneTexte 33"/>
                <p:cNvSpPr txBox="1">
                  <a:spLocks noChangeArrowheads="1"/>
                </p:cNvSpPr>
                <p:nvPr/>
              </p:nvSpPr>
              <p:spPr bwMode="auto">
                <a:xfrm>
                  <a:off x="4215587" y="4263548"/>
                  <a:ext cx="327288" cy="295518"/>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60</a:t>
                  </a:r>
                </a:p>
              </p:txBody>
            </p:sp>
            <p:sp>
              <p:nvSpPr>
                <p:cNvPr id="410661" name="ZoneTexte 34"/>
                <p:cNvSpPr txBox="1">
                  <a:spLocks noChangeArrowheads="1"/>
                </p:cNvSpPr>
                <p:nvPr/>
              </p:nvSpPr>
              <p:spPr bwMode="auto">
                <a:xfrm>
                  <a:off x="4215587" y="4027210"/>
                  <a:ext cx="327288" cy="295518"/>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80</a:t>
                  </a:r>
                </a:p>
              </p:txBody>
            </p:sp>
            <p:sp>
              <p:nvSpPr>
                <p:cNvPr id="410662" name="ZoneTexte 35"/>
                <p:cNvSpPr txBox="1">
                  <a:spLocks noChangeArrowheads="1"/>
                </p:cNvSpPr>
                <p:nvPr/>
              </p:nvSpPr>
              <p:spPr bwMode="auto">
                <a:xfrm>
                  <a:off x="4144271" y="3790871"/>
                  <a:ext cx="398605" cy="295518"/>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a:solidFill>
                        <a:srgbClr val="FFFFFF"/>
                      </a:solidFill>
                      <a:latin typeface="Arial" charset="0"/>
                      <a:ea typeface="ＭＳ Ｐゴシック" pitchFamily="-84" charset="-128"/>
                      <a:cs typeface="Arial" charset="0"/>
                    </a:rPr>
                    <a:t>100</a:t>
                  </a:r>
                </a:p>
              </p:txBody>
            </p:sp>
            <p:sp>
              <p:nvSpPr>
                <p:cNvPr id="410663" name="ZoneTexte 36"/>
                <p:cNvSpPr txBox="1">
                  <a:spLocks noChangeArrowheads="1"/>
                </p:cNvSpPr>
                <p:nvPr/>
              </p:nvSpPr>
              <p:spPr bwMode="auto">
                <a:xfrm rot="16200000">
                  <a:off x="3260379" y="4692152"/>
                  <a:ext cx="1667723" cy="338533"/>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fr-FR" sz="1600">
                      <a:solidFill>
                        <a:srgbClr val="FFFFFF"/>
                      </a:solidFill>
                      <a:latin typeface="Arial" charset="0"/>
                      <a:ea typeface="ＭＳ Ｐゴシック" pitchFamily="-84" charset="-128"/>
                      <a:cs typeface="Arial" charset="0"/>
                    </a:rPr>
                    <a:t>Efficacité (%)</a:t>
                  </a:r>
                </a:p>
              </p:txBody>
            </p:sp>
          </p:grpSp>
        </p:grpSp>
        <p:sp>
          <p:nvSpPr>
            <p:cNvPr id="410631" name="ZoneTexte 79"/>
            <p:cNvSpPr txBox="1">
              <a:spLocks noChangeArrowheads="1"/>
            </p:cNvSpPr>
            <p:nvPr/>
          </p:nvSpPr>
          <p:spPr bwMode="auto">
            <a:xfrm>
              <a:off x="4454750" y="3787061"/>
              <a:ext cx="1701767" cy="36939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400" dirty="0">
                  <a:solidFill>
                    <a:srgbClr val="FFFFFF"/>
                  </a:solidFill>
                  <a:latin typeface="Arial" charset="0"/>
                  <a:ea typeface="ＭＳ Ｐゴシック" pitchFamily="-84" charset="-128"/>
                  <a:cs typeface="Arial" charset="0"/>
                </a:rPr>
                <a:t>r = 0,56 ; p = 0,003</a:t>
              </a:r>
            </a:p>
          </p:txBody>
        </p:sp>
        <p:sp>
          <p:nvSpPr>
            <p:cNvPr id="410632" name="ZoneTexte 80"/>
            <p:cNvSpPr txBox="1">
              <a:spLocks noChangeArrowheads="1"/>
            </p:cNvSpPr>
            <p:nvPr/>
          </p:nvSpPr>
          <p:spPr bwMode="auto">
            <a:xfrm>
              <a:off x="3634066" y="5715551"/>
              <a:ext cx="3816888" cy="36939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fr-FR" sz="1400">
                  <a:solidFill>
                    <a:srgbClr val="FFFFFF"/>
                  </a:solidFill>
                  <a:latin typeface="Arial" charset="0"/>
                  <a:ea typeface="ＭＳ Ｐゴシック" pitchFamily="-84" charset="-128"/>
                  <a:cs typeface="Arial" charset="0"/>
                </a:rPr>
                <a:t>Échantillons avec médicament détectable (%)</a:t>
              </a:r>
            </a:p>
          </p:txBody>
        </p:sp>
      </p:grpSp>
      <p:sp>
        <p:nvSpPr>
          <p:cNvPr id="410629" name="Text Box 5"/>
          <p:cNvSpPr txBox="1">
            <a:spLocks noChangeArrowheads="1"/>
          </p:cNvSpPr>
          <p:nvPr/>
        </p:nvSpPr>
        <p:spPr bwMode="auto">
          <a:xfrm>
            <a:off x="8685764" y="38369"/>
            <a:ext cx="402674" cy="246221"/>
          </a:xfrm>
          <a:prstGeom prst="rect">
            <a:avLst/>
          </a:prstGeom>
          <a:noFill/>
          <a:ln w="9525">
            <a:noFill/>
            <a:miter lim="800000"/>
            <a:headEnd/>
            <a:tailEnd/>
          </a:ln>
        </p:spPr>
        <p:txBody>
          <a:bodyPr wrap="none">
            <a:spAutoFit/>
          </a:bodyPr>
          <a:lstStyle/>
          <a:p>
            <a:pPr algn="r" defTabSz="914400" fontAlgn="base">
              <a:spcBef>
                <a:spcPct val="0"/>
              </a:spcBef>
              <a:spcAft>
                <a:spcPct val="0"/>
              </a:spcAft>
            </a:pPr>
            <a:r>
              <a:rPr lang="fr-FR" sz="1000" dirty="0" smtClean="0">
                <a:solidFill>
                  <a:srgbClr val="FFFFFF"/>
                </a:solidFill>
                <a:latin typeface="Arial" charset="0"/>
                <a:ea typeface="ＭＳ Ｐゴシック" pitchFamily="34" charset="-128"/>
                <a:cs typeface="Arial" charset="0"/>
              </a:rPr>
              <a:t>204</a:t>
            </a:r>
            <a:endParaRPr lang="fr-FR" sz="1000" dirty="0">
              <a:solidFill>
                <a:srgbClr val="FFFFFF"/>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48251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dirty="0" smtClean="0"/>
              <a:t>La situation « aujourd'hui en France »</a:t>
            </a:r>
            <a:endParaRPr lang="fr-FR" sz="3600" dirty="0"/>
          </a:p>
        </p:txBody>
      </p:sp>
      <p:sp>
        <p:nvSpPr>
          <p:cNvPr id="4" name="Espace réservé du contenu 3"/>
          <p:cNvSpPr>
            <a:spLocks noGrp="1"/>
          </p:cNvSpPr>
          <p:nvPr>
            <p:ph idx="1"/>
          </p:nvPr>
        </p:nvSpPr>
        <p:spPr/>
        <p:txBody>
          <a:bodyPr/>
          <a:lstStyle/>
          <a:p>
            <a:r>
              <a:rPr lang="fr-FR" dirty="0" smtClean="0"/>
              <a:t>7 HSH se contaminent chaque jour</a:t>
            </a:r>
          </a:p>
          <a:p>
            <a:r>
              <a:rPr lang="fr-FR" dirty="0" smtClean="0"/>
              <a:t>Prévalence estimée en 2010 (INVS) :</a:t>
            </a:r>
          </a:p>
          <a:p>
            <a:pPr lvl="1"/>
            <a:r>
              <a:rPr lang="fr-FR" dirty="0" smtClean="0"/>
              <a:t>17 % [15,93-20,62]</a:t>
            </a:r>
          </a:p>
          <a:p>
            <a:r>
              <a:rPr lang="fr-FR" dirty="0" smtClean="0"/>
              <a:t>Forte augmentation de l’incidence de la syphilis chez les HSH</a:t>
            </a:r>
            <a:endParaRPr lang="fr-FR"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2595" y="3546232"/>
            <a:ext cx="2416441" cy="2062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010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Essais « IPERGAY » et « PROUD »</a:t>
            </a:r>
            <a:endParaRPr lang="fr-FR" dirty="0"/>
          </a:p>
        </p:txBody>
      </p:sp>
      <p:sp>
        <p:nvSpPr>
          <p:cNvPr id="7" name="Espace réservé du texte 6"/>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47D04ED-770A-CD47-9726-191781E18A8C}" type="slidenum">
              <a:rPr lang="fr-FR" smtClean="0">
                <a:solidFill>
                  <a:prstClr val="black">
                    <a:tint val="75000"/>
                  </a:prstClr>
                </a:solidFill>
              </a:rPr>
              <a:pPr/>
              <a:t>92</a:t>
            </a:fld>
            <a:endParaRPr lang="fr-FR">
              <a:solidFill>
                <a:prstClr val="black">
                  <a:tint val="75000"/>
                </a:prstClr>
              </a:solidFill>
            </a:endParaRPr>
          </a:p>
        </p:txBody>
      </p:sp>
      <p:pic>
        <p:nvPicPr>
          <p:cNvPr id="8" name="Image 7" descr="Logo_Corevih_Bad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 y="177800"/>
            <a:ext cx="3544043" cy="1718733"/>
          </a:xfrm>
          <a:prstGeom prst="rect">
            <a:avLst/>
          </a:prstGeom>
        </p:spPr>
      </p:pic>
    </p:spTree>
    <p:extLst>
      <p:ext uri="{BB962C8B-B14F-4D97-AF65-F5344CB8AC3E}">
        <p14:creationId xmlns:p14="http://schemas.microsoft.com/office/powerpoint/2010/main" val="106601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contenu 2"/>
          <p:cNvSpPr txBox="1">
            <a:spLocks/>
          </p:cNvSpPr>
          <p:nvPr/>
        </p:nvSpPr>
        <p:spPr>
          <a:xfrm>
            <a:off x="687782" y="888417"/>
            <a:ext cx="7647708" cy="873217"/>
          </a:xfrm>
          <a:prstGeom prst="rect">
            <a:avLst/>
          </a:prstGeom>
        </p:spPr>
        <p:txBody>
          <a:bodyPr lIns="0" tIns="0" rIns="0" bIns="0"/>
          <a:lstStyle/>
          <a:p>
            <a:pPr marL="206375" indent="-206375" eaLnBrk="0" fontAlgn="base" hangingPunct="0">
              <a:spcBef>
                <a:spcPts val="800"/>
              </a:spcBef>
              <a:spcAft>
                <a:spcPct val="0"/>
              </a:spcAft>
              <a:buClr>
                <a:srgbClr val="F79646">
                  <a:lumMod val="75000"/>
                </a:srgbClr>
              </a:buClr>
              <a:buSzPct val="100000"/>
              <a:buFont typeface="Lucida Grande"/>
              <a:buChar char="•"/>
              <a:defRPr/>
            </a:pPr>
            <a:r>
              <a:rPr lang="fr-FR" sz="1200" smtClean="0">
                <a:solidFill>
                  <a:srgbClr val="000000"/>
                </a:solidFill>
                <a:latin typeface="Arial"/>
                <a:ea typeface="ＭＳ Ｐゴシック" charset="-128"/>
                <a:cs typeface="Arial"/>
              </a:rPr>
              <a:t>2 comprimés (TDF/FTC ou  placebo), 2-24 heures avant les rapports sexuels</a:t>
            </a:r>
          </a:p>
          <a:p>
            <a:pPr marL="206375" indent="-206375" eaLnBrk="0" fontAlgn="base" hangingPunct="0">
              <a:spcBef>
                <a:spcPts val="800"/>
              </a:spcBef>
              <a:spcAft>
                <a:spcPct val="0"/>
              </a:spcAft>
              <a:buClr>
                <a:srgbClr val="F79646">
                  <a:lumMod val="75000"/>
                </a:srgbClr>
              </a:buClr>
              <a:buSzPct val="100000"/>
              <a:buFont typeface="Lucida Grande"/>
              <a:buChar char="•"/>
              <a:defRPr/>
            </a:pPr>
            <a:r>
              <a:rPr lang="fr-FR" sz="1200" smtClean="0">
                <a:solidFill>
                  <a:srgbClr val="000000"/>
                </a:solidFill>
                <a:latin typeface="Arial"/>
                <a:ea typeface="ＭＳ Ｐゴシック" charset="-128"/>
                <a:cs typeface="Arial"/>
              </a:rPr>
              <a:t>1 comprimé (TDF/FTC ou placebo), 24 heures après</a:t>
            </a:r>
          </a:p>
          <a:p>
            <a:pPr marL="206375" indent="-206375" eaLnBrk="0" fontAlgn="base" hangingPunct="0">
              <a:spcBef>
                <a:spcPts val="800"/>
              </a:spcBef>
              <a:spcAft>
                <a:spcPct val="0"/>
              </a:spcAft>
              <a:buClr>
                <a:srgbClr val="F79646">
                  <a:lumMod val="75000"/>
                </a:srgbClr>
              </a:buClr>
              <a:buSzPct val="100000"/>
              <a:buFont typeface="Lucida Grande"/>
              <a:buChar char="•"/>
              <a:defRPr/>
            </a:pPr>
            <a:r>
              <a:rPr lang="fr-FR" sz="1200" smtClean="0">
                <a:solidFill>
                  <a:srgbClr val="000000"/>
                </a:solidFill>
                <a:latin typeface="Arial"/>
                <a:ea typeface="ＭＳ Ｐゴシック" charset="-128"/>
                <a:cs typeface="Arial"/>
              </a:rPr>
              <a:t>1 comprimé (TDF/FTC ou placebo), 48 heures après 1</a:t>
            </a:r>
            <a:r>
              <a:rPr lang="fr-FR" sz="1200" baseline="30000" smtClean="0">
                <a:solidFill>
                  <a:srgbClr val="000000"/>
                </a:solidFill>
                <a:latin typeface="Arial"/>
                <a:ea typeface="ＭＳ Ｐゴシック" charset="-128"/>
                <a:cs typeface="Arial"/>
              </a:rPr>
              <a:t>re</a:t>
            </a:r>
            <a:r>
              <a:rPr lang="fr-FR" sz="1200" smtClean="0">
                <a:solidFill>
                  <a:srgbClr val="000000"/>
                </a:solidFill>
                <a:latin typeface="Arial"/>
                <a:ea typeface="ＭＳ Ｐゴシック" charset="-128"/>
                <a:cs typeface="Arial"/>
              </a:rPr>
              <a:t> prise</a:t>
            </a:r>
            <a:endParaRPr lang="fr-FR" sz="1400">
              <a:solidFill>
                <a:srgbClr val="000000"/>
              </a:solidFill>
              <a:latin typeface="Arial"/>
              <a:ea typeface="ＭＳ Ｐゴシック" charset="-128"/>
              <a:cs typeface="Arial"/>
            </a:endParaRPr>
          </a:p>
        </p:txBody>
      </p:sp>
      <p:graphicFrame>
        <p:nvGraphicFramePr>
          <p:cNvPr id="27" name="Diagramme 26"/>
          <p:cNvGraphicFramePr/>
          <p:nvPr/>
        </p:nvGraphicFramePr>
        <p:xfrm>
          <a:off x="801077" y="2467957"/>
          <a:ext cx="8173212" cy="450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e 87"/>
          <p:cNvGrpSpPr>
            <a:grpSpLocks/>
          </p:cNvGrpSpPr>
          <p:nvPr/>
        </p:nvGrpSpPr>
        <p:grpSpPr bwMode="auto">
          <a:xfrm>
            <a:off x="5230780" y="1498884"/>
            <a:ext cx="408033" cy="1058352"/>
            <a:chOff x="4937887" y="1268762"/>
            <a:chExt cx="436775" cy="2027790"/>
          </a:xfrm>
        </p:grpSpPr>
        <p:sp>
          <p:nvSpPr>
            <p:cNvPr id="41" name="Émoticône 16"/>
            <p:cNvSpPr/>
            <p:nvPr/>
          </p:nvSpPr>
          <p:spPr>
            <a:xfrm>
              <a:off x="4937887" y="1268762"/>
              <a:ext cx="436775" cy="503421"/>
            </a:xfrm>
            <a:prstGeom prst="smileyFace">
              <a:avLst/>
            </a:prstGeom>
            <a:solidFill>
              <a:srgbClr val="FF6600"/>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fr-FR">
                <a:solidFill>
                  <a:srgbClr val="FFFFFF"/>
                </a:solidFill>
                <a:latin typeface="Calibri"/>
              </a:endParaRPr>
            </a:p>
          </p:txBody>
        </p:sp>
        <p:cxnSp>
          <p:nvCxnSpPr>
            <p:cNvPr id="42" name="Connecteur droit avec flèche 41"/>
            <p:cNvCxnSpPr>
              <a:cxnSpLocks noChangeShapeType="1"/>
            </p:cNvCxnSpPr>
            <p:nvPr/>
          </p:nvCxnSpPr>
          <p:spPr bwMode="auto">
            <a:xfrm rot="16200000" flipH="1">
              <a:off x="4111381" y="2446232"/>
              <a:ext cx="1676826" cy="23813"/>
            </a:xfrm>
            <a:prstGeom prst="straightConnector1">
              <a:avLst/>
            </a:prstGeom>
            <a:noFill/>
            <a:ln w="25400">
              <a:solidFill>
                <a:srgbClr val="7F7F7F"/>
              </a:solidFill>
              <a:round/>
              <a:headEnd/>
              <a:tailEnd type="triangle" w="med" len="med"/>
            </a:ln>
            <a:effectLst/>
            <a:extLst>
              <a:ext uri="{909E8E84-426E-40dd-AFC4-6F175D3DCCD1}">
                <a14:hiddenFill xmlns:a14="http://schemas.microsoft.com/office/drawing/2010/main">
                  <a:noFill/>
                </a14:hiddenFill>
              </a:ext>
            </a:extLst>
          </p:spPr>
        </p:cxnSp>
      </p:grpSp>
      <p:sp>
        <p:nvSpPr>
          <p:cNvPr id="29" name="Émoticône 91"/>
          <p:cNvSpPr/>
          <p:nvPr/>
        </p:nvSpPr>
        <p:spPr bwMode="auto">
          <a:xfrm>
            <a:off x="4800610" y="1508002"/>
            <a:ext cx="430167" cy="262747"/>
          </a:xfrm>
          <a:prstGeom prst="smileyFace">
            <a:avLst/>
          </a:prstGeom>
          <a:solidFill>
            <a:srgbClr val="FF660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fr-FR">
              <a:solidFill>
                <a:srgbClr val="FFFFFF"/>
              </a:solidFill>
              <a:latin typeface="Calibri"/>
            </a:endParaRPr>
          </a:p>
        </p:txBody>
      </p:sp>
      <p:grpSp>
        <p:nvGrpSpPr>
          <p:cNvPr id="4" name="Groupe 103"/>
          <p:cNvGrpSpPr>
            <a:grpSpLocks/>
          </p:cNvGrpSpPr>
          <p:nvPr/>
        </p:nvGrpSpPr>
        <p:grpSpPr bwMode="auto">
          <a:xfrm>
            <a:off x="5433978" y="2156903"/>
            <a:ext cx="516125" cy="400335"/>
            <a:chOff x="7403387" y="4139152"/>
            <a:chExt cx="334507" cy="379430"/>
          </a:xfrm>
        </p:grpSpPr>
        <p:sp>
          <p:nvSpPr>
            <p:cNvPr id="39" name="Flèche vers le bas 38"/>
            <p:cNvSpPr/>
            <p:nvPr/>
          </p:nvSpPr>
          <p:spPr>
            <a:xfrm>
              <a:off x="7570640" y="4297051"/>
              <a:ext cx="97084" cy="221531"/>
            </a:xfrm>
            <a:prstGeom prst="down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latin typeface="Calibri"/>
              </a:endParaRPr>
            </a:p>
          </p:txBody>
        </p:sp>
        <p:pic>
          <p:nvPicPr>
            <p:cNvPr id="40" name="Picture 2" descr="http://yagg.com/files/2012/05/Truvada-preventif-fda.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881550">
              <a:off x="7403387" y="4139152"/>
              <a:ext cx="334507" cy="200704"/>
            </a:xfrm>
            <a:prstGeom prst="rect">
              <a:avLst/>
            </a:prstGeom>
            <a:noFill/>
            <a:ln w="9525">
              <a:noFill/>
              <a:miter lim="800000"/>
              <a:headEnd/>
              <a:tailEnd/>
            </a:ln>
          </p:spPr>
        </p:pic>
      </p:grpSp>
      <p:grpSp>
        <p:nvGrpSpPr>
          <p:cNvPr id="5" name="Groupe 150"/>
          <p:cNvGrpSpPr>
            <a:grpSpLocks/>
          </p:cNvGrpSpPr>
          <p:nvPr/>
        </p:nvGrpSpPr>
        <p:grpSpPr bwMode="auto">
          <a:xfrm>
            <a:off x="4647902" y="2100542"/>
            <a:ext cx="522056" cy="463328"/>
            <a:chOff x="7403387" y="4144398"/>
            <a:chExt cx="334507" cy="379430"/>
          </a:xfrm>
        </p:grpSpPr>
        <p:sp>
          <p:nvSpPr>
            <p:cNvPr id="37" name="Flèche vers le bas 36"/>
            <p:cNvSpPr/>
            <p:nvPr/>
          </p:nvSpPr>
          <p:spPr>
            <a:xfrm>
              <a:off x="7570641" y="4302550"/>
              <a:ext cx="96931" cy="221278"/>
            </a:xfrm>
            <a:prstGeom prst="down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latin typeface="Calibri"/>
              </a:endParaRPr>
            </a:p>
          </p:txBody>
        </p:sp>
        <p:pic>
          <p:nvPicPr>
            <p:cNvPr id="38" name="Picture 2" descr="http://yagg.com/files/2012/05/Truvada-preventif-fda.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881550">
              <a:off x="7403387" y="4144398"/>
              <a:ext cx="334507" cy="200704"/>
            </a:xfrm>
            <a:prstGeom prst="rect">
              <a:avLst/>
            </a:prstGeom>
            <a:noFill/>
            <a:ln w="9525">
              <a:noFill/>
              <a:miter lim="800000"/>
              <a:headEnd/>
              <a:tailEnd/>
            </a:ln>
          </p:spPr>
        </p:pic>
      </p:grpSp>
      <p:grpSp>
        <p:nvGrpSpPr>
          <p:cNvPr id="10" name="Groupe 103"/>
          <p:cNvGrpSpPr>
            <a:grpSpLocks/>
          </p:cNvGrpSpPr>
          <p:nvPr/>
        </p:nvGrpSpPr>
        <p:grpSpPr bwMode="auto">
          <a:xfrm>
            <a:off x="6295669" y="2149448"/>
            <a:ext cx="516125" cy="400335"/>
            <a:chOff x="7403387" y="4139151"/>
            <a:chExt cx="334507" cy="379429"/>
          </a:xfrm>
        </p:grpSpPr>
        <p:sp>
          <p:nvSpPr>
            <p:cNvPr id="35" name="Flèche vers le bas 34"/>
            <p:cNvSpPr/>
            <p:nvPr/>
          </p:nvSpPr>
          <p:spPr>
            <a:xfrm>
              <a:off x="7570641" y="4297049"/>
              <a:ext cx="97084" cy="221531"/>
            </a:xfrm>
            <a:prstGeom prst="downArrow">
              <a:avLst/>
            </a:prstGeom>
            <a:solidFill>
              <a:srgbClr val="FF6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latin typeface="Calibri"/>
              </a:endParaRPr>
            </a:p>
          </p:txBody>
        </p:sp>
        <p:pic>
          <p:nvPicPr>
            <p:cNvPr id="36" name="Picture 2" descr="http://yagg.com/files/2012/05/Truvada-preventif-fda.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881550">
              <a:off x="7403387" y="4139151"/>
              <a:ext cx="334507" cy="200704"/>
            </a:xfrm>
            <a:prstGeom prst="rect">
              <a:avLst/>
            </a:prstGeom>
            <a:noFill/>
            <a:ln w="9525">
              <a:noFill/>
              <a:miter lim="800000"/>
              <a:headEnd/>
              <a:tailEnd/>
            </a:ln>
          </p:spPr>
        </p:pic>
      </p:grpSp>
      <p:pic>
        <p:nvPicPr>
          <p:cNvPr id="34" name="Picture 2" descr="http://yagg.com/files/2012/05/Truvada-preventif-fda.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881550">
            <a:off x="4550017" y="1899130"/>
            <a:ext cx="522056" cy="244513"/>
          </a:xfrm>
          <a:prstGeom prst="rect">
            <a:avLst/>
          </a:prstGeom>
          <a:noFill/>
          <a:ln w="9525">
            <a:noFill/>
            <a:miter lim="800000"/>
            <a:headEnd/>
            <a:tailEnd/>
          </a:ln>
        </p:spPr>
      </p:pic>
      <p:sp>
        <p:nvSpPr>
          <p:cNvPr id="9" name="Espace réservé du contenu 8"/>
          <p:cNvSpPr>
            <a:spLocks noGrp="1"/>
          </p:cNvSpPr>
          <p:nvPr>
            <p:ph idx="1"/>
          </p:nvPr>
        </p:nvSpPr>
        <p:spPr>
          <a:xfrm>
            <a:off x="988838" y="3222084"/>
            <a:ext cx="7623522" cy="1826323"/>
          </a:xfrm>
        </p:spPr>
        <p:txBody>
          <a:bodyPr>
            <a:normAutofit fontScale="92500" lnSpcReduction="10000"/>
          </a:bodyPr>
          <a:lstStyle/>
          <a:p>
            <a:r>
              <a:rPr lang="fr-FR" smtClean="0"/>
              <a:t>Critère principal : taux de séroconversion VIH-1</a:t>
            </a:r>
          </a:p>
          <a:p>
            <a:r>
              <a:rPr lang="fr-FR" smtClean="0"/>
              <a:t>Critères secondaires</a:t>
            </a:r>
          </a:p>
          <a:p>
            <a:pPr lvl="1"/>
            <a:r>
              <a:rPr lang="fr-FR" smtClean="0"/>
              <a:t>Tolérance, survenue d’effets indésirables</a:t>
            </a:r>
          </a:p>
          <a:p>
            <a:pPr lvl="1"/>
            <a:r>
              <a:rPr lang="fr-FR" smtClean="0"/>
              <a:t>Appropriation du schéma de traitement, niveau d’observance, dosages</a:t>
            </a:r>
          </a:p>
          <a:p>
            <a:pPr lvl="1"/>
            <a:r>
              <a:rPr lang="fr-FR" smtClean="0"/>
              <a:t>Comportements sexuels à risque au cours de la participation à l’essai </a:t>
            </a:r>
          </a:p>
          <a:p>
            <a:pPr lvl="1"/>
            <a:r>
              <a:rPr lang="fr-FR" smtClean="0"/>
              <a:t>IST</a:t>
            </a:r>
          </a:p>
          <a:p>
            <a:pPr lvl="1"/>
            <a:r>
              <a:rPr lang="fr-FR" smtClean="0"/>
              <a:t>Coût-efficacité</a:t>
            </a:r>
            <a:endParaRPr lang="fr-FR"/>
          </a:p>
        </p:txBody>
      </p:sp>
      <p:sp>
        <p:nvSpPr>
          <p:cNvPr id="7" name="Titre 6"/>
          <p:cNvSpPr>
            <a:spLocks noGrp="1"/>
          </p:cNvSpPr>
          <p:nvPr>
            <p:ph type="title"/>
          </p:nvPr>
        </p:nvSpPr>
        <p:spPr/>
        <p:txBody>
          <a:bodyPr/>
          <a:lstStyle/>
          <a:p>
            <a:r>
              <a:rPr lang="fr-FR" sz="3600" dirty="0"/>
              <a:t>IPERGAY</a:t>
            </a:r>
            <a:endParaRPr lang="fr-FR" dirty="0"/>
          </a:p>
        </p:txBody>
      </p:sp>
      <p:sp>
        <p:nvSpPr>
          <p:cNvPr id="11" name="Espace réservé du numéro de diapositive 10"/>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93</a:t>
            </a:fld>
            <a:endParaRPr lang="fr-FR">
              <a:solidFill>
                <a:prstClr val="white"/>
              </a:solidFill>
            </a:endParaRPr>
          </a:p>
        </p:txBody>
      </p:sp>
      <p:sp>
        <p:nvSpPr>
          <p:cNvPr id="28" name="Espace réservé du pied de page 7"/>
          <p:cNvSpPr txBox="1">
            <a:spLocks/>
          </p:cNvSpPr>
          <p:nvPr/>
        </p:nvSpPr>
        <p:spPr>
          <a:xfrm>
            <a:off x="2770263" y="5334001"/>
            <a:ext cx="5916536" cy="391944"/>
          </a:xfrm>
          <a:prstGeom prst="rect">
            <a:avLst/>
          </a:prstGeom>
        </p:spPr>
        <p:txBody>
          <a:bodyPr vert="horz" lIns="91440" tIns="45720" rIns="91440" bIns="45720" rtlCol="0" anchor="ctr"/>
          <a:lstStyle>
            <a:defPPr>
              <a:defRPr lang="fr-FR"/>
            </a:defPPr>
            <a:lvl1pPr marL="0" marR="0" indent="0" algn="r" defTabSz="457200" rtl="0" eaLnBrk="1" fontAlgn="base" latinLnBrk="0" hangingPunct="1">
              <a:lnSpc>
                <a:spcPct val="100000"/>
              </a:lnSpc>
              <a:spcBef>
                <a:spcPct val="0"/>
              </a:spcBef>
              <a:spcAft>
                <a:spcPct val="0"/>
              </a:spcAft>
              <a:buClrTx/>
              <a:buSzTx/>
              <a:buFontTx/>
              <a:buNone/>
              <a:tabLst/>
              <a:defRPr sz="1000" i="1" kern="1200">
                <a:solidFill>
                  <a:srgbClr val="595959"/>
                </a:solidFill>
                <a:latin typeface="Arial" pitchFamily="-84" charset="0"/>
                <a:ea typeface="ＭＳ Ｐゴシック" pitchFamily="-84" charset="-128"/>
                <a:cs typeface="ＭＳ Ｐゴシック" pitchFamily="-84"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a:lstStyle>
          <a:p>
            <a:r>
              <a:rPr lang="fr-FR" smtClean="0"/>
              <a:t>CROI 2015 - D’après Molina JM et al., abstr. 23LB, actualisé </a:t>
            </a:r>
          </a:p>
          <a:p>
            <a:endParaRPr lang="fr-FR"/>
          </a:p>
        </p:txBody>
      </p:sp>
      <p:pic>
        <p:nvPicPr>
          <p:cNvPr id="6" name="Image 5"/>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16909" y="1770750"/>
            <a:ext cx="472212" cy="431244"/>
          </a:xfrm>
          <a:prstGeom prst="rect">
            <a:avLst/>
          </a:prstGeom>
        </p:spPr>
      </p:pic>
    </p:spTree>
    <p:extLst>
      <p:ext uri="{BB962C8B-B14F-4D97-AF65-F5344CB8AC3E}">
        <p14:creationId xmlns:p14="http://schemas.microsoft.com/office/powerpoint/2010/main" val="260924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contenu 27"/>
          <p:cNvSpPr>
            <a:spLocks noGrp="1"/>
          </p:cNvSpPr>
          <p:nvPr>
            <p:ph idx="1"/>
          </p:nvPr>
        </p:nvSpPr>
        <p:spPr>
          <a:xfrm>
            <a:off x="606077" y="3803793"/>
            <a:ext cx="7623522" cy="933115"/>
          </a:xfrm>
        </p:spPr>
        <p:txBody>
          <a:bodyPr>
            <a:normAutofit/>
          </a:bodyPr>
          <a:lstStyle/>
          <a:p>
            <a:r>
              <a:rPr lang="fr-FR" smtClean="0"/>
              <a:t>Visites de suivi : M 1, 2 puis tous les 2 mois</a:t>
            </a:r>
          </a:p>
          <a:p>
            <a:endParaRPr lang="fr-FR" smtClean="0"/>
          </a:p>
          <a:p>
            <a:endParaRPr lang="fr-FR"/>
          </a:p>
        </p:txBody>
      </p:sp>
      <p:sp>
        <p:nvSpPr>
          <p:cNvPr id="24" name="Espace réservé du texte 23"/>
          <p:cNvSpPr>
            <a:spLocks noGrp="1"/>
          </p:cNvSpPr>
          <p:nvPr>
            <p:ph type="body" sz="quarter" idx="13"/>
          </p:nvPr>
        </p:nvSpPr>
        <p:spPr>
          <a:xfrm>
            <a:off x="896472" y="1066559"/>
            <a:ext cx="7623522" cy="529408"/>
          </a:xfrm>
        </p:spPr>
        <p:txBody>
          <a:bodyPr/>
          <a:lstStyle/>
          <a:p>
            <a:r>
              <a:rPr lang="fr-FR" smtClean="0"/>
              <a:t>Étude randomisée en double insu contrôlée versus placebo</a:t>
            </a:r>
          </a:p>
          <a:p>
            <a:endParaRPr lang="fr-FR"/>
          </a:p>
        </p:txBody>
      </p:sp>
      <p:sp>
        <p:nvSpPr>
          <p:cNvPr id="22" name="Titre 21"/>
          <p:cNvSpPr>
            <a:spLocks noGrp="1"/>
          </p:cNvSpPr>
          <p:nvPr>
            <p:ph type="title"/>
          </p:nvPr>
        </p:nvSpPr>
        <p:spPr/>
        <p:txBody>
          <a:bodyPr>
            <a:normAutofit/>
          </a:bodyPr>
          <a:lstStyle/>
          <a:p>
            <a:r>
              <a:rPr lang="fr-FR" sz="3600" dirty="0" smtClean="0"/>
              <a:t>IPERGAY</a:t>
            </a:r>
            <a:endParaRPr lang="fr-FR" sz="3600" dirty="0"/>
          </a:p>
        </p:txBody>
      </p:sp>
      <p:sp>
        <p:nvSpPr>
          <p:cNvPr id="3" name="Espace réservé du numéro de diapositive 2"/>
          <p:cNvSpPr>
            <a:spLocks noGrp="1"/>
          </p:cNvSpPr>
          <p:nvPr>
            <p:ph type="sldNum" sz="quarter" idx="4"/>
          </p:nvPr>
        </p:nvSpPr>
        <p:spPr>
          <a:xfrm>
            <a:off x="0" y="5353879"/>
            <a:ext cx="381000" cy="317500"/>
          </a:xfrm>
        </p:spPr>
        <p:txBody>
          <a:bodyPr/>
          <a:lstStyle/>
          <a:p>
            <a:pPr>
              <a:defRPr/>
            </a:pPr>
            <a:fld id="{C1265A62-3229-2D4B-8DAA-B1F424831F0E}" type="slidenum">
              <a:rPr lang="fr-FR" smtClean="0">
                <a:solidFill>
                  <a:prstClr val="white"/>
                </a:solidFill>
              </a:rPr>
              <a:pPr>
                <a:defRPr/>
              </a:pPr>
              <a:t>94</a:t>
            </a:fld>
            <a:endParaRPr lang="fr-FR">
              <a:solidFill>
                <a:prstClr val="white"/>
              </a:solidFill>
            </a:endParaRPr>
          </a:p>
        </p:txBody>
      </p:sp>
      <p:sp>
        <p:nvSpPr>
          <p:cNvPr id="39" name="Espace réservé du pied de page 7"/>
          <p:cNvSpPr>
            <a:spLocks noGrp="1"/>
          </p:cNvSpPr>
          <p:nvPr>
            <p:ph type="ftr" sz="quarter" idx="16"/>
          </p:nvPr>
        </p:nvSpPr>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sp>
        <p:nvSpPr>
          <p:cNvPr id="39938" name="Line 3"/>
          <p:cNvSpPr>
            <a:spLocks noChangeShapeType="1"/>
          </p:cNvSpPr>
          <p:nvPr/>
        </p:nvSpPr>
        <p:spPr bwMode="auto">
          <a:xfrm>
            <a:off x="6805613" y="4154493"/>
            <a:ext cx="0" cy="304271"/>
          </a:xfrm>
          <a:prstGeom prst="line">
            <a:avLst/>
          </a:prstGeom>
          <a:noFill/>
          <a:ln w="9525">
            <a:noFill/>
            <a:round/>
            <a:headEnd/>
            <a:tailEnd/>
          </a:ln>
        </p:spPr>
        <p:txBody>
          <a:bodyPr anchor="ctr">
            <a:prstTxWarp prst="textNoShape">
              <a:avLst/>
            </a:prstTxWarp>
            <a:spAutoFit/>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nvGrpSpPr>
          <p:cNvPr id="2" name="Group 4"/>
          <p:cNvGrpSpPr>
            <a:grpSpLocks/>
          </p:cNvGrpSpPr>
          <p:nvPr/>
        </p:nvGrpSpPr>
        <p:grpSpPr bwMode="auto">
          <a:xfrm>
            <a:off x="783346" y="1786467"/>
            <a:ext cx="7903454" cy="2188104"/>
            <a:chOff x="754" y="1468"/>
            <a:chExt cx="3821" cy="1538"/>
          </a:xfrm>
        </p:grpSpPr>
        <p:sp>
          <p:nvSpPr>
            <p:cNvPr id="20491" name="AutoShape 5"/>
            <p:cNvSpPr>
              <a:spLocks noChangeArrowheads="1"/>
            </p:cNvSpPr>
            <p:nvPr/>
          </p:nvSpPr>
          <p:spPr bwMode="auto">
            <a:xfrm>
              <a:off x="754" y="1625"/>
              <a:ext cx="1674" cy="1122"/>
            </a:xfrm>
            <a:prstGeom prst="roundRect">
              <a:avLst>
                <a:gd name="adj" fmla="val 16667"/>
              </a:avLst>
            </a:prstGeom>
            <a:solidFill>
              <a:srgbClr val="005294"/>
            </a:solidFill>
            <a:ln>
              <a:noFill/>
            </a:ln>
            <a:extLst/>
          </p:spPr>
          <p:txBody>
            <a:bodyPr wrap="square">
              <a:prstTxWarp prst="textNoShape">
                <a:avLst/>
              </a:prstTxWarp>
              <a:spAutoFit/>
            </a:bodyPr>
            <a:lstStyle/>
            <a:p>
              <a:pPr marL="114300" indent="-114300" fontAlgn="base">
                <a:lnSpc>
                  <a:spcPct val="110000"/>
                </a:lnSpc>
                <a:spcBef>
                  <a:spcPct val="0"/>
                </a:spcBef>
                <a:spcAft>
                  <a:spcPct val="0"/>
                </a:spcAft>
                <a:buFontTx/>
                <a:buChar char="•"/>
              </a:pPr>
              <a:r>
                <a:rPr lang="fr-FR" sz="1600" b="1" smtClean="0">
                  <a:solidFill>
                    <a:prstClr val="white"/>
                  </a:solidFill>
                  <a:latin typeface="Arial" pitchFamily="-84" charset="0"/>
                  <a:ea typeface="Arial" pitchFamily="-83" charset="0"/>
                  <a:cs typeface="Arial" pitchFamily="-83" charset="0"/>
                </a:rPr>
                <a:t>HSH VIH- à haut risque</a:t>
              </a:r>
            </a:p>
            <a:p>
              <a:pPr marL="114300" indent="-114300" fontAlgn="base">
                <a:lnSpc>
                  <a:spcPct val="110000"/>
                </a:lnSpc>
                <a:spcBef>
                  <a:spcPct val="0"/>
                </a:spcBef>
                <a:spcAft>
                  <a:spcPct val="0"/>
                </a:spcAft>
                <a:buFontTx/>
                <a:buChar char="•"/>
              </a:pPr>
              <a:r>
                <a:rPr lang="fr-FR" sz="1600" b="1" smtClean="0">
                  <a:solidFill>
                    <a:prstClr val="white"/>
                  </a:solidFill>
                  <a:latin typeface="Arial" pitchFamily="-84" charset="0"/>
                  <a:ea typeface="Arial" pitchFamily="-83" charset="0"/>
                  <a:cs typeface="Arial" pitchFamily="-83" charset="0"/>
                </a:rPr>
                <a:t>Rapports anaux non protégés avec  ≥ 2 partenaires</a:t>
              </a:r>
              <a:br>
                <a:rPr lang="fr-FR" sz="1600" b="1" smtClean="0">
                  <a:solidFill>
                    <a:prstClr val="white"/>
                  </a:solidFill>
                  <a:latin typeface="Arial" pitchFamily="-84" charset="0"/>
                  <a:ea typeface="Arial" pitchFamily="-83" charset="0"/>
                  <a:cs typeface="Arial" pitchFamily="-83" charset="0"/>
                </a:rPr>
              </a:br>
              <a:r>
                <a:rPr lang="fr-FR" sz="1600" b="1" smtClean="0">
                  <a:solidFill>
                    <a:prstClr val="white"/>
                  </a:solidFill>
                  <a:latin typeface="Arial" pitchFamily="-84" charset="0"/>
                  <a:ea typeface="Arial" pitchFamily="-83" charset="0"/>
                  <a:cs typeface="Arial" pitchFamily="-83" charset="0"/>
                </a:rPr>
                <a:t>dans les 6 mois</a:t>
              </a:r>
            </a:p>
            <a:p>
              <a:pPr marL="114300" indent="-114300" fontAlgn="base">
                <a:lnSpc>
                  <a:spcPct val="110000"/>
                </a:lnSpc>
                <a:spcBef>
                  <a:spcPct val="0"/>
                </a:spcBef>
                <a:spcAft>
                  <a:spcPct val="0"/>
                </a:spcAft>
                <a:buFontTx/>
                <a:buChar char="•"/>
              </a:pPr>
              <a:r>
                <a:rPr lang="fr-FR" sz="1600" b="1" smtClean="0">
                  <a:solidFill>
                    <a:prstClr val="white"/>
                  </a:solidFill>
                  <a:latin typeface="Arial" pitchFamily="-84" charset="0"/>
                  <a:ea typeface="Arial" pitchFamily="-83" charset="0"/>
                  <a:cs typeface="Arial" pitchFamily="-83" charset="0"/>
                </a:rPr>
                <a:t>DFGe &gt; 60 ml/mn</a:t>
              </a:r>
              <a:endParaRPr lang="fr-FR" sz="1600" b="1">
                <a:solidFill>
                  <a:prstClr val="white"/>
                </a:solidFill>
                <a:latin typeface="Arial" pitchFamily="-84" charset="0"/>
                <a:ea typeface="Arial" pitchFamily="-83" charset="0"/>
                <a:cs typeface="Arial" pitchFamily="-83" charset="0"/>
              </a:endParaRPr>
            </a:p>
          </p:txBody>
        </p:sp>
        <p:sp>
          <p:nvSpPr>
            <p:cNvPr id="39945" name="Line 6"/>
            <p:cNvSpPr>
              <a:spLocks noChangeShapeType="1"/>
            </p:cNvSpPr>
            <p:nvPr/>
          </p:nvSpPr>
          <p:spPr bwMode="auto">
            <a:xfrm>
              <a:off x="3076" y="2942"/>
              <a:ext cx="1499" cy="0"/>
            </a:xfrm>
            <a:prstGeom prst="line">
              <a:avLst/>
            </a:prstGeom>
            <a:noFill/>
            <a:ln w="9525">
              <a:noFill/>
              <a:round/>
              <a:headEnd/>
              <a:tailEnd/>
            </a:ln>
          </p:spPr>
          <p:txBody>
            <a:bodyPr anchor="ctr">
              <a:prstTxWarp prst="textNoShape">
                <a:avLst/>
              </a:prstTxWarp>
              <a:spAutoFit/>
            </a:bodyPr>
            <a:lstStyle/>
            <a:p>
              <a:pPr fontAlgn="base">
                <a:spcBef>
                  <a:spcPct val="0"/>
                </a:spcBef>
                <a:spcAft>
                  <a:spcPct val="0"/>
                </a:spcAft>
              </a:pPr>
              <a:endParaRPr lang="fr-FR" sz="1600">
                <a:solidFill>
                  <a:prstClr val="black"/>
                </a:solidFill>
                <a:latin typeface="Arial" pitchFamily="-84" charset="0"/>
                <a:ea typeface="ＭＳ Ｐゴシック" pitchFamily="-84" charset="-128"/>
                <a:cs typeface="ＭＳ Ｐゴシック" pitchFamily="-84" charset="-128"/>
              </a:endParaRPr>
            </a:p>
          </p:txBody>
        </p:sp>
        <p:sp>
          <p:nvSpPr>
            <p:cNvPr id="39946" name="Line 7"/>
            <p:cNvSpPr>
              <a:spLocks noChangeShapeType="1"/>
            </p:cNvSpPr>
            <p:nvPr/>
          </p:nvSpPr>
          <p:spPr bwMode="auto">
            <a:xfrm>
              <a:off x="3076" y="3006"/>
              <a:ext cx="1499" cy="0"/>
            </a:xfrm>
            <a:prstGeom prst="line">
              <a:avLst/>
            </a:prstGeom>
            <a:noFill/>
            <a:ln w="9525">
              <a:noFill/>
              <a:round/>
              <a:headEnd/>
              <a:tailEnd/>
            </a:ln>
          </p:spPr>
          <p:txBody>
            <a:bodyPr anchor="ctr">
              <a:prstTxWarp prst="textNoShape">
                <a:avLst/>
              </a:prstTxWarp>
              <a:spAutoFit/>
            </a:bodyPr>
            <a:lstStyle/>
            <a:p>
              <a:pPr fontAlgn="base">
                <a:spcBef>
                  <a:spcPct val="0"/>
                </a:spcBef>
                <a:spcAft>
                  <a:spcPct val="0"/>
                </a:spcAft>
              </a:pPr>
              <a:endParaRPr lang="fr-FR" sz="1600">
                <a:solidFill>
                  <a:prstClr val="black"/>
                </a:solidFill>
                <a:latin typeface="Arial" pitchFamily="-84" charset="0"/>
                <a:ea typeface="ＭＳ Ｐゴシック" pitchFamily="-84" charset="-128"/>
                <a:cs typeface="ＭＳ Ｐゴシック" pitchFamily="-84" charset="-128"/>
              </a:endParaRPr>
            </a:p>
          </p:txBody>
        </p:sp>
        <p:sp>
          <p:nvSpPr>
            <p:cNvPr id="39947" name="Line 8"/>
            <p:cNvSpPr>
              <a:spLocks noChangeShapeType="1"/>
            </p:cNvSpPr>
            <p:nvPr/>
          </p:nvSpPr>
          <p:spPr bwMode="auto">
            <a:xfrm>
              <a:off x="3924" y="2510"/>
              <a:ext cx="0" cy="230"/>
            </a:xfrm>
            <a:prstGeom prst="line">
              <a:avLst/>
            </a:prstGeom>
            <a:noFill/>
            <a:ln w="9525">
              <a:noFill/>
              <a:round/>
              <a:headEnd/>
              <a:tailEnd/>
            </a:ln>
          </p:spPr>
          <p:txBody>
            <a:bodyPr anchor="ctr">
              <a:prstTxWarp prst="textNoShape">
                <a:avLst/>
              </a:prstTxWarp>
              <a:spAutoFit/>
            </a:bodyPr>
            <a:lstStyle/>
            <a:p>
              <a:pPr fontAlgn="base">
                <a:spcBef>
                  <a:spcPct val="0"/>
                </a:spcBef>
                <a:spcAft>
                  <a:spcPct val="0"/>
                </a:spcAft>
              </a:pPr>
              <a:endParaRPr lang="fr-FR" sz="1600">
                <a:solidFill>
                  <a:prstClr val="black"/>
                </a:solidFill>
                <a:latin typeface="Arial" pitchFamily="-84" charset="0"/>
                <a:ea typeface="ＭＳ Ｐゴシック" pitchFamily="-84" charset="-128"/>
                <a:cs typeface="ＭＳ Ｐゴシック" pitchFamily="-84" charset="-128"/>
              </a:endParaRPr>
            </a:p>
          </p:txBody>
        </p:sp>
        <p:sp>
          <p:nvSpPr>
            <p:cNvPr id="39948" name="Line 9"/>
            <p:cNvSpPr>
              <a:spLocks noChangeShapeType="1"/>
            </p:cNvSpPr>
            <p:nvPr/>
          </p:nvSpPr>
          <p:spPr bwMode="auto">
            <a:xfrm>
              <a:off x="3924" y="2344"/>
              <a:ext cx="0" cy="230"/>
            </a:xfrm>
            <a:prstGeom prst="line">
              <a:avLst/>
            </a:prstGeom>
            <a:noFill/>
            <a:ln w="9525">
              <a:noFill/>
              <a:round/>
              <a:headEnd/>
              <a:tailEnd/>
            </a:ln>
          </p:spPr>
          <p:txBody>
            <a:bodyPr anchor="ctr">
              <a:prstTxWarp prst="textNoShape">
                <a:avLst/>
              </a:prstTxWarp>
              <a:spAutoFit/>
            </a:bodyPr>
            <a:lstStyle/>
            <a:p>
              <a:pPr fontAlgn="base">
                <a:spcBef>
                  <a:spcPct val="0"/>
                </a:spcBef>
                <a:spcAft>
                  <a:spcPct val="0"/>
                </a:spcAft>
              </a:pPr>
              <a:endParaRPr lang="fr-FR" sz="1600">
                <a:solidFill>
                  <a:prstClr val="black"/>
                </a:solidFill>
                <a:latin typeface="Arial" pitchFamily="-84" charset="0"/>
                <a:ea typeface="ＭＳ Ｐゴシック" pitchFamily="-84" charset="-128"/>
                <a:cs typeface="ＭＳ Ｐゴシック" pitchFamily="-84" charset="-128"/>
              </a:endParaRPr>
            </a:p>
          </p:txBody>
        </p:sp>
        <p:sp>
          <p:nvSpPr>
            <p:cNvPr id="39949" name="Line 10"/>
            <p:cNvSpPr>
              <a:spLocks noChangeShapeType="1"/>
            </p:cNvSpPr>
            <p:nvPr/>
          </p:nvSpPr>
          <p:spPr bwMode="auto">
            <a:xfrm>
              <a:off x="4575" y="2776"/>
              <a:ext cx="0" cy="230"/>
            </a:xfrm>
            <a:prstGeom prst="line">
              <a:avLst/>
            </a:prstGeom>
            <a:noFill/>
            <a:ln w="9525">
              <a:noFill/>
              <a:round/>
              <a:headEnd/>
              <a:tailEnd/>
            </a:ln>
          </p:spPr>
          <p:txBody>
            <a:bodyPr anchor="ctr">
              <a:prstTxWarp prst="textNoShape">
                <a:avLst/>
              </a:prstTxWarp>
              <a:spAutoFit/>
            </a:bodyPr>
            <a:lstStyle/>
            <a:p>
              <a:pPr fontAlgn="base">
                <a:spcBef>
                  <a:spcPct val="0"/>
                </a:spcBef>
                <a:spcAft>
                  <a:spcPct val="0"/>
                </a:spcAft>
              </a:pPr>
              <a:endParaRPr lang="fr-FR" sz="1600">
                <a:solidFill>
                  <a:prstClr val="black"/>
                </a:solidFill>
                <a:latin typeface="Arial" pitchFamily="-84" charset="0"/>
                <a:ea typeface="ＭＳ Ｐゴシック" pitchFamily="-84" charset="-128"/>
                <a:cs typeface="ＭＳ Ｐゴシック" pitchFamily="-84" charset="-128"/>
              </a:endParaRPr>
            </a:p>
          </p:txBody>
        </p:sp>
        <p:cxnSp>
          <p:nvCxnSpPr>
            <p:cNvPr id="39950" name="AutoShape 11"/>
            <p:cNvCxnSpPr>
              <a:cxnSpLocks noChangeShapeType="1"/>
            </p:cNvCxnSpPr>
            <p:nvPr/>
          </p:nvCxnSpPr>
          <p:spPr bwMode="auto">
            <a:xfrm flipV="1">
              <a:off x="2428" y="1733"/>
              <a:ext cx="551" cy="357"/>
            </a:xfrm>
            <a:prstGeom prst="bentConnector3">
              <a:avLst>
                <a:gd name="adj1" fmla="val 50000"/>
              </a:avLst>
            </a:prstGeom>
            <a:noFill/>
            <a:ln w="19050" cap="flat" cmpd="sng" algn="ctr">
              <a:solidFill>
                <a:schemeClr val="bg1">
                  <a:lumMod val="50000"/>
                </a:schemeClr>
              </a:solidFill>
              <a:prstDash val="solid"/>
              <a:miter lim="800000"/>
              <a:headEnd type="none" w="med" len="med"/>
              <a:tailEnd type="triangle" w="med" len="med"/>
            </a:ln>
          </p:spPr>
        </p:cxnSp>
        <p:cxnSp>
          <p:nvCxnSpPr>
            <p:cNvPr id="39951" name="AutoShape 12"/>
            <p:cNvCxnSpPr>
              <a:cxnSpLocks noChangeShapeType="1"/>
            </p:cNvCxnSpPr>
            <p:nvPr/>
          </p:nvCxnSpPr>
          <p:spPr bwMode="auto">
            <a:xfrm>
              <a:off x="2428" y="2090"/>
              <a:ext cx="551" cy="366"/>
            </a:xfrm>
            <a:prstGeom prst="bentConnector3">
              <a:avLst>
                <a:gd name="adj1" fmla="val 50000"/>
              </a:avLst>
            </a:prstGeom>
            <a:noFill/>
            <a:ln w="19050" cap="flat" cmpd="sng" algn="ctr">
              <a:solidFill>
                <a:schemeClr val="bg1">
                  <a:lumMod val="50000"/>
                </a:schemeClr>
              </a:solidFill>
              <a:prstDash val="solid"/>
              <a:miter lim="800000"/>
              <a:headEnd type="none" w="med" len="med"/>
              <a:tailEnd type="triangle" w="med" len="med"/>
            </a:ln>
          </p:spPr>
        </p:cxnSp>
        <p:sp>
          <p:nvSpPr>
            <p:cNvPr id="39952" name="Rectangle 13"/>
            <p:cNvSpPr>
              <a:spLocks noChangeArrowheads="1"/>
            </p:cNvSpPr>
            <p:nvPr/>
          </p:nvSpPr>
          <p:spPr bwMode="auto">
            <a:xfrm>
              <a:off x="2979" y="1468"/>
              <a:ext cx="1467" cy="496"/>
            </a:xfrm>
            <a:prstGeom prst="rect">
              <a:avLst/>
            </a:prstGeom>
            <a:solidFill>
              <a:schemeClr val="accent6">
                <a:lumMod val="60000"/>
                <a:lumOff val="40000"/>
              </a:schemeClr>
            </a:solidFill>
            <a:ln w="9525">
              <a:noFill/>
              <a:miter lim="800000"/>
              <a:headEnd/>
              <a:tailEnd/>
            </a:ln>
          </p:spPr>
          <p:txBody>
            <a:bodyPr anchor="ctr">
              <a:prstTxWarp prst="textNoShape">
                <a:avLst/>
              </a:prstTxWarp>
            </a:bodyPr>
            <a:lstStyle/>
            <a:p>
              <a:pPr algn="ctr" fontAlgn="base">
                <a:spcBef>
                  <a:spcPts val="600"/>
                </a:spcBef>
                <a:spcAft>
                  <a:spcPct val="25000"/>
                </a:spcAft>
                <a:buClr>
                  <a:srgbClr val="C0504D"/>
                </a:buClr>
                <a:buFont typeface="Wingdings" pitchFamily="-83" charset="2"/>
                <a:buNone/>
              </a:pPr>
              <a:r>
                <a:rPr lang="fr-FR" sz="1600" b="1" smtClean="0">
                  <a:solidFill>
                    <a:prstClr val="black"/>
                  </a:solidFill>
                  <a:latin typeface="Arial" pitchFamily="-84" charset="0"/>
                  <a:ea typeface="Arial" pitchFamily="-83" charset="0"/>
                  <a:cs typeface="Arial" pitchFamily="-83" charset="0"/>
                </a:rPr>
                <a:t>Offre globale de prévention*</a:t>
              </a:r>
              <a:br>
                <a:rPr lang="fr-FR" sz="1600" b="1" smtClean="0">
                  <a:solidFill>
                    <a:prstClr val="black"/>
                  </a:solidFill>
                  <a:latin typeface="Arial" pitchFamily="-84" charset="0"/>
                  <a:ea typeface="Arial" pitchFamily="-83" charset="0"/>
                  <a:cs typeface="Arial" pitchFamily="-83" charset="0"/>
                </a:rPr>
              </a:br>
              <a:r>
                <a:rPr lang="fr-FR" sz="1600" b="1" smtClean="0">
                  <a:solidFill>
                    <a:prstClr val="black"/>
                  </a:solidFill>
                  <a:latin typeface="Arial" pitchFamily="-84" charset="0"/>
                  <a:ea typeface="Arial" pitchFamily="-83" charset="0"/>
                  <a:cs typeface="Arial" pitchFamily="-83" charset="0"/>
                </a:rPr>
                <a:t>TDF/FTC avant et après rapports sexuels</a:t>
              </a:r>
              <a:endParaRPr lang="fr-FR" sz="1600" b="1">
                <a:solidFill>
                  <a:prstClr val="black"/>
                </a:solidFill>
                <a:latin typeface="Arial" pitchFamily="-84" charset="0"/>
                <a:ea typeface="Arial" pitchFamily="-83" charset="0"/>
                <a:cs typeface="Arial" pitchFamily="-83" charset="0"/>
              </a:endParaRPr>
            </a:p>
          </p:txBody>
        </p:sp>
        <p:sp>
          <p:nvSpPr>
            <p:cNvPr id="39953" name="Rectangle 14"/>
            <p:cNvSpPr>
              <a:spLocks noChangeArrowheads="1"/>
            </p:cNvSpPr>
            <p:nvPr/>
          </p:nvSpPr>
          <p:spPr bwMode="auto">
            <a:xfrm>
              <a:off x="2979" y="2228"/>
              <a:ext cx="1473" cy="496"/>
            </a:xfrm>
            <a:prstGeom prst="rect">
              <a:avLst/>
            </a:prstGeom>
            <a:solidFill>
              <a:srgbClr val="FF6600"/>
            </a:solidFill>
            <a:ln w="9525">
              <a:noFill/>
              <a:miter lim="800000"/>
              <a:headEnd/>
              <a:tailEnd/>
            </a:ln>
          </p:spPr>
          <p:txBody>
            <a:bodyPr anchor="ctr">
              <a:prstTxWarp prst="textNoShape">
                <a:avLst/>
              </a:prstTxWarp>
            </a:bodyPr>
            <a:lstStyle/>
            <a:p>
              <a:pPr algn="ctr" fontAlgn="base">
                <a:spcBef>
                  <a:spcPts val="600"/>
                </a:spcBef>
                <a:spcAft>
                  <a:spcPct val="25000"/>
                </a:spcAft>
                <a:buClr>
                  <a:srgbClr val="C0504D"/>
                </a:buClr>
                <a:buFont typeface="Wingdings" pitchFamily="-83" charset="2"/>
                <a:buNone/>
              </a:pPr>
              <a:r>
                <a:rPr lang="fr-FR" sz="1600" b="1" smtClean="0">
                  <a:solidFill>
                    <a:prstClr val="white"/>
                  </a:solidFill>
                  <a:latin typeface="Arial" pitchFamily="-84" charset="0"/>
                  <a:ea typeface="Arial" pitchFamily="-83" charset="0"/>
                  <a:cs typeface="Arial" pitchFamily="-83" charset="0"/>
                </a:rPr>
                <a:t>Offre globale de prévention*  Placebo avant et après rapports sexuels</a:t>
              </a:r>
              <a:endParaRPr lang="fr-FR" sz="1600" b="1">
                <a:solidFill>
                  <a:prstClr val="white"/>
                </a:solidFill>
                <a:latin typeface="Arial" pitchFamily="-84" charset="0"/>
                <a:ea typeface="Arial" pitchFamily="-83" charset="0"/>
                <a:cs typeface="Arial" pitchFamily="-83" charset="0"/>
              </a:endParaRPr>
            </a:p>
          </p:txBody>
        </p:sp>
      </p:grpSp>
      <p:sp>
        <p:nvSpPr>
          <p:cNvPr id="39941" name="Rectangle 16"/>
          <p:cNvSpPr>
            <a:spLocks noChangeArrowheads="1"/>
          </p:cNvSpPr>
          <p:nvPr/>
        </p:nvSpPr>
        <p:spPr bwMode="auto">
          <a:xfrm>
            <a:off x="0" y="1595967"/>
            <a:ext cx="3352800" cy="1079500"/>
          </a:xfrm>
          <a:prstGeom prst="rect">
            <a:avLst/>
          </a:prstGeom>
          <a:noFill/>
          <a:ln w="9525">
            <a:noFill/>
            <a:miter lim="800000"/>
            <a:headEnd/>
            <a:tailEnd/>
          </a:ln>
        </p:spPr>
        <p:txBody>
          <a:bodyPr>
            <a:prstTxWarp prst="textNoShape">
              <a:avLst/>
            </a:prstTxWarp>
          </a:bodyPr>
          <a:lstStyle/>
          <a:p>
            <a:pPr marL="742950" lvl="1" indent="-285750" fontAlgn="base">
              <a:lnSpc>
                <a:spcPct val="90000"/>
              </a:lnSpc>
              <a:spcBef>
                <a:spcPct val="35000"/>
              </a:spcBef>
              <a:spcAft>
                <a:spcPct val="20000"/>
              </a:spcAft>
              <a:buClr>
                <a:srgbClr val="C0504D"/>
              </a:buClr>
              <a:buFontTx/>
              <a:buChar char="–"/>
            </a:pPr>
            <a:endParaRPr lang="fr-FR" sz="1300">
              <a:solidFill>
                <a:prstClr val="black"/>
              </a:solidFill>
              <a:latin typeface="Arial" pitchFamily="-84" charset="0"/>
              <a:ea typeface="Arial" pitchFamily="-83" charset="0"/>
              <a:cs typeface="Arial" pitchFamily="-83" charset="0"/>
            </a:endParaRPr>
          </a:p>
        </p:txBody>
      </p:sp>
      <p:sp>
        <p:nvSpPr>
          <p:cNvPr id="20" name="ZoneTexte 19"/>
          <p:cNvSpPr txBox="1"/>
          <p:nvPr/>
        </p:nvSpPr>
        <p:spPr>
          <a:xfrm>
            <a:off x="1039096" y="4906434"/>
            <a:ext cx="7848723" cy="276999"/>
          </a:xfrm>
          <a:prstGeom prst="rect">
            <a:avLst/>
          </a:prstGeom>
          <a:noFill/>
        </p:spPr>
        <p:txBody>
          <a:bodyPr wrap="none" rtlCol="0">
            <a:spAutoFit/>
          </a:bodyPr>
          <a:lstStyle/>
          <a:p>
            <a:pPr fontAlgn="base">
              <a:spcBef>
                <a:spcPct val="0"/>
              </a:spcBef>
              <a:spcAft>
                <a:spcPct val="0"/>
              </a:spcAft>
            </a:pPr>
            <a:r>
              <a:rPr lang="fr-FR" sz="1200" smtClean="0">
                <a:solidFill>
                  <a:prstClr val="black"/>
                </a:solidFill>
                <a:latin typeface="Arial" pitchFamily="-84" charset="0"/>
                <a:ea typeface="ＭＳ Ｐゴシック" pitchFamily="-84" charset="-128"/>
                <a:cs typeface="ＭＳ Ｐゴシック" pitchFamily="-84" charset="-128"/>
              </a:rPr>
              <a:t>* Conseils, préservatifs et gel, dépistage et traitement des IST, vaccination pour le VHB et le VHA, PPE si besoin</a:t>
            </a:r>
          </a:p>
        </p:txBody>
      </p:sp>
    </p:spTree>
    <p:extLst>
      <p:ext uri="{BB962C8B-B14F-4D97-AF65-F5344CB8AC3E}">
        <p14:creationId xmlns:p14="http://schemas.microsoft.com/office/powerpoint/2010/main" val="185724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2" name="ZoneTexte 1"/>
          <p:cNvSpPr txBox="1">
            <a:spLocks noChangeArrowheads="1"/>
          </p:cNvSpPr>
          <p:nvPr/>
        </p:nvSpPr>
        <p:spPr bwMode="auto">
          <a:xfrm>
            <a:off x="152411" y="127000"/>
            <a:ext cx="7908925" cy="400110"/>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endParaRPr lang="fr-FR" sz="2000">
              <a:solidFill>
                <a:prstClr val="black"/>
              </a:solidFill>
              <a:latin typeface="Arial" pitchFamily="-84" charset="0"/>
              <a:ea typeface="ＭＳ Ｐゴシック" pitchFamily="-84" charset="-128"/>
              <a:cs typeface="ＭＳ Ｐゴシック" pitchFamily="-84" charset="-128"/>
            </a:endParaRPr>
          </a:p>
        </p:txBody>
      </p:sp>
      <p:sp>
        <p:nvSpPr>
          <p:cNvPr id="53" name="Espace réservé du texte 52"/>
          <p:cNvSpPr>
            <a:spLocks noGrp="1"/>
          </p:cNvSpPr>
          <p:nvPr>
            <p:ph type="body" sz="quarter" idx="13"/>
          </p:nvPr>
        </p:nvSpPr>
        <p:spPr>
          <a:xfrm>
            <a:off x="1063279" y="4605867"/>
            <a:ext cx="7623523" cy="443178"/>
          </a:xfrm>
        </p:spPr>
        <p:txBody>
          <a:bodyPr>
            <a:normAutofit lnSpcReduction="10000"/>
          </a:bodyPr>
          <a:lstStyle/>
          <a:p>
            <a:r>
              <a:rPr lang="fr-FR" sz="1600" smtClean="0"/>
              <a:t>23 octobre 2014, le DSMB recommande l’arrêt du bras placebo et demande que l’intervention préventive soit proposée à tous les participants</a:t>
            </a:r>
            <a:endParaRPr lang="fr-FR" smtClean="0"/>
          </a:p>
          <a:p>
            <a:endParaRPr lang="fr-FR" sz="1600"/>
          </a:p>
        </p:txBody>
      </p:sp>
      <p:sp>
        <p:nvSpPr>
          <p:cNvPr id="49" name="Titre 48"/>
          <p:cNvSpPr>
            <a:spLocks noGrp="1"/>
          </p:cNvSpPr>
          <p:nvPr>
            <p:ph type="title"/>
          </p:nvPr>
        </p:nvSpPr>
        <p:spPr>
          <a:xfrm>
            <a:off x="1039091" y="125678"/>
            <a:ext cx="7647708" cy="334748"/>
          </a:xfrm>
        </p:spPr>
        <p:txBody>
          <a:bodyPr>
            <a:normAutofit/>
          </a:bodyPr>
          <a:lstStyle/>
          <a:p>
            <a:r>
              <a:rPr lang="fr-FR" sz="3600" dirty="0" smtClean="0"/>
              <a:t>IPERGAY</a:t>
            </a:r>
            <a:endParaRPr lang="fr-FR" sz="3600" dirty="0"/>
          </a:p>
        </p:txBody>
      </p:sp>
      <p:sp>
        <p:nvSpPr>
          <p:cNvPr id="4" name="Espace réservé du numéro de diapositive 3"/>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95</a:t>
            </a:fld>
            <a:endParaRPr lang="fr-FR">
              <a:solidFill>
                <a:prstClr val="white"/>
              </a:solidFill>
            </a:endParaRPr>
          </a:p>
        </p:txBody>
      </p:sp>
      <p:sp>
        <p:nvSpPr>
          <p:cNvPr id="35" name="Espace réservé du pied de page 7"/>
          <p:cNvSpPr>
            <a:spLocks noGrp="1"/>
          </p:cNvSpPr>
          <p:nvPr>
            <p:ph type="ftr" sz="quarter" idx="4294967295"/>
          </p:nvPr>
        </p:nvSpPr>
        <p:spPr>
          <a:xfrm>
            <a:off x="3227388" y="5334000"/>
            <a:ext cx="5916612" cy="391583"/>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grpSp>
        <p:nvGrpSpPr>
          <p:cNvPr id="2" name="Grouper 53"/>
          <p:cNvGrpSpPr/>
          <p:nvPr/>
        </p:nvGrpSpPr>
        <p:grpSpPr>
          <a:xfrm>
            <a:off x="739349" y="614739"/>
            <a:ext cx="8276264" cy="3860158"/>
            <a:chOff x="739349" y="1167522"/>
            <a:chExt cx="8276264" cy="4632191"/>
          </a:xfrm>
        </p:grpSpPr>
        <p:grpSp>
          <p:nvGrpSpPr>
            <p:cNvPr id="3" name="Grouper 44"/>
            <p:cNvGrpSpPr/>
            <p:nvPr/>
          </p:nvGrpSpPr>
          <p:grpSpPr>
            <a:xfrm>
              <a:off x="739349" y="1230196"/>
              <a:ext cx="8276264" cy="4569517"/>
              <a:chOff x="739349" y="1482467"/>
              <a:chExt cx="8276264" cy="4569517"/>
            </a:xfrm>
          </p:grpSpPr>
          <p:sp>
            <p:nvSpPr>
              <p:cNvPr id="34" name="Rectangle 22"/>
              <p:cNvSpPr>
                <a:spLocks noChangeArrowheads="1"/>
              </p:cNvSpPr>
              <p:nvPr/>
            </p:nvSpPr>
            <p:spPr bwMode="auto">
              <a:xfrm>
                <a:off x="3200400" y="2228850"/>
                <a:ext cx="2590800" cy="369332"/>
              </a:xfrm>
              <a:prstGeom prst="rect">
                <a:avLst/>
              </a:prstGeom>
              <a:solidFill>
                <a:schemeClr val="bg1"/>
              </a:solidFill>
              <a:ln w="12700" cap="flat" cmpd="sng" algn="ctr">
                <a:solidFill>
                  <a:schemeClr val="bg1">
                    <a:lumMod val="50000"/>
                  </a:schemeClr>
                </a:solidFill>
                <a:prstDash val="solid"/>
                <a:miter lim="800000"/>
                <a:headEnd type="none" w="med" len="med"/>
                <a:tailEnd type="none" w="med" len="med"/>
              </a:ln>
            </p:spPr>
            <p:txBody>
              <a:bodyPr>
                <a:spAutoFit/>
              </a:bodyPr>
              <a:lstStyle>
                <a:lvl1pPr eaLnBrk="0" hangingPunct="0">
                  <a:spcBef>
                    <a:spcPct val="20000"/>
                  </a:spcBef>
                  <a:buChar char="•"/>
                  <a:defRPr sz="2800">
                    <a:solidFill>
                      <a:srgbClr val="002776"/>
                    </a:solidFill>
                    <a:latin typeface="Arial" charset="0"/>
                    <a:cs typeface="Arial" charset="0"/>
                  </a:defRPr>
                </a:lvl1pPr>
                <a:lvl2pPr marL="742950" indent="-285750" eaLnBrk="0" hangingPunct="0">
                  <a:spcBef>
                    <a:spcPct val="20000"/>
                  </a:spcBef>
                  <a:buChar char="–"/>
                  <a:defRPr sz="24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fr-FR" altLang="en-US" sz="1400" kern="0" smtClean="0">
                    <a:solidFill>
                      <a:prstClr val="black"/>
                    </a:solidFill>
                    <a:ea typeface="ＭＳ Ｐゴシック" pitchFamily="-84" charset="-128"/>
                  </a:rPr>
                  <a:t>Randomisés (n = 414)</a:t>
                </a:r>
              </a:p>
            </p:txBody>
          </p:sp>
          <p:cxnSp>
            <p:nvCxnSpPr>
              <p:cNvPr id="45058" name="Connecteur droit 34"/>
              <p:cNvCxnSpPr>
                <a:cxnSpLocks noChangeShapeType="1"/>
              </p:cNvCxnSpPr>
              <p:nvPr/>
            </p:nvCxnSpPr>
            <p:spPr bwMode="auto">
              <a:xfrm rot="10800000" flipV="1">
                <a:off x="2478088" y="2568006"/>
                <a:ext cx="1971676" cy="246063"/>
              </a:xfrm>
              <a:prstGeom prst="line">
                <a:avLst/>
              </a:prstGeom>
              <a:noFill/>
              <a:ln w="19050" cap="flat" cmpd="sng" algn="ctr">
                <a:solidFill>
                  <a:srgbClr val="7F7F7F"/>
                </a:solidFill>
                <a:prstDash val="solid"/>
                <a:round/>
                <a:headEnd type="none" w="med" len="med"/>
                <a:tailEnd type="none" w="med" len="med"/>
              </a:ln>
            </p:spPr>
          </p:cxnSp>
          <p:cxnSp>
            <p:nvCxnSpPr>
              <p:cNvPr id="45059" name="Connecteur droit 37"/>
              <p:cNvCxnSpPr>
                <a:cxnSpLocks noChangeShapeType="1"/>
              </p:cNvCxnSpPr>
              <p:nvPr/>
            </p:nvCxnSpPr>
            <p:spPr bwMode="auto">
              <a:xfrm>
                <a:off x="4449763" y="2568007"/>
                <a:ext cx="1967706" cy="255588"/>
              </a:xfrm>
              <a:prstGeom prst="line">
                <a:avLst/>
              </a:prstGeom>
              <a:noFill/>
              <a:ln w="19050" cap="flat" cmpd="sng" algn="ctr">
                <a:solidFill>
                  <a:srgbClr val="7F7F7F"/>
                </a:solidFill>
                <a:prstDash val="solid"/>
                <a:round/>
                <a:headEnd type="none" w="med" len="med"/>
                <a:tailEnd type="none" w="med" len="med"/>
              </a:ln>
            </p:spPr>
          </p:cxnSp>
          <p:sp>
            <p:nvSpPr>
              <p:cNvPr id="41" name="Rectangle 40"/>
              <p:cNvSpPr/>
              <p:nvPr/>
            </p:nvSpPr>
            <p:spPr>
              <a:xfrm>
                <a:off x="1658036" y="2831467"/>
                <a:ext cx="2527300" cy="369332"/>
              </a:xfrm>
              <a:prstGeom prst="rect">
                <a:avLst/>
              </a:prstGeom>
              <a:solidFill>
                <a:srgbClr val="005294"/>
              </a:solidFill>
              <a:ln w="19050">
                <a:noFill/>
                <a:miter lim="800000"/>
                <a:headEnd/>
                <a:tailEnd/>
              </a:ln>
            </p:spPr>
            <p:txBody>
              <a:bodyPr>
                <a:spAutoFit/>
              </a:bodyPr>
              <a:lstStyle/>
              <a:p>
                <a:pPr algn="ctr">
                  <a:spcBef>
                    <a:spcPct val="0"/>
                  </a:spcBef>
                  <a:defRPr/>
                </a:pPr>
                <a:r>
                  <a:rPr lang="fr-FR" sz="1400" kern="0">
                    <a:solidFill>
                      <a:prstClr val="white"/>
                    </a:solidFill>
                    <a:latin typeface="Arial" charset="0"/>
                    <a:ea typeface="ＭＳ Ｐゴシック" pitchFamily="-84" charset="-128"/>
                    <a:cs typeface="Arial" charset="0"/>
                  </a:rPr>
                  <a:t>TDF/FTC</a:t>
                </a:r>
                <a:r>
                  <a:rPr lang="fr-FR" sz="1400" kern="0" smtClean="0">
                    <a:solidFill>
                      <a:prstClr val="white"/>
                    </a:solidFill>
                    <a:latin typeface="Arial" charset="0"/>
                    <a:ea typeface="ＭＳ Ｐゴシック" pitchFamily="-84" charset="-128"/>
                    <a:cs typeface="Arial" charset="0"/>
                  </a:rPr>
                  <a:t> (n = 206)</a:t>
                </a:r>
                <a:endParaRPr lang="fr-FR" sz="1400" kern="0">
                  <a:solidFill>
                    <a:prstClr val="white"/>
                  </a:solidFill>
                  <a:latin typeface="Arial" charset="0"/>
                  <a:ea typeface="ＭＳ Ｐゴシック" pitchFamily="-84" charset="-128"/>
                  <a:cs typeface="Arial" charset="0"/>
                </a:endParaRPr>
              </a:p>
            </p:txBody>
          </p:sp>
          <p:sp>
            <p:nvSpPr>
              <p:cNvPr id="42" name="Rectangle 41"/>
              <p:cNvSpPr/>
              <p:nvPr/>
            </p:nvSpPr>
            <p:spPr>
              <a:xfrm>
                <a:off x="5112016" y="2840993"/>
                <a:ext cx="2471738" cy="369332"/>
              </a:xfrm>
              <a:prstGeom prst="rect">
                <a:avLst/>
              </a:prstGeom>
              <a:solidFill>
                <a:srgbClr val="FF6600"/>
              </a:solidFill>
              <a:ln w="19050">
                <a:noFill/>
                <a:miter lim="800000"/>
                <a:headEnd/>
                <a:tailEnd/>
              </a:ln>
            </p:spPr>
            <p:txBody>
              <a:bodyPr>
                <a:spAutoFit/>
              </a:bodyPr>
              <a:lstStyle/>
              <a:p>
                <a:pPr algn="ctr">
                  <a:spcBef>
                    <a:spcPct val="0"/>
                  </a:spcBef>
                  <a:defRPr/>
                </a:pPr>
                <a:r>
                  <a:rPr lang="fr-FR" sz="1400" kern="0">
                    <a:solidFill>
                      <a:prstClr val="white"/>
                    </a:solidFill>
                    <a:latin typeface="Arial" charset="0"/>
                    <a:ea typeface="ＭＳ Ｐゴシック" pitchFamily="-84" charset="-128"/>
                    <a:cs typeface="Arial" charset="0"/>
                  </a:rPr>
                  <a:t>Placebo</a:t>
                </a:r>
                <a:r>
                  <a:rPr lang="fr-FR" sz="1400" kern="0" smtClean="0">
                    <a:solidFill>
                      <a:prstClr val="white"/>
                    </a:solidFill>
                    <a:latin typeface="Arial" charset="0"/>
                    <a:ea typeface="ＭＳ Ｐゴシック" pitchFamily="-84" charset="-128"/>
                    <a:cs typeface="Arial" charset="0"/>
                  </a:rPr>
                  <a:t> (n = 208)</a:t>
                </a:r>
                <a:endParaRPr lang="fr-FR" sz="1400" kern="0">
                  <a:solidFill>
                    <a:prstClr val="white"/>
                  </a:solidFill>
                  <a:latin typeface="Arial" charset="0"/>
                  <a:ea typeface="ＭＳ Ｐゴシック" pitchFamily="-84" charset="-128"/>
                  <a:cs typeface="Arial" charset="0"/>
                </a:endParaRPr>
              </a:p>
            </p:txBody>
          </p:sp>
          <p:sp>
            <p:nvSpPr>
              <p:cNvPr id="46" name="Rectangle 51"/>
              <p:cNvSpPr>
                <a:spLocks noChangeArrowheads="1"/>
              </p:cNvSpPr>
              <p:nvPr/>
            </p:nvSpPr>
            <p:spPr bwMode="auto">
              <a:xfrm>
                <a:off x="773613" y="4248603"/>
                <a:ext cx="3417558" cy="369332"/>
              </a:xfrm>
              <a:prstGeom prst="rect">
                <a:avLst/>
              </a:prstGeom>
              <a:solidFill>
                <a:srgbClr val="005294"/>
              </a:solidFill>
              <a:ln w="19050">
                <a:noFill/>
              </a:ln>
              <a:effectLst/>
            </p:spPr>
            <p:txBody>
              <a:bodyPr wrap="square">
                <a:spAutoFit/>
              </a:bodyPr>
              <a:lstStyle/>
              <a:p>
                <a:pPr algn="ctr">
                  <a:defRPr/>
                </a:pPr>
                <a:r>
                  <a:rPr lang="fr-FR" altLang="en-US" sz="1400" kern="0">
                    <a:solidFill>
                      <a:prstClr val="white"/>
                    </a:solidFill>
                    <a:latin typeface="Arial" pitchFamily="34" charset="0"/>
                    <a:ea typeface="ＭＳ Ｐゴシック" pitchFamily="-84" charset="-128"/>
                    <a:cs typeface="Arial" pitchFamily="34" charset="0"/>
                  </a:rPr>
                  <a:t>Inclus dans l’analyse en </a:t>
                </a:r>
                <a:r>
                  <a:rPr lang="fr-FR" altLang="en-US" sz="1400" kern="0" smtClean="0">
                    <a:solidFill>
                      <a:prstClr val="white"/>
                    </a:solidFill>
                    <a:latin typeface="Arial" pitchFamily="34" charset="0"/>
                    <a:ea typeface="ＭＳ Ｐゴシック" pitchFamily="-84" charset="-128"/>
                    <a:cs typeface="Arial" pitchFamily="34" charset="0"/>
                  </a:rPr>
                  <a:t>ITTm (n = 199)</a:t>
                </a:r>
                <a:endParaRPr lang="fr-FR" altLang="en-US" sz="1400" kern="0">
                  <a:solidFill>
                    <a:prstClr val="white"/>
                  </a:solidFill>
                  <a:latin typeface="Arial" pitchFamily="34" charset="0"/>
                  <a:ea typeface="ＭＳ Ｐゴシック" pitchFamily="-84" charset="-128"/>
                  <a:cs typeface="Arial" pitchFamily="34" charset="0"/>
                </a:endParaRPr>
              </a:p>
            </p:txBody>
          </p:sp>
          <p:sp>
            <p:nvSpPr>
              <p:cNvPr id="47" name="Rectangle 52"/>
              <p:cNvSpPr>
                <a:spLocks noChangeArrowheads="1"/>
              </p:cNvSpPr>
              <p:nvPr/>
            </p:nvSpPr>
            <p:spPr bwMode="auto">
              <a:xfrm>
                <a:off x="5112016" y="4248603"/>
                <a:ext cx="3810000" cy="369332"/>
              </a:xfrm>
              <a:prstGeom prst="rect">
                <a:avLst/>
              </a:prstGeom>
              <a:solidFill>
                <a:srgbClr val="FF6600"/>
              </a:solidFill>
              <a:ln w="19050">
                <a:noFill/>
              </a:ln>
              <a:effectLst/>
            </p:spPr>
            <p:txBody>
              <a:bodyPr wrap="square">
                <a:spAutoFit/>
              </a:bodyPr>
              <a:lstStyle/>
              <a:p>
                <a:pPr algn="ctr">
                  <a:defRPr/>
                </a:pPr>
                <a:r>
                  <a:rPr lang="fr-FR" altLang="en-US" sz="1400" kern="0">
                    <a:solidFill>
                      <a:prstClr val="white"/>
                    </a:solidFill>
                    <a:latin typeface="Arial" pitchFamily="34" charset="0"/>
                    <a:ea typeface="ＭＳ Ｐゴシック" charset="0"/>
                    <a:cs typeface="Arial" pitchFamily="34" charset="0"/>
                  </a:rPr>
                  <a:t>Inclus dans l’analyse en </a:t>
                </a:r>
                <a:r>
                  <a:rPr lang="fr-FR" altLang="en-US" sz="1400" kern="0" smtClean="0">
                    <a:solidFill>
                      <a:prstClr val="white"/>
                    </a:solidFill>
                    <a:latin typeface="Arial" pitchFamily="34" charset="0"/>
                    <a:ea typeface="ＭＳ Ｐゴシック" charset="0"/>
                    <a:cs typeface="Arial" pitchFamily="34" charset="0"/>
                  </a:rPr>
                  <a:t>ITTm (</a:t>
                </a:r>
                <a:r>
                  <a:rPr lang="fr-FR" altLang="en-US" sz="1400" kern="0" smtClean="0">
                    <a:solidFill>
                      <a:prstClr val="white"/>
                    </a:solidFill>
                    <a:latin typeface="Arial" pitchFamily="34" charset="0"/>
                    <a:ea typeface="ＭＳ Ｐゴシック" pitchFamily="-84" charset="-128"/>
                    <a:cs typeface="Arial" pitchFamily="34" charset="0"/>
                  </a:rPr>
                  <a:t>n = 201) </a:t>
                </a:r>
                <a:endParaRPr lang="fr-FR" altLang="en-US" sz="1400" kern="0">
                  <a:solidFill>
                    <a:prstClr val="white"/>
                  </a:solidFill>
                  <a:latin typeface="Arial" pitchFamily="34" charset="0"/>
                  <a:ea typeface="ＭＳ Ｐゴシック" pitchFamily="-84" charset="-128"/>
                  <a:cs typeface="Arial" pitchFamily="34" charset="0"/>
                </a:endParaRPr>
              </a:p>
            </p:txBody>
          </p:sp>
          <p:sp>
            <p:nvSpPr>
              <p:cNvPr id="50" name="Rectangle 49"/>
              <p:cNvSpPr/>
              <p:nvPr/>
            </p:nvSpPr>
            <p:spPr>
              <a:xfrm>
                <a:off x="5118039" y="5673979"/>
                <a:ext cx="2759075" cy="369332"/>
              </a:xfrm>
              <a:prstGeom prst="rect">
                <a:avLst/>
              </a:prstGeom>
              <a:solidFill>
                <a:schemeClr val="bg1"/>
              </a:solidFill>
              <a:ln w="19050">
                <a:solidFill>
                  <a:srgbClr val="FF6600"/>
                </a:solidFill>
              </a:ln>
              <a:effectLst/>
            </p:spPr>
            <p:txBody>
              <a:bodyPr>
                <a:spAutoFit/>
              </a:bodyPr>
              <a:lstStyle/>
              <a:p>
                <a:pPr algn="ctr">
                  <a:defRPr/>
                </a:pPr>
                <a:r>
                  <a:rPr lang="fr-FR" sz="1400" kern="0">
                    <a:solidFill>
                      <a:prstClr val="black"/>
                    </a:solidFill>
                    <a:latin typeface="Arial" pitchFamily="34" charset="0"/>
                    <a:ea typeface="ＭＳ Ｐゴシック" pitchFamily="-84" charset="-128"/>
                    <a:cs typeface="Arial" pitchFamily="34" charset="0"/>
                  </a:rPr>
                  <a:t>Suivis </a:t>
                </a:r>
                <a:r>
                  <a:rPr lang="fr-FR" sz="1400" kern="0" smtClean="0">
                    <a:solidFill>
                      <a:prstClr val="black"/>
                    </a:solidFill>
                    <a:latin typeface="Arial" pitchFamily="34" charset="0"/>
                    <a:ea typeface="ＭＳ Ｐゴシック" pitchFamily="-84" charset="-128"/>
                    <a:cs typeface="Arial" pitchFamily="34" charset="0"/>
                  </a:rPr>
                  <a:t> (n = 177) [88 %]</a:t>
                </a:r>
                <a:endParaRPr lang="fr-FR" sz="1400" kern="0">
                  <a:solidFill>
                    <a:prstClr val="black"/>
                  </a:solidFill>
                  <a:latin typeface="Arial" pitchFamily="34" charset="0"/>
                  <a:ea typeface="ＭＳ Ｐゴシック" pitchFamily="-84" charset="-128"/>
                  <a:cs typeface="Arial" pitchFamily="34" charset="0"/>
                </a:endParaRPr>
              </a:p>
            </p:txBody>
          </p:sp>
          <p:cxnSp>
            <p:nvCxnSpPr>
              <p:cNvPr id="45069" name="Connecteur droit 79"/>
              <p:cNvCxnSpPr>
                <a:cxnSpLocks noChangeShapeType="1"/>
              </p:cNvCxnSpPr>
              <p:nvPr/>
            </p:nvCxnSpPr>
            <p:spPr bwMode="auto">
              <a:xfrm rot="16200000" flipH="1">
                <a:off x="4161931" y="1931556"/>
                <a:ext cx="565346" cy="792"/>
              </a:xfrm>
              <a:prstGeom prst="line">
                <a:avLst/>
              </a:prstGeom>
              <a:noFill/>
              <a:ln w="19050" cap="flat" cmpd="sng" algn="ctr">
                <a:solidFill>
                  <a:srgbClr val="7F7F7F"/>
                </a:solidFill>
                <a:prstDash val="solid"/>
                <a:round/>
                <a:headEnd type="none" w="med" len="med"/>
                <a:tailEnd type="none" w="med" len="med"/>
              </a:ln>
            </p:spPr>
          </p:cxnSp>
          <p:cxnSp>
            <p:nvCxnSpPr>
              <p:cNvPr id="45073" name="Connecteur droit 51"/>
              <p:cNvCxnSpPr>
                <a:cxnSpLocks noChangeShapeType="1"/>
              </p:cNvCxnSpPr>
              <p:nvPr/>
            </p:nvCxnSpPr>
            <p:spPr bwMode="auto">
              <a:xfrm flipV="1">
                <a:off x="3533671" y="3139701"/>
                <a:ext cx="3175" cy="1117600"/>
              </a:xfrm>
              <a:prstGeom prst="line">
                <a:avLst/>
              </a:prstGeom>
              <a:noFill/>
              <a:ln w="19050" cap="flat" cmpd="sng" algn="ctr">
                <a:solidFill>
                  <a:srgbClr val="7F7F7F"/>
                </a:solidFill>
                <a:prstDash val="solid"/>
                <a:round/>
                <a:headEnd type="none" w="med" len="med"/>
                <a:tailEnd type="none" w="med" len="med"/>
              </a:ln>
            </p:spPr>
          </p:cxnSp>
          <p:cxnSp>
            <p:nvCxnSpPr>
              <p:cNvPr id="45074" name="Connecteur droit 51"/>
              <p:cNvCxnSpPr>
                <a:cxnSpLocks noChangeShapeType="1"/>
              </p:cNvCxnSpPr>
              <p:nvPr/>
            </p:nvCxnSpPr>
            <p:spPr bwMode="auto">
              <a:xfrm flipH="1">
                <a:off x="4449763" y="1955800"/>
                <a:ext cx="1798637" cy="0"/>
              </a:xfrm>
              <a:prstGeom prst="line">
                <a:avLst/>
              </a:prstGeom>
              <a:noFill/>
              <a:ln w="19050" cap="flat" cmpd="sng" algn="ctr">
                <a:solidFill>
                  <a:srgbClr val="7F7F7F"/>
                </a:solidFill>
                <a:prstDash val="solid"/>
                <a:round/>
                <a:headEnd type="none" w="med" len="med"/>
                <a:tailEnd type="none" w="med" len="med"/>
              </a:ln>
            </p:spPr>
          </p:cxnSp>
          <p:cxnSp>
            <p:nvCxnSpPr>
              <p:cNvPr id="45075" name="Connecteur droit 51"/>
              <p:cNvCxnSpPr>
                <a:cxnSpLocks noChangeShapeType="1"/>
              </p:cNvCxnSpPr>
              <p:nvPr/>
            </p:nvCxnSpPr>
            <p:spPr bwMode="auto">
              <a:xfrm flipH="1">
                <a:off x="3028846" y="3698501"/>
                <a:ext cx="508000" cy="0"/>
              </a:xfrm>
              <a:prstGeom prst="line">
                <a:avLst/>
              </a:prstGeom>
              <a:noFill/>
              <a:ln w="19050" cap="flat" cmpd="sng" algn="ctr">
                <a:solidFill>
                  <a:srgbClr val="7F7F7F"/>
                </a:solidFill>
                <a:prstDash val="solid"/>
                <a:round/>
                <a:headEnd type="none" w="med" len="med"/>
                <a:tailEnd type="none" w="med" len="med"/>
              </a:ln>
            </p:spPr>
          </p:cxnSp>
          <p:cxnSp>
            <p:nvCxnSpPr>
              <p:cNvPr id="45077" name="Connecteur droit 51"/>
              <p:cNvCxnSpPr>
                <a:cxnSpLocks noChangeShapeType="1"/>
              </p:cNvCxnSpPr>
              <p:nvPr/>
            </p:nvCxnSpPr>
            <p:spPr bwMode="auto">
              <a:xfrm flipH="1">
                <a:off x="3051071" y="5111941"/>
                <a:ext cx="485775" cy="0"/>
              </a:xfrm>
              <a:prstGeom prst="line">
                <a:avLst/>
              </a:prstGeom>
              <a:noFill/>
              <a:ln w="19050" cap="flat" cmpd="sng" algn="ctr">
                <a:solidFill>
                  <a:schemeClr val="bg1">
                    <a:lumMod val="50000"/>
                  </a:schemeClr>
                </a:solidFill>
                <a:prstDash val="solid"/>
                <a:round/>
                <a:headEnd type="none" w="med" len="med"/>
                <a:tailEnd type="none" w="med" len="med"/>
              </a:ln>
            </p:spPr>
          </p:cxnSp>
          <p:cxnSp>
            <p:nvCxnSpPr>
              <p:cNvPr id="45078" name="Connecteur droit 51"/>
              <p:cNvCxnSpPr>
                <a:cxnSpLocks noChangeShapeType="1"/>
              </p:cNvCxnSpPr>
              <p:nvPr/>
            </p:nvCxnSpPr>
            <p:spPr bwMode="auto">
              <a:xfrm rot="10800000">
                <a:off x="6138207" y="3698501"/>
                <a:ext cx="420255" cy="1588"/>
              </a:xfrm>
              <a:prstGeom prst="line">
                <a:avLst/>
              </a:prstGeom>
              <a:noFill/>
              <a:ln w="19050" cap="flat" cmpd="sng" algn="ctr">
                <a:solidFill>
                  <a:srgbClr val="7F7F7F"/>
                </a:solidFill>
                <a:prstDash val="solid"/>
                <a:round/>
                <a:headEnd type="none" w="med" len="med"/>
                <a:tailEnd type="none" w="med" len="med"/>
              </a:ln>
            </p:spPr>
          </p:cxnSp>
          <p:cxnSp>
            <p:nvCxnSpPr>
              <p:cNvPr id="45079" name="Connecteur droit 51"/>
              <p:cNvCxnSpPr>
                <a:cxnSpLocks noChangeShapeType="1"/>
              </p:cNvCxnSpPr>
              <p:nvPr/>
            </p:nvCxnSpPr>
            <p:spPr bwMode="auto">
              <a:xfrm flipV="1">
                <a:off x="6138206" y="3144528"/>
                <a:ext cx="4763" cy="1117600"/>
              </a:xfrm>
              <a:prstGeom prst="line">
                <a:avLst/>
              </a:prstGeom>
              <a:noFill/>
              <a:ln w="19050" cap="flat" cmpd="sng" algn="ctr">
                <a:solidFill>
                  <a:srgbClr val="7F7F7F"/>
                </a:solidFill>
                <a:prstDash val="solid"/>
                <a:round/>
                <a:headEnd type="none" w="med" len="med"/>
                <a:tailEnd type="none" w="med" len="med"/>
              </a:ln>
            </p:spPr>
          </p:cxnSp>
          <p:cxnSp>
            <p:nvCxnSpPr>
              <p:cNvPr id="45080" name="Connecteur droit 48"/>
              <p:cNvCxnSpPr>
                <a:cxnSpLocks noChangeShapeType="1"/>
              </p:cNvCxnSpPr>
              <p:nvPr/>
            </p:nvCxnSpPr>
            <p:spPr bwMode="auto">
              <a:xfrm rot="5400000">
                <a:off x="2957487" y="5132565"/>
                <a:ext cx="1152368" cy="1588"/>
              </a:xfrm>
              <a:prstGeom prst="line">
                <a:avLst/>
              </a:prstGeom>
              <a:noFill/>
              <a:ln w="19050" cap="flat" cmpd="sng" algn="ctr">
                <a:solidFill>
                  <a:srgbClr val="7F7F7F"/>
                </a:solidFill>
                <a:prstDash val="solid"/>
                <a:round/>
                <a:headEnd type="none" w="med" len="med"/>
                <a:tailEnd type="none" w="med" len="med"/>
              </a:ln>
            </p:spPr>
          </p:cxnSp>
          <p:sp>
            <p:nvSpPr>
              <p:cNvPr id="45070" name="Rectangle 28"/>
              <p:cNvSpPr>
                <a:spLocks noChangeArrowheads="1"/>
              </p:cNvSpPr>
              <p:nvPr/>
            </p:nvSpPr>
            <p:spPr bwMode="auto">
              <a:xfrm>
                <a:off x="6140941" y="1482467"/>
                <a:ext cx="2710959" cy="1126463"/>
              </a:xfrm>
              <a:prstGeom prst="rect">
                <a:avLst/>
              </a:prstGeom>
              <a:solidFill>
                <a:srgbClr val="FFFFFF"/>
              </a:solidFill>
              <a:ln w="12700" cap="flat" cmpd="sng" algn="ctr">
                <a:solidFill>
                  <a:schemeClr val="bg1">
                    <a:lumMod val="50000"/>
                  </a:schemeClr>
                </a:solidFill>
                <a:prstDash val="solid"/>
                <a:miter lim="800000"/>
                <a:headEnd type="none" w="med" len="med"/>
                <a:tailEnd type="none" w="med" len="med"/>
              </a:ln>
            </p:spPr>
            <p:txBody>
              <a:bodyPr wrap="square">
                <a:prstTxWarp prst="textNoShape">
                  <a:avLst/>
                </a:prstTxWarp>
                <a:spAutoFit/>
              </a:bodyPr>
              <a:lstStyle/>
              <a:p>
                <a:pPr fontAlgn="base">
                  <a:spcBef>
                    <a:spcPct val="0"/>
                  </a:spcBef>
                  <a:spcAft>
                    <a:spcPct val="0"/>
                  </a:spcAft>
                </a:pPr>
                <a:r>
                  <a:rPr lang="fr-FR" sz="1100" b="1">
                    <a:solidFill>
                      <a:srgbClr val="000000"/>
                    </a:solidFill>
                    <a:latin typeface="Arial" pitchFamily="-84" charset="0"/>
                    <a:ea typeface="Arial" pitchFamily="-83" charset="0"/>
                    <a:cs typeface="Arial" pitchFamily="-83" charset="0"/>
                  </a:rPr>
                  <a:t>Exclus</a:t>
                </a:r>
                <a:r>
                  <a:rPr lang="fr-FR" sz="1100" b="1" smtClean="0">
                    <a:solidFill>
                      <a:srgbClr val="000000"/>
                    </a:solidFill>
                    <a:latin typeface="Arial" pitchFamily="-84" charset="0"/>
                    <a:ea typeface="Arial" pitchFamily="-83" charset="0"/>
                    <a:cs typeface="Arial" pitchFamily="-83" charset="0"/>
                  </a:rPr>
                  <a:t> (n = 31) [7 %]</a:t>
                </a:r>
              </a:p>
              <a:p>
                <a:pPr fontAlgn="base">
                  <a:spcBef>
                    <a:spcPct val="0"/>
                  </a:spcBef>
                  <a:spcAft>
                    <a:spcPct val="0"/>
                  </a:spcAft>
                </a:pPr>
                <a:r>
                  <a:rPr lang="fr-FR" sz="1100">
                    <a:solidFill>
                      <a:srgbClr val="000000"/>
                    </a:solidFill>
                    <a:latin typeface="Arial" pitchFamily="-84" charset="0"/>
                    <a:ea typeface="Arial" pitchFamily="-83" charset="0"/>
                    <a:cs typeface="Arial" pitchFamily="-83" charset="0"/>
                  </a:rPr>
                  <a:t>Absence de critères d’éligibilité</a:t>
                </a:r>
                <a:r>
                  <a:rPr lang="fr-FR" sz="1100" smtClean="0">
                    <a:solidFill>
                      <a:srgbClr val="000000"/>
                    </a:solidFill>
                    <a:latin typeface="Arial" pitchFamily="-84" charset="0"/>
                    <a:ea typeface="Arial" pitchFamily="-83" charset="0"/>
                    <a:cs typeface="Arial" pitchFamily="-83" charset="0"/>
                  </a:rPr>
                  <a:t> (n = 11)</a:t>
                </a:r>
              </a:p>
              <a:p>
                <a:pPr fontAlgn="base">
                  <a:spcBef>
                    <a:spcPct val="0"/>
                  </a:spcBef>
                  <a:spcAft>
                    <a:spcPct val="0"/>
                  </a:spcAft>
                </a:pPr>
                <a:r>
                  <a:rPr lang="fr-FR" sz="1100" smtClean="0">
                    <a:solidFill>
                      <a:srgbClr val="000000"/>
                    </a:solidFill>
                    <a:latin typeface="Arial" pitchFamily="-84" charset="0"/>
                    <a:ea typeface="Arial" pitchFamily="-83" charset="0"/>
                    <a:cs typeface="Arial" pitchFamily="-83" charset="0"/>
                  </a:rPr>
                  <a:t>Retrait de consentement (n = 8)</a:t>
                </a:r>
              </a:p>
              <a:p>
                <a:pPr fontAlgn="base">
                  <a:spcBef>
                    <a:spcPct val="0"/>
                  </a:spcBef>
                  <a:spcAft>
                    <a:spcPct val="0"/>
                  </a:spcAft>
                </a:pPr>
                <a:r>
                  <a:rPr lang="fr-FR" sz="1100" smtClean="0">
                    <a:solidFill>
                      <a:srgbClr val="000000"/>
                    </a:solidFill>
                    <a:latin typeface="Arial" pitchFamily="-84" charset="0"/>
                    <a:ea typeface="Arial" pitchFamily="-83" charset="0"/>
                    <a:cs typeface="Arial" pitchFamily="-83" charset="0"/>
                  </a:rPr>
                  <a:t>Perdus </a:t>
                </a:r>
                <a:r>
                  <a:rPr lang="fr-FR" sz="1100">
                    <a:solidFill>
                      <a:srgbClr val="000000"/>
                    </a:solidFill>
                    <a:latin typeface="Arial" pitchFamily="-84" charset="0"/>
                    <a:ea typeface="Arial" pitchFamily="-83" charset="0"/>
                    <a:cs typeface="Arial" pitchFamily="-83" charset="0"/>
                  </a:rPr>
                  <a:t>de vue</a:t>
                </a:r>
                <a:r>
                  <a:rPr lang="fr-FR" sz="1100" smtClean="0">
                    <a:solidFill>
                      <a:srgbClr val="000000"/>
                    </a:solidFill>
                    <a:latin typeface="Arial" pitchFamily="-84" charset="0"/>
                    <a:ea typeface="Arial" pitchFamily="-83" charset="0"/>
                    <a:cs typeface="Arial" pitchFamily="-83" charset="0"/>
                  </a:rPr>
                  <a:t> (n = 1)</a:t>
                </a:r>
              </a:p>
              <a:p>
                <a:pPr fontAlgn="base">
                  <a:spcBef>
                    <a:spcPct val="0"/>
                  </a:spcBef>
                  <a:spcAft>
                    <a:spcPct val="0"/>
                  </a:spcAft>
                </a:pPr>
                <a:r>
                  <a:rPr lang="fr-FR" sz="1100">
                    <a:solidFill>
                      <a:srgbClr val="000000"/>
                    </a:solidFill>
                    <a:latin typeface="Arial" pitchFamily="-84" charset="0"/>
                    <a:ea typeface="Arial" pitchFamily="-83" charset="0"/>
                    <a:cs typeface="Arial" pitchFamily="-83" charset="0"/>
                  </a:rPr>
                  <a:t>Séroconversion VIH-1</a:t>
                </a:r>
                <a:r>
                  <a:rPr lang="fr-FR" sz="1100" smtClean="0">
                    <a:solidFill>
                      <a:srgbClr val="000000"/>
                    </a:solidFill>
                    <a:latin typeface="Arial" pitchFamily="-84" charset="0"/>
                    <a:ea typeface="Arial" pitchFamily="-83" charset="0"/>
                    <a:cs typeface="Arial" pitchFamily="-83" charset="0"/>
                  </a:rPr>
                  <a:t> (n = 11)</a:t>
                </a:r>
                <a:endParaRPr lang="fr-FR" sz="1100">
                  <a:solidFill>
                    <a:srgbClr val="000000"/>
                  </a:solidFill>
                  <a:latin typeface="Arial" pitchFamily="-84" charset="0"/>
                  <a:ea typeface="Arial" pitchFamily="-83" charset="0"/>
                  <a:cs typeface="Arial" pitchFamily="-83" charset="0"/>
                </a:endParaRPr>
              </a:p>
            </p:txBody>
          </p:sp>
          <p:sp>
            <p:nvSpPr>
              <p:cNvPr id="37" name="Rectangle 36"/>
              <p:cNvSpPr/>
              <p:nvPr/>
            </p:nvSpPr>
            <p:spPr>
              <a:xfrm>
                <a:off x="6506275" y="3319558"/>
                <a:ext cx="2509338" cy="886397"/>
              </a:xfrm>
              <a:prstGeom prst="rect">
                <a:avLst/>
              </a:prstGeom>
              <a:solidFill>
                <a:srgbClr val="FFFFFF"/>
              </a:solidFill>
              <a:ln w="12700" cap="flat" cmpd="sng" algn="ctr">
                <a:solidFill>
                  <a:schemeClr val="bg1">
                    <a:lumMod val="50000"/>
                  </a:schemeClr>
                </a:solidFill>
                <a:prstDash val="solid"/>
                <a:headEnd type="none" w="med" len="med"/>
                <a:tailEnd type="none" w="med" len="med"/>
              </a:ln>
              <a:effectLst/>
            </p:spPr>
            <p:txBody>
              <a:bodyPr wrap="square">
                <a:spAutoFit/>
              </a:bodyPr>
              <a:lstStyle/>
              <a:p>
                <a:pPr>
                  <a:defRPr/>
                </a:pPr>
                <a:r>
                  <a:rPr lang="fr-FR" sz="1050" b="1" kern="0">
                    <a:solidFill>
                      <a:prstClr val="black"/>
                    </a:solidFill>
                    <a:latin typeface="Arial" pitchFamily="34" charset="0"/>
                    <a:ea typeface="ＭＳ Ｐゴシック" charset="0"/>
                    <a:cs typeface="Arial" pitchFamily="34" charset="0"/>
                  </a:rPr>
                  <a:t>N’ayant pas reçu le traitement</a:t>
                </a:r>
                <a:r>
                  <a:rPr lang="fr-FR" sz="1050" b="1" kern="0" smtClean="0">
                    <a:solidFill>
                      <a:prstClr val="black"/>
                    </a:solidFill>
                    <a:latin typeface="Arial" pitchFamily="34" charset="0"/>
                    <a:ea typeface="ＭＳ Ｐゴシック" charset="0"/>
                    <a:cs typeface="Arial" pitchFamily="34" charset="0"/>
                  </a:rPr>
                  <a:t> (</a:t>
                </a:r>
                <a:r>
                  <a:rPr lang="fr-FR" sz="1050" b="1" kern="0" smtClean="0">
                    <a:solidFill>
                      <a:prstClr val="black"/>
                    </a:solidFill>
                    <a:latin typeface="Arial" pitchFamily="34" charset="0"/>
                    <a:ea typeface="ＭＳ Ｐゴシック" pitchFamily="-84" charset="-128"/>
                    <a:cs typeface="Arial" pitchFamily="34" charset="0"/>
                  </a:rPr>
                  <a:t>n = 7)</a:t>
                </a:r>
              </a:p>
              <a:p>
                <a:pPr>
                  <a:defRPr/>
                </a:pPr>
                <a:r>
                  <a:rPr lang="fr-FR" sz="1050" kern="0">
                    <a:solidFill>
                      <a:prstClr val="black"/>
                    </a:solidFill>
                    <a:latin typeface="Arial" pitchFamily="34" charset="0"/>
                    <a:ea typeface="ＭＳ Ｐゴシック" charset="0"/>
                    <a:cs typeface="Arial" pitchFamily="34" charset="0"/>
                  </a:rPr>
                  <a:t>Retrait</a:t>
                </a:r>
                <a:r>
                  <a:rPr lang="fr-FR" sz="1050" kern="0" smtClean="0">
                    <a:solidFill>
                      <a:prstClr val="black"/>
                    </a:solidFill>
                    <a:latin typeface="Arial" pitchFamily="34" charset="0"/>
                    <a:ea typeface="ＭＳ Ｐゴシック" charset="0"/>
                    <a:cs typeface="Arial" pitchFamily="34" charset="0"/>
                  </a:rPr>
                  <a:t> de consentement (</a:t>
                </a:r>
                <a:r>
                  <a:rPr lang="fr-FR" sz="1050" kern="0" smtClean="0">
                    <a:solidFill>
                      <a:prstClr val="black"/>
                    </a:solidFill>
                    <a:latin typeface="Arial" pitchFamily="34" charset="0"/>
                    <a:ea typeface="ＭＳ Ｐゴシック" pitchFamily="-84" charset="-128"/>
                    <a:cs typeface="Arial" pitchFamily="34" charset="0"/>
                  </a:rPr>
                  <a:t>n = 2)</a:t>
                </a:r>
              </a:p>
              <a:p>
                <a:pPr>
                  <a:defRPr/>
                </a:pPr>
                <a:r>
                  <a:rPr lang="fr-FR" sz="1050" kern="0">
                    <a:solidFill>
                      <a:prstClr val="black"/>
                    </a:solidFill>
                    <a:latin typeface="Arial" pitchFamily="34" charset="0"/>
                    <a:ea typeface="ＭＳ Ｐゴシック" charset="0"/>
                    <a:cs typeface="Arial" pitchFamily="34" charset="0"/>
                  </a:rPr>
                  <a:t>Perdus de vue</a:t>
                </a:r>
                <a:r>
                  <a:rPr lang="fr-FR" sz="1050" kern="0" smtClean="0">
                    <a:solidFill>
                      <a:prstClr val="black"/>
                    </a:solidFill>
                    <a:latin typeface="Arial" pitchFamily="34" charset="0"/>
                    <a:ea typeface="ＭＳ Ｐゴシック" charset="0"/>
                    <a:cs typeface="Arial" pitchFamily="34" charset="0"/>
                  </a:rPr>
                  <a:t> (</a:t>
                </a:r>
                <a:r>
                  <a:rPr lang="fr-FR" sz="1050" kern="0" smtClean="0">
                    <a:solidFill>
                      <a:prstClr val="black"/>
                    </a:solidFill>
                    <a:latin typeface="Arial" pitchFamily="34" charset="0"/>
                    <a:ea typeface="ＭＳ Ｐゴシック" pitchFamily="-84" charset="-128"/>
                    <a:cs typeface="Arial" pitchFamily="34" charset="0"/>
                  </a:rPr>
                  <a:t>n = 3)</a:t>
                </a:r>
              </a:p>
              <a:p>
                <a:pPr>
                  <a:defRPr/>
                </a:pPr>
                <a:r>
                  <a:rPr lang="fr-FR" sz="1050" kern="0">
                    <a:solidFill>
                      <a:prstClr val="black"/>
                    </a:solidFill>
                    <a:latin typeface="Arial" pitchFamily="34" charset="0"/>
                    <a:ea typeface="ＭＳ Ｐゴシック" charset="0"/>
                    <a:cs typeface="Arial" pitchFamily="34" charset="0"/>
                  </a:rPr>
                  <a:t>Séroconversion VIH-1</a:t>
                </a:r>
                <a:r>
                  <a:rPr lang="fr-FR" sz="1050" kern="0" smtClean="0">
                    <a:solidFill>
                      <a:prstClr val="black"/>
                    </a:solidFill>
                    <a:latin typeface="Arial" pitchFamily="34" charset="0"/>
                    <a:ea typeface="ＭＳ Ｐゴシック" charset="0"/>
                    <a:cs typeface="Arial" pitchFamily="34" charset="0"/>
                  </a:rPr>
                  <a:t> (</a:t>
                </a:r>
                <a:r>
                  <a:rPr lang="fr-FR" sz="1050" kern="0" smtClean="0">
                    <a:solidFill>
                      <a:prstClr val="black"/>
                    </a:solidFill>
                    <a:latin typeface="Arial" pitchFamily="34" charset="0"/>
                    <a:ea typeface="ＭＳ Ｐゴシック" pitchFamily="-84" charset="-128"/>
                    <a:cs typeface="Arial" pitchFamily="34" charset="0"/>
                  </a:rPr>
                  <a:t>n = 2)</a:t>
                </a:r>
                <a:endParaRPr lang="fr-FR" sz="1050" kern="0">
                  <a:solidFill>
                    <a:prstClr val="black"/>
                  </a:solidFill>
                  <a:latin typeface="Arial" pitchFamily="34" charset="0"/>
                  <a:ea typeface="ＭＳ Ｐゴシック" pitchFamily="-84" charset="-128"/>
                  <a:cs typeface="Arial" pitchFamily="34" charset="0"/>
                </a:endParaRPr>
              </a:p>
            </p:txBody>
          </p:sp>
          <p:sp>
            <p:nvSpPr>
              <p:cNvPr id="36" name="Rectangle 35"/>
              <p:cNvSpPr/>
              <p:nvPr/>
            </p:nvSpPr>
            <p:spPr>
              <a:xfrm>
                <a:off x="739349" y="3335518"/>
                <a:ext cx="2461052" cy="849463"/>
              </a:xfrm>
              <a:prstGeom prst="rect">
                <a:avLst/>
              </a:prstGeom>
              <a:solidFill>
                <a:srgbClr val="FFFFFF"/>
              </a:solidFill>
              <a:ln w="12700" cap="flat" cmpd="sng" algn="ctr">
                <a:solidFill>
                  <a:schemeClr val="bg1">
                    <a:lumMod val="50000"/>
                  </a:schemeClr>
                </a:solidFill>
                <a:prstDash val="solid"/>
                <a:headEnd type="none" w="med" len="med"/>
                <a:tailEnd type="none" w="med" len="med"/>
              </a:ln>
              <a:effectLst/>
            </p:spPr>
            <p:txBody>
              <a:bodyPr wrap="square">
                <a:prstTxWarp prst="textNoShape">
                  <a:avLst/>
                </a:prstTxWarp>
                <a:spAutoFit/>
              </a:bodyPr>
              <a:lstStyle/>
              <a:p>
                <a:pPr fontAlgn="base">
                  <a:spcBef>
                    <a:spcPct val="0"/>
                  </a:spcBef>
                  <a:spcAft>
                    <a:spcPct val="0"/>
                  </a:spcAft>
                </a:pPr>
                <a:r>
                  <a:rPr lang="fr-FR" sz="1000" b="1">
                    <a:solidFill>
                      <a:prstClr val="black"/>
                    </a:solidFill>
                    <a:latin typeface="Arial" pitchFamily="-84" charset="0"/>
                    <a:ea typeface="Arial" pitchFamily="-83" charset="0"/>
                    <a:cs typeface="Arial" pitchFamily="-83" charset="0"/>
                  </a:rPr>
                  <a:t>N’ayant pas reçu le traitement</a:t>
                </a:r>
                <a:r>
                  <a:rPr lang="fr-FR" sz="1000" b="1" smtClean="0">
                    <a:solidFill>
                      <a:prstClr val="black"/>
                    </a:solidFill>
                    <a:latin typeface="Arial" pitchFamily="-84" charset="0"/>
                    <a:ea typeface="Arial" pitchFamily="-83" charset="0"/>
                    <a:cs typeface="Arial" pitchFamily="-83" charset="0"/>
                  </a:rPr>
                  <a:t> (n = 7)</a:t>
                </a:r>
              </a:p>
              <a:p>
                <a:pPr fontAlgn="base">
                  <a:spcBef>
                    <a:spcPct val="0"/>
                  </a:spcBef>
                  <a:spcAft>
                    <a:spcPct val="0"/>
                  </a:spcAft>
                </a:pPr>
                <a:r>
                  <a:rPr lang="fr-FR" sz="1000">
                    <a:solidFill>
                      <a:srgbClr val="000000"/>
                    </a:solidFill>
                    <a:latin typeface="Arial" pitchFamily="-84" charset="0"/>
                    <a:ea typeface="Arial" pitchFamily="-83" charset="0"/>
                    <a:cs typeface="Arial" pitchFamily="-83" charset="0"/>
                  </a:rPr>
                  <a:t>Retrait</a:t>
                </a:r>
                <a:r>
                  <a:rPr lang="fr-FR" sz="1000" smtClean="0">
                    <a:solidFill>
                      <a:srgbClr val="000000"/>
                    </a:solidFill>
                    <a:latin typeface="Arial" pitchFamily="-84" charset="0"/>
                    <a:ea typeface="Arial" pitchFamily="-83" charset="0"/>
                    <a:cs typeface="Arial" pitchFamily="-83" charset="0"/>
                  </a:rPr>
                  <a:t> de consentement (n = 4)</a:t>
                </a:r>
              </a:p>
              <a:p>
                <a:pPr fontAlgn="base">
                  <a:spcBef>
                    <a:spcPct val="0"/>
                  </a:spcBef>
                  <a:spcAft>
                    <a:spcPct val="0"/>
                  </a:spcAft>
                </a:pPr>
                <a:r>
                  <a:rPr lang="fr-FR" sz="1000">
                    <a:solidFill>
                      <a:srgbClr val="000000"/>
                    </a:solidFill>
                    <a:latin typeface="Arial" pitchFamily="-84" charset="0"/>
                    <a:ea typeface="Arial" pitchFamily="-83" charset="0"/>
                    <a:cs typeface="Arial" pitchFamily="-83" charset="0"/>
                  </a:rPr>
                  <a:t>Perdus de vue</a:t>
                </a:r>
                <a:r>
                  <a:rPr lang="fr-FR" sz="1000" smtClean="0">
                    <a:solidFill>
                      <a:srgbClr val="000000"/>
                    </a:solidFill>
                    <a:latin typeface="Arial" pitchFamily="-84" charset="0"/>
                    <a:ea typeface="Arial" pitchFamily="-83" charset="0"/>
                    <a:cs typeface="Arial" pitchFamily="-83" charset="0"/>
                  </a:rPr>
                  <a:t> (n = 2)</a:t>
                </a:r>
              </a:p>
              <a:p>
                <a:pPr fontAlgn="base">
                  <a:spcBef>
                    <a:spcPct val="0"/>
                  </a:spcBef>
                  <a:spcAft>
                    <a:spcPct val="0"/>
                  </a:spcAft>
                </a:pPr>
                <a:r>
                  <a:rPr lang="fr-FR" sz="1000">
                    <a:solidFill>
                      <a:prstClr val="black"/>
                    </a:solidFill>
                    <a:latin typeface="Arial" pitchFamily="-84" charset="0"/>
                    <a:ea typeface="Arial" pitchFamily="-83" charset="0"/>
                    <a:cs typeface="Arial" pitchFamily="-83" charset="0"/>
                  </a:rPr>
                  <a:t>Séroconversion VIH-1</a:t>
                </a:r>
                <a:r>
                  <a:rPr lang="fr-FR" sz="1000" smtClean="0">
                    <a:solidFill>
                      <a:prstClr val="black"/>
                    </a:solidFill>
                    <a:latin typeface="Arial" pitchFamily="-84" charset="0"/>
                    <a:ea typeface="Arial" pitchFamily="-83" charset="0"/>
                    <a:cs typeface="Arial" pitchFamily="-83" charset="0"/>
                  </a:rPr>
                  <a:t> (n = 1)</a:t>
                </a:r>
                <a:r>
                  <a:rPr lang="fr-FR" sz="1000" smtClean="0">
                    <a:solidFill>
                      <a:srgbClr val="000000"/>
                    </a:solidFill>
                    <a:latin typeface="Arial" pitchFamily="-84" charset="0"/>
                    <a:ea typeface="Arial" pitchFamily="-83" charset="0"/>
                    <a:cs typeface="Arial" pitchFamily="-83" charset="0"/>
                  </a:rPr>
                  <a:t> </a:t>
                </a:r>
                <a:endParaRPr lang="fr-FR" sz="1000">
                  <a:solidFill>
                    <a:srgbClr val="006600"/>
                  </a:solidFill>
                  <a:latin typeface="Arial" pitchFamily="-84" charset="0"/>
                  <a:ea typeface="Arial" pitchFamily="-83" charset="0"/>
                  <a:cs typeface="Arial" pitchFamily="-83" charset="0"/>
                </a:endParaRPr>
              </a:p>
            </p:txBody>
          </p:sp>
          <p:cxnSp>
            <p:nvCxnSpPr>
              <p:cNvPr id="38" name="Connecteur droit 51"/>
              <p:cNvCxnSpPr>
                <a:cxnSpLocks noChangeShapeType="1"/>
              </p:cNvCxnSpPr>
              <p:nvPr/>
            </p:nvCxnSpPr>
            <p:spPr bwMode="auto">
              <a:xfrm rot="10800000">
                <a:off x="6138207" y="5110352"/>
                <a:ext cx="420255" cy="1588"/>
              </a:xfrm>
              <a:prstGeom prst="line">
                <a:avLst/>
              </a:prstGeom>
              <a:noFill/>
              <a:ln w="19050" cap="flat" cmpd="sng" algn="ctr">
                <a:solidFill>
                  <a:srgbClr val="7F7F7F"/>
                </a:solidFill>
                <a:prstDash val="solid"/>
                <a:round/>
                <a:headEnd type="none" w="med" len="med"/>
                <a:tailEnd type="none" w="med" len="med"/>
              </a:ln>
            </p:spPr>
          </p:cxnSp>
          <p:cxnSp>
            <p:nvCxnSpPr>
              <p:cNvPr id="39" name="Connecteur droit 51"/>
              <p:cNvCxnSpPr>
                <a:cxnSpLocks noChangeShapeType="1"/>
              </p:cNvCxnSpPr>
              <p:nvPr/>
            </p:nvCxnSpPr>
            <p:spPr bwMode="auto">
              <a:xfrm flipV="1">
                <a:off x="6138206" y="4556379"/>
                <a:ext cx="4763" cy="1117600"/>
              </a:xfrm>
              <a:prstGeom prst="line">
                <a:avLst/>
              </a:prstGeom>
              <a:noFill/>
              <a:ln w="19050" cap="flat" cmpd="sng" algn="ctr">
                <a:solidFill>
                  <a:srgbClr val="7F7F7F"/>
                </a:solidFill>
                <a:prstDash val="solid"/>
                <a:round/>
                <a:headEnd type="none" w="med" len="med"/>
                <a:tailEnd type="none" w="med" len="med"/>
              </a:ln>
            </p:spPr>
          </p:cxnSp>
          <p:sp>
            <p:nvSpPr>
              <p:cNvPr id="45067" name="Rectangle 52"/>
              <p:cNvSpPr>
                <a:spLocks noChangeArrowheads="1"/>
              </p:cNvSpPr>
              <p:nvPr/>
            </p:nvSpPr>
            <p:spPr bwMode="auto">
              <a:xfrm>
                <a:off x="6506275" y="4759506"/>
                <a:ext cx="2180524" cy="849463"/>
              </a:xfrm>
              <a:prstGeom prst="rect">
                <a:avLst/>
              </a:prstGeom>
              <a:solidFill>
                <a:srgbClr val="FFFFFF"/>
              </a:solidFill>
              <a:ln w="12700" cap="flat" cmpd="sng" algn="ctr">
                <a:solidFill>
                  <a:schemeClr val="bg1">
                    <a:lumMod val="50000"/>
                  </a:schemeClr>
                </a:solidFill>
                <a:prstDash val="solid"/>
                <a:miter lim="800000"/>
                <a:headEnd type="none" w="med" len="med"/>
                <a:tailEnd type="none" w="med" len="med"/>
              </a:ln>
            </p:spPr>
            <p:txBody>
              <a:bodyPr wrap="square">
                <a:prstTxWarp prst="textNoShape">
                  <a:avLst/>
                </a:prstTxWarp>
                <a:spAutoFit/>
              </a:bodyPr>
              <a:lstStyle/>
              <a:p>
                <a:pPr fontAlgn="base">
                  <a:spcBef>
                    <a:spcPct val="0"/>
                  </a:spcBef>
                  <a:spcAft>
                    <a:spcPct val="0"/>
                  </a:spcAft>
                </a:pPr>
                <a:r>
                  <a:rPr lang="fr-FR" sz="1000" b="1">
                    <a:solidFill>
                      <a:srgbClr val="000000"/>
                    </a:solidFill>
                    <a:latin typeface="Arial" pitchFamily="-84" charset="0"/>
                    <a:ea typeface="Arial" pitchFamily="-83" charset="0"/>
                    <a:cs typeface="Arial" pitchFamily="-83" charset="0"/>
                  </a:rPr>
                  <a:t>Sorties d’étude</a:t>
                </a:r>
                <a:r>
                  <a:rPr lang="fr-FR" sz="1000" b="1" smtClean="0">
                    <a:solidFill>
                      <a:srgbClr val="000000"/>
                    </a:solidFill>
                    <a:latin typeface="Arial" pitchFamily="-84" charset="0"/>
                    <a:ea typeface="Arial" pitchFamily="-83" charset="0"/>
                    <a:cs typeface="Arial" pitchFamily="-83" charset="0"/>
                  </a:rPr>
                  <a:t> (n = 24)</a:t>
                </a:r>
              </a:p>
              <a:p>
                <a:pPr fontAlgn="base">
                  <a:spcBef>
                    <a:spcPct val="0"/>
                  </a:spcBef>
                  <a:spcAft>
                    <a:spcPct val="0"/>
                  </a:spcAft>
                </a:pPr>
                <a:r>
                  <a:rPr lang="fr-FR" sz="1000">
                    <a:solidFill>
                      <a:srgbClr val="000000"/>
                    </a:solidFill>
                    <a:latin typeface="Arial" pitchFamily="-84" charset="0"/>
                    <a:ea typeface="Arial" pitchFamily="-83" charset="0"/>
                    <a:cs typeface="Arial" pitchFamily="-83" charset="0"/>
                  </a:rPr>
                  <a:t>Retrait</a:t>
                </a:r>
                <a:r>
                  <a:rPr lang="fr-FR" sz="1000" smtClean="0">
                    <a:solidFill>
                      <a:srgbClr val="000000"/>
                    </a:solidFill>
                    <a:latin typeface="Arial" pitchFamily="-84" charset="0"/>
                    <a:ea typeface="Arial" pitchFamily="-83" charset="0"/>
                    <a:cs typeface="Arial" pitchFamily="-83" charset="0"/>
                  </a:rPr>
                  <a:t> de consentement (n = 15) </a:t>
                </a:r>
                <a:r>
                  <a:rPr lang="fr-FR" sz="1000">
                    <a:solidFill>
                      <a:srgbClr val="000000"/>
                    </a:solidFill>
                    <a:latin typeface="Arial" pitchFamily="-84" charset="0"/>
                    <a:ea typeface="Arial" pitchFamily="-83" charset="0"/>
                    <a:cs typeface="Arial" pitchFamily="-83" charset="0"/>
                  </a:rPr>
                  <a:t>Perdus de vue</a:t>
                </a:r>
                <a:r>
                  <a:rPr lang="fr-FR" sz="1000" smtClean="0">
                    <a:solidFill>
                      <a:srgbClr val="000000"/>
                    </a:solidFill>
                    <a:latin typeface="Arial" pitchFamily="-84" charset="0"/>
                    <a:ea typeface="Arial" pitchFamily="-83" charset="0"/>
                    <a:cs typeface="Arial" pitchFamily="-83" charset="0"/>
                  </a:rPr>
                  <a:t> (n = 6)</a:t>
                </a:r>
              </a:p>
              <a:p>
                <a:pPr fontAlgn="base">
                  <a:spcBef>
                    <a:spcPct val="0"/>
                  </a:spcBef>
                  <a:spcAft>
                    <a:spcPct val="0"/>
                  </a:spcAft>
                </a:pPr>
                <a:r>
                  <a:rPr lang="fr-FR" sz="1000">
                    <a:solidFill>
                      <a:srgbClr val="000000"/>
                    </a:solidFill>
                    <a:latin typeface="Arial" pitchFamily="-84" charset="0"/>
                    <a:ea typeface="Arial" pitchFamily="-83" charset="0"/>
                    <a:cs typeface="Arial" pitchFamily="-83" charset="0"/>
                  </a:rPr>
                  <a:t>Autres</a:t>
                </a:r>
                <a:r>
                  <a:rPr lang="fr-FR" sz="1000" smtClean="0">
                    <a:solidFill>
                      <a:srgbClr val="000000"/>
                    </a:solidFill>
                    <a:latin typeface="Arial" pitchFamily="-84" charset="0"/>
                    <a:ea typeface="Arial" pitchFamily="-83" charset="0"/>
                    <a:cs typeface="Arial" pitchFamily="-83" charset="0"/>
                  </a:rPr>
                  <a:t> (n = 3)</a:t>
                </a:r>
                <a:endParaRPr lang="fr-FR" sz="1000">
                  <a:solidFill>
                    <a:srgbClr val="000000"/>
                  </a:solidFill>
                  <a:latin typeface="Arial" pitchFamily="-84" charset="0"/>
                  <a:ea typeface="Arial" pitchFamily="-83" charset="0"/>
                  <a:cs typeface="Arial" pitchFamily="-83" charset="0"/>
                </a:endParaRPr>
              </a:p>
            </p:txBody>
          </p:sp>
          <p:sp>
            <p:nvSpPr>
              <p:cNvPr id="45066" name="Rectangle 50"/>
              <p:cNvSpPr>
                <a:spLocks noChangeArrowheads="1"/>
              </p:cNvSpPr>
              <p:nvPr/>
            </p:nvSpPr>
            <p:spPr bwMode="auto">
              <a:xfrm>
                <a:off x="1063277" y="4759506"/>
                <a:ext cx="2137124" cy="849463"/>
              </a:xfrm>
              <a:prstGeom prst="rect">
                <a:avLst/>
              </a:prstGeom>
              <a:solidFill>
                <a:srgbClr val="FFFFFF"/>
              </a:solidFill>
              <a:ln w="12700" cap="flat" cmpd="sng" algn="ctr">
                <a:solidFill>
                  <a:schemeClr val="bg1">
                    <a:lumMod val="50000"/>
                  </a:schemeClr>
                </a:solidFill>
                <a:prstDash val="solid"/>
                <a:miter lim="800000"/>
                <a:headEnd type="none" w="med" len="med"/>
                <a:tailEnd type="none" w="med" len="med"/>
              </a:ln>
            </p:spPr>
            <p:txBody>
              <a:bodyPr wrap="square">
                <a:prstTxWarp prst="textNoShape">
                  <a:avLst/>
                </a:prstTxWarp>
                <a:spAutoFit/>
              </a:bodyPr>
              <a:lstStyle/>
              <a:p>
                <a:pPr fontAlgn="base">
                  <a:spcBef>
                    <a:spcPct val="0"/>
                  </a:spcBef>
                  <a:spcAft>
                    <a:spcPct val="0"/>
                  </a:spcAft>
                </a:pPr>
                <a:r>
                  <a:rPr lang="fr-FR" sz="1000" b="1">
                    <a:solidFill>
                      <a:srgbClr val="000000"/>
                    </a:solidFill>
                    <a:latin typeface="Arial" pitchFamily="-84" charset="0"/>
                    <a:ea typeface="Arial" pitchFamily="-83" charset="0"/>
                    <a:cs typeface="Arial" pitchFamily="-83" charset="0"/>
                  </a:rPr>
                  <a:t>Sorties d’étude</a:t>
                </a:r>
                <a:r>
                  <a:rPr lang="fr-FR" sz="1000" b="1" smtClean="0">
                    <a:solidFill>
                      <a:srgbClr val="000000"/>
                    </a:solidFill>
                    <a:latin typeface="Arial" pitchFamily="-84" charset="0"/>
                    <a:ea typeface="Arial" pitchFamily="-83" charset="0"/>
                    <a:cs typeface="Arial" pitchFamily="-83" charset="0"/>
                  </a:rPr>
                  <a:t> (n = 23)</a:t>
                </a:r>
              </a:p>
              <a:p>
                <a:pPr fontAlgn="base">
                  <a:spcBef>
                    <a:spcPct val="0"/>
                  </a:spcBef>
                  <a:spcAft>
                    <a:spcPct val="0"/>
                  </a:spcAft>
                </a:pPr>
                <a:r>
                  <a:rPr lang="fr-FR" sz="1000">
                    <a:solidFill>
                      <a:srgbClr val="000000"/>
                    </a:solidFill>
                    <a:latin typeface="Arial" pitchFamily="-84" charset="0"/>
                    <a:ea typeface="Arial" pitchFamily="-83" charset="0"/>
                    <a:cs typeface="Arial" pitchFamily="-83" charset="0"/>
                  </a:rPr>
                  <a:t>Retrait</a:t>
                </a:r>
                <a:r>
                  <a:rPr lang="fr-FR" sz="1000" smtClean="0">
                    <a:solidFill>
                      <a:srgbClr val="000000"/>
                    </a:solidFill>
                    <a:latin typeface="Arial" pitchFamily="-84" charset="0"/>
                    <a:ea typeface="Arial" pitchFamily="-83" charset="0"/>
                    <a:cs typeface="Arial" pitchFamily="-83" charset="0"/>
                  </a:rPr>
                  <a:t> de consentement (n = 11)</a:t>
                </a:r>
              </a:p>
              <a:p>
                <a:pPr fontAlgn="base">
                  <a:spcBef>
                    <a:spcPct val="0"/>
                  </a:spcBef>
                  <a:spcAft>
                    <a:spcPct val="0"/>
                  </a:spcAft>
                </a:pPr>
                <a:r>
                  <a:rPr lang="fr-FR" sz="1000">
                    <a:solidFill>
                      <a:srgbClr val="000000"/>
                    </a:solidFill>
                    <a:latin typeface="Arial" pitchFamily="-84" charset="0"/>
                    <a:ea typeface="Arial" pitchFamily="-83" charset="0"/>
                    <a:cs typeface="Arial" pitchFamily="-83" charset="0"/>
                  </a:rPr>
                  <a:t>Perdus de vue</a:t>
                </a:r>
                <a:r>
                  <a:rPr lang="fr-FR" sz="1000" smtClean="0">
                    <a:solidFill>
                      <a:srgbClr val="000000"/>
                    </a:solidFill>
                    <a:latin typeface="Arial" pitchFamily="-84" charset="0"/>
                    <a:ea typeface="Arial" pitchFamily="-83" charset="0"/>
                    <a:cs typeface="Arial" pitchFamily="-83" charset="0"/>
                  </a:rPr>
                  <a:t> (n = 7)</a:t>
                </a:r>
              </a:p>
              <a:p>
                <a:pPr fontAlgn="base">
                  <a:spcBef>
                    <a:spcPct val="0"/>
                  </a:spcBef>
                  <a:spcAft>
                    <a:spcPct val="0"/>
                  </a:spcAft>
                </a:pPr>
                <a:r>
                  <a:rPr lang="fr-FR" sz="1000">
                    <a:solidFill>
                      <a:srgbClr val="000000"/>
                    </a:solidFill>
                    <a:latin typeface="Arial" pitchFamily="-84" charset="0"/>
                    <a:ea typeface="Arial" pitchFamily="-83" charset="0"/>
                    <a:cs typeface="Arial" pitchFamily="-83" charset="0"/>
                  </a:rPr>
                  <a:t>Autres</a:t>
                </a:r>
                <a:r>
                  <a:rPr lang="fr-FR" sz="1000" smtClean="0">
                    <a:solidFill>
                      <a:srgbClr val="000000"/>
                    </a:solidFill>
                    <a:latin typeface="Arial" pitchFamily="-84" charset="0"/>
                    <a:ea typeface="Arial" pitchFamily="-83" charset="0"/>
                    <a:cs typeface="Arial" pitchFamily="-83" charset="0"/>
                  </a:rPr>
                  <a:t> (n = 5)</a:t>
                </a:r>
                <a:endParaRPr lang="fr-FR" sz="1000">
                  <a:solidFill>
                    <a:srgbClr val="000000"/>
                  </a:solidFill>
                  <a:latin typeface="Arial" pitchFamily="-84" charset="0"/>
                  <a:ea typeface="Arial" pitchFamily="-83" charset="0"/>
                  <a:cs typeface="Arial" pitchFamily="-83" charset="0"/>
                </a:endParaRPr>
              </a:p>
            </p:txBody>
          </p:sp>
          <p:sp>
            <p:nvSpPr>
              <p:cNvPr id="48" name="Rectangle 47"/>
              <p:cNvSpPr/>
              <p:nvPr/>
            </p:nvSpPr>
            <p:spPr>
              <a:xfrm>
                <a:off x="2014127" y="5682652"/>
                <a:ext cx="2177044" cy="369332"/>
              </a:xfrm>
              <a:prstGeom prst="rect">
                <a:avLst/>
              </a:prstGeom>
              <a:solidFill>
                <a:srgbClr val="FFFFFF"/>
              </a:solidFill>
              <a:ln w="19050">
                <a:solidFill>
                  <a:srgbClr val="005294"/>
                </a:solidFill>
              </a:ln>
              <a:effectLst/>
            </p:spPr>
            <p:txBody>
              <a:bodyPr wrap="square">
                <a:spAutoFit/>
              </a:bodyPr>
              <a:lstStyle/>
              <a:p>
                <a:pPr algn="ctr">
                  <a:defRPr/>
                </a:pPr>
                <a:r>
                  <a:rPr lang="fr-FR" sz="1400" kern="0">
                    <a:solidFill>
                      <a:prstClr val="black"/>
                    </a:solidFill>
                    <a:latin typeface="Arial" pitchFamily="34" charset="0"/>
                    <a:ea typeface="ＭＳ Ｐゴシック" pitchFamily="-84" charset="-128"/>
                    <a:cs typeface="Arial" pitchFamily="34" charset="0"/>
                  </a:rPr>
                  <a:t>Suivis</a:t>
                </a:r>
                <a:r>
                  <a:rPr lang="fr-FR" sz="1400" kern="0" smtClean="0">
                    <a:solidFill>
                      <a:prstClr val="black"/>
                    </a:solidFill>
                    <a:latin typeface="Arial" pitchFamily="34" charset="0"/>
                    <a:ea typeface="ＭＳ Ｐゴシック" pitchFamily="-84" charset="-128"/>
                    <a:cs typeface="Arial" pitchFamily="34" charset="0"/>
                  </a:rPr>
                  <a:t> (n = 176) [88 %] </a:t>
                </a:r>
                <a:endParaRPr lang="fr-FR" sz="1400" kern="0">
                  <a:solidFill>
                    <a:prstClr val="black"/>
                  </a:solidFill>
                  <a:latin typeface="Arial" pitchFamily="34" charset="0"/>
                  <a:ea typeface="ＭＳ Ｐゴシック" pitchFamily="-84" charset="-128"/>
                  <a:cs typeface="Arial" pitchFamily="34" charset="0"/>
                </a:endParaRPr>
              </a:p>
            </p:txBody>
          </p:sp>
        </p:grpSp>
        <p:sp>
          <p:nvSpPr>
            <p:cNvPr id="45068" name="Rectangle 61"/>
            <p:cNvSpPr>
              <a:spLocks noChangeArrowheads="1"/>
            </p:cNvSpPr>
            <p:nvPr/>
          </p:nvSpPr>
          <p:spPr bwMode="auto">
            <a:xfrm>
              <a:off x="3585909" y="1167522"/>
              <a:ext cx="1716598" cy="369333"/>
            </a:xfrm>
            <a:prstGeom prst="rect">
              <a:avLst/>
            </a:prstGeom>
            <a:solidFill>
              <a:srgbClr val="FFFFFF"/>
            </a:solidFill>
            <a:ln w="12700" cap="flat" cmpd="sng" algn="ctr">
              <a:solidFill>
                <a:schemeClr val="bg1">
                  <a:lumMod val="50000"/>
                </a:schemeClr>
              </a:solidFill>
              <a:prstDash val="solid"/>
              <a:miter lim="800000"/>
              <a:headEnd type="none" w="med" len="med"/>
              <a:tailEnd type="none" w="med" len="med"/>
            </a:ln>
          </p:spPr>
          <p:txBody>
            <a:bodyPr wrap="none">
              <a:prstTxWarp prst="textNoShape">
                <a:avLst/>
              </a:prstTxWarp>
              <a:spAutoFit/>
            </a:bodyPr>
            <a:lstStyle/>
            <a:p>
              <a:pPr algn="ctr" fontAlgn="base">
                <a:spcBef>
                  <a:spcPct val="0"/>
                </a:spcBef>
                <a:spcAft>
                  <a:spcPct val="0"/>
                </a:spcAft>
              </a:pPr>
              <a:r>
                <a:rPr lang="fr-FR" sz="1400">
                  <a:solidFill>
                    <a:prstClr val="black"/>
                  </a:solidFill>
                  <a:latin typeface="Arial" pitchFamily="-84" charset="0"/>
                  <a:ea typeface="Arial" pitchFamily="-83" charset="0"/>
                  <a:cs typeface="Arial" pitchFamily="-83" charset="0"/>
                </a:rPr>
                <a:t>Screenés</a:t>
              </a:r>
              <a:r>
                <a:rPr lang="fr-FR" sz="1400" smtClean="0">
                  <a:solidFill>
                    <a:prstClr val="black"/>
                  </a:solidFill>
                  <a:latin typeface="Arial" pitchFamily="-84" charset="0"/>
                  <a:ea typeface="Arial" pitchFamily="-83" charset="0"/>
                  <a:cs typeface="Arial" pitchFamily="-83" charset="0"/>
                </a:rPr>
                <a:t> (n = 445)</a:t>
              </a:r>
              <a:endParaRPr lang="fr-FR" sz="1400">
                <a:solidFill>
                  <a:prstClr val="black"/>
                </a:solidFill>
                <a:latin typeface="Arial" pitchFamily="-84" charset="0"/>
                <a:ea typeface="Arial" pitchFamily="-83" charset="0"/>
                <a:cs typeface="Arial" pitchFamily="-83" charset="0"/>
              </a:endParaRPr>
            </a:p>
          </p:txBody>
        </p:sp>
      </p:grpSp>
    </p:spTree>
    <p:extLst>
      <p:ext uri="{BB962C8B-B14F-4D97-AF65-F5344CB8AC3E}">
        <p14:creationId xmlns:p14="http://schemas.microsoft.com/office/powerpoint/2010/main" val="23165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2746952" y="1265828"/>
            <a:ext cx="5711257" cy="1428061"/>
          </a:xfrm>
          <a:prstGeom prst="rect">
            <a:avLst/>
          </a:prstGeom>
          <a:noFill/>
          <a:ln w="9525">
            <a:noFill/>
            <a:miter lim="800000"/>
            <a:headEnd/>
            <a:tailEnd/>
          </a:ln>
          <a:effectLst/>
        </p:spPr>
      </p:pic>
      <p:graphicFrame>
        <p:nvGraphicFramePr>
          <p:cNvPr id="12" name="Espace réservé du contenu 6"/>
          <p:cNvGraphicFramePr>
            <a:graphicFrameLocks noGrp="1"/>
          </p:cNvGraphicFramePr>
          <p:nvPr>
            <p:ph idx="1"/>
            <p:extLst>
              <p:ext uri="{D42A27DB-BD31-4B8C-83A1-F6EECF244321}">
                <p14:modId xmlns:p14="http://schemas.microsoft.com/office/powerpoint/2010/main" val="2049172805"/>
              </p:ext>
            </p:extLst>
          </p:nvPr>
        </p:nvGraphicFramePr>
        <p:xfrm>
          <a:off x="1251366" y="609818"/>
          <a:ext cx="7623175" cy="2646462"/>
        </p:xfrm>
        <a:graphic>
          <a:graphicData uri="http://schemas.openxmlformats.org/drawingml/2006/chart">
            <c:chart xmlns:c="http://schemas.openxmlformats.org/drawingml/2006/chart" xmlns:r="http://schemas.openxmlformats.org/officeDocument/2006/relationships" r:id="rId4"/>
          </a:graphicData>
        </a:graphic>
      </p:graphicFrame>
      <p:sp>
        <p:nvSpPr>
          <p:cNvPr id="8" name="Titre 7"/>
          <p:cNvSpPr>
            <a:spLocks noGrp="1"/>
          </p:cNvSpPr>
          <p:nvPr>
            <p:ph type="title"/>
          </p:nvPr>
        </p:nvSpPr>
        <p:spPr>
          <a:xfrm>
            <a:off x="386081" y="201913"/>
            <a:ext cx="8072120" cy="506338"/>
          </a:xfrm>
        </p:spPr>
        <p:txBody>
          <a:bodyPr>
            <a:normAutofit/>
          </a:bodyPr>
          <a:lstStyle/>
          <a:p>
            <a:r>
              <a:rPr lang="fr-FR" sz="3600" dirty="0" smtClean="0"/>
              <a:t>IPERGAY </a:t>
            </a:r>
            <a:r>
              <a:rPr lang="fr-FR" dirty="0" smtClean="0"/>
              <a:t>: Infections</a:t>
            </a:r>
            <a:endParaRPr lang="fr-FR" dirty="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96</a:t>
            </a:fld>
            <a:endParaRPr lang="fr-FR">
              <a:solidFill>
                <a:prstClr val="white"/>
              </a:solidFill>
            </a:endParaRPr>
          </a:p>
        </p:txBody>
      </p:sp>
      <p:sp>
        <p:nvSpPr>
          <p:cNvPr id="19" name="Espace réservé du pied de page 7"/>
          <p:cNvSpPr>
            <a:spLocks noGrp="1"/>
          </p:cNvSpPr>
          <p:nvPr>
            <p:ph type="ftr" sz="quarter" idx="4294967295"/>
          </p:nvPr>
        </p:nvSpPr>
        <p:spPr>
          <a:xfrm>
            <a:off x="3227388" y="5334000"/>
            <a:ext cx="5916612" cy="391583"/>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sp>
        <p:nvSpPr>
          <p:cNvPr id="46082" name="Text Box 4"/>
          <p:cNvSpPr txBox="1">
            <a:spLocks noChangeArrowheads="1"/>
          </p:cNvSpPr>
          <p:nvPr/>
        </p:nvSpPr>
        <p:spPr bwMode="auto">
          <a:xfrm>
            <a:off x="912824" y="5011214"/>
            <a:ext cx="5500687" cy="267229"/>
          </a:xfrm>
          <a:prstGeom prst="rect">
            <a:avLst/>
          </a:prstGeom>
          <a:noFill/>
          <a:ln w="9525">
            <a:noFill/>
            <a:miter lim="800000"/>
            <a:headEnd/>
            <a:tailEnd/>
          </a:ln>
        </p:spPr>
        <p:txBody>
          <a:bodyPr lIns="0" tIns="0" rIns="0" bIns="0" anchor="ctr">
            <a:prstTxWarp prst="textNoShape">
              <a:avLst/>
            </a:prstTxWarp>
          </a:bodyPr>
          <a:lstStyle/>
          <a:p>
            <a:pPr defTabSz="409575" fontAlgn="base">
              <a:lnSpc>
                <a:spcPct val="93000"/>
              </a:lnSpc>
              <a:spcBef>
                <a:spcPct val="0"/>
              </a:spcBef>
              <a:spcAft>
                <a:spcPct val="0"/>
              </a:spcAft>
              <a:buClr>
                <a:srgbClr val="FFFFFF"/>
              </a:buClr>
              <a:buSzPct val="45000"/>
              <a:buFont typeface="Wingdings" pitchFamily="-83" charset="2"/>
              <a:buNone/>
              <a:tabLst>
                <a:tab pos="649288" algn="l"/>
                <a:tab pos="1298575" algn="l"/>
                <a:tab pos="1949450" algn="l"/>
                <a:tab pos="2598738" algn="l"/>
                <a:tab pos="3248025" algn="l"/>
                <a:tab pos="3897313" algn="l"/>
                <a:tab pos="4548188" algn="l"/>
                <a:tab pos="5197475" algn="l"/>
              </a:tabLst>
            </a:pPr>
            <a:endParaRPr lang="fr-FR" sz="1100" b="1">
              <a:solidFill>
                <a:srgbClr val="FFFFFF"/>
              </a:solidFill>
              <a:latin typeface="Arial" pitchFamily="-84" charset="0"/>
              <a:ea typeface="Arial Unicode MS" pitchFamily="-83" charset="0"/>
              <a:cs typeface="Arial Unicode MS" pitchFamily="-83" charset="0"/>
            </a:endParaRPr>
          </a:p>
        </p:txBody>
      </p:sp>
      <p:sp>
        <p:nvSpPr>
          <p:cNvPr id="13" name="ZoneTexte 12"/>
          <p:cNvSpPr txBox="1"/>
          <p:nvPr/>
        </p:nvSpPr>
        <p:spPr>
          <a:xfrm>
            <a:off x="2940242" y="737408"/>
            <a:ext cx="938403" cy="307777"/>
          </a:xfrm>
          <a:prstGeom prst="rect">
            <a:avLst/>
          </a:prstGeom>
          <a:noFill/>
        </p:spPr>
        <p:txBody>
          <a:bodyPr wrap="none" rtlCol="0">
            <a:spAutoFit/>
          </a:bodyPr>
          <a:lstStyle/>
          <a:p>
            <a:pPr fontAlgn="base">
              <a:spcBef>
                <a:spcPct val="0"/>
              </a:spcBef>
              <a:spcAft>
                <a:spcPct val="0"/>
              </a:spcAft>
            </a:pPr>
            <a:r>
              <a:rPr lang="fr-FR" sz="1400" smtClean="0">
                <a:solidFill>
                  <a:prstClr val="black"/>
                </a:solidFill>
                <a:latin typeface="Arial" pitchFamily="-84" charset="0"/>
                <a:ea typeface="ＭＳ Ｐゴシック" pitchFamily="-84" charset="-128"/>
                <a:cs typeface="ＭＳ Ｐゴシック" pitchFamily="-84" charset="-128"/>
              </a:rPr>
              <a:t>p = 0,002</a:t>
            </a:r>
            <a:endParaRPr lang="fr-FR" sz="1400">
              <a:solidFill>
                <a:prstClr val="black"/>
              </a:solidFill>
              <a:latin typeface="Arial" pitchFamily="-84" charset="0"/>
              <a:ea typeface="ＭＳ Ｐゴシック" pitchFamily="-84" charset="-128"/>
              <a:cs typeface="ＭＳ Ｐゴシック" pitchFamily="-84" charset="-128"/>
            </a:endParaRPr>
          </a:p>
        </p:txBody>
      </p:sp>
      <p:sp>
        <p:nvSpPr>
          <p:cNvPr id="14" name="ZoneTexte 13"/>
          <p:cNvSpPr txBox="1"/>
          <p:nvPr/>
        </p:nvSpPr>
        <p:spPr>
          <a:xfrm>
            <a:off x="7587466" y="865649"/>
            <a:ext cx="833469" cy="307777"/>
          </a:xfrm>
          <a:prstGeom prst="rect">
            <a:avLst/>
          </a:prstGeom>
          <a:noFill/>
        </p:spPr>
        <p:txBody>
          <a:bodyPr wrap="none" rtlCol="0">
            <a:spAutoFit/>
          </a:bodyPr>
          <a:lstStyle/>
          <a:p>
            <a:pPr fontAlgn="base">
              <a:spcBef>
                <a:spcPct val="0"/>
              </a:spcBef>
              <a:spcAft>
                <a:spcPct val="0"/>
              </a:spcAft>
            </a:pPr>
            <a:r>
              <a:rPr lang="fr-FR" sz="1400" smtClean="0">
                <a:solidFill>
                  <a:srgbClr val="FF6600"/>
                </a:solidFill>
                <a:latin typeface="Arial" pitchFamily="-84" charset="0"/>
                <a:ea typeface="ＭＳ Ｐゴシック" pitchFamily="-84" charset="-128"/>
                <a:cs typeface="ＭＳ Ｐゴシック" pitchFamily="-84" charset="-128"/>
              </a:rPr>
              <a:t>Placebo</a:t>
            </a:r>
            <a:endParaRPr lang="fr-FR" sz="1400">
              <a:solidFill>
                <a:srgbClr val="FF6600"/>
              </a:solidFill>
              <a:latin typeface="Arial" pitchFamily="-84" charset="0"/>
              <a:ea typeface="ＭＳ Ｐゴシック" pitchFamily="-84" charset="-128"/>
              <a:cs typeface="ＭＳ Ｐゴシック" pitchFamily="-84" charset="-128"/>
            </a:endParaRPr>
          </a:p>
        </p:txBody>
      </p:sp>
      <p:sp>
        <p:nvSpPr>
          <p:cNvPr id="15" name="ZoneTexte 14"/>
          <p:cNvSpPr txBox="1"/>
          <p:nvPr/>
        </p:nvSpPr>
        <p:spPr>
          <a:xfrm>
            <a:off x="7587474" y="1875135"/>
            <a:ext cx="932529" cy="307777"/>
          </a:xfrm>
          <a:prstGeom prst="rect">
            <a:avLst/>
          </a:prstGeom>
          <a:noFill/>
        </p:spPr>
        <p:txBody>
          <a:bodyPr wrap="none" rtlCol="0">
            <a:spAutoFit/>
          </a:bodyPr>
          <a:lstStyle/>
          <a:p>
            <a:pPr fontAlgn="base">
              <a:spcBef>
                <a:spcPct val="0"/>
              </a:spcBef>
              <a:spcAft>
                <a:spcPct val="0"/>
              </a:spcAft>
            </a:pPr>
            <a:r>
              <a:rPr lang="fr-FR" sz="1400" smtClean="0">
                <a:solidFill>
                  <a:srgbClr val="005294"/>
                </a:solidFill>
                <a:latin typeface="Arial" pitchFamily="-84" charset="0"/>
                <a:ea typeface="ＭＳ Ｐゴシック" pitchFamily="-84" charset="-128"/>
                <a:cs typeface="ＭＳ Ｐゴシック" pitchFamily="-84" charset="-128"/>
              </a:rPr>
              <a:t>TDF/FTC</a:t>
            </a:r>
            <a:endParaRPr lang="fr-FR" sz="1400">
              <a:solidFill>
                <a:srgbClr val="005294"/>
              </a:solidFill>
              <a:latin typeface="Arial" pitchFamily="-84" charset="0"/>
              <a:ea typeface="ＭＳ Ｐゴシック" pitchFamily="-84" charset="-128"/>
              <a:cs typeface="ＭＳ Ｐゴシック" pitchFamily="-84" charset="-128"/>
            </a:endParaRPr>
          </a:p>
        </p:txBody>
      </p:sp>
      <p:sp>
        <p:nvSpPr>
          <p:cNvPr id="21" name="ZoneTexte 20"/>
          <p:cNvSpPr txBox="1"/>
          <p:nvPr/>
        </p:nvSpPr>
        <p:spPr>
          <a:xfrm>
            <a:off x="955040" y="3151528"/>
            <a:ext cx="1956786" cy="600164"/>
          </a:xfrm>
          <a:prstGeom prst="rect">
            <a:avLst/>
          </a:prstGeom>
          <a:noFill/>
        </p:spPr>
        <p:txBody>
          <a:bodyPr wrap="none" rtlCol="0">
            <a:spAutoFit/>
          </a:bodyPr>
          <a:lstStyle/>
          <a:p>
            <a:pP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Nombre de patients à risque</a:t>
            </a:r>
          </a:p>
          <a:p>
            <a:pP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Placebo</a:t>
            </a:r>
          </a:p>
          <a:p>
            <a:pP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TDF/FTC</a:t>
            </a:r>
            <a:endParaRPr lang="fr-FR" sz="1100">
              <a:solidFill>
                <a:prstClr val="black"/>
              </a:solidFill>
              <a:latin typeface="Arial" pitchFamily="-84" charset="0"/>
              <a:ea typeface="ＭＳ Ｐゴシック" pitchFamily="-84" charset="-128"/>
              <a:cs typeface="ＭＳ Ｐゴシック" pitchFamily="-84" charset="-128"/>
            </a:endParaRPr>
          </a:p>
        </p:txBody>
      </p:sp>
      <p:sp>
        <p:nvSpPr>
          <p:cNvPr id="22" name="ZoneTexte 21"/>
          <p:cNvSpPr txBox="1"/>
          <p:nvPr/>
        </p:nvSpPr>
        <p:spPr>
          <a:xfrm>
            <a:off x="2526930" y="3306713"/>
            <a:ext cx="420026" cy="430887"/>
          </a:xfrm>
          <a:prstGeom prst="rect">
            <a:avLst/>
          </a:prstGeom>
          <a:noFill/>
        </p:spPr>
        <p:txBody>
          <a:bodyPr wrap="none" rtlCol="0">
            <a:spAutoFit/>
          </a:bodyPr>
          <a:lstStyle/>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201</a:t>
            </a:r>
          </a:p>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199</a:t>
            </a:r>
            <a:endParaRPr lang="fr-FR" sz="1100">
              <a:solidFill>
                <a:prstClr val="black"/>
              </a:solidFill>
              <a:latin typeface="Arial" pitchFamily="-84" charset="0"/>
              <a:ea typeface="ＭＳ Ｐゴシック" pitchFamily="-84" charset="-128"/>
              <a:cs typeface="ＭＳ Ｐゴシック" pitchFamily="-84" charset="-128"/>
            </a:endParaRPr>
          </a:p>
        </p:txBody>
      </p:sp>
      <p:sp>
        <p:nvSpPr>
          <p:cNvPr id="23" name="ZoneTexte 22"/>
          <p:cNvSpPr txBox="1"/>
          <p:nvPr/>
        </p:nvSpPr>
        <p:spPr>
          <a:xfrm>
            <a:off x="3860813" y="3306713"/>
            <a:ext cx="420026" cy="430887"/>
          </a:xfrm>
          <a:prstGeom prst="rect">
            <a:avLst/>
          </a:prstGeom>
          <a:noFill/>
        </p:spPr>
        <p:txBody>
          <a:bodyPr wrap="none" rtlCol="0">
            <a:spAutoFit/>
          </a:bodyPr>
          <a:lstStyle/>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141</a:t>
            </a:r>
          </a:p>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140</a:t>
            </a:r>
            <a:endParaRPr lang="fr-FR" sz="1100">
              <a:solidFill>
                <a:prstClr val="black"/>
              </a:solidFill>
              <a:latin typeface="Arial" pitchFamily="-84" charset="0"/>
              <a:ea typeface="ＭＳ Ｐゴシック" pitchFamily="-84" charset="-128"/>
              <a:cs typeface="ＭＳ Ｐゴシック" pitchFamily="-84" charset="-128"/>
            </a:endParaRPr>
          </a:p>
        </p:txBody>
      </p:sp>
      <p:sp>
        <p:nvSpPr>
          <p:cNvPr id="24" name="ZoneTexte 23"/>
          <p:cNvSpPr txBox="1"/>
          <p:nvPr/>
        </p:nvSpPr>
        <p:spPr>
          <a:xfrm>
            <a:off x="6505984" y="3306713"/>
            <a:ext cx="341572" cy="430887"/>
          </a:xfrm>
          <a:prstGeom prst="rect">
            <a:avLst/>
          </a:prstGeom>
          <a:noFill/>
        </p:spPr>
        <p:txBody>
          <a:bodyPr wrap="none" rtlCol="0">
            <a:spAutoFit/>
          </a:bodyPr>
          <a:lstStyle/>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55</a:t>
            </a:r>
          </a:p>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58</a:t>
            </a:r>
            <a:endParaRPr lang="fr-FR" sz="1100">
              <a:solidFill>
                <a:prstClr val="black"/>
              </a:solidFill>
              <a:latin typeface="Arial" pitchFamily="-84" charset="0"/>
              <a:ea typeface="ＭＳ Ｐゴシック" pitchFamily="-84" charset="-128"/>
              <a:cs typeface="ＭＳ Ｐゴシック" pitchFamily="-84" charset="-128"/>
            </a:endParaRPr>
          </a:p>
        </p:txBody>
      </p:sp>
      <p:sp>
        <p:nvSpPr>
          <p:cNvPr id="25" name="ZoneTexte 24"/>
          <p:cNvSpPr txBox="1"/>
          <p:nvPr/>
        </p:nvSpPr>
        <p:spPr>
          <a:xfrm>
            <a:off x="5211191" y="3306713"/>
            <a:ext cx="341572" cy="430887"/>
          </a:xfrm>
          <a:prstGeom prst="rect">
            <a:avLst/>
          </a:prstGeom>
          <a:noFill/>
        </p:spPr>
        <p:txBody>
          <a:bodyPr wrap="none" rtlCol="0">
            <a:spAutoFit/>
          </a:bodyPr>
          <a:lstStyle/>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74</a:t>
            </a:r>
          </a:p>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82</a:t>
            </a:r>
            <a:endParaRPr lang="fr-FR" sz="1100">
              <a:solidFill>
                <a:prstClr val="black"/>
              </a:solidFill>
              <a:latin typeface="Arial" pitchFamily="-84" charset="0"/>
              <a:ea typeface="ＭＳ Ｐゴシック" pitchFamily="-84" charset="-128"/>
              <a:cs typeface="ＭＳ Ｐゴシック" pitchFamily="-84" charset="-128"/>
            </a:endParaRPr>
          </a:p>
        </p:txBody>
      </p:sp>
      <p:sp>
        <p:nvSpPr>
          <p:cNvPr id="26" name="ZoneTexte 25"/>
          <p:cNvSpPr txBox="1"/>
          <p:nvPr/>
        </p:nvSpPr>
        <p:spPr>
          <a:xfrm>
            <a:off x="7827880" y="3306713"/>
            <a:ext cx="341572" cy="430887"/>
          </a:xfrm>
          <a:prstGeom prst="rect">
            <a:avLst/>
          </a:prstGeom>
          <a:noFill/>
        </p:spPr>
        <p:txBody>
          <a:bodyPr wrap="none" rtlCol="0">
            <a:spAutoFit/>
          </a:bodyPr>
          <a:lstStyle/>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41</a:t>
            </a:r>
          </a:p>
          <a:p>
            <a:pPr algn="ctr" fontAlgn="base">
              <a:spcBef>
                <a:spcPct val="0"/>
              </a:spcBef>
              <a:spcAft>
                <a:spcPct val="0"/>
              </a:spcAft>
            </a:pPr>
            <a:r>
              <a:rPr lang="fr-FR" sz="1100" smtClean="0">
                <a:solidFill>
                  <a:prstClr val="black"/>
                </a:solidFill>
                <a:latin typeface="Arial" pitchFamily="-84" charset="0"/>
                <a:ea typeface="ＭＳ Ｐゴシック" pitchFamily="-84" charset="-128"/>
                <a:cs typeface="ＭＳ Ｐゴシック" pitchFamily="-84" charset="-128"/>
              </a:rPr>
              <a:t>43</a:t>
            </a:r>
            <a:endParaRPr lang="fr-FR" sz="1100">
              <a:solidFill>
                <a:prstClr val="black"/>
              </a:solidFill>
              <a:latin typeface="Arial" pitchFamily="-84" charset="0"/>
              <a:ea typeface="ＭＳ Ｐゴシック" pitchFamily="-84" charset="-128"/>
              <a:cs typeface="ＭＳ Ｐゴシック" pitchFamily="-84" charset="-128"/>
            </a:endParaRPr>
          </a:p>
        </p:txBody>
      </p:sp>
      <p:sp>
        <p:nvSpPr>
          <p:cNvPr id="27" name="Espace réservé du contenu 2"/>
          <p:cNvSpPr txBox="1">
            <a:spLocks/>
          </p:cNvSpPr>
          <p:nvPr/>
        </p:nvSpPr>
        <p:spPr>
          <a:xfrm>
            <a:off x="1025058" y="3777423"/>
            <a:ext cx="7647708" cy="1236802"/>
          </a:xfrm>
          <a:prstGeom prst="rect">
            <a:avLst/>
          </a:prstGeom>
        </p:spPr>
        <p:txBody>
          <a:bodyPr lIns="0" tIns="0" rIns="0" bIns="0"/>
          <a:lstStyle/>
          <a:p>
            <a:pPr marL="206375" indent="-206375" eaLnBrk="0" fontAlgn="base" hangingPunct="0">
              <a:spcBef>
                <a:spcPts val="800"/>
              </a:spcBef>
              <a:spcAft>
                <a:spcPct val="0"/>
              </a:spcAft>
              <a:buClr>
                <a:srgbClr val="F79646">
                  <a:lumMod val="75000"/>
                </a:srgbClr>
              </a:buClr>
              <a:buSzPct val="100000"/>
              <a:buFont typeface="Lucida Grande"/>
              <a:buChar char="•"/>
              <a:defRPr/>
            </a:pPr>
            <a:r>
              <a:rPr lang="fr-FR" sz="1600" smtClean="0">
                <a:solidFill>
                  <a:srgbClr val="000000"/>
                </a:solidFill>
                <a:latin typeface="Arial"/>
                <a:ea typeface="ＭＳ Ｐゴシック" charset="-128"/>
                <a:cs typeface="Arial"/>
              </a:rPr>
              <a:t>Suivi moyen de 13 mois : séroconversion chez 16 patients</a:t>
            </a:r>
          </a:p>
          <a:p>
            <a:pPr marL="420688" lvl="1" indent="-180975" eaLnBrk="0" fontAlgn="base" hangingPunct="0">
              <a:spcBef>
                <a:spcPts val="400"/>
              </a:spcBef>
              <a:spcAft>
                <a:spcPct val="0"/>
              </a:spcAft>
              <a:buClr>
                <a:srgbClr val="F79646">
                  <a:lumMod val="75000"/>
                </a:srgbClr>
              </a:buClr>
              <a:buFont typeface="Lucida Grande" pitchFamily="-84" charset="0"/>
              <a:buChar char="–"/>
              <a:defRPr/>
            </a:pPr>
            <a:r>
              <a:rPr lang="fr-FR" sz="1400" b="1" smtClean="0">
                <a:solidFill>
                  <a:srgbClr val="FF6600"/>
                </a:solidFill>
                <a:latin typeface="Arial"/>
                <a:ea typeface="ＭＳ Ｐゴシック" charset="-128"/>
                <a:cs typeface="Arial"/>
              </a:rPr>
              <a:t>14 dans le bras placebo </a:t>
            </a:r>
            <a:r>
              <a:rPr lang="fr-FR" sz="1400" smtClean="0">
                <a:solidFill>
                  <a:srgbClr val="000000"/>
                </a:solidFill>
                <a:latin typeface="Arial"/>
                <a:ea typeface="ＭＳ Ｐゴシック" charset="-128"/>
                <a:cs typeface="Arial"/>
              </a:rPr>
              <a:t>(incidence : 6,6/100 patients/année)</a:t>
            </a:r>
          </a:p>
          <a:p>
            <a:pPr marL="420688" lvl="1" indent="-180975" eaLnBrk="0" fontAlgn="base" hangingPunct="0">
              <a:spcBef>
                <a:spcPts val="400"/>
              </a:spcBef>
              <a:spcAft>
                <a:spcPct val="0"/>
              </a:spcAft>
              <a:buClr>
                <a:srgbClr val="F79646">
                  <a:lumMod val="75000"/>
                </a:srgbClr>
              </a:buClr>
              <a:buFont typeface="Lucida Grande" pitchFamily="-84" charset="0"/>
              <a:buChar char="–"/>
              <a:defRPr/>
            </a:pPr>
            <a:r>
              <a:rPr lang="fr-FR" sz="1400" b="1" smtClean="0">
                <a:solidFill>
                  <a:srgbClr val="005294"/>
                </a:solidFill>
                <a:latin typeface="Arial"/>
                <a:ea typeface="ＭＳ Ｐゴシック" charset="-128"/>
                <a:cs typeface="Arial"/>
              </a:rPr>
              <a:t>2 dans le bras TDF/FTC </a:t>
            </a:r>
            <a:r>
              <a:rPr lang="fr-FR" sz="1400" smtClean="0">
                <a:solidFill>
                  <a:srgbClr val="000000"/>
                </a:solidFill>
                <a:latin typeface="Arial"/>
                <a:ea typeface="ＭＳ Ｐゴシック" charset="-128"/>
                <a:cs typeface="Arial"/>
              </a:rPr>
              <a:t>(incidence : 0,94/100 patients/année)</a:t>
            </a:r>
          </a:p>
          <a:p>
            <a:pPr marL="206375" indent="-206375" eaLnBrk="0" fontAlgn="base" hangingPunct="0">
              <a:spcBef>
                <a:spcPts val="800"/>
              </a:spcBef>
              <a:spcAft>
                <a:spcPct val="0"/>
              </a:spcAft>
              <a:buClr>
                <a:srgbClr val="F79646">
                  <a:lumMod val="75000"/>
                </a:srgbClr>
              </a:buClr>
              <a:buSzPct val="100000"/>
              <a:buFont typeface="Lucida Grande"/>
              <a:buChar char="•"/>
              <a:defRPr/>
            </a:pPr>
            <a:r>
              <a:rPr lang="fr-FR" sz="1600" smtClean="0">
                <a:solidFill>
                  <a:srgbClr val="000000"/>
                </a:solidFill>
                <a:latin typeface="Arial"/>
                <a:ea typeface="ＭＳ Ｐゴシック" charset="-128"/>
                <a:cs typeface="Arial"/>
              </a:rPr>
              <a:t>Réduction relative de 86 % de l’incidence du VIH-1 (IC</a:t>
            </a:r>
            <a:r>
              <a:rPr lang="fr-FR" sz="1600" baseline="-25000" smtClean="0">
                <a:solidFill>
                  <a:srgbClr val="000000"/>
                </a:solidFill>
                <a:latin typeface="Arial"/>
                <a:ea typeface="ＭＳ Ｐゴシック" charset="-128"/>
                <a:cs typeface="Arial"/>
              </a:rPr>
              <a:t>95</a:t>
            </a:r>
            <a:r>
              <a:rPr lang="fr-FR" sz="1600" smtClean="0">
                <a:solidFill>
                  <a:srgbClr val="000000"/>
                </a:solidFill>
                <a:latin typeface="Arial"/>
                <a:ea typeface="ＭＳ Ｐゴシック" charset="-128"/>
                <a:cs typeface="Arial"/>
              </a:rPr>
              <a:t> : 40-99, p = 0,002)</a:t>
            </a:r>
          </a:p>
          <a:p>
            <a:pPr marL="206375" indent="-206375" eaLnBrk="0" fontAlgn="base" hangingPunct="0">
              <a:spcBef>
                <a:spcPts val="800"/>
              </a:spcBef>
              <a:spcAft>
                <a:spcPct val="0"/>
              </a:spcAft>
              <a:buClr>
                <a:srgbClr val="F79646">
                  <a:lumMod val="75000"/>
                </a:srgbClr>
              </a:buClr>
              <a:buSzPct val="100000"/>
              <a:buFont typeface="Lucida Grande"/>
              <a:buChar char="•"/>
              <a:defRPr/>
            </a:pPr>
            <a:r>
              <a:rPr lang="fr-FR" sz="1600" smtClean="0">
                <a:solidFill>
                  <a:srgbClr val="000000"/>
                </a:solidFill>
                <a:latin typeface="Arial"/>
                <a:ea typeface="ＭＳ Ｐゴシック" charset="-128"/>
                <a:cs typeface="Arial"/>
              </a:rPr>
              <a:t>Nombre de personnes à traiter pour prévenir un infection par an : </a:t>
            </a:r>
            <a:r>
              <a:rPr lang="fr-FR" sz="1600" b="1" smtClean="0">
                <a:solidFill>
                  <a:srgbClr val="000000"/>
                </a:solidFill>
                <a:latin typeface="Arial"/>
                <a:ea typeface="ＭＳ Ｐゴシック" charset="-128"/>
                <a:cs typeface="Arial"/>
              </a:rPr>
              <a:t>18</a:t>
            </a:r>
            <a:endParaRPr lang="fr-FR" sz="1600" b="1">
              <a:solidFill>
                <a:srgbClr val="000000"/>
              </a:solidFill>
              <a:latin typeface="Arial"/>
              <a:ea typeface="ＭＳ Ｐゴシック" charset="-128"/>
              <a:cs typeface="Arial"/>
            </a:endParaRPr>
          </a:p>
        </p:txBody>
      </p:sp>
    </p:spTree>
    <p:extLst>
      <p:ext uri="{BB962C8B-B14F-4D97-AF65-F5344CB8AC3E}">
        <p14:creationId xmlns:p14="http://schemas.microsoft.com/office/powerpoint/2010/main" val="77682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Rectangle 16"/>
          <p:cNvSpPr>
            <a:spLocks noChangeArrowheads="1"/>
          </p:cNvSpPr>
          <p:nvPr/>
        </p:nvSpPr>
        <p:spPr bwMode="auto">
          <a:xfrm>
            <a:off x="6130927" y="2561169"/>
            <a:ext cx="474663" cy="70115"/>
          </a:xfrm>
          <a:prstGeom prst="rect">
            <a:avLst/>
          </a:prstGeom>
          <a:solidFill>
            <a:schemeClr val="bg1"/>
          </a:solidFill>
          <a:ln w="4763">
            <a:solidFill>
              <a:srgbClr val="FFFFFF"/>
            </a:solidFill>
            <a:prstDash val="solid"/>
            <a:miter lim="800000"/>
            <a:headEnd/>
            <a:tailEnd/>
          </a:ln>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sp>
        <p:nvSpPr>
          <p:cNvPr id="1141" name="Rectangle 679"/>
          <p:cNvSpPr>
            <a:spLocks noChangeArrowheads="1"/>
          </p:cNvSpPr>
          <p:nvPr/>
        </p:nvSpPr>
        <p:spPr bwMode="auto">
          <a:xfrm rot="16200000">
            <a:off x="98681" y="1811605"/>
            <a:ext cx="1875896" cy="215900"/>
          </a:xfrm>
          <a:prstGeom prst="rect">
            <a:avLst/>
          </a:prstGeom>
          <a:noFill/>
          <a:ln>
            <a:noFill/>
          </a:ln>
          <a:extLst/>
        </p:spPr>
        <p:txBody>
          <a:bodyPr lIns="0" tIns="0" rIns="0" bIns="0">
            <a:prstTxWarp prst="textNoShape">
              <a:avLst/>
            </a:prstTxWarp>
            <a:spAutoFit/>
          </a:bodyPr>
          <a:lstStyle/>
          <a:p>
            <a:pPr algn="ctr" fontAlgn="base">
              <a:spcBef>
                <a:spcPct val="0"/>
              </a:spcBef>
              <a:spcAft>
                <a:spcPct val="0"/>
              </a:spcAft>
            </a:pPr>
            <a:r>
              <a:rPr lang="fr-FR" sz="1400" b="1" smtClean="0">
                <a:solidFill>
                  <a:srgbClr val="000000"/>
                </a:solidFill>
                <a:latin typeface="Arial" pitchFamily="-84" charset="0"/>
                <a:ea typeface="Arial" pitchFamily="-83" charset="0"/>
                <a:cs typeface="Arial" pitchFamily="-83" charset="0"/>
              </a:rPr>
              <a:t>Participants (%)</a:t>
            </a:r>
            <a:endParaRPr lang="fr-FR" sz="1400" b="1">
              <a:solidFill>
                <a:prstClr val="black"/>
              </a:solidFill>
              <a:latin typeface="Arial" pitchFamily="-84" charset="0"/>
              <a:ea typeface="Arial" pitchFamily="-83" charset="0"/>
              <a:cs typeface="Arial" pitchFamily="-83" charset="0"/>
            </a:endParaRPr>
          </a:p>
        </p:txBody>
      </p:sp>
      <p:grpSp>
        <p:nvGrpSpPr>
          <p:cNvPr id="2" name="Grouper 343"/>
          <p:cNvGrpSpPr/>
          <p:nvPr/>
        </p:nvGrpSpPr>
        <p:grpSpPr>
          <a:xfrm>
            <a:off x="1955884" y="800367"/>
            <a:ext cx="182563" cy="2316427"/>
            <a:chOff x="2139950" y="960441"/>
            <a:chExt cx="182563" cy="2779712"/>
          </a:xfrm>
        </p:grpSpPr>
        <p:sp>
          <p:nvSpPr>
            <p:cNvPr id="48138" name="Rectangle 759"/>
            <p:cNvSpPr>
              <a:spLocks noChangeArrowheads="1"/>
            </p:cNvSpPr>
            <p:nvPr/>
          </p:nvSpPr>
          <p:spPr bwMode="auto">
            <a:xfrm>
              <a:off x="2139950" y="3224216"/>
              <a:ext cx="182563" cy="515937"/>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40" name="Rectangle 761"/>
            <p:cNvSpPr>
              <a:spLocks noChangeArrowheads="1"/>
            </p:cNvSpPr>
            <p:nvPr/>
          </p:nvSpPr>
          <p:spPr bwMode="auto">
            <a:xfrm>
              <a:off x="2139950" y="3100391"/>
              <a:ext cx="182563" cy="122237"/>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42" name="Rectangle 763"/>
            <p:cNvSpPr>
              <a:spLocks noChangeArrowheads="1"/>
            </p:cNvSpPr>
            <p:nvPr/>
          </p:nvSpPr>
          <p:spPr bwMode="auto">
            <a:xfrm>
              <a:off x="2139950" y="3041653"/>
              <a:ext cx="182563" cy="58738"/>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44" name="Rectangle 765"/>
            <p:cNvSpPr>
              <a:spLocks noChangeArrowheads="1"/>
            </p:cNvSpPr>
            <p:nvPr/>
          </p:nvSpPr>
          <p:spPr bwMode="auto">
            <a:xfrm>
              <a:off x="2139950" y="2546353"/>
              <a:ext cx="182563" cy="49530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46" name="Rectangle 767"/>
            <p:cNvSpPr>
              <a:spLocks noChangeArrowheads="1"/>
            </p:cNvSpPr>
            <p:nvPr/>
          </p:nvSpPr>
          <p:spPr bwMode="auto">
            <a:xfrm>
              <a:off x="2139950" y="1892303"/>
              <a:ext cx="182563" cy="65405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48" name="Rectangle 769"/>
            <p:cNvSpPr>
              <a:spLocks noChangeArrowheads="1"/>
            </p:cNvSpPr>
            <p:nvPr/>
          </p:nvSpPr>
          <p:spPr bwMode="auto">
            <a:xfrm>
              <a:off x="2139950" y="1411291"/>
              <a:ext cx="182563" cy="479425"/>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50" name="Rectangle 771"/>
            <p:cNvSpPr>
              <a:spLocks noChangeArrowheads="1"/>
            </p:cNvSpPr>
            <p:nvPr/>
          </p:nvSpPr>
          <p:spPr bwMode="auto">
            <a:xfrm>
              <a:off x="2139950" y="960441"/>
              <a:ext cx="182563" cy="45085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3" name="Grouper 344"/>
          <p:cNvGrpSpPr/>
          <p:nvPr/>
        </p:nvGrpSpPr>
        <p:grpSpPr>
          <a:xfrm>
            <a:off x="2228808" y="800367"/>
            <a:ext cx="180975" cy="2316427"/>
            <a:chOff x="2201863" y="960441"/>
            <a:chExt cx="180975" cy="2779712"/>
          </a:xfrm>
        </p:grpSpPr>
        <p:sp>
          <p:nvSpPr>
            <p:cNvPr id="48152" name="Rectangle 773"/>
            <p:cNvSpPr>
              <a:spLocks noChangeArrowheads="1"/>
            </p:cNvSpPr>
            <p:nvPr/>
          </p:nvSpPr>
          <p:spPr bwMode="auto">
            <a:xfrm>
              <a:off x="2201863" y="3543303"/>
              <a:ext cx="180975" cy="1968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54" name="Rectangle 775"/>
            <p:cNvSpPr>
              <a:spLocks noChangeArrowheads="1"/>
            </p:cNvSpPr>
            <p:nvPr/>
          </p:nvSpPr>
          <p:spPr bwMode="auto">
            <a:xfrm>
              <a:off x="2201863" y="3400428"/>
              <a:ext cx="180975" cy="141288"/>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56" name="Rectangle 777"/>
            <p:cNvSpPr>
              <a:spLocks noChangeArrowheads="1"/>
            </p:cNvSpPr>
            <p:nvPr/>
          </p:nvSpPr>
          <p:spPr bwMode="auto">
            <a:xfrm>
              <a:off x="2201863" y="3243266"/>
              <a:ext cx="180975" cy="15716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58" name="Rectangle 779"/>
            <p:cNvSpPr>
              <a:spLocks noChangeArrowheads="1"/>
            </p:cNvSpPr>
            <p:nvPr/>
          </p:nvSpPr>
          <p:spPr bwMode="auto">
            <a:xfrm>
              <a:off x="2201863" y="2698753"/>
              <a:ext cx="180975" cy="5429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60" name="Rectangle 781"/>
            <p:cNvSpPr>
              <a:spLocks noChangeArrowheads="1"/>
            </p:cNvSpPr>
            <p:nvPr/>
          </p:nvSpPr>
          <p:spPr bwMode="auto">
            <a:xfrm>
              <a:off x="2201863" y="1987553"/>
              <a:ext cx="180975" cy="709613"/>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62" name="Rectangle 783"/>
            <p:cNvSpPr>
              <a:spLocks noChangeArrowheads="1"/>
            </p:cNvSpPr>
            <p:nvPr/>
          </p:nvSpPr>
          <p:spPr bwMode="auto">
            <a:xfrm>
              <a:off x="2201863" y="1419228"/>
              <a:ext cx="180975" cy="566738"/>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64" name="Rectangle 785"/>
            <p:cNvSpPr>
              <a:spLocks noChangeArrowheads="1"/>
            </p:cNvSpPr>
            <p:nvPr/>
          </p:nvSpPr>
          <p:spPr bwMode="auto">
            <a:xfrm>
              <a:off x="2201863" y="960441"/>
              <a:ext cx="180975" cy="45720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4" name="Grouper 345"/>
          <p:cNvGrpSpPr/>
          <p:nvPr/>
        </p:nvGrpSpPr>
        <p:grpSpPr>
          <a:xfrm>
            <a:off x="2500127" y="800367"/>
            <a:ext cx="182562" cy="2316427"/>
            <a:chOff x="2441576" y="960441"/>
            <a:chExt cx="182562" cy="2779712"/>
          </a:xfrm>
        </p:grpSpPr>
        <p:sp>
          <p:nvSpPr>
            <p:cNvPr id="48166" name="Rectangle 787"/>
            <p:cNvSpPr>
              <a:spLocks noChangeArrowheads="1"/>
            </p:cNvSpPr>
            <p:nvPr/>
          </p:nvSpPr>
          <p:spPr bwMode="auto">
            <a:xfrm>
              <a:off x="2441576" y="3475041"/>
              <a:ext cx="182562" cy="265112"/>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68" name="Rectangle 789"/>
            <p:cNvSpPr>
              <a:spLocks noChangeArrowheads="1"/>
            </p:cNvSpPr>
            <p:nvPr/>
          </p:nvSpPr>
          <p:spPr bwMode="auto">
            <a:xfrm>
              <a:off x="2441576" y="3370266"/>
              <a:ext cx="182562" cy="104775"/>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70" name="Rectangle 791"/>
            <p:cNvSpPr>
              <a:spLocks noChangeArrowheads="1"/>
            </p:cNvSpPr>
            <p:nvPr/>
          </p:nvSpPr>
          <p:spPr bwMode="auto">
            <a:xfrm>
              <a:off x="2441576" y="3167066"/>
              <a:ext cx="182562" cy="20161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72" name="Rectangle 793"/>
            <p:cNvSpPr>
              <a:spLocks noChangeArrowheads="1"/>
            </p:cNvSpPr>
            <p:nvPr/>
          </p:nvSpPr>
          <p:spPr bwMode="auto">
            <a:xfrm>
              <a:off x="2441576" y="2671766"/>
              <a:ext cx="182562" cy="49530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74" name="Rectangle 795"/>
            <p:cNvSpPr>
              <a:spLocks noChangeArrowheads="1"/>
            </p:cNvSpPr>
            <p:nvPr/>
          </p:nvSpPr>
          <p:spPr bwMode="auto">
            <a:xfrm>
              <a:off x="2441576" y="2036766"/>
              <a:ext cx="182562" cy="63500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76" name="Rectangle 797"/>
            <p:cNvSpPr>
              <a:spLocks noChangeArrowheads="1"/>
            </p:cNvSpPr>
            <p:nvPr/>
          </p:nvSpPr>
          <p:spPr bwMode="auto">
            <a:xfrm>
              <a:off x="2441576" y="1428753"/>
              <a:ext cx="182562" cy="608013"/>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78" name="Rectangle 799"/>
            <p:cNvSpPr>
              <a:spLocks noChangeArrowheads="1"/>
            </p:cNvSpPr>
            <p:nvPr/>
          </p:nvSpPr>
          <p:spPr bwMode="auto">
            <a:xfrm>
              <a:off x="2441576" y="960441"/>
              <a:ext cx="182562" cy="46672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5" name="Grouper 346"/>
          <p:cNvGrpSpPr/>
          <p:nvPr/>
        </p:nvGrpSpPr>
        <p:grpSpPr>
          <a:xfrm>
            <a:off x="2773055" y="800367"/>
            <a:ext cx="182563" cy="2316427"/>
            <a:chOff x="2867025" y="960441"/>
            <a:chExt cx="182563" cy="2779712"/>
          </a:xfrm>
        </p:grpSpPr>
        <p:sp>
          <p:nvSpPr>
            <p:cNvPr id="48180" name="Rectangle 801"/>
            <p:cNvSpPr>
              <a:spLocks noChangeArrowheads="1"/>
            </p:cNvSpPr>
            <p:nvPr/>
          </p:nvSpPr>
          <p:spPr bwMode="auto">
            <a:xfrm>
              <a:off x="2867025" y="3498853"/>
              <a:ext cx="182563" cy="24130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82" name="Rectangle 803"/>
            <p:cNvSpPr>
              <a:spLocks noChangeArrowheads="1"/>
            </p:cNvSpPr>
            <p:nvPr/>
          </p:nvSpPr>
          <p:spPr bwMode="auto">
            <a:xfrm>
              <a:off x="2867025" y="3354391"/>
              <a:ext cx="182563" cy="144462"/>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84" name="Rectangle 805"/>
            <p:cNvSpPr>
              <a:spLocks noChangeArrowheads="1"/>
            </p:cNvSpPr>
            <p:nvPr/>
          </p:nvSpPr>
          <p:spPr bwMode="auto">
            <a:xfrm>
              <a:off x="2867025" y="3065466"/>
              <a:ext cx="182563" cy="2889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86" name="Rectangle 807"/>
            <p:cNvSpPr>
              <a:spLocks noChangeArrowheads="1"/>
            </p:cNvSpPr>
            <p:nvPr/>
          </p:nvSpPr>
          <p:spPr bwMode="auto">
            <a:xfrm>
              <a:off x="2867025" y="2678116"/>
              <a:ext cx="182563" cy="385762"/>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88" name="Rectangle 809"/>
            <p:cNvSpPr>
              <a:spLocks noChangeArrowheads="1"/>
            </p:cNvSpPr>
            <p:nvPr/>
          </p:nvSpPr>
          <p:spPr bwMode="auto">
            <a:xfrm>
              <a:off x="2867025" y="1916116"/>
              <a:ext cx="182563" cy="76200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90" name="Rectangle 811"/>
            <p:cNvSpPr>
              <a:spLocks noChangeArrowheads="1"/>
            </p:cNvSpPr>
            <p:nvPr/>
          </p:nvSpPr>
          <p:spPr bwMode="auto">
            <a:xfrm>
              <a:off x="2867025" y="1355728"/>
              <a:ext cx="182563" cy="55880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92" name="Rectangle 813"/>
            <p:cNvSpPr>
              <a:spLocks noChangeArrowheads="1"/>
            </p:cNvSpPr>
            <p:nvPr/>
          </p:nvSpPr>
          <p:spPr bwMode="auto">
            <a:xfrm>
              <a:off x="2867025" y="960441"/>
              <a:ext cx="182563" cy="395287"/>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6" name="Grouper 347"/>
          <p:cNvGrpSpPr/>
          <p:nvPr/>
        </p:nvGrpSpPr>
        <p:grpSpPr>
          <a:xfrm>
            <a:off x="3045973" y="800367"/>
            <a:ext cx="180975" cy="2316427"/>
            <a:chOff x="3109913" y="960441"/>
            <a:chExt cx="180975" cy="2779712"/>
          </a:xfrm>
        </p:grpSpPr>
        <p:sp>
          <p:nvSpPr>
            <p:cNvPr id="48194" name="Rectangle 815"/>
            <p:cNvSpPr>
              <a:spLocks noChangeArrowheads="1"/>
            </p:cNvSpPr>
            <p:nvPr/>
          </p:nvSpPr>
          <p:spPr bwMode="auto">
            <a:xfrm>
              <a:off x="3109913" y="3492503"/>
              <a:ext cx="180975" cy="2476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96" name="Rectangle 817"/>
            <p:cNvSpPr>
              <a:spLocks noChangeArrowheads="1"/>
            </p:cNvSpPr>
            <p:nvPr/>
          </p:nvSpPr>
          <p:spPr bwMode="auto">
            <a:xfrm>
              <a:off x="3109913" y="3292478"/>
              <a:ext cx="180975" cy="200025"/>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198" name="Rectangle 819"/>
            <p:cNvSpPr>
              <a:spLocks noChangeArrowheads="1"/>
            </p:cNvSpPr>
            <p:nvPr/>
          </p:nvSpPr>
          <p:spPr bwMode="auto">
            <a:xfrm>
              <a:off x="3109913" y="3033716"/>
              <a:ext cx="180975" cy="25876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00" name="Rectangle 821"/>
            <p:cNvSpPr>
              <a:spLocks noChangeArrowheads="1"/>
            </p:cNvSpPr>
            <p:nvPr/>
          </p:nvSpPr>
          <p:spPr bwMode="auto">
            <a:xfrm>
              <a:off x="3109913" y="2516191"/>
              <a:ext cx="180975" cy="5175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02" name="Rectangle 823"/>
            <p:cNvSpPr>
              <a:spLocks noChangeArrowheads="1"/>
            </p:cNvSpPr>
            <p:nvPr/>
          </p:nvSpPr>
          <p:spPr bwMode="auto">
            <a:xfrm>
              <a:off x="3109913" y="2009778"/>
              <a:ext cx="180975" cy="504825"/>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04" name="Rectangle 825"/>
            <p:cNvSpPr>
              <a:spLocks noChangeArrowheads="1"/>
            </p:cNvSpPr>
            <p:nvPr/>
          </p:nvSpPr>
          <p:spPr bwMode="auto">
            <a:xfrm>
              <a:off x="3109913" y="1490666"/>
              <a:ext cx="180975" cy="517525"/>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06" name="Rectangle 827"/>
            <p:cNvSpPr>
              <a:spLocks noChangeArrowheads="1"/>
            </p:cNvSpPr>
            <p:nvPr/>
          </p:nvSpPr>
          <p:spPr bwMode="auto">
            <a:xfrm>
              <a:off x="3109913" y="960441"/>
              <a:ext cx="180975" cy="53022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7" name="Grouper 348"/>
          <p:cNvGrpSpPr/>
          <p:nvPr/>
        </p:nvGrpSpPr>
        <p:grpSpPr>
          <a:xfrm>
            <a:off x="3317292" y="800367"/>
            <a:ext cx="182562" cy="2316427"/>
            <a:chOff x="3351213" y="960441"/>
            <a:chExt cx="182562" cy="2779712"/>
          </a:xfrm>
        </p:grpSpPr>
        <p:sp>
          <p:nvSpPr>
            <p:cNvPr id="48208" name="Rectangle 829"/>
            <p:cNvSpPr>
              <a:spLocks noChangeArrowheads="1"/>
            </p:cNvSpPr>
            <p:nvPr/>
          </p:nvSpPr>
          <p:spPr bwMode="auto">
            <a:xfrm>
              <a:off x="3351213" y="3506791"/>
              <a:ext cx="182562" cy="233362"/>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10" name="Rectangle 831"/>
            <p:cNvSpPr>
              <a:spLocks noChangeArrowheads="1"/>
            </p:cNvSpPr>
            <p:nvPr/>
          </p:nvSpPr>
          <p:spPr bwMode="auto">
            <a:xfrm>
              <a:off x="3351213" y="3302003"/>
              <a:ext cx="182562" cy="203200"/>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12" name="Rectangle 833"/>
            <p:cNvSpPr>
              <a:spLocks noChangeArrowheads="1"/>
            </p:cNvSpPr>
            <p:nvPr/>
          </p:nvSpPr>
          <p:spPr bwMode="auto">
            <a:xfrm>
              <a:off x="3351213" y="3082928"/>
              <a:ext cx="182562" cy="217488"/>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14" name="Rectangle 835"/>
            <p:cNvSpPr>
              <a:spLocks noChangeArrowheads="1"/>
            </p:cNvSpPr>
            <p:nvPr/>
          </p:nvSpPr>
          <p:spPr bwMode="auto">
            <a:xfrm>
              <a:off x="3351213" y="2541591"/>
              <a:ext cx="182562" cy="53975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16" name="Rectangle 837"/>
            <p:cNvSpPr>
              <a:spLocks noChangeArrowheads="1"/>
            </p:cNvSpPr>
            <p:nvPr/>
          </p:nvSpPr>
          <p:spPr bwMode="auto">
            <a:xfrm>
              <a:off x="3351213" y="2087566"/>
              <a:ext cx="182562" cy="452437"/>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18" name="Rectangle 839"/>
            <p:cNvSpPr>
              <a:spLocks noChangeArrowheads="1"/>
            </p:cNvSpPr>
            <p:nvPr/>
          </p:nvSpPr>
          <p:spPr bwMode="auto">
            <a:xfrm>
              <a:off x="3351213" y="1546228"/>
              <a:ext cx="182562" cy="53975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20" name="Rectangle 841"/>
            <p:cNvSpPr>
              <a:spLocks noChangeArrowheads="1"/>
            </p:cNvSpPr>
            <p:nvPr/>
          </p:nvSpPr>
          <p:spPr bwMode="auto">
            <a:xfrm>
              <a:off x="3351213" y="960441"/>
              <a:ext cx="182562" cy="58420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8" name="Grouper 349"/>
          <p:cNvGrpSpPr/>
          <p:nvPr/>
        </p:nvGrpSpPr>
        <p:grpSpPr>
          <a:xfrm>
            <a:off x="3590214" y="800367"/>
            <a:ext cx="182563" cy="2316427"/>
            <a:chOff x="3594100" y="960441"/>
            <a:chExt cx="182563" cy="2779712"/>
          </a:xfrm>
        </p:grpSpPr>
        <p:sp>
          <p:nvSpPr>
            <p:cNvPr id="48222" name="Rectangle 843"/>
            <p:cNvSpPr>
              <a:spLocks noChangeArrowheads="1"/>
            </p:cNvSpPr>
            <p:nvPr/>
          </p:nvSpPr>
          <p:spPr bwMode="auto">
            <a:xfrm>
              <a:off x="3594100" y="3568703"/>
              <a:ext cx="182563" cy="1714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24" name="Rectangle 845"/>
            <p:cNvSpPr>
              <a:spLocks noChangeArrowheads="1"/>
            </p:cNvSpPr>
            <p:nvPr/>
          </p:nvSpPr>
          <p:spPr bwMode="auto">
            <a:xfrm>
              <a:off x="3594100" y="3397253"/>
              <a:ext cx="182563" cy="171450"/>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26" name="Rectangle 847"/>
            <p:cNvSpPr>
              <a:spLocks noChangeArrowheads="1"/>
            </p:cNvSpPr>
            <p:nvPr/>
          </p:nvSpPr>
          <p:spPr bwMode="auto">
            <a:xfrm>
              <a:off x="3594100" y="3105153"/>
              <a:ext cx="182563" cy="292100"/>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28" name="Rectangle 849"/>
            <p:cNvSpPr>
              <a:spLocks noChangeArrowheads="1"/>
            </p:cNvSpPr>
            <p:nvPr/>
          </p:nvSpPr>
          <p:spPr bwMode="auto">
            <a:xfrm>
              <a:off x="3594100" y="2436816"/>
              <a:ext cx="182563" cy="668337"/>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30" name="Rectangle 851"/>
            <p:cNvSpPr>
              <a:spLocks noChangeArrowheads="1"/>
            </p:cNvSpPr>
            <p:nvPr/>
          </p:nvSpPr>
          <p:spPr bwMode="auto">
            <a:xfrm>
              <a:off x="3594100" y="1955803"/>
              <a:ext cx="182563" cy="479425"/>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32" name="Rectangle 853"/>
            <p:cNvSpPr>
              <a:spLocks noChangeArrowheads="1"/>
            </p:cNvSpPr>
            <p:nvPr/>
          </p:nvSpPr>
          <p:spPr bwMode="auto">
            <a:xfrm>
              <a:off x="3594100" y="1441453"/>
              <a:ext cx="182563" cy="51435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34" name="Rectangle 855"/>
            <p:cNvSpPr>
              <a:spLocks noChangeArrowheads="1"/>
            </p:cNvSpPr>
            <p:nvPr/>
          </p:nvSpPr>
          <p:spPr bwMode="auto">
            <a:xfrm>
              <a:off x="3594100" y="960441"/>
              <a:ext cx="182563" cy="47942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9" name="Grouper 350"/>
          <p:cNvGrpSpPr/>
          <p:nvPr/>
        </p:nvGrpSpPr>
        <p:grpSpPr>
          <a:xfrm>
            <a:off x="3863127" y="800367"/>
            <a:ext cx="180975" cy="2316427"/>
            <a:chOff x="3836988" y="960441"/>
            <a:chExt cx="180975" cy="2779712"/>
          </a:xfrm>
        </p:grpSpPr>
        <p:sp>
          <p:nvSpPr>
            <p:cNvPr id="48236" name="Rectangle 857"/>
            <p:cNvSpPr>
              <a:spLocks noChangeArrowheads="1"/>
            </p:cNvSpPr>
            <p:nvPr/>
          </p:nvSpPr>
          <p:spPr bwMode="auto">
            <a:xfrm>
              <a:off x="3836988" y="3390903"/>
              <a:ext cx="180975" cy="3492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38" name="Rectangle 859"/>
            <p:cNvSpPr>
              <a:spLocks noChangeArrowheads="1"/>
            </p:cNvSpPr>
            <p:nvPr/>
          </p:nvSpPr>
          <p:spPr bwMode="auto">
            <a:xfrm>
              <a:off x="3836988" y="3254378"/>
              <a:ext cx="180975" cy="134938"/>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40" name="Rectangle 861"/>
            <p:cNvSpPr>
              <a:spLocks noChangeArrowheads="1"/>
            </p:cNvSpPr>
            <p:nvPr/>
          </p:nvSpPr>
          <p:spPr bwMode="auto">
            <a:xfrm>
              <a:off x="3836988" y="3021016"/>
              <a:ext cx="180975" cy="23336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42" name="Rectangle 863"/>
            <p:cNvSpPr>
              <a:spLocks noChangeArrowheads="1"/>
            </p:cNvSpPr>
            <p:nvPr/>
          </p:nvSpPr>
          <p:spPr bwMode="auto">
            <a:xfrm>
              <a:off x="3836988" y="2554291"/>
              <a:ext cx="180975" cy="4667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44" name="Rectangle 865"/>
            <p:cNvSpPr>
              <a:spLocks noChangeArrowheads="1"/>
            </p:cNvSpPr>
            <p:nvPr/>
          </p:nvSpPr>
          <p:spPr bwMode="auto">
            <a:xfrm>
              <a:off x="3836988" y="1971678"/>
              <a:ext cx="180975" cy="582613"/>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46" name="Rectangle 867"/>
            <p:cNvSpPr>
              <a:spLocks noChangeArrowheads="1"/>
            </p:cNvSpPr>
            <p:nvPr/>
          </p:nvSpPr>
          <p:spPr bwMode="auto">
            <a:xfrm>
              <a:off x="3836988" y="1485903"/>
              <a:ext cx="180975" cy="484188"/>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48" name="Rectangle 869"/>
            <p:cNvSpPr>
              <a:spLocks noChangeArrowheads="1"/>
            </p:cNvSpPr>
            <p:nvPr/>
          </p:nvSpPr>
          <p:spPr bwMode="auto">
            <a:xfrm>
              <a:off x="3836988" y="960441"/>
              <a:ext cx="180975" cy="52387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10" name="Grouper 351"/>
          <p:cNvGrpSpPr/>
          <p:nvPr/>
        </p:nvGrpSpPr>
        <p:grpSpPr>
          <a:xfrm>
            <a:off x="4134457" y="800367"/>
            <a:ext cx="182562" cy="2316427"/>
            <a:chOff x="4078288" y="960441"/>
            <a:chExt cx="182562" cy="2779712"/>
          </a:xfrm>
        </p:grpSpPr>
        <p:sp>
          <p:nvSpPr>
            <p:cNvPr id="48250" name="Rectangle 871"/>
            <p:cNvSpPr>
              <a:spLocks noChangeArrowheads="1"/>
            </p:cNvSpPr>
            <p:nvPr/>
          </p:nvSpPr>
          <p:spPr bwMode="auto">
            <a:xfrm>
              <a:off x="4078288" y="3479803"/>
              <a:ext cx="182562" cy="2603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52" name="Rectangle 873"/>
            <p:cNvSpPr>
              <a:spLocks noChangeArrowheads="1"/>
            </p:cNvSpPr>
            <p:nvPr/>
          </p:nvSpPr>
          <p:spPr bwMode="auto">
            <a:xfrm>
              <a:off x="4078288" y="3284541"/>
              <a:ext cx="182562" cy="195262"/>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54" name="Rectangle 875"/>
            <p:cNvSpPr>
              <a:spLocks noChangeArrowheads="1"/>
            </p:cNvSpPr>
            <p:nvPr/>
          </p:nvSpPr>
          <p:spPr bwMode="auto">
            <a:xfrm>
              <a:off x="4078288" y="3067053"/>
              <a:ext cx="182562" cy="217488"/>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56" name="Rectangle 877"/>
            <p:cNvSpPr>
              <a:spLocks noChangeArrowheads="1"/>
            </p:cNvSpPr>
            <p:nvPr/>
          </p:nvSpPr>
          <p:spPr bwMode="auto">
            <a:xfrm>
              <a:off x="4078288" y="2654303"/>
              <a:ext cx="182562" cy="41275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58" name="Rectangle 879"/>
            <p:cNvSpPr>
              <a:spLocks noChangeArrowheads="1"/>
            </p:cNvSpPr>
            <p:nvPr/>
          </p:nvSpPr>
          <p:spPr bwMode="auto">
            <a:xfrm>
              <a:off x="4078288" y="1873253"/>
              <a:ext cx="182562" cy="78105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60" name="Rectangle 881"/>
            <p:cNvSpPr>
              <a:spLocks noChangeArrowheads="1"/>
            </p:cNvSpPr>
            <p:nvPr/>
          </p:nvSpPr>
          <p:spPr bwMode="auto">
            <a:xfrm>
              <a:off x="4078288" y="1438278"/>
              <a:ext cx="182562" cy="433388"/>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62" name="Rectangle 883"/>
            <p:cNvSpPr>
              <a:spLocks noChangeArrowheads="1"/>
            </p:cNvSpPr>
            <p:nvPr/>
          </p:nvSpPr>
          <p:spPr bwMode="auto">
            <a:xfrm>
              <a:off x="4078288" y="960441"/>
              <a:ext cx="182562" cy="47625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11" name="Grouper 352"/>
          <p:cNvGrpSpPr/>
          <p:nvPr/>
        </p:nvGrpSpPr>
        <p:grpSpPr>
          <a:xfrm>
            <a:off x="4407385" y="800367"/>
            <a:ext cx="180975" cy="2316427"/>
            <a:chOff x="4321175" y="960441"/>
            <a:chExt cx="180975" cy="2779712"/>
          </a:xfrm>
        </p:grpSpPr>
        <p:sp>
          <p:nvSpPr>
            <p:cNvPr id="48264" name="Rectangle 885"/>
            <p:cNvSpPr>
              <a:spLocks noChangeArrowheads="1"/>
            </p:cNvSpPr>
            <p:nvPr/>
          </p:nvSpPr>
          <p:spPr bwMode="auto">
            <a:xfrm>
              <a:off x="4321175" y="3498853"/>
              <a:ext cx="180975" cy="24130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66" name="Rectangle 887"/>
            <p:cNvSpPr>
              <a:spLocks noChangeArrowheads="1"/>
            </p:cNvSpPr>
            <p:nvPr/>
          </p:nvSpPr>
          <p:spPr bwMode="auto">
            <a:xfrm>
              <a:off x="4321175" y="3305178"/>
              <a:ext cx="180975" cy="193675"/>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68" name="Rectangle 889"/>
            <p:cNvSpPr>
              <a:spLocks noChangeArrowheads="1"/>
            </p:cNvSpPr>
            <p:nvPr/>
          </p:nvSpPr>
          <p:spPr bwMode="auto">
            <a:xfrm>
              <a:off x="4321175" y="2990853"/>
              <a:ext cx="180975" cy="3143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70" name="Rectangle 891"/>
            <p:cNvSpPr>
              <a:spLocks noChangeArrowheads="1"/>
            </p:cNvSpPr>
            <p:nvPr/>
          </p:nvSpPr>
          <p:spPr bwMode="auto">
            <a:xfrm>
              <a:off x="4321175" y="2482853"/>
              <a:ext cx="180975" cy="50800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73" name="Freeform 894"/>
            <p:cNvSpPr>
              <a:spLocks/>
            </p:cNvSpPr>
            <p:nvPr/>
          </p:nvSpPr>
          <p:spPr bwMode="auto">
            <a:xfrm>
              <a:off x="4321175" y="1976441"/>
              <a:ext cx="180975" cy="506412"/>
            </a:xfrm>
            <a:custGeom>
              <a:avLst/>
              <a:gdLst>
                <a:gd name="T0" fmla="*/ 0 w 687"/>
                <a:gd name="T1" fmla="*/ 2147483647 h 1917"/>
                <a:gd name="T2" fmla="*/ 0 w 687"/>
                <a:gd name="T3" fmla="*/ 0 h 1917"/>
                <a:gd name="T4" fmla="*/ 2147483647 w 687"/>
                <a:gd name="T5" fmla="*/ 0 h 1917"/>
                <a:gd name="T6" fmla="*/ 2147483647 w 687"/>
                <a:gd name="T7" fmla="*/ 2147483647 h 1917"/>
                <a:gd name="T8" fmla="*/ 0 60000 65536"/>
                <a:gd name="T9" fmla="*/ 0 60000 65536"/>
                <a:gd name="T10" fmla="*/ 0 60000 65536"/>
                <a:gd name="T11" fmla="*/ 0 60000 65536"/>
                <a:gd name="T12" fmla="*/ 0 w 687"/>
                <a:gd name="T13" fmla="*/ 0 h 1917"/>
                <a:gd name="T14" fmla="*/ 687 w 687"/>
                <a:gd name="T15" fmla="*/ 1917 h 1917"/>
              </a:gdLst>
              <a:ahLst/>
              <a:cxnLst>
                <a:cxn ang="T8">
                  <a:pos x="T0" y="T1"/>
                </a:cxn>
                <a:cxn ang="T9">
                  <a:pos x="T2" y="T3"/>
                </a:cxn>
                <a:cxn ang="T10">
                  <a:pos x="T4" y="T5"/>
                </a:cxn>
                <a:cxn ang="T11">
                  <a:pos x="T6" y="T7"/>
                </a:cxn>
              </a:cxnLst>
              <a:rect l="T12" t="T13" r="T14" b="T15"/>
              <a:pathLst>
                <a:path w="687" h="1917">
                  <a:moveTo>
                    <a:pt x="0" y="1917"/>
                  </a:moveTo>
                  <a:lnTo>
                    <a:pt x="0" y="0"/>
                  </a:lnTo>
                  <a:lnTo>
                    <a:pt x="687" y="0"/>
                  </a:lnTo>
                  <a:lnTo>
                    <a:pt x="687" y="1917"/>
                  </a:lnTo>
                </a:path>
              </a:pathLst>
            </a:custGeom>
            <a:solidFill>
              <a:srgbClr val="00769D"/>
            </a:solidFill>
            <a:ln w="6350" cap="flat" cmpd="sng" algn="ctr">
              <a:solidFill>
                <a:srgbClr val="7F7F7F"/>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74" name="Rectangle 895"/>
            <p:cNvSpPr>
              <a:spLocks noChangeArrowheads="1"/>
            </p:cNvSpPr>
            <p:nvPr/>
          </p:nvSpPr>
          <p:spPr bwMode="auto">
            <a:xfrm>
              <a:off x="4321175" y="1444628"/>
              <a:ext cx="180975" cy="530225"/>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76" name="Rectangle 897"/>
            <p:cNvSpPr>
              <a:spLocks noChangeArrowheads="1"/>
            </p:cNvSpPr>
            <p:nvPr/>
          </p:nvSpPr>
          <p:spPr bwMode="auto">
            <a:xfrm>
              <a:off x="4321175" y="960441"/>
              <a:ext cx="180975" cy="48260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12" name="Grouper 353"/>
          <p:cNvGrpSpPr/>
          <p:nvPr/>
        </p:nvGrpSpPr>
        <p:grpSpPr>
          <a:xfrm>
            <a:off x="4678707" y="800367"/>
            <a:ext cx="180975" cy="2316427"/>
            <a:chOff x="4564063" y="960441"/>
            <a:chExt cx="180975" cy="2779712"/>
          </a:xfrm>
        </p:grpSpPr>
        <p:sp>
          <p:nvSpPr>
            <p:cNvPr id="48278" name="Rectangle 899"/>
            <p:cNvSpPr>
              <a:spLocks noChangeArrowheads="1"/>
            </p:cNvSpPr>
            <p:nvPr/>
          </p:nvSpPr>
          <p:spPr bwMode="auto">
            <a:xfrm>
              <a:off x="4564063" y="3529016"/>
              <a:ext cx="180975" cy="211137"/>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80" name="Rectangle 901"/>
            <p:cNvSpPr>
              <a:spLocks noChangeArrowheads="1"/>
            </p:cNvSpPr>
            <p:nvPr/>
          </p:nvSpPr>
          <p:spPr bwMode="auto">
            <a:xfrm>
              <a:off x="4564063" y="3343278"/>
              <a:ext cx="180975" cy="185738"/>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82" name="Rectangle 903"/>
            <p:cNvSpPr>
              <a:spLocks noChangeArrowheads="1"/>
            </p:cNvSpPr>
            <p:nvPr/>
          </p:nvSpPr>
          <p:spPr bwMode="auto">
            <a:xfrm>
              <a:off x="4564063" y="3105153"/>
              <a:ext cx="180975" cy="2381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84" name="Rectangle 905"/>
            <p:cNvSpPr>
              <a:spLocks noChangeArrowheads="1"/>
            </p:cNvSpPr>
            <p:nvPr/>
          </p:nvSpPr>
          <p:spPr bwMode="auto">
            <a:xfrm>
              <a:off x="4564063" y="2655891"/>
              <a:ext cx="180975" cy="449262"/>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86" name="Rectangle 907"/>
            <p:cNvSpPr>
              <a:spLocks noChangeArrowheads="1"/>
            </p:cNvSpPr>
            <p:nvPr/>
          </p:nvSpPr>
          <p:spPr bwMode="auto">
            <a:xfrm>
              <a:off x="4564063" y="2046291"/>
              <a:ext cx="180975" cy="608012"/>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88" name="Rectangle 909"/>
            <p:cNvSpPr>
              <a:spLocks noChangeArrowheads="1"/>
            </p:cNvSpPr>
            <p:nvPr/>
          </p:nvSpPr>
          <p:spPr bwMode="auto">
            <a:xfrm>
              <a:off x="4564063" y="1436691"/>
              <a:ext cx="180975" cy="60960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91" name="Freeform 912"/>
            <p:cNvSpPr>
              <a:spLocks/>
            </p:cNvSpPr>
            <p:nvPr/>
          </p:nvSpPr>
          <p:spPr bwMode="auto">
            <a:xfrm>
              <a:off x="4564063" y="960441"/>
              <a:ext cx="180975" cy="476250"/>
            </a:xfrm>
            <a:custGeom>
              <a:avLst/>
              <a:gdLst>
                <a:gd name="T0" fmla="*/ 0 w 688"/>
                <a:gd name="T1" fmla="*/ 2147483647 h 1799"/>
                <a:gd name="T2" fmla="*/ 0 w 688"/>
                <a:gd name="T3" fmla="*/ 0 h 1799"/>
                <a:gd name="T4" fmla="*/ 2147483647 w 688"/>
                <a:gd name="T5" fmla="*/ 0 h 1799"/>
                <a:gd name="T6" fmla="*/ 2147483647 w 688"/>
                <a:gd name="T7" fmla="*/ 2147483647 h 1799"/>
                <a:gd name="T8" fmla="*/ 0 60000 65536"/>
                <a:gd name="T9" fmla="*/ 0 60000 65536"/>
                <a:gd name="T10" fmla="*/ 0 60000 65536"/>
                <a:gd name="T11" fmla="*/ 0 60000 65536"/>
                <a:gd name="T12" fmla="*/ 0 w 688"/>
                <a:gd name="T13" fmla="*/ 0 h 1799"/>
                <a:gd name="T14" fmla="*/ 688 w 688"/>
                <a:gd name="T15" fmla="*/ 1799 h 1799"/>
              </a:gdLst>
              <a:ahLst/>
              <a:cxnLst>
                <a:cxn ang="T8">
                  <a:pos x="T0" y="T1"/>
                </a:cxn>
                <a:cxn ang="T9">
                  <a:pos x="T2" y="T3"/>
                </a:cxn>
                <a:cxn ang="T10">
                  <a:pos x="T4" y="T5"/>
                </a:cxn>
                <a:cxn ang="T11">
                  <a:pos x="T6" y="T7"/>
                </a:cxn>
              </a:cxnLst>
              <a:rect l="T12" t="T13" r="T14" b="T15"/>
              <a:pathLst>
                <a:path w="688" h="1799">
                  <a:moveTo>
                    <a:pt x="0" y="1799"/>
                  </a:moveTo>
                  <a:lnTo>
                    <a:pt x="0" y="0"/>
                  </a:lnTo>
                  <a:lnTo>
                    <a:pt x="688" y="0"/>
                  </a:lnTo>
                  <a:lnTo>
                    <a:pt x="688" y="1799"/>
                  </a:lnTo>
                </a:path>
              </a:pathLst>
            </a:custGeom>
            <a:solidFill>
              <a:schemeClr val="accent1">
                <a:lumMod val="50000"/>
              </a:schemeClr>
            </a:solidFill>
            <a:ln w="6350" cap="flat" cmpd="sng" algn="ctr">
              <a:solidFill>
                <a:srgbClr val="7F7F7F"/>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13" name="Grouper 354"/>
          <p:cNvGrpSpPr/>
          <p:nvPr/>
        </p:nvGrpSpPr>
        <p:grpSpPr>
          <a:xfrm>
            <a:off x="4950039" y="800367"/>
            <a:ext cx="180975" cy="2316427"/>
            <a:chOff x="4806950" y="960441"/>
            <a:chExt cx="180975" cy="2779712"/>
          </a:xfrm>
        </p:grpSpPr>
        <p:sp>
          <p:nvSpPr>
            <p:cNvPr id="48292" name="Rectangle 913"/>
            <p:cNvSpPr>
              <a:spLocks noChangeArrowheads="1"/>
            </p:cNvSpPr>
            <p:nvPr/>
          </p:nvSpPr>
          <p:spPr bwMode="auto">
            <a:xfrm>
              <a:off x="4806950" y="3352803"/>
              <a:ext cx="180975" cy="387350"/>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94" name="Rectangle 915"/>
            <p:cNvSpPr>
              <a:spLocks noChangeArrowheads="1"/>
            </p:cNvSpPr>
            <p:nvPr/>
          </p:nvSpPr>
          <p:spPr bwMode="auto">
            <a:xfrm>
              <a:off x="4806950" y="3171828"/>
              <a:ext cx="180975" cy="179388"/>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96" name="Rectangle 917"/>
            <p:cNvSpPr>
              <a:spLocks noChangeArrowheads="1"/>
            </p:cNvSpPr>
            <p:nvPr/>
          </p:nvSpPr>
          <p:spPr bwMode="auto">
            <a:xfrm>
              <a:off x="4806950" y="3022603"/>
              <a:ext cx="180975" cy="1492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298" name="Rectangle 919"/>
            <p:cNvSpPr>
              <a:spLocks noChangeArrowheads="1"/>
            </p:cNvSpPr>
            <p:nvPr/>
          </p:nvSpPr>
          <p:spPr bwMode="auto">
            <a:xfrm>
              <a:off x="4806950" y="2514603"/>
              <a:ext cx="180975" cy="508000"/>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00" name="Rectangle 921"/>
            <p:cNvSpPr>
              <a:spLocks noChangeArrowheads="1"/>
            </p:cNvSpPr>
            <p:nvPr/>
          </p:nvSpPr>
          <p:spPr bwMode="auto">
            <a:xfrm>
              <a:off x="4806950" y="1797053"/>
              <a:ext cx="180975" cy="717550"/>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02" name="Rectangle 923"/>
            <p:cNvSpPr>
              <a:spLocks noChangeArrowheads="1"/>
            </p:cNvSpPr>
            <p:nvPr/>
          </p:nvSpPr>
          <p:spPr bwMode="auto">
            <a:xfrm>
              <a:off x="4806950" y="1379541"/>
              <a:ext cx="180975" cy="417512"/>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04" name="Rectangle 925"/>
            <p:cNvSpPr>
              <a:spLocks noChangeArrowheads="1"/>
            </p:cNvSpPr>
            <p:nvPr/>
          </p:nvSpPr>
          <p:spPr bwMode="auto">
            <a:xfrm>
              <a:off x="4806950" y="960441"/>
              <a:ext cx="180975" cy="417512"/>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14" name="Grouper 355"/>
          <p:cNvGrpSpPr/>
          <p:nvPr/>
        </p:nvGrpSpPr>
        <p:grpSpPr>
          <a:xfrm>
            <a:off x="5221371" y="800367"/>
            <a:ext cx="180975" cy="2316427"/>
            <a:chOff x="5048250" y="960441"/>
            <a:chExt cx="180975" cy="2779712"/>
          </a:xfrm>
        </p:grpSpPr>
        <p:sp>
          <p:nvSpPr>
            <p:cNvPr id="48306" name="Rectangle 927"/>
            <p:cNvSpPr>
              <a:spLocks noChangeArrowheads="1"/>
            </p:cNvSpPr>
            <p:nvPr/>
          </p:nvSpPr>
          <p:spPr bwMode="auto">
            <a:xfrm>
              <a:off x="5048250" y="3394078"/>
              <a:ext cx="180975" cy="346075"/>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08" name="Rectangle 929"/>
            <p:cNvSpPr>
              <a:spLocks noChangeArrowheads="1"/>
            </p:cNvSpPr>
            <p:nvPr/>
          </p:nvSpPr>
          <p:spPr bwMode="auto">
            <a:xfrm>
              <a:off x="5048250" y="3235328"/>
              <a:ext cx="180975" cy="157163"/>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10" name="Rectangle 931"/>
            <p:cNvSpPr>
              <a:spLocks noChangeArrowheads="1"/>
            </p:cNvSpPr>
            <p:nvPr/>
          </p:nvSpPr>
          <p:spPr bwMode="auto">
            <a:xfrm>
              <a:off x="5048250" y="3076578"/>
              <a:ext cx="180975" cy="157163"/>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12" name="Rectangle 933"/>
            <p:cNvSpPr>
              <a:spLocks noChangeArrowheads="1"/>
            </p:cNvSpPr>
            <p:nvPr/>
          </p:nvSpPr>
          <p:spPr bwMode="auto">
            <a:xfrm>
              <a:off x="5048250" y="2603503"/>
              <a:ext cx="180975" cy="47307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14" name="Rectangle 935"/>
            <p:cNvSpPr>
              <a:spLocks noChangeArrowheads="1"/>
            </p:cNvSpPr>
            <p:nvPr/>
          </p:nvSpPr>
          <p:spPr bwMode="auto">
            <a:xfrm>
              <a:off x="5048250" y="2035178"/>
              <a:ext cx="180975" cy="568325"/>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16" name="Rectangle 938"/>
            <p:cNvSpPr>
              <a:spLocks noChangeArrowheads="1"/>
            </p:cNvSpPr>
            <p:nvPr/>
          </p:nvSpPr>
          <p:spPr bwMode="auto">
            <a:xfrm>
              <a:off x="5048250" y="1655766"/>
              <a:ext cx="180975" cy="377825"/>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18" name="Rectangle 940"/>
            <p:cNvSpPr>
              <a:spLocks noChangeArrowheads="1"/>
            </p:cNvSpPr>
            <p:nvPr/>
          </p:nvSpPr>
          <p:spPr bwMode="auto">
            <a:xfrm>
              <a:off x="5048250" y="960441"/>
              <a:ext cx="180975" cy="69532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15" name="Grouper 342"/>
          <p:cNvGrpSpPr/>
          <p:nvPr/>
        </p:nvGrpSpPr>
        <p:grpSpPr>
          <a:xfrm>
            <a:off x="5492696" y="800367"/>
            <a:ext cx="180975" cy="2316427"/>
            <a:chOff x="5291138" y="960441"/>
            <a:chExt cx="180975" cy="2779712"/>
          </a:xfrm>
        </p:grpSpPr>
        <p:sp>
          <p:nvSpPr>
            <p:cNvPr id="48320" name="Rectangle 942"/>
            <p:cNvSpPr>
              <a:spLocks noChangeArrowheads="1"/>
            </p:cNvSpPr>
            <p:nvPr/>
          </p:nvSpPr>
          <p:spPr bwMode="auto">
            <a:xfrm>
              <a:off x="5291138" y="3470278"/>
              <a:ext cx="180975" cy="269875"/>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22" name="Rectangle 944"/>
            <p:cNvSpPr>
              <a:spLocks noChangeArrowheads="1"/>
            </p:cNvSpPr>
            <p:nvPr/>
          </p:nvSpPr>
          <p:spPr bwMode="auto">
            <a:xfrm>
              <a:off x="5291138" y="3278191"/>
              <a:ext cx="180975" cy="192087"/>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24" name="Rectangle 946"/>
            <p:cNvSpPr>
              <a:spLocks noChangeArrowheads="1"/>
            </p:cNvSpPr>
            <p:nvPr/>
          </p:nvSpPr>
          <p:spPr bwMode="auto">
            <a:xfrm>
              <a:off x="5291138" y="3162303"/>
              <a:ext cx="180975" cy="114300"/>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26" name="Rectangle 948"/>
            <p:cNvSpPr>
              <a:spLocks noChangeArrowheads="1"/>
            </p:cNvSpPr>
            <p:nvPr/>
          </p:nvSpPr>
          <p:spPr bwMode="auto">
            <a:xfrm>
              <a:off x="5291138" y="2774953"/>
              <a:ext cx="180975" cy="385763"/>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28" name="Rectangle 950"/>
            <p:cNvSpPr>
              <a:spLocks noChangeArrowheads="1"/>
            </p:cNvSpPr>
            <p:nvPr/>
          </p:nvSpPr>
          <p:spPr bwMode="auto">
            <a:xfrm>
              <a:off x="5291138" y="2041528"/>
              <a:ext cx="180975" cy="733425"/>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30" name="Rectangle 952"/>
            <p:cNvSpPr>
              <a:spLocks noChangeArrowheads="1"/>
            </p:cNvSpPr>
            <p:nvPr/>
          </p:nvSpPr>
          <p:spPr bwMode="auto">
            <a:xfrm>
              <a:off x="5291138" y="1462091"/>
              <a:ext cx="180975" cy="579437"/>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32" name="Rectangle 954"/>
            <p:cNvSpPr>
              <a:spLocks noChangeArrowheads="1"/>
            </p:cNvSpPr>
            <p:nvPr/>
          </p:nvSpPr>
          <p:spPr bwMode="auto">
            <a:xfrm>
              <a:off x="5291138" y="960441"/>
              <a:ext cx="180975" cy="501650"/>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16" name="Grouper 341"/>
          <p:cNvGrpSpPr/>
          <p:nvPr/>
        </p:nvGrpSpPr>
        <p:grpSpPr>
          <a:xfrm>
            <a:off x="5764024" y="797282"/>
            <a:ext cx="182562" cy="2316427"/>
            <a:chOff x="5532438" y="960441"/>
            <a:chExt cx="182562" cy="2779712"/>
          </a:xfrm>
        </p:grpSpPr>
        <p:sp>
          <p:nvSpPr>
            <p:cNvPr id="48334" name="Rectangle 956"/>
            <p:cNvSpPr>
              <a:spLocks noChangeArrowheads="1"/>
            </p:cNvSpPr>
            <p:nvPr/>
          </p:nvSpPr>
          <p:spPr bwMode="auto">
            <a:xfrm>
              <a:off x="5532438" y="3432178"/>
              <a:ext cx="182562" cy="307975"/>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36" name="Rectangle 958"/>
            <p:cNvSpPr>
              <a:spLocks noChangeArrowheads="1"/>
            </p:cNvSpPr>
            <p:nvPr/>
          </p:nvSpPr>
          <p:spPr bwMode="auto">
            <a:xfrm>
              <a:off x="5532438" y="3255966"/>
              <a:ext cx="182562" cy="174625"/>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38" name="Rectangle 960"/>
            <p:cNvSpPr>
              <a:spLocks noChangeArrowheads="1"/>
            </p:cNvSpPr>
            <p:nvPr/>
          </p:nvSpPr>
          <p:spPr bwMode="auto">
            <a:xfrm>
              <a:off x="5532438" y="3078166"/>
              <a:ext cx="182562" cy="176212"/>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40" name="Rectangle 962"/>
            <p:cNvSpPr>
              <a:spLocks noChangeArrowheads="1"/>
            </p:cNvSpPr>
            <p:nvPr/>
          </p:nvSpPr>
          <p:spPr bwMode="auto">
            <a:xfrm>
              <a:off x="5532438" y="2636841"/>
              <a:ext cx="182562" cy="4413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42" name="Rectangle 964"/>
            <p:cNvSpPr>
              <a:spLocks noChangeArrowheads="1"/>
            </p:cNvSpPr>
            <p:nvPr/>
          </p:nvSpPr>
          <p:spPr bwMode="auto">
            <a:xfrm>
              <a:off x="5532438" y="2108203"/>
              <a:ext cx="182562" cy="528638"/>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44" name="Rectangle 966"/>
            <p:cNvSpPr>
              <a:spLocks noChangeArrowheads="1"/>
            </p:cNvSpPr>
            <p:nvPr/>
          </p:nvSpPr>
          <p:spPr bwMode="auto">
            <a:xfrm>
              <a:off x="5532438" y="1446216"/>
              <a:ext cx="182562" cy="660400"/>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46" name="Rectangle 968"/>
            <p:cNvSpPr>
              <a:spLocks noChangeArrowheads="1"/>
            </p:cNvSpPr>
            <p:nvPr/>
          </p:nvSpPr>
          <p:spPr bwMode="auto">
            <a:xfrm>
              <a:off x="5532438" y="960441"/>
              <a:ext cx="182562" cy="485775"/>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grpSp>
        <p:nvGrpSpPr>
          <p:cNvPr id="17" name="Grouper 340"/>
          <p:cNvGrpSpPr/>
          <p:nvPr/>
        </p:nvGrpSpPr>
        <p:grpSpPr>
          <a:xfrm>
            <a:off x="6036941" y="800367"/>
            <a:ext cx="180975" cy="2316427"/>
            <a:chOff x="6015773" y="960441"/>
            <a:chExt cx="180975" cy="2779712"/>
          </a:xfrm>
        </p:grpSpPr>
        <p:sp>
          <p:nvSpPr>
            <p:cNvPr id="48348" name="Rectangle 970"/>
            <p:cNvSpPr>
              <a:spLocks noChangeArrowheads="1"/>
            </p:cNvSpPr>
            <p:nvPr/>
          </p:nvSpPr>
          <p:spPr bwMode="auto">
            <a:xfrm>
              <a:off x="6015773" y="3370266"/>
              <a:ext cx="180975" cy="369887"/>
            </a:xfrm>
            <a:prstGeom prst="rect">
              <a:avLst/>
            </a:prstGeom>
            <a:solidFill>
              <a:srgbClr val="D3D3D3"/>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50" name="Rectangle 972"/>
            <p:cNvSpPr>
              <a:spLocks noChangeArrowheads="1"/>
            </p:cNvSpPr>
            <p:nvPr/>
          </p:nvSpPr>
          <p:spPr bwMode="auto">
            <a:xfrm>
              <a:off x="6015773" y="3122616"/>
              <a:ext cx="180975" cy="246062"/>
            </a:xfrm>
            <a:prstGeom prst="rect">
              <a:avLst/>
            </a:prstGeom>
            <a:solidFill>
              <a:srgbClr val="FFFFFF"/>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52" name="Rectangle 974"/>
            <p:cNvSpPr>
              <a:spLocks noChangeArrowheads="1"/>
            </p:cNvSpPr>
            <p:nvPr/>
          </p:nvSpPr>
          <p:spPr bwMode="auto">
            <a:xfrm>
              <a:off x="6015773" y="2998791"/>
              <a:ext cx="180975" cy="123825"/>
            </a:xfrm>
            <a:prstGeom prst="rect">
              <a:avLst/>
            </a:prstGeom>
            <a:solidFill>
              <a:schemeClr val="tx2">
                <a:lumMod val="20000"/>
                <a:lumOff val="8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54" name="Rectangle 976"/>
            <p:cNvSpPr>
              <a:spLocks noChangeArrowheads="1"/>
            </p:cNvSpPr>
            <p:nvPr/>
          </p:nvSpPr>
          <p:spPr bwMode="auto">
            <a:xfrm>
              <a:off x="6015773" y="2443166"/>
              <a:ext cx="180975" cy="555625"/>
            </a:xfrm>
            <a:prstGeom prst="rect">
              <a:avLst/>
            </a:prstGeom>
            <a:solidFill>
              <a:schemeClr val="accent1">
                <a:lumMod val="60000"/>
                <a:lumOff val="4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56" name="Rectangle 978"/>
            <p:cNvSpPr>
              <a:spLocks noChangeArrowheads="1"/>
            </p:cNvSpPr>
            <p:nvPr/>
          </p:nvSpPr>
          <p:spPr bwMode="auto">
            <a:xfrm>
              <a:off x="6015773" y="2071691"/>
              <a:ext cx="180975" cy="369887"/>
            </a:xfrm>
            <a:prstGeom prst="rect">
              <a:avLst/>
            </a:prstGeom>
            <a:solidFill>
              <a:srgbClr val="00769D"/>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58" name="Rectangle 980"/>
            <p:cNvSpPr>
              <a:spLocks noChangeArrowheads="1"/>
            </p:cNvSpPr>
            <p:nvPr/>
          </p:nvSpPr>
          <p:spPr bwMode="auto">
            <a:xfrm>
              <a:off x="6015773" y="1330328"/>
              <a:ext cx="180975" cy="741363"/>
            </a:xfrm>
            <a:prstGeom prst="rect">
              <a:avLst/>
            </a:prstGeom>
            <a:solidFill>
              <a:srgbClr val="005294"/>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60" name="Rectangle 982"/>
            <p:cNvSpPr>
              <a:spLocks noChangeArrowheads="1"/>
            </p:cNvSpPr>
            <p:nvPr/>
          </p:nvSpPr>
          <p:spPr bwMode="auto">
            <a:xfrm>
              <a:off x="6015773" y="960441"/>
              <a:ext cx="180975" cy="369887"/>
            </a:xfrm>
            <a:prstGeom prst="rect">
              <a:avLst/>
            </a:prstGeom>
            <a:solidFill>
              <a:schemeClr val="accent1">
                <a:lumMod val="50000"/>
              </a:schemeClr>
            </a:solidFill>
            <a:ln w="6350"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grpSp>
      <p:sp>
        <p:nvSpPr>
          <p:cNvPr id="30957" name="Line 984"/>
          <p:cNvSpPr>
            <a:spLocks noChangeShapeType="1"/>
          </p:cNvSpPr>
          <p:nvPr/>
        </p:nvSpPr>
        <p:spPr bwMode="auto">
          <a:xfrm flipH="1">
            <a:off x="1848902" y="3113708"/>
            <a:ext cx="54000" cy="0"/>
          </a:xfrm>
          <a:prstGeom prst="line">
            <a:avLst/>
          </a:prstGeom>
          <a:noFill/>
          <a:ln w="9525" cap="flat" cmpd="sng" algn="ctr">
            <a:solidFill>
              <a:schemeClr val="bg1">
                <a:lumMod val="50000"/>
              </a:schemeClr>
            </a:solidFill>
            <a:prstDash val="solid"/>
            <a:round/>
            <a:headEnd type="none" w="med" len="med"/>
            <a:tailEnd type="none" w="med" len="med"/>
          </a:ln>
          <a:extLst/>
        </p:spPr>
        <p:txBody>
          <a:bodyPr/>
          <a:lstStyle/>
          <a:p>
            <a:pPr fontAlgn="base">
              <a:spcBef>
                <a:spcPct val="0"/>
              </a:spcBef>
              <a:spcAft>
                <a:spcPct val="0"/>
              </a:spcAft>
              <a:defRPr/>
            </a:pPr>
            <a:endParaRPr lang="fr-FR" sz="900" b="1">
              <a:solidFill>
                <a:prstClr val="black"/>
              </a:solidFill>
              <a:latin typeface="Calibri"/>
              <a:ea typeface="ＭＳ Ｐゴシック" pitchFamily="-84" charset="-128"/>
              <a:cs typeface="ＭＳ Ｐゴシック" pitchFamily="-84" charset="-128"/>
            </a:endParaRPr>
          </a:p>
        </p:txBody>
      </p:sp>
      <p:sp>
        <p:nvSpPr>
          <p:cNvPr id="48363" name="Line 985"/>
          <p:cNvSpPr>
            <a:spLocks noChangeShapeType="1"/>
          </p:cNvSpPr>
          <p:nvPr/>
        </p:nvSpPr>
        <p:spPr bwMode="auto">
          <a:xfrm flipH="1">
            <a:off x="1848902" y="2885284"/>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64" name="Line 986"/>
          <p:cNvSpPr>
            <a:spLocks noChangeShapeType="1"/>
          </p:cNvSpPr>
          <p:nvPr/>
        </p:nvSpPr>
        <p:spPr bwMode="auto">
          <a:xfrm flipH="1">
            <a:off x="1848902" y="2653773"/>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65" name="Line 987"/>
          <p:cNvSpPr>
            <a:spLocks noChangeShapeType="1"/>
          </p:cNvSpPr>
          <p:nvPr/>
        </p:nvSpPr>
        <p:spPr bwMode="auto">
          <a:xfrm flipH="1">
            <a:off x="1848902" y="2422263"/>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66" name="Line 988"/>
          <p:cNvSpPr>
            <a:spLocks noChangeShapeType="1"/>
          </p:cNvSpPr>
          <p:nvPr/>
        </p:nvSpPr>
        <p:spPr bwMode="auto">
          <a:xfrm flipH="1">
            <a:off x="1848902" y="2190753"/>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67" name="Line 989"/>
          <p:cNvSpPr>
            <a:spLocks noChangeShapeType="1"/>
          </p:cNvSpPr>
          <p:nvPr/>
        </p:nvSpPr>
        <p:spPr bwMode="auto">
          <a:xfrm flipH="1">
            <a:off x="1848902" y="1959243"/>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68" name="Line 990"/>
          <p:cNvSpPr>
            <a:spLocks noChangeShapeType="1"/>
          </p:cNvSpPr>
          <p:nvPr/>
        </p:nvSpPr>
        <p:spPr bwMode="auto">
          <a:xfrm flipH="1">
            <a:off x="1848902" y="1726409"/>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69" name="Line 991"/>
          <p:cNvSpPr>
            <a:spLocks noChangeShapeType="1"/>
          </p:cNvSpPr>
          <p:nvPr/>
        </p:nvSpPr>
        <p:spPr bwMode="auto">
          <a:xfrm flipH="1">
            <a:off x="1848902" y="1496222"/>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70" name="Line 992"/>
          <p:cNvSpPr>
            <a:spLocks noChangeShapeType="1"/>
          </p:cNvSpPr>
          <p:nvPr/>
        </p:nvSpPr>
        <p:spPr bwMode="auto">
          <a:xfrm flipH="1">
            <a:off x="1848902" y="1263388"/>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71" name="Line 993"/>
          <p:cNvSpPr>
            <a:spLocks noChangeShapeType="1"/>
          </p:cNvSpPr>
          <p:nvPr/>
        </p:nvSpPr>
        <p:spPr bwMode="auto">
          <a:xfrm flipH="1">
            <a:off x="1848902" y="1031878"/>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72" name="Line 994"/>
          <p:cNvSpPr>
            <a:spLocks noChangeShapeType="1"/>
          </p:cNvSpPr>
          <p:nvPr/>
        </p:nvSpPr>
        <p:spPr bwMode="auto">
          <a:xfrm flipH="1">
            <a:off x="1848902" y="800368"/>
            <a:ext cx="54000" cy="0"/>
          </a:xfrm>
          <a:prstGeom prst="line">
            <a:avLst/>
          </a:prstGeom>
          <a:noFill/>
          <a:ln w="9525" cap="flat" cmpd="sng" algn="ctr">
            <a:solidFill>
              <a:schemeClr val="bg1">
                <a:lumMod val="50000"/>
              </a:schemeClr>
            </a:solidFill>
            <a:prstDash val="solid"/>
            <a:round/>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48373" name="Rectangle 996"/>
          <p:cNvSpPr>
            <a:spLocks noChangeArrowheads="1"/>
          </p:cNvSpPr>
          <p:nvPr/>
        </p:nvSpPr>
        <p:spPr bwMode="auto">
          <a:xfrm>
            <a:off x="1333491" y="3038746"/>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0</a:t>
            </a:r>
            <a:endParaRPr lang="fr-FR" sz="1200">
              <a:solidFill>
                <a:prstClr val="black"/>
              </a:solidFill>
              <a:latin typeface="Arial"/>
              <a:ea typeface="ＭＳ Ｐゴシック" pitchFamily="-84" charset="-128"/>
              <a:cs typeface="Arial"/>
            </a:endParaRPr>
          </a:p>
        </p:txBody>
      </p:sp>
      <p:sp>
        <p:nvSpPr>
          <p:cNvPr id="48374" name="Rectangle 997"/>
          <p:cNvSpPr>
            <a:spLocks noChangeArrowheads="1"/>
          </p:cNvSpPr>
          <p:nvPr/>
        </p:nvSpPr>
        <p:spPr bwMode="auto">
          <a:xfrm>
            <a:off x="1333491" y="2807674"/>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10</a:t>
            </a:r>
            <a:endParaRPr lang="fr-FR" sz="1200">
              <a:solidFill>
                <a:prstClr val="black"/>
              </a:solidFill>
              <a:latin typeface="Arial"/>
              <a:ea typeface="ＭＳ Ｐゴシック" pitchFamily="-84" charset="-128"/>
              <a:cs typeface="Arial"/>
            </a:endParaRPr>
          </a:p>
        </p:txBody>
      </p:sp>
      <p:sp>
        <p:nvSpPr>
          <p:cNvPr id="48375" name="Rectangle 998"/>
          <p:cNvSpPr>
            <a:spLocks noChangeArrowheads="1"/>
          </p:cNvSpPr>
          <p:nvPr/>
        </p:nvSpPr>
        <p:spPr bwMode="auto">
          <a:xfrm>
            <a:off x="1333491" y="2576604"/>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20</a:t>
            </a:r>
            <a:endParaRPr lang="fr-FR" sz="1200">
              <a:solidFill>
                <a:prstClr val="black"/>
              </a:solidFill>
              <a:latin typeface="Arial"/>
              <a:ea typeface="ＭＳ Ｐゴシック" pitchFamily="-84" charset="-128"/>
              <a:cs typeface="Arial"/>
            </a:endParaRPr>
          </a:p>
        </p:txBody>
      </p:sp>
      <p:sp>
        <p:nvSpPr>
          <p:cNvPr id="48376" name="Rectangle 999"/>
          <p:cNvSpPr>
            <a:spLocks noChangeArrowheads="1"/>
          </p:cNvSpPr>
          <p:nvPr/>
        </p:nvSpPr>
        <p:spPr bwMode="auto">
          <a:xfrm>
            <a:off x="1333491" y="2345535"/>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30</a:t>
            </a:r>
            <a:endParaRPr lang="fr-FR" sz="1200">
              <a:solidFill>
                <a:prstClr val="black"/>
              </a:solidFill>
              <a:latin typeface="Arial"/>
              <a:ea typeface="ＭＳ Ｐゴシック" pitchFamily="-84" charset="-128"/>
              <a:cs typeface="Arial"/>
            </a:endParaRPr>
          </a:p>
        </p:txBody>
      </p:sp>
      <p:sp>
        <p:nvSpPr>
          <p:cNvPr id="48377" name="Rectangle 1000"/>
          <p:cNvSpPr>
            <a:spLocks noChangeArrowheads="1"/>
          </p:cNvSpPr>
          <p:nvPr/>
        </p:nvSpPr>
        <p:spPr bwMode="auto">
          <a:xfrm>
            <a:off x="1333492" y="2114466"/>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40</a:t>
            </a:r>
            <a:endParaRPr lang="fr-FR" sz="1200">
              <a:solidFill>
                <a:prstClr val="black"/>
              </a:solidFill>
              <a:latin typeface="Arial"/>
              <a:ea typeface="ＭＳ Ｐゴシック" pitchFamily="-84" charset="-128"/>
              <a:cs typeface="Arial"/>
            </a:endParaRPr>
          </a:p>
        </p:txBody>
      </p:sp>
      <p:sp>
        <p:nvSpPr>
          <p:cNvPr id="48378" name="Rectangle 1001"/>
          <p:cNvSpPr>
            <a:spLocks noChangeArrowheads="1"/>
          </p:cNvSpPr>
          <p:nvPr/>
        </p:nvSpPr>
        <p:spPr bwMode="auto">
          <a:xfrm>
            <a:off x="1333491" y="1883399"/>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50</a:t>
            </a:r>
            <a:endParaRPr lang="fr-FR" sz="1200">
              <a:solidFill>
                <a:prstClr val="black"/>
              </a:solidFill>
              <a:latin typeface="Arial"/>
              <a:ea typeface="ＭＳ Ｐゴシック" pitchFamily="-84" charset="-128"/>
              <a:cs typeface="Arial"/>
            </a:endParaRPr>
          </a:p>
        </p:txBody>
      </p:sp>
      <p:sp>
        <p:nvSpPr>
          <p:cNvPr id="48379" name="Rectangle 1002"/>
          <p:cNvSpPr>
            <a:spLocks noChangeArrowheads="1"/>
          </p:cNvSpPr>
          <p:nvPr/>
        </p:nvSpPr>
        <p:spPr bwMode="auto">
          <a:xfrm>
            <a:off x="1333491" y="1652328"/>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60</a:t>
            </a:r>
            <a:endParaRPr lang="fr-FR" sz="1200">
              <a:solidFill>
                <a:prstClr val="black"/>
              </a:solidFill>
              <a:latin typeface="Arial"/>
              <a:ea typeface="ＭＳ Ｐゴシック" pitchFamily="-84" charset="-128"/>
              <a:cs typeface="Arial"/>
            </a:endParaRPr>
          </a:p>
        </p:txBody>
      </p:sp>
      <p:sp>
        <p:nvSpPr>
          <p:cNvPr id="48380" name="Rectangle 1003"/>
          <p:cNvSpPr>
            <a:spLocks noChangeArrowheads="1"/>
          </p:cNvSpPr>
          <p:nvPr/>
        </p:nvSpPr>
        <p:spPr bwMode="auto">
          <a:xfrm>
            <a:off x="1333491" y="1421259"/>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70</a:t>
            </a:r>
            <a:endParaRPr lang="fr-FR" sz="1200">
              <a:solidFill>
                <a:prstClr val="black"/>
              </a:solidFill>
              <a:latin typeface="Arial"/>
              <a:ea typeface="ＭＳ Ｐゴシック" pitchFamily="-84" charset="-128"/>
              <a:cs typeface="Arial"/>
            </a:endParaRPr>
          </a:p>
        </p:txBody>
      </p:sp>
      <p:sp>
        <p:nvSpPr>
          <p:cNvPr id="48381" name="Rectangle 1004"/>
          <p:cNvSpPr>
            <a:spLocks noChangeArrowheads="1"/>
          </p:cNvSpPr>
          <p:nvPr/>
        </p:nvSpPr>
        <p:spPr bwMode="auto">
          <a:xfrm>
            <a:off x="1333491" y="1190189"/>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80</a:t>
            </a:r>
            <a:endParaRPr lang="fr-FR" sz="1200">
              <a:solidFill>
                <a:prstClr val="black"/>
              </a:solidFill>
              <a:latin typeface="Arial"/>
              <a:ea typeface="ＭＳ Ｐゴシック" pitchFamily="-84" charset="-128"/>
              <a:cs typeface="Arial"/>
            </a:endParaRPr>
          </a:p>
        </p:txBody>
      </p:sp>
      <p:sp>
        <p:nvSpPr>
          <p:cNvPr id="48382" name="Rectangle 1005"/>
          <p:cNvSpPr>
            <a:spLocks noChangeArrowheads="1"/>
          </p:cNvSpPr>
          <p:nvPr/>
        </p:nvSpPr>
        <p:spPr bwMode="auto">
          <a:xfrm>
            <a:off x="1333491" y="959120"/>
            <a:ext cx="455614"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90</a:t>
            </a:r>
            <a:endParaRPr lang="fr-FR" sz="1200">
              <a:solidFill>
                <a:prstClr val="black"/>
              </a:solidFill>
              <a:latin typeface="Arial"/>
              <a:ea typeface="ＭＳ Ｐゴシック" pitchFamily="-84" charset="-128"/>
              <a:cs typeface="Arial"/>
            </a:endParaRPr>
          </a:p>
        </p:txBody>
      </p:sp>
      <p:sp>
        <p:nvSpPr>
          <p:cNvPr id="48383" name="Rectangle 1006"/>
          <p:cNvSpPr>
            <a:spLocks noChangeArrowheads="1"/>
          </p:cNvSpPr>
          <p:nvPr/>
        </p:nvSpPr>
        <p:spPr bwMode="auto">
          <a:xfrm>
            <a:off x="1300155" y="728051"/>
            <a:ext cx="488952" cy="184666"/>
          </a:xfrm>
          <a:prstGeom prst="rect">
            <a:avLst/>
          </a:prstGeom>
          <a:noFill/>
          <a:ln w="9525">
            <a:noFill/>
            <a:miter lim="800000"/>
            <a:headEnd/>
            <a:tailEnd/>
          </a:ln>
        </p:spPr>
        <p:txBody>
          <a:bodyPr wrap="square" lIns="0" tIns="0" rIns="0" bIns="0">
            <a:prstTxWarp prst="textNoShape">
              <a:avLst/>
            </a:prstTxWarp>
            <a:spAutoFit/>
          </a:bodyPr>
          <a:lstStyle/>
          <a:p>
            <a:pPr algn="r" fontAlgn="base">
              <a:spcBef>
                <a:spcPct val="0"/>
              </a:spcBef>
              <a:spcAft>
                <a:spcPct val="0"/>
              </a:spcAft>
            </a:pPr>
            <a:r>
              <a:rPr lang="fr-FR" sz="1200">
                <a:solidFill>
                  <a:srgbClr val="000000"/>
                </a:solidFill>
                <a:latin typeface="Arial"/>
                <a:ea typeface="ＭＳ Ｐゴシック" pitchFamily="-84" charset="-128"/>
                <a:cs typeface="Arial"/>
              </a:rPr>
              <a:t>     100</a:t>
            </a:r>
            <a:endParaRPr lang="fr-FR" sz="1200">
              <a:solidFill>
                <a:prstClr val="black"/>
              </a:solidFill>
              <a:latin typeface="Arial"/>
              <a:ea typeface="ＭＳ Ｐゴシック" pitchFamily="-84" charset="-128"/>
              <a:cs typeface="Arial"/>
            </a:endParaRPr>
          </a:p>
        </p:txBody>
      </p:sp>
      <p:sp>
        <p:nvSpPr>
          <p:cNvPr id="48384" name="Rectangle 1007"/>
          <p:cNvSpPr>
            <a:spLocks noChangeArrowheads="1"/>
          </p:cNvSpPr>
          <p:nvPr/>
        </p:nvSpPr>
        <p:spPr bwMode="auto">
          <a:xfrm>
            <a:off x="1886400" y="3151196"/>
            <a:ext cx="213963"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M1</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382</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85" name="Rectangle 1008"/>
          <p:cNvSpPr>
            <a:spLocks noChangeArrowheads="1"/>
          </p:cNvSpPr>
          <p:nvPr/>
        </p:nvSpPr>
        <p:spPr bwMode="auto">
          <a:xfrm>
            <a:off x="2114563" y="3151196"/>
            <a:ext cx="213963"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M2</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352</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86" name="Rectangle 1009"/>
          <p:cNvSpPr>
            <a:spLocks noChangeArrowheads="1"/>
          </p:cNvSpPr>
          <p:nvPr/>
        </p:nvSpPr>
        <p:spPr bwMode="auto">
          <a:xfrm>
            <a:off x="2345734" y="3151196"/>
            <a:ext cx="213963"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M4</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315</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87" name="Rectangle 1010"/>
          <p:cNvSpPr>
            <a:spLocks noChangeArrowheads="1"/>
          </p:cNvSpPr>
          <p:nvPr/>
        </p:nvSpPr>
        <p:spPr bwMode="auto">
          <a:xfrm>
            <a:off x="2576905" y="3151196"/>
            <a:ext cx="213963"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M6</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288</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88" name="Rectangle 1011"/>
          <p:cNvSpPr>
            <a:spLocks noChangeArrowheads="1"/>
          </p:cNvSpPr>
          <p:nvPr/>
        </p:nvSpPr>
        <p:spPr bwMode="auto">
          <a:xfrm>
            <a:off x="2808076" y="3151196"/>
            <a:ext cx="213963"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M8</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236</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89" name="Rectangle 1012"/>
          <p:cNvSpPr>
            <a:spLocks noChangeArrowheads="1"/>
          </p:cNvSpPr>
          <p:nvPr/>
        </p:nvSpPr>
        <p:spPr bwMode="auto">
          <a:xfrm>
            <a:off x="3062861"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M10</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190</a:t>
            </a:r>
            <a:endParaRPr lang="fr-FR" sz="1000" b="1">
              <a:solidFill>
                <a:prstClr val="black"/>
              </a:solidFill>
              <a:latin typeface="Arial Narrow" pitchFamily="-83" charset="0"/>
              <a:ea typeface="ＭＳ Ｐゴシック" pitchFamily="-84" charset="-128"/>
              <a:cs typeface="ＭＳ Ｐゴシック" pitchFamily="-84" charset="-128"/>
            </a:endParaRPr>
          </a:p>
        </p:txBody>
      </p:sp>
      <p:sp>
        <p:nvSpPr>
          <p:cNvPr id="48390" name="Rectangle 1013"/>
          <p:cNvSpPr>
            <a:spLocks noChangeArrowheads="1"/>
          </p:cNvSpPr>
          <p:nvPr/>
        </p:nvSpPr>
        <p:spPr bwMode="auto">
          <a:xfrm>
            <a:off x="3358152"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M12</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162</a:t>
            </a:r>
            <a:endParaRPr lang="fr-FR" sz="1000" b="1">
              <a:solidFill>
                <a:prstClr val="black"/>
              </a:solidFill>
              <a:latin typeface="Arial Narrow" pitchFamily="-83" charset="0"/>
              <a:ea typeface="ＭＳ Ｐゴシック" pitchFamily="-84" charset="-128"/>
              <a:cs typeface="ＭＳ Ｐゴシック" pitchFamily="-84" charset="-128"/>
            </a:endParaRPr>
          </a:p>
        </p:txBody>
      </p:sp>
      <p:sp>
        <p:nvSpPr>
          <p:cNvPr id="48391" name="Rectangle 1014"/>
          <p:cNvSpPr>
            <a:spLocks noChangeArrowheads="1"/>
          </p:cNvSpPr>
          <p:nvPr/>
        </p:nvSpPr>
        <p:spPr bwMode="auto">
          <a:xfrm>
            <a:off x="3653443"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M14</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143</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92" name="Rectangle 1015"/>
          <p:cNvSpPr>
            <a:spLocks noChangeArrowheads="1"/>
          </p:cNvSpPr>
          <p:nvPr/>
        </p:nvSpPr>
        <p:spPr bwMode="auto">
          <a:xfrm>
            <a:off x="3948734"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M16</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128</a:t>
            </a:r>
            <a:endParaRPr lang="fr-FR" sz="1000" b="1">
              <a:solidFill>
                <a:prstClr val="black"/>
              </a:solidFill>
              <a:latin typeface="Arial Narrow" pitchFamily="-83" charset="0"/>
              <a:ea typeface="ＭＳ Ｐゴシック" pitchFamily="-84" charset="-128"/>
              <a:cs typeface="ＭＳ Ｐゴシック" pitchFamily="-84" charset="-128"/>
            </a:endParaRPr>
          </a:p>
        </p:txBody>
      </p:sp>
      <p:sp>
        <p:nvSpPr>
          <p:cNvPr id="48393" name="Rectangle 1016"/>
          <p:cNvSpPr>
            <a:spLocks noChangeArrowheads="1"/>
          </p:cNvSpPr>
          <p:nvPr/>
        </p:nvSpPr>
        <p:spPr bwMode="auto">
          <a:xfrm>
            <a:off x="4244025"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M18</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115</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94" name="Rectangle 1017"/>
          <p:cNvSpPr>
            <a:spLocks noChangeArrowheads="1"/>
          </p:cNvSpPr>
          <p:nvPr/>
        </p:nvSpPr>
        <p:spPr bwMode="auto">
          <a:xfrm>
            <a:off x="4539316"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M20</a:t>
            </a:r>
            <a:br>
              <a:rPr lang="fr-FR" sz="1100" b="1" smtClean="0">
                <a:solidFill>
                  <a:srgbClr val="000000"/>
                </a:solidFill>
                <a:latin typeface="Arial Narrow" pitchFamily="-83" charset="0"/>
                <a:ea typeface="ＭＳ Ｐゴシック" pitchFamily="-84" charset="-128"/>
                <a:cs typeface="ＭＳ Ｐゴシック" pitchFamily="-84" charset="-128"/>
              </a:rPr>
            </a:br>
            <a:r>
              <a:rPr lang="fr-FR" sz="1000" smtClean="0">
                <a:solidFill>
                  <a:srgbClr val="000000"/>
                </a:solidFill>
                <a:latin typeface="Arial" pitchFamily="-84" charset="0"/>
                <a:ea typeface="ＭＳ Ｐゴシック" pitchFamily="-84" charset="-128"/>
                <a:cs typeface="ＭＳ Ｐゴシック" pitchFamily="-84" charset="-128"/>
              </a:rPr>
              <a:t>105</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95" name="Rectangle 1018"/>
          <p:cNvSpPr>
            <a:spLocks noChangeArrowheads="1"/>
          </p:cNvSpPr>
          <p:nvPr/>
        </p:nvSpPr>
        <p:spPr bwMode="auto">
          <a:xfrm>
            <a:off x="4834607"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M22</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93</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96" name="Rectangle 1019"/>
          <p:cNvSpPr>
            <a:spLocks noChangeArrowheads="1"/>
          </p:cNvSpPr>
          <p:nvPr/>
        </p:nvSpPr>
        <p:spPr bwMode="auto">
          <a:xfrm>
            <a:off x="5129898"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M24</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88</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97" name="Rectangle 1020"/>
          <p:cNvSpPr>
            <a:spLocks noChangeArrowheads="1"/>
          </p:cNvSpPr>
          <p:nvPr/>
        </p:nvSpPr>
        <p:spPr bwMode="auto">
          <a:xfrm>
            <a:off x="5425189"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M26</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72</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98" name="Rectangle 1021"/>
          <p:cNvSpPr>
            <a:spLocks noChangeArrowheads="1"/>
          </p:cNvSpPr>
          <p:nvPr/>
        </p:nvSpPr>
        <p:spPr bwMode="auto">
          <a:xfrm>
            <a:off x="5720480"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M28</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63</a:t>
            </a:r>
            <a:endParaRPr lang="fr-FR" sz="1000" smtClean="0">
              <a:solidFill>
                <a:prstClr val="black"/>
              </a:solidFill>
              <a:latin typeface="Arial" pitchFamily="-84" charset="0"/>
              <a:ea typeface="ＭＳ Ｐゴシック" pitchFamily="-84" charset="-128"/>
              <a:cs typeface="ＭＳ Ｐゴシック" pitchFamily="-84" charset="-128"/>
            </a:endParaRPr>
          </a:p>
        </p:txBody>
      </p:sp>
      <p:sp>
        <p:nvSpPr>
          <p:cNvPr id="48399" name="Rectangle 1022"/>
          <p:cNvSpPr>
            <a:spLocks noChangeArrowheads="1"/>
          </p:cNvSpPr>
          <p:nvPr/>
        </p:nvSpPr>
        <p:spPr bwMode="auto">
          <a:xfrm>
            <a:off x="6015773" y="3151196"/>
            <a:ext cx="230832" cy="323165"/>
          </a:xfrm>
          <a:prstGeom prst="rect">
            <a:avLst/>
          </a:prstGeom>
          <a:noFill/>
          <a:ln w="9525">
            <a:noFill/>
            <a:miter lim="800000"/>
            <a:headEnd/>
            <a:tailEnd/>
          </a:ln>
        </p:spPr>
        <p:txBody>
          <a:bodyPr wrap="none" lIns="0" tIns="0" rIns="0" bIns="0">
            <a:prstTxWarp prst="textNoShape">
              <a:avLst/>
            </a:prstTxWarp>
            <a:spAutoFit/>
          </a:bodyPr>
          <a:lstStyle/>
          <a:p>
            <a:pPr algn="ctr" fontAlgn="base">
              <a:spcBef>
                <a:spcPct val="0"/>
              </a:spcBef>
              <a:spcAft>
                <a:spcPct val="0"/>
              </a:spcAft>
            </a:pPr>
            <a:r>
              <a:rPr lang="fr-FR" sz="1100" b="1" smtClean="0">
                <a:solidFill>
                  <a:srgbClr val="000000"/>
                </a:solidFill>
                <a:latin typeface="Arial Narrow" pitchFamily="-83" charset="0"/>
                <a:ea typeface="ＭＳ Ｐゴシック" pitchFamily="-84" charset="-128"/>
                <a:cs typeface="ＭＳ Ｐゴシック" pitchFamily="-84" charset="-128"/>
              </a:rPr>
              <a:t>M30</a:t>
            </a:r>
          </a:p>
          <a:p>
            <a:pPr algn="ctr" fontAlgn="base">
              <a:spcBef>
                <a:spcPct val="0"/>
              </a:spcBef>
              <a:spcAft>
                <a:spcPct val="0"/>
              </a:spcAft>
            </a:pPr>
            <a:r>
              <a:rPr lang="fr-FR" sz="1000" smtClean="0">
                <a:solidFill>
                  <a:srgbClr val="000000"/>
                </a:solidFill>
                <a:latin typeface="Arial" pitchFamily="-84" charset="0"/>
                <a:ea typeface="ＭＳ Ｐゴシック" pitchFamily="-84" charset="-128"/>
                <a:cs typeface="ＭＳ Ｐゴシック" pitchFamily="-84" charset="-128"/>
              </a:rPr>
              <a:t>45</a:t>
            </a:r>
            <a:endParaRPr lang="fr-FR" sz="1000" b="1">
              <a:solidFill>
                <a:prstClr val="black"/>
              </a:solidFill>
              <a:latin typeface="Arial Narrow" pitchFamily="-83" charset="0"/>
              <a:ea typeface="ＭＳ Ｐゴシック" pitchFamily="-84" charset="-128"/>
              <a:cs typeface="ＭＳ Ｐゴシック" pitchFamily="-84" charset="-128"/>
            </a:endParaRPr>
          </a:p>
        </p:txBody>
      </p:sp>
      <p:sp>
        <p:nvSpPr>
          <p:cNvPr id="48400" name="Rectangle 1023"/>
          <p:cNvSpPr>
            <a:spLocks noChangeArrowheads="1"/>
          </p:cNvSpPr>
          <p:nvPr/>
        </p:nvSpPr>
        <p:spPr bwMode="auto">
          <a:xfrm>
            <a:off x="1902903" y="772586"/>
            <a:ext cx="4379364" cy="2344208"/>
          </a:xfrm>
          <a:prstGeom prst="rect">
            <a:avLst/>
          </a:prstGeom>
          <a:noFill/>
          <a:ln w="9525" cap="flat" cmpd="sng" algn="ctr">
            <a:solidFill>
              <a:srgbClr val="7F7F7F"/>
            </a:solidFill>
            <a:prstDash val="solid"/>
            <a:miter lim="800000"/>
            <a:headEnd type="none" w="med" len="med"/>
            <a:tailEnd type="none" w="med" len="med"/>
          </a:ln>
        </p:spPr>
        <p:txBody>
          <a:bodyPr>
            <a:prstTxWarp prst="textNoShape">
              <a:avLst/>
            </a:prstTxWarp>
          </a:bodyPr>
          <a:lstStyle/>
          <a:p>
            <a:pPr fontAlgn="base">
              <a:spcBef>
                <a:spcPct val="0"/>
              </a:spcBef>
              <a:spcAft>
                <a:spcPct val="0"/>
              </a:spcAft>
            </a:pPr>
            <a:endParaRPr lang="fr-FR">
              <a:solidFill>
                <a:prstClr val="black"/>
              </a:solidFill>
              <a:latin typeface="Arial" pitchFamily="-84" charset="0"/>
              <a:ea typeface="ＭＳ Ｐゴシック" pitchFamily="-84" charset="-128"/>
              <a:cs typeface="ＭＳ Ｐゴシック" pitchFamily="-84" charset="-128"/>
            </a:endParaRPr>
          </a:p>
        </p:txBody>
      </p:sp>
      <p:sp>
        <p:nvSpPr>
          <p:cNvPr id="30996" name="ZoneTexte 1"/>
          <p:cNvSpPr txBox="1">
            <a:spLocks noChangeArrowheads="1"/>
          </p:cNvSpPr>
          <p:nvPr/>
        </p:nvSpPr>
        <p:spPr bwMode="auto">
          <a:xfrm>
            <a:off x="1252541" y="3089019"/>
            <a:ext cx="604853" cy="430887"/>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defRPr/>
            </a:pPr>
            <a:r>
              <a:rPr lang="fr-FR" altLang="fr-FR" sz="1200" b="1" smtClean="0">
                <a:solidFill>
                  <a:prstClr val="black"/>
                </a:solidFill>
                <a:latin typeface="Calibri"/>
                <a:ea typeface="ＭＳ Ｐゴシック" pitchFamily="-84" charset="-128"/>
                <a:cs typeface="ＭＳ Ｐゴシック" pitchFamily="-84" charset="-128"/>
              </a:rPr>
              <a:t>Visites</a:t>
            </a:r>
          </a:p>
          <a:p>
            <a:pPr eaLnBrk="1" fontAlgn="base" hangingPunct="1">
              <a:spcBef>
                <a:spcPct val="0"/>
              </a:spcBef>
              <a:spcAft>
                <a:spcPct val="0"/>
              </a:spcAft>
              <a:buFontTx/>
              <a:buNone/>
              <a:defRPr/>
            </a:pPr>
            <a:r>
              <a:rPr lang="fr-FR" sz="1000" smtClean="0">
                <a:solidFill>
                  <a:srgbClr val="000000"/>
                </a:solidFill>
                <a:ea typeface="ＭＳ Ｐゴシック" pitchFamily="-84" charset="-128"/>
                <a:cs typeface="ＭＳ Ｐゴシック" pitchFamily="-84" charset="-128"/>
              </a:rPr>
              <a:t>N part.</a:t>
            </a:r>
            <a:endParaRPr lang="fr-FR" sz="1000" smtClean="0">
              <a:solidFill>
                <a:prstClr val="black"/>
              </a:solidFill>
              <a:ea typeface="ＭＳ Ｐゴシック" pitchFamily="-84" charset="-128"/>
              <a:cs typeface="ＭＳ Ｐゴシック" pitchFamily="-84" charset="-128"/>
            </a:endParaRPr>
          </a:p>
        </p:txBody>
      </p:sp>
      <p:grpSp>
        <p:nvGrpSpPr>
          <p:cNvPr id="18" name="Grouper 339"/>
          <p:cNvGrpSpPr/>
          <p:nvPr/>
        </p:nvGrpSpPr>
        <p:grpSpPr>
          <a:xfrm>
            <a:off x="6426227" y="1128451"/>
            <a:ext cx="2666999" cy="2071930"/>
            <a:chOff x="6019800" y="1354141"/>
            <a:chExt cx="2666999" cy="2486315"/>
          </a:xfrm>
        </p:grpSpPr>
        <p:sp>
          <p:nvSpPr>
            <p:cNvPr id="382" name="Rectangle 8"/>
            <p:cNvSpPr>
              <a:spLocks noChangeArrowheads="1"/>
            </p:cNvSpPr>
            <p:nvPr/>
          </p:nvSpPr>
          <p:spPr bwMode="auto">
            <a:xfrm>
              <a:off x="6718300" y="3024191"/>
              <a:ext cx="1833033" cy="443198"/>
            </a:xfrm>
            <a:prstGeom prst="rect">
              <a:avLst/>
            </a:prstGeom>
            <a:noFill/>
            <a:ln>
              <a:noFill/>
            </a:ln>
            <a:extLst/>
          </p:spPr>
          <p:txBody>
            <a:bodyPr wrap="square" lIns="0" tIns="0" rIns="0" bIns="0">
              <a:prstTxWarp prst="textNoShape">
                <a:avLst/>
              </a:prstTxWarp>
              <a:spAutoFit/>
            </a:bodyPr>
            <a:lstStyle/>
            <a:p>
              <a:pPr fontAlgn="base">
                <a:spcBef>
                  <a:spcPct val="0"/>
                </a:spcBef>
                <a:spcAft>
                  <a:spcPct val="0"/>
                </a:spcAft>
              </a:pPr>
              <a:r>
                <a:rPr lang="fr-FR" sz="1200">
                  <a:solidFill>
                    <a:srgbClr val="000000"/>
                  </a:solidFill>
                  <a:latin typeface="Arial" pitchFamily="-84" charset="0"/>
                  <a:ea typeface="Arial" pitchFamily="-83" charset="0"/>
                  <a:cs typeface="Arial" pitchFamily="-83" charset="0"/>
                </a:rPr>
                <a:t>0 : </a:t>
              </a:r>
              <a:r>
                <a:rPr lang="fr-FR" sz="1200" smtClean="0">
                  <a:solidFill>
                    <a:srgbClr val="000000"/>
                  </a:solidFill>
                  <a:latin typeface="Arial" pitchFamily="-84" charset="0"/>
                  <a:ea typeface="Arial" pitchFamily="-83" charset="0"/>
                  <a:cs typeface="Arial" pitchFamily="-83" charset="0"/>
                </a:rPr>
                <a:t>boîtes complètes</a:t>
              </a:r>
              <a:br>
                <a:rPr lang="fr-FR" sz="1200" smtClean="0">
                  <a:solidFill>
                    <a:srgbClr val="000000"/>
                  </a:solidFill>
                  <a:latin typeface="Arial" pitchFamily="-84" charset="0"/>
                  <a:ea typeface="Arial" pitchFamily="-83" charset="0"/>
                  <a:cs typeface="Arial" pitchFamily="-83" charset="0"/>
                </a:rPr>
              </a:br>
              <a:r>
                <a:rPr lang="fr-FR" sz="1200" smtClean="0">
                  <a:solidFill>
                    <a:srgbClr val="000000"/>
                  </a:solidFill>
                  <a:latin typeface="Arial" pitchFamily="-84" charset="0"/>
                  <a:ea typeface="Arial" pitchFamily="-83" charset="0"/>
                  <a:cs typeface="Arial" pitchFamily="-83" charset="0"/>
                </a:rPr>
                <a:t>retournées</a:t>
              </a:r>
              <a:endParaRPr lang="fr-FR" sz="1200">
                <a:solidFill>
                  <a:prstClr val="black"/>
                </a:solidFill>
                <a:latin typeface="Arial" pitchFamily="-84" charset="0"/>
                <a:ea typeface="Arial" pitchFamily="-83" charset="0"/>
                <a:cs typeface="Arial" pitchFamily="-83" charset="0"/>
              </a:endParaRPr>
            </a:p>
          </p:txBody>
        </p:sp>
        <p:sp>
          <p:nvSpPr>
            <p:cNvPr id="405" name="Rectangle 17"/>
            <p:cNvSpPr>
              <a:spLocks noChangeArrowheads="1"/>
            </p:cNvSpPr>
            <p:nvPr/>
          </p:nvSpPr>
          <p:spPr bwMode="auto">
            <a:xfrm>
              <a:off x="6130925" y="3073403"/>
              <a:ext cx="474663" cy="84138"/>
            </a:xfrm>
            <a:prstGeom prst="rect">
              <a:avLst/>
            </a:prstGeom>
            <a:solidFill>
              <a:schemeClr val="bg1"/>
            </a:solidFill>
            <a:ln w="6350" cap="flat" cmpd="sng" algn="ctr">
              <a:solidFill>
                <a:srgbClr val="7F7F7F"/>
              </a:solidFill>
              <a:prstDash val="solid"/>
              <a:miter lim="800000"/>
              <a:headEnd type="none" w="med" len="med"/>
              <a:tailEnd type="none" w="med" len="med"/>
            </a:ln>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sp>
          <p:nvSpPr>
            <p:cNvPr id="48134" name="ZoneTexte 1"/>
            <p:cNvSpPr txBox="1">
              <a:spLocks noChangeArrowheads="1"/>
            </p:cNvSpPr>
            <p:nvPr/>
          </p:nvSpPr>
          <p:spPr bwMode="auto">
            <a:xfrm>
              <a:off x="6019800" y="1354141"/>
              <a:ext cx="1152304" cy="369332"/>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fr-FR" sz="1400" b="1" smtClean="0">
                  <a:solidFill>
                    <a:prstClr val="black"/>
                  </a:solidFill>
                  <a:latin typeface="Arial" pitchFamily="-84" charset="0"/>
                  <a:ea typeface="ＭＳ Ｐゴシック" pitchFamily="-84" charset="-128"/>
                  <a:cs typeface="ＭＳ Ｐゴシック" pitchFamily="-84" charset="-128"/>
                </a:rPr>
                <a:t>Nb cp/mois</a:t>
              </a:r>
              <a:endParaRPr lang="fr-FR" sz="1400" b="1">
                <a:solidFill>
                  <a:prstClr val="black"/>
                </a:solidFill>
                <a:latin typeface="Arial" pitchFamily="-84" charset="0"/>
                <a:ea typeface="ＭＳ Ｐゴシック" pitchFamily="-84" charset="-128"/>
                <a:cs typeface="ＭＳ Ｐゴシック" pitchFamily="-84" charset="-128"/>
              </a:endParaRPr>
            </a:p>
          </p:txBody>
        </p:sp>
        <p:sp>
          <p:nvSpPr>
            <p:cNvPr id="407" name="Rectangle 8"/>
            <p:cNvSpPr>
              <a:spLocks noChangeArrowheads="1"/>
            </p:cNvSpPr>
            <p:nvPr/>
          </p:nvSpPr>
          <p:spPr bwMode="auto">
            <a:xfrm>
              <a:off x="6705600" y="3397258"/>
              <a:ext cx="1981199" cy="443198"/>
            </a:xfrm>
            <a:prstGeom prst="rect">
              <a:avLst/>
            </a:prstGeom>
            <a:noFill/>
            <a:ln>
              <a:noFill/>
            </a:ln>
            <a:extLst/>
          </p:spPr>
          <p:txBody>
            <a:bodyPr wrap="square" lIns="0" tIns="0" rIns="0" bIns="0">
              <a:prstTxWarp prst="textNoShape">
                <a:avLst/>
              </a:prstTxWarp>
              <a:spAutoFit/>
            </a:bodyPr>
            <a:lstStyle/>
            <a:p>
              <a:pPr fontAlgn="base">
                <a:spcBef>
                  <a:spcPct val="0"/>
                </a:spcBef>
                <a:spcAft>
                  <a:spcPct val="0"/>
                </a:spcAft>
              </a:pPr>
              <a:r>
                <a:rPr lang="fr-FR" sz="1200" smtClean="0">
                  <a:solidFill>
                    <a:srgbClr val="000000"/>
                  </a:solidFill>
                  <a:latin typeface="Arial" pitchFamily="-84" charset="0"/>
                  <a:ea typeface="Arial" pitchFamily="-83" charset="0"/>
                  <a:cs typeface="Arial" pitchFamily="-83" charset="0"/>
                </a:rPr>
                <a:t>Manquantes :</a:t>
              </a:r>
              <a:br>
                <a:rPr lang="fr-FR" sz="1200" smtClean="0">
                  <a:solidFill>
                    <a:srgbClr val="000000"/>
                  </a:solidFill>
                  <a:latin typeface="Arial" pitchFamily="-84" charset="0"/>
                  <a:ea typeface="Arial" pitchFamily="-83" charset="0"/>
                  <a:cs typeface="Arial" pitchFamily="-83" charset="0"/>
                </a:rPr>
              </a:br>
              <a:r>
                <a:rPr lang="fr-FR" sz="1200" smtClean="0">
                  <a:solidFill>
                    <a:srgbClr val="000000"/>
                  </a:solidFill>
                  <a:latin typeface="Arial" pitchFamily="-84" charset="0"/>
                  <a:ea typeface="Times New Roman" pitchFamily="-83" charset="0"/>
                  <a:cs typeface="Times New Roman" pitchFamily="-83" charset="0"/>
                </a:rPr>
                <a:t>294</a:t>
              </a:r>
              <a:r>
                <a:rPr lang="fr-FR" sz="1200">
                  <a:solidFill>
                    <a:srgbClr val="000000"/>
                  </a:solidFill>
                  <a:latin typeface="Arial" pitchFamily="-84" charset="0"/>
                  <a:ea typeface="Times New Roman" pitchFamily="-83" charset="0"/>
                  <a:cs typeface="Times New Roman" pitchFamily="-83" charset="0"/>
                </a:rPr>
                <a:t>/2798 visites (</a:t>
              </a:r>
              <a:r>
                <a:rPr lang="fr-FR" sz="1200" smtClean="0">
                  <a:solidFill>
                    <a:srgbClr val="000000"/>
                  </a:solidFill>
                  <a:latin typeface="Arial" pitchFamily="-84" charset="0"/>
                  <a:ea typeface="Times New Roman" pitchFamily="-83" charset="0"/>
                  <a:cs typeface="Times New Roman" pitchFamily="-83" charset="0"/>
                </a:rPr>
                <a:t>10,5 %</a:t>
              </a:r>
              <a:r>
                <a:rPr lang="fr-FR" sz="1200">
                  <a:solidFill>
                    <a:srgbClr val="000000"/>
                  </a:solidFill>
                  <a:latin typeface="Arial" pitchFamily="-84" charset="0"/>
                  <a:ea typeface="Times New Roman" pitchFamily="-83" charset="0"/>
                  <a:cs typeface="Times New Roman" pitchFamily="-83" charset="0"/>
                </a:rPr>
                <a:t>)</a:t>
              </a:r>
              <a:endParaRPr lang="fr-FR" sz="1200">
                <a:solidFill>
                  <a:prstClr val="black"/>
                </a:solidFill>
                <a:latin typeface="Arial" pitchFamily="-84" charset="0"/>
                <a:ea typeface="Arial" pitchFamily="-83" charset="0"/>
                <a:cs typeface="Arial" pitchFamily="-83" charset="0"/>
              </a:endParaRPr>
            </a:p>
          </p:txBody>
        </p:sp>
        <p:grpSp>
          <p:nvGrpSpPr>
            <p:cNvPr id="19" name="Groupe 359"/>
            <p:cNvGrpSpPr>
              <a:grpSpLocks/>
            </p:cNvGrpSpPr>
            <p:nvPr/>
          </p:nvGrpSpPr>
          <p:grpSpPr bwMode="auto">
            <a:xfrm>
              <a:off x="6130925" y="3446471"/>
              <a:ext cx="474663" cy="84137"/>
              <a:chOff x="6732240" y="3161605"/>
              <a:chExt cx="304800" cy="68262"/>
            </a:xfrm>
          </p:grpSpPr>
          <p:sp>
            <p:nvSpPr>
              <p:cNvPr id="409" name="Rectangle 16"/>
              <p:cNvSpPr>
                <a:spLocks noChangeArrowheads="1"/>
              </p:cNvSpPr>
              <p:nvPr/>
            </p:nvSpPr>
            <p:spPr bwMode="auto">
              <a:xfrm>
                <a:off x="6732240" y="3161605"/>
                <a:ext cx="304800" cy="68262"/>
              </a:xfrm>
              <a:prstGeom prst="rect">
                <a:avLst/>
              </a:prstGeom>
              <a:solidFill>
                <a:srgbClr val="FFFFFF"/>
              </a:solidFill>
              <a:ln w="4763">
                <a:solidFill>
                  <a:srgbClr val="FFFFFF"/>
                </a:solidFill>
                <a:prstDash val="solid"/>
                <a:miter lim="800000"/>
                <a:headEnd/>
                <a:tailEnd/>
              </a:ln>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sp>
            <p:nvSpPr>
              <p:cNvPr id="410" name="Rectangle 17"/>
              <p:cNvSpPr>
                <a:spLocks noChangeArrowheads="1"/>
              </p:cNvSpPr>
              <p:nvPr/>
            </p:nvSpPr>
            <p:spPr bwMode="auto">
              <a:xfrm>
                <a:off x="6732240" y="3161605"/>
                <a:ext cx="304800" cy="68262"/>
              </a:xfrm>
              <a:prstGeom prst="rect">
                <a:avLst/>
              </a:prstGeom>
              <a:solidFill>
                <a:schemeClr val="bg1">
                  <a:lumMod val="85000"/>
                </a:schemeClr>
              </a:solidFill>
              <a:ln w="6350" cap="flat" cmpd="sng" algn="ctr">
                <a:solidFill>
                  <a:srgbClr val="7F7F7F"/>
                </a:solidFill>
                <a:prstDash val="solid"/>
                <a:miter lim="800000"/>
                <a:headEnd type="none" w="med" len="med"/>
                <a:tailEnd type="none" w="med" len="med"/>
              </a:ln>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grpSp>
        <p:sp>
          <p:nvSpPr>
            <p:cNvPr id="1434" name="Rectangle 9"/>
            <p:cNvSpPr>
              <a:spLocks noChangeArrowheads="1"/>
            </p:cNvSpPr>
            <p:nvPr/>
          </p:nvSpPr>
          <p:spPr bwMode="auto">
            <a:xfrm>
              <a:off x="6710363" y="2773366"/>
              <a:ext cx="436192" cy="221599"/>
            </a:xfrm>
            <a:prstGeom prst="rect">
              <a:avLst/>
            </a:prstGeom>
            <a:noFill/>
            <a:ln>
              <a:noFill/>
            </a:ln>
            <a:extLst/>
          </p:spPr>
          <p:txBody>
            <a:bodyPr wrap="none" lIns="0" tIns="0" rIns="0" bIns="0">
              <a:prstTxWarp prst="textNoShape">
                <a:avLst/>
              </a:prstTxWarp>
              <a:spAutoFit/>
            </a:bodyPr>
            <a:lstStyle/>
            <a:p>
              <a:pPr fontAlgn="base">
                <a:spcBef>
                  <a:spcPct val="0"/>
                </a:spcBef>
                <a:spcAft>
                  <a:spcPct val="0"/>
                </a:spcAft>
              </a:pPr>
              <a:r>
                <a:rPr lang="fr-FR" sz="1200">
                  <a:solidFill>
                    <a:srgbClr val="000000"/>
                  </a:solidFill>
                  <a:latin typeface="Arial" pitchFamily="-84" charset="0"/>
                  <a:ea typeface="Arial" pitchFamily="-83" charset="0"/>
                  <a:cs typeface="Arial" pitchFamily="-83" charset="0"/>
                </a:rPr>
                <a:t>] 0 - </a:t>
              </a:r>
              <a:r>
                <a:rPr lang="fr-FR" sz="1200" smtClean="0">
                  <a:solidFill>
                    <a:srgbClr val="000000"/>
                  </a:solidFill>
                  <a:latin typeface="Arial" pitchFamily="-84" charset="0"/>
                  <a:ea typeface="Arial" pitchFamily="-83" charset="0"/>
                  <a:cs typeface="Arial" pitchFamily="-83" charset="0"/>
                </a:rPr>
                <a:t>4]</a:t>
              </a:r>
              <a:endParaRPr lang="fr-FR" sz="1200">
                <a:solidFill>
                  <a:prstClr val="black"/>
                </a:solidFill>
                <a:latin typeface="Arial" pitchFamily="-84" charset="0"/>
                <a:ea typeface="Arial" pitchFamily="-83" charset="0"/>
                <a:cs typeface="Arial" pitchFamily="-83" charset="0"/>
              </a:endParaRPr>
            </a:p>
          </p:txBody>
        </p:sp>
        <p:sp>
          <p:nvSpPr>
            <p:cNvPr id="1435" name="Rectangle 10"/>
            <p:cNvSpPr>
              <a:spLocks noChangeArrowheads="1"/>
            </p:cNvSpPr>
            <p:nvPr/>
          </p:nvSpPr>
          <p:spPr bwMode="auto">
            <a:xfrm>
              <a:off x="6710363" y="2501903"/>
              <a:ext cx="424846" cy="221599"/>
            </a:xfrm>
            <a:prstGeom prst="rect">
              <a:avLst/>
            </a:prstGeom>
            <a:noFill/>
            <a:ln>
              <a:noFill/>
            </a:ln>
            <a:extLst/>
          </p:spPr>
          <p:txBody>
            <a:bodyPr wrap="none" lIns="0" tIns="0" rIns="0" bIns="0">
              <a:prstTxWarp prst="textNoShape">
                <a:avLst/>
              </a:prstTxWarp>
              <a:spAutoFit/>
            </a:bodyPr>
            <a:lstStyle/>
            <a:p>
              <a:pPr fontAlgn="base">
                <a:spcBef>
                  <a:spcPct val="0"/>
                </a:spcBef>
                <a:spcAft>
                  <a:spcPct val="0"/>
                </a:spcAft>
              </a:pPr>
              <a:r>
                <a:rPr lang="fr-FR" sz="1200">
                  <a:solidFill>
                    <a:srgbClr val="000000"/>
                  </a:solidFill>
                  <a:latin typeface="Arial" pitchFamily="-84" charset="0"/>
                  <a:ea typeface="Arial" pitchFamily="-83" charset="0"/>
                  <a:cs typeface="Arial" pitchFamily="-83" charset="0"/>
                </a:rPr>
                <a:t>] 4-11]</a:t>
              </a:r>
              <a:endParaRPr lang="fr-FR" sz="1200">
                <a:solidFill>
                  <a:prstClr val="black"/>
                </a:solidFill>
                <a:latin typeface="Arial" pitchFamily="-84" charset="0"/>
                <a:ea typeface="Arial" pitchFamily="-83" charset="0"/>
                <a:cs typeface="Arial" pitchFamily="-83" charset="0"/>
              </a:endParaRPr>
            </a:p>
          </p:txBody>
        </p:sp>
        <p:sp>
          <p:nvSpPr>
            <p:cNvPr id="1436" name="Rectangle 11"/>
            <p:cNvSpPr>
              <a:spLocks noChangeArrowheads="1"/>
            </p:cNvSpPr>
            <p:nvPr/>
          </p:nvSpPr>
          <p:spPr bwMode="auto">
            <a:xfrm>
              <a:off x="6710363" y="2239966"/>
              <a:ext cx="467676" cy="221599"/>
            </a:xfrm>
            <a:prstGeom prst="rect">
              <a:avLst/>
            </a:prstGeom>
            <a:noFill/>
            <a:ln>
              <a:noFill/>
            </a:ln>
            <a:extLst/>
          </p:spPr>
          <p:txBody>
            <a:bodyPr wrap="none" lIns="0" tIns="0" rIns="0" bIns="0">
              <a:prstTxWarp prst="textNoShape">
                <a:avLst/>
              </a:prstTxWarp>
              <a:spAutoFit/>
            </a:bodyPr>
            <a:lstStyle/>
            <a:p>
              <a:pPr fontAlgn="base">
                <a:spcBef>
                  <a:spcPct val="0"/>
                </a:spcBef>
                <a:spcAft>
                  <a:spcPct val="0"/>
                </a:spcAft>
              </a:pPr>
              <a:r>
                <a:rPr lang="fr-FR" sz="1200">
                  <a:solidFill>
                    <a:srgbClr val="000000"/>
                  </a:solidFill>
                  <a:latin typeface="Arial" pitchFamily="-84" charset="0"/>
                  <a:ea typeface="Arial" pitchFamily="-83" charset="0"/>
                  <a:cs typeface="Arial" pitchFamily="-83" charset="0"/>
                </a:rPr>
                <a:t>]11-18]</a:t>
              </a:r>
              <a:endParaRPr lang="fr-FR" sz="1200">
                <a:solidFill>
                  <a:prstClr val="black"/>
                </a:solidFill>
                <a:latin typeface="Arial" pitchFamily="-84" charset="0"/>
                <a:ea typeface="Arial" pitchFamily="-83" charset="0"/>
                <a:cs typeface="Arial" pitchFamily="-83" charset="0"/>
              </a:endParaRPr>
            </a:p>
          </p:txBody>
        </p:sp>
        <p:sp>
          <p:nvSpPr>
            <p:cNvPr id="1437" name="Rectangle 12"/>
            <p:cNvSpPr>
              <a:spLocks noChangeArrowheads="1"/>
            </p:cNvSpPr>
            <p:nvPr/>
          </p:nvSpPr>
          <p:spPr bwMode="auto">
            <a:xfrm>
              <a:off x="6710363" y="1973266"/>
              <a:ext cx="479098" cy="221599"/>
            </a:xfrm>
            <a:prstGeom prst="rect">
              <a:avLst/>
            </a:prstGeom>
            <a:noFill/>
            <a:ln>
              <a:noFill/>
            </a:ln>
            <a:extLst/>
          </p:spPr>
          <p:txBody>
            <a:bodyPr wrap="none" lIns="0" tIns="0" rIns="0" bIns="0">
              <a:prstTxWarp prst="textNoShape">
                <a:avLst/>
              </a:prstTxWarp>
              <a:spAutoFit/>
            </a:bodyPr>
            <a:lstStyle/>
            <a:p>
              <a:pPr fontAlgn="base">
                <a:spcBef>
                  <a:spcPct val="0"/>
                </a:spcBef>
                <a:spcAft>
                  <a:spcPct val="0"/>
                </a:spcAft>
              </a:pPr>
              <a:r>
                <a:rPr lang="fr-FR" sz="1200">
                  <a:solidFill>
                    <a:srgbClr val="000000"/>
                  </a:solidFill>
                  <a:latin typeface="Arial" pitchFamily="-84" charset="0"/>
                  <a:ea typeface="Arial" pitchFamily="-83" charset="0"/>
                  <a:cs typeface="Arial" pitchFamily="-83" charset="0"/>
                </a:rPr>
                <a:t>]18-25]</a:t>
              </a:r>
              <a:endParaRPr lang="fr-FR" sz="1200">
                <a:solidFill>
                  <a:prstClr val="black"/>
                </a:solidFill>
                <a:latin typeface="Arial" pitchFamily="-84" charset="0"/>
                <a:ea typeface="Arial" pitchFamily="-83" charset="0"/>
                <a:cs typeface="Arial" pitchFamily="-83" charset="0"/>
              </a:endParaRPr>
            </a:p>
          </p:txBody>
        </p:sp>
        <p:sp>
          <p:nvSpPr>
            <p:cNvPr id="1438" name="Rectangle 13"/>
            <p:cNvSpPr>
              <a:spLocks noChangeArrowheads="1"/>
            </p:cNvSpPr>
            <p:nvPr/>
          </p:nvSpPr>
          <p:spPr bwMode="auto">
            <a:xfrm>
              <a:off x="6710363" y="1706566"/>
              <a:ext cx="479098" cy="221599"/>
            </a:xfrm>
            <a:prstGeom prst="rect">
              <a:avLst/>
            </a:prstGeom>
            <a:noFill/>
            <a:ln>
              <a:noFill/>
            </a:ln>
            <a:extLst/>
          </p:spPr>
          <p:txBody>
            <a:bodyPr wrap="none" lIns="0" tIns="0" rIns="0" bIns="0">
              <a:prstTxWarp prst="textNoShape">
                <a:avLst/>
              </a:prstTxWarp>
              <a:spAutoFit/>
            </a:bodyPr>
            <a:lstStyle/>
            <a:p>
              <a:pPr fontAlgn="base">
                <a:spcBef>
                  <a:spcPct val="0"/>
                </a:spcBef>
                <a:spcAft>
                  <a:spcPct val="0"/>
                </a:spcAft>
              </a:pPr>
              <a:r>
                <a:rPr lang="fr-FR" sz="1200">
                  <a:solidFill>
                    <a:srgbClr val="000000"/>
                  </a:solidFill>
                  <a:latin typeface="Arial" pitchFamily="-84" charset="0"/>
                  <a:ea typeface="Arial" pitchFamily="-83" charset="0"/>
                  <a:cs typeface="Arial" pitchFamily="-83" charset="0"/>
                </a:rPr>
                <a:t>]25-30]</a:t>
              </a:r>
              <a:endParaRPr lang="fr-FR" sz="1200">
                <a:solidFill>
                  <a:prstClr val="black"/>
                </a:solidFill>
                <a:latin typeface="Arial" pitchFamily="-84" charset="0"/>
                <a:ea typeface="Arial" pitchFamily="-83" charset="0"/>
                <a:cs typeface="Arial" pitchFamily="-83" charset="0"/>
              </a:endParaRPr>
            </a:p>
          </p:txBody>
        </p:sp>
        <p:grpSp>
          <p:nvGrpSpPr>
            <p:cNvPr id="20" name="Groupe 360"/>
            <p:cNvGrpSpPr>
              <a:grpSpLocks/>
            </p:cNvGrpSpPr>
            <p:nvPr/>
          </p:nvGrpSpPr>
          <p:grpSpPr bwMode="auto">
            <a:xfrm>
              <a:off x="6138863" y="2817816"/>
              <a:ext cx="474662" cy="84137"/>
              <a:chOff x="7020272" y="2945581"/>
              <a:chExt cx="304800" cy="68262"/>
            </a:xfrm>
            <a:solidFill>
              <a:schemeClr val="tx2">
                <a:lumMod val="20000"/>
                <a:lumOff val="80000"/>
              </a:schemeClr>
            </a:solidFill>
          </p:grpSpPr>
          <p:sp>
            <p:nvSpPr>
              <p:cNvPr id="1440" name="Rectangle 18"/>
              <p:cNvSpPr>
                <a:spLocks noChangeArrowheads="1"/>
              </p:cNvSpPr>
              <p:nvPr/>
            </p:nvSpPr>
            <p:spPr bwMode="auto">
              <a:xfrm>
                <a:off x="7020272" y="2945581"/>
                <a:ext cx="304800" cy="68262"/>
              </a:xfrm>
              <a:prstGeom prst="rect">
                <a:avLst/>
              </a:prstGeom>
              <a:grpFill/>
              <a:ln w="4763">
                <a:solidFill>
                  <a:srgbClr val="FFFFCC"/>
                </a:solidFill>
                <a:prstDash val="solid"/>
                <a:miter lim="800000"/>
                <a:headEnd/>
                <a:tailEnd/>
              </a:ln>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sp>
            <p:nvSpPr>
              <p:cNvPr id="1441" name="Rectangle 19"/>
              <p:cNvSpPr>
                <a:spLocks noChangeArrowheads="1"/>
              </p:cNvSpPr>
              <p:nvPr/>
            </p:nvSpPr>
            <p:spPr bwMode="auto">
              <a:xfrm>
                <a:off x="7020272" y="2945581"/>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grpSp>
        <p:grpSp>
          <p:nvGrpSpPr>
            <p:cNvPr id="21" name="Groupe 361"/>
            <p:cNvGrpSpPr>
              <a:grpSpLocks/>
            </p:cNvGrpSpPr>
            <p:nvPr/>
          </p:nvGrpSpPr>
          <p:grpSpPr bwMode="auto">
            <a:xfrm>
              <a:off x="6138863" y="2544766"/>
              <a:ext cx="474662" cy="84137"/>
              <a:chOff x="6804248" y="2675012"/>
              <a:chExt cx="304800" cy="68262"/>
            </a:xfrm>
            <a:solidFill>
              <a:schemeClr val="accent1">
                <a:lumMod val="60000"/>
                <a:lumOff val="40000"/>
              </a:schemeClr>
            </a:solidFill>
          </p:grpSpPr>
          <p:sp>
            <p:nvSpPr>
              <p:cNvPr id="1443" name="Rectangle 20"/>
              <p:cNvSpPr>
                <a:spLocks noChangeArrowheads="1"/>
              </p:cNvSpPr>
              <p:nvPr/>
            </p:nvSpPr>
            <p:spPr bwMode="auto">
              <a:xfrm>
                <a:off x="6804248" y="2675012"/>
                <a:ext cx="304800" cy="68262"/>
              </a:xfrm>
              <a:prstGeom prst="rect">
                <a:avLst/>
              </a:prstGeom>
              <a:grpFill/>
              <a:ln w="4763">
                <a:solidFill>
                  <a:srgbClr val="FFFF66"/>
                </a:solidFill>
                <a:prstDash val="solid"/>
                <a:miter lim="800000"/>
                <a:headEnd/>
                <a:tailEnd/>
              </a:ln>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sp>
            <p:nvSpPr>
              <p:cNvPr id="1444" name="Rectangle 21"/>
              <p:cNvSpPr>
                <a:spLocks noChangeArrowheads="1"/>
              </p:cNvSpPr>
              <p:nvPr/>
            </p:nvSpPr>
            <p:spPr bwMode="auto">
              <a:xfrm>
                <a:off x="6804248" y="2675012"/>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grpSp>
        <p:grpSp>
          <p:nvGrpSpPr>
            <p:cNvPr id="22" name="Groupe 362"/>
            <p:cNvGrpSpPr>
              <a:grpSpLocks/>
            </p:cNvGrpSpPr>
            <p:nvPr/>
          </p:nvGrpSpPr>
          <p:grpSpPr bwMode="auto">
            <a:xfrm>
              <a:off x="6138863" y="2297116"/>
              <a:ext cx="474662" cy="84137"/>
              <a:chOff x="6804248" y="2474987"/>
              <a:chExt cx="304800" cy="68262"/>
            </a:xfrm>
            <a:solidFill>
              <a:srgbClr val="00769D"/>
            </a:solidFill>
          </p:grpSpPr>
          <p:sp>
            <p:nvSpPr>
              <p:cNvPr id="1446" name="Rectangle 22"/>
              <p:cNvSpPr>
                <a:spLocks noChangeArrowheads="1"/>
              </p:cNvSpPr>
              <p:nvPr/>
            </p:nvSpPr>
            <p:spPr bwMode="auto">
              <a:xfrm>
                <a:off x="6804248" y="2474987"/>
                <a:ext cx="304800" cy="68262"/>
              </a:xfrm>
              <a:prstGeom prst="rect">
                <a:avLst/>
              </a:prstGeom>
              <a:grpFill/>
              <a:ln w="4763">
                <a:solidFill>
                  <a:srgbClr val="FF9933"/>
                </a:solidFill>
                <a:prstDash val="solid"/>
                <a:miter lim="800000"/>
                <a:headEnd/>
                <a:tailEnd/>
              </a:ln>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sp>
            <p:nvSpPr>
              <p:cNvPr id="1447" name="Rectangle 23"/>
              <p:cNvSpPr>
                <a:spLocks noChangeArrowheads="1"/>
              </p:cNvSpPr>
              <p:nvPr/>
            </p:nvSpPr>
            <p:spPr bwMode="auto">
              <a:xfrm>
                <a:off x="6804248" y="2474987"/>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grpSp>
        <p:grpSp>
          <p:nvGrpSpPr>
            <p:cNvPr id="23" name="Groupe 363"/>
            <p:cNvGrpSpPr>
              <a:grpSpLocks/>
            </p:cNvGrpSpPr>
            <p:nvPr/>
          </p:nvGrpSpPr>
          <p:grpSpPr bwMode="auto">
            <a:xfrm>
              <a:off x="6138863" y="2022478"/>
              <a:ext cx="474662" cy="84138"/>
              <a:chOff x="6732240" y="2527250"/>
              <a:chExt cx="304800" cy="68262"/>
            </a:xfrm>
            <a:solidFill>
              <a:srgbClr val="005294"/>
            </a:solidFill>
          </p:grpSpPr>
          <p:sp>
            <p:nvSpPr>
              <p:cNvPr id="1449" name="Rectangle 24"/>
              <p:cNvSpPr>
                <a:spLocks noChangeArrowheads="1"/>
              </p:cNvSpPr>
              <p:nvPr/>
            </p:nvSpPr>
            <p:spPr bwMode="auto">
              <a:xfrm>
                <a:off x="6732240" y="2527250"/>
                <a:ext cx="304800" cy="68262"/>
              </a:xfrm>
              <a:prstGeom prst="rect">
                <a:avLst/>
              </a:prstGeom>
              <a:grpFill/>
              <a:ln w="4763">
                <a:solidFill>
                  <a:srgbClr val="FF3300"/>
                </a:solidFill>
                <a:prstDash val="solid"/>
                <a:miter lim="800000"/>
                <a:headEnd/>
                <a:tailEnd/>
              </a:ln>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sp>
            <p:nvSpPr>
              <p:cNvPr id="1450" name="Rectangle 25"/>
              <p:cNvSpPr>
                <a:spLocks noChangeArrowheads="1"/>
              </p:cNvSpPr>
              <p:nvPr/>
            </p:nvSpPr>
            <p:spPr bwMode="auto">
              <a:xfrm>
                <a:off x="6732240" y="2527250"/>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grpSp>
        <p:grpSp>
          <p:nvGrpSpPr>
            <p:cNvPr id="24" name="Groupe 364"/>
            <p:cNvGrpSpPr>
              <a:grpSpLocks/>
            </p:cNvGrpSpPr>
            <p:nvPr/>
          </p:nvGrpSpPr>
          <p:grpSpPr bwMode="auto">
            <a:xfrm>
              <a:off x="6138863" y="1749428"/>
              <a:ext cx="474662" cy="84138"/>
              <a:chOff x="6804248" y="2081485"/>
              <a:chExt cx="304800" cy="68262"/>
            </a:xfrm>
            <a:solidFill>
              <a:schemeClr val="accent1">
                <a:lumMod val="50000"/>
              </a:schemeClr>
            </a:solidFill>
          </p:grpSpPr>
          <p:sp>
            <p:nvSpPr>
              <p:cNvPr id="1452" name="Rectangle 26"/>
              <p:cNvSpPr>
                <a:spLocks noChangeArrowheads="1"/>
              </p:cNvSpPr>
              <p:nvPr/>
            </p:nvSpPr>
            <p:spPr bwMode="auto">
              <a:xfrm>
                <a:off x="6804248" y="2081485"/>
                <a:ext cx="304800" cy="68262"/>
              </a:xfrm>
              <a:prstGeom prst="rect">
                <a:avLst/>
              </a:prstGeom>
              <a:grpFill/>
              <a:ln w="4763">
                <a:solidFill>
                  <a:srgbClr val="993300"/>
                </a:solidFill>
                <a:prstDash val="solid"/>
                <a:miter lim="800000"/>
                <a:headEnd/>
                <a:tailEnd/>
              </a:ln>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sp>
            <p:nvSpPr>
              <p:cNvPr id="1453" name="Rectangle 27"/>
              <p:cNvSpPr>
                <a:spLocks noChangeArrowheads="1"/>
              </p:cNvSpPr>
              <p:nvPr/>
            </p:nvSpPr>
            <p:spPr bwMode="auto">
              <a:xfrm>
                <a:off x="6804248" y="2081485"/>
                <a:ext cx="304800" cy="68262"/>
              </a:xfrm>
              <a:prstGeom prst="rect">
                <a:avLst/>
              </a:prstGeom>
              <a:grpFill/>
              <a:ln w="6350" cap="flat" cmpd="sng" algn="ctr">
                <a:solidFill>
                  <a:srgbClr val="7F7F7F"/>
                </a:solidFill>
                <a:prstDash val="solid"/>
                <a:miter lim="800000"/>
                <a:headEnd type="none" w="med" len="med"/>
                <a:tailEnd type="none" w="med" len="med"/>
              </a:ln>
              <a:extLst/>
            </p:spPr>
            <p:txBody>
              <a:bodyPr/>
              <a:lstStyle/>
              <a:p>
                <a:pPr fontAlgn="base">
                  <a:spcBef>
                    <a:spcPct val="0"/>
                  </a:spcBef>
                  <a:spcAft>
                    <a:spcPct val="0"/>
                  </a:spcAft>
                  <a:defRPr/>
                </a:pPr>
                <a:endParaRPr lang="fr-FR" sz="1200">
                  <a:solidFill>
                    <a:prstClr val="black"/>
                  </a:solidFill>
                  <a:latin typeface="Calibri"/>
                  <a:ea typeface="ＭＳ Ｐゴシック" pitchFamily="-84" charset="-128"/>
                  <a:cs typeface="ＭＳ Ｐゴシック" pitchFamily="-84" charset="-128"/>
                </a:endParaRPr>
              </a:p>
            </p:txBody>
          </p:sp>
        </p:grpSp>
      </p:grpSp>
      <p:sp>
        <p:nvSpPr>
          <p:cNvPr id="332" name="Espace réservé du contenu 331"/>
          <p:cNvSpPr>
            <a:spLocks noGrp="1"/>
          </p:cNvSpPr>
          <p:nvPr>
            <p:ph idx="1"/>
          </p:nvPr>
        </p:nvSpPr>
        <p:spPr>
          <a:xfrm>
            <a:off x="1039091" y="3516922"/>
            <a:ext cx="7647708" cy="1825132"/>
          </a:xfrm>
        </p:spPr>
        <p:txBody>
          <a:bodyPr/>
          <a:lstStyle/>
          <a:p>
            <a:r>
              <a:rPr lang="fr-FR" sz="1600" dirty="0" smtClean="0"/>
              <a:t>Nombre médian de </a:t>
            </a:r>
            <a:r>
              <a:rPr lang="fr-FR" sz="1600" dirty="0" err="1" smtClean="0"/>
              <a:t>cp</a:t>
            </a:r>
            <a:r>
              <a:rPr lang="fr-FR" sz="1600" dirty="0" smtClean="0"/>
              <a:t>/mois (IQR) : 16 </a:t>
            </a:r>
            <a:r>
              <a:rPr lang="fr-FR" sz="1600" dirty="0" err="1" smtClean="0"/>
              <a:t>cp</a:t>
            </a:r>
            <a:r>
              <a:rPr lang="fr-FR" sz="1600" dirty="0" smtClean="0"/>
              <a:t> (10-23) dans le bras placebo</a:t>
            </a:r>
            <a:br>
              <a:rPr lang="fr-FR" sz="1600" dirty="0" smtClean="0"/>
            </a:br>
            <a:r>
              <a:rPr lang="fr-FR" sz="1600" dirty="0" smtClean="0"/>
              <a:t>et 16 </a:t>
            </a:r>
            <a:r>
              <a:rPr lang="fr-FR" sz="1600" dirty="0" err="1" smtClean="0"/>
              <a:t>cp</a:t>
            </a:r>
            <a:r>
              <a:rPr lang="fr-FR" sz="1600" dirty="0" smtClean="0"/>
              <a:t> (12-24) dans le bras TDF/FTC (p = 0,84)</a:t>
            </a:r>
          </a:p>
          <a:p>
            <a:r>
              <a:rPr lang="fr-FR" sz="1600" dirty="0" smtClean="0"/>
              <a:t>48 participants (12 %) ont reçu une prophylaxie post-exposition 25 (13 %)</a:t>
            </a:r>
            <a:br>
              <a:rPr lang="fr-FR" sz="1600" dirty="0" smtClean="0"/>
            </a:br>
            <a:r>
              <a:rPr lang="fr-FR" sz="1600" dirty="0" smtClean="0"/>
              <a:t>dans le bras TDF/FTC et 23 (11 %) dans le bras placebo (p = 0,73)</a:t>
            </a:r>
          </a:p>
          <a:p>
            <a:r>
              <a:rPr lang="fr-FR" sz="1600" dirty="0" smtClean="0"/>
              <a:t>2 infections par le VIH-1 dans le bras TDF/FTC à M16 et M20 (</a:t>
            </a:r>
            <a:r>
              <a:rPr lang="fr-FR" dirty="0" smtClean="0"/>
              <a:t>non </a:t>
            </a:r>
            <a:r>
              <a:rPr lang="fr-FR" dirty="0" err="1" smtClean="0"/>
              <a:t>observants</a:t>
            </a:r>
            <a:r>
              <a:rPr lang="fr-FR" dirty="0" smtClean="0"/>
              <a:t>)</a:t>
            </a:r>
          </a:p>
          <a:p>
            <a:r>
              <a:rPr lang="fr-FR" sz="1600" dirty="0" smtClean="0"/>
              <a:t> Aucune mutation de résistance détectée (TDF/FTC ou placebo)</a:t>
            </a:r>
          </a:p>
          <a:p>
            <a:endParaRPr lang="fr-FR" sz="1600" dirty="0" smtClean="0"/>
          </a:p>
          <a:p>
            <a:endParaRPr lang="fr-FR" sz="1600" dirty="0"/>
          </a:p>
        </p:txBody>
      </p:sp>
      <p:sp>
        <p:nvSpPr>
          <p:cNvPr id="331" name="Titre 330"/>
          <p:cNvSpPr>
            <a:spLocks noGrp="1"/>
          </p:cNvSpPr>
          <p:nvPr>
            <p:ph type="title"/>
          </p:nvPr>
        </p:nvSpPr>
        <p:spPr>
          <a:xfrm>
            <a:off x="1039091" y="125678"/>
            <a:ext cx="7647708" cy="366025"/>
          </a:xfrm>
        </p:spPr>
        <p:txBody>
          <a:bodyPr/>
          <a:lstStyle/>
          <a:p>
            <a:r>
              <a:rPr lang="fr-FR" dirty="0" smtClean="0"/>
              <a:t>IPERGAY/Observance</a:t>
            </a:r>
            <a:endParaRPr lang="fr-FR" dirty="0"/>
          </a:p>
        </p:txBody>
      </p:sp>
      <p:sp>
        <p:nvSpPr>
          <p:cNvPr id="25" name="Espace réservé du numéro de diapositive 24"/>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97</a:t>
            </a:fld>
            <a:endParaRPr lang="fr-FR">
              <a:solidFill>
                <a:prstClr val="white"/>
              </a:solidFill>
            </a:endParaRPr>
          </a:p>
        </p:txBody>
      </p:sp>
      <p:sp>
        <p:nvSpPr>
          <p:cNvPr id="205" name="Espace réservé du pied de page 7"/>
          <p:cNvSpPr>
            <a:spLocks noGrp="1"/>
          </p:cNvSpPr>
          <p:nvPr>
            <p:ph type="ftr" sz="quarter" idx="4294967295"/>
          </p:nvPr>
        </p:nvSpPr>
        <p:spPr>
          <a:xfrm>
            <a:off x="3227388" y="5334000"/>
            <a:ext cx="5916612" cy="391583"/>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spTree>
    <p:extLst>
      <p:ext uri="{BB962C8B-B14F-4D97-AF65-F5344CB8AC3E}">
        <p14:creationId xmlns:p14="http://schemas.microsoft.com/office/powerpoint/2010/main" val="203997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1039091" y="952505"/>
            <a:ext cx="7647708" cy="3824551"/>
          </a:xfrm>
        </p:spPr>
        <p:txBody>
          <a:bodyPr/>
          <a:lstStyle/>
          <a:p>
            <a:r>
              <a:rPr lang="en-US" dirty="0" smtClean="0"/>
              <a:t>276 IST </a:t>
            </a:r>
            <a:r>
              <a:rPr lang="en-US" dirty="0" err="1" smtClean="0"/>
              <a:t>ont</a:t>
            </a:r>
            <a:r>
              <a:rPr lang="en-US" dirty="0" smtClean="0"/>
              <a:t> </a:t>
            </a:r>
            <a:r>
              <a:rPr lang="en-US" dirty="0" err="1" smtClean="0"/>
              <a:t>été</a:t>
            </a:r>
            <a:r>
              <a:rPr lang="en-US" dirty="0" smtClean="0"/>
              <a:t> </a:t>
            </a:r>
            <a:r>
              <a:rPr lang="en-US" dirty="0" err="1" smtClean="0"/>
              <a:t>diagnostiquées</a:t>
            </a:r>
            <a:r>
              <a:rPr lang="en-US" dirty="0" smtClean="0"/>
              <a:t> chez 141 participants</a:t>
            </a:r>
          </a:p>
          <a:p>
            <a:endParaRPr lang="en-US" dirty="0" smtClean="0"/>
          </a:p>
          <a:p>
            <a:endParaRPr lang="fr-FR" dirty="0" smtClean="0"/>
          </a:p>
          <a:p>
            <a:endParaRPr lang="fr-FR" dirty="0"/>
          </a:p>
        </p:txBody>
      </p:sp>
      <p:sp>
        <p:nvSpPr>
          <p:cNvPr id="6" name="Titre 5"/>
          <p:cNvSpPr>
            <a:spLocks noGrp="1"/>
          </p:cNvSpPr>
          <p:nvPr>
            <p:ph type="title"/>
          </p:nvPr>
        </p:nvSpPr>
        <p:spPr/>
        <p:txBody>
          <a:bodyPr>
            <a:normAutofit/>
          </a:bodyPr>
          <a:lstStyle/>
          <a:p>
            <a:r>
              <a:rPr lang="en-US" sz="3200" dirty="0" smtClean="0"/>
              <a:t>IPERGAY/IST</a:t>
            </a:r>
            <a:endParaRPr lang="fr-FR" sz="3200" dirty="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98</a:t>
            </a:fld>
            <a:endParaRPr lang="fr-FR" dirty="0">
              <a:solidFill>
                <a:prstClr val="white"/>
              </a:solidFill>
            </a:endParaRPr>
          </a:p>
        </p:txBody>
      </p:sp>
      <p:sp>
        <p:nvSpPr>
          <p:cNvPr id="9" name="Espace réservé du pied de page 7"/>
          <p:cNvSpPr>
            <a:spLocks noGrp="1"/>
          </p:cNvSpPr>
          <p:nvPr>
            <p:ph type="ftr" sz="quarter" idx="4294967295"/>
          </p:nvPr>
        </p:nvSpPr>
        <p:spPr>
          <a:xfrm>
            <a:off x="3227388" y="5334000"/>
            <a:ext cx="5916612" cy="391583"/>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dirty="0"/>
              <a:t>CROI 2015 - D’après Molina JM et al., </a:t>
            </a:r>
            <a:r>
              <a:rPr lang="fr-FR" dirty="0" err="1"/>
              <a:t>abstr</a:t>
            </a:r>
            <a:r>
              <a:rPr lang="fr-FR" dirty="0"/>
              <a:t>. 23LB, actualisé </a:t>
            </a:r>
          </a:p>
          <a:p>
            <a:endParaRPr lang="fr-FR" dirty="0"/>
          </a:p>
        </p:txBody>
      </p:sp>
      <p:graphicFrame>
        <p:nvGraphicFramePr>
          <p:cNvPr id="97392" name="Group 112"/>
          <p:cNvGraphicFramePr>
            <a:graphicFrameLocks noGrp="1"/>
          </p:cNvGraphicFramePr>
          <p:nvPr>
            <p:extLst>
              <p:ext uri="{D42A27DB-BD31-4B8C-83A1-F6EECF244321}">
                <p14:modId xmlns:p14="http://schemas.microsoft.com/office/powerpoint/2010/main" val="2381967924"/>
              </p:ext>
            </p:extLst>
          </p:nvPr>
        </p:nvGraphicFramePr>
        <p:xfrm>
          <a:off x="722196" y="1874898"/>
          <a:ext cx="7797798" cy="2511215"/>
        </p:xfrm>
        <a:graphic>
          <a:graphicData uri="http://schemas.openxmlformats.org/drawingml/2006/table">
            <a:tbl>
              <a:tblPr/>
              <a:tblGrid>
                <a:gridCol w="1544119"/>
                <a:gridCol w="1257044"/>
                <a:gridCol w="1560757"/>
                <a:gridCol w="1192379"/>
                <a:gridCol w="1599534"/>
                <a:gridCol w="643965"/>
              </a:tblGrid>
              <a:tr h="387625">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300" b="1" i="0" u="none" strike="noStrike" cap="none" normalizeH="0" baseline="0" dirty="0" smtClean="0">
                        <a:ln>
                          <a:noFill/>
                        </a:ln>
                        <a:solidFill>
                          <a:schemeClr val="tx1"/>
                        </a:solidFill>
                        <a:effectLst/>
                        <a:latin typeface="Arial" pitchFamily="34" charset="0"/>
                      </a:endParaRPr>
                    </a:p>
                  </a:txBody>
                  <a:tcPr marT="38078" marB="38078" anchor="ctr"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bg1"/>
                          </a:solidFill>
                          <a:effectLst/>
                          <a:latin typeface="Arial" pitchFamily="34" charset="0"/>
                        </a:rPr>
                        <a:t>TDF/FTC (n = 199)</a:t>
                      </a:r>
                    </a:p>
                  </a:txBody>
                  <a:tcPr marT="38078" marB="38078" anchor="ctr"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solidFill>
                      <a:srgbClr val="005294"/>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0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bg1"/>
                          </a:solidFill>
                          <a:effectLst/>
                          <a:latin typeface="Arial" pitchFamily="34" charset="0"/>
                        </a:rPr>
                        <a:t>Placebo (n = 201)</a:t>
                      </a:r>
                    </a:p>
                  </a:txBody>
                  <a:tcPr marT="38078" marB="38078" anchor="ctr"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solidFill>
                      <a:srgbClr val="FF6600"/>
                    </a:solidFill>
                  </a:tcPr>
                </a:tc>
                <a:tc hMerge="1">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fr-FR" altLang="fr-FR" sz="20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tx1"/>
                          </a:solidFill>
                          <a:effectLst/>
                          <a:latin typeface="Arial" pitchFamily="34" charset="0"/>
                        </a:rPr>
                        <a:t>p</a:t>
                      </a:r>
                    </a:p>
                  </a:txBody>
                  <a:tcPr marT="38078" marB="38078" anchor="ctr"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7263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300" b="1" i="0" u="none" strike="noStrike" cap="none" normalizeH="0" baseline="0" dirty="0" smtClean="0">
                        <a:ln>
                          <a:noFill/>
                        </a:ln>
                        <a:solidFill>
                          <a:schemeClr val="tx1"/>
                        </a:solidFill>
                        <a:effectLst/>
                        <a:latin typeface="Arial" pitchFamily="34" charset="0"/>
                      </a:endParaRP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tx1"/>
                          </a:solidFill>
                          <a:effectLst/>
                          <a:latin typeface="Arial" pitchFamily="34" charset="0"/>
                        </a:rPr>
                        <a:t>Patients, n (%)</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tx1"/>
                          </a:solidFill>
                          <a:effectLst/>
                          <a:latin typeface="Arial" pitchFamily="34" charset="0"/>
                        </a:rPr>
                        <a:t>Événements, n</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tx1"/>
                          </a:solidFill>
                          <a:effectLst/>
                          <a:latin typeface="Arial" pitchFamily="34" charset="0"/>
                        </a:rPr>
                        <a:t>Patients, n (%)</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fr-FR" altLang="fr-FR" sz="1300" b="1" i="0" u="none" strike="noStrike" cap="none" normalizeH="0" baseline="0" dirty="0" smtClean="0">
                          <a:ln>
                            <a:noFill/>
                          </a:ln>
                          <a:solidFill>
                            <a:schemeClr val="tx1"/>
                          </a:solidFill>
                          <a:effectLst/>
                          <a:latin typeface="Arial" pitchFamily="34" charset="0"/>
                        </a:rPr>
                        <a:t>Événements, n</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300" b="1" i="0" u="none" strike="noStrike" cap="none" normalizeH="0" baseline="0" dirty="0" smtClean="0">
                        <a:ln>
                          <a:noFill/>
                        </a:ln>
                        <a:solidFill>
                          <a:schemeClr val="tx1"/>
                        </a:solidFill>
                        <a:effectLst/>
                        <a:latin typeface="Arial" pitchFamily="34" charset="0"/>
                      </a:endParaRP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r-FR" altLang="fr-FR" sz="1300" b="1" i="0" u="none" strike="noStrike" cap="none" normalizeH="0" baseline="0" dirty="0" smtClean="0">
                        <a:ln>
                          <a:noFill/>
                        </a:ln>
                        <a:solidFill>
                          <a:schemeClr val="tx1"/>
                        </a:solidFill>
                        <a:effectLst/>
                        <a:latin typeface="Arial" pitchFamily="34" charset="0"/>
                      </a:endParaRP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279765">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300" b="1" i="1" u="none" strike="noStrike" cap="none" normalizeH="0" baseline="0" dirty="0" smtClean="0">
                          <a:ln>
                            <a:noFill/>
                          </a:ln>
                          <a:solidFill>
                            <a:schemeClr val="tx1"/>
                          </a:solidFill>
                          <a:effectLst/>
                          <a:latin typeface="Arial" pitchFamily="34" charset="0"/>
                        </a:rPr>
                        <a:t>Chlamydia</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43 (22)</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61</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34 (17)</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48</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0,23</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279357">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tx1"/>
                          </a:solidFill>
                          <a:effectLst/>
                          <a:latin typeface="Arial" pitchFamily="34" charset="0"/>
                        </a:rPr>
                        <a:t>Gonocoque</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38 (19)</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50</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45 (22)</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67</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0,42</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279357">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tx1"/>
                          </a:solidFill>
                          <a:effectLst/>
                          <a:latin typeface="Arial" pitchFamily="34" charset="0"/>
                        </a:rPr>
                        <a:t>Syphilis </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19 (19)</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19</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19 (19)</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25</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0,98</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279357">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tx1"/>
                          </a:solidFill>
                          <a:effectLst/>
                          <a:latin typeface="Arial" pitchFamily="34" charset="0"/>
                        </a:rPr>
                        <a:t>VHC</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3 (3)</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3</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3 (3)</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3</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1,00</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r h="279357">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r-FR" altLang="fr-FR" sz="1300" b="1" i="0" u="none" strike="noStrike" cap="none" normalizeH="0" baseline="0" dirty="0" smtClean="0">
                          <a:ln>
                            <a:noFill/>
                          </a:ln>
                          <a:solidFill>
                            <a:schemeClr val="tx1"/>
                          </a:solidFill>
                          <a:effectLst/>
                          <a:latin typeface="Arial" pitchFamily="34" charset="0"/>
                        </a:rPr>
                        <a:t>IST (toutes)</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76 (38)</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133</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65 (32)</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143</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eaLnBrk="0" hangingPunct="0">
                        <a:spcBef>
                          <a:spcPct val="20000"/>
                        </a:spcBef>
                        <a:defRPr sz="2400">
                          <a:solidFill>
                            <a:schemeClr val="tx1"/>
                          </a:solidFill>
                          <a:latin typeface="Arial" pitchFamily="34" charset="0"/>
                        </a:defRPr>
                      </a:lvl2pPr>
                      <a:lvl3pPr eaLnBrk="0" hangingPunct="0">
                        <a:spcBef>
                          <a:spcPct val="20000"/>
                        </a:spcBef>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FR" altLang="fr-FR" sz="1300" b="0" i="0" u="none" strike="noStrike" cap="none" normalizeH="0" baseline="0" dirty="0" smtClean="0">
                          <a:ln>
                            <a:noFill/>
                          </a:ln>
                          <a:solidFill>
                            <a:schemeClr val="tx1"/>
                          </a:solidFill>
                          <a:effectLst/>
                          <a:latin typeface="Arial" pitchFamily="34" charset="0"/>
                        </a:rPr>
                        <a:t>0,22</a:t>
                      </a:r>
                    </a:p>
                  </a:txBody>
                  <a:tcPr marT="38078" marB="38078" horzOverflow="overflow">
                    <a:lnL w="9525" cap="flat" cmpd="sng" algn="ctr">
                      <a:solidFill>
                        <a:prstClr val="white">
                          <a:lumMod val="50000"/>
                        </a:prstClr>
                      </a:solidFill>
                      <a:prstDash val="solid"/>
                      <a:round/>
                      <a:headEnd type="none" w="med" len="med"/>
                      <a:tailEnd type="none" w="med" len="med"/>
                    </a:lnL>
                    <a:lnR w="9525" cap="flat" cmpd="sng" algn="ctr">
                      <a:solidFill>
                        <a:prstClr val="white">
                          <a:lumMod val="50000"/>
                        </a:prstClr>
                      </a:solidFill>
                      <a:prstDash val="solid"/>
                      <a:round/>
                      <a:headEnd type="none" w="med" len="med"/>
                      <a:tailEnd type="none" w="med" len="med"/>
                    </a:lnR>
                    <a:lnT w="9525" cap="flat" cmpd="sng" algn="ctr">
                      <a:solidFill>
                        <a:prstClr val="white">
                          <a:lumMod val="50000"/>
                        </a:prstClr>
                      </a:solidFill>
                      <a:prstDash val="solid"/>
                      <a:round/>
                      <a:headEnd type="none" w="med" len="med"/>
                      <a:tailEnd type="none" w="med" len="med"/>
                    </a:lnT>
                    <a:lnB w="9525" cap="flat" cmpd="sng" algn="ctr">
                      <a:solidFill>
                        <a:prstClr val="white">
                          <a:lumMod val="50000"/>
                        </a:prst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898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345440" y="1524000"/>
            <a:ext cx="8524240" cy="2175933"/>
          </a:xfrm>
        </p:spPr>
        <p:txBody>
          <a:bodyPr>
            <a:noAutofit/>
          </a:bodyPr>
          <a:lstStyle/>
          <a:p>
            <a:pPr>
              <a:spcBef>
                <a:spcPts val="2000"/>
              </a:spcBef>
            </a:pPr>
            <a:r>
              <a:rPr lang="fr-FR" sz="2400" b="1" dirty="0" smtClean="0"/>
              <a:t>Très haute incidence du VIH (6,6%) et des IST(35%)</a:t>
            </a:r>
          </a:p>
          <a:p>
            <a:pPr>
              <a:spcBef>
                <a:spcPts val="2000"/>
              </a:spcBef>
            </a:pPr>
            <a:r>
              <a:rPr lang="fr-FR" sz="2400" dirty="0" smtClean="0"/>
              <a:t>La PrEP orale “</a:t>
            </a:r>
            <a:r>
              <a:rPr lang="fr-FR" altLang="ja-JP" sz="2400" dirty="0" smtClean="0"/>
              <a:t>à la demande</a:t>
            </a:r>
            <a:r>
              <a:rPr lang="fr-FR" sz="2400" dirty="0" smtClean="0"/>
              <a:t>”</a:t>
            </a:r>
            <a:r>
              <a:rPr lang="fr-FR" altLang="ja-JP" sz="2400" dirty="0" smtClean="0"/>
              <a:t> par TDF/FTC a été très efficace !</a:t>
            </a:r>
          </a:p>
          <a:p>
            <a:pPr>
              <a:spcBef>
                <a:spcPts val="2000"/>
              </a:spcBef>
            </a:pPr>
            <a:r>
              <a:rPr lang="fr-FR" sz="2400" dirty="0" smtClean="0"/>
              <a:t>Bonne observance du régime “à la demande”</a:t>
            </a:r>
            <a:endParaRPr lang="fr-FR" altLang="ja-JP" sz="2400" dirty="0" smtClean="0"/>
          </a:p>
          <a:p>
            <a:pPr>
              <a:spcBef>
                <a:spcPts val="2000"/>
              </a:spcBef>
            </a:pPr>
            <a:r>
              <a:rPr lang="fr-FR" sz="2400" dirty="0" smtClean="0"/>
              <a:t>Le TDF/FTC donne bien des troubles digestifs…</a:t>
            </a:r>
          </a:p>
          <a:p>
            <a:pPr lvl="1">
              <a:spcBef>
                <a:spcPts val="2000"/>
              </a:spcBef>
            </a:pPr>
            <a:r>
              <a:rPr lang="fr-FR" sz="2200" dirty="0" smtClean="0"/>
              <a:t>13 % versus 6 % ; p = 0,013</a:t>
            </a:r>
          </a:p>
          <a:p>
            <a:pPr>
              <a:spcBef>
                <a:spcPts val="2000"/>
              </a:spcBef>
            </a:pPr>
            <a:endParaRPr lang="fr-FR" sz="2400" dirty="0"/>
          </a:p>
        </p:txBody>
      </p:sp>
      <p:sp>
        <p:nvSpPr>
          <p:cNvPr id="5" name="Titre 4"/>
          <p:cNvSpPr>
            <a:spLocks noGrp="1"/>
          </p:cNvSpPr>
          <p:nvPr>
            <p:ph type="title"/>
          </p:nvPr>
        </p:nvSpPr>
        <p:spPr/>
        <p:txBody>
          <a:bodyPr>
            <a:normAutofit/>
          </a:bodyPr>
          <a:lstStyle/>
          <a:p>
            <a:r>
              <a:rPr lang="fr-FR" sz="3200" smtClean="0"/>
              <a:t>Conclusions</a:t>
            </a:r>
            <a:endParaRPr lang="fr-FR" sz="3200"/>
          </a:p>
        </p:txBody>
      </p:sp>
      <p:sp>
        <p:nvSpPr>
          <p:cNvPr id="2" name="Espace réservé du numéro de diapositive 1"/>
          <p:cNvSpPr>
            <a:spLocks noGrp="1"/>
          </p:cNvSpPr>
          <p:nvPr>
            <p:ph type="sldNum" sz="quarter" idx="4"/>
          </p:nvPr>
        </p:nvSpPr>
        <p:spPr/>
        <p:txBody>
          <a:bodyPr/>
          <a:lstStyle/>
          <a:p>
            <a:pPr>
              <a:defRPr/>
            </a:pPr>
            <a:fld id="{C1265A62-3229-2D4B-8DAA-B1F424831F0E}" type="slidenum">
              <a:rPr lang="fr-FR" smtClean="0">
                <a:solidFill>
                  <a:prstClr val="white"/>
                </a:solidFill>
              </a:rPr>
              <a:pPr>
                <a:defRPr/>
              </a:pPr>
              <a:t>99</a:t>
            </a:fld>
            <a:endParaRPr lang="fr-FR">
              <a:solidFill>
                <a:prstClr val="white"/>
              </a:solidFill>
            </a:endParaRPr>
          </a:p>
        </p:txBody>
      </p:sp>
      <p:sp>
        <p:nvSpPr>
          <p:cNvPr id="8" name="Espace réservé du pied de page 7"/>
          <p:cNvSpPr>
            <a:spLocks noGrp="1"/>
          </p:cNvSpPr>
          <p:nvPr>
            <p:ph type="ftr" sz="quarter" idx="4294967295"/>
          </p:nvPr>
        </p:nvSpPr>
        <p:spPr>
          <a:xfrm>
            <a:off x="3227388" y="5334000"/>
            <a:ext cx="5916612" cy="391583"/>
          </a:xfrm>
        </p:spPr>
        <p:txBody>
          <a:bodyPr/>
          <a:lstStyle>
            <a:lvl1pPr marL="0" marR="0" indent="0" algn="r" defTabSz="457200" rtl="0" eaLnBrk="1" fontAlgn="base" latinLnBrk="0" hangingPunct="1">
              <a:lnSpc>
                <a:spcPct val="100000"/>
              </a:lnSpc>
              <a:spcBef>
                <a:spcPct val="0"/>
              </a:spcBef>
              <a:spcAft>
                <a:spcPct val="0"/>
              </a:spcAft>
              <a:buClrTx/>
              <a:buSzTx/>
              <a:buFontTx/>
              <a:buNone/>
              <a:tabLst/>
              <a:defRPr sz="1000" i="1">
                <a:solidFill>
                  <a:srgbClr val="595959"/>
                </a:solidFill>
              </a:defRPr>
            </a:lvl1pPr>
          </a:lstStyle>
          <a:p>
            <a:r>
              <a:rPr lang="fr-FR"/>
              <a:t>CROI 2015 - D’après Molina JM et al., abstr. 23LB, actualisé </a:t>
            </a:r>
          </a:p>
          <a:p>
            <a:endParaRPr lang="fr-FR"/>
          </a:p>
        </p:txBody>
      </p:sp>
    </p:spTree>
    <p:extLst>
      <p:ext uri="{BB962C8B-B14F-4D97-AF65-F5344CB8AC3E}">
        <p14:creationId xmlns:p14="http://schemas.microsoft.com/office/powerpoint/2010/main" val="91263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Verdana"/>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ROI 2015">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EACS 2007">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lnDef>
  </a:objectDefaults>
  <a:extraClrSchemeLst>
    <a:extraClrScheme>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C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C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C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C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C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C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C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C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C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C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C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odèle diapos COREVIH">
  <a:themeElements>
    <a:clrScheme name="Modèle diapos COREVI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diapos COREVIH">
      <a:majorFont>
        <a:latin typeface="Futura"/>
        <a:ea typeface="ＭＳ Ｐゴシック"/>
        <a:cs typeface=""/>
      </a:majorFont>
      <a:minorFont>
        <a:latin typeface="Futur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diapos COREVI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diapos COREVI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diapos COREVI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diapos COREVI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diapos COREVI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diapos COREVI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diapos COREVI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diapos COREVI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diapos COREVI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diapos COREVI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diapos COREVI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diapos COREVI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DIU-CRIOGO_17102014.pptx</Template>
  <TotalTime>961</TotalTime>
  <Words>6246</Words>
  <Application>Microsoft Macintosh PowerPoint</Application>
  <PresentationFormat>Présentation à l'écran (16:10)</PresentationFormat>
  <Paragraphs>1383</Paragraphs>
  <Slides>110</Slides>
  <Notes>38</Notes>
  <HiddenSlides>0</HiddenSlides>
  <MMClips>0</MMClips>
  <ScaleCrop>false</ScaleCrop>
  <HeadingPairs>
    <vt:vector size="4" baseType="variant">
      <vt:variant>
        <vt:lpstr>Thème</vt:lpstr>
      </vt:variant>
      <vt:variant>
        <vt:i4>10</vt:i4>
      </vt:variant>
      <vt:variant>
        <vt:lpstr>Titres des diapositives</vt:lpstr>
      </vt:variant>
      <vt:variant>
        <vt:i4>110</vt:i4>
      </vt:variant>
    </vt:vector>
  </HeadingPairs>
  <TitlesOfParts>
    <vt:vector size="120" baseType="lpstr">
      <vt:lpstr>Médian</vt:lpstr>
      <vt:lpstr>Nouvelle présentation</vt:lpstr>
      <vt:lpstr>1_CROI 2015</vt:lpstr>
      <vt:lpstr>2_Thème Office</vt:lpstr>
      <vt:lpstr>Thème Office</vt:lpstr>
      <vt:lpstr>1_Modèle diapos COREVIH</vt:lpstr>
      <vt:lpstr>Civique</vt:lpstr>
      <vt:lpstr>1_Thème Office</vt:lpstr>
      <vt:lpstr>1_Médian</vt:lpstr>
      <vt:lpstr>2_Médian</vt:lpstr>
      <vt:lpstr>Dépistage ET PREVENTION du VIH </vt:lpstr>
      <vt:lpstr>Plan</vt:lpstr>
      <vt:lpstr>Quizz</vt:lpstr>
      <vt:lpstr>Quizz</vt:lpstr>
      <vt:lpstr>Et en France ?</vt:lpstr>
      <vt:lpstr>Le risque de transmission pour 10 000 expositions</vt:lpstr>
      <vt:lpstr>Le risque de transmission pour 10 000 exposition</vt:lpstr>
      <vt:lpstr>Le risque de transmission</vt:lpstr>
      <vt:lpstr>Quelles stratégies de prévention possibles ?</vt:lpstr>
      <vt:lpstr>Présentation PowerPoint</vt:lpstr>
      <vt:lpstr>Quelles sont les stratégies de prévention possibles ?</vt:lpstr>
      <vt:lpstr>Quelles sont les stratégies de prévention possibles ?</vt:lpstr>
      <vt:lpstr>Quelles sont les stratégies possibles ?</vt:lpstr>
      <vt:lpstr>Quelles sont les stratégies existantes efficaces ?</vt:lpstr>
      <vt:lpstr>Risque « résiduel » de transmission</vt:lpstr>
      <vt:lpstr>Conception naturelle ou AMP… un faux débat !</vt:lpstr>
      <vt:lpstr>Conception naturelle</vt:lpstr>
      <vt:lpstr>Données biologiques</vt:lpstr>
      <vt:lpstr>Risque résiduel de transmission</vt:lpstr>
      <vt:lpstr>Proportion de CV séminale positive lorsque la CV plasmatique est négative : 2002-2011</vt:lpstr>
      <vt:lpstr>Les HAART diminuent l’infectivité du sperme : données virologiques</vt:lpstr>
      <vt:lpstr>Etude ANRS Evarist</vt:lpstr>
      <vt:lpstr>Etudes cliniques</vt:lpstr>
      <vt:lpstr>Etude « Rakai »  Risque de transmission en fonction de la charge virale en l’absence de traitement </vt:lpstr>
      <vt:lpstr>« The » revue</vt:lpstr>
      <vt:lpstr>Présentation PowerPoint</vt:lpstr>
      <vt:lpstr>Un risque &lt; 1/10 000 personnes/années</vt:lpstr>
      <vt:lpstr>Quel est le risque résiduel de contamination dans le cadre conceptionnel ?</vt:lpstr>
      <vt:lpstr>Spécificité du cadre « conceptionnel »(1)</vt:lpstr>
      <vt:lpstr>Spécificité du cadre « conceptionnel »(2)</vt:lpstr>
      <vt:lpstr>Ce qui est en cours</vt:lpstr>
      <vt:lpstr>Présentation PowerPoint</vt:lpstr>
      <vt:lpstr>Etude PARTNER : risque de transmission  du VIH au sein de couples sérodifférents (1) </vt:lpstr>
      <vt:lpstr>Etude PARTNER : risque de transmission  du VIH au sein de couples sérodifférents (2) </vt:lpstr>
      <vt:lpstr>Etude PARTNER : risque de transmission  du VIH au sein de couples sérodifférents (3) </vt:lpstr>
      <vt:lpstr>Pourquoi l’étude Partner est essentielle</vt:lpstr>
      <vt:lpstr>I/ Où en-est l’épidémie de VIH en France…</vt:lpstr>
      <vt:lpstr>Présentation PowerPoint</vt:lpstr>
      <vt:lpstr>Ampleur de l’épidémie « cachée »</vt:lpstr>
      <vt:lpstr>Prévalence du VIH en 2010</vt:lpstr>
      <vt:lpstr>Prévalence du VIH en 2010</vt:lpstr>
      <vt:lpstr>5,2 millions de sérologies VIH réalisées en 2012 </vt:lpstr>
      <vt:lpstr>Environ 6 200 personnes [5 800-6 700]  ont découvert leur séropositivité en 2013</vt:lpstr>
      <vt:lpstr>Découvertes de séropositivité par mode de  contamination</vt:lpstr>
      <vt:lpstr>Taux d’incidence 2009 pour 100 000 personnes-années</vt:lpstr>
      <vt:lpstr>Cascade de la prise en charge</vt:lpstr>
      <vt:lpstr>Connaissance du statut VIH et transmission du VIH  (adapté à partir de Marks G. et al. AIDS (2006) en utilisant des estimations françaises), à comportement sexuel supposé identique </vt:lpstr>
      <vt:lpstr>Cascade de la prise en charge du VIH en France en 2010 par groupe de transmission</vt:lpstr>
      <vt:lpstr>Présentation PowerPoint</vt:lpstr>
      <vt:lpstr>Cascade de la prise en charge du VIH en France en 2010 par groupe de transmission</vt:lpstr>
      <vt:lpstr>Parcours de soins : Délais moyens (estimés*) entre les étapes de la prise en charge du VIH en France</vt:lpstr>
      <vt:lpstr>Dépistage précoce/tardif</vt:lpstr>
      <vt:lpstr>Nombre d’années depuis la survenue de l’infection chez les personnes qui ignorent leur séropositivité V Supervie, et al. AIDS 2014</vt:lpstr>
      <vt:lpstr>Taux des CD4 chez les personnes qui ignorent leur séropositivité </vt:lpstr>
      <vt:lpstr>Probabilité de ne pas être diagnostiqué</vt:lpstr>
      <vt:lpstr>Attendre, c’est mourir un peu…</vt:lpstr>
      <vt:lpstr>Diagnostics précoces et tardifs* d’infection VIH en 2012 par Corevih</vt:lpstr>
      <vt:lpstr>Résultats de l’enquête Presse G/L 2011</vt:lpstr>
      <vt:lpstr>…et il n’y a pas que le VIH…</vt:lpstr>
      <vt:lpstr>Syphilis récentes Augmentation chez les HSH - RésIST, France, 2000-2012</vt:lpstr>
      <vt:lpstr>LGV : stable (augmentation des rectites à chlamydia non L), CNR, France, 2002-2013</vt:lpstr>
      <vt:lpstr>Il faut donc dépister plus et mieux……</vt:lpstr>
      <vt:lpstr>Dépistage généralisé</vt:lpstr>
      <vt:lpstr>Dépistage ciblé</vt:lpstr>
      <vt:lpstr>Dépistage ciblé : HIDES</vt:lpstr>
      <vt:lpstr>Opportunités manquées…</vt:lpstr>
      <vt:lpstr>Le dépistage généralisé est faisable là où il est nécessaire…</vt:lpstr>
      <vt:lpstr>Donc il faut cibler…</vt:lpstr>
      <vt:lpstr>Dépistage communautaire</vt:lpstr>
      <vt:lpstr>Le TROD ciblé est faisable et utile</vt:lpstr>
      <vt:lpstr>Bilan TROD 2011/2012</vt:lpstr>
      <vt:lpstr>Bilan TROD 2012</vt:lpstr>
      <vt:lpstr>Des expériences intéressantes !</vt:lpstr>
      <vt:lpstr>Résultats du Checkpoint</vt:lpstr>
      <vt:lpstr>Le TROD peut être précocement positif</vt:lpstr>
      <vt:lpstr>Des expériences intéressantes ! </vt:lpstr>
      <vt:lpstr>Cibler les publics les moins accesibles</vt:lpstr>
      <vt:lpstr>Des résultats probants</vt:lpstr>
      <vt:lpstr>Des expériences intéressantes ! </vt:lpstr>
      <vt:lpstr>Pour les migrants</vt:lpstr>
      <vt:lpstr>Dispositif Flash-test 2013</vt:lpstr>
      <vt:lpstr>Auto-tests</vt:lpstr>
      <vt:lpstr>Présentation PowerPoint</vt:lpstr>
      <vt:lpstr>Les auto-tests</vt:lpstr>
      <vt:lpstr>Motifs pour ne pas se le procurer</vt:lpstr>
      <vt:lpstr>Quel est le besoin ?</vt:lpstr>
      <vt:lpstr>Quels vont être les obstacles ?</vt:lpstr>
      <vt:lpstr>Présentation PowerPoint</vt:lpstr>
      <vt:lpstr>II/ Et la PrEP dans tout cela ?</vt:lpstr>
      <vt:lpstr>Etat des lieux : PrEP en 2015</vt:lpstr>
      <vt:lpstr>La situation « aujourd'hui en France »</vt:lpstr>
      <vt:lpstr>Essais « IPERGAY » et « PROUD »</vt:lpstr>
      <vt:lpstr>IPERGAY</vt:lpstr>
      <vt:lpstr>IPERGAY</vt:lpstr>
      <vt:lpstr>IPERGAY</vt:lpstr>
      <vt:lpstr>IPERGAY : Infections</vt:lpstr>
      <vt:lpstr>IPERGAY/Observance</vt:lpstr>
      <vt:lpstr>IPERGAY/IST</vt:lpstr>
      <vt:lpstr>Conclusions</vt:lpstr>
      <vt:lpstr>PROUD</vt:lpstr>
      <vt:lpstr>Infections VIH</vt:lpstr>
      <vt:lpstr>Niveau de protection conféré par le traitement</vt:lpstr>
      <vt:lpstr>PrEP : deux essais essentiels</vt:lpstr>
      <vt:lpstr>Et pour finir, l’arlésienne…</vt:lpstr>
      <vt:lpstr>Conclusions</vt:lpstr>
      <vt:lpstr>Ne pas oublier</vt:lpstr>
      <vt:lpstr>La prévention du futur ?</vt:lpstr>
      <vt:lpstr>Une sorte de « vaccin  bizarre »</vt:lpstr>
      <vt:lpstr>Remerciements (encore)</vt:lpstr>
      <vt:lpstr>Présentation PowerPoint</vt:lpstr>
    </vt:vector>
  </TitlesOfParts>
  <Manager>COREVIH-Bretagne</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Prévention, dépistage, risque et PrEP</dc:title>
  <dc:subject>Présentation pour le cREVIH Basse Normandie du 7 avril 2015</dc:subject>
  <dc:creator>Cédric Arvieux</dc:creator>
  <cp:keywords/>
  <dc:description/>
  <cp:lastModifiedBy>Cédric Arvieux</cp:lastModifiedBy>
  <cp:revision>105</cp:revision>
  <dcterms:created xsi:type="dcterms:W3CDTF">2014-10-16T21:39:08Z</dcterms:created>
  <dcterms:modified xsi:type="dcterms:W3CDTF">2015-04-08T05:11:50Z</dcterms:modified>
  <cp:category/>
</cp:coreProperties>
</file>